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2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>
        <p:scale>
          <a:sx n="150" d="100"/>
          <a:sy n="150" d="100"/>
        </p:scale>
        <p:origin x="918" y="1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D330A-3964-4589-B89E-5D80F304F2C8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E217-4057-40A3-B26E-509D11FF962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07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9A926-790F-4707-BDEE-4ACC165409D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3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8" name="Google Shape;110;p1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08712"/>
            <a:ext cx="9144000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2276873"/>
            <a:ext cx="8229600" cy="384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237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48AC-0E9E-4D39-A253-172A1F63AA4A}" type="datetimeFigureOut">
              <a:rPr lang="es-MX" smtClean="0"/>
              <a:pPr/>
              <a:t>02/10/2023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2373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2373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A1EA5-0A14-49CC-BD6E-ECB2148742E3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7" name="Google Shape;109;p1"/>
          <p:cNvPicPr preferRelativeResize="0">
            <a:picLocks noChangeAspect="1" noChangeArrowheads="1"/>
          </p:cNvPicPr>
          <p:nvPr userDrawn="1"/>
        </p:nvPicPr>
        <p:blipFill>
          <a:blip r:embed="rId13" cstate="print"/>
          <a:srcRect l="1099" r="53846"/>
          <a:stretch>
            <a:fillRect/>
          </a:stretch>
        </p:blipFill>
        <p:spPr bwMode="auto">
          <a:xfrm>
            <a:off x="179512" y="44625"/>
            <a:ext cx="2952328" cy="97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oogle Shape;110;p1"/>
          <p:cNvPicPr preferRelativeResize="0"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669361"/>
            <a:ext cx="9144000" cy="21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oogle Shape;109;p1"/>
          <p:cNvPicPr preferRelativeResize="0">
            <a:picLocks noChangeAspect="1" noChangeArrowheads="1"/>
          </p:cNvPicPr>
          <p:nvPr userDrawn="1"/>
        </p:nvPicPr>
        <p:blipFill>
          <a:blip r:embed="rId13" cstate="print"/>
          <a:srcRect l="56044"/>
          <a:stretch>
            <a:fillRect/>
          </a:stretch>
        </p:blipFill>
        <p:spPr bwMode="auto">
          <a:xfrm>
            <a:off x="6012160" y="44625"/>
            <a:ext cx="2880320" cy="97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319997" y="188640"/>
            <a:ext cx="7708387" cy="6362002"/>
            <a:chOff x="198967" y="253952"/>
            <a:chExt cx="7708387" cy="6362002"/>
          </a:xfrm>
        </p:grpSpPr>
        <p:cxnSp>
          <p:nvCxnSpPr>
            <p:cNvPr id="279" name="94 Conector recto">
              <a:extLst>
                <a:ext uri="{FF2B5EF4-FFF2-40B4-BE49-F238E27FC236}">
                  <a16:creationId xmlns="" xmlns:a16="http://schemas.microsoft.com/office/drawing/2014/main" id="{190C2C7B-CB7C-43CC-BDCB-5E8DA93166D1}"/>
                </a:ext>
              </a:extLst>
            </p:cNvPr>
            <p:cNvCxnSpPr/>
            <p:nvPr/>
          </p:nvCxnSpPr>
          <p:spPr>
            <a:xfrm flipH="1">
              <a:off x="3838120" y="2541279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94 Conector recto">
              <a:extLst>
                <a:ext uri="{FF2B5EF4-FFF2-40B4-BE49-F238E27FC236}">
                  <a16:creationId xmlns="" xmlns:a16="http://schemas.microsoft.com/office/drawing/2014/main" id="{DFA13C4C-DF12-42CC-AE09-67550FFBC5FB}"/>
                </a:ext>
              </a:extLst>
            </p:cNvPr>
            <p:cNvCxnSpPr/>
            <p:nvPr/>
          </p:nvCxnSpPr>
          <p:spPr>
            <a:xfrm flipH="1">
              <a:off x="3838120" y="4500293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94 Conector recto">
              <a:extLst>
                <a:ext uri="{FF2B5EF4-FFF2-40B4-BE49-F238E27FC236}">
                  <a16:creationId xmlns="" xmlns:a16="http://schemas.microsoft.com/office/drawing/2014/main" id="{E4DDC8B1-B27C-4E5A-BE23-A1D721D2E9A7}"/>
                </a:ext>
              </a:extLst>
            </p:cNvPr>
            <p:cNvCxnSpPr/>
            <p:nvPr/>
          </p:nvCxnSpPr>
          <p:spPr>
            <a:xfrm flipH="1">
              <a:off x="3834523" y="3009231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94 Conector recto">
              <a:extLst>
                <a:ext uri="{FF2B5EF4-FFF2-40B4-BE49-F238E27FC236}">
                  <a16:creationId xmlns="" xmlns:a16="http://schemas.microsoft.com/office/drawing/2014/main" id="{72A90641-3321-4360-B1B8-670DF8599E99}"/>
                </a:ext>
              </a:extLst>
            </p:cNvPr>
            <p:cNvCxnSpPr/>
            <p:nvPr/>
          </p:nvCxnSpPr>
          <p:spPr>
            <a:xfrm flipH="1">
              <a:off x="3834523" y="3503702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94 Conector recto">
              <a:extLst>
                <a:ext uri="{FF2B5EF4-FFF2-40B4-BE49-F238E27FC236}">
                  <a16:creationId xmlns="" xmlns:a16="http://schemas.microsoft.com/office/drawing/2014/main" id="{78FB2297-A84F-4FD9-9A7D-A8508EBE8CDA}"/>
                </a:ext>
              </a:extLst>
            </p:cNvPr>
            <p:cNvCxnSpPr/>
            <p:nvPr/>
          </p:nvCxnSpPr>
          <p:spPr>
            <a:xfrm flipH="1">
              <a:off x="3834523" y="3980434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94 Conector recto">
              <a:extLst>
                <a:ext uri="{FF2B5EF4-FFF2-40B4-BE49-F238E27FC236}">
                  <a16:creationId xmlns="" xmlns:a16="http://schemas.microsoft.com/office/drawing/2014/main" id="{43905CDD-B1CA-47FB-B110-D7AFE822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8007" y="4017620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94 Conector recto">
              <a:extLst>
                <a:ext uri="{FF2B5EF4-FFF2-40B4-BE49-F238E27FC236}">
                  <a16:creationId xmlns="" xmlns:a16="http://schemas.microsoft.com/office/drawing/2014/main" id="{DD69A808-0DBC-4067-9F3E-E868DA799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8007" y="4498279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94 Conector recto">
              <a:extLst>
                <a:ext uri="{FF2B5EF4-FFF2-40B4-BE49-F238E27FC236}">
                  <a16:creationId xmlns="" xmlns:a16="http://schemas.microsoft.com/office/drawing/2014/main" id="{2CC44CAA-36CF-4F06-AE83-8497289C8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8007" y="5510536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94 Conector recto">
              <a:extLst>
                <a:ext uri="{FF2B5EF4-FFF2-40B4-BE49-F238E27FC236}">
                  <a16:creationId xmlns="" xmlns:a16="http://schemas.microsoft.com/office/drawing/2014/main" id="{C8202C46-FE5D-4592-92EA-865CD8C6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8007" y="5006480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94 Conector recto">
              <a:extLst>
                <a:ext uri="{FF2B5EF4-FFF2-40B4-BE49-F238E27FC236}">
                  <a16:creationId xmlns="" xmlns:a16="http://schemas.microsoft.com/office/drawing/2014/main" id="{43905CDD-B1CA-47FB-B110-D7AFE822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143" y="2066832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94 Conector recto">
              <a:extLst>
                <a:ext uri="{FF2B5EF4-FFF2-40B4-BE49-F238E27FC236}">
                  <a16:creationId xmlns="" xmlns:a16="http://schemas.microsoft.com/office/drawing/2014/main" id="{DD69A808-0DBC-4067-9F3E-E868DA799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143" y="2547491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94 Conector recto">
              <a:extLst>
                <a:ext uri="{FF2B5EF4-FFF2-40B4-BE49-F238E27FC236}">
                  <a16:creationId xmlns="" xmlns:a16="http://schemas.microsoft.com/office/drawing/2014/main" id="{2CC44CAA-36CF-4F06-AE83-8497289C8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143" y="3559748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94 Conector recto">
              <a:extLst>
                <a:ext uri="{FF2B5EF4-FFF2-40B4-BE49-F238E27FC236}">
                  <a16:creationId xmlns="" xmlns:a16="http://schemas.microsoft.com/office/drawing/2014/main" id="{C8202C46-FE5D-4592-92EA-865CD8C6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143" y="3055692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94 Conector recto">
              <a:extLst>
                <a:ext uri="{FF2B5EF4-FFF2-40B4-BE49-F238E27FC236}">
                  <a16:creationId xmlns="" xmlns:a16="http://schemas.microsoft.com/office/drawing/2014/main" id="{C8202C46-FE5D-4592-92EA-865CD8C6B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992" y="3005069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88 Conector recto">
              <a:extLst>
                <a:ext uri="{FF2B5EF4-FFF2-40B4-BE49-F238E27FC236}">
                  <a16:creationId xmlns="" xmlns:a16="http://schemas.microsoft.com/office/drawing/2014/main" id="{CD3DEE8C-6484-453C-92AC-8D3D44C52C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7855" y="3945612"/>
              <a:ext cx="24207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72" name="94 Conector recto">
              <a:extLst>
                <a:ext uri="{FF2B5EF4-FFF2-40B4-BE49-F238E27FC236}">
                  <a16:creationId xmlns="" xmlns:a16="http://schemas.microsoft.com/office/drawing/2014/main" id="{43905CDD-B1CA-47FB-B110-D7AFE822B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992" y="1972776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94 Conector recto">
              <a:extLst>
                <a:ext uri="{FF2B5EF4-FFF2-40B4-BE49-F238E27FC236}">
                  <a16:creationId xmlns="" xmlns:a16="http://schemas.microsoft.com/office/drawing/2014/main" id="{DD69A808-0DBC-4067-9F3E-E868DA799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992" y="2434385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94 Conector recto">
              <a:extLst>
                <a:ext uri="{FF2B5EF4-FFF2-40B4-BE49-F238E27FC236}">
                  <a16:creationId xmlns="" xmlns:a16="http://schemas.microsoft.com/office/drawing/2014/main" id="{2CC44CAA-36CF-4F06-AE83-8497289C8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992" y="3446642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49 Rectángulo">
              <a:extLst>
                <a:ext uri="{FF2B5EF4-FFF2-40B4-BE49-F238E27FC236}">
                  <a16:creationId xmlns="" xmlns:a16="http://schemas.microsoft.com/office/drawing/2014/main" id="{E36F0CB3-4DC1-446A-B468-75041741151A}"/>
                </a:ext>
              </a:extLst>
            </p:cNvPr>
            <p:cNvSpPr/>
            <p:nvPr/>
          </p:nvSpPr>
          <p:spPr>
            <a:xfrm>
              <a:off x="6884148" y="1731353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ENSEÑANZA, INVESTIGACIÓN Y CAPACITACIÓN</a:t>
              </a:r>
            </a:p>
          </p:txBody>
        </p:sp>
        <p:sp>
          <p:nvSpPr>
            <p:cNvPr id="121" name="55 Rectángulo">
              <a:extLst>
                <a:ext uri="{FF2B5EF4-FFF2-40B4-BE49-F238E27FC236}">
                  <a16:creationId xmlns="" xmlns:a16="http://schemas.microsoft.com/office/drawing/2014/main" id="{1C043996-5AFA-4036-BAA8-66E4A6A5A572}"/>
                </a:ext>
              </a:extLst>
            </p:cNvPr>
            <p:cNvSpPr/>
            <p:nvPr/>
          </p:nvSpPr>
          <p:spPr>
            <a:xfrm>
              <a:off x="3683031" y="253952"/>
              <a:ext cx="1264604" cy="450650"/>
            </a:xfrm>
            <a:prstGeom prst="rect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DIRECCIÓN</a:t>
              </a:r>
            </a:p>
          </p:txBody>
        </p:sp>
        <p:cxnSp>
          <p:nvCxnSpPr>
            <p:cNvPr id="122" name="82 Conector recto">
              <a:extLst>
                <a:ext uri="{FF2B5EF4-FFF2-40B4-BE49-F238E27FC236}">
                  <a16:creationId xmlns="" xmlns:a16="http://schemas.microsoft.com/office/drawing/2014/main" id="{BF0DFB93-B667-4E72-BCB5-D54C6AE5CD4C}"/>
                </a:ext>
              </a:extLst>
            </p:cNvPr>
            <p:cNvCxnSpPr/>
            <p:nvPr/>
          </p:nvCxnSpPr>
          <p:spPr>
            <a:xfrm>
              <a:off x="1469078" y="1125955"/>
              <a:ext cx="0" cy="21462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90 Conector recto">
              <a:extLst>
                <a:ext uri="{FF2B5EF4-FFF2-40B4-BE49-F238E27FC236}">
                  <a16:creationId xmlns="" xmlns:a16="http://schemas.microsoft.com/office/drawing/2014/main" id="{40E64DF4-DD4D-40F1-B61C-FABEFC8B3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655503" y="1138312"/>
              <a:ext cx="1423" cy="28124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cxnSp>
          <p:nvCxnSpPr>
            <p:cNvPr id="126" name="104 Conector recto">
              <a:extLst>
                <a:ext uri="{FF2B5EF4-FFF2-40B4-BE49-F238E27FC236}">
                  <a16:creationId xmlns="" xmlns:a16="http://schemas.microsoft.com/office/drawing/2014/main" id="{A77D5FFC-0F28-4AE6-B983-8D8F750D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527" y="1679217"/>
              <a:ext cx="9565" cy="274906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55 Rectángulo">
              <a:extLst>
                <a:ext uri="{FF2B5EF4-FFF2-40B4-BE49-F238E27FC236}">
                  <a16:creationId xmlns="" xmlns:a16="http://schemas.microsoft.com/office/drawing/2014/main" id="{8E2B60C9-67FF-4665-997D-241900E53812}"/>
                </a:ext>
              </a:extLst>
            </p:cNvPr>
            <p:cNvSpPr/>
            <p:nvPr/>
          </p:nvSpPr>
          <p:spPr>
            <a:xfrm>
              <a:off x="938645" y="1231766"/>
              <a:ext cx="1015140" cy="450651"/>
            </a:xfrm>
            <a:prstGeom prst="rect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SUBDIRECCIÓN</a:t>
              </a:r>
            </a:p>
            <a:p>
              <a:pPr algn="ctr">
                <a:defRPr/>
              </a:pP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MÉDICA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28 Rectángulo">
              <a:extLst>
                <a:ext uri="{FF2B5EF4-FFF2-40B4-BE49-F238E27FC236}">
                  <a16:creationId xmlns="" xmlns:a16="http://schemas.microsoft.com/office/drawing/2014/main" id="{6245A0F6-AFFA-49F2-AC39-74E632139B5D}"/>
                </a:ext>
              </a:extLst>
            </p:cNvPr>
            <p:cNvSpPr/>
            <p:nvPr/>
          </p:nvSpPr>
          <p:spPr>
            <a:xfrm>
              <a:off x="3599173" y="1228566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SUBDIRECCIÓN </a:t>
              </a:r>
            </a:p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ADMINISTRATIVA</a:t>
              </a:r>
            </a:p>
          </p:txBody>
        </p:sp>
        <p:sp>
          <p:nvSpPr>
            <p:cNvPr id="131" name="28 Rectángulo">
              <a:extLst>
                <a:ext uri="{FF2B5EF4-FFF2-40B4-BE49-F238E27FC236}">
                  <a16:creationId xmlns="" xmlns:a16="http://schemas.microsoft.com/office/drawing/2014/main" id="{5C250CB0-4677-431E-A7DF-204B96BF4346}"/>
                </a:ext>
              </a:extLst>
            </p:cNvPr>
            <p:cNvSpPr/>
            <p:nvPr/>
          </p:nvSpPr>
          <p:spPr>
            <a:xfrm>
              <a:off x="198967" y="1769499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PEDIATRIA</a:t>
              </a:r>
              <a:endParaRPr lang="es-MX" sz="8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32" name="28 Rectángulo">
              <a:extLst>
                <a:ext uri="{FF2B5EF4-FFF2-40B4-BE49-F238E27FC236}">
                  <a16:creationId xmlns="" xmlns:a16="http://schemas.microsoft.com/office/drawing/2014/main" id="{EE6C6AFF-999C-4B32-9F8E-E7E423473AD1}"/>
                </a:ext>
              </a:extLst>
            </p:cNvPr>
            <p:cNvSpPr/>
            <p:nvPr/>
          </p:nvSpPr>
          <p:spPr>
            <a:xfrm>
              <a:off x="205840" y="227524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GINECO OBSTETRICIA</a:t>
              </a:r>
            </a:p>
          </p:txBody>
        </p:sp>
        <p:sp>
          <p:nvSpPr>
            <p:cNvPr id="133" name="28 Rectángulo">
              <a:extLst>
                <a:ext uri="{FF2B5EF4-FFF2-40B4-BE49-F238E27FC236}">
                  <a16:creationId xmlns="" xmlns:a16="http://schemas.microsoft.com/office/drawing/2014/main" id="{B3C8A038-6E31-49F4-AFA9-96D72754C14C}"/>
                </a:ext>
              </a:extLst>
            </p:cNvPr>
            <p:cNvSpPr/>
            <p:nvPr/>
          </p:nvSpPr>
          <p:spPr>
            <a:xfrm>
              <a:off x="205840" y="2764720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MEDICINA INTERNA</a:t>
              </a:r>
            </a:p>
          </p:txBody>
        </p:sp>
        <p:sp>
          <p:nvSpPr>
            <p:cNvPr id="134" name="28 Rectángulo">
              <a:extLst>
                <a:ext uri="{FF2B5EF4-FFF2-40B4-BE49-F238E27FC236}">
                  <a16:creationId xmlns="" xmlns:a16="http://schemas.microsoft.com/office/drawing/2014/main" id="{596F0DCB-34F9-46DA-A1E8-89ACFC57C38F}"/>
                </a:ext>
              </a:extLst>
            </p:cNvPr>
            <p:cNvSpPr/>
            <p:nvPr/>
          </p:nvSpPr>
          <p:spPr>
            <a:xfrm>
              <a:off x="205840" y="324342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CIRUGÍA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28 Rectángulo">
              <a:extLst>
                <a:ext uri="{FF2B5EF4-FFF2-40B4-BE49-F238E27FC236}">
                  <a16:creationId xmlns="" xmlns:a16="http://schemas.microsoft.com/office/drawing/2014/main" id="{BB273429-CDEB-49B5-8359-7E0287E8F28D}"/>
                </a:ext>
              </a:extLst>
            </p:cNvPr>
            <p:cNvSpPr/>
            <p:nvPr/>
          </p:nvSpPr>
          <p:spPr>
            <a:xfrm>
              <a:off x="215747" y="372472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URGENCIAS, U.CHOQUE,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UCI</a:t>
              </a:r>
              <a:endParaRPr lang="es-MX" sz="800" b="1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37" name="28 Rectángulo">
              <a:extLst>
                <a:ext uri="{FF2B5EF4-FFF2-40B4-BE49-F238E27FC236}">
                  <a16:creationId xmlns="" xmlns:a16="http://schemas.microsoft.com/office/drawing/2014/main" id="{24E0A1DA-48A1-4496-A0C7-56BC645AA3A3}"/>
                </a:ext>
              </a:extLst>
            </p:cNvPr>
            <p:cNvSpPr/>
            <p:nvPr/>
          </p:nvSpPr>
          <p:spPr>
            <a:xfrm>
              <a:off x="215747" y="4227168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ANESTESIOLOGÍA</a:t>
              </a:r>
            </a:p>
          </p:txBody>
        </p:sp>
        <p:sp>
          <p:nvSpPr>
            <p:cNvPr id="139" name="28 Rectángulo">
              <a:extLst>
                <a:ext uri="{FF2B5EF4-FFF2-40B4-BE49-F238E27FC236}">
                  <a16:creationId xmlns="" xmlns:a16="http://schemas.microsoft.com/office/drawing/2014/main" id="{5DBDFA7D-63B0-4955-8559-B159AC59670D}"/>
                </a:ext>
              </a:extLst>
            </p:cNvPr>
            <p:cNvSpPr/>
            <p:nvPr/>
          </p:nvSpPr>
          <p:spPr>
            <a:xfrm>
              <a:off x="1733294" y="1763528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RADIOLOGÍA E IMAGEN</a:t>
              </a:r>
            </a:p>
          </p:txBody>
        </p:sp>
        <p:sp>
          <p:nvSpPr>
            <p:cNvPr id="141" name="28 Rectángulo">
              <a:extLst>
                <a:ext uri="{FF2B5EF4-FFF2-40B4-BE49-F238E27FC236}">
                  <a16:creationId xmlns="" xmlns:a16="http://schemas.microsoft.com/office/drawing/2014/main" id="{BE35F40B-97F8-4719-8D27-EE218494C67A}"/>
                </a:ext>
              </a:extLst>
            </p:cNvPr>
            <p:cNvSpPr/>
            <p:nvPr/>
          </p:nvSpPr>
          <p:spPr>
            <a:xfrm>
              <a:off x="1726266" y="3247534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ANATOMÍA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PATOLÓGICA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28 Rectángulo">
              <a:extLst>
                <a:ext uri="{FF2B5EF4-FFF2-40B4-BE49-F238E27FC236}">
                  <a16:creationId xmlns="" xmlns:a16="http://schemas.microsoft.com/office/drawing/2014/main" id="{C71F55FF-CECD-454C-9FF4-8A5EDBD2DB5C}"/>
                </a:ext>
              </a:extLst>
            </p:cNvPr>
            <p:cNvSpPr/>
            <p:nvPr/>
          </p:nvSpPr>
          <p:spPr>
            <a:xfrm>
              <a:off x="1726266" y="2263836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LABORATORIO CLÍNICO</a:t>
              </a:r>
            </a:p>
          </p:txBody>
        </p:sp>
        <p:sp>
          <p:nvSpPr>
            <p:cNvPr id="144" name="28 Rectángulo">
              <a:extLst>
                <a:ext uri="{FF2B5EF4-FFF2-40B4-BE49-F238E27FC236}">
                  <a16:creationId xmlns="" xmlns:a16="http://schemas.microsoft.com/office/drawing/2014/main" id="{0DDB61A4-1B54-49ED-AE18-F9F0613CAEB5}"/>
                </a:ext>
              </a:extLst>
            </p:cNvPr>
            <p:cNvSpPr/>
            <p:nvPr/>
          </p:nvSpPr>
          <p:spPr>
            <a:xfrm>
              <a:off x="1733294" y="3733613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smtClean="0">
                  <a:solidFill>
                    <a:srgbClr val="000000"/>
                  </a:solidFill>
                  <a:cs typeface="Times New Roman" pitchFamily="18" charset="0"/>
                </a:rPr>
                <a:t>ENFERMERÍA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28 Rectángulo">
              <a:extLst>
                <a:ext uri="{FF2B5EF4-FFF2-40B4-BE49-F238E27FC236}">
                  <a16:creationId xmlns="" xmlns:a16="http://schemas.microsoft.com/office/drawing/2014/main" id="{47E7C6B5-0F93-446F-862D-5954A9CC1422}"/>
                </a:ext>
              </a:extLst>
            </p:cNvPr>
            <p:cNvSpPr/>
            <p:nvPr/>
          </p:nvSpPr>
          <p:spPr>
            <a:xfrm>
              <a:off x="1731901" y="4235263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TRABAJO SOCIAL</a:t>
              </a:r>
            </a:p>
          </p:txBody>
        </p:sp>
        <p:sp>
          <p:nvSpPr>
            <p:cNvPr id="148" name="28 Rectángulo">
              <a:extLst>
                <a:ext uri="{FF2B5EF4-FFF2-40B4-BE49-F238E27FC236}">
                  <a16:creationId xmlns="" xmlns:a16="http://schemas.microsoft.com/office/drawing/2014/main" id="{628F388E-69D1-4C64-BC51-0E7C903D613E}"/>
                </a:ext>
              </a:extLst>
            </p:cNvPr>
            <p:cNvSpPr/>
            <p:nvPr/>
          </p:nvSpPr>
          <p:spPr>
            <a:xfrm>
              <a:off x="215747" y="4713051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NUTRICIÓN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28 Rectángulo">
              <a:extLst>
                <a:ext uri="{FF2B5EF4-FFF2-40B4-BE49-F238E27FC236}">
                  <a16:creationId xmlns="" xmlns:a16="http://schemas.microsoft.com/office/drawing/2014/main" id="{92759CA3-8A34-48DB-BF1D-897AC7335734}"/>
                </a:ext>
              </a:extLst>
            </p:cNvPr>
            <p:cNvSpPr/>
            <p:nvPr/>
          </p:nvSpPr>
          <p:spPr>
            <a:xfrm>
              <a:off x="215777" y="5191758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REGISTROS MÉDICOS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HOSPITALARIOS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45">
              <a:extLst>
                <a:ext uri="{FF2B5EF4-FFF2-40B4-BE49-F238E27FC236}">
                  <a16:creationId xmlns="" xmlns:a16="http://schemas.microsoft.com/office/drawing/2014/main" id="{F9F23E5C-7327-468F-8145-81476448D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285" y="1682418"/>
              <a:ext cx="6657" cy="4708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 sz="800" dirty="0"/>
            </a:p>
          </p:txBody>
        </p:sp>
        <p:sp>
          <p:nvSpPr>
            <p:cNvPr id="164" name="28 Rectángulo">
              <a:extLst>
                <a:ext uri="{FF2B5EF4-FFF2-40B4-BE49-F238E27FC236}">
                  <a16:creationId xmlns="" xmlns:a16="http://schemas.microsoft.com/office/drawing/2014/main" id="{6B1AEF62-F161-42B6-A095-6DF795B2B03D}"/>
                </a:ext>
              </a:extLst>
            </p:cNvPr>
            <p:cNvSpPr/>
            <p:nvPr/>
          </p:nvSpPr>
          <p:spPr>
            <a:xfrm>
              <a:off x="5715754" y="308461"/>
              <a:ext cx="1684030" cy="815415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dirty="0">
                  <a:solidFill>
                    <a:srgbClr val="000000"/>
                  </a:solidFill>
                  <a:cs typeface="Times New Roman" pitchFamily="18" charset="0"/>
                </a:rPr>
                <a:t>ASISTENTES DE DIRECCIÓN</a:t>
              </a:r>
            </a:p>
            <a:p>
              <a:pPr>
                <a:defRPr/>
              </a:pPr>
              <a:r>
                <a:rPr lang="es-MX" sz="800" dirty="0"/>
                <a:t>JORNADA VESPERTINA</a:t>
              </a:r>
            </a:p>
            <a:p>
              <a:pPr>
                <a:defRPr/>
              </a:pPr>
              <a:r>
                <a:rPr lang="es-MX" sz="800" dirty="0"/>
                <a:t>JORNADA NOCTURNA A</a:t>
              </a:r>
            </a:p>
            <a:p>
              <a:pPr>
                <a:defRPr/>
              </a:pPr>
              <a:r>
                <a:rPr lang="es-MX" sz="800" dirty="0"/>
                <a:t>JORNADA NOCTURNA B </a:t>
              </a:r>
            </a:p>
            <a:p>
              <a:pPr>
                <a:defRPr/>
              </a:pPr>
              <a:r>
                <a:rPr lang="es-MX" sz="800" dirty="0"/>
                <a:t>JORNADA </a:t>
              </a:r>
              <a:r>
                <a:rPr lang="es-MX" sz="800" dirty="0" smtClean="0"/>
                <a:t>ESPECIAL DIURNA</a:t>
              </a:r>
            </a:p>
            <a:p>
              <a:pPr>
                <a:defRPr/>
              </a:pPr>
              <a:r>
                <a:rPr lang="es-MX" sz="800" dirty="0" smtClean="0"/>
                <a:t>JORMADA ESPECIAL NOCTURNA</a:t>
              </a:r>
              <a:endParaRPr lang="es-MX" sz="800" dirty="0"/>
            </a:p>
          </p:txBody>
        </p:sp>
        <p:sp>
          <p:nvSpPr>
            <p:cNvPr id="165" name="28 Rectángulo">
              <a:extLst>
                <a:ext uri="{FF2B5EF4-FFF2-40B4-BE49-F238E27FC236}">
                  <a16:creationId xmlns="" xmlns:a16="http://schemas.microsoft.com/office/drawing/2014/main" id="{54719508-8B5A-4A48-8F25-99317FBD3EC7}"/>
                </a:ext>
              </a:extLst>
            </p:cNvPr>
            <p:cNvSpPr/>
            <p:nvPr/>
          </p:nvSpPr>
          <p:spPr>
            <a:xfrm>
              <a:off x="5384852" y="2216060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UNIDAD DE VIGILANCIA EPIDEMIOLÓGICA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HOSPITALARIA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28 Rectángulo">
              <a:extLst>
                <a:ext uri="{FF2B5EF4-FFF2-40B4-BE49-F238E27FC236}">
                  <a16:creationId xmlns="" xmlns:a16="http://schemas.microsoft.com/office/drawing/2014/main" id="{95C0DFE6-4BDF-4265-9063-406ACDA497C8}"/>
                </a:ext>
              </a:extLst>
            </p:cNvPr>
            <p:cNvSpPr/>
            <p:nvPr/>
          </p:nvSpPr>
          <p:spPr>
            <a:xfrm>
              <a:off x="4030523" y="3687294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CONSERVACIÓN Y MANTENIMIENTO</a:t>
              </a:r>
            </a:p>
          </p:txBody>
        </p:sp>
        <p:sp>
          <p:nvSpPr>
            <p:cNvPr id="167" name="28 Rectángulo">
              <a:extLst>
                <a:ext uri="{FF2B5EF4-FFF2-40B4-BE49-F238E27FC236}">
                  <a16:creationId xmlns="" xmlns:a16="http://schemas.microsoft.com/office/drawing/2014/main" id="{D306730E-F910-4312-9451-712AF67A91D1}"/>
                </a:ext>
              </a:extLst>
            </p:cNvPr>
            <p:cNvSpPr/>
            <p:nvPr/>
          </p:nvSpPr>
          <p:spPr>
            <a:xfrm>
              <a:off x="5382715" y="270522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GESTIÓN DE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CALIDAD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28 Rectángulo">
              <a:extLst>
                <a:ext uri="{FF2B5EF4-FFF2-40B4-BE49-F238E27FC236}">
                  <a16:creationId xmlns="" xmlns:a16="http://schemas.microsoft.com/office/drawing/2014/main" id="{25FD4ABC-A312-4AEA-88AC-6F5F6BC62EC4}"/>
                </a:ext>
              </a:extLst>
            </p:cNvPr>
            <p:cNvSpPr/>
            <p:nvPr/>
          </p:nvSpPr>
          <p:spPr>
            <a:xfrm>
              <a:off x="6882792" y="2216060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UNIDAD DE FARMACO -VIGILANCIA</a:t>
              </a:r>
            </a:p>
          </p:txBody>
        </p:sp>
        <p:sp>
          <p:nvSpPr>
            <p:cNvPr id="171" name="28 Rectángulo">
              <a:extLst>
                <a:ext uri="{FF2B5EF4-FFF2-40B4-BE49-F238E27FC236}">
                  <a16:creationId xmlns="" xmlns:a16="http://schemas.microsoft.com/office/drawing/2014/main" id="{DDFB82C6-2D1F-4086-8F34-3E9963C7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577" y="3686639"/>
              <a:ext cx="1015140" cy="4506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800" b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DONACIÓN DE ÓRGANOS Y TEJIDOS</a:t>
              </a:r>
            </a:p>
          </p:txBody>
        </p:sp>
        <p:sp>
          <p:nvSpPr>
            <p:cNvPr id="187" name="28 Rectángulo">
              <a:extLst>
                <a:ext uri="{FF2B5EF4-FFF2-40B4-BE49-F238E27FC236}">
                  <a16:creationId xmlns="" xmlns:a16="http://schemas.microsoft.com/office/drawing/2014/main" id="{6E28829C-A9D1-44AE-85A5-59C6226A2206}"/>
                </a:ext>
              </a:extLst>
            </p:cNvPr>
            <p:cNvSpPr/>
            <p:nvPr/>
          </p:nvSpPr>
          <p:spPr>
            <a:xfrm>
              <a:off x="4037551" y="1735935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RECURSOS FINANCIEROS</a:t>
              </a:r>
            </a:p>
          </p:txBody>
        </p:sp>
        <p:sp>
          <p:nvSpPr>
            <p:cNvPr id="199" name="28 Rectángulo">
              <a:extLst>
                <a:ext uri="{FF2B5EF4-FFF2-40B4-BE49-F238E27FC236}">
                  <a16:creationId xmlns="" xmlns:a16="http://schemas.microsoft.com/office/drawing/2014/main" id="{21CAC330-636B-4494-9E0D-013419588E26}"/>
                </a:ext>
              </a:extLst>
            </p:cNvPr>
            <p:cNvSpPr/>
            <p:nvPr/>
          </p:nvSpPr>
          <p:spPr>
            <a:xfrm>
              <a:off x="4037551" y="223050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RECURSOS HUMANOS</a:t>
              </a:r>
            </a:p>
          </p:txBody>
        </p:sp>
        <p:sp>
          <p:nvSpPr>
            <p:cNvPr id="203" name="28 Rectángulo">
              <a:extLst>
                <a:ext uri="{FF2B5EF4-FFF2-40B4-BE49-F238E27FC236}">
                  <a16:creationId xmlns="" xmlns:a16="http://schemas.microsoft.com/office/drawing/2014/main" id="{8F29EDEB-8C07-4FD6-A518-2F89E2A88087}"/>
                </a:ext>
              </a:extLst>
            </p:cNvPr>
            <p:cNvSpPr/>
            <p:nvPr/>
          </p:nvSpPr>
          <p:spPr>
            <a:xfrm>
              <a:off x="4037551" y="2714487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RECURSOS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MATERIALES</a:t>
              </a:r>
              <a:endParaRPr lang="es-MX" sz="8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212" name="28 Rectángulo">
              <a:extLst>
                <a:ext uri="{FF2B5EF4-FFF2-40B4-BE49-F238E27FC236}">
                  <a16:creationId xmlns="" xmlns:a16="http://schemas.microsoft.com/office/drawing/2014/main" id="{EF254330-9597-4613-9D70-B747ED96A252}"/>
                </a:ext>
              </a:extLst>
            </p:cNvPr>
            <p:cNvSpPr/>
            <p:nvPr/>
          </p:nvSpPr>
          <p:spPr>
            <a:xfrm>
              <a:off x="1738149" y="4724519"/>
              <a:ext cx="1015141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FARMACIA</a:t>
              </a:r>
            </a:p>
          </p:txBody>
        </p:sp>
        <p:sp>
          <p:nvSpPr>
            <p:cNvPr id="219" name="28 Rectángulo">
              <a:extLst>
                <a:ext uri="{FF2B5EF4-FFF2-40B4-BE49-F238E27FC236}">
                  <a16:creationId xmlns="" xmlns:a16="http://schemas.microsoft.com/office/drawing/2014/main" id="{47E96051-7354-4A8F-AEEB-2242A0D36777}"/>
                </a:ext>
              </a:extLst>
            </p:cNvPr>
            <p:cNvSpPr/>
            <p:nvPr/>
          </p:nvSpPr>
          <p:spPr>
            <a:xfrm>
              <a:off x="4030523" y="3206369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SERVICIOS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GENERALES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94 Conector recto">
              <a:extLst>
                <a:ext uri="{FF2B5EF4-FFF2-40B4-BE49-F238E27FC236}">
                  <a16:creationId xmlns="" xmlns:a16="http://schemas.microsoft.com/office/drawing/2014/main" id="{D93362DB-BE59-475B-BFBD-D7BB870B9C58}"/>
                </a:ext>
              </a:extLst>
            </p:cNvPr>
            <p:cNvCxnSpPr/>
            <p:nvPr/>
          </p:nvCxnSpPr>
          <p:spPr>
            <a:xfrm flipH="1">
              <a:off x="3838120" y="1961260"/>
              <a:ext cx="203028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28 Rectángulo">
              <a:extLst>
                <a:ext uri="{FF2B5EF4-FFF2-40B4-BE49-F238E27FC236}">
                  <a16:creationId xmlns="" xmlns:a16="http://schemas.microsoft.com/office/drawing/2014/main" id="{BAB29979-9BAB-47AB-ABEE-115B7688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67" y="5681465"/>
              <a:ext cx="1015140" cy="4506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800" b="1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CONSULTA EXTERNA</a:t>
              </a:r>
            </a:p>
          </p:txBody>
        </p:sp>
        <p:sp>
          <p:nvSpPr>
            <p:cNvPr id="247" name="28 Rectángulo">
              <a:extLst>
                <a:ext uri="{FF2B5EF4-FFF2-40B4-BE49-F238E27FC236}">
                  <a16:creationId xmlns="" xmlns:a16="http://schemas.microsoft.com/office/drawing/2014/main" id="{0936DA20-DDB2-4254-8048-8113FC0CD7BF}"/>
                </a:ext>
              </a:extLst>
            </p:cNvPr>
            <p:cNvSpPr/>
            <p:nvPr/>
          </p:nvSpPr>
          <p:spPr>
            <a:xfrm>
              <a:off x="5384852" y="1731353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PLANEACIÓN Y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EVALUACIÓN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28 Rectángulo">
              <a:extLst>
                <a:ext uri="{FF2B5EF4-FFF2-40B4-BE49-F238E27FC236}">
                  <a16:creationId xmlns="" xmlns:a16="http://schemas.microsoft.com/office/drawing/2014/main" id="{4EEE12A8-80DE-4535-813D-85DB65258325}"/>
                </a:ext>
              </a:extLst>
            </p:cNvPr>
            <p:cNvSpPr/>
            <p:nvPr/>
          </p:nvSpPr>
          <p:spPr>
            <a:xfrm>
              <a:off x="4030523" y="4175378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INGENIERÍA BIOMÉDICA</a:t>
              </a:r>
            </a:p>
          </p:txBody>
        </p:sp>
        <p:sp>
          <p:nvSpPr>
            <p:cNvPr id="249" name="28 Rectángulo">
              <a:extLst>
                <a:ext uri="{FF2B5EF4-FFF2-40B4-BE49-F238E27FC236}">
                  <a16:creationId xmlns="" xmlns:a16="http://schemas.microsoft.com/office/drawing/2014/main" id="{266CFCBC-B34B-488E-9A64-B0A511792D27}"/>
                </a:ext>
              </a:extLst>
            </p:cNvPr>
            <p:cNvSpPr/>
            <p:nvPr/>
          </p:nvSpPr>
          <p:spPr>
            <a:xfrm>
              <a:off x="6887489" y="2705227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COMUNICACIÓN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SOCIAL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28 Rectángulo">
              <a:extLst>
                <a:ext uri="{FF2B5EF4-FFF2-40B4-BE49-F238E27FC236}">
                  <a16:creationId xmlns="" xmlns:a16="http://schemas.microsoft.com/office/drawing/2014/main" id="{2C69B09C-4DAA-453F-8358-746C5204E7FF}"/>
                </a:ext>
              </a:extLst>
            </p:cNvPr>
            <p:cNvSpPr/>
            <p:nvPr/>
          </p:nvSpPr>
          <p:spPr>
            <a:xfrm>
              <a:off x="5384758" y="3197452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ASESOR </a:t>
              </a:r>
              <a:r>
                <a:rPr lang="es-MX" sz="800" b="1" dirty="0" smtClean="0">
                  <a:solidFill>
                    <a:srgbClr val="000000"/>
                  </a:solidFill>
                  <a:cs typeface="Times New Roman" pitchFamily="18" charset="0"/>
                </a:rPr>
                <a:t>JURÍDICO</a:t>
              </a: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28 Rectángulo">
              <a:extLst>
                <a:ext uri="{FF2B5EF4-FFF2-40B4-BE49-F238E27FC236}">
                  <a16:creationId xmlns="" xmlns:a16="http://schemas.microsoft.com/office/drawing/2014/main" id="{23AB18C7-9F6E-4C92-B71C-B721C81499E1}"/>
                </a:ext>
              </a:extLst>
            </p:cNvPr>
            <p:cNvSpPr/>
            <p:nvPr/>
          </p:nvSpPr>
          <p:spPr>
            <a:xfrm>
              <a:off x="1726266" y="2757163"/>
              <a:ext cx="1015140" cy="450651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TRANSFUSIÓN SANGUÍNEA</a:t>
              </a:r>
            </a:p>
            <a:p>
              <a:pPr algn="ctr">
                <a:defRPr/>
              </a:pP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Line 145">
              <a:extLst>
                <a:ext uri="{FF2B5EF4-FFF2-40B4-BE49-F238E27FC236}">
                  <a16:creationId xmlns="" xmlns:a16="http://schemas.microsoft.com/office/drawing/2014/main" id="{48B3275C-594A-4F0D-B5B9-FD5194451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5333" y="816916"/>
              <a:ext cx="1400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 sz="800" dirty="0"/>
            </a:p>
          </p:txBody>
        </p:sp>
        <p:sp>
          <p:nvSpPr>
            <p:cNvPr id="255" name="28 Rectángulo">
              <a:extLst>
                <a:ext uri="{FF2B5EF4-FFF2-40B4-BE49-F238E27FC236}">
                  <a16:creationId xmlns="" xmlns:a16="http://schemas.microsoft.com/office/drawing/2014/main" id="{0206E49A-FE40-4AD1-BE34-AC77E4B28FDB}"/>
                </a:ext>
              </a:extLst>
            </p:cNvPr>
            <p:cNvSpPr/>
            <p:nvPr/>
          </p:nvSpPr>
          <p:spPr>
            <a:xfrm>
              <a:off x="6892214" y="3197452"/>
              <a:ext cx="1015140" cy="450650"/>
            </a:xfrm>
            <a:prstGeom prst="rect">
              <a:avLst/>
            </a:prstGeom>
            <a:ln w="63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 sz="800" dirty="0">
                <a:solidFill>
                  <a:srgbClr val="000000"/>
                </a:solidFill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ENLACE INFORMÁTICO</a:t>
              </a:r>
            </a:p>
            <a:p>
              <a:pPr algn="ctr">
                <a:defRPr/>
              </a:pPr>
              <a:endParaRPr lang="es-MX" sz="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28 Rectángulo">
              <a:extLst>
                <a:ext uri="{FF2B5EF4-FFF2-40B4-BE49-F238E27FC236}">
                  <a16:creationId xmlns="" xmlns:a16="http://schemas.microsoft.com/office/drawing/2014/main" id="{BF1D62CA-D39A-4EAF-9F14-06635946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098" y="5207101"/>
              <a:ext cx="1015140" cy="4506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800" b="1" dirty="0" smtClean="0">
                  <a:solidFill>
                    <a:srgbClr val="000000"/>
                  </a:solidFill>
                  <a:cs typeface="Arial" pitchFamily="34" charset="0"/>
                </a:rPr>
                <a:t>ONCOLOGÍA</a:t>
              </a:r>
              <a:endParaRPr lang="es-MX" sz="800" b="1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cxnSp>
          <p:nvCxnSpPr>
            <p:cNvPr id="268" name="82 Conector recto">
              <a:extLst>
                <a:ext uri="{FF2B5EF4-FFF2-40B4-BE49-F238E27FC236}">
                  <a16:creationId xmlns="" xmlns:a16="http://schemas.microsoft.com/office/drawing/2014/main" id="{26D219DC-8475-4AF6-84E7-8F4FB4F1CD33}"/>
                </a:ext>
              </a:extLst>
            </p:cNvPr>
            <p:cNvCxnSpPr>
              <a:cxnSpLocks/>
            </p:cNvCxnSpPr>
            <p:nvPr/>
          </p:nvCxnSpPr>
          <p:spPr>
            <a:xfrm>
              <a:off x="4310016" y="704602"/>
              <a:ext cx="0" cy="42351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82 Conector recto">
              <a:extLst>
                <a:ext uri="{FF2B5EF4-FFF2-40B4-BE49-F238E27FC236}">
                  <a16:creationId xmlns="" xmlns:a16="http://schemas.microsoft.com/office/drawing/2014/main" id="{B4B6285D-064B-483B-8839-20E2911922C7}"/>
                </a:ext>
              </a:extLst>
            </p:cNvPr>
            <p:cNvCxnSpPr>
              <a:cxnSpLocks/>
              <a:endCxn id="130" idx="0"/>
            </p:cNvCxnSpPr>
            <p:nvPr/>
          </p:nvCxnSpPr>
          <p:spPr>
            <a:xfrm>
              <a:off x="4106744" y="1123876"/>
              <a:ext cx="0" cy="10469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243 Conector recto">
              <a:extLst>
                <a:ext uri="{FF2B5EF4-FFF2-40B4-BE49-F238E27FC236}">
                  <a16:creationId xmlns="" xmlns:a16="http://schemas.microsoft.com/office/drawing/2014/main" id="{D91E5DC1-096E-48C4-9A4A-FF2AF5F7C0FF}"/>
                </a:ext>
              </a:extLst>
            </p:cNvPr>
            <p:cNvCxnSpPr>
              <a:cxnSpLocks/>
            </p:cNvCxnSpPr>
            <p:nvPr/>
          </p:nvCxnSpPr>
          <p:spPr>
            <a:xfrm>
              <a:off x="1471811" y="1125955"/>
              <a:ext cx="5158028" cy="1027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94 Conector recto">
              <a:extLst>
                <a:ext uri="{FF2B5EF4-FFF2-40B4-BE49-F238E27FC236}">
                  <a16:creationId xmlns="" xmlns:a16="http://schemas.microsoft.com/office/drawing/2014/main" id="{C7DD19E8-47B6-4DC0-B431-7DEB6C723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2143" y="5906790"/>
              <a:ext cx="51387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28 Rectángulo">
              <a:extLst>
                <a:ext uri="{FF2B5EF4-FFF2-40B4-BE49-F238E27FC236}">
                  <a16:creationId xmlns="" xmlns:a16="http://schemas.microsoft.com/office/drawing/2014/main" id="{BF1D62CA-D39A-4EAF-9F14-06635946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877" y="5690033"/>
              <a:ext cx="1015140" cy="4506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800" b="1" dirty="0">
                  <a:solidFill>
                    <a:srgbClr val="000000"/>
                  </a:solidFill>
                  <a:cs typeface="Times New Roman" pitchFamily="18" charset="0"/>
                </a:rPr>
                <a:t>TRAUMATOLOGÍA Y ORTOPEDIA</a:t>
              </a:r>
            </a:p>
          </p:txBody>
        </p:sp>
        <p:sp>
          <p:nvSpPr>
            <p:cNvPr id="76" name="28 Rectángulo">
              <a:extLst>
                <a:ext uri="{FF2B5EF4-FFF2-40B4-BE49-F238E27FC236}">
                  <a16:creationId xmlns="" xmlns:a16="http://schemas.microsoft.com/office/drawing/2014/main" id="{BAB29979-9BAB-47AB-ABEE-115B7688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77" y="6165304"/>
              <a:ext cx="1015140" cy="45065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800" b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ADMISION</a:t>
              </a:r>
              <a:endParaRPr lang="es-MX" sz="800" b="1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cxnSp>
          <p:nvCxnSpPr>
            <p:cNvPr id="77" name="94 Conector recto">
              <a:extLst>
                <a:ext uri="{FF2B5EF4-FFF2-40B4-BE49-F238E27FC236}">
                  <a16:creationId xmlns="" xmlns:a16="http://schemas.microsoft.com/office/drawing/2014/main" id="{C7DD19E8-47B6-4DC0-B431-7DEB6C723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053" y="6390629"/>
              <a:ext cx="26988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477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104</Words>
  <Application>Microsoft Office PowerPoint</Application>
  <PresentationFormat>Presentación en pantalla (4:3)</PresentationFormat>
  <Paragraphs>47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raussell.jimenez</dc:creator>
  <cp:lastModifiedBy>Planeacion</cp:lastModifiedBy>
  <cp:revision>136</cp:revision>
  <cp:lastPrinted>2023-09-27T20:14:04Z</cp:lastPrinted>
  <dcterms:created xsi:type="dcterms:W3CDTF">2021-03-18T00:11:52Z</dcterms:created>
  <dcterms:modified xsi:type="dcterms:W3CDTF">2023-10-02T15:08:16Z</dcterms:modified>
</cp:coreProperties>
</file>