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4" r:id="rId5"/>
    <p:sldId id="285" r:id="rId6"/>
    <p:sldId id="286" r:id="rId7"/>
    <p:sldId id="287" r:id="rId8"/>
    <p:sldId id="259" r:id="rId9"/>
    <p:sldId id="260" r:id="rId10"/>
    <p:sldId id="261" r:id="rId11"/>
    <p:sldId id="262" r:id="rId12"/>
    <p:sldId id="288" r:id="rId13"/>
    <p:sldId id="289" r:id="rId14"/>
    <p:sldId id="290" r:id="rId15"/>
    <p:sldId id="291" r:id="rId16"/>
    <p:sldId id="263" r:id="rId17"/>
    <p:sldId id="264" r:id="rId18"/>
    <p:sldId id="265" r:id="rId19"/>
    <p:sldId id="266" r:id="rId20"/>
    <p:sldId id="267" r:id="rId21"/>
    <p:sldId id="268" r:id="rId22"/>
    <p:sldId id="269" r:id="rId23"/>
    <p:sldId id="276" r:id="rId24"/>
    <p:sldId id="270" r:id="rId25"/>
    <p:sldId id="271" r:id="rId26"/>
    <p:sldId id="272" r:id="rId27"/>
    <p:sldId id="273" r:id="rId28"/>
    <p:sldId id="274" r:id="rId29"/>
    <p:sldId id="275" r:id="rId30"/>
    <p:sldId id="278" r:id="rId31"/>
    <p:sldId id="277" r:id="rId32"/>
    <p:sldId id="280" r:id="rId33"/>
    <p:sldId id="279" r:id="rId34"/>
    <p:sldId id="281"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2" d="100"/>
          <a:sy n="122" d="100"/>
        </p:scale>
        <p:origin x="-15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1A02B6A-9A31-4DB8-9931-15B3F1AA03EF}" type="datetimeFigureOut">
              <a:rPr lang="es-ES" smtClean="0"/>
              <a:t>30/03/2016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292722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1A02B6A-9A31-4DB8-9931-15B3F1AA03EF}" type="datetimeFigureOut">
              <a:rPr lang="es-ES" smtClean="0"/>
              <a:t>30/03/2016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3245223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1A02B6A-9A31-4DB8-9931-15B3F1AA03EF}" type="datetimeFigureOut">
              <a:rPr lang="es-ES" smtClean="0"/>
              <a:t>30/03/2016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DBB946-BC30-49C2-9E77-E945BDBC0E0F}"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7698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1A02B6A-9A31-4DB8-9931-15B3F1AA03EF}" type="datetimeFigureOut">
              <a:rPr lang="es-ES" smtClean="0"/>
              <a:t>30/03/2016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1762569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1A02B6A-9A31-4DB8-9931-15B3F1AA03EF}" type="datetimeFigureOut">
              <a:rPr lang="es-ES" smtClean="0"/>
              <a:t>30/03/2016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DBB946-BC30-49C2-9E77-E945BDBC0E0F}"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248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1A02B6A-9A31-4DB8-9931-15B3F1AA03EF}" type="datetimeFigureOut">
              <a:rPr lang="es-ES" smtClean="0"/>
              <a:t>30/03/2016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903873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1A02B6A-9A31-4DB8-9931-15B3F1AA03EF}" type="datetimeFigureOut">
              <a:rPr lang="es-ES" smtClean="0"/>
              <a:t>30/03/2016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547185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1A02B6A-9A31-4DB8-9931-15B3F1AA03EF}" type="datetimeFigureOut">
              <a:rPr lang="es-ES" smtClean="0"/>
              <a:t>30/03/2016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93318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1A02B6A-9A31-4DB8-9931-15B3F1AA03EF}" type="datetimeFigureOut">
              <a:rPr lang="es-ES" smtClean="0"/>
              <a:t>30/03/2016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411646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1A02B6A-9A31-4DB8-9931-15B3F1AA03EF}" type="datetimeFigureOut">
              <a:rPr lang="es-ES" smtClean="0"/>
              <a:t>30/03/2016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427546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1A02B6A-9A31-4DB8-9931-15B3F1AA03EF}" type="datetimeFigureOut">
              <a:rPr lang="es-ES" smtClean="0"/>
              <a:t>30/03/2016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370914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1A02B6A-9A31-4DB8-9931-15B3F1AA03EF}" type="datetimeFigureOut">
              <a:rPr lang="es-ES" smtClean="0"/>
              <a:t>30/03/2016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114384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1A02B6A-9A31-4DB8-9931-15B3F1AA03EF}" type="datetimeFigureOut">
              <a:rPr lang="es-ES" smtClean="0"/>
              <a:t>30/03/2016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310121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02B6A-9A31-4DB8-9931-15B3F1AA03EF}" type="datetimeFigureOut">
              <a:rPr lang="es-ES" smtClean="0"/>
              <a:t>30/03/2016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313405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1A02B6A-9A31-4DB8-9931-15B3F1AA03EF}" type="datetimeFigureOut">
              <a:rPr lang="es-ES" smtClean="0"/>
              <a:t>30/03/2016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365753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1A02B6A-9A31-4DB8-9931-15B3F1AA03EF}" type="datetimeFigureOut">
              <a:rPr lang="es-ES" smtClean="0"/>
              <a:t>30/03/2016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DBB946-BC30-49C2-9E77-E945BDBC0E0F}" type="slidenum">
              <a:rPr lang="es-ES" smtClean="0"/>
              <a:t>‹Nº›</a:t>
            </a:fld>
            <a:endParaRPr lang="es-ES"/>
          </a:p>
        </p:txBody>
      </p:sp>
    </p:spTree>
    <p:extLst>
      <p:ext uri="{BB962C8B-B14F-4D97-AF65-F5344CB8AC3E}">
        <p14:creationId xmlns:p14="http://schemas.microsoft.com/office/powerpoint/2010/main" val="217007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A02B6A-9A31-4DB8-9931-15B3F1AA03EF}" type="datetimeFigureOut">
              <a:rPr lang="es-ES" smtClean="0"/>
              <a:t>30/03/2016</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DBB946-BC30-49C2-9E77-E945BDBC0E0F}" type="slidenum">
              <a:rPr lang="es-ES" smtClean="0"/>
              <a:t>‹Nº›</a:t>
            </a:fld>
            <a:endParaRPr lang="es-ES"/>
          </a:p>
        </p:txBody>
      </p:sp>
    </p:spTree>
    <p:extLst>
      <p:ext uri="{BB962C8B-B14F-4D97-AF65-F5344CB8AC3E}">
        <p14:creationId xmlns:p14="http://schemas.microsoft.com/office/powerpoint/2010/main" val="339275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70456" y="463639"/>
            <a:ext cx="11681137" cy="1738647"/>
          </a:xfrm>
        </p:spPr>
        <p:txBody>
          <a:bodyPr/>
          <a:lstStyle/>
          <a:p>
            <a:r>
              <a:rPr lang="es-ES" dirty="0" smtClean="0">
                <a:solidFill>
                  <a:schemeClr val="tx1"/>
                </a:solidFill>
              </a:rPr>
              <a:t>Proyecto de software para el control de acceso de visitantes a un edificio</a:t>
            </a:r>
            <a:endParaRPr lang="es-ES" dirty="0">
              <a:solidFill>
                <a:schemeClr val="tx1"/>
              </a:solidFill>
            </a:endParaRPr>
          </a:p>
        </p:txBody>
      </p:sp>
      <p:sp>
        <p:nvSpPr>
          <p:cNvPr id="3" name="Subtítulo 2"/>
          <p:cNvSpPr>
            <a:spLocks noGrp="1"/>
          </p:cNvSpPr>
          <p:nvPr>
            <p:ph type="subTitle" idx="1"/>
          </p:nvPr>
        </p:nvSpPr>
        <p:spPr>
          <a:xfrm>
            <a:off x="270456" y="2292439"/>
            <a:ext cx="11681137" cy="4404575"/>
          </a:xfrm>
        </p:spPr>
        <p:txBody>
          <a:bodyPr/>
          <a:lstStyle/>
          <a:p>
            <a:pPr algn="ctr"/>
            <a:endParaRPr lang="es-ES" dirty="0" smtClean="0">
              <a:solidFill>
                <a:schemeClr val="accent1"/>
              </a:solidFill>
            </a:endParaRPr>
          </a:p>
          <a:p>
            <a:pPr algn="ctr"/>
            <a:r>
              <a:rPr lang="es-ES" dirty="0" smtClean="0">
                <a:solidFill>
                  <a:schemeClr val="accent1"/>
                </a:solidFill>
              </a:rPr>
              <a:t>INTEGRANTES</a:t>
            </a:r>
          </a:p>
          <a:p>
            <a:pPr algn="ctr"/>
            <a:r>
              <a:rPr lang="es-ES" dirty="0" smtClean="0"/>
              <a:t>EDWIN F. AVILA</a:t>
            </a:r>
          </a:p>
          <a:p>
            <a:pPr algn="ctr"/>
            <a:r>
              <a:rPr lang="es-ES" dirty="0" smtClean="0"/>
              <a:t>JULIAN PINEDA </a:t>
            </a:r>
          </a:p>
          <a:p>
            <a:pPr algn="ctr"/>
            <a:r>
              <a:rPr lang="es-ES" dirty="0" smtClean="0"/>
              <a:t>ALEJANDRO TAYLOR </a:t>
            </a:r>
          </a:p>
          <a:p>
            <a:pPr algn="ctr"/>
            <a:r>
              <a:rPr lang="es-ES" dirty="0" smtClean="0"/>
              <a:t>FABIAN SERRATO</a:t>
            </a:r>
          </a:p>
          <a:p>
            <a:pPr algn="ctr"/>
            <a:r>
              <a:rPr lang="es-ES" dirty="0" smtClean="0"/>
              <a:t>JHONATAN DIAZ </a:t>
            </a:r>
          </a:p>
          <a:p>
            <a:pPr algn="ctr"/>
            <a:r>
              <a:rPr lang="es-ES" dirty="0" smtClean="0"/>
              <a:t>BLANGER HURTADO</a:t>
            </a:r>
          </a:p>
          <a:p>
            <a:pPr algn="ctr"/>
            <a:endParaRPr lang="es-ES" dirty="0"/>
          </a:p>
          <a:p>
            <a:pPr algn="ctr"/>
            <a:r>
              <a:rPr lang="es-ES" dirty="0" smtClean="0"/>
              <a:t>30 de marzo de 2016</a:t>
            </a:r>
          </a:p>
          <a:p>
            <a:pPr algn="ctr"/>
            <a:endParaRPr lang="es-ES" dirty="0"/>
          </a:p>
          <a:p>
            <a:pPr algn="ctr"/>
            <a:endParaRPr lang="es-ES" dirty="0"/>
          </a:p>
        </p:txBody>
      </p:sp>
    </p:spTree>
    <p:extLst>
      <p:ext uri="{BB962C8B-B14F-4D97-AF65-F5344CB8AC3E}">
        <p14:creationId xmlns:p14="http://schemas.microsoft.com/office/powerpoint/2010/main" val="788782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1" algn="ctr" defTabSz="457200" rtl="0">
              <a:spcBef>
                <a:spcPct val="0"/>
              </a:spcBef>
            </a:pPr>
            <a:r>
              <a:rPr lang="es-ES" sz="3600" b="1" dirty="0">
                <a:solidFill>
                  <a:schemeClr val="accent2"/>
                </a:solidFill>
                <a:latin typeface="Arial" panose="020B0604020202020204" pitchFamily="34" charset="0"/>
                <a:cs typeface="Arial" panose="020B0604020202020204" pitchFamily="34" charset="0"/>
              </a:rPr>
              <a:t>Propósito</a:t>
            </a:r>
            <a:r>
              <a:rPr lang="es-ES" sz="1100" dirty="0"/>
              <a:t/>
            </a:r>
            <a:br>
              <a:rPr lang="es-ES" sz="1100" dirty="0"/>
            </a:br>
            <a:endParaRPr lang="es-ES" dirty="0"/>
          </a:p>
        </p:txBody>
      </p:sp>
      <p:sp>
        <p:nvSpPr>
          <p:cNvPr id="3" name="Marcador de contenido 2"/>
          <p:cNvSpPr>
            <a:spLocks noGrp="1"/>
          </p:cNvSpPr>
          <p:nvPr>
            <p:ph idx="1"/>
          </p:nvPr>
        </p:nvSpPr>
        <p:spPr/>
        <p:txBody>
          <a:bodyPr/>
          <a:lstStyle/>
          <a:p>
            <a:pPr marL="0" indent="0">
              <a:buNone/>
            </a:pPr>
            <a:r>
              <a:rPr lang="es-ES" dirty="0"/>
              <a:t> </a:t>
            </a:r>
            <a:endParaRPr lang="es-ES" sz="1200" dirty="0"/>
          </a:p>
          <a:p>
            <a:pPr algn="just">
              <a:lnSpc>
                <a:spcPct val="150000"/>
              </a:lnSpc>
            </a:pPr>
            <a:r>
              <a:rPr lang="es-ES" dirty="0"/>
              <a:t>	</a:t>
            </a:r>
            <a:r>
              <a:rPr lang="es-ES" sz="1600" dirty="0"/>
              <a:t>Observando e indagando a través de entrevistas y técnicas de </a:t>
            </a:r>
            <a:r>
              <a:rPr lang="es-ES" sz="1600" dirty="0" smtClean="0"/>
              <a:t>recolección de </a:t>
            </a:r>
            <a:r>
              <a:rPr lang="es-ES" sz="1600" dirty="0"/>
              <a:t>datos, se vio la necesidad de crear un software que administre y tenga un control de los visitantes que ingresan a un edificio donde hay muchas empresas, en ese orden de ideas se realiza el análisis y diseño del presente sistema que tendrá muchos  aspectos relacionados con el tema en que se está indicando, para esto se tendrá una   base de los visitantes, cuyos datos serán  parametrizados  para hacer cambios en el sistema </a:t>
            </a:r>
            <a:r>
              <a:rPr lang="es-ES" sz="1600" dirty="0" err="1"/>
              <a:t>infoseg</a:t>
            </a:r>
            <a:r>
              <a:rPr lang="es-ES" sz="1600" dirty="0"/>
              <a:t> como lo son borrar, actualizar, modificar o eliminar la información que ya no se necesite</a:t>
            </a:r>
          </a:p>
          <a:p>
            <a:pPr algn="just">
              <a:lnSpc>
                <a:spcPct val="150000"/>
              </a:lnSpc>
            </a:pPr>
            <a:endParaRPr lang="es-ES" sz="1600" dirty="0"/>
          </a:p>
        </p:txBody>
      </p:sp>
    </p:spTree>
    <p:extLst>
      <p:ext uri="{BB962C8B-B14F-4D97-AF65-F5344CB8AC3E}">
        <p14:creationId xmlns:p14="http://schemas.microsoft.com/office/powerpoint/2010/main" val="2740339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1" algn="ctr" fontAlgn="base"/>
            <a:r>
              <a:rPr lang="es-ES" sz="3600" b="1" dirty="0">
                <a:solidFill>
                  <a:schemeClr val="accent2"/>
                </a:solidFill>
                <a:latin typeface="Arial" panose="020B0604020202020204" pitchFamily="34" charset="0"/>
                <a:cs typeface="Arial" panose="020B0604020202020204" pitchFamily="34" charset="0"/>
              </a:rPr>
              <a:t>Alcance</a:t>
            </a:r>
            <a:r>
              <a:rPr lang="es-ES" sz="1100" dirty="0"/>
              <a:t/>
            </a:r>
            <a:br>
              <a:rPr lang="es-ES" sz="1100" dirty="0"/>
            </a:br>
            <a:r>
              <a:rPr lang="es-ES" dirty="0"/>
              <a:t> </a:t>
            </a:r>
            <a:r>
              <a:rPr lang="es-ES" sz="1200" dirty="0"/>
              <a:t/>
            </a:r>
            <a:br>
              <a:rPr lang="es-ES" sz="1200" dirty="0"/>
            </a:br>
            <a:endParaRPr lang="es-ES" dirty="0"/>
          </a:p>
        </p:txBody>
      </p:sp>
      <p:sp>
        <p:nvSpPr>
          <p:cNvPr id="3" name="Marcador de contenido 2"/>
          <p:cNvSpPr>
            <a:spLocks noGrp="1"/>
          </p:cNvSpPr>
          <p:nvPr>
            <p:ph idx="1"/>
          </p:nvPr>
        </p:nvSpPr>
        <p:spPr/>
        <p:txBody>
          <a:bodyPr/>
          <a:lstStyle/>
          <a:p>
            <a:endParaRPr lang="es-ES" dirty="0" smtClean="0"/>
          </a:p>
          <a:p>
            <a:r>
              <a:rPr lang="es-ES" dirty="0" smtClean="0"/>
              <a:t>El </a:t>
            </a:r>
            <a:r>
              <a:rPr lang="es-ES" dirty="0"/>
              <a:t>Sistema de </a:t>
            </a:r>
            <a:r>
              <a:rPr lang="es-ES" dirty="0" err="1"/>
              <a:t>infoseg</a:t>
            </a:r>
            <a:r>
              <a:rPr lang="es-ES" dirty="0"/>
              <a:t> (informática seguridad) facilitará las siguientes labores operativas:</a:t>
            </a:r>
            <a:endParaRPr lang="es-ES" sz="1200" dirty="0"/>
          </a:p>
          <a:p>
            <a:r>
              <a:rPr lang="es-ES" dirty="0"/>
              <a:t>&gt;Creación de reportes de los visitantes que ingresan al edificio.</a:t>
            </a:r>
            <a:endParaRPr lang="es-ES" sz="1200" dirty="0"/>
          </a:p>
          <a:p>
            <a:r>
              <a:rPr lang="es-ES" dirty="0"/>
              <a:t>&gt;Agilidad en la organización del personal que ingresa al edificio.</a:t>
            </a:r>
            <a:endParaRPr lang="es-ES" sz="1200" dirty="0"/>
          </a:p>
          <a:p>
            <a:r>
              <a:rPr lang="es-ES" dirty="0"/>
              <a:t>&gt;Manejo novedades en la bitácora donde queda el historial del usuario</a:t>
            </a:r>
            <a:endParaRPr lang="es-ES" sz="1200" dirty="0"/>
          </a:p>
          <a:p>
            <a:r>
              <a:rPr lang="es-ES" dirty="0"/>
              <a:t>&gt;Generación de Archivos y reportes para el control en el edificio.</a:t>
            </a:r>
            <a:endParaRPr lang="es-ES" sz="1200" dirty="0"/>
          </a:p>
          <a:p>
            <a:r>
              <a:rPr lang="es-ES" dirty="0" smtClean="0"/>
              <a:t>&gt;Parametrización </a:t>
            </a:r>
            <a:r>
              <a:rPr lang="es-ES" dirty="0"/>
              <a:t>completa de los ítems que pueden tener modificaciones</a:t>
            </a:r>
            <a:endParaRPr lang="es-ES" sz="1200" dirty="0"/>
          </a:p>
          <a:p>
            <a:endParaRPr lang="es-ES" dirty="0"/>
          </a:p>
        </p:txBody>
      </p:sp>
    </p:spTree>
    <p:extLst>
      <p:ext uri="{BB962C8B-B14F-4D97-AF65-F5344CB8AC3E}">
        <p14:creationId xmlns:p14="http://schemas.microsoft.com/office/powerpoint/2010/main" val="2944544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Modelo De Objetos Del Negocio Del Sistema Infoseg</a:t>
            </a:r>
            <a:r>
              <a:rPr lang="es-CO" dirty="0"/>
              <a:t/>
            </a:r>
            <a:br>
              <a:rPr lang="es-CO" dirty="0"/>
            </a:br>
            <a:endParaRPr lang="es-CO" dirty="0"/>
          </a:p>
        </p:txBody>
      </p:sp>
      <p:sp>
        <p:nvSpPr>
          <p:cNvPr id="3" name="2 Marcador de contenido"/>
          <p:cNvSpPr>
            <a:spLocks noGrp="1"/>
          </p:cNvSpPr>
          <p:nvPr>
            <p:ph idx="1"/>
          </p:nvPr>
        </p:nvSpPr>
        <p:spPr/>
        <p:txBody>
          <a:bodyPr/>
          <a:lstStyle/>
          <a:p>
            <a:pPr algn="just">
              <a:lnSpc>
                <a:spcPct val="150000"/>
              </a:lnSpc>
            </a:pPr>
            <a:r>
              <a:rPr lang="es-ES" sz="1600" dirty="0"/>
              <a:t>Es un modelo  que se va a encargar de  describir  la realización de cada caso de uso del negocio viable como los el sistema </a:t>
            </a:r>
            <a:r>
              <a:rPr lang="es-ES" sz="1600" dirty="0" err="1"/>
              <a:t>infoseg</a:t>
            </a:r>
            <a:r>
              <a:rPr lang="es-ES" sz="1600" dirty="0"/>
              <a:t>, para esto se necesitan establecer  los actores internos, la información que en términos generales manipulan y los flujos de trabajo asociados al caso de uso del negocio. Para la representación de este modelo se utilizan Diagramas de donde se presentara cada caso de uso. </a:t>
            </a:r>
            <a:endParaRPr lang="es-CO" sz="1600" dirty="0"/>
          </a:p>
          <a:p>
            <a:endParaRPr lang="es-CO" dirty="0"/>
          </a:p>
        </p:txBody>
      </p:sp>
    </p:spTree>
    <p:extLst>
      <p:ext uri="{BB962C8B-B14F-4D97-AF65-F5344CB8AC3E}">
        <p14:creationId xmlns:p14="http://schemas.microsoft.com/office/powerpoint/2010/main" val="39533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Modelo De Casos De Uso Del Sistema Infoseg</a:t>
            </a:r>
            <a:r>
              <a:rPr lang="es-CO" dirty="0"/>
              <a:t/>
            </a:r>
            <a:br>
              <a:rPr lang="es-CO" dirty="0"/>
            </a:br>
            <a:endParaRPr lang="es-CO" dirty="0"/>
          </a:p>
        </p:txBody>
      </p:sp>
      <p:sp>
        <p:nvSpPr>
          <p:cNvPr id="3" name="2 Marcador de contenido"/>
          <p:cNvSpPr>
            <a:spLocks noGrp="1"/>
          </p:cNvSpPr>
          <p:nvPr>
            <p:ph idx="1"/>
          </p:nvPr>
        </p:nvSpPr>
        <p:spPr>
          <a:xfrm>
            <a:off x="677334" y="2160589"/>
            <a:ext cx="8596668" cy="2989749"/>
          </a:xfrm>
        </p:spPr>
        <p:txBody>
          <a:bodyPr/>
          <a:lstStyle/>
          <a:p>
            <a:r>
              <a:rPr lang="es-ES" b="1" dirty="0"/>
              <a:t> </a:t>
            </a:r>
            <a:endParaRPr lang="es-CO" dirty="0"/>
          </a:p>
          <a:p>
            <a:pPr algn="just">
              <a:lnSpc>
                <a:spcPct val="150000"/>
              </a:lnSpc>
            </a:pPr>
            <a:r>
              <a:rPr lang="es-ES" dirty="0"/>
              <a:t>El modelo de Casos uso </a:t>
            </a:r>
            <a:r>
              <a:rPr lang="es-ES" b="1" dirty="0"/>
              <a:t>del sistema </a:t>
            </a:r>
            <a:r>
              <a:rPr lang="es-ES" b="1" dirty="0" err="1"/>
              <a:t>infoseg</a:t>
            </a:r>
            <a:r>
              <a:rPr lang="es-ES" b="1" dirty="0"/>
              <a:t>  </a:t>
            </a:r>
            <a:r>
              <a:rPr lang="es-ES" dirty="0"/>
              <a:t>será diseñado para  presentar  las funciones del sistema y los actores que hacen uso de ellas, los cuales son la recepcionista y el administrador, estos los representaremos  mediante Diagramas de Casos de Uso. </a:t>
            </a:r>
            <a:endParaRPr lang="es-CO" dirty="0"/>
          </a:p>
          <a:p>
            <a:pPr algn="just">
              <a:lnSpc>
                <a:spcPct val="150000"/>
              </a:lnSpc>
            </a:pPr>
            <a:endParaRPr lang="es-CO" dirty="0"/>
          </a:p>
          <a:p>
            <a:endParaRPr lang="es-CO" dirty="0"/>
          </a:p>
        </p:txBody>
      </p:sp>
    </p:spTree>
    <p:extLst>
      <p:ext uri="{BB962C8B-B14F-4D97-AF65-F5344CB8AC3E}">
        <p14:creationId xmlns:p14="http://schemas.microsoft.com/office/powerpoint/2010/main" val="1799073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Especificaciones De Casos De Uso Del Sistema Infoseg</a:t>
            </a:r>
            <a:r>
              <a:rPr lang="es-CO" dirty="0"/>
              <a:t/>
            </a:r>
            <a:br>
              <a:rPr lang="es-CO" dirty="0"/>
            </a:br>
            <a:endParaRPr lang="es-CO" dirty="0"/>
          </a:p>
        </p:txBody>
      </p:sp>
      <p:sp>
        <p:nvSpPr>
          <p:cNvPr id="3" name="2 Marcador de contenido"/>
          <p:cNvSpPr>
            <a:spLocks noGrp="1"/>
          </p:cNvSpPr>
          <p:nvPr>
            <p:ph idx="1"/>
          </p:nvPr>
        </p:nvSpPr>
        <p:spPr/>
        <p:txBody>
          <a:bodyPr/>
          <a:lstStyle/>
          <a:p>
            <a:pPr>
              <a:lnSpc>
                <a:spcPct val="150000"/>
              </a:lnSpc>
            </a:pPr>
            <a:r>
              <a:rPr lang="es-ES" dirty="0"/>
              <a:t>Para los casos de uso que lo requieran (cuya funcionalidad no sea evidente o que no baste con una simple descripción narrativa) se realiza una descripción detallada utilizando una plantilla de documento o ficha técnica. </a:t>
            </a:r>
            <a:endParaRPr lang="es-CO" dirty="0"/>
          </a:p>
          <a:p>
            <a:pPr>
              <a:lnSpc>
                <a:spcPct val="150000"/>
              </a:lnSpc>
            </a:pPr>
            <a:endParaRPr lang="es-CO" dirty="0"/>
          </a:p>
          <a:p>
            <a:pPr>
              <a:lnSpc>
                <a:spcPct val="150000"/>
              </a:lnSpc>
            </a:pPr>
            <a:endParaRPr lang="es-CO" dirty="0"/>
          </a:p>
        </p:txBody>
      </p:sp>
    </p:spTree>
    <p:extLst>
      <p:ext uri="{BB962C8B-B14F-4D97-AF65-F5344CB8AC3E}">
        <p14:creationId xmlns:p14="http://schemas.microsoft.com/office/powerpoint/2010/main" val="2812656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b="1" dirty="0"/>
              <a:t>Perspectiva del producto del sistema infoseg</a:t>
            </a:r>
            <a:r>
              <a:rPr lang="es-CO" dirty="0"/>
              <a:t/>
            </a:r>
            <a:br>
              <a:rPr lang="es-CO" dirty="0"/>
            </a:br>
            <a:endParaRPr lang="es-CO" dirty="0"/>
          </a:p>
        </p:txBody>
      </p:sp>
      <p:sp>
        <p:nvSpPr>
          <p:cNvPr id="3" name="2 Marcador de contenido"/>
          <p:cNvSpPr>
            <a:spLocks noGrp="1"/>
          </p:cNvSpPr>
          <p:nvPr>
            <p:ph idx="1"/>
          </p:nvPr>
        </p:nvSpPr>
        <p:spPr/>
        <p:txBody>
          <a:bodyPr/>
          <a:lstStyle/>
          <a:p>
            <a:pPr>
              <a:lnSpc>
                <a:spcPct val="150000"/>
              </a:lnSpc>
            </a:pPr>
            <a:r>
              <a:rPr lang="es-CO" dirty="0"/>
              <a:t>El sistema Infoseg trabajará con un programa local y una aplicación </a:t>
            </a:r>
            <a:r>
              <a:rPr lang="es-CO" dirty="0" err="1"/>
              <a:t>android</a:t>
            </a:r>
            <a:r>
              <a:rPr lang="es-CO" dirty="0"/>
              <a:t> que permitirá un fácil manejo y oportunos resultados brindando comodidad, confianza y seguridad a los funcionarios de un edificio</a:t>
            </a:r>
          </a:p>
          <a:p>
            <a:pPr>
              <a:lnSpc>
                <a:spcPct val="150000"/>
              </a:lnSpc>
            </a:pPr>
            <a:endParaRPr lang="es-CO" dirty="0"/>
          </a:p>
          <a:p>
            <a:pPr marL="0" indent="0">
              <a:lnSpc>
                <a:spcPct val="150000"/>
              </a:lnSpc>
              <a:buNone/>
            </a:pPr>
            <a:endParaRPr lang="es-CO" dirty="0"/>
          </a:p>
        </p:txBody>
      </p:sp>
    </p:spTree>
    <p:extLst>
      <p:ext uri="{BB962C8B-B14F-4D97-AF65-F5344CB8AC3E}">
        <p14:creationId xmlns:p14="http://schemas.microsoft.com/office/powerpoint/2010/main" val="245464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695459"/>
            <a:ext cx="8596668" cy="5345903"/>
          </a:xfrm>
        </p:spPr>
        <p:txBody>
          <a:bodyPr>
            <a:normAutofit/>
          </a:bodyPr>
          <a:lstStyle/>
          <a:p>
            <a:pPr algn="ctr"/>
            <a:endParaRPr lang="es-ES" sz="4800" dirty="0" smtClean="0">
              <a:solidFill>
                <a:schemeClr val="accent2"/>
              </a:solidFill>
            </a:endParaRPr>
          </a:p>
          <a:p>
            <a:pPr algn="ctr"/>
            <a:endParaRPr lang="es-ES" sz="4800" dirty="0">
              <a:solidFill>
                <a:schemeClr val="accent2"/>
              </a:solidFill>
            </a:endParaRPr>
          </a:p>
          <a:p>
            <a:pPr algn="ctr"/>
            <a:r>
              <a:rPr lang="es-ES" sz="4800" dirty="0" smtClean="0">
                <a:solidFill>
                  <a:schemeClr val="accent2"/>
                </a:solidFill>
              </a:rPr>
              <a:t>Requerimientos funcionales </a:t>
            </a:r>
            <a:endParaRPr lang="es-ES" sz="4800" dirty="0">
              <a:solidFill>
                <a:schemeClr val="accent2"/>
              </a:solidFill>
            </a:endParaRPr>
          </a:p>
        </p:txBody>
      </p:sp>
    </p:spTree>
    <p:extLst>
      <p:ext uri="{BB962C8B-B14F-4D97-AF65-F5344CB8AC3E}">
        <p14:creationId xmlns:p14="http://schemas.microsoft.com/office/powerpoint/2010/main" val="938172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910" y="283336"/>
            <a:ext cx="11745532" cy="6465194"/>
          </a:xfrm>
        </p:spPr>
        <p:txBody>
          <a:bodyPr/>
          <a:lstStyle/>
          <a:p>
            <a:pPr marL="0" indent="0">
              <a:buNone/>
            </a:pPr>
            <a:r>
              <a:rPr lang="es-ES" dirty="0" smtClean="0"/>
              <a:t>     </a:t>
            </a:r>
            <a:r>
              <a:rPr lang="es-ES" sz="2000" dirty="0" smtClean="0">
                <a:solidFill>
                  <a:schemeClr val="accent2"/>
                </a:solidFill>
              </a:rPr>
              <a:t>R.F.1 Autenticación </a:t>
            </a:r>
            <a:r>
              <a:rPr lang="es-ES" sz="2000" dirty="0">
                <a:solidFill>
                  <a:schemeClr val="accent2"/>
                </a:solidFill>
              </a:rPr>
              <a:t>e ingreso de usuarios al sistema</a:t>
            </a:r>
            <a:r>
              <a:rPr lang="es-ES" sz="2000" dirty="0" smtClean="0">
                <a:solidFill>
                  <a:schemeClr val="accent2"/>
                </a:solidFill>
              </a:rPr>
              <a:t>.</a:t>
            </a:r>
          </a:p>
          <a:p>
            <a:pPr marL="0" indent="0">
              <a:buNone/>
            </a:pPr>
            <a:r>
              <a:rPr lang="es-ES" dirty="0" smtClean="0"/>
              <a:t>El </a:t>
            </a:r>
            <a:r>
              <a:rPr lang="es-ES" dirty="0"/>
              <a:t>sistema podrá ser consultado por cualquier usuario dependiendo del </a:t>
            </a:r>
            <a:r>
              <a:rPr lang="es-ES" dirty="0" smtClean="0"/>
              <a:t>módulo </a:t>
            </a:r>
            <a:r>
              <a:rPr lang="es-ES" dirty="0"/>
              <a:t>en el cual se encuentre y su nivel de accesibilidad</a:t>
            </a:r>
            <a:r>
              <a:rPr lang="es-ES" dirty="0" smtClean="0"/>
              <a:t>.</a:t>
            </a:r>
          </a:p>
          <a:p>
            <a:pPr marL="0" indent="0">
              <a:buNone/>
            </a:pPr>
            <a:endParaRPr lang="es-ES" dirty="0"/>
          </a:p>
          <a:p>
            <a:pPr marL="0" indent="0">
              <a:buNone/>
            </a:pPr>
            <a:r>
              <a:rPr lang="es-ES" dirty="0" smtClean="0"/>
              <a:t>     </a:t>
            </a:r>
            <a:r>
              <a:rPr lang="es-ES" sz="2000" dirty="0" smtClean="0">
                <a:solidFill>
                  <a:schemeClr val="accent2"/>
                </a:solidFill>
              </a:rPr>
              <a:t>R.F.2 </a:t>
            </a:r>
            <a:r>
              <a:rPr lang="es-ES" sz="2000" dirty="0">
                <a:solidFill>
                  <a:schemeClr val="accent2"/>
                </a:solidFill>
              </a:rPr>
              <a:t>Registrar Usuarios</a:t>
            </a:r>
            <a:r>
              <a:rPr lang="es-ES" sz="2000" dirty="0" smtClean="0">
                <a:solidFill>
                  <a:schemeClr val="accent2"/>
                </a:solidFill>
              </a:rPr>
              <a:t>.</a:t>
            </a:r>
          </a:p>
          <a:p>
            <a:pPr marL="0" indent="0">
              <a:buNone/>
            </a:pPr>
            <a:r>
              <a:rPr lang="es-ES" dirty="0"/>
              <a:t>Los usuarios deberán registrarse en el sistema para acceder a su respectivo modulo. </a:t>
            </a:r>
            <a:endParaRPr lang="es-ES" dirty="0" smtClean="0"/>
          </a:p>
          <a:p>
            <a:pPr marL="0" indent="0">
              <a:buNone/>
            </a:pPr>
            <a:endParaRPr lang="es-ES" dirty="0"/>
          </a:p>
          <a:p>
            <a:pPr marL="0" indent="0">
              <a:buNone/>
            </a:pPr>
            <a:r>
              <a:rPr lang="es-ES" dirty="0" smtClean="0"/>
              <a:t>     </a:t>
            </a:r>
            <a:r>
              <a:rPr lang="es-ES" sz="2000" dirty="0" smtClean="0">
                <a:solidFill>
                  <a:schemeClr val="accent2"/>
                </a:solidFill>
              </a:rPr>
              <a:t>R.F.3  </a:t>
            </a:r>
            <a:r>
              <a:rPr lang="es-ES" sz="2000" dirty="0">
                <a:solidFill>
                  <a:schemeClr val="accent2"/>
                </a:solidFill>
              </a:rPr>
              <a:t>Consultar Historial</a:t>
            </a:r>
            <a:r>
              <a:rPr lang="es-ES" sz="2000" dirty="0" smtClean="0">
                <a:solidFill>
                  <a:schemeClr val="accent2"/>
                </a:solidFill>
              </a:rPr>
              <a:t>.</a:t>
            </a:r>
          </a:p>
          <a:p>
            <a:pPr marL="0" indent="0">
              <a:buNone/>
            </a:pPr>
            <a:r>
              <a:rPr lang="es-ES" dirty="0"/>
              <a:t>El sistema ofrecerá información a los usuarios sobre la cantidad de visitas, fechas y datos del visitante en su respectiva ficha</a:t>
            </a:r>
            <a:r>
              <a:rPr lang="es-ES" dirty="0" smtClean="0"/>
              <a:t>.</a:t>
            </a:r>
          </a:p>
          <a:p>
            <a:pPr marL="0" indent="0">
              <a:buNone/>
            </a:pPr>
            <a:endParaRPr lang="es-ES" dirty="0" smtClean="0"/>
          </a:p>
          <a:p>
            <a:pPr marL="0" indent="0">
              <a:buNone/>
            </a:pPr>
            <a:r>
              <a:rPr lang="es-ES" sz="2000" dirty="0">
                <a:solidFill>
                  <a:schemeClr val="accent2"/>
                </a:solidFill>
              </a:rPr>
              <a:t>R.F.4 Consultar Información.</a:t>
            </a:r>
          </a:p>
          <a:p>
            <a:r>
              <a:rPr lang="es-ES" dirty="0"/>
              <a:t>El sistema ofrecerá al usuario administrador información sobre los demás usuarios registrados por cada piso del edificio.</a:t>
            </a:r>
          </a:p>
          <a:p>
            <a:pPr marL="0" indent="0">
              <a:buNone/>
            </a:pPr>
            <a:endParaRPr lang="es-ES" dirty="0"/>
          </a:p>
        </p:txBody>
      </p:sp>
    </p:spTree>
    <p:extLst>
      <p:ext uri="{BB962C8B-B14F-4D97-AF65-F5344CB8AC3E}">
        <p14:creationId xmlns:p14="http://schemas.microsoft.com/office/powerpoint/2010/main" val="163682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3031" y="115910"/>
            <a:ext cx="11951594" cy="6632619"/>
          </a:xfrm>
        </p:spPr>
        <p:txBody>
          <a:bodyPr/>
          <a:lstStyle/>
          <a:p>
            <a:pPr marL="0" indent="0">
              <a:buNone/>
            </a:pPr>
            <a:r>
              <a:rPr lang="es-ES" dirty="0" smtClean="0"/>
              <a:t>         </a:t>
            </a:r>
            <a:r>
              <a:rPr lang="es-ES" sz="2000" dirty="0" smtClean="0">
                <a:solidFill>
                  <a:schemeClr val="accent2"/>
                </a:solidFill>
              </a:rPr>
              <a:t>R.F.5   Modificar.</a:t>
            </a:r>
          </a:p>
          <a:p>
            <a:r>
              <a:rPr lang="es-ES" dirty="0"/>
              <a:t>El sistema permitirá al administrador del edificio y administradores del sistema modificar los usuarios registrados en el sistema</a:t>
            </a:r>
            <a:r>
              <a:rPr lang="es-ES" dirty="0" smtClean="0"/>
              <a:t>.</a:t>
            </a:r>
          </a:p>
          <a:p>
            <a:endParaRPr lang="es-ES" dirty="0"/>
          </a:p>
          <a:p>
            <a:pPr marL="0" indent="0">
              <a:buNone/>
            </a:pPr>
            <a:r>
              <a:rPr lang="es-ES" sz="2000" dirty="0" smtClean="0">
                <a:solidFill>
                  <a:schemeClr val="accent2"/>
                </a:solidFill>
              </a:rPr>
              <a:t>      R.F.6  Gestión </a:t>
            </a:r>
            <a:r>
              <a:rPr lang="es-ES" sz="2000" dirty="0">
                <a:solidFill>
                  <a:schemeClr val="accent2"/>
                </a:solidFill>
              </a:rPr>
              <a:t>de fichas</a:t>
            </a:r>
            <a:r>
              <a:rPr lang="es-ES" sz="2000" dirty="0" smtClean="0">
                <a:solidFill>
                  <a:schemeClr val="accent2"/>
                </a:solidFill>
              </a:rPr>
              <a:t>.</a:t>
            </a:r>
          </a:p>
          <a:p>
            <a:r>
              <a:rPr lang="es-ES" b="1" dirty="0"/>
              <a:t> </a:t>
            </a:r>
            <a:r>
              <a:rPr lang="es-ES" dirty="0"/>
              <a:t>Permite a la recepcionista una vez </a:t>
            </a:r>
            <a:r>
              <a:rPr lang="es-ES" dirty="0" err="1"/>
              <a:t>logueada</a:t>
            </a:r>
            <a:r>
              <a:rPr lang="es-ES" dirty="0"/>
              <a:t> en el sistema diligenciar y almacenar las fichas</a:t>
            </a:r>
            <a:r>
              <a:rPr lang="es-ES" dirty="0" smtClean="0"/>
              <a:t>.</a:t>
            </a:r>
          </a:p>
          <a:p>
            <a:pPr marL="0" indent="0">
              <a:buNone/>
            </a:pPr>
            <a:endParaRPr lang="es-ES" dirty="0"/>
          </a:p>
          <a:p>
            <a:pPr marL="0" indent="0">
              <a:buNone/>
            </a:pPr>
            <a:r>
              <a:rPr lang="es-ES" sz="2000" dirty="0">
                <a:solidFill>
                  <a:schemeClr val="accent2"/>
                </a:solidFill>
              </a:rPr>
              <a:t> </a:t>
            </a:r>
            <a:r>
              <a:rPr lang="es-ES" sz="2000" dirty="0" smtClean="0">
                <a:solidFill>
                  <a:schemeClr val="accent2"/>
                </a:solidFill>
              </a:rPr>
              <a:t>     R.F.7 </a:t>
            </a:r>
            <a:r>
              <a:rPr lang="es-ES" sz="2000" dirty="0">
                <a:solidFill>
                  <a:schemeClr val="accent2"/>
                </a:solidFill>
              </a:rPr>
              <a:t>Gestión de visitantes</a:t>
            </a:r>
            <a:r>
              <a:rPr lang="es-ES" sz="2000" dirty="0" smtClean="0">
                <a:solidFill>
                  <a:schemeClr val="accent2"/>
                </a:solidFill>
              </a:rPr>
              <a:t>.</a:t>
            </a:r>
          </a:p>
          <a:p>
            <a:r>
              <a:rPr lang="es-ES" dirty="0"/>
              <a:t>El visitante deberá proporcionar su nombre, tipo y # de documento, persona a la que busca y asunto de su visita para que la recepcionista registre sus datos en la ficha de visitante para que sea almacenada y enviada a la recepción del piso a donde se dirige</a:t>
            </a:r>
            <a:r>
              <a:rPr lang="es-ES" dirty="0" smtClean="0"/>
              <a:t>.</a:t>
            </a:r>
          </a:p>
          <a:p>
            <a:pPr marL="0" indent="0">
              <a:buNone/>
            </a:pPr>
            <a:endParaRPr lang="es-ES" dirty="0" smtClean="0"/>
          </a:p>
          <a:p>
            <a:pPr marL="0" indent="0">
              <a:buNone/>
            </a:pPr>
            <a:r>
              <a:rPr lang="es-ES" sz="2000" dirty="0" smtClean="0">
                <a:solidFill>
                  <a:schemeClr val="accent2"/>
                </a:solidFill>
              </a:rPr>
              <a:t>       R.F.8  </a:t>
            </a:r>
            <a:r>
              <a:rPr lang="es-ES" sz="2000" dirty="0">
                <a:solidFill>
                  <a:schemeClr val="accent2"/>
                </a:solidFill>
              </a:rPr>
              <a:t>Notificación</a:t>
            </a:r>
          </a:p>
          <a:p>
            <a:r>
              <a:rPr lang="es-ES" dirty="0"/>
              <a:t>Permite a la recepcionista principal enviar la notificación de llegada del visitante a la recepción del piso a donde se dirige.</a:t>
            </a:r>
          </a:p>
          <a:p>
            <a:endParaRPr lang="es-ES" dirty="0"/>
          </a:p>
        </p:txBody>
      </p:sp>
    </p:spTree>
    <p:extLst>
      <p:ext uri="{BB962C8B-B14F-4D97-AF65-F5344CB8AC3E}">
        <p14:creationId xmlns:p14="http://schemas.microsoft.com/office/powerpoint/2010/main" val="4078246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3183" y="167425"/>
            <a:ext cx="11874321" cy="6568226"/>
          </a:xfrm>
        </p:spPr>
        <p:txBody>
          <a:bodyPr/>
          <a:lstStyle/>
          <a:p>
            <a:pPr marL="0" indent="0">
              <a:buNone/>
            </a:pPr>
            <a:endParaRPr lang="es-ES" dirty="0"/>
          </a:p>
          <a:p>
            <a:pPr marL="0" indent="0">
              <a:buNone/>
            </a:pPr>
            <a:r>
              <a:rPr lang="es-ES" sz="2000" dirty="0" smtClean="0">
                <a:solidFill>
                  <a:schemeClr val="accent2"/>
                </a:solidFill>
              </a:rPr>
              <a:t>       R.F.9  Notificación Móvil.</a:t>
            </a:r>
          </a:p>
          <a:p>
            <a:r>
              <a:rPr lang="es-ES" dirty="0"/>
              <a:t>Permite a la recepcionista principal enviar la </a:t>
            </a:r>
            <a:r>
              <a:rPr lang="es-ES" dirty="0" smtClean="0"/>
              <a:t>notificación </a:t>
            </a:r>
            <a:r>
              <a:rPr lang="es-ES" dirty="0"/>
              <a:t>de llegada del visitante al usuario final</a:t>
            </a:r>
            <a:endParaRPr lang="es-ES" dirty="0" smtClean="0"/>
          </a:p>
          <a:p>
            <a:endParaRPr lang="es-ES" dirty="0"/>
          </a:p>
          <a:p>
            <a:pPr marL="0" indent="0">
              <a:buNone/>
            </a:pPr>
            <a:r>
              <a:rPr lang="es-ES" sz="2000" dirty="0" smtClean="0">
                <a:solidFill>
                  <a:schemeClr val="accent2"/>
                </a:solidFill>
              </a:rPr>
              <a:t>       R.F.10 APP.</a:t>
            </a:r>
          </a:p>
          <a:p>
            <a:r>
              <a:rPr lang="es-ES" dirty="0"/>
              <a:t>El sistema permite gestionar la respuesta por parte del usuario final frente a la llegada del visitante </a:t>
            </a:r>
            <a:endParaRPr lang="es-ES" dirty="0" smtClean="0"/>
          </a:p>
          <a:p>
            <a:endParaRPr lang="es-ES" dirty="0" smtClean="0"/>
          </a:p>
          <a:p>
            <a:pPr marL="0" indent="0">
              <a:buNone/>
            </a:pPr>
            <a:r>
              <a:rPr lang="es-ES" sz="2000" dirty="0" smtClean="0">
                <a:solidFill>
                  <a:schemeClr val="accent2"/>
                </a:solidFill>
              </a:rPr>
              <a:t>       R.F.11  Gestionar </a:t>
            </a:r>
            <a:r>
              <a:rPr lang="es-ES" sz="2000" dirty="0">
                <a:solidFill>
                  <a:schemeClr val="accent2"/>
                </a:solidFill>
              </a:rPr>
              <a:t>Reportes</a:t>
            </a:r>
            <a:r>
              <a:rPr lang="es-ES" sz="2000" dirty="0" smtClean="0">
                <a:solidFill>
                  <a:schemeClr val="accent2"/>
                </a:solidFill>
              </a:rPr>
              <a:t>.</a:t>
            </a:r>
          </a:p>
          <a:p>
            <a:r>
              <a:rPr lang="es-ES" dirty="0"/>
              <a:t>Permite al administrador imprimir reportes del historial de visitas, así como también, ver listados de las fichas, funcionarios y usuarios registrados en el sistema</a:t>
            </a:r>
            <a:r>
              <a:rPr lang="es-ES" dirty="0" smtClean="0"/>
              <a:t>.</a:t>
            </a:r>
          </a:p>
          <a:p>
            <a:pPr marL="0" indent="0">
              <a:buNone/>
            </a:pPr>
            <a:endParaRPr lang="es-ES" dirty="0"/>
          </a:p>
          <a:p>
            <a:pPr marL="0" indent="0">
              <a:buNone/>
            </a:pPr>
            <a:r>
              <a:rPr lang="es-ES" sz="2000" dirty="0" smtClean="0">
                <a:solidFill>
                  <a:schemeClr val="accent2"/>
                </a:solidFill>
              </a:rPr>
              <a:t>       R.F.12   Auditoría</a:t>
            </a:r>
            <a:endParaRPr lang="es-ES" sz="2000" dirty="0">
              <a:solidFill>
                <a:schemeClr val="accent2"/>
              </a:solidFill>
            </a:endParaRPr>
          </a:p>
          <a:p>
            <a:r>
              <a:rPr lang="es-ES" dirty="0"/>
              <a:t>Revisar el funcionamiento del sistema en busca de posibles fallas o mejoras.</a:t>
            </a:r>
          </a:p>
          <a:p>
            <a:pPr marL="0" indent="0">
              <a:buNone/>
            </a:pPr>
            <a:endParaRPr lang="es-ES" dirty="0" smtClean="0"/>
          </a:p>
        </p:txBody>
      </p:sp>
    </p:spTree>
    <p:extLst>
      <p:ext uri="{BB962C8B-B14F-4D97-AF65-F5344CB8AC3E}">
        <p14:creationId xmlns:p14="http://schemas.microsoft.com/office/powerpoint/2010/main" val="3203426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599"/>
            <a:ext cx="8596668" cy="4451797"/>
          </a:xfrm>
        </p:spPr>
        <p:txBody>
          <a:bodyPr/>
          <a:lstStyle/>
          <a:p>
            <a:pPr algn="ctr"/>
            <a:r>
              <a:rPr lang="es-ES" dirty="0" smtClean="0">
                <a:solidFill>
                  <a:schemeClr val="tx1"/>
                </a:solidFill>
              </a:rPr>
              <a:t/>
            </a:r>
            <a:br>
              <a:rPr lang="es-ES" dirty="0" smtClean="0">
                <a:solidFill>
                  <a:schemeClr val="tx1"/>
                </a:solidFill>
              </a:rPr>
            </a:br>
            <a:r>
              <a:rPr lang="es-ES" dirty="0">
                <a:solidFill>
                  <a:schemeClr val="tx1"/>
                </a:solidFill>
              </a:rPr>
              <a:t/>
            </a:r>
            <a:br>
              <a:rPr lang="es-ES" dirty="0">
                <a:solidFill>
                  <a:schemeClr val="tx1"/>
                </a:solidFill>
              </a:rPr>
            </a:br>
            <a:r>
              <a:rPr lang="es-ES" dirty="0" smtClean="0">
                <a:solidFill>
                  <a:schemeClr val="tx1"/>
                </a:solidFill>
              </a:rPr>
              <a:t/>
            </a:r>
            <a:br>
              <a:rPr lang="es-ES" dirty="0" smtClean="0">
                <a:solidFill>
                  <a:schemeClr val="tx1"/>
                </a:solidFill>
              </a:rPr>
            </a:br>
            <a:r>
              <a:rPr lang="es-ES" dirty="0" smtClean="0">
                <a:solidFill>
                  <a:schemeClr val="tx1"/>
                </a:solidFill>
              </a:rPr>
              <a:t>Software para el control de acceso de visitantes a un edificio</a:t>
            </a:r>
            <a:endParaRPr lang="es-ES" dirty="0">
              <a:solidFill>
                <a:schemeClr val="tx1"/>
              </a:solidFill>
            </a:endParaRPr>
          </a:p>
        </p:txBody>
      </p:sp>
    </p:spTree>
    <p:extLst>
      <p:ext uri="{BB962C8B-B14F-4D97-AF65-F5344CB8AC3E}">
        <p14:creationId xmlns:p14="http://schemas.microsoft.com/office/powerpoint/2010/main" val="3736704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637" y="2369713"/>
            <a:ext cx="10882648" cy="2756078"/>
          </a:xfrm>
        </p:spPr>
        <p:txBody>
          <a:bodyPr>
            <a:normAutofit/>
          </a:bodyPr>
          <a:lstStyle/>
          <a:p>
            <a:r>
              <a:rPr lang="es-ES" sz="4800" dirty="0" smtClean="0">
                <a:solidFill>
                  <a:schemeClr val="accent2"/>
                </a:solidFill>
              </a:rPr>
              <a:t>REQUERIMIENTOS </a:t>
            </a:r>
            <a:r>
              <a:rPr lang="es-ES" sz="5400" dirty="0" smtClean="0">
                <a:solidFill>
                  <a:schemeClr val="tx1"/>
                </a:solidFill>
              </a:rPr>
              <a:t>NO</a:t>
            </a:r>
            <a:r>
              <a:rPr lang="es-ES" sz="4800" dirty="0" smtClean="0">
                <a:solidFill>
                  <a:schemeClr val="accent2"/>
                </a:solidFill>
              </a:rPr>
              <a:t> FUNCIONALES </a:t>
            </a:r>
            <a:endParaRPr lang="es-ES" sz="4800" dirty="0">
              <a:solidFill>
                <a:schemeClr val="accent2"/>
              </a:solidFill>
            </a:endParaRPr>
          </a:p>
        </p:txBody>
      </p:sp>
    </p:spTree>
    <p:extLst>
      <p:ext uri="{BB962C8B-B14F-4D97-AF65-F5344CB8AC3E}">
        <p14:creationId xmlns:p14="http://schemas.microsoft.com/office/powerpoint/2010/main" val="2671819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7577" y="206062"/>
            <a:ext cx="11758412" cy="6452315"/>
          </a:xfrm>
        </p:spPr>
        <p:txBody>
          <a:bodyPr/>
          <a:lstStyle/>
          <a:p>
            <a:pPr marL="0" indent="0">
              <a:buNone/>
            </a:pPr>
            <a:r>
              <a:rPr lang="es-ES" sz="2000" dirty="0" smtClean="0">
                <a:solidFill>
                  <a:schemeClr val="accent2"/>
                </a:solidFill>
              </a:rPr>
              <a:t>    R.F.1 Interfaz </a:t>
            </a:r>
            <a:r>
              <a:rPr lang="es-ES" sz="2000" dirty="0">
                <a:solidFill>
                  <a:schemeClr val="accent2"/>
                </a:solidFill>
              </a:rPr>
              <a:t>del sistema</a:t>
            </a:r>
            <a:r>
              <a:rPr lang="es-ES" sz="2000" dirty="0" smtClean="0">
                <a:solidFill>
                  <a:schemeClr val="accent2"/>
                </a:solidFill>
              </a:rPr>
              <a:t>.</a:t>
            </a:r>
          </a:p>
          <a:p>
            <a:r>
              <a:rPr lang="es-ES" dirty="0"/>
              <a:t>El sistema debe tener una interfaz sencilla para que cualquier usuario final la pueda </a:t>
            </a:r>
            <a:r>
              <a:rPr lang="es-ES" dirty="0" smtClean="0"/>
              <a:t>utilizar</a:t>
            </a:r>
          </a:p>
          <a:p>
            <a:endParaRPr lang="es-ES" dirty="0"/>
          </a:p>
          <a:p>
            <a:pPr marL="0" indent="0">
              <a:buNone/>
            </a:pPr>
            <a:r>
              <a:rPr lang="es-ES" sz="2000" dirty="0" smtClean="0">
                <a:solidFill>
                  <a:schemeClr val="accent2"/>
                </a:solidFill>
              </a:rPr>
              <a:t>    R.F.2 Función </a:t>
            </a:r>
            <a:r>
              <a:rPr lang="es-ES" sz="2000" dirty="0">
                <a:solidFill>
                  <a:schemeClr val="accent2"/>
                </a:solidFill>
              </a:rPr>
              <a:t>de ayuda</a:t>
            </a:r>
            <a:r>
              <a:rPr lang="es-ES" sz="2000" dirty="0" smtClean="0">
                <a:solidFill>
                  <a:schemeClr val="accent2"/>
                </a:solidFill>
              </a:rPr>
              <a:t>.</a:t>
            </a:r>
          </a:p>
          <a:p>
            <a:r>
              <a:rPr lang="es-ES" dirty="0"/>
              <a:t>La </a:t>
            </a:r>
            <a:r>
              <a:rPr lang="es-ES" dirty="0" smtClean="0"/>
              <a:t>interfaz </a:t>
            </a:r>
            <a:r>
              <a:rPr lang="es-ES" dirty="0"/>
              <a:t>del sistema debe contar con una función de ayuda para que los usuarios nuevos o con pocos conocimientos puedan manejarla </a:t>
            </a:r>
            <a:r>
              <a:rPr lang="es-ES" dirty="0" smtClean="0"/>
              <a:t>fácilmente.</a:t>
            </a:r>
          </a:p>
          <a:p>
            <a:endParaRPr lang="es-ES" dirty="0" smtClean="0"/>
          </a:p>
          <a:p>
            <a:pPr marL="0" indent="0">
              <a:buNone/>
            </a:pPr>
            <a:r>
              <a:rPr lang="es-ES" sz="2000" dirty="0" smtClean="0">
                <a:solidFill>
                  <a:schemeClr val="accent2"/>
                </a:solidFill>
              </a:rPr>
              <a:t>    R.F.3  Manuales.</a:t>
            </a:r>
          </a:p>
          <a:p>
            <a:r>
              <a:rPr lang="es-ES" dirty="0"/>
              <a:t>El sistema debe contar con la documentación detallada de los procesos de </a:t>
            </a:r>
            <a:r>
              <a:rPr lang="es-ES" dirty="0" smtClean="0"/>
              <a:t>instalación </a:t>
            </a:r>
            <a:r>
              <a:rPr lang="es-ES" dirty="0"/>
              <a:t>y mantenimiento que se puedan ir actualizando para mantener </a:t>
            </a:r>
            <a:r>
              <a:rPr lang="es-ES" dirty="0" smtClean="0"/>
              <a:t>estándares óptimos </a:t>
            </a:r>
            <a:r>
              <a:rPr lang="es-ES" dirty="0"/>
              <a:t>en sus procesos</a:t>
            </a:r>
            <a:r>
              <a:rPr lang="es-ES" dirty="0" smtClean="0"/>
              <a:t>.</a:t>
            </a:r>
          </a:p>
          <a:p>
            <a:pPr marL="0" indent="0">
              <a:buNone/>
            </a:pPr>
            <a:endParaRPr lang="es-ES" dirty="0" smtClean="0"/>
          </a:p>
          <a:p>
            <a:pPr marL="0" indent="0">
              <a:buNone/>
            </a:pPr>
            <a:r>
              <a:rPr lang="es-ES" sz="2000" dirty="0" smtClean="0">
                <a:solidFill>
                  <a:schemeClr val="accent2"/>
                </a:solidFill>
              </a:rPr>
              <a:t>    R.F.4  Parametrización.</a:t>
            </a:r>
          </a:p>
          <a:p>
            <a:r>
              <a:rPr lang="es-ES" dirty="0"/>
              <a:t>La interfaz de usuario debe ajustarse a las características de la web de la institución, dentro de la cual estará incorporado el sistema de gestión de procesos y el inventario.</a:t>
            </a:r>
          </a:p>
        </p:txBody>
      </p:sp>
    </p:spTree>
    <p:extLst>
      <p:ext uri="{BB962C8B-B14F-4D97-AF65-F5344CB8AC3E}">
        <p14:creationId xmlns:p14="http://schemas.microsoft.com/office/powerpoint/2010/main" val="3624753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8789" y="115911"/>
            <a:ext cx="11938715" cy="6619740"/>
          </a:xfrm>
        </p:spPr>
        <p:txBody>
          <a:bodyPr/>
          <a:lstStyle/>
          <a:p>
            <a:pPr marL="0" indent="0">
              <a:buNone/>
            </a:pPr>
            <a:r>
              <a:rPr lang="es-ES" sz="2000" dirty="0" smtClean="0">
                <a:solidFill>
                  <a:schemeClr val="accent2"/>
                </a:solidFill>
              </a:rPr>
              <a:t>     R.F.5  Desempeño</a:t>
            </a:r>
          </a:p>
          <a:p>
            <a:r>
              <a:rPr lang="es-ES" dirty="0" smtClean="0"/>
              <a:t>Garantizar </a:t>
            </a:r>
            <a:r>
              <a:rPr lang="es-ES" dirty="0"/>
              <a:t>el desempeño del sistema informático a los diferentes usuarios. En este sentido la información almacenada o registros realizados podrán ser consultados y actualizados permanente y simultáneamente, sin que se afecte el tiempo de respuesta</a:t>
            </a:r>
            <a:r>
              <a:rPr lang="es-ES" dirty="0" smtClean="0"/>
              <a:t>.</a:t>
            </a:r>
          </a:p>
          <a:p>
            <a:pPr marL="0" indent="0">
              <a:buNone/>
            </a:pPr>
            <a:r>
              <a:rPr lang="es-ES" sz="2000" dirty="0" smtClean="0">
                <a:solidFill>
                  <a:schemeClr val="accent2"/>
                </a:solidFill>
              </a:rPr>
              <a:t>     R.F.6  Nivel </a:t>
            </a:r>
            <a:r>
              <a:rPr lang="es-ES" sz="2000" dirty="0">
                <a:solidFill>
                  <a:schemeClr val="accent2"/>
                </a:solidFill>
              </a:rPr>
              <a:t>de </a:t>
            </a:r>
            <a:r>
              <a:rPr lang="es-ES" sz="2000" dirty="0" smtClean="0">
                <a:solidFill>
                  <a:schemeClr val="accent2"/>
                </a:solidFill>
              </a:rPr>
              <a:t>Usuario</a:t>
            </a:r>
          </a:p>
          <a:p>
            <a:r>
              <a:rPr lang="es-ES" dirty="0"/>
              <a:t>Facilidades y controles para permitir el acceso a la información al personal autorizado a través de Internet,  con la intención de consultar y subir información pertinente para cada una de ellas. </a:t>
            </a:r>
            <a:endParaRPr lang="es-ES" dirty="0" smtClean="0"/>
          </a:p>
          <a:p>
            <a:endParaRPr lang="es-ES" dirty="0"/>
          </a:p>
          <a:p>
            <a:pPr marL="0" indent="0">
              <a:buNone/>
            </a:pPr>
            <a:r>
              <a:rPr lang="es-ES" sz="2000" dirty="0" smtClean="0">
                <a:solidFill>
                  <a:schemeClr val="accent2"/>
                </a:solidFill>
              </a:rPr>
              <a:t>     R.F.7  Confiabilidad </a:t>
            </a:r>
            <a:r>
              <a:rPr lang="es-ES" sz="2000" dirty="0">
                <a:solidFill>
                  <a:schemeClr val="accent2"/>
                </a:solidFill>
              </a:rPr>
              <a:t>continúa del sistema</a:t>
            </a:r>
            <a:r>
              <a:rPr lang="es-ES" sz="2000" dirty="0" smtClean="0">
                <a:solidFill>
                  <a:schemeClr val="accent2"/>
                </a:solidFill>
              </a:rPr>
              <a:t>.</a:t>
            </a:r>
          </a:p>
          <a:p>
            <a:r>
              <a:rPr lang="es-ES" dirty="0"/>
              <a:t>La disponibilidad del sistema debe ser continua con un nivel de servicio para los usuarios de 7 días por 24 horas, garantizando un esquema adecuado que permita la posible falla en cualquiera de sus componentes,  contar con una contingencia, generación de alarmas</a:t>
            </a:r>
            <a:r>
              <a:rPr lang="es-ES" dirty="0" smtClean="0"/>
              <a:t>.</a:t>
            </a:r>
          </a:p>
          <a:p>
            <a:endParaRPr lang="es-ES" dirty="0" smtClean="0"/>
          </a:p>
          <a:p>
            <a:pPr marL="0" indent="0">
              <a:buNone/>
            </a:pPr>
            <a:r>
              <a:rPr lang="es-ES" sz="2000" dirty="0" smtClean="0">
                <a:solidFill>
                  <a:schemeClr val="accent2"/>
                </a:solidFill>
              </a:rPr>
              <a:t>     R.F.8   Seguridad </a:t>
            </a:r>
            <a:r>
              <a:rPr lang="es-ES" sz="2000" dirty="0">
                <a:solidFill>
                  <a:schemeClr val="accent2"/>
                </a:solidFill>
              </a:rPr>
              <a:t>en </a:t>
            </a:r>
            <a:r>
              <a:rPr lang="es-ES" sz="2000" dirty="0" smtClean="0">
                <a:solidFill>
                  <a:schemeClr val="accent2"/>
                </a:solidFill>
              </a:rPr>
              <a:t>información</a:t>
            </a:r>
          </a:p>
          <a:p>
            <a:r>
              <a:rPr lang="es-ES" dirty="0"/>
              <a:t>Garantizar la seguridad del sistema con respecto a la información y datos que se manejan tales sean documentos, archivos y contraseñas.</a:t>
            </a:r>
          </a:p>
        </p:txBody>
      </p:sp>
    </p:spTree>
    <p:extLst>
      <p:ext uri="{BB962C8B-B14F-4D97-AF65-F5344CB8AC3E}">
        <p14:creationId xmlns:p14="http://schemas.microsoft.com/office/powerpoint/2010/main" val="1741738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799980"/>
            <a:ext cx="11248503" cy="3880773"/>
          </a:xfrm>
        </p:spPr>
        <p:txBody>
          <a:bodyPr>
            <a:normAutofit/>
          </a:bodyPr>
          <a:lstStyle/>
          <a:p>
            <a:r>
              <a:rPr lang="es-ES" sz="4800" dirty="0" smtClean="0">
                <a:solidFill>
                  <a:schemeClr val="accent2"/>
                </a:solidFill>
              </a:rPr>
              <a:t>MODULOS DE CASOS DE USO DEL SISTEMA INFOSEG</a:t>
            </a:r>
          </a:p>
        </p:txBody>
      </p:sp>
    </p:spTree>
    <p:extLst>
      <p:ext uri="{BB962C8B-B14F-4D97-AF65-F5344CB8AC3E}">
        <p14:creationId xmlns:p14="http://schemas.microsoft.com/office/powerpoint/2010/main" val="2600756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492966423"/>
              </p:ext>
            </p:extLst>
          </p:nvPr>
        </p:nvGraphicFramePr>
        <p:xfrm>
          <a:off x="476518" y="347730"/>
          <a:ext cx="10251583" cy="5962918"/>
        </p:xfrm>
        <a:graphic>
          <a:graphicData uri="http://schemas.openxmlformats.org/drawingml/2006/table">
            <a:tbl>
              <a:tblPr firstRow="1" firstCol="1" bandRow="1">
                <a:tableStyleId>{5C22544A-7EE6-4342-B048-85BDC9FD1C3A}</a:tableStyleId>
              </a:tblPr>
              <a:tblGrid>
                <a:gridCol w="3265463"/>
                <a:gridCol w="6986120"/>
              </a:tblGrid>
              <a:tr h="435855">
                <a:tc>
                  <a:txBody>
                    <a:bodyPr/>
                    <a:lstStyle/>
                    <a:p>
                      <a:pPr algn="ctr">
                        <a:lnSpc>
                          <a:spcPct val="115000"/>
                        </a:lnSpc>
                        <a:spcAft>
                          <a:spcPts val="0"/>
                        </a:spcAft>
                      </a:pPr>
                      <a:r>
                        <a:rPr lang="es-CO" sz="1100" dirty="0">
                          <a:effectLst/>
                        </a:rPr>
                        <a:t>Nombre</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C.U No.1: Crear ficha de registro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48768">
                <a:tc>
                  <a:txBody>
                    <a:bodyPr/>
                    <a:lstStyle/>
                    <a:p>
                      <a:pPr algn="ctr">
                        <a:lnSpc>
                          <a:spcPct val="115000"/>
                        </a:lnSpc>
                        <a:spcAft>
                          <a:spcPts val="0"/>
                        </a:spcAft>
                      </a:pPr>
                      <a:r>
                        <a:rPr lang="es-CO" sz="1100">
                          <a:effectLst/>
                        </a:rPr>
                        <a:t>Actores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Recepcionista principal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40159">
                <a:tc>
                  <a:txBody>
                    <a:bodyPr/>
                    <a:lstStyle/>
                    <a:p>
                      <a:pPr algn="ctr">
                        <a:lnSpc>
                          <a:spcPct val="115000"/>
                        </a:lnSpc>
                        <a:spcAft>
                          <a:spcPts val="0"/>
                        </a:spcAft>
                      </a:pPr>
                      <a:r>
                        <a:rPr lang="es-CO" sz="1100">
                          <a:effectLst/>
                        </a:rPr>
                        <a:t>Objetivo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Abrir un nuevo registro de visita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286039">
                <a:tc>
                  <a:txBody>
                    <a:bodyPr/>
                    <a:lstStyle/>
                    <a:p>
                      <a:pPr algn="ctr">
                        <a:lnSpc>
                          <a:spcPct val="115000"/>
                        </a:lnSpc>
                        <a:spcAft>
                          <a:spcPts val="0"/>
                        </a:spcAft>
                      </a:pPr>
                      <a:r>
                        <a:rPr lang="es-CO" sz="1100">
                          <a:effectLst/>
                        </a:rPr>
                        <a:t>Precondiciones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dirty="0">
                          <a:effectLst/>
                        </a:rPr>
                        <a:t>La recepcionista debe estar autenticada en el sistema</a:t>
                      </a:r>
                      <a:endParaRPr lang="es-ES" sz="1100" dirty="0">
                        <a:effectLst/>
                      </a:endParaRPr>
                    </a:p>
                    <a:p>
                      <a:pPr marL="342900" lvl="0" indent="-342900">
                        <a:lnSpc>
                          <a:spcPct val="115000"/>
                        </a:lnSpc>
                        <a:spcAft>
                          <a:spcPts val="0"/>
                        </a:spcAft>
                        <a:buFont typeface="Symbol" panose="05050102010706020507" pitchFamily="18" charset="2"/>
                        <a:buChar char=""/>
                      </a:pPr>
                      <a:r>
                        <a:rPr lang="es-CO" sz="1100" dirty="0">
                          <a:effectLst/>
                        </a:rPr>
                        <a:t>El visitante debe suministrar la información requerida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61683">
                <a:tc>
                  <a:txBody>
                    <a:bodyPr/>
                    <a:lstStyle/>
                    <a:p>
                      <a:pPr algn="ctr">
                        <a:lnSpc>
                          <a:spcPct val="115000"/>
                        </a:lnSpc>
                        <a:spcAft>
                          <a:spcPts val="0"/>
                        </a:spcAft>
                      </a:pPr>
                      <a:r>
                        <a:rPr lang="es-CO" sz="1100">
                          <a:effectLst/>
                        </a:rPr>
                        <a:t>Postcondiciones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La ficha de registro es creada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32580">
                <a:tc>
                  <a:txBody>
                    <a:bodyPr/>
                    <a:lstStyle/>
                    <a:p>
                      <a:pPr algn="ctr">
                        <a:lnSpc>
                          <a:spcPct val="115000"/>
                        </a:lnSpc>
                        <a:spcAft>
                          <a:spcPts val="0"/>
                        </a:spcAft>
                      </a:pPr>
                      <a:r>
                        <a:rPr lang="es-CO" sz="1100">
                          <a:effectLst/>
                        </a:rPr>
                        <a:t>Include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Solicitar diligenciar campos obligatorios</a:t>
                      </a:r>
                      <a:endParaRPr lang="es-ES" sz="1100">
                        <a:effectLst/>
                      </a:endParaRPr>
                    </a:p>
                    <a:p>
                      <a:pPr marL="342900" lvl="0" indent="-342900">
                        <a:lnSpc>
                          <a:spcPct val="115000"/>
                        </a:lnSpc>
                        <a:spcAft>
                          <a:spcPts val="0"/>
                        </a:spcAft>
                        <a:buFont typeface="Symbol" panose="05050102010706020507" pitchFamily="18" charset="2"/>
                        <a:buChar char=""/>
                      </a:pPr>
                      <a:r>
                        <a:rPr lang="es-CO" sz="1100">
                          <a:effectLst/>
                        </a:rPr>
                        <a:t>Almacenar en bitácora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98359">
                <a:tc>
                  <a:txBody>
                    <a:bodyPr/>
                    <a:lstStyle/>
                    <a:p>
                      <a:pPr algn="ctr">
                        <a:lnSpc>
                          <a:spcPct val="115000"/>
                        </a:lnSpc>
                        <a:spcAft>
                          <a:spcPts val="0"/>
                        </a:spcAft>
                      </a:pPr>
                      <a:r>
                        <a:rPr lang="es-CO" sz="1100">
                          <a:effectLst/>
                        </a:rPr>
                        <a:t>Extend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Solicitar los datos al visitante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659475">
                <a:tc>
                  <a:txBody>
                    <a:bodyPr/>
                    <a:lstStyle/>
                    <a:p>
                      <a:pPr algn="ctr">
                        <a:lnSpc>
                          <a:spcPct val="115000"/>
                        </a:lnSpc>
                        <a:spcAft>
                          <a:spcPts val="0"/>
                        </a:spcAft>
                      </a:pPr>
                      <a:r>
                        <a:rPr lang="es-CO" sz="1100">
                          <a:effectLst/>
                        </a:rPr>
                        <a:t>Escenario básico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mj-lt"/>
                        <a:buAutoNum type="arabicParenR"/>
                      </a:pPr>
                      <a:r>
                        <a:rPr lang="es-CO" sz="1100" dirty="0">
                          <a:effectLst/>
                        </a:rPr>
                        <a:t>La recepcionista inicia sesión en el sistema</a:t>
                      </a:r>
                      <a:endParaRPr lang="es-ES" sz="1100" dirty="0">
                        <a:effectLst/>
                      </a:endParaRPr>
                    </a:p>
                    <a:p>
                      <a:pPr marL="342900" lvl="0" indent="-342900">
                        <a:lnSpc>
                          <a:spcPct val="115000"/>
                        </a:lnSpc>
                        <a:spcAft>
                          <a:spcPts val="0"/>
                        </a:spcAft>
                        <a:buFont typeface="+mj-lt"/>
                        <a:buAutoNum type="arabicParenR"/>
                      </a:pPr>
                      <a:r>
                        <a:rPr lang="es-CO" sz="1100" dirty="0">
                          <a:effectLst/>
                        </a:rPr>
                        <a:t>La recepcionista abre una nueva ficha</a:t>
                      </a:r>
                      <a:endParaRPr lang="es-ES" sz="1100" dirty="0">
                        <a:effectLst/>
                      </a:endParaRPr>
                    </a:p>
                    <a:p>
                      <a:pPr marL="342900" lvl="0" indent="-342900">
                        <a:lnSpc>
                          <a:spcPct val="115000"/>
                        </a:lnSpc>
                        <a:spcAft>
                          <a:spcPts val="0"/>
                        </a:spcAft>
                        <a:buFont typeface="+mj-lt"/>
                        <a:buAutoNum type="arabicParenR"/>
                      </a:pPr>
                      <a:r>
                        <a:rPr lang="es-CO" sz="1100" dirty="0">
                          <a:effectLst/>
                        </a:rPr>
                        <a:t>Diligencia los campos de la ficha</a:t>
                      </a:r>
                      <a:endParaRPr lang="es-ES" sz="1100" dirty="0">
                        <a:effectLst/>
                      </a:endParaRPr>
                    </a:p>
                    <a:p>
                      <a:pPr marL="342900" lvl="0" indent="-342900">
                        <a:lnSpc>
                          <a:spcPct val="115000"/>
                        </a:lnSpc>
                        <a:spcAft>
                          <a:spcPts val="0"/>
                        </a:spcAft>
                        <a:buFont typeface="+mj-lt"/>
                        <a:buAutoNum type="arabicParenR"/>
                      </a:pPr>
                      <a:r>
                        <a:rPr lang="es-CO" sz="1100" dirty="0">
                          <a:effectLst/>
                        </a:rPr>
                        <a:t>La ficha es almacenada en la bitácora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21842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466827104"/>
              </p:ext>
            </p:extLst>
          </p:nvPr>
        </p:nvGraphicFramePr>
        <p:xfrm>
          <a:off x="283335" y="206062"/>
          <a:ext cx="11629623" cy="6478073"/>
        </p:xfrm>
        <a:graphic>
          <a:graphicData uri="http://schemas.openxmlformats.org/drawingml/2006/table">
            <a:tbl>
              <a:tblPr firstRow="1" firstCol="1" bandRow="1">
                <a:tableStyleId>{5C22544A-7EE6-4342-B048-85BDC9FD1C3A}</a:tableStyleId>
              </a:tblPr>
              <a:tblGrid>
                <a:gridCol w="3704414"/>
                <a:gridCol w="7925209"/>
              </a:tblGrid>
              <a:tr h="387938">
                <a:tc>
                  <a:txBody>
                    <a:bodyPr/>
                    <a:lstStyle/>
                    <a:p>
                      <a:pPr algn="ctr">
                        <a:lnSpc>
                          <a:spcPct val="115000"/>
                        </a:lnSpc>
                        <a:spcAft>
                          <a:spcPts val="0"/>
                        </a:spcAft>
                      </a:pPr>
                      <a:r>
                        <a:rPr lang="es-CO" sz="1100" dirty="0">
                          <a:effectLst/>
                        </a:rPr>
                        <a:t>Nombre</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C.U No.2: Enviar notificación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99431">
                <a:tc>
                  <a:txBody>
                    <a:bodyPr/>
                    <a:lstStyle/>
                    <a:p>
                      <a:pPr algn="ctr">
                        <a:lnSpc>
                          <a:spcPct val="115000"/>
                        </a:lnSpc>
                        <a:spcAft>
                          <a:spcPts val="0"/>
                        </a:spcAft>
                      </a:pPr>
                      <a:r>
                        <a:rPr lang="es-CO" sz="1100">
                          <a:effectLst/>
                        </a:rPr>
                        <a:t>Actores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Recepcionista principal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91769">
                <a:tc>
                  <a:txBody>
                    <a:bodyPr/>
                    <a:lstStyle/>
                    <a:p>
                      <a:pPr algn="ctr">
                        <a:lnSpc>
                          <a:spcPct val="115000"/>
                        </a:lnSpc>
                        <a:spcAft>
                          <a:spcPts val="0"/>
                        </a:spcAft>
                      </a:pPr>
                      <a:r>
                        <a:rPr lang="es-CO" sz="1100">
                          <a:effectLst/>
                        </a:rPr>
                        <a:t>Objetivo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dirty="0">
                          <a:effectLst/>
                        </a:rPr>
                        <a:t>Dar aviso de la llegada del visitante</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307891">
                <a:tc>
                  <a:txBody>
                    <a:bodyPr/>
                    <a:lstStyle/>
                    <a:p>
                      <a:pPr algn="ctr">
                        <a:lnSpc>
                          <a:spcPct val="115000"/>
                        </a:lnSpc>
                        <a:spcAft>
                          <a:spcPts val="0"/>
                        </a:spcAft>
                      </a:pPr>
                      <a:r>
                        <a:rPr lang="es-CO" sz="1100">
                          <a:effectLst/>
                        </a:rPr>
                        <a:t>Precondiciones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Las recepcionistas deben estar autenticadas en el sistema</a:t>
                      </a:r>
                      <a:endParaRPr lang="es-ES" sz="1100">
                        <a:effectLst/>
                      </a:endParaRPr>
                    </a:p>
                    <a:p>
                      <a:pPr marL="342900" lvl="0" indent="-342900">
                        <a:lnSpc>
                          <a:spcPct val="115000"/>
                        </a:lnSpc>
                        <a:spcAft>
                          <a:spcPts val="0"/>
                        </a:spcAft>
                        <a:buFont typeface="Symbol" panose="05050102010706020507" pitchFamily="18" charset="2"/>
                        <a:buChar char=""/>
                      </a:pPr>
                      <a:r>
                        <a:rPr lang="es-CO" sz="1100">
                          <a:effectLst/>
                        </a:rPr>
                        <a:t>El visitante debe buscar una oficina y/o usuario final especifico</a:t>
                      </a:r>
                      <a:endParaRPr lang="es-ES" sz="1100">
                        <a:effectLst/>
                      </a:endParaRPr>
                    </a:p>
                    <a:p>
                      <a:pPr marL="342900" lvl="0" indent="-342900">
                        <a:lnSpc>
                          <a:spcPct val="115000"/>
                        </a:lnSpc>
                        <a:spcAft>
                          <a:spcPts val="0"/>
                        </a:spcAft>
                        <a:buFont typeface="Symbol" panose="05050102010706020507" pitchFamily="18" charset="2"/>
                        <a:buChar char=""/>
                      </a:pPr>
                      <a:r>
                        <a:rPr lang="es-CO" sz="1100">
                          <a:effectLst/>
                        </a:rPr>
                        <a:t>Debe estar creada la ficha de registro</a:t>
                      </a:r>
                      <a:endParaRPr lang="es-ES" sz="1100">
                        <a:effectLst/>
                      </a:endParaRPr>
                    </a:p>
                    <a:p>
                      <a:pPr marL="342900" lvl="0" indent="-342900">
                        <a:lnSpc>
                          <a:spcPct val="115000"/>
                        </a:lnSpc>
                        <a:spcAft>
                          <a:spcPts val="0"/>
                        </a:spcAft>
                        <a:buFont typeface="Symbol" panose="05050102010706020507" pitchFamily="18" charset="2"/>
                        <a:buChar char=""/>
                      </a:pPr>
                      <a:r>
                        <a:rPr lang="es-CO" sz="1100">
                          <a:effectLst/>
                        </a:rPr>
                        <a:t>El usuario final debe contar con servicio de navegación y tener la aplicación instalada en su dispositivo móvil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53845">
                <a:tc>
                  <a:txBody>
                    <a:bodyPr/>
                    <a:lstStyle/>
                    <a:p>
                      <a:pPr algn="ctr">
                        <a:lnSpc>
                          <a:spcPct val="115000"/>
                        </a:lnSpc>
                        <a:spcAft>
                          <a:spcPts val="0"/>
                        </a:spcAft>
                      </a:pPr>
                      <a:r>
                        <a:rPr lang="es-CO" sz="1100">
                          <a:effectLst/>
                        </a:rPr>
                        <a:t>Postcondiciones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La recepcionista de piso y el usuario final reciben la notificación de la llegada del visitante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10926">
                <a:tc>
                  <a:txBody>
                    <a:bodyPr/>
                    <a:lstStyle/>
                    <a:p>
                      <a:pPr algn="ctr">
                        <a:lnSpc>
                          <a:spcPct val="115000"/>
                        </a:lnSpc>
                        <a:spcAft>
                          <a:spcPts val="0"/>
                        </a:spcAft>
                      </a:pPr>
                      <a:r>
                        <a:rPr lang="es-CO" sz="1100">
                          <a:effectLst/>
                        </a:rPr>
                        <a:t>Extend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Contacto con el usuario final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726273">
                <a:tc>
                  <a:txBody>
                    <a:bodyPr/>
                    <a:lstStyle/>
                    <a:p>
                      <a:pPr algn="ctr">
                        <a:lnSpc>
                          <a:spcPct val="115000"/>
                        </a:lnSpc>
                        <a:spcAft>
                          <a:spcPts val="0"/>
                        </a:spcAft>
                      </a:pPr>
                      <a:r>
                        <a:rPr lang="es-CO" sz="1100">
                          <a:effectLst/>
                        </a:rPr>
                        <a:t>Escenario básico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mj-lt"/>
                        <a:buAutoNum type="arabicParenR"/>
                      </a:pPr>
                      <a:r>
                        <a:rPr lang="es-CO" sz="1100" dirty="0">
                          <a:effectLst/>
                        </a:rPr>
                        <a:t>Los usuarios inician sesión en el sistema</a:t>
                      </a:r>
                      <a:endParaRPr lang="es-ES" sz="1100" dirty="0">
                        <a:effectLst/>
                      </a:endParaRPr>
                    </a:p>
                    <a:p>
                      <a:pPr marL="342900" lvl="0" indent="-342900">
                        <a:lnSpc>
                          <a:spcPct val="115000"/>
                        </a:lnSpc>
                        <a:spcAft>
                          <a:spcPts val="0"/>
                        </a:spcAft>
                        <a:buFont typeface="+mj-lt"/>
                        <a:buAutoNum type="arabicParenR"/>
                      </a:pPr>
                      <a:r>
                        <a:rPr lang="es-CO" sz="1100" dirty="0">
                          <a:effectLst/>
                        </a:rPr>
                        <a:t>La recepcionista principal crea la ficha de registro</a:t>
                      </a:r>
                      <a:endParaRPr lang="es-ES" sz="1100" dirty="0">
                        <a:effectLst/>
                      </a:endParaRPr>
                    </a:p>
                    <a:p>
                      <a:pPr marL="342900" lvl="0" indent="-342900">
                        <a:lnSpc>
                          <a:spcPct val="115000"/>
                        </a:lnSpc>
                        <a:spcAft>
                          <a:spcPts val="0"/>
                        </a:spcAft>
                        <a:buFont typeface="+mj-lt"/>
                        <a:buAutoNum type="arabicParenR"/>
                      </a:pPr>
                      <a:r>
                        <a:rPr lang="es-CO" sz="1100" dirty="0">
                          <a:effectLst/>
                        </a:rPr>
                        <a:t>La recepcionista principal envía la notificación a través del sistema a la recepcionista de piso y al usuario final</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508269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896472702"/>
              </p:ext>
            </p:extLst>
          </p:nvPr>
        </p:nvGraphicFramePr>
        <p:xfrm>
          <a:off x="244699" y="167425"/>
          <a:ext cx="11539470" cy="6465195"/>
        </p:xfrm>
        <a:graphic>
          <a:graphicData uri="http://schemas.openxmlformats.org/drawingml/2006/table">
            <a:tbl>
              <a:tblPr firstRow="1" firstCol="1" bandRow="1">
                <a:tableStyleId>{5C22544A-7EE6-4342-B048-85BDC9FD1C3A}</a:tableStyleId>
              </a:tblPr>
              <a:tblGrid>
                <a:gridCol w="3675697"/>
                <a:gridCol w="7863773"/>
              </a:tblGrid>
              <a:tr h="433899">
                <a:tc>
                  <a:txBody>
                    <a:bodyPr/>
                    <a:lstStyle/>
                    <a:p>
                      <a:pPr algn="ctr">
                        <a:lnSpc>
                          <a:spcPct val="115000"/>
                        </a:lnSpc>
                        <a:spcAft>
                          <a:spcPts val="0"/>
                        </a:spcAft>
                      </a:pPr>
                      <a:r>
                        <a:rPr lang="es-CO" sz="1100" dirty="0">
                          <a:effectLst/>
                        </a:rPr>
                        <a:t>Nombre</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C.U No.3: Consultar bitacora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280268">
                <a:tc>
                  <a:txBody>
                    <a:bodyPr/>
                    <a:lstStyle/>
                    <a:p>
                      <a:pPr algn="ctr">
                        <a:lnSpc>
                          <a:spcPct val="115000"/>
                        </a:lnSpc>
                        <a:spcAft>
                          <a:spcPts val="0"/>
                        </a:spcAft>
                      </a:pPr>
                      <a:r>
                        <a:rPr lang="es-CO" sz="1100">
                          <a:effectLst/>
                        </a:rPr>
                        <a:t>Actores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Recepcionista principal</a:t>
                      </a:r>
                      <a:endParaRPr lang="es-ES" sz="1100">
                        <a:effectLst/>
                      </a:endParaRPr>
                    </a:p>
                    <a:p>
                      <a:pPr>
                        <a:lnSpc>
                          <a:spcPct val="115000"/>
                        </a:lnSpc>
                        <a:spcAft>
                          <a:spcPts val="0"/>
                        </a:spcAft>
                      </a:pPr>
                      <a:r>
                        <a:rPr lang="es-CO" sz="1100">
                          <a:effectLst/>
                        </a:rPr>
                        <a:t>Recepcionista de piso</a:t>
                      </a:r>
                      <a:endParaRPr lang="es-ES" sz="1100">
                        <a:effectLst/>
                      </a:endParaRPr>
                    </a:p>
                    <a:p>
                      <a:pPr>
                        <a:lnSpc>
                          <a:spcPct val="115000"/>
                        </a:lnSpc>
                        <a:spcAft>
                          <a:spcPts val="0"/>
                        </a:spcAft>
                      </a:pPr>
                      <a:r>
                        <a:rPr lang="es-CO" sz="1100">
                          <a:effectLst/>
                        </a:rPr>
                        <a:t>Administrador del edificio</a:t>
                      </a:r>
                      <a:endParaRPr lang="es-ES" sz="1100">
                        <a:effectLst/>
                      </a:endParaRPr>
                    </a:p>
                    <a:p>
                      <a:pPr>
                        <a:lnSpc>
                          <a:spcPct val="115000"/>
                        </a:lnSpc>
                        <a:spcAft>
                          <a:spcPts val="0"/>
                        </a:spcAft>
                      </a:pPr>
                      <a:r>
                        <a:rPr lang="es-CO" sz="1100">
                          <a:effectLst/>
                        </a:rPr>
                        <a:t>Administradores del sistema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38184">
                <a:tc>
                  <a:txBody>
                    <a:bodyPr/>
                    <a:lstStyle/>
                    <a:p>
                      <a:pPr algn="ctr">
                        <a:lnSpc>
                          <a:spcPct val="115000"/>
                        </a:lnSpc>
                        <a:spcAft>
                          <a:spcPts val="0"/>
                        </a:spcAft>
                      </a:pPr>
                      <a:r>
                        <a:rPr lang="es-CO" sz="1100">
                          <a:effectLst/>
                        </a:rPr>
                        <a:t>Objetivo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dirty="0">
                          <a:effectLst/>
                        </a:rPr>
                        <a:t>Buscar un registro en el historial de visitas</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605532">
                <a:tc>
                  <a:txBody>
                    <a:bodyPr/>
                    <a:lstStyle/>
                    <a:p>
                      <a:pPr algn="ctr">
                        <a:lnSpc>
                          <a:spcPct val="115000"/>
                        </a:lnSpc>
                        <a:spcAft>
                          <a:spcPts val="0"/>
                        </a:spcAft>
                      </a:pPr>
                      <a:r>
                        <a:rPr lang="es-CO" sz="1100">
                          <a:effectLst/>
                        </a:rPr>
                        <a:t>Precondiciones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El usuario debe estar autenticada en el sistema</a:t>
                      </a:r>
                      <a:endParaRPr lang="es-ES" sz="1100">
                        <a:effectLst/>
                      </a:endParaRPr>
                    </a:p>
                    <a:p>
                      <a:pPr marL="342900" lvl="0" indent="-342900">
                        <a:lnSpc>
                          <a:spcPct val="115000"/>
                        </a:lnSpc>
                        <a:spcAft>
                          <a:spcPts val="0"/>
                        </a:spcAft>
                        <a:buFont typeface="Symbol" panose="05050102010706020507" pitchFamily="18" charset="2"/>
                        <a:buChar char=""/>
                      </a:pPr>
                      <a:r>
                        <a:rPr lang="es-CO" sz="1100">
                          <a:effectLst/>
                        </a:rPr>
                        <a:t>El usuario debe tener los permisos a la base de datos, parametrizados de acuerdo a su función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59611">
                <a:tc>
                  <a:txBody>
                    <a:bodyPr/>
                    <a:lstStyle/>
                    <a:p>
                      <a:pPr algn="ctr">
                        <a:lnSpc>
                          <a:spcPct val="115000"/>
                        </a:lnSpc>
                        <a:spcAft>
                          <a:spcPts val="0"/>
                        </a:spcAft>
                      </a:pPr>
                      <a:r>
                        <a:rPr lang="es-CO" sz="1100">
                          <a:effectLst/>
                        </a:rPr>
                        <a:t>Postcondiciones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La consulta es gestionada con éxito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95673">
                <a:tc>
                  <a:txBody>
                    <a:bodyPr/>
                    <a:lstStyle/>
                    <a:p>
                      <a:pPr algn="ctr">
                        <a:lnSpc>
                          <a:spcPct val="115000"/>
                        </a:lnSpc>
                        <a:spcAft>
                          <a:spcPts val="0"/>
                        </a:spcAft>
                      </a:pPr>
                      <a:r>
                        <a:rPr lang="es-CO" sz="1100">
                          <a:effectLst/>
                        </a:rPr>
                        <a:t>Extend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Generar documento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652028">
                <a:tc>
                  <a:txBody>
                    <a:bodyPr/>
                    <a:lstStyle/>
                    <a:p>
                      <a:pPr algn="ctr">
                        <a:lnSpc>
                          <a:spcPct val="115000"/>
                        </a:lnSpc>
                        <a:spcAft>
                          <a:spcPts val="0"/>
                        </a:spcAft>
                      </a:pPr>
                      <a:r>
                        <a:rPr lang="es-CO" sz="1100">
                          <a:effectLst/>
                        </a:rPr>
                        <a:t>Escenario básico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mj-lt"/>
                        <a:buAutoNum type="arabicParenR"/>
                      </a:pPr>
                      <a:r>
                        <a:rPr lang="es-CO" sz="1100" dirty="0">
                          <a:effectLst/>
                        </a:rPr>
                        <a:t>El usuario inicia sesión en el sistema</a:t>
                      </a:r>
                      <a:endParaRPr lang="es-ES" sz="1100" dirty="0">
                        <a:effectLst/>
                      </a:endParaRPr>
                    </a:p>
                    <a:p>
                      <a:pPr marL="342900" lvl="0" indent="-342900">
                        <a:lnSpc>
                          <a:spcPct val="115000"/>
                        </a:lnSpc>
                        <a:spcAft>
                          <a:spcPts val="0"/>
                        </a:spcAft>
                        <a:buFont typeface="+mj-lt"/>
                        <a:buAutoNum type="arabicParenR"/>
                      </a:pPr>
                      <a:r>
                        <a:rPr lang="es-CO" sz="1100" dirty="0">
                          <a:effectLst/>
                        </a:rPr>
                        <a:t>El usuario accede a la base de datos</a:t>
                      </a:r>
                      <a:endParaRPr lang="es-ES" sz="1100" dirty="0">
                        <a:effectLst/>
                      </a:endParaRPr>
                    </a:p>
                    <a:p>
                      <a:pPr marL="342900" lvl="0" indent="-342900">
                        <a:lnSpc>
                          <a:spcPct val="115000"/>
                        </a:lnSpc>
                        <a:spcAft>
                          <a:spcPts val="0"/>
                        </a:spcAft>
                        <a:buFont typeface="+mj-lt"/>
                        <a:buAutoNum type="arabicParenR"/>
                      </a:pPr>
                      <a:r>
                        <a:rPr lang="es-CO" sz="1100" dirty="0">
                          <a:effectLst/>
                        </a:rPr>
                        <a:t>Se gestiona la búsqueda correspondiente</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738215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611053752"/>
              </p:ext>
            </p:extLst>
          </p:nvPr>
        </p:nvGraphicFramePr>
        <p:xfrm>
          <a:off x="347731" y="206062"/>
          <a:ext cx="11024314" cy="6349283"/>
        </p:xfrm>
        <a:graphic>
          <a:graphicData uri="http://schemas.openxmlformats.org/drawingml/2006/table">
            <a:tbl>
              <a:tblPr firstRow="1" firstCol="1" bandRow="1">
                <a:tableStyleId>{5C22544A-7EE6-4342-B048-85BDC9FD1C3A}</a:tableStyleId>
              </a:tblPr>
              <a:tblGrid>
                <a:gridCol w="3511604"/>
                <a:gridCol w="7512710"/>
              </a:tblGrid>
              <a:tr h="430629">
                <a:tc>
                  <a:txBody>
                    <a:bodyPr/>
                    <a:lstStyle/>
                    <a:p>
                      <a:pPr algn="ctr">
                        <a:lnSpc>
                          <a:spcPct val="115000"/>
                        </a:lnSpc>
                        <a:spcAft>
                          <a:spcPts val="0"/>
                        </a:spcAft>
                      </a:pPr>
                      <a:r>
                        <a:rPr lang="es-CO" sz="1100" dirty="0">
                          <a:effectLst/>
                        </a:rPr>
                        <a:t>Nombre</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C.U No.4: Dar respuesta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43389">
                <a:tc>
                  <a:txBody>
                    <a:bodyPr/>
                    <a:lstStyle/>
                    <a:p>
                      <a:pPr algn="ctr">
                        <a:lnSpc>
                          <a:spcPct val="115000"/>
                        </a:lnSpc>
                        <a:spcAft>
                          <a:spcPts val="0"/>
                        </a:spcAft>
                      </a:pPr>
                      <a:r>
                        <a:rPr lang="es-CO" sz="1100">
                          <a:effectLst/>
                        </a:rPr>
                        <a:t>Actores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Usuario final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34883">
                <a:tc>
                  <a:txBody>
                    <a:bodyPr/>
                    <a:lstStyle/>
                    <a:p>
                      <a:pPr algn="ctr">
                        <a:lnSpc>
                          <a:spcPct val="115000"/>
                        </a:lnSpc>
                        <a:spcAft>
                          <a:spcPts val="0"/>
                        </a:spcAft>
                      </a:pPr>
                      <a:r>
                        <a:rPr lang="es-CO" sz="1100">
                          <a:effectLst/>
                        </a:rPr>
                        <a:t>Objetivo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Autorizar, aplazar o denegar al ingreso del visitante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239059">
                <a:tc>
                  <a:txBody>
                    <a:bodyPr/>
                    <a:lstStyle/>
                    <a:p>
                      <a:pPr algn="ctr">
                        <a:lnSpc>
                          <a:spcPct val="115000"/>
                        </a:lnSpc>
                        <a:spcAft>
                          <a:spcPts val="0"/>
                        </a:spcAft>
                      </a:pPr>
                      <a:r>
                        <a:rPr lang="es-CO" sz="1100">
                          <a:effectLst/>
                        </a:rPr>
                        <a:t>Precondiciones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dirty="0">
                          <a:effectLst/>
                        </a:rPr>
                        <a:t>El usuario final debe estar autenticado en el sistema</a:t>
                      </a:r>
                      <a:endParaRPr lang="es-ES" sz="1100" dirty="0">
                        <a:effectLst/>
                      </a:endParaRPr>
                    </a:p>
                    <a:p>
                      <a:pPr marL="342900" lvl="0" indent="-342900">
                        <a:lnSpc>
                          <a:spcPct val="115000"/>
                        </a:lnSpc>
                        <a:spcAft>
                          <a:spcPts val="0"/>
                        </a:spcAft>
                        <a:buFont typeface="Symbol" panose="05050102010706020507" pitchFamily="18" charset="2"/>
                        <a:buChar char=""/>
                      </a:pPr>
                      <a:r>
                        <a:rPr lang="es-CO" sz="1100" dirty="0">
                          <a:effectLst/>
                        </a:rPr>
                        <a:t>El sistema debe haber enviado correctamente la ficha de registro</a:t>
                      </a:r>
                      <a:endParaRPr lang="es-ES" sz="1100" dirty="0">
                        <a:effectLst/>
                      </a:endParaRPr>
                    </a:p>
                    <a:p>
                      <a:pPr marL="342900" lvl="0" indent="-342900">
                        <a:lnSpc>
                          <a:spcPct val="115000"/>
                        </a:lnSpc>
                        <a:spcAft>
                          <a:spcPts val="0"/>
                        </a:spcAft>
                        <a:buFont typeface="Symbol" panose="05050102010706020507" pitchFamily="18" charset="2"/>
                        <a:buChar char=""/>
                      </a:pPr>
                      <a:r>
                        <a:rPr lang="es-CO" sz="1100" dirty="0">
                          <a:effectLst/>
                        </a:rPr>
                        <a:t>El usuario final debe recibir la ficha de registro en la aplicación de su dispositivo móvil</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24997">
                <a:tc>
                  <a:txBody>
                    <a:bodyPr/>
                    <a:lstStyle/>
                    <a:p>
                      <a:pPr algn="ctr">
                        <a:lnSpc>
                          <a:spcPct val="115000"/>
                        </a:lnSpc>
                        <a:spcAft>
                          <a:spcPts val="0"/>
                        </a:spcAft>
                      </a:pPr>
                      <a:r>
                        <a:rPr lang="es-CO" sz="1100">
                          <a:effectLst/>
                        </a:rPr>
                        <a:t>Postcondiciones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El usuario final ha gestionado exitosamente la respuesta sobre el acceso del visitante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24997">
                <a:tc>
                  <a:txBody>
                    <a:bodyPr/>
                    <a:lstStyle/>
                    <a:p>
                      <a:pPr algn="ctr">
                        <a:lnSpc>
                          <a:spcPct val="115000"/>
                        </a:lnSpc>
                        <a:spcAft>
                          <a:spcPts val="0"/>
                        </a:spcAft>
                      </a:pPr>
                      <a:r>
                        <a:rPr lang="es-CO" sz="1100">
                          <a:effectLst/>
                        </a:rPr>
                        <a:t>Extend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Contacto con el visitante</a:t>
                      </a:r>
                      <a:endParaRPr lang="es-ES" sz="1100">
                        <a:effectLst/>
                      </a:endParaRPr>
                    </a:p>
                    <a:p>
                      <a:pPr marL="342900" lvl="0" indent="-342900">
                        <a:lnSpc>
                          <a:spcPct val="115000"/>
                        </a:lnSpc>
                        <a:spcAft>
                          <a:spcPts val="0"/>
                        </a:spcAft>
                        <a:buFont typeface="Symbol" panose="05050102010706020507" pitchFamily="18" charset="2"/>
                        <a:buChar char=""/>
                      </a:pPr>
                      <a:r>
                        <a:rPr lang="es-CO" sz="1100">
                          <a:effectLst/>
                        </a:rPr>
                        <a:t>Acceso del visitante al piso y la oficina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551329">
                <a:tc>
                  <a:txBody>
                    <a:bodyPr/>
                    <a:lstStyle/>
                    <a:p>
                      <a:pPr algn="ctr">
                        <a:lnSpc>
                          <a:spcPct val="115000"/>
                        </a:lnSpc>
                        <a:spcAft>
                          <a:spcPts val="0"/>
                        </a:spcAft>
                      </a:pPr>
                      <a:r>
                        <a:rPr lang="es-CO" sz="1100">
                          <a:effectLst/>
                        </a:rPr>
                        <a:t>Escenario básico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mj-lt"/>
                        <a:buAutoNum type="arabicParenR"/>
                      </a:pPr>
                      <a:r>
                        <a:rPr lang="es-CO" sz="1100" dirty="0">
                          <a:effectLst/>
                        </a:rPr>
                        <a:t>El usuario final inicia sesión en el sistema</a:t>
                      </a:r>
                      <a:endParaRPr lang="es-ES" sz="1100" dirty="0">
                        <a:effectLst/>
                      </a:endParaRPr>
                    </a:p>
                    <a:p>
                      <a:pPr marL="342900" lvl="0" indent="-342900">
                        <a:lnSpc>
                          <a:spcPct val="115000"/>
                        </a:lnSpc>
                        <a:spcAft>
                          <a:spcPts val="0"/>
                        </a:spcAft>
                        <a:buFont typeface="+mj-lt"/>
                        <a:buAutoNum type="arabicParenR"/>
                      </a:pPr>
                      <a:r>
                        <a:rPr lang="es-CO" sz="1100" dirty="0">
                          <a:effectLst/>
                        </a:rPr>
                        <a:t>La ficha de registro es recibida exitosamente</a:t>
                      </a:r>
                      <a:endParaRPr lang="es-ES" sz="1100" dirty="0">
                        <a:effectLst/>
                      </a:endParaRPr>
                    </a:p>
                    <a:p>
                      <a:pPr marL="342900" lvl="0" indent="-342900">
                        <a:lnSpc>
                          <a:spcPct val="115000"/>
                        </a:lnSpc>
                        <a:spcAft>
                          <a:spcPts val="0"/>
                        </a:spcAft>
                        <a:buFont typeface="+mj-lt"/>
                        <a:buAutoNum type="arabicParenR"/>
                      </a:pPr>
                      <a:r>
                        <a:rPr lang="es-CO" sz="1100" dirty="0">
                          <a:effectLst/>
                        </a:rPr>
                        <a:t>El usuario final responde a través de la </a:t>
                      </a:r>
                      <a:r>
                        <a:rPr lang="es-CO" sz="1100" dirty="0" err="1">
                          <a:effectLst/>
                        </a:rPr>
                        <a:t>aplicacion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677133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444385091"/>
              </p:ext>
            </p:extLst>
          </p:nvPr>
        </p:nvGraphicFramePr>
        <p:xfrm>
          <a:off x="373487" y="334850"/>
          <a:ext cx="10380372" cy="6143222"/>
        </p:xfrm>
        <a:graphic>
          <a:graphicData uri="http://schemas.openxmlformats.org/drawingml/2006/table">
            <a:tbl>
              <a:tblPr firstRow="1" firstCol="1" bandRow="1">
                <a:tableStyleId>{5C22544A-7EE6-4342-B048-85BDC9FD1C3A}</a:tableStyleId>
              </a:tblPr>
              <a:tblGrid>
                <a:gridCol w="3306486"/>
                <a:gridCol w="7073886"/>
              </a:tblGrid>
              <a:tr h="797373">
                <a:tc>
                  <a:txBody>
                    <a:bodyPr/>
                    <a:lstStyle/>
                    <a:p>
                      <a:pPr algn="ctr">
                        <a:lnSpc>
                          <a:spcPct val="115000"/>
                        </a:lnSpc>
                        <a:spcAft>
                          <a:spcPts val="0"/>
                        </a:spcAft>
                      </a:pPr>
                      <a:r>
                        <a:rPr lang="es-CO" sz="1100" dirty="0">
                          <a:effectLst/>
                        </a:rPr>
                        <a:t>Nombre</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C.U No.5: Gestionar reportes de pago y usuarios registrados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65677">
                <a:tc>
                  <a:txBody>
                    <a:bodyPr/>
                    <a:lstStyle/>
                    <a:p>
                      <a:pPr algn="ctr">
                        <a:lnSpc>
                          <a:spcPct val="115000"/>
                        </a:lnSpc>
                        <a:spcAft>
                          <a:spcPts val="0"/>
                        </a:spcAft>
                      </a:pPr>
                      <a:r>
                        <a:rPr lang="es-CO" sz="1100">
                          <a:effectLst/>
                        </a:rPr>
                        <a:t>Actores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dirty="0">
                          <a:effectLst/>
                        </a:rPr>
                        <a:t>Administrador del sistema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54825">
                <a:tc>
                  <a:txBody>
                    <a:bodyPr/>
                    <a:lstStyle/>
                    <a:p>
                      <a:pPr algn="ctr">
                        <a:lnSpc>
                          <a:spcPct val="115000"/>
                        </a:lnSpc>
                        <a:spcAft>
                          <a:spcPts val="0"/>
                        </a:spcAft>
                      </a:pPr>
                      <a:r>
                        <a:rPr lang="es-CO" sz="1100">
                          <a:effectLst/>
                        </a:rPr>
                        <a:t>Objetivo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Auditar el control de pagos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97373">
                <a:tc>
                  <a:txBody>
                    <a:bodyPr/>
                    <a:lstStyle/>
                    <a:p>
                      <a:pPr algn="ctr">
                        <a:lnSpc>
                          <a:spcPct val="115000"/>
                        </a:lnSpc>
                        <a:spcAft>
                          <a:spcPts val="0"/>
                        </a:spcAft>
                      </a:pPr>
                      <a:r>
                        <a:rPr lang="es-CO" sz="1100">
                          <a:effectLst/>
                        </a:rPr>
                        <a:t>Precondiciones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El sistema debe contar con dicho modulo y base de datos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81955">
                <a:tc>
                  <a:txBody>
                    <a:bodyPr/>
                    <a:lstStyle/>
                    <a:p>
                      <a:pPr algn="ctr">
                        <a:lnSpc>
                          <a:spcPct val="115000"/>
                        </a:lnSpc>
                        <a:spcAft>
                          <a:spcPts val="0"/>
                        </a:spcAft>
                      </a:pPr>
                      <a:r>
                        <a:rPr lang="es-CO" sz="1100">
                          <a:effectLst/>
                        </a:rPr>
                        <a:t>Postcondiciones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Se realiza auditoria de el registro de pagos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54236">
                <a:tc>
                  <a:txBody>
                    <a:bodyPr/>
                    <a:lstStyle/>
                    <a:p>
                      <a:pPr algn="ctr">
                        <a:lnSpc>
                          <a:spcPct val="115000"/>
                        </a:lnSpc>
                        <a:spcAft>
                          <a:spcPts val="0"/>
                        </a:spcAft>
                      </a:pPr>
                      <a:r>
                        <a:rPr lang="es-CO" sz="1100">
                          <a:effectLst/>
                        </a:rPr>
                        <a:t>Extend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Generar documento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091783">
                <a:tc>
                  <a:txBody>
                    <a:bodyPr/>
                    <a:lstStyle/>
                    <a:p>
                      <a:pPr algn="ctr">
                        <a:lnSpc>
                          <a:spcPct val="115000"/>
                        </a:lnSpc>
                        <a:spcAft>
                          <a:spcPts val="0"/>
                        </a:spcAft>
                      </a:pPr>
                      <a:r>
                        <a:rPr lang="es-CO" sz="1100">
                          <a:effectLst/>
                        </a:rPr>
                        <a:t>Escenario básico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mj-lt"/>
                        <a:buAutoNum type="arabicParenR"/>
                      </a:pPr>
                      <a:r>
                        <a:rPr lang="es-CO" sz="1100" dirty="0">
                          <a:effectLst/>
                        </a:rPr>
                        <a:t>El usuario inicia sesión en el sistema</a:t>
                      </a:r>
                      <a:endParaRPr lang="es-ES" sz="1100" dirty="0">
                        <a:effectLst/>
                      </a:endParaRPr>
                    </a:p>
                    <a:p>
                      <a:pPr marL="342900" lvl="0" indent="-342900">
                        <a:lnSpc>
                          <a:spcPct val="115000"/>
                        </a:lnSpc>
                        <a:spcAft>
                          <a:spcPts val="0"/>
                        </a:spcAft>
                        <a:buFont typeface="+mj-lt"/>
                        <a:buAutoNum type="arabicParenR"/>
                      </a:pPr>
                      <a:r>
                        <a:rPr lang="es-CO" sz="1100" dirty="0">
                          <a:effectLst/>
                        </a:rPr>
                        <a:t>Accede a la base de datos</a:t>
                      </a:r>
                      <a:endParaRPr lang="es-ES" sz="1100" dirty="0">
                        <a:effectLst/>
                      </a:endParaRPr>
                    </a:p>
                    <a:p>
                      <a:pPr marL="342900" lvl="0" indent="-342900">
                        <a:lnSpc>
                          <a:spcPct val="115000"/>
                        </a:lnSpc>
                        <a:spcAft>
                          <a:spcPts val="0"/>
                        </a:spcAft>
                        <a:buFont typeface="+mj-lt"/>
                        <a:buAutoNum type="arabicParenR"/>
                      </a:pPr>
                      <a:r>
                        <a:rPr lang="es-CO" sz="1100" dirty="0">
                          <a:effectLst/>
                        </a:rPr>
                        <a:t>Gestiona la información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139271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058134241"/>
              </p:ext>
            </p:extLst>
          </p:nvPr>
        </p:nvGraphicFramePr>
        <p:xfrm>
          <a:off x="373487" y="154547"/>
          <a:ext cx="11346288" cy="6490951"/>
        </p:xfrm>
        <a:graphic>
          <a:graphicData uri="http://schemas.openxmlformats.org/drawingml/2006/table">
            <a:tbl>
              <a:tblPr firstRow="1" firstCol="1" bandRow="1">
                <a:tableStyleId>{5C22544A-7EE6-4342-B048-85BDC9FD1C3A}</a:tableStyleId>
              </a:tblPr>
              <a:tblGrid>
                <a:gridCol w="3614162"/>
                <a:gridCol w="7732126"/>
              </a:tblGrid>
              <a:tr h="493919">
                <a:tc>
                  <a:txBody>
                    <a:bodyPr/>
                    <a:lstStyle/>
                    <a:p>
                      <a:pPr algn="ctr">
                        <a:lnSpc>
                          <a:spcPct val="115000"/>
                        </a:lnSpc>
                        <a:spcAft>
                          <a:spcPts val="0"/>
                        </a:spcAft>
                      </a:pPr>
                      <a:r>
                        <a:rPr lang="es-CO" sz="1100" dirty="0">
                          <a:effectLst/>
                        </a:rPr>
                        <a:t>Nombre</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C.U No.6: Parametrizar sistema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08554">
                <a:tc>
                  <a:txBody>
                    <a:bodyPr/>
                    <a:lstStyle/>
                    <a:p>
                      <a:pPr algn="ctr">
                        <a:lnSpc>
                          <a:spcPct val="115000"/>
                        </a:lnSpc>
                        <a:spcAft>
                          <a:spcPts val="0"/>
                        </a:spcAft>
                      </a:pPr>
                      <a:r>
                        <a:rPr lang="es-CO" sz="1100">
                          <a:effectLst/>
                        </a:rPr>
                        <a:t>Actores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Administrador del sistema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16853">
                <a:tc>
                  <a:txBody>
                    <a:bodyPr/>
                    <a:lstStyle/>
                    <a:p>
                      <a:pPr algn="ctr">
                        <a:lnSpc>
                          <a:spcPct val="115000"/>
                        </a:lnSpc>
                        <a:spcAft>
                          <a:spcPts val="0"/>
                        </a:spcAft>
                      </a:pPr>
                      <a:r>
                        <a:rPr lang="es-CO" sz="1100">
                          <a:effectLst/>
                        </a:rPr>
                        <a:t>Objetivo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s-CO" sz="1100">
                          <a:effectLst/>
                        </a:rPr>
                        <a:t>Gestionar la creación de usuarios, los permisos y su rol en el sistema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16853">
                <a:tc>
                  <a:txBody>
                    <a:bodyPr/>
                    <a:lstStyle/>
                    <a:p>
                      <a:pPr algn="ctr">
                        <a:lnSpc>
                          <a:spcPct val="115000"/>
                        </a:lnSpc>
                        <a:spcAft>
                          <a:spcPts val="0"/>
                        </a:spcAft>
                      </a:pPr>
                      <a:r>
                        <a:rPr lang="es-CO" sz="1100">
                          <a:effectLst/>
                        </a:rPr>
                        <a:t>Precondiciones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El administrador del sistema debe estar autenticado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16853">
                <a:tc>
                  <a:txBody>
                    <a:bodyPr/>
                    <a:lstStyle/>
                    <a:p>
                      <a:pPr algn="ctr">
                        <a:lnSpc>
                          <a:spcPct val="115000"/>
                        </a:lnSpc>
                        <a:spcAft>
                          <a:spcPts val="0"/>
                        </a:spcAft>
                      </a:pPr>
                      <a:r>
                        <a:rPr lang="es-CO" sz="1100">
                          <a:effectLst/>
                        </a:rPr>
                        <a:t>Postcondiciones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dirty="0">
                          <a:effectLst/>
                        </a:rPr>
                        <a:t>Se establece la parametrización del tipo de usuario del sistema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457367">
                <a:tc>
                  <a:txBody>
                    <a:bodyPr/>
                    <a:lstStyle/>
                    <a:p>
                      <a:pPr algn="ctr">
                        <a:lnSpc>
                          <a:spcPct val="115000"/>
                        </a:lnSpc>
                        <a:spcAft>
                          <a:spcPts val="0"/>
                        </a:spcAft>
                      </a:pPr>
                      <a:r>
                        <a:rPr lang="es-CO" sz="1100">
                          <a:effectLst/>
                        </a:rPr>
                        <a:t>Extend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Symbol" panose="05050102010706020507" pitchFamily="18" charset="2"/>
                        <a:buChar char=""/>
                      </a:pPr>
                      <a:r>
                        <a:rPr lang="es-CO" sz="1100">
                          <a:effectLst/>
                        </a:rPr>
                        <a:t>Crear usuario</a:t>
                      </a:r>
                      <a:endParaRPr lang="es-ES" sz="1100">
                        <a:effectLst/>
                      </a:endParaRPr>
                    </a:p>
                    <a:p>
                      <a:pPr marL="342900" lvl="0" indent="-342900">
                        <a:lnSpc>
                          <a:spcPct val="115000"/>
                        </a:lnSpc>
                        <a:spcAft>
                          <a:spcPts val="0"/>
                        </a:spcAft>
                        <a:buFont typeface="Symbol" panose="05050102010706020507" pitchFamily="18" charset="2"/>
                        <a:buChar char=""/>
                      </a:pPr>
                      <a:r>
                        <a:rPr lang="es-CO" sz="1100">
                          <a:effectLst/>
                        </a:rPr>
                        <a:t>Eliminar usuario</a:t>
                      </a:r>
                      <a:endParaRPr lang="es-ES" sz="1100">
                        <a:effectLst/>
                      </a:endParaRPr>
                    </a:p>
                    <a:p>
                      <a:pPr marL="342900" lvl="0" indent="-342900">
                        <a:lnSpc>
                          <a:spcPct val="115000"/>
                        </a:lnSpc>
                        <a:spcAft>
                          <a:spcPts val="0"/>
                        </a:spcAft>
                        <a:buFont typeface="Symbol" panose="05050102010706020507" pitchFamily="18" charset="2"/>
                        <a:buChar char=""/>
                      </a:pPr>
                      <a:r>
                        <a:rPr lang="es-CO" sz="1100">
                          <a:effectLst/>
                        </a:rPr>
                        <a:t>Generar reportes</a:t>
                      </a:r>
                      <a:endParaRPr lang="es-ES" sz="1100">
                        <a:effectLst/>
                      </a:endParaRPr>
                    </a:p>
                    <a:p>
                      <a:pPr marL="342900" lvl="0" indent="-342900">
                        <a:lnSpc>
                          <a:spcPct val="115000"/>
                        </a:lnSpc>
                        <a:spcAft>
                          <a:spcPts val="0"/>
                        </a:spcAft>
                        <a:buFont typeface="Symbol" panose="05050102010706020507" pitchFamily="18" charset="2"/>
                        <a:buChar char=""/>
                      </a:pPr>
                      <a:r>
                        <a:rPr lang="es-CO" sz="1100">
                          <a:effectLst/>
                        </a:rPr>
                        <a:t>Asignar permisos al usuario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880552">
                <a:tc>
                  <a:txBody>
                    <a:bodyPr/>
                    <a:lstStyle/>
                    <a:p>
                      <a:pPr algn="ctr">
                        <a:lnSpc>
                          <a:spcPct val="115000"/>
                        </a:lnSpc>
                        <a:spcAft>
                          <a:spcPts val="0"/>
                        </a:spcAft>
                      </a:pPr>
                      <a:r>
                        <a:rPr lang="es-CO" sz="1100">
                          <a:effectLst/>
                        </a:rPr>
                        <a:t>Escenario básico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15000"/>
                        </a:lnSpc>
                        <a:spcAft>
                          <a:spcPts val="0"/>
                        </a:spcAft>
                        <a:buFont typeface="+mj-lt"/>
                        <a:buAutoNum type="arabicParenR"/>
                      </a:pPr>
                      <a:r>
                        <a:rPr lang="es-CO" sz="1100" dirty="0">
                          <a:effectLst/>
                        </a:rPr>
                        <a:t>El administrador del sistema inicia </a:t>
                      </a:r>
                      <a:r>
                        <a:rPr lang="es-CO" sz="1100" dirty="0" smtClean="0">
                          <a:effectLst/>
                        </a:rPr>
                        <a:t>sesión</a:t>
                      </a:r>
                      <a:endParaRPr lang="es-ES" sz="1100" dirty="0">
                        <a:effectLst/>
                      </a:endParaRPr>
                    </a:p>
                    <a:p>
                      <a:pPr marL="342900" lvl="0" indent="-342900">
                        <a:lnSpc>
                          <a:spcPct val="115000"/>
                        </a:lnSpc>
                        <a:spcAft>
                          <a:spcPts val="0"/>
                        </a:spcAft>
                        <a:buFont typeface="+mj-lt"/>
                        <a:buAutoNum type="arabicParenR"/>
                      </a:pPr>
                      <a:r>
                        <a:rPr lang="es-CO" sz="1100" dirty="0">
                          <a:effectLst/>
                        </a:rPr>
                        <a:t>Consulta y gestiona la </a:t>
                      </a:r>
                      <a:r>
                        <a:rPr lang="es-CO" sz="1100" dirty="0" smtClean="0">
                          <a:effectLst/>
                        </a:rPr>
                        <a:t>parametrización </a:t>
                      </a:r>
                      <a:r>
                        <a:rPr lang="es-CO" sz="1100" dirty="0">
                          <a:effectLst/>
                        </a:rPr>
                        <a:t>del rol del usuario</a:t>
                      </a:r>
                      <a:endParaRPr lang="es-ES" sz="1100" dirty="0">
                        <a:effectLst/>
                      </a:endParaRPr>
                    </a:p>
                    <a:p>
                      <a:pPr marL="342900" lvl="0" indent="-342900">
                        <a:lnSpc>
                          <a:spcPct val="115000"/>
                        </a:lnSpc>
                        <a:spcAft>
                          <a:spcPts val="0"/>
                        </a:spcAft>
                        <a:buFont typeface="+mj-lt"/>
                        <a:buAutoNum type="arabicParenR"/>
                      </a:pPr>
                      <a:r>
                        <a:rPr lang="es-CO" sz="1100" dirty="0">
                          <a:effectLst/>
                        </a:rPr>
                        <a:t>Genera reportes</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728341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introducción</a:t>
            </a:r>
            <a:endParaRPr lang="es-ES" dirty="0"/>
          </a:p>
        </p:txBody>
      </p:sp>
      <p:sp>
        <p:nvSpPr>
          <p:cNvPr id="3" name="Marcador de contenido 2"/>
          <p:cNvSpPr>
            <a:spLocks noGrp="1"/>
          </p:cNvSpPr>
          <p:nvPr>
            <p:ph idx="1"/>
          </p:nvPr>
        </p:nvSpPr>
        <p:spPr/>
        <p:txBody>
          <a:bodyPr>
            <a:normAutofit fontScale="25000" lnSpcReduction="20000"/>
          </a:bodyPr>
          <a:lstStyle/>
          <a:p>
            <a:pPr algn="just">
              <a:lnSpc>
                <a:spcPct val="170000"/>
              </a:lnSpc>
            </a:pPr>
            <a:r>
              <a:rPr lang="es-CO" sz="6400" dirty="0">
                <a:latin typeface="+mj-lt"/>
                <a:cs typeface="Arial" pitchFamily="34" charset="0"/>
              </a:rPr>
              <a:t>El presente trabajo tiene como perspectiva, diseñar un software que se encargue de controlar el acceso de los visitantes a un edificio, cabe agregar que para dicho procedimiento se necesita de una recolección de datos y de entrevista en el edificio, esto ya está realizado, ahora en el análisis del problema que se presenta, referente a la inseguridad en el edificio, hemos decidido crear esta herramienta que es de grande importancia, ya que se van  aplicar unos lenguajes de programación, que permita  dejar un  historial de los visitantes que ingresaron al edificio, por esta causa  a través de la encuesta y los otros métodos de recolección de datos; se ha logrado realizar el estudio información  para distintos fines, dependiendo de las necesidades de los usuarios en el edificio tanto humanos como empresas, en ese orden de ideas vamos aplicar el marco teórico  del libro Kendall y Kendall. </a:t>
            </a:r>
          </a:p>
          <a:p>
            <a:r>
              <a:rPr lang="es-CO" sz="6400" dirty="0">
                <a:latin typeface="+mj-lt"/>
                <a:cs typeface="Arial" pitchFamily="34" charset="0"/>
              </a:rPr>
              <a:t> </a:t>
            </a:r>
          </a:p>
          <a:p>
            <a:r>
              <a:rPr lang="es-CO" sz="6400" dirty="0">
                <a:latin typeface="+mj-lt"/>
              </a:rPr>
              <a:t> </a:t>
            </a:r>
          </a:p>
          <a:p>
            <a:pPr marL="0" indent="0">
              <a:buNone/>
            </a:pPr>
            <a:endParaRPr lang="es-ES" dirty="0"/>
          </a:p>
        </p:txBody>
      </p:sp>
    </p:spTree>
    <p:extLst>
      <p:ext uri="{BB962C8B-B14F-4D97-AF65-F5344CB8AC3E}">
        <p14:creationId xmlns:p14="http://schemas.microsoft.com/office/powerpoint/2010/main" val="3189639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3538628"/>
            <a:ext cx="12080382" cy="3880773"/>
          </a:xfrm>
        </p:spPr>
        <p:txBody>
          <a:bodyPr>
            <a:normAutofit/>
          </a:bodyPr>
          <a:lstStyle/>
          <a:p>
            <a:r>
              <a:rPr lang="es-ES" sz="4800" dirty="0" smtClean="0">
                <a:solidFill>
                  <a:srgbClr val="002060"/>
                </a:solidFill>
              </a:rPr>
              <a:t>DIAGRAMA DE CASO DE USO DEL SISTEMA </a:t>
            </a:r>
            <a:endParaRPr lang="es-ES" sz="4800" dirty="0">
              <a:solidFill>
                <a:srgbClr val="002060"/>
              </a:solidFill>
            </a:endParaRPr>
          </a:p>
        </p:txBody>
      </p:sp>
    </p:spTree>
    <p:extLst>
      <p:ext uri="{BB962C8B-B14F-4D97-AF65-F5344CB8AC3E}">
        <p14:creationId xmlns:p14="http://schemas.microsoft.com/office/powerpoint/2010/main" val="2964580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rotWithShape="1">
          <a:blip r:embed="rId2" cstate="print">
            <a:extLst>
              <a:ext uri="{28A0092B-C50C-407E-A947-70E740481C1C}">
                <a14:useLocalDpi xmlns:a14="http://schemas.microsoft.com/office/drawing/2010/main" val="0"/>
              </a:ext>
            </a:extLst>
          </a:blip>
          <a:srcRect l="27151" t="7693" r="30053" b="8491"/>
          <a:stretch/>
        </p:blipFill>
        <p:spPr bwMode="auto">
          <a:xfrm>
            <a:off x="1468193" y="0"/>
            <a:ext cx="7044742"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6780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0305" y="218941"/>
            <a:ext cx="10753858" cy="6639059"/>
          </a:xfrm>
        </p:spPr>
        <p:txBody>
          <a:bodyPr>
            <a:normAutofit/>
          </a:bodyPr>
          <a:lstStyle/>
          <a:p>
            <a:pPr algn="ctr"/>
            <a:endParaRPr lang="es-ES" sz="4800" dirty="0" smtClean="0">
              <a:solidFill>
                <a:schemeClr val="accent2"/>
              </a:solidFill>
            </a:endParaRPr>
          </a:p>
          <a:p>
            <a:pPr algn="ctr"/>
            <a:endParaRPr lang="es-ES" sz="4800" dirty="0">
              <a:solidFill>
                <a:schemeClr val="accent2"/>
              </a:solidFill>
            </a:endParaRPr>
          </a:p>
          <a:p>
            <a:pPr algn="ctr"/>
            <a:r>
              <a:rPr lang="es-ES" sz="4800" dirty="0" smtClean="0">
                <a:solidFill>
                  <a:schemeClr val="accent2"/>
                </a:solidFill>
              </a:rPr>
              <a:t>Diagrama de clases</a:t>
            </a:r>
          </a:p>
          <a:p>
            <a:pPr marL="0" indent="0" algn="ctr">
              <a:buNone/>
            </a:pPr>
            <a:endParaRPr lang="es-ES" sz="2400" dirty="0" smtClean="0">
              <a:solidFill>
                <a:schemeClr val="accent2"/>
              </a:solidFill>
            </a:endParaRPr>
          </a:p>
          <a:p>
            <a:pPr marL="0" indent="0" algn="ctr">
              <a:buNone/>
            </a:pPr>
            <a:r>
              <a:rPr lang="es-ES" sz="2400" dirty="0" smtClean="0">
                <a:solidFill>
                  <a:schemeClr val="tx1"/>
                </a:solidFill>
              </a:rPr>
              <a:t>en el siguiente diagrama se muestran las clases de nuestro sistema </a:t>
            </a:r>
            <a:r>
              <a:rPr lang="es-ES" sz="2400" dirty="0" err="1" smtClean="0">
                <a:solidFill>
                  <a:schemeClr val="tx1"/>
                </a:solidFill>
              </a:rPr>
              <a:t>infoseg</a:t>
            </a:r>
            <a:endParaRPr lang="es-ES" sz="2400" dirty="0" smtClean="0">
              <a:solidFill>
                <a:schemeClr val="tx1"/>
              </a:solidFill>
            </a:endParaRPr>
          </a:p>
          <a:p>
            <a:pPr marL="0" indent="0" algn="ctr">
              <a:buNone/>
            </a:pPr>
            <a:r>
              <a:rPr lang="es-ES" sz="2400" dirty="0" smtClean="0">
                <a:solidFill>
                  <a:schemeClr val="tx1"/>
                </a:solidFill>
              </a:rPr>
              <a:t>Con sus respectivas herencias y relaciones</a:t>
            </a:r>
          </a:p>
        </p:txBody>
      </p:sp>
    </p:spTree>
    <p:extLst>
      <p:ext uri="{BB962C8B-B14F-4D97-AF65-F5344CB8AC3E}">
        <p14:creationId xmlns:p14="http://schemas.microsoft.com/office/powerpoint/2010/main" val="3678859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C:\Users\estefany1\Downloads\image (1).png"/>
          <p:cNvPicPr>
            <a:picLocks noGrp="1"/>
          </p:cNvPicPr>
          <p:nvPr>
            <p:ph idx="1"/>
          </p:nvPr>
        </p:nvPicPr>
        <p:blipFill rotWithShape="1">
          <a:blip r:embed="rId2">
            <a:extLst>
              <a:ext uri="{28A0092B-C50C-407E-A947-70E740481C1C}">
                <a14:useLocalDpi xmlns:a14="http://schemas.microsoft.com/office/drawing/2010/main" val="0"/>
              </a:ext>
            </a:extLst>
          </a:blip>
          <a:srcRect l="21896" t="11769" r="27171" b="7947"/>
          <a:stretch/>
        </p:blipFill>
        <p:spPr bwMode="auto">
          <a:xfrm>
            <a:off x="0" y="0"/>
            <a:ext cx="12192000" cy="68579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6956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8000" dirty="0" smtClean="0">
                <a:solidFill>
                  <a:schemeClr val="accent2"/>
                </a:solidFill>
              </a:rPr>
              <a:t>FIN</a:t>
            </a:r>
            <a:endParaRPr lang="es-ES" sz="8000" dirty="0">
              <a:solidFill>
                <a:schemeClr val="accent2"/>
              </a:solidFill>
            </a:endParaRPr>
          </a:p>
        </p:txBody>
      </p:sp>
    </p:spTree>
    <p:extLst>
      <p:ext uri="{BB962C8B-B14F-4D97-AF65-F5344CB8AC3E}">
        <p14:creationId xmlns:p14="http://schemas.microsoft.com/office/powerpoint/2010/main" val="206942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Resumen del proyecto infoseg</a:t>
            </a:r>
            <a:endParaRPr lang="es-CO" dirty="0"/>
          </a:p>
        </p:txBody>
      </p:sp>
      <p:sp>
        <p:nvSpPr>
          <p:cNvPr id="3" name="2 Marcador de contenido"/>
          <p:cNvSpPr>
            <a:spLocks noGrp="1"/>
          </p:cNvSpPr>
          <p:nvPr>
            <p:ph idx="1"/>
          </p:nvPr>
        </p:nvSpPr>
        <p:spPr>
          <a:xfrm>
            <a:off x="677334" y="1813169"/>
            <a:ext cx="8596668" cy="4228193"/>
          </a:xfrm>
        </p:spPr>
        <p:txBody>
          <a:bodyPr/>
          <a:lstStyle/>
          <a:p>
            <a:pPr marL="0" indent="0">
              <a:buNone/>
            </a:pPr>
            <a:endParaRPr lang="es-CO" dirty="0"/>
          </a:p>
          <a:p>
            <a:pPr algn="just">
              <a:lnSpc>
                <a:spcPct val="150000"/>
              </a:lnSpc>
            </a:pPr>
            <a:r>
              <a:rPr lang="es-ES" sz="1600" dirty="0"/>
              <a:t>Este proyecto tiene como finalidad la creación de un software que permita un control de acceso de los visitantes a un edificio, es un programa de fácil manejo que permite almacenar la información de los visitantes y de los vehículos, así como consultar el historial de visitas.</a:t>
            </a:r>
            <a:endParaRPr lang="es-CO" sz="1600" dirty="0"/>
          </a:p>
          <a:p>
            <a:pPr algn="just">
              <a:lnSpc>
                <a:spcPct val="150000"/>
              </a:lnSpc>
            </a:pPr>
            <a:r>
              <a:rPr lang="es-ES" sz="1600" dirty="0"/>
              <a:t>La   problemática de la que se encargará el sistema es la inseguridad que enfrenta un lugar a la hora de recibir visitantes aplicando las herramientas necesarias para la toma de información completa del visitante y de los vehículos así como avisar puntualmente  a la persona que recibe la visita.</a:t>
            </a:r>
            <a:endParaRPr lang="es-CO" sz="1600" dirty="0"/>
          </a:p>
          <a:p>
            <a:pPr algn="just">
              <a:lnSpc>
                <a:spcPct val="150000"/>
              </a:lnSpc>
            </a:pPr>
            <a:endParaRPr lang="es-CO" sz="1600" dirty="0"/>
          </a:p>
          <a:p>
            <a:endParaRPr lang="es-CO" dirty="0"/>
          </a:p>
        </p:txBody>
      </p:sp>
    </p:spTree>
    <p:extLst>
      <p:ext uri="{BB962C8B-B14F-4D97-AF65-F5344CB8AC3E}">
        <p14:creationId xmlns:p14="http://schemas.microsoft.com/office/powerpoint/2010/main" val="1688294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3200" b="1" dirty="0" smtClean="0"/>
              <a:t>Objetivos </a:t>
            </a:r>
            <a:r>
              <a:rPr lang="es-CO" sz="3200" b="1" dirty="0"/>
              <a:t>Generales Del </a:t>
            </a:r>
            <a:r>
              <a:rPr lang="es-CO" sz="3200" b="1" dirty="0" smtClean="0"/>
              <a:t>Sistema  Infoseg</a:t>
            </a:r>
            <a:endParaRPr lang="es-CO" sz="3200" dirty="0"/>
          </a:p>
        </p:txBody>
      </p:sp>
      <p:sp>
        <p:nvSpPr>
          <p:cNvPr id="3" name="2 Marcador de contenido"/>
          <p:cNvSpPr>
            <a:spLocks noGrp="1"/>
          </p:cNvSpPr>
          <p:nvPr>
            <p:ph idx="1"/>
          </p:nvPr>
        </p:nvSpPr>
        <p:spPr/>
        <p:txBody>
          <a:bodyPr>
            <a:normAutofit/>
          </a:bodyPr>
          <a:lstStyle/>
          <a:p>
            <a:pPr algn="just">
              <a:lnSpc>
                <a:spcPct val="150000"/>
              </a:lnSpc>
            </a:pPr>
            <a:r>
              <a:rPr lang="es-CO" sz="1600" dirty="0"/>
              <a:t>Desarrollar el diseño y modelación de un Sistema de Control  de informática de la seguridad, para que visitantes que ingresen al edificio puedan dejar un historial, de entrada y salida, para esto se lograran esas metas   utilizando el lenguaje UML para  crear el modelado, casos de uso del sistema, diagramas de clases así sucesivamente .</a:t>
            </a:r>
          </a:p>
          <a:p>
            <a:pPr algn="just">
              <a:lnSpc>
                <a:spcPct val="150000"/>
              </a:lnSpc>
            </a:pPr>
            <a:r>
              <a:rPr lang="es-CO" sz="1600" dirty="0"/>
              <a:t>Brindar la seguridad con el sistema infoseg en el edificio y agilidad en el  proceso de ingreso al mismo, esto es con el fin reducir llamadas de la secretaria a los diferentes departamentos u/o oficinas que hay en el edificio.  </a:t>
            </a:r>
          </a:p>
          <a:p>
            <a:pPr algn="just">
              <a:lnSpc>
                <a:spcPct val="150000"/>
              </a:lnSpc>
            </a:pPr>
            <a:endParaRPr lang="es-CO" sz="1600" dirty="0"/>
          </a:p>
        </p:txBody>
      </p:sp>
    </p:spTree>
    <p:extLst>
      <p:ext uri="{BB962C8B-B14F-4D97-AF65-F5344CB8AC3E}">
        <p14:creationId xmlns:p14="http://schemas.microsoft.com/office/powerpoint/2010/main" val="2905106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b="1" dirty="0"/>
              <a:t>Objetivos Específicos  Del Sistema Infoseg</a:t>
            </a:r>
            <a:r>
              <a:rPr lang="es-CO" dirty="0"/>
              <a:t/>
            </a:r>
            <a:br>
              <a:rPr lang="es-CO" dirty="0"/>
            </a:br>
            <a:endParaRPr lang="es-CO" dirty="0"/>
          </a:p>
        </p:txBody>
      </p:sp>
      <p:sp>
        <p:nvSpPr>
          <p:cNvPr id="3" name="2 Marcador de contenido"/>
          <p:cNvSpPr>
            <a:spLocks noGrp="1"/>
          </p:cNvSpPr>
          <p:nvPr>
            <p:ph idx="1"/>
          </p:nvPr>
        </p:nvSpPr>
        <p:spPr>
          <a:xfrm>
            <a:off x="677333" y="1469293"/>
            <a:ext cx="9091898" cy="4947138"/>
          </a:xfrm>
        </p:spPr>
        <p:txBody>
          <a:bodyPr>
            <a:normAutofit fontScale="70000" lnSpcReduction="20000"/>
          </a:bodyPr>
          <a:lstStyle/>
          <a:p>
            <a:pPr algn="just">
              <a:lnSpc>
                <a:spcPct val="150000"/>
              </a:lnSpc>
            </a:pPr>
            <a:r>
              <a:rPr lang="es-CO" sz="2300" dirty="0"/>
              <a:t>Brindar sistema de seguridad en la administración del edificio a través de un software,  para el diseño y el modelado, se necesita de  Estudiar el lenguaje de Modelado UML, java y muchos otros para que el sistema sea viable.</a:t>
            </a:r>
          </a:p>
          <a:p>
            <a:pPr algn="just">
              <a:lnSpc>
                <a:spcPct val="150000"/>
              </a:lnSpc>
            </a:pPr>
            <a:r>
              <a:rPr lang="es-CO" sz="2300" dirty="0"/>
              <a:t>Desarrollar el diseño del  software  infoseg (informática en la  seguridad,  con el fin de implementar hasta donde llega el alcance de este proyecto.</a:t>
            </a:r>
          </a:p>
          <a:p>
            <a:pPr algn="just">
              <a:lnSpc>
                <a:spcPct val="150000"/>
              </a:lnSpc>
            </a:pPr>
            <a:r>
              <a:rPr lang="es-CO" sz="2300" dirty="0"/>
              <a:t>Especificar en el diseño del proyecto infoseg  los diferentes aspectos y  tipos de diagramas que existen para lograr los objetivos, estos diagramas son indispensables y necesarios para la construcción del sistema ellos son los siguientes diagramas:</a:t>
            </a:r>
          </a:p>
          <a:p>
            <a:pPr algn="just">
              <a:lnSpc>
                <a:spcPct val="150000"/>
              </a:lnSpc>
            </a:pPr>
            <a:r>
              <a:rPr lang="es-CO" sz="2300" dirty="0"/>
              <a:t>Diagramas de clases del sistema infoseg </a:t>
            </a:r>
          </a:p>
          <a:p>
            <a:pPr algn="just">
              <a:lnSpc>
                <a:spcPct val="150000"/>
              </a:lnSpc>
            </a:pPr>
            <a:r>
              <a:rPr lang="es-CO" sz="2300" dirty="0"/>
              <a:t>Casos de usos  del sistema infoseg  </a:t>
            </a:r>
          </a:p>
          <a:p>
            <a:pPr algn="just">
              <a:lnSpc>
                <a:spcPct val="150000"/>
              </a:lnSpc>
            </a:pPr>
            <a:r>
              <a:rPr lang="es-CO" sz="2300" dirty="0"/>
              <a:t>Diagramas de </a:t>
            </a:r>
            <a:r>
              <a:rPr lang="es-CO" sz="2300" dirty="0">
                <a:solidFill>
                  <a:schemeClr val="tx2"/>
                </a:solidFill>
              </a:rPr>
              <a:t>interacción </a:t>
            </a:r>
            <a:r>
              <a:rPr lang="es-CO" sz="2300" dirty="0"/>
              <a:t>y secuencia, del sistema infoseg </a:t>
            </a:r>
          </a:p>
          <a:p>
            <a:endParaRPr lang="es-CO" dirty="0"/>
          </a:p>
        </p:txBody>
      </p:sp>
    </p:spTree>
    <p:extLst>
      <p:ext uri="{BB962C8B-B14F-4D97-AF65-F5344CB8AC3E}">
        <p14:creationId xmlns:p14="http://schemas.microsoft.com/office/powerpoint/2010/main" val="1938596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7334" y="609600"/>
            <a:ext cx="8596668" cy="930031"/>
          </a:xfrm>
        </p:spPr>
        <p:txBody>
          <a:bodyPr>
            <a:noAutofit/>
          </a:bodyPr>
          <a:lstStyle/>
          <a:p>
            <a:r>
              <a:rPr lang="es-CO" sz="3200" b="1" dirty="0"/>
              <a:t>Justificación Del Proyecto Infoseg</a:t>
            </a:r>
            <a:r>
              <a:rPr lang="es-CO" sz="3200" dirty="0"/>
              <a:t/>
            </a:r>
            <a:br>
              <a:rPr lang="es-CO" sz="3200" dirty="0"/>
            </a:br>
            <a:endParaRPr lang="es-CO" sz="3200" dirty="0"/>
          </a:p>
        </p:txBody>
      </p:sp>
      <p:sp>
        <p:nvSpPr>
          <p:cNvPr id="3" name="2 Marcador de contenido"/>
          <p:cNvSpPr>
            <a:spLocks noGrp="1"/>
          </p:cNvSpPr>
          <p:nvPr>
            <p:ph idx="1"/>
          </p:nvPr>
        </p:nvSpPr>
        <p:spPr>
          <a:xfrm>
            <a:off x="677334" y="1453663"/>
            <a:ext cx="8596668" cy="4587700"/>
          </a:xfrm>
        </p:spPr>
        <p:txBody>
          <a:bodyPr>
            <a:normAutofit fontScale="92500"/>
          </a:bodyPr>
          <a:lstStyle/>
          <a:p>
            <a:pPr algn="just">
              <a:lnSpc>
                <a:spcPct val="150000"/>
              </a:lnSpc>
            </a:pPr>
            <a:r>
              <a:rPr lang="es-CO" sz="1700" dirty="0"/>
              <a:t>El sistema  infoseg es bueno  en este proyecto porque es un  software  viable que resultara  exitoso por qué  se va a encargar de tomar el control de los visitantes que ingresan a un edificio, en ese orden de ideas se dice que realizando un estudio de técnicas de recolección de datos, como la encuesta y la entrevista en el edificio, se pudo indagar que en la actualidad, no se ha diseñado un  sistema de este alcance, ya que los que han tratado de crear un sistema de alto nivel como lo es el sistema infoseg   han fallado en el 80%  en la etapa del análisis, diseño y desarrollo del mismo ya que no se han aplicado técnicas que sirvan para la mejora del sistema. Es de aclarar que realizando ese estudio, se vio la necesidad de crear un sistema diferente, con alta calidad en el desarrollo del mismo </a:t>
            </a:r>
            <a:r>
              <a:rPr lang="es-CO" sz="1700" dirty="0" smtClean="0"/>
              <a:t>software </a:t>
            </a:r>
            <a:r>
              <a:rPr lang="es-CO" sz="1700" dirty="0"/>
              <a:t>como lo es el sistema infoseg, ya que se han aplicado unas metodologías y herramientas para crear un lenguaje de modelado </a:t>
            </a:r>
            <a:r>
              <a:rPr lang="es-CO" sz="1700" dirty="0" err="1"/>
              <a:t>direferente</a:t>
            </a:r>
            <a:r>
              <a:rPr lang="es-CO" sz="1700" dirty="0"/>
              <a:t> con muy buena recursividad y manejo del sistema  </a:t>
            </a:r>
            <a:r>
              <a:rPr lang="es-CO" sz="1700" dirty="0" smtClean="0"/>
              <a:t>etc.</a:t>
            </a:r>
            <a:endParaRPr lang="es-CO" sz="1700" dirty="0"/>
          </a:p>
          <a:p>
            <a:endParaRPr lang="es-CO" dirty="0"/>
          </a:p>
        </p:txBody>
      </p:sp>
    </p:spTree>
    <p:extLst>
      <p:ext uri="{BB962C8B-B14F-4D97-AF65-F5344CB8AC3E}">
        <p14:creationId xmlns:p14="http://schemas.microsoft.com/office/powerpoint/2010/main" val="2629235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PLANTEAMIENTO DEL PROYECTO</a:t>
            </a:r>
            <a:r>
              <a:rPr lang="es-ES" dirty="0"/>
              <a:t/>
            </a:r>
            <a:br>
              <a:rPr lang="es-ES" dirty="0"/>
            </a:br>
            <a:r>
              <a:rPr lang="es-ES" dirty="0"/>
              <a:t> </a:t>
            </a:r>
            <a:br>
              <a:rPr lang="es-ES" dirty="0"/>
            </a:br>
            <a:endParaRPr lang="es-ES" dirty="0"/>
          </a:p>
        </p:txBody>
      </p:sp>
      <p:sp>
        <p:nvSpPr>
          <p:cNvPr id="3" name="Marcador de contenido 2"/>
          <p:cNvSpPr>
            <a:spLocks noGrp="1"/>
          </p:cNvSpPr>
          <p:nvPr>
            <p:ph idx="1"/>
          </p:nvPr>
        </p:nvSpPr>
        <p:spPr/>
        <p:txBody>
          <a:bodyPr/>
          <a:lstStyle/>
          <a:p>
            <a:pPr marL="0" indent="0">
              <a:buNone/>
            </a:pPr>
            <a:r>
              <a:rPr lang="es-ES" dirty="0"/>
              <a:t> </a:t>
            </a:r>
          </a:p>
          <a:p>
            <a:r>
              <a:rPr lang="es-ES" dirty="0"/>
              <a:t>La idea general es proveer al usuario un software que ejerza el control de los visitantes y a su vez envíe una alerta a la recepción para dónde va, además de la funcionalidad de una aplicación para el dispositivo móvil de la persona a quien van a visitar.</a:t>
            </a:r>
          </a:p>
          <a:p>
            <a:endParaRPr lang="es-ES" dirty="0"/>
          </a:p>
        </p:txBody>
      </p:sp>
    </p:spTree>
    <p:extLst>
      <p:ext uri="{BB962C8B-B14F-4D97-AF65-F5344CB8AC3E}">
        <p14:creationId xmlns:p14="http://schemas.microsoft.com/office/powerpoint/2010/main" val="385563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 Seguridad Y Control De Acceso  Al Sistema Infoseg</a:t>
            </a:r>
          </a:p>
        </p:txBody>
      </p:sp>
      <p:sp>
        <p:nvSpPr>
          <p:cNvPr id="3" name="Marcador de contenido 2"/>
          <p:cNvSpPr>
            <a:spLocks noGrp="1"/>
          </p:cNvSpPr>
          <p:nvPr>
            <p:ph idx="1"/>
          </p:nvPr>
        </p:nvSpPr>
        <p:spPr/>
        <p:txBody>
          <a:bodyPr>
            <a:normAutofit/>
          </a:bodyPr>
          <a:lstStyle/>
          <a:p>
            <a:r>
              <a:rPr lang="es-ES" dirty="0" smtClean="0"/>
              <a:t>El </a:t>
            </a:r>
            <a:r>
              <a:rPr lang="es-ES" dirty="0"/>
              <a:t>sistema que se pretende desarrollar contara las medidas técnicas, organizadas  que permiten a los visitantes asegurar la confidencialidad, integridad de sus datos que verifican, por ello este módulo  de seguridad de alto nivel no permitirá que ningún usuario sin permiso tenga acceso a la información, porque para poder consultar la información, el sistema pedirá usuario y contraseña</a:t>
            </a:r>
          </a:p>
          <a:p>
            <a:pPr marL="0" indent="0">
              <a:buNone/>
            </a:pPr>
            <a:endParaRPr lang="es-ES" dirty="0"/>
          </a:p>
        </p:txBody>
      </p:sp>
    </p:spTree>
    <p:extLst>
      <p:ext uri="{BB962C8B-B14F-4D97-AF65-F5344CB8AC3E}">
        <p14:creationId xmlns:p14="http://schemas.microsoft.com/office/powerpoint/2010/main" val="758793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356</TotalTime>
  <Words>2224</Words>
  <Application>Microsoft Office PowerPoint</Application>
  <PresentationFormat>Personalizado</PresentationFormat>
  <Paragraphs>239</Paragraphs>
  <Slides>34</Slides>
  <Notes>0</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Faceta</vt:lpstr>
      <vt:lpstr>Proyecto de software para el control de acceso de visitantes a un edificio</vt:lpstr>
      <vt:lpstr>   Software para el control de acceso de visitantes a un edificio</vt:lpstr>
      <vt:lpstr>introducción</vt:lpstr>
      <vt:lpstr>Resumen del proyecto infoseg</vt:lpstr>
      <vt:lpstr>Objetivos Generales Del Sistema  Infoseg</vt:lpstr>
      <vt:lpstr>Objetivos Específicos  Del Sistema Infoseg </vt:lpstr>
      <vt:lpstr>Justificación Del Proyecto Infoseg </vt:lpstr>
      <vt:lpstr>PLANTEAMIENTO DEL PROYECTO   </vt:lpstr>
      <vt:lpstr> Seguridad Y Control De Acceso  Al Sistema Infoseg</vt:lpstr>
      <vt:lpstr>Propósito </vt:lpstr>
      <vt:lpstr>Alcance   </vt:lpstr>
      <vt:lpstr>Modelo De Objetos Del Negocio Del Sistema Infoseg </vt:lpstr>
      <vt:lpstr>Modelo De Casos De Uso Del Sistema Infoseg </vt:lpstr>
      <vt:lpstr>Especificaciones De Casos De Uso Del Sistema Infoseg </vt:lpstr>
      <vt:lpstr>Perspectiva del producto del sistema infoseg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software para el control de acceso de visitantes a un edificio</dc:title>
  <dc:creator>stefany avila coronado</dc:creator>
  <cp:lastModifiedBy>temp</cp:lastModifiedBy>
  <cp:revision>21</cp:revision>
  <dcterms:created xsi:type="dcterms:W3CDTF">2016-03-30T14:46:16Z</dcterms:created>
  <dcterms:modified xsi:type="dcterms:W3CDTF">2016-03-31T00:33:00Z</dcterms:modified>
</cp:coreProperties>
</file>