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sldIdLst>
    <p:sldId id="256" r:id="rId2"/>
    <p:sldId id="347" r:id="rId3"/>
    <p:sldId id="344" r:id="rId4"/>
    <p:sldId id="345" r:id="rId5"/>
    <p:sldId id="263" r:id="rId6"/>
    <p:sldId id="259" r:id="rId7"/>
    <p:sldId id="299" r:id="rId8"/>
    <p:sldId id="298" r:id="rId9"/>
    <p:sldId id="305" r:id="rId10"/>
    <p:sldId id="297" r:id="rId11"/>
    <p:sldId id="306" r:id="rId12"/>
    <p:sldId id="307" r:id="rId13"/>
    <p:sldId id="308" r:id="rId14"/>
    <p:sldId id="309" r:id="rId15"/>
    <p:sldId id="310" r:id="rId16"/>
    <p:sldId id="311" r:id="rId17"/>
    <p:sldId id="312" r:id="rId18"/>
    <p:sldId id="313" r:id="rId19"/>
    <p:sldId id="314" r:id="rId20"/>
    <p:sldId id="315" r:id="rId21"/>
    <p:sldId id="316" r:id="rId22"/>
    <p:sldId id="318" r:id="rId23"/>
    <p:sldId id="317" r:id="rId24"/>
    <p:sldId id="319" r:id="rId25"/>
    <p:sldId id="320" r:id="rId26"/>
    <p:sldId id="321" r:id="rId27"/>
    <p:sldId id="322" r:id="rId28"/>
    <p:sldId id="325" r:id="rId29"/>
    <p:sldId id="326" r:id="rId30"/>
    <p:sldId id="323" r:id="rId31"/>
    <p:sldId id="324" r:id="rId32"/>
    <p:sldId id="329" r:id="rId33"/>
    <p:sldId id="330" r:id="rId34"/>
    <p:sldId id="331" r:id="rId35"/>
    <p:sldId id="332" r:id="rId36"/>
    <p:sldId id="333" r:id="rId37"/>
    <p:sldId id="334" r:id="rId38"/>
    <p:sldId id="335" r:id="rId39"/>
    <p:sldId id="336" r:id="rId40"/>
    <p:sldId id="337" r:id="rId41"/>
    <p:sldId id="338" r:id="rId42"/>
    <p:sldId id="342" r:id="rId43"/>
    <p:sldId id="341" r:id="rId44"/>
    <p:sldId id="348"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9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26" y="-84"/>
      </p:cViewPr>
      <p:guideLst>
        <p:guide orient="horz" pos="2160"/>
        <p:guide pos="390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DD65FA-7239-4FCB-A81D-14C2FD08FC33}" type="datetimeFigureOut">
              <a:rPr lang="zh-CN" altLang="en-US" smtClean="0"/>
              <a:pPr/>
              <a:t>2019/4/24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B2FE52-7B2D-4639-B919-E2929D02819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2B2FE52-7B2D-4639-B919-E2929D028192}" type="slidenum">
              <a:rPr lang="zh-CN" altLang="en-US" smtClean="0"/>
              <a:pPr/>
              <a:t>7</a:t>
            </a:fld>
            <a:endParaRPr lang="zh-CN" altLang="en-US"/>
          </a:p>
        </p:txBody>
      </p:sp>
    </p:spTree>
    <p:extLst>
      <p:ext uri="{BB962C8B-B14F-4D97-AF65-F5344CB8AC3E}">
        <p14:creationId xmlns="" xmlns:p14="http://schemas.microsoft.com/office/powerpoint/2010/main" val="1314027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409575" y="754063"/>
            <a:ext cx="5854700" cy="3294062"/>
          </a:xfrm>
        </p:spPr>
      </p:sp>
      <p:sp>
        <p:nvSpPr>
          <p:cNvPr id="63491" name="Rectangle 3"/>
          <p:cNvSpPr>
            <a:spLocks noGrp="1" noChangeArrowheads="1"/>
          </p:cNvSpPr>
          <p:nvPr>
            <p:ph type="body" idx="1"/>
          </p:nvPr>
        </p:nvSpPr>
        <p:spPr>
          <a:noFill/>
        </p:spPr>
        <p:txBody>
          <a:bodyPr/>
          <a:lstStyle/>
          <a:p>
            <a:pPr eaLnBrk="1" hangingPunct="1"/>
            <a:r>
              <a:rPr lang="zh-CN" altLang="en-US" dirty="0">
                <a:ea typeface="宋体" panose="02010600030101010101" pitchFamily="2" charset="-122"/>
              </a:rPr>
              <a:t>Hello World：代表学习计算机语言的第一个入门小程序。现在泛指接触新事物的第一步。</a:t>
            </a:r>
          </a:p>
          <a:p>
            <a:pPr eaLnBrk="1" hangingPunct="1"/>
            <a:r>
              <a:rPr lang="zh-CN" altLang="en-US" dirty="0">
                <a:ea typeface="宋体" panose="02010600030101010101" pitchFamily="2" charset="-122"/>
              </a:rPr>
              <a:t>class ：是java中的关键字，用于定义类，java语言的程序代码都需要定义在类中。</a:t>
            </a:r>
          </a:p>
          <a:p>
            <a:pPr eaLnBrk="1" hangingPunct="1"/>
            <a:r>
              <a:rPr lang="zh-CN" altLang="en-US" dirty="0">
                <a:ea typeface="宋体" panose="02010600030101010101" pitchFamily="2" charset="-122"/>
              </a:rPr>
              <a:t>关键字：被java语言赋予了特殊含义的单词。</a:t>
            </a:r>
          </a:p>
          <a:p>
            <a:pPr eaLnBrk="1" hangingPunct="1"/>
            <a:r>
              <a:rPr lang="zh-CN" altLang="en-US" dirty="0">
                <a:ea typeface="宋体" panose="02010600030101010101" pitchFamily="2" charset="-122"/>
              </a:rPr>
              <a:t>Demo：为了方便使用这个类，给类自定义的类名。</a:t>
            </a:r>
          </a:p>
          <a:p>
            <a:pPr eaLnBrk="1" hangingPunct="1"/>
            <a:r>
              <a:rPr lang="zh-CN" altLang="en-US" dirty="0">
                <a:ea typeface="宋体" panose="02010600030101010101" pitchFamily="2" charset="-122"/>
              </a:rPr>
              <a:t>{  }：定义该类中代码的范围。</a:t>
            </a: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409575" y="754063"/>
            <a:ext cx="5854700" cy="3294062"/>
          </a:xfrm>
        </p:spPr>
      </p:sp>
      <p:sp>
        <p:nvSpPr>
          <p:cNvPr id="63491" name="Rectangle 3"/>
          <p:cNvSpPr>
            <a:spLocks noGrp="1" noChangeArrowheads="1"/>
          </p:cNvSpPr>
          <p:nvPr>
            <p:ph type="body" idx="1"/>
          </p:nvPr>
        </p:nvSpPr>
        <p:spPr>
          <a:noFill/>
        </p:spPr>
        <p:txBody>
          <a:bodyPr/>
          <a:lstStyle/>
          <a:p>
            <a:pPr eaLnBrk="1" hangingPunct="1"/>
            <a:r>
              <a:rPr lang="zh-CN" altLang="en-US">
                <a:ea typeface="宋体" panose="02010600030101010101" pitchFamily="2" charset="-122"/>
              </a:rPr>
              <a:t>Hello World：代表学习计算机语言的第一个入门小程序。现在泛指接触新事物的第一步。</a:t>
            </a:r>
          </a:p>
          <a:p>
            <a:pPr eaLnBrk="1" hangingPunct="1"/>
            <a:r>
              <a:rPr lang="zh-CN" altLang="en-US">
                <a:ea typeface="宋体" panose="02010600030101010101" pitchFamily="2" charset="-122"/>
              </a:rPr>
              <a:t>class ：是java中的关键字，用于定义类，java语言的程序代码都需要定义在类中。</a:t>
            </a:r>
          </a:p>
          <a:p>
            <a:pPr eaLnBrk="1" hangingPunct="1"/>
            <a:r>
              <a:rPr lang="zh-CN" altLang="en-US">
                <a:ea typeface="宋体" panose="02010600030101010101" pitchFamily="2" charset="-122"/>
              </a:rPr>
              <a:t>关键字：被java语言赋予了特殊含义的单词。</a:t>
            </a:r>
          </a:p>
          <a:p>
            <a:pPr eaLnBrk="1" hangingPunct="1"/>
            <a:r>
              <a:rPr lang="zh-CN" altLang="en-US">
                <a:ea typeface="宋体" panose="02010600030101010101" pitchFamily="2" charset="-122"/>
              </a:rPr>
              <a:t>Demo：为了方便使用这个类，给类自定义的类名。</a:t>
            </a:r>
          </a:p>
          <a:p>
            <a:pPr eaLnBrk="1" hangingPunct="1"/>
            <a:r>
              <a:rPr lang="zh-CN" altLang="en-US">
                <a:ea typeface="宋体" panose="02010600030101010101" pitchFamily="2" charset="-122"/>
              </a:rPr>
              <a:t>{  }：定义该类中代码的范围。</a:t>
            </a: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409575" y="754063"/>
            <a:ext cx="5854700" cy="3294062"/>
          </a:xfrm>
        </p:spPr>
      </p:sp>
      <p:sp>
        <p:nvSpPr>
          <p:cNvPr id="64515" name="Rectangle 3"/>
          <p:cNvSpPr>
            <a:spLocks noGrp="1" noChangeArrowheads="1"/>
          </p:cNvSpPr>
          <p:nvPr>
            <p:ph type="body" idx="1"/>
          </p:nvPr>
        </p:nvSpPr>
        <p:spPr>
          <a:noFill/>
        </p:spPr>
        <p:txBody>
          <a:bodyPr/>
          <a:lstStyle/>
          <a:p>
            <a:pPr eaLnBrk="1" hangingPunct="1"/>
            <a:r>
              <a:rPr lang="zh-CN" altLang="en-US">
                <a:ea typeface="宋体" panose="02010600030101010101" pitchFamily="2" charset="-122"/>
              </a:rPr>
              <a:t>main方法：作用在于保证一个类可以独立运行。因为它是程序的入口。</a:t>
            </a:r>
          </a:p>
          <a:p>
            <a:pPr eaLnBrk="1" hangingPunct="1"/>
            <a:r>
              <a:rPr lang="zh-CN" altLang="en-US">
                <a:ea typeface="宋体" panose="02010600030101010101" pitchFamily="2" charset="-122"/>
              </a:rPr>
              <a:t>System.out.println():系统输出打印数据，可以将()中的内容打印在控制台上。可以直接在控制台看到jvm运行java程序后的结果</a:t>
            </a: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2C21391-8CFF-4A4C-AB73-F49A234A20C9}" type="datetimeFigureOut">
              <a:rPr lang="zh-CN" altLang="en-US" smtClean="0"/>
              <a:pPr/>
              <a:t>2019/4/24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601093-12A7-4971-AE5D-182785139FC7}" type="slidenum">
              <a:rPr lang="zh-CN" altLang="en-US" smtClean="0"/>
              <a:pPr/>
              <a:t>‹#›</a:t>
            </a:fld>
            <a:endParaRPr lang="zh-CN" altLang="en-US"/>
          </a:p>
        </p:txBody>
      </p:sp>
      <p:pic>
        <p:nvPicPr>
          <p:cNvPr id="7" name="图片 6" descr="19.jpg"/>
          <p:cNvPicPr>
            <a:picLocks noChangeAspect="1"/>
          </p:cNvPicPr>
          <p:nvPr userDrawn="1"/>
        </p:nvPicPr>
        <p:blipFill>
          <a:blip r:embed="rId3" cstate="print"/>
          <a:stretch>
            <a:fillRect/>
          </a:stretch>
        </p:blipFill>
        <p:spPr>
          <a:xfrm>
            <a:off x="0" y="-379656"/>
            <a:ext cx="12192000" cy="7617312"/>
          </a:xfrm>
          <a:prstGeom prst="rect">
            <a:avLst/>
          </a:prstGeom>
        </p:spPr>
      </p:pic>
      <p:pic>
        <p:nvPicPr>
          <p:cNvPr id="8" name="图片 7" descr="43.jpg"/>
          <p:cNvPicPr>
            <a:picLocks noChangeAspect="1"/>
          </p:cNvPicPr>
          <p:nvPr userDrawn="1"/>
        </p:nvPicPr>
        <p:blipFill>
          <a:blip r:embed="rId4" cstate="print"/>
          <a:stretch>
            <a:fillRect/>
          </a:stretch>
        </p:blipFill>
        <p:spPr>
          <a:xfrm>
            <a:off x="350520" y="-160658"/>
            <a:ext cx="11521440" cy="719836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2C21391-8CFF-4A4C-AB73-F49A234A20C9}" type="datetimeFigureOut">
              <a:rPr lang="zh-CN" altLang="en-US" smtClean="0"/>
              <a:pPr/>
              <a:t>2019/4/24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601093-12A7-4971-AE5D-182785139FC7}"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10;文本">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2C21391-8CFF-4A4C-AB73-F49A234A20C9}" type="datetimeFigureOut">
              <a:rPr lang="zh-CN" altLang="en-US" smtClean="0"/>
              <a:pPr/>
              <a:t>2019/4/24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601093-12A7-4971-AE5D-182785139FC7}" type="slidenum">
              <a:rPr lang="zh-CN" altLang="en-US" smtClean="0"/>
              <a:pPr/>
              <a:t>‹#›</a:t>
            </a:fld>
            <a:endParaRPr lang="zh-CN" altLang="en-US"/>
          </a:p>
        </p:txBody>
      </p:sp>
      <p:pic>
        <p:nvPicPr>
          <p:cNvPr id="7" name="图片 6" descr="19.jpg"/>
          <p:cNvPicPr>
            <a:picLocks noChangeAspect="1"/>
          </p:cNvPicPr>
          <p:nvPr userDrawn="1"/>
        </p:nvPicPr>
        <p:blipFill>
          <a:blip r:embed="rId3" cstate="print"/>
          <a:stretch>
            <a:fillRect/>
          </a:stretch>
        </p:blipFill>
        <p:spPr>
          <a:xfrm>
            <a:off x="0" y="-379656"/>
            <a:ext cx="12192000" cy="761731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2C21391-8CFF-4A4C-AB73-F49A234A20C9}" type="datetimeFigureOut">
              <a:rPr lang="zh-CN" altLang="en-US" smtClean="0"/>
              <a:pPr/>
              <a:t>2019/4/24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601093-12A7-4971-AE5D-182785139FC7}"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2C21391-8CFF-4A4C-AB73-F49A234A20C9}" type="datetimeFigureOut">
              <a:rPr lang="zh-CN" altLang="en-US" smtClean="0"/>
              <a:pPr/>
              <a:t>2019/4/24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601093-12A7-4971-AE5D-182785139FC7}"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2C21391-8CFF-4A4C-AB73-F49A234A20C9}" type="datetimeFigureOut">
              <a:rPr lang="zh-CN" altLang="en-US" smtClean="0"/>
              <a:pPr/>
              <a:t>2019/4/24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7601093-12A7-4971-AE5D-182785139FC7}"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2C21391-8CFF-4A4C-AB73-F49A234A20C9}" type="datetimeFigureOut">
              <a:rPr lang="zh-CN" altLang="en-US" smtClean="0"/>
              <a:pPr/>
              <a:t>2019/4/24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7601093-12A7-4971-AE5D-182785139FC7}"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C21391-8CFF-4A4C-AB73-F49A234A20C9}" type="datetimeFigureOut">
              <a:rPr lang="zh-CN" altLang="en-US" smtClean="0"/>
              <a:pPr/>
              <a:t>2019/4/24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7601093-12A7-4971-AE5D-182785139FC7}" type="slidenum">
              <a:rPr lang="zh-CN" altLang="en-US" smtClean="0"/>
              <a:pPr/>
              <a:t>‹#›</a:t>
            </a:fld>
            <a:endParaRPr lang="zh-CN" altLang="en-US"/>
          </a:p>
        </p:txBody>
      </p:sp>
      <p:pic>
        <p:nvPicPr>
          <p:cNvPr id="5" name="图片 4" descr="19.jpg"/>
          <p:cNvPicPr>
            <a:picLocks noChangeAspect="1"/>
          </p:cNvPicPr>
          <p:nvPr userDrawn="1"/>
        </p:nvPicPr>
        <p:blipFill>
          <a:blip r:embed="rId3" cstate="print"/>
          <a:stretch>
            <a:fillRect/>
          </a:stretch>
        </p:blipFill>
        <p:spPr>
          <a:xfrm>
            <a:off x="0" y="-379656"/>
            <a:ext cx="12192000" cy="761731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2C21391-8CFF-4A4C-AB73-F49A234A20C9}" type="datetimeFigureOut">
              <a:rPr lang="zh-CN" altLang="en-US" smtClean="0"/>
              <a:pPr/>
              <a:t>2019/4/24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601093-12A7-4971-AE5D-182785139FC7}"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2C21391-8CFF-4A4C-AB73-F49A234A20C9}" type="datetimeFigureOut">
              <a:rPr lang="zh-CN" altLang="en-US" smtClean="0"/>
              <a:pPr/>
              <a:t>2019/4/24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601093-12A7-4971-AE5D-182785139FC7}"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21391-8CFF-4A4C-AB73-F49A234A20C9}" type="datetimeFigureOut">
              <a:rPr lang="zh-CN" altLang="en-US" smtClean="0"/>
              <a:pPr/>
              <a:t>2019/4/24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01093-12A7-4971-AE5D-182785139FC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oracle.com/technetwork/java/javase/downloads/index.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标题 1"/>
          <p:cNvSpPr>
            <a:spLocks noGrp="1"/>
          </p:cNvSpPr>
          <p:nvPr>
            <p:ph type="ctrTitle"/>
          </p:nvPr>
        </p:nvSpPr>
        <p:spPr>
          <a:xfrm>
            <a:off x="309096" y="2287593"/>
            <a:ext cx="11044777" cy="1470025"/>
          </a:xfrm>
        </p:spPr>
        <p:txBody>
          <a:bodyPr>
            <a:normAutofit/>
          </a:bodyPr>
          <a:lstStyle/>
          <a:p>
            <a:r>
              <a:rPr lang="en-US" altLang="zh-CN" sz="7200" dirty="0">
                <a:ln w="18415" cmpd="sng">
                  <a:noFill/>
                  <a:prstDash val="solid"/>
                </a:ln>
                <a:solidFill>
                  <a:srgbClr val="00B050"/>
                </a:solidFill>
                <a:latin typeface="Arial" panose="020B0604020202020204" pitchFamily="34" charset="0"/>
                <a:ea typeface="黑体" panose="02010609060101010101" pitchFamily="49" charset="-122"/>
                <a:cs typeface="Arial" panose="020B0604020202020204" pitchFamily="34" charset="0"/>
              </a:rPr>
              <a:t>Java</a:t>
            </a:r>
            <a:r>
              <a:rPr lang="zh-CN" altLang="en-US" sz="7200" dirty="0">
                <a:ln w="18415" cmpd="sng">
                  <a:noFill/>
                  <a:prstDash val="solid"/>
                </a:ln>
                <a:solidFill>
                  <a:srgbClr val="00B050"/>
                </a:solidFill>
                <a:latin typeface="黑体" panose="02010609060101010101" pitchFamily="49" charset="-122"/>
                <a:ea typeface="黑体" panose="02010609060101010101" pitchFamily="49" charset="-122"/>
              </a:rPr>
              <a:t>语言概述</a:t>
            </a:r>
          </a:p>
        </p:txBody>
      </p:sp>
      <p:sp>
        <p:nvSpPr>
          <p:cNvPr id="5" name="TextBox 3"/>
          <p:cNvSpPr>
            <a:spLocks noChangeArrowheads="1"/>
          </p:cNvSpPr>
          <p:nvPr/>
        </p:nvSpPr>
        <p:spPr bwMode="auto">
          <a:xfrm>
            <a:off x="1787525" y="5600700"/>
            <a:ext cx="5308607" cy="1076325"/>
          </a:xfrm>
          <a:prstGeom prst="rect">
            <a:avLst/>
          </a:prstGeom>
          <a:noFill/>
          <a:ln w="9525">
            <a:noFill/>
            <a:miter lim="800000"/>
          </a:ln>
        </p:spPr>
        <p:txBody>
          <a:bodyPr wrap="square">
            <a:spAutoFit/>
          </a:bodyPr>
          <a:lstStyle/>
          <a:p>
            <a:r>
              <a:rPr lang="zh-CN" altLang="en-US" sz="3200" dirty="0">
                <a:solidFill>
                  <a:schemeClr val="bg1"/>
                </a:solidFill>
                <a:latin typeface="微软雅黑" panose="020B0503020204020204" pitchFamily="34" charset="-122"/>
                <a:ea typeface="微软雅黑" panose="020B0503020204020204" pitchFamily="34" charset="-122"/>
                <a:cs typeface="Arial Unicode MS" pitchFamily="34" charset="-122"/>
              </a:rPr>
              <a:t>版权：林山</a:t>
            </a:r>
            <a:endParaRPr lang="en-US" altLang="zh-CN" sz="3200" dirty="0">
              <a:solidFill>
                <a:schemeClr val="bg1"/>
              </a:solidFill>
              <a:latin typeface="微软雅黑" panose="020B0503020204020204" pitchFamily="34" charset="-122"/>
              <a:ea typeface="微软雅黑" panose="020B0503020204020204" pitchFamily="34" charset="-122"/>
              <a:cs typeface="Arial Unicode MS" pitchFamily="34" charset="-122"/>
            </a:endParaRPr>
          </a:p>
          <a:p>
            <a:r>
              <a:rPr lang="en-US" altLang="zh-CN" sz="3200" dirty="0">
                <a:solidFill>
                  <a:schemeClr val="bg1"/>
                </a:solidFill>
                <a:latin typeface="微软雅黑" panose="020B0503020204020204" pitchFamily="34" charset="-122"/>
                <a:ea typeface="微软雅黑" panose="020B0503020204020204" pitchFamily="34" charset="-122"/>
                <a:cs typeface="Arial Unicode MS" pitchFamily="34" charset="-122"/>
              </a:rPr>
              <a:t>QQ</a:t>
            </a:r>
            <a:r>
              <a:rPr lang="zh-CN" altLang="en-US" sz="3200" dirty="0">
                <a:solidFill>
                  <a:schemeClr val="bg1"/>
                </a:solidFill>
                <a:latin typeface="微软雅黑" panose="020B0503020204020204" pitchFamily="34" charset="-122"/>
                <a:ea typeface="微软雅黑" panose="020B0503020204020204" pitchFamily="34" charset="-122"/>
                <a:cs typeface="Arial Unicode MS" pitchFamily="34" charset="-122"/>
              </a:rPr>
              <a:t>：</a:t>
            </a:r>
            <a:r>
              <a:rPr lang="en-US" altLang="zh-CN" sz="3200" dirty="0">
                <a:solidFill>
                  <a:schemeClr val="bg1"/>
                </a:solidFill>
                <a:latin typeface="微软雅黑" panose="020B0503020204020204" pitchFamily="34" charset="-122"/>
                <a:ea typeface="微软雅黑" panose="020B0503020204020204" pitchFamily="34" charset="-122"/>
                <a:cs typeface="Arial Unicode MS" pitchFamily="34" charset="-122"/>
              </a:rPr>
              <a:t>310750801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00B050"/>
                </a:solidFill>
                <a:ea typeface="宋体" panose="02010600030101010101" pitchFamily="2" charset="-122"/>
                <a:cs typeface="Times New Roman" panose="02020603050405020304" pitchFamily="18" charset="0"/>
              </a:rPr>
              <a:t>1.2 Java</a:t>
            </a:r>
            <a:r>
              <a:rPr lang="zh-CN" altLang="en-US" b="1" dirty="0">
                <a:solidFill>
                  <a:srgbClr val="00B050"/>
                </a:solidFill>
                <a:ea typeface="宋体" panose="02010600030101010101" pitchFamily="2" charset="-122"/>
                <a:cs typeface="Times New Roman" panose="02020603050405020304" pitchFamily="18" charset="0"/>
              </a:rPr>
              <a:t>语言概述</a:t>
            </a:r>
            <a:br>
              <a:rPr lang="zh-CN" altLang="en-US" b="1" dirty="0">
                <a:solidFill>
                  <a:srgbClr val="00B050"/>
                </a:solidFill>
                <a:ea typeface="宋体" panose="02010600030101010101" pitchFamily="2" charset="-122"/>
                <a:cs typeface="Times New Roman" panose="02020603050405020304" pitchFamily="18" charset="0"/>
              </a:rPr>
            </a:br>
            <a:endParaRPr lang="zh-CN" altLang="en-US" dirty="0">
              <a:solidFill>
                <a:srgbClr val="00B050"/>
              </a:solidFill>
            </a:endParaRP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sz="2400" b="1" dirty="0">
                <a:solidFill>
                  <a:srgbClr val="00B050"/>
                </a:solidFill>
                <a:ea typeface="宋体" panose="02010600030101010101" pitchFamily="2" charset="-122"/>
                <a:cs typeface="Times New Roman" panose="02020603050405020304" pitchFamily="18" charset="0"/>
              </a:rPr>
              <a:t>第一代语言</a:t>
            </a:r>
            <a:endParaRPr lang="en-US" altLang="zh-CN" sz="2400" dirty="0">
              <a:solidFill>
                <a:srgbClr val="00B050"/>
              </a:solidFill>
              <a:ea typeface="宋体" panose="02010600030101010101" pitchFamily="2" charset="-122"/>
              <a:cs typeface="Times New Roman" panose="02020603050405020304" pitchFamily="18" charset="0"/>
            </a:endParaRPr>
          </a:p>
          <a:p>
            <a:pPr marL="1085850" lvl="1" indent="-342900">
              <a:buFont typeface="Wingdings" panose="05000000000000000000" pitchFamily="2" charset="2"/>
              <a:buChar char="Ø"/>
            </a:pPr>
            <a:r>
              <a:rPr lang="zh-CN" altLang="en-US" dirty="0">
                <a:solidFill>
                  <a:srgbClr val="00B050"/>
                </a:solidFill>
                <a:ea typeface="宋体" panose="02010600030101010101" pitchFamily="2" charset="-122"/>
                <a:cs typeface="Times New Roman" panose="02020603050405020304" pitchFamily="18" charset="0"/>
              </a:rPr>
              <a:t>打孔机</a:t>
            </a:r>
            <a:r>
              <a:rPr lang="en-US" altLang="zh-CN" dirty="0">
                <a:solidFill>
                  <a:srgbClr val="00B050"/>
                </a:solidFill>
                <a:ea typeface="宋体" panose="02010600030101010101" pitchFamily="2" charset="-122"/>
                <a:cs typeface="Times New Roman" panose="02020603050405020304" pitchFamily="18" charset="0"/>
              </a:rPr>
              <a:t>——</a:t>
            </a:r>
            <a:r>
              <a:rPr lang="zh-CN" altLang="en-US" dirty="0">
                <a:solidFill>
                  <a:srgbClr val="00B050"/>
                </a:solidFill>
                <a:ea typeface="宋体" panose="02010600030101010101" pitchFamily="2" charset="-122"/>
                <a:cs typeface="Times New Roman" panose="02020603050405020304" pitchFamily="18" charset="0"/>
              </a:rPr>
              <a:t>纯机器语言</a:t>
            </a:r>
            <a:endParaRPr lang="en-US" altLang="zh-CN" dirty="0">
              <a:solidFill>
                <a:srgbClr val="00B050"/>
              </a:solidFill>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l"/>
            </a:pPr>
            <a:r>
              <a:rPr lang="zh-CN" altLang="en-US" sz="2400" b="1" dirty="0">
                <a:solidFill>
                  <a:srgbClr val="00B050"/>
                </a:solidFill>
                <a:ea typeface="宋体" panose="02010600030101010101" pitchFamily="2" charset="-122"/>
                <a:cs typeface="Times New Roman" panose="02020603050405020304" pitchFamily="18" charset="0"/>
              </a:rPr>
              <a:t>第二代语言</a:t>
            </a:r>
            <a:endParaRPr lang="en-US" altLang="zh-CN" sz="2400" dirty="0">
              <a:solidFill>
                <a:srgbClr val="00B050"/>
              </a:solidFill>
              <a:ea typeface="宋体" panose="02010600030101010101" pitchFamily="2" charset="-122"/>
              <a:cs typeface="Times New Roman" panose="02020603050405020304" pitchFamily="18" charset="0"/>
            </a:endParaRPr>
          </a:p>
          <a:p>
            <a:pPr marL="1085850" lvl="1" indent="-342900">
              <a:buFont typeface="Wingdings" panose="05000000000000000000" pitchFamily="2" charset="2"/>
              <a:buChar char="Ø"/>
            </a:pPr>
            <a:r>
              <a:rPr lang="zh-CN" altLang="en-US" dirty="0">
                <a:solidFill>
                  <a:srgbClr val="00B050"/>
                </a:solidFill>
                <a:ea typeface="宋体" panose="02010600030101010101" pitchFamily="2" charset="-122"/>
                <a:cs typeface="Times New Roman" panose="02020603050405020304" pitchFamily="18" charset="0"/>
              </a:rPr>
              <a:t>汇编</a:t>
            </a:r>
          </a:p>
          <a:p>
            <a:pPr marL="342900" indent="-342900">
              <a:buFont typeface="Wingdings" panose="05000000000000000000" pitchFamily="2" charset="2"/>
              <a:buChar char="l"/>
            </a:pPr>
            <a:r>
              <a:rPr lang="zh-CN" altLang="en-US" sz="2400" b="1" dirty="0">
                <a:solidFill>
                  <a:srgbClr val="00B050"/>
                </a:solidFill>
                <a:ea typeface="宋体" panose="02010600030101010101" pitchFamily="2" charset="-122"/>
                <a:cs typeface="Times New Roman" panose="02020603050405020304" pitchFamily="18" charset="0"/>
              </a:rPr>
              <a:t>第三代语言</a:t>
            </a:r>
          </a:p>
          <a:p>
            <a:pPr marL="1085850" lvl="1" indent="-342900">
              <a:buFont typeface="Wingdings" panose="05000000000000000000" pitchFamily="2" charset="2"/>
              <a:buChar char="Ø"/>
            </a:pPr>
            <a:r>
              <a:rPr lang="en-US" altLang="zh-CN" dirty="0">
                <a:solidFill>
                  <a:srgbClr val="00B050"/>
                </a:solidFill>
                <a:ea typeface="宋体" panose="02010600030101010101" pitchFamily="2" charset="-122"/>
                <a:cs typeface="Times New Roman" panose="02020603050405020304" pitchFamily="18" charset="0"/>
              </a:rPr>
              <a:t>C</a:t>
            </a:r>
            <a:r>
              <a:rPr lang="zh-CN" altLang="en-US" dirty="0">
                <a:solidFill>
                  <a:srgbClr val="00B050"/>
                </a:solidFill>
                <a:ea typeface="宋体" panose="02010600030101010101" pitchFamily="2" charset="-122"/>
                <a:cs typeface="Times New Roman" panose="02020603050405020304" pitchFamily="18" charset="0"/>
              </a:rPr>
              <a:t>、</a:t>
            </a:r>
            <a:r>
              <a:rPr lang="en-US" altLang="zh-CN" dirty="0">
                <a:solidFill>
                  <a:srgbClr val="00B050"/>
                </a:solidFill>
                <a:ea typeface="宋体" panose="02010600030101010101" pitchFamily="2" charset="-122"/>
                <a:cs typeface="Times New Roman" panose="02020603050405020304" pitchFamily="18" charset="0"/>
              </a:rPr>
              <a:t>Pascal</a:t>
            </a:r>
            <a:r>
              <a:rPr lang="zh-CN" altLang="en-US" dirty="0">
                <a:solidFill>
                  <a:srgbClr val="00B050"/>
                </a:solidFill>
                <a:ea typeface="宋体" panose="02010600030101010101" pitchFamily="2" charset="-122"/>
                <a:cs typeface="Times New Roman" panose="02020603050405020304" pitchFamily="18" charset="0"/>
              </a:rPr>
              <a:t>、</a:t>
            </a:r>
            <a:r>
              <a:rPr lang="en-US" altLang="zh-CN" dirty="0">
                <a:solidFill>
                  <a:srgbClr val="00B050"/>
                </a:solidFill>
                <a:ea typeface="宋体" panose="02010600030101010101" pitchFamily="2" charset="-122"/>
                <a:cs typeface="Times New Roman" panose="02020603050405020304" pitchFamily="18" charset="0"/>
              </a:rPr>
              <a:t>Fortran</a:t>
            </a:r>
            <a:r>
              <a:rPr lang="zh-CN" altLang="en-US" dirty="0">
                <a:solidFill>
                  <a:srgbClr val="00B050"/>
                </a:solidFill>
                <a:ea typeface="宋体" panose="02010600030101010101" pitchFamily="2" charset="-122"/>
                <a:cs typeface="Times New Roman" panose="02020603050405020304" pitchFamily="18" charset="0"/>
              </a:rPr>
              <a:t>面向过程的语言</a:t>
            </a:r>
            <a:endParaRPr lang="en-US" altLang="zh-CN" dirty="0">
              <a:solidFill>
                <a:srgbClr val="00B050"/>
              </a:solidFill>
              <a:ea typeface="宋体" panose="02010600030101010101" pitchFamily="2" charset="-122"/>
              <a:cs typeface="Times New Roman" panose="02020603050405020304" pitchFamily="18" charset="0"/>
            </a:endParaRPr>
          </a:p>
          <a:p>
            <a:pPr marL="1085850" lvl="1" indent="-342900">
              <a:buFont typeface="Wingdings" panose="05000000000000000000" pitchFamily="2" charset="2"/>
              <a:buChar char="Ø"/>
            </a:pPr>
            <a:r>
              <a:rPr lang="en-US" altLang="zh-CN" dirty="0">
                <a:solidFill>
                  <a:srgbClr val="00B050"/>
                </a:solidFill>
                <a:ea typeface="宋体" panose="02010600030101010101" pitchFamily="2" charset="-122"/>
                <a:cs typeface="Times New Roman" panose="02020603050405020304" pitchFamily="18" charset="0"/>
              </a:rPr>
              <a:t>C++</a:t>
            </a:r>
            <a:r>
              <a:rPr lang="zh-CN" altLang="en-US" dirty="0">
                <a:solidFill>
                  <a:srgbClr val="00B050"/>
                </a:solidFill>
                <a:ea typeface="宋体" panose="02010600030101010101" pitchFamily="2" charset="-122"/>
                <a:cs typeface="Times New Roman" panose="02020603050405020304" pitchFamily="18" charset="0"/>
              </a:rPr>
              <a:t>面向过程</a:t>
            </a:r>
            <a:r>
              <a:rPr lang="en-US" altLang="zh-CN" dirty="0">
                <a:solidFill>
                  <a:srgbClr val="00B050"/>
                </a:solidFill>
                <a:ea typeface="宋体" panose="02010600030101010101" pitchFamily="2" charset="-122"/>
                <a:cs typeface="Times New Roman" panose="02020603050405020304" pitchFamily="18" charset="0"/>
              </a:rPr>
              <a:t>/</a:t>
            </a:r>
            <a:r>
              <a:rPr lang="zh-CN" altLang="en-US" dirty="0">
                <a:solidFill>
                  <a:srgbClr val="00B050"/>
                </a:solidFill>
                <a:ea typeface="宋体" panose="02010600030101010101" pitchFamily="2" charset="-122"/>
                <a:cs typeface="Times New Roman" panose="02020603050405020304" pitchFamily="18" charset="0"/>
              </a:rPr>
              <a:t>面向对象</a:t>
            </a:r>
            <a:endParaRPr lang="en-US" altLang="zh-CN" dirty="0">
              <a:solidFill>
                <a:srgbClr val="00B050"/>
              </a:solidFill>
              <a:ea typeface="宋体" panose="02010600030101010101" pitchFamily="2" charset="-122"/>
              <a:cs typeface="Times New Roman" panose="02020603050405020304" pitchFamily="18" charset="0"/>
            </a:endParaRPr>
          </a:p>
          <a:p>
            <a:pPr marL="1085850" lvl="1" indent="-342900">
              <a:buFont typeface="Wingdings" panose="05000000000000000000" pitchFamily="2" charset="2"/>
              <a:buChar char="Ø"/>
            </a:pPr>
            <a:r>
              <a:rPr lang="en-US" altLang="zh-CN" b="1" dirty="0">
                <a:solidFill>
                  <a:srgbClr val="00B050"/>
                </a:solidFill>
                <a:ea typeface="宋体" panose="02010600030101010101" pitchFamily="2" charset="-122"/>
                <a:cs typeface="Times New Roman" panose="02020603050405020304" pitchFamily="18" charset="0"/>
              </a:rPr>
              <a:t>Java</a:t>
            </a:r>
            <a:r>
              <a:rPr lang="zh-CN" altLang="en-US" b="1" dirty="0">
                <a:solidFill>
                  <a:srgbClr val="00B050"/>
                </a:solidFill>
                <a:ea typeface="宋体" panose="02010600030101010101" pitchFamily="2" charset="-122"/>
                <a:cs typeface="Times New Roman" panose="02020603050405020304" pitchFamily="18" charset="0"/>
              </a:rPr>
              <a:t>跨平台的纯面向对象的语言</a:t>
            </a:r>
            <a:endParaRPr lang="en-US" altLang="zh-CN" b="1" dirty="0">
              <a:solidFill>
                <a:srgbClr val="00B050"/>
              </a:solidFill>
              <a:ea typeface="宋体" panose="02010600030101010101" pitchFamily="2" charset="-122"/>
              <a:cs typeface="Times New Roman" panose="02020603050405020304" pitchFamily="18" charset="0"/>
            </a:endParaRPr>
          </a:p>
          <a:p>
            <a:pPr marL="1085850" lvl="1" indent="-342900">
              <a:buFont typeface="Wingdings" panose="05000000000000000000" pitchFamily="2" charset="2"/>
              <a:buChar char="Ø"/>
            </a:pPr>
            <a:r>
              <a:rPr lang="en-US" altLang="zh-CN" dirty="0">
                <a:solidFill>
                  <a:srgbClr val="00B050"/>
                </a:solidFill>
                <a:ea typeface="宋体" panose="02010600030101010101" pitchFamily="2" charset="-122"/>
                <a:cs typeface="Times New Roman" panose="02020603050405020304" pitchFamily="18" charset="0"/>
              </a:rPr>
              <a:t>.NET</a:t>
            </a:r>
            <a:r>
              <a:rPr lang="zh-CN" altLang="en-US" dirty="0">
                <a:solidFill>
                  <a:srgbClr val="00B050"/>
                </a:solidFill>
                <a:ea typeface="宋体" panose="02010600030101010101" pitchFamily="2" charset="-122"/>
                <a:cs typeface="Times New Roman" panose="02020603050405020304" pitchFamily="18" charset="0"/>
              </a:rPr>
              <a:t>跨语言的平台</a:t>
            </a: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hkstart\Desktop\1898853977.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8294" t="4431" r="8694" b="4814"/>
          <a:stretch>
            <a:fillRect/>
          </a:stretch>
        </p:blipFill>
        <p:spPr bwMode="auto">
          <a:xfrm>
            <a:off x="2629841" y="1601871"/>
            <a:ext cx="7028329" cy="3065929"/>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903899" y="1628801"/>
            <a:ext cx="10465163" cy="2553335"/>
          </a:xfrm>
          <a:prstGeom prst="rect">
            <a:avLst/>
          </a:prstGeom>
          <a:noFill/>
        </p:spPr>
        <p:txBody>
          <a:bodyPr wrap="square" rtlCol="0">
            <a:spAutoFit/>
          </a:bodyPr>
          <a:lstStyle/>
          <a:p>
            <a:endParaRPr lang="en-US" altLang="zh-CN" sz="8000" b="1" dirty="0">
              <a:latin typeface="Courier New" panose="02070309020205020404" pitchFamily="49" charset="0"/>
              <a:cs typeface="Courier New" panose="02070309020205020404" pitchFamily="49" charset="0"/>
            </a:endParaRPr>
          </a:p>
          <a:p>
            <a:r>
              <a:rPr lang="en-US" altLang="zh-CN" sz="8000" b="1" dirty="0">
                <a:latin typeface="Courier New" panose="02070309020205020404" pitchFamily="49" charset="0"/>
                <a:cs typeface="Courier New" panose="02070309020205020404" pitchFamily="49" charset="0"/>
              </a:rPr>
              <a:t>Why is </a:t>
            </a:r>
            <a:r>
              <a:rPr lang="en-US" altLang="zh-CN" sz="8000" b="1" dirty="0">
                <a:solidFill>
                  <a:srgbClr val="FF0000"/>
                </a:solidFill>
                <a:latin typeface="Courier New" panose="02070309020205020404" pitchFamily="49" charset="0"/>
                <a:cs typeface="Courier New" panose="02070309020205020404" pitchFamily="49" charset="0"/>
              </a:rPr>
              <a:t>        </a:t>
            </a:r>
            <a:r>
              <a:rPr lang="en-US" altLang="zh-CN" sz="8000" b="1" dirty="0">
                <a:latin typeface="Courier New" panose="02070309020205020404" pitchFamily="49" charset="0"/>
                <a:cs typeface="Courier New" panose="02070309020205020404" pitchFamily="49" charset="0"/>
              </a:rPr>
              <a:t>?</a:t>
            </a:r>
            <a:endParaRPr lang="zh-CN" altLang="en-US" sz="8000" b="1" dirty="0">
              <a:latin typeface="Courier New" panose="02070309020205020404" pitchFamily="49" charset="0"/>
              <a:cs typeface="Courier New" panose="02070309020205020404"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89563" y="937275"/>
            <a:ext cx="2976331" cy="954107"/>
          </a:xfrm>
          <a:prstGeom prst="rect">
            <a:avLst/>
          </a:prstGeom>
          <a:noFill/>
        </p:spPr>
        <p:txBody>
          <a:bodyPr wrap="square" rtlCol="0">
            <a:spAutoFit/>
          </a:bodyPr>
          <a:lstStyle/>
          <a:p>
            <a:r>
              <a:rPr lang="en-US" altLang="zh-CN" sz="2800" b="1" dirty="0">
                <a:solidFill>
                  <a:srgbClr val="00B050"/>
                </a:solidFill>
                <a:latin typeface="Courier New" panose="02070309020205020404" pitchFamily="49" charset="0"/>
                <a:ea typeface="宋体" panose="02010600030101010101" pitchFamily="2" charset="-122"/>
                <a:cs typeface="Courier New" panose="02070309020205020404" pitchFamily="49" charset="0"/>
              </a:rPr>
              <a:t>1.</a:t>
            </a:r>
            <a:r>
              <a:rPr lang="zh-CN" altLang="en-US" sz="2800" b="1" dirty="0">
                <a:solidFill>
                  <a:srgbClr val="00B050"/>
                </a:solidFill>
                <a:latin typeface="Courier New" panose="02070309020205020404" pitchFamily="49" charset="0"/>
                <a:ea typeface="宋体" panose="02010600030101010101" pitchFamily="2" charset="-122"/>
                <a:cs typeface="Courier New" panose="02070309020205020404" pitchFamily="49" charset="0"/>
              </a:rPr>
              <a:t>从</a:t>
            </a:r>
            <a:r>
              <a:rPr lang="en-US" altLang="zh-CN" sz="2800" b="1" dirty="0">
                <a:solidFill>
                  <a:srgbClr val="00B050"/>
                </a:solidFill>
                <a:latin typeface="Courier New" panose="02070309020205020404" pitchFamily="49" charset="0"/>
                <a:ea typeface="宋体" panose="02010600030101010101" pitchFamily="2" charset="-122"/>
                <a:cs typeface="Courier New" panose="02070309020205020404" pitchFamily="49" charset="0"/>
              </a:rPr>
              <a:t>java</a:t>
            </a:r>
            <a:r>
              <a:rPr lang="zh-CN" altLang="en-US" sz="2800" b="1" dirty="0">
                <a:solidFill>
                  <a:srgbClr val="00B050"/>
                </a:solidFill>
                <a:latin typeface="Courier New" panose="02070309020205020404" pitchFamily="49" charset="0"/>
                <a:ea typeface="宋体" panose="02010600030101010101" pitchFamily="2" charset="-122"/>
                <a:cs typeface="Courier New" panose="02070309020205020404" pitchFamily="49" charset="0"/>
              </a:rPr>
              <a:t>语言的市场需求来看</a:t>
            </a:r>
          </a:p>
        </p:txBody>
      </p:sp>
      <p:pic>
        <p:nvPicPr>
          <p:cNvPr id="7" name="图片 6">
            <a:extLst>
              <a:ext uri="{FF2B5EF4-FFF2-40B4-BE49-F238E27FC236}">
                <a16:creationId xmlns="" xmlns:a16="http://schemas.microsoft.com/office/drawing/2014/main" id="{10122526-2825-463D-BA8D-18BD0A453C25}"/>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784486" y="1700078"/>
            <a:ext cx="8749606" cy="38006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 xmlns:a16="http://schemas.microsoft.com/office/drawing/2014/main" id="{95C9493E-A104-45EC-ABAB-9EFF82165788}"/>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0847" y="954762"/>
            <a:ext cx="10070306" cy="494847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1484" y="937275"/>
            <a:ext cx="10133273" cy="523220"/>
          </a:xfrm>
          <a:prstGeom prst="rect">
            <a:avLst/>
          </a:prstGeom>
          <a:noFill/>
        </p:spPr>
        <p:txBody>
          <a:bodyPr wrap="square" rtlCol="0">
            <a:spAutoFit/>
          </a:bodyPr>
          <a:lstStyle/>
          <a:p>
            <a:r>
              <a:rPr lang="en-US" altLang="zh-CN" sz="2800" b="1"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2.</a:t>
            </a:r>
            <a:r>
              <a:rPr lang="zh-CN" altLang="en-US" sz="2800" b="1"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从</a:t>
            </a:r>
            <a:r>
              <a:rPr lang="en-US" altLang="zh-CN" sz="2800" b="1"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800" b="1"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语言的诞生、特点说起</a:t>
            </a:r>
          </a:p>
        </p:txBody>
      </p:sp>
      <p:sp>
        <p:nvSpPr>
          <p:cNvPr id="2" name="TextBox 1"/>
          <p:cNvSpPr txBox="1"/>
          <p:nvPr/>
        </p:nvSpPr>
        <p:spPr>
          <a:xfrm>
            <a:off x="463376" y="1628801"/>
            <a:ext cx="11393265" cy="707886"/>
          </a:xfrm>
          <a:prstGeom prst="rect">
            <a:avLst/>
          </a:prstGeom>
          <a:noFill/>
        </p:spPr>
        <p:txBody>
          <a:bodyPr wrap="square" rtlCol="0">
            <a:spAutoFit/>
          </a:bodyPr>
          <a:lstStyle/>
          <a:p>
            <a:r>
              <a:rPr lang="en-US" altLang="zh-CN"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之父</a:t>
            </a:r>
            <a:r>
              <a:rPr lang="en-US" altLang="zh-CN" sz="2000" dirty="0" err="1">
                <a:solidFill>
                  <a:srgbClr val="00B050"/>
                </a:solidFill>
                <a:latin typeface="Courier New" panose="02070309020205020404" pitchFamily="49" charset="0"/>
                <a:ea typeface="新宋体" panose="02010609030101010101" pitchFamily="49" charset="-122"/>
                <a:cs typeface="Courier New" panose="02070309020205020404" pitchFamily="49" charset="0"/>
              </a:rPr>
              <a:t>Jgosling</a:t>
            </a:r>
            <a:r>
              <a:rPr lang="zh-CN" altLang="en-US"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团队在开发</a:t>
            </a:r>
            <a:r>
              <a:rPr lang="en-US" altLang="zh-CN"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”Green”</a:t>
            </a:r>
            <a:r>
              <a:rPr lang="zh-CN" altLang="en-US"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项目时，发现</a:t>
            </a:r>
            <a:r>
              <a:rPr lang="en-US" altLang="zh-CN"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C</a:t>
            </a:r>
            <a:r>
              <a:rPr lang="zh-CN" altLang="en-US"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缺少垃圾回收系统，还有可移植的安全性、分布程序设计、和多线程功能。最后，他们想要一种易于移植到各种设备上的平台。</a:t>
            </a:r>
          </a:p>
        </p:txBody>
      </p:sp>
      <p:pic>
        <p:nvPicPr>
          <p:cNvPr id="1027" name="Picture 3" descr="C:\Users\shkstart\Desktop\1.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741592" y="2883092"/>
            <a:ext cx="3096605" cy="3408387"/>
          </a:xfrm>
          <a:prstGeom prst="rect">
            <a:avLst/>
          </a:prstGeom>
          <a:noFill/>
          <a:extLst>
            <a:ext uri="{909E8E84-426E-40DD-AFC4-6F175D3DCCD1}">
              <a14:hiddenFill xmlns="" xmlns:a14="http://schemas.microsoft.com/office/drawing/2010/main">
                <a:solidFill>
                  <a:srgbClr val="FFFFFF"/>
                </a:solidFill>
              </a14:hiddenFill>
            </a:ext>
          </a:extLst>
        </p:spPr>
      </p:pic>
      <p:sp>
        <p:nvSpPr>
          <p:cNvPr id="3" name="矩形 2"/>
          <p:cNvSpPr/>
          <p:nvPr/>
        </p:nvSpPr>
        <p:spPr>
          <a:xfrm>
            <a:off x="463376" y="2873963"/>
            <a:ext cx="8224913" cy="2862322"/>
          </a:xfrm>
          <a:prstGeom prst="rect">
            <a:avLst/>
          </a:prstGeom>
        </p:spPr>
        <p:txBody>
          <a:bodyPr wrap="square">
            <a:spAutoFit/>
          </a:bodyPr>
          <a:lstStyle/>
          <a:p>
            <a:r>
              <a:rPr lang="en-US" altLang="zh-CN"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确实是从</a:t>
            </a:r>
            <a:r>
              <a:rPr lang="en-US" altLang="zh-CN"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C</a:t>
            </a:r>
            <a:r>
              <a:rPr lang="zh-CN" altLang="en-US"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语言和</a:t>
            </a:r>
            <a:r>
              <a:rPr lang="en-US" altLang="zh-CN"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C++</a:t>
            </a:r>
            <a:r>
              <a:rPr lang="zh-CN" altLang="en-US"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语言继承了许多成份，甚至可以将</a:t>
            </a:r>
            <a:r>
              <a:rPr lang="en-US" altLang="zh-CN"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看成是</a:t>
            </a:r>
            <a:r>
              <a:rPr lang="zh-CN" altLang="en-US" sz="2000" b="1"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类</a:t>
            </a:r>
            <a:r>
              <a:rPr lang="en-US" altLang="zh-CN" sz="2000" b="1"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C</a:t>
            </a:r>
            <a:r>
              <a:rPr lang="zh-CN" altLang="en-US" sz="2000" b="1"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语言</a:t>
            </a:r>
            <a:r>
              <a:rPr lang="zh-CN" altLang="en-US"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发展和衍生的产物。比如</a:t>
            </a:r>
            <a:r>
              <a:rPr lang="en-US" altLang="zh-CN"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语言的变量声明，操作符形式，参数传递，流程控制等方面和</a:t>
            </a:r>
            <a:r>
              <a:rPr lang="en-US" altLang="zh-CN"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C</a:t>
            </a:r>
            <a:r>
              <a:rPr lang="zh-CN" altLang="en-US"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语言、</a:t>
            </a:r>
            <a:r>
              <a:rPr lang="en-US" altLang="zh-CN"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C++</a:t>
            </a:r>
            <a:r>
              <a:rPr lang="zh-CN" altLang="en-US"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语言完全相同。但同时，</a:t>
            </a:r>
            <a:r>
              <a:rPr lang="en-US" altLang="zh-CN"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是一个</a:t>
            </a:r>
            <a:r>
              <a:rPr lang="zh-CN" altLang="en-US" sz="2000" b="1"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纯粹的面向对象</a:t>
            </a:r>
            <a:r>
              <a:rPr lang="zh-CN" altLang="en-US"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的程序设计语言，它继承了 </a:t>
            </a:r>
            <a:r>
              <a:rPr lang="en-US" altLang="zh-CN"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C++</a:t>
            </a:r>
            <a:r>
              <a:rPr lang="zh-CN" altLang="en-US"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语言面向对象技术的核心。</a:t>
            </a:r>
            <a:r>
              <a:rPr lang="en-US" altLang="zh-CN"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舍弃了</a:t>
            </a:r>
            <a:r>
              <a:rPr lang="en-US" altLang="zh-CN"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C</a:t>
            </a:r>
            <a:r>
              <a:rPr lang="zh-CN" altLang="en-US"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语言中容易引起错误的指针（以引用取代）、运算符重载（</a:t>
            </a:r>
            <a:r>
              <a:rPr lang="en-US" altLang="zh-CN"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operator overloading</a:t>
            </a:r>
            <a:r>
              <a:rPr lang="zh-CN" altLang="en-US"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）、多重继承（以接口取代）等特性，增加了垃圾回收器功能用于回收不再被引用的对象所占据的内存空间。</a:t>
            </a:r>
            <a:r>
              <a:rPr lang="en-US" altLang="zh-CN"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JDK1.5</a:t>
            </a:r>
            <a:r>
              <a:rPr lang="zh-CN" altLang="en-US"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又引入了泛型编程（</a:t>
            </a:r>
            <a:r>
              <a:rPr lang="en-US" altLang="zh-CN"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Generic Programming</a:t>
            </a:r>
            <a:r>
              <a:rPr lang="zh-CN" altLang="en-US"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）、类型安全的枚举、不定长参数和自动装</a:t>
            </a:r>
            <a:r>
              <a:rPr lang="en-US" altLang="zh-CN"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拆箱</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1371" y="549379"/>
            <a:ext cx="5376597" cy="584775"/>
          </a:xfrm>
          <a:prstGeom prst="rect">
            <a:avLst/>
          </a:prstGeom>
          <a:noFill/>
        </p:spPr>
        <p:txBody>
          <a:bodyPr wrap="square" rtlCol="0">
            <a:spAutoFit/>
          </a:bodyPr>
          <a:lstStyle/>
          <a:p>
            <a:r>
              <a:rPr lang="en-US" altLang="zh-CN" sz="3200" b="1"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语言的主要特性</a:t>
            </a:r>
          </a:p>
        </p:txBody>
      </p:sp>
      <p:sp>
        <p:nvSpPr>
          <p:cNvPr id="3" name="TextBox 2"/>
          <p:cNvSpPr txBox="1"/>
          <p:nvPr/>
        </p:nvSpPr>
        <p:spPr>
          <a:xfrm>
            <a:off x="431371" y="1362888"/>
            <a:ext cx="11617291" cy="4616648"/>
          </a:xfrm>
          <a:prstGeom prst="rect">
            <a:avLst/>
          </a:prstGeom>
          <a:noFill/>
        </p:spPr>
        <p:txBody>
          <a:bodyPr wrap="square" rtlCol="0">
            <a:spAutoFit/>
          </a:bodyPr>
          <a:lstStyle/>
          <a:p>
            <a:r>
              <a:rPr lang="en-US" altLang="zh-CN" sz="2200" b="1"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200" b="1"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语言是易学的</a:t>
            </a:r>
            <a:r>
              <a:rPr lang="zh-CN" altLang="en-US"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语言的语法与</a:t>
            </a:r>
            <a:r>
              <a:rPr lang="en-US" altLang="zh-CN"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C</a:t>
            </a:r>
            <a:r>
              <a:rPr lang="zh-CN" altLang="en-US"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语言和</a:t>
            </a:r>
            <a:r>
              <a:rPr lang="en-US" altLang="zh-CN"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C++</a:t>
            </a:r>
            <a:r>
              <a:rPr lang="zh-CN" altLang="en-US"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语言很接近，使得大多数程序员很容易学习和使用</a:t>
            </a:r>
            <a:r>
              <a:rPr lang="en-US" altLang="zh-CN"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endParaRPr>
          </a:p>
          <a:p>
            <a:pPr>
              <a:spcBef>
                <a:spcPts val="1200"/>
              </a:spcBef>
            </a:pPr>
            <a:r>
              <a:rPr lang="en-US" altLang="zh-CN" sz="2200" b="1"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200" b="1"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语言是强制面向对象的</a:t>
            </a:r>
            <a:r>
              <a:rPr lang="zh-CN" altLang="en-US"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语言提供类、接口和继承等原语，为了简单起见，只支持类之间的单继承，但支持接口之间的多继承，并支持类与接口之间的实现机制（关键字为</a:t>
            </a:r>
            <a:r>
              <a:rPr lang="en-US" altLang="zh-CN"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implements</a:t>
            </a:r>
            <a:r>
              <a:rPr lang="zh-CN" altLang="en-US"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endParaRPr>
          </a:p>
          <a:p>
            <a:pPr>
              <a:spcBef>
                <a:spcPts val="1200"/>
              </a:spcBef>
            </a:pPr>
            <a:r>
              <a:rPr lang="en-US" altLang="zh-CN" sz="2200" b="1"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200" b="1"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语言是分布式的</a:t>
            </a:r>
            <a:r>
              <a:rPr lang="zh-CN" altLang="en-US"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语言支持</a:t>
            </a:r>
            <a:r>
              <a:rPr lang="en-US" altLang="zh-CN"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Internet</a:t>
            </a:r>
            <a:r>
              <a:rPr lang="zh-CN" altLang="en-US"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应用的开发，在基本的</a:t>
            </a:r>
            <a:r>
              <a:rPr lang="en-US" altLang="zh-CN"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应用编程接口中有一个网络应用编程接口（</a:t>
            </a:r>
            <a:r>
              <a:rPr lang="en-US" altLang="zh-CN"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 net</a:t>
            </a:r>
            <a:r>
              <a:rPr lang="zh-CN" altLang="en-US"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），它提供了用于网络应用编程的类库，包括</a:t>
            </a:r>
            <a:r>
              <a:rPr lang="en-US" altLang="zh-CN"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URL</a:t>
            </a:r>
            <a:r>
              <a:rPr lang="zh-CN" altLang="en-US"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200" dirty="0" err="1">
                <a:solidFill>
                  <a:srgbClr val="00B050"/>
                </a:solidFill>
                <a:latin typeface="Courier New" panose="02070309020205020404" pitchFamily="49" charset="0"/>
                <a:ea typeface="新宋体" panose="02010609030101010101" pitchFamily="49" charset="-122"/>
                <a:cs typeface="Courier New" panose="02070309020205020404" pitchFamily="49" charset="0"/>
              </a:rPr>
              <a:t>URLConnection</a:t>
            </a:r>
            <a:r>
              <a:rPr lang="zh-CN" altLang="en-US"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Socket</a:t>
            </a:r>
            <a:r>
              <a:rPr lang="zh-CN" altLang="en-US"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200" dirty="0" err="1">
                <a:solidFill>
                  <a:srgbClr val="00B050"/>
                </a:solidFill>
                <a:latin typeface="Courier New" panose="02070309020205020404" pitchFamily="49" charset="0"/>
                <a:ea typeface="新宋体" panose="02010609030101010101" pitchFamily="49" charset="-122"/>
                <a:cs typeface="Courier New" panose="02070309020205020404" pitchFamily="49" charset="0"/>
              </a:rPr>
              <a:t>ServerSocket</a:t>
            </a:r>
            <a:r>
              <a:rPr lang="zh-CN" altLang="en-US"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等。</a:t>
            </a:r>
            <a:r>
              <a:rPr lang="en-US" altLang="zh-CN"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的</a:t>
            </a:r>
            <a:r>
              <a:rPr lang="en-US" altLang="zh-CN"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RMI</a:t>
            </a:r>
            <a:r>
              <a:rPr lang="zh-CN" altLang="en-US"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（远程方法激活）机制也是开发分布式应用的重要手段。</a:t>
            </a:r>
            <a:endParaRPr lang="en-US" altLang="zh-CN"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endParaRPr>
          </a:p>
          <a:p>
            <a:pPr>
              <a:spcBef>
                <a:spcPts val="1200"/>
              </a:spcBef>
            </a:pPr>
            <a:r>
              <a:rPr lang="en-US" altLang="zh-CN" sz="2200" b="1"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200" b="1"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语言是健壮的。</a:t>
            </a:r>
            <a:r>
              <a:rPr lang="en-US" altLang="zh-CN"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的强类型机制、异常处理、垃圾的自动收集等是</a:t>
            </a:r>
            <a:r>
              <a:rPr lang="en-US" altLang="zh-CN"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程序健壮性的重要保证。对指针的丢弃是</a:t>
            </a:r>
            <a:r>
              <a:rPr lang="en-US" altLang="zh-CN"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的明智选择。</a:t>
            </a:r>
            <a:endParaRPr lang="en-US" altLang="zh-CN"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endParaRPr>
          </a:p>
          <a:p>
            <a:endParaRPr lang="zh-CN" altLang="en-US" sz="2200" dirty="0">
              <a:latin typeface="Courier New" panose="02070309020205020404" pitchFamily="49" charset="0"/>
              <a:ea typeface="新宋体" panose="02010609030101010101" pitchFamily="49" charset="-122"/>
              <a:cs typeface="Courier New" panose="020703090202050204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5162" y="574137"/>
            <a:ext cx="5376597" cy="584775"/>
          </a:xfrm>
          <a:prstGeom prst="rect">
            <a:avLst/>
          </a:prstGeom>
          <a:noFill/>
        </p:spPr>
        <p:txBody>
          <a:bodyPr wrap="square" rtlCol="0">
            <a:spAutoFit/>
          </a:bodyPr>
          <a:lstStyle/>
          <a:p>
            <a:r>
              <a:rPr lang="en-US" altLang="zh-CN" sz="3200" b="1"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语言的主要特性</a:t>
            </a:r>
          </a:p>
        </p:txBody>
      </p:sp>
      <p:sp>
        <p:nvSpPr>
          <p:cNvPr id="3" name="TextBox 2"/>
          <p:cNvSpPr txBox="1"/>
          <p:nvPr/>
        </p:nvSpPr>
        <p:spPr>
          <a:xfrm>
            <a:off x="431371" y="1362888"/>
            <a:ext cx="11617291" cy="4278094"/>
          </a:xfrm>
          <a:prstGeom prst="rect">
            <a:avLst/>
          </a:prstGeom>
          <a:noFill/>
        </p:spPr>
        <p:txBody>
          <a:bodyPr wrap="square" rtlCol="0">
            <a:spAutoFit/>
          </a:bodyPr>
          <a:lstStyle/>
          <a:p>
            <a:r>
              <a:rPr lang="en-US" altLang="zh-CN" sz="2200" b="1"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200" b="1"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语言是安全的。</a:t>
            </a:r>
            <a:r>
              <a:rPr lang="en-US" altLang="zh-CN"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通常被用在网络环境中，为此，</a:t>
            </a:r>
            <a:r>
              <a:rPr lang="en-US" altLang="zh-CN"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提供了一个安全机制以防恶意代码的攻击。如：安全防范机制（类</a:t>
            </a:r>
            <a:r>
              <a:rPr lang="en-US" altLang="zh-CN" sz="2200" dirty="0" err="1">
                <a:solidFill>
                  <a:srgbClr val="00B050"/>
                </a:solidFill>
                <a:latin typeface="Courier New" panose="02070309020205020404" pitchFamily="49" charset="0"/>
                <a:ea typeface="新宋体" panose="02010609030101010101" pitchFamily="49" charset="-122"/>
                <a:cs typeface="Courier New" panose="02070309020205020404" pitchFamily="49" charset="0"/>
              </a:rPr>
              <a:t>ClassLoader</a:t>
            </a:r>
            <a:r>
              <a:rPr lang="zh-CN" altLang="en-US"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），如分配不同的名字空间以防替代本地的同名类、字节代码检查。</a:t>
            </a:r>
            <a:endParaRPr lang="en-US" altLang="zh-CN" sz="2200" b="1" dirty="0">
              <a:solidFill>
                <a:srgbClr val="00B050"/>
              </a:solidFill>
              <a:latin typeface="Courier New" panose="02070309020205020404" pitchFamily="49" charset="0"/>
              <a:ea typeface="新宋体" panose="02010609030101010101" pitchFamily="49" charset="-122"/>
              <a:cs typeface="Courier New" panose="02070309020205020404" pitchFamily="49" charset="0"/>
            </a:endParaRPr>
          </a:p>
          <a:p>
            <a:pPr>
              <a:spcBef>
                <a:spcPts val="1200"/>
              </a:spcBef>
            </a:pPr>
            <a:r>
              <a:rPr lang="en-US" altLang="zh-CN" sz="2200" b="1"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200" b="1"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语言是体系结构中立的。</a:t>
            </a:r>
            <a:r>
              <a:rPr lang="en-US" altLang="zh-CN"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程序（后缀为</a:t>
            </a:r>
            <a:r>
              <a:rPr lang="en-US" altLang="zh-CN"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的文件）在</a:t>
            </a:r>
            <a:r>
              <a:rPr lang="en-US" altLang="zh-CN"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平台上被编译为体系结构中立的字节码格式（后缀为</a:t>
            </a:r>
            <a:r>
              <a:rPr lang="en-US" altLang="zh-CN"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class</a:t>
            </a:r>
            <a:r>
              <a:rPr lang="zh-CN" altLang="en-US"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的文件），然后可以在实现这个</a:t>
            </a:r>
            <a:r>
              <a:rPr lang="en-US" altLang="zh-CN"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平台的任何系统中运行。</a:t>
            </a:r>
            <a:endParaRPr lang="en-US" altLang="zh-CN"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endParaRPr>
          </a:p>
          <a:p>
            <a:pPr>
              <a:spcBef>
                <a:spcPts val="1200"/>
              </a:spcBef>
            </a:pPr>
            <a:r>
              <a:rPr lang="en-US" altLang="zh-CN" sz="2200" b="1"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200" b="1"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语言是解释型的。</a:t>
            </a:r>
            <a:r>
              <a:rPr lang="zh-CN" altLang="en-US"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如前所述，</a:t>
            </a:r>
            <a:r>
              <a:rPr lang="en-US" altLang="zh-CN"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程序在</a:t>
            </a:r>
            <a:r>
              <a:rPr lang="en-US" altLang="zh-CN"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平台上被编译为字节码格式，然后可以在实现这个</a:t>
            </a:r>
            <a:r>
              <a:rPr lang="en-US" altLang="zh-CN"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平台的任何系统的解释器中运行。</a:t>
            </a:r>
            <a:endParaRPr lang="en-US" altLang="zh-CN"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200" b="1"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200" b="1"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是性能略高的。</a:t>
            </a:r>
            <a:r>
              <a:rPr lang="zh-CN" altLang="en-US"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与那些解释型的高级脚本语言相比，</a:t>
            </a:r>
            <a:r>
              <a:rPr lang="en-US" altLang="zh-CN"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的性能还是较优的。</a:t>
            </a:r>
            <a:endParaRPr lang="en-US" altLang="zh-CN"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endParaRPr>
          </a:p>
          <a:p>
            <a:pPr>
              <a:spcBef>
                <a:spcPts val="1200"/>
              </a:spcBef>
            </a:pPr>
            <a:r>
              <a:rPr lang="en-US" altLang="zh-CN" sz="2200" b="1"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200" b="1"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语言是原生支持多线程的。</a:t>
            </a:r>
            <a:r>
              <a:rPr lang="zh-CN" altLang="en-US"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在</a:t>
            </a:r>
            <a:r>
              <a:rPr lang="en-US" altLang="zh-CN"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语言中，线程是一种特殊的对象，它必须由</a:t>
            </a:r>
            <a:r>
              <a:rPr lang="en-US" altLang="zh-CN"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Thread</a:t>
            </a:r>
            <a:r>
              <a:rPr lang="zh-CN" altLang="en-US" sz="22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类或其子（孙）类来创建。</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1371" y="759024"/>
            <a:ext cx="5435723" cy="707886"/>
          </a:xfrm>
          <a:prstGeom prst="rect">
            <a:avLst/>
          </a:prstGeom>
        </p:spPr>
        <p:txBody>
          <a:bodyPr wrap="square">
            <a:spAutoFit/>
          </a:bodyPr>
          <a:lstStyle/>
          <a:p>
            <a:r>
              <a:rPr lang="en-US" altLang="zh-CN" sz="4000" b="1" dirty="0">
                <a:solidFill>
                  <a:srgbClr val="00B050"/>
                </a:solidFill>
                <a:ea typeface="宋体" panose="02010600030101010101" pitchFamily="2" charset="-122"/>
                <a:cs typeface="Times New Roman" panose="02020603050405020304" pitchFamily="18" charset="0"/>
              </a:rPr>
              <a:t>1.2 Java</a:t>
            </a:r>
            <a:r>
              <a:rPr lang="zh-CN" altLang="en-US" sz="4000" b="1" dirty="0">
                <a:solidFill>
                  <a:srgbClr val="00B050"/>
                </a:solidFill>
                <a:ea typeface="宋体" panose="02010600030101010101" pitchFamily="2" charset="-122"/>
                <a:cs typeface="Times New Roman" panose="02020603050405020304" pitchFamily="18" charset="0"/>
              </a:rPr>
              <a:t>语言概述</a:t>
            </a:r>
          </a:p>
        </p:txBody>
      </p:sp>
      <p:sp>
        <p:nvSpPr>
          <p:cNvPr id="5" name="TextBox 6"/>
          <p:cNvSpPr txBox="1">
            <a:spLocks noChangeArrowheads="1"/>
          </p:cNvSpPr>
          <p:nvPr/>
        </p:nvSpPr>
        <p:spPr bwMode="auto">
          <a:xfrm>
            <a:off x="431371" y="1864946"/>
            <a:ext cx="6462277" cy="32316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Arial Unicode MS" pitchFamily="34" charset="-122"/>
                <a:cs typeface="Arial Unicode MS" pitchFamily="34" charset="-122"/>
              </a:defRPr>
            </a:lvl1pPr>
            <a:lvl2pPr marL="742950" indent="-285750" eaLnBrk="0" hangingPunct="0">
              <a:defRPr>
                <a:solidFill>
                  <a:schemeClr val="tx1"/>
                </a:solidFill>
                <a:latin typeface="Arial" panose="020B0604020202020204" pitchFamily="34" charset="0"/>
                <a:ea typeface="Arial Unicode MS" pitchFamily="34" charset="-122"/>
                <a:cs typeface="Arial Unicode MS" pitchFamily="34" charset="-122"/>
              </a:defRPr>
            </a:lvl2pPr>
            <a:lvl3pPr marL="1143000" indent="-228600" eaLnBrk="0" hangingPunct="0">
              <a:defRPr>
                <a:solidFill>
                  <a:schemeClr val="tx1"/>
                </a:solidFill>
                <a:latin typeface="Arial" panose="020B0604020202020204" pitchFamily="34" charset="0"/>
                <a:ea typeface="Arial Unicode MS" pitchFamily="34" charset="-122"/>
                <a:cs typeface="Arial Unicode MS" pitchFamily="34" charset="-122"/>
              </a:defRPr>
            </a:lvl3pPr>
            <a:lvl4pPr marL="1600200" indent="-228600" eaLnBrk="0" hangingPunct="0">
              <a:defRPr>
                <a:solidFill>
                  <a:schemeClr val="tx1"/>
                </a:solidFill>
                <a:latin typeface="Arial" panose="020B0604020202020204" pitchFamily="34" charset="0"/>
                <a:ea typeface="Arial Unicode MS" pitchFamily="34" charset="-122"/>
                <a:cs typeface="Arial Unicode MS" pitchFamily="34" charset="-122"/>
              </a:defRPr>
            </a:lvl4pPr>
            <a:lvl5pPr marL="2057400" indent="-228600" eaLnBrk="0" hangingPunct="0">
              <a:defRPr>
                <a:solidFill>
                  <a:schemeClr val="tx1"/>
                </a:solidFill>
                <a:latin typeface="Arial" panose="020B0604020202020204"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9pPr>
          </a:lstStyle>
          <a:p>
            <a:pPr marL="342900" indent="-342900" eaLnBrk="1" hangingPunct="1">
              <a:buFont typeface="Wingdings" panose="05000000000000000000" pitchFamily="2" charset="2"/>
              <a:buChar char="l"/>
            </a:pPr>
            <a:r>
              <a:rPr lang="zh-CN" altLang="en-US" sz="2400" dirty="0">
                <a:solidFill>
                  <a:srgbClr val="00B050"/>
                </a:solidFill>
                <a:latin typeface="+mn-lt"/>
                <a:ea typeface="宋体" panose="02010600030101010101" pitchFamily="2" charset="-122"/>
                <a:cs typeface="Times New Roman" panose="02020603050405020304" pitchFamily="18" charset="0"/>
              </a:rPr>
              <a:t>是</a:t>
            </a:r>
            <a:r>
              <a:rPr lang="en-US" altLang="zh-CN" sz="2400" dirty="0">
                <a:solidFill>
                  <a:srgbClr val="00B050"/>
                </a:solidFill>
                <a:latin typeface="+mn-lt"/>
                <a:ea typeface="宋体" panose="02010600030101010101" pitchFamily="2" charset="-122"/>
                <a:cs typeface="Times New Roman" panose="02020603050405020304" pitchFamily="18" charset="0"/>
              </a:rPr>
              <a:t>SUN(Stanford University Network</a:t>
            </a:r>
            <a:r>
              <a:rPr lang="zh-CN" altLang="en-US" sz="2400" dirty="0">
                <a:solidFill>
                  <a:srgbClr val="00B050"/>
                </a:solidFill>
                <a:latin typeface="+mn-lt"/>
                <a:ea typeface="宋体" panose="02010600030101010101" pitchFamily="2" charset="-122"/>
                <a:cs typeface="Times New Roman" panose="02020603050405020304" pitchFamily="18" charset="0"/>
              </a:rPr>
              <a:t>，斯坦福大学网络公司</a:t>
            </a:r>
            <a:r>
              <a:rPr lang="en-US" altLang="zh-CN" sz="2400" dirty="0">
                <a:solidFill>
                  <a:srgbClr val="00B050"/>
                </a:solidFill>
                <a:latin typeface="+mn-lt"/>
                <a:ea typeface="宋体" panose="02010600030101010101" pitchFamily="2" charset="-122"/>
                <a:cs typeface="Times New Roman" panose="02020603050405020304" pitchFamily="18" charset="0"/>
              </a:rPr>
              <a:t>)1995</a:t>
            </a:r>
            <a:r>
              <a:rPr lang="zh-CN" altLang="en-US" sz="2400" dirty="0">
                <a:solidFill>
                  <a:srgbClr val="00B050"/>
                </a:solidFill>
                <a:latin typeface="+mn-lt"/>
                <a:ea typeface="宋体" panose="02010600030101010101" pitchFamily="2" charset="-122"/>
                <a:cs typeface="Times New Roman" panose="02020603050405020304" pitchFamily="18" charset="0"/>
              </a:rPr>
              <a:t>年推出的一门高级编程语言。</a:t>
            </a:r>
          </a:p>
          <a:p>
            <a:pPr marL="1028700" lvl="1" eaLnBrk="1" hangingPunct="1">
              <a:buFont typeface="Wingdings" panose="05000000000000000000" pitchFamily="2" charset="2"/>
              <a:buChar char="Ø"/>
            </a:pPr>
            <a:r>
              <a:rPr lang="zh-CN" altLang="en-US" sz="2000" dirty="0">
                <a:solidFill>
                  <a:srgbClr val="00B050"/>
                </a:solidFill>
                <a:latin typeface="+mn-lt"/>
                <a:ea typeface="宋体" panose="02010600030101010101" pitchFamily="2" charset="-122"/>
                <a:cs typeface="Times New Roman" panose="02020603050405020304" pitchFamily="18" charset="0"/>
              </a:rPr>
              <a:t>95年，SUN发布JDK 1.0，98年，JDK1.2，后续JDK1.3， 1.4，1.5（更名为Java5.0）最新为JDK1</a:t>
            </a:r>
            <a:r>
              <a:rPr lang="en-US" altLang="zh-CN" sz="2000" dirty="0">
                <a:solidFill>
                  <a:srgbClr val="00B050"/>
                </a:solidFill>
                <a:latin typeface="+mn-lt"/>
                <a:ea typeface="宋体" panose="02010600030101010101" pitchFamily="2" charset="-122"/>
                <a:cs typeface="Times New Roman" panose="02020603050405020304" pitchFamily="18" charset="0"/>
              </a:rPr>
              <a:t>0</a:t>
            </a:r>
            <a:r>
              <a:rPr lang="zh-CN" altLang="en-US" sz="2000" dirty="0">
                <a:solidFill>
                  <a:srgbClr val="00B050"/>
                </a:solidFill>
                <a:latin typeface="+mn-lt"/>
                <a:ea typeface="宋体" panose="02010600030101010101" pitchFamily="2" charset="-122"/>
                <a:cs typeface="Times New Roman" panose="02020603050405020304" pitchFamily="18" charset="0"/>
              </a:rPr>
              <a:t>。</a:t>
            </a:r>
            <a:endParaRPr lang="zh-CN" altLang="en-US" sz="2400" dirty="0">
              <a:solidFill>
                <a:srgbClr val="00B050"/>
              </a:solidFill>
              <a:latin typeface="+mn-lt"/>
              <a:ea typeface="宋体" panose="02010600030101010101" pitchFamily="2" charset="-122"/>
              <a:cs typeface="Times New Roman" panose="02020603050405020304" pitchFamily="18" charset="0"/>
            </a:endParaRPr>
          </a:p>
          <a:p>
            <a:pPr marL="342900" indent="-342900" eaLnBrk="1" hangingPunct="1">
              <a:buFont typeface="Wingdings" panose="05000000000000000000" pitchFamily="2" charset="2"/>
              <a:buChar char="l"/>
            </a:pPr>
            <a:r>
              <a:rPr lang="zh-CN" altLang="en-US" sz="2400" dirty="0">
                <a:solidFill>
                  <a:srgbClr val="00B050"/>
                </a:solidFill>
                <a:latin typeface="+mn-lt"/>
                <a:ea typeface="宋体" panose="02010600030101010101" pitchFamily="2" charset="-122"/>
                <a:cs typeface="Times New Roman" panose="02020603050405020304" pitchFamily="18" charset="0"/>
              </a:rPr>
              <a:t>是一种面向</a:t>
            </a:r>
            <a:r>
              <a:rPr lang="en-US" altLang="zh-CN" sz="2400" dirty="0">
                <a:solidFill>
                  <a:srgbClr val="00B050"/>
                </a:solidFill>
                <a:latin typeface="+mn-lt"/>
                <a:ea typeface="宋体" panose="02010600030101010101" pitchFamily="2" charset="-122"/>
                <a:cs typeface="Times New Roman" panose="02020603050405020304" pitchFamily="18" charset="0"/>
              </a:rPr>
              <a:t>Internet</a:t>
            </a:r>
            <a:r>
              <a:rPr lang="zh-CN" altLang="en-US" sz="2400" dirty="0">
                <a:solidFill>
                  <a:srgbClr val="00B050"/>
                </a:solidFill>
                <a:latin typeface="+mn-lt"/>
                <a:ea typeface="宋体" panose="02010600030101010101" pitchFamily="2" charset="-122"/>
                <a:cs typeface="Times New Roman" panose="02020603050405020304" pitchFamily="18" charset="0"/>
              </a:rPr>
              <a:t>的编程语言。</a:t>
            </a:r>
          </a:p>
          <a:p>
            <a:pPr marL="342900" indent="-342900" eaLnBrk="1" hangingPunct="1">
              <a:buFont typeface="Wingdings" panose="05000000000000000000" pitchFamily="2" charset="2"/>
              <a:buChar char="l"/>
            </a:pPr>
            <a:r>
              <a:rPr lang="zh-CN" altLang="en-US" sz="2400" dirty="0">
                <a:solidFill>
                  <a:srgbClr val="00B050"/>
                </a:solidFill>
                <a:latin typeface="+mn-lt"/>
                <a:ea typeface="宋体" panose="02010600030101010101" pitchFamily="2" charset="-122"/>
                <a:cs typeface="Times New Roman" panose="02020603050405020304" pitchFamily="18" charset="0"/>
              </a:rPr>
              <a:t>随着</a:t>
            </a:r>
            <a:r>
              <a:rPr lang="en-US" altLang="zh-CN" sz="2400" dirty="0">
                <a:solidFill>
                  <a:srgbClr val="00B050"/>
                </a:solidFill>
                <a:latin typeface="+mn-lt"/>
                <a:ea typeface="宋体" panose="02010600030101010101" pitchFamily="2" charset="-122"/>
                <a:cs typeface="Times New Roman" panose="02020603050405020304" pitchFamily="18" charset="0"/>
              </a:rPr>
              <a:t>Java</a:t>
            </a:r>
            <a:r>
              <a:rPr lang="zh-CN" altLang="en-US" sz="2400" dirty="0">
                <a:solidFill>
                  <a:srgbClr val="00B050"/>
                </a:solidFill>
                <a:latin typeface="+mn-lt"/>
                <a:ea typeface="宋体" panose="02010600030101010101" pitchFamily="2" charset="-122"/>
                <a:cs typeface="Times New Roman" panose="02020603050405020304" pitchFamily="18" charset="0"/>
              </a:rPr>
              <a:t>技术在</a:t>
            </a:r>
            <a:r>
              <a:rPr lang="en-US" altLang="zh-CN" sz="2400" dirty="0">
                <a:solidFill>
                  <a:srgbClr val="00B050"/>
                </a:solidFill>
                <a:latin typeface="+mn-lt"/>
                <a:ea typeface="宋体" panose="02010600030101010101" pitchFamily="2" charset="-122"/>
                <a:cs typeface="Times New Roman" panose="02020603050405020304" pitchFamily="18" charset="0"/>
              </a:rPr>
              <a:t>web</a:t>
            </a:r>
            <a:r>
              <a:rPr lang="zh-CN" altLang="en-US" sz="2400" dirty="0">
                <a:solidFill>
                  <a:srgbClr val="00B050"/>
                </a:solidFill>
                <a:latin typeface="+mn-lt"/>
                <a:ea typeface="宋体" panose="02010600030101010101" pitchFamily="2" charset="-122"/>
                <a:cs typeface="Times New Roman" panose="02020603050405020304" pitchFamily="18" charset="0"/>
              </a:rPr>
              <a:t>方面的不断成熟，已经成为</a:t>
            </a:r>
            <a:r>
              <a:rPr lang="en-US" altLang="zh-CN" sz="2400" dirty="0">
                <a:solidFill>
                  <a:srgbClr val="00B050"/>
                </a:solidFill>
                <a:latin typeface="+mn-lt"/>
                <a:ea typeface="宋体" panose="02010600030101010101" pitchFamily="2" charset="-122"/>
                <a:cs typeface="Times New Roman" panose="02020603050405020304" pitchFamily="18" charset="0"/>
              </a:rPr>
              <a:t>Web</a:t>
            </a:r>
            <a:r>
              <a:rPr lang="zh-CN" altLang="en-US" sz="2400" dirty="0">
                <a:solidFill>
                  <a:srgbClr val="00B050"/>
                </a:solidFill>
                <a:latin typeface="+mn-lt"/>
                <a:ea typeface="宋体" panose="02010600030101010101" pitchFamily="2" charset="-122"/>
                <a:cs typeface="Times New Roman" panose="02020603050405020304" pitchFamily="18" charset="0"/>
              </a:rPr>
              <a:t>应用程序的首选开发语言。</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9685" y="583138"/>
            <a:ext cx="5243701" cy="646331"/>
          </a:xfrm>
          <a:prstGeom prst="rect">
            <a:avLst/>
          </a:prstGeom>
        </p:spPr>
        <p:txBody>
          <a:bodyPr wrap="square">
            <a:spAutoFit/>
          </a:bodyPr>
          <a:lstStyle/>
          <a:p>
            <a:r>
              <a:rPr lang="en-US" altLang="zh-CN" sz="3600" b="1" dirty="0">
                <a:solidFill>
                  <a:srgbClr val="00B050"/>
                </a:solidFill>
                <a:ea typeface="宋体" panose="02010600030101010101" pitchFamily="2" charset="-122"/>
                <a:cs typeface="Times New Roman" panose="02020603050405020304" pitchFamily="18" charset="0"/>
              </a:rPr>
              <a:t>1.2 Java</a:t>
            </a:r>
            <a:r>
              <a:rPr lang="zh-CN" altLang="en-US" sz="3600" b="1" dirty="0">
                <a:solidFill>
                  <a:srgbClr val="00B050"/>
                </a:solidFill>
                <a:ea typeface="宋体" panose="02010600030101010101" pitchFamily="2" charset="-122"/>
                <a:cs typeface="Times New Roman" panose="02020603050405020304" pitchFamily="18" charset="0"/>
              </a:rPr>
              <a:t>语言概述</a:t>
            </a:r>
          </a:p>
        </p:txBody>
      </p:sp>
      <p:sp>
        <p:nvSpPr>
          <p:cNvPr id="4" name="TextBox 5"/>
          <p:cNvSpPr txBox="1">
            <a:spLocks noChangeArrowheads="1"/>
          </p:cNvSpPr>
          <p:nvPr/>
        </p:nvSpPr>
        <p:spPr bwMode="auto">
          <a:xfrm>
            <a:off x="429685" y="1315616"/>
            <a:ext cx="59563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Arial Unicode MS" pitchFamily="34" charset="-122"/>
                <a:cs typeface="Arial Unicode MS" pitchFamily="34" charset="-122"/>
              </a:defRPr>
            </a:lvl1pPr>
            <a:lvl2pPr marL="742950" indent="-285750" eaLnBrk="0" hangingPunct="0">
              <a:defRPr>
                <a:solidFill>
                  <a:schemeClr val="tx1"/>
                </a:solidFill>
                <a:latin typeface="Arial" panose="020B0604020202020204" pitchFamily="34" charset="0"/>
                <a:ea typeface="Arial Unicode MS" pitchFamily="34" charset="-122"/>
                <a:cs typeface="Arial Unicode MS" pitchFamily="34" charset="-122"/>
              </a:defRPr>
            </a:lvl2pPr>
            <a:lvl3pPr marL="1143000" indent="-228600" eaLnBrk="0" hangingPunct="0">
              <a:defRPr>
                <a:solidFill>
                  <a:schemeClr val="tx1"/>
                </a:solidFill>
                <a:latin typeface="Arial" panose="020B0604020202020204" pitchFamily="34" charset="0"/>
                <a:ea typeface="Arial Unicode MS" pitchFamily="34" charset="-122"/>
                <a:cs typeface="Arial Unicode MS" pitchFamily="34" charset="-122"/>
              </a:defRPr>
            </a:lvl3pPr>
            <a:lvl4pPr marL="1600200" indent="-228600" eaLnBrk="0" hangingPunct="0">
              <a:defRPr>
                <a:solidFill>
                  <a:schemeClr val="tx1"/>
                </a:solidFill>
                <a:latin typeface="Arial" panose="020B0604020202020204" pitchFamily="34" charset="0"/>
                <a:ea typeface="Arial Unicode MS" pitchFamily="34" charset="-122"/>
                <a:cs typeface="Arial Unicode MS" pitchFamily="34" charset="-122"/>
              </a:defRPr>
            </a:lvl4pPr>
            <a:lvl5pPr marL="2057400" indent="-228600" eaLnBrk="0" hangingPunct="0">
              <a:defRPr>
                <a:solidFill>
                  <a:schemeClr val="tx1"/>
                </a:solidFill>
                <a:latin typeface="Arial" panose="020B0604020202020204"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9pPr>
          </a:lstStyle>
          <a:p>
            <a:pPr marL="342900" indent="-342900" eaLnBrk="1" hangingPunct="1">
              <a:buFont typeface="Wingdings" panose="05000000000000000000" pitchFamily="2" charset="2"/>
              <a:buChar char="u"/>
            </a:pPr>
            <a:r>
              <a:rPr lang="en-US" altLang="zh-CN" sz="2400" b="1" dirty="0">
                <a:solidFill>
                  <a:srgbClr val="C00000"/>
                </a:solidFill>
                <a:latin typeface="+mn-lt"/>
                <a:ea typeface="宋体" panose="02010600030101010101" pitchFamily="2" charset="-122"/>
              </a:rPr>
              <a:t>Java</a:t>
            </a:r>
            <a:r>
              <a:rPr lang="zh-CN" altLang="en-US" sz="2400" b="1" dirty="0">
                <a:solidFill>
                  <a:srgbClr val="C00000"/>
                </a:solidFill>
                <a:latin typeface="+mn-lt"/>
                <a:ea typeface="宋体" panose="02010600030101010101" pitchFamily="2" charset="-122"/>
              </a:rPr>
              <a:t>技术体系平台</a:t>
            </a:r>
          </a:p>
        </p:txBody>
      </p:sp>
      <p:graphicFrame>
        <p:nvGraphicFramePr>
          <p:cNvPr id="5" name="表格 4"/>
          <p:cNvGraphicFramePr>
            <a:graphicFrameLocks noGrp="1"/>
          </p:cNvGraphicFramePr>
          <p:nvPr/>
        </p:nvGraphicFramePr>
        <p:xfrm>
          <a:off x="415845" y="1916624"/>
          <a:ext cx="11426956" cy="4302882"/>
        </p:xfrm>
        <a:graphic>
          <a:graphicData uri="http://schemas.openxmlformats.org/drawingml/2006/table">
            <a:tbl>
              <a:tblPr firstRow="1" bandRow="1">
                <a:tableStyleId>{8799B23B-EC83-4686-B30A-512413B5E67A}</a:tableStyleId>
              </a:tblPr>
              <a:tblGrid>
                <a:gridCol w="11426956">
                  <a:extLst>
                    <a:ext uri="{9D8B030D-6E8A-4147-A177-3AD203B41FA5}">
                      <a16:colId xmlns="" xmlns:a16="http://schemas.microsoft.com/office/drawing/2014/main" val="20000"/>
                    </a:ext>
                  </a:extLst>
                </a:gridCol>
              </a:tblGrid>
              <a:tr h="432048">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000" b="1" i="0" u="none" strike="noStrike" cap="none" normalizeH="0" baseline="0" dirty="0">
                          <a:ln>
                            <a:noFill/>
                          </a:ln>
                          <a:solidFill>
                            <a:srgbClr val="C00000"/>
                          </a:solidFill>
                          <a:effectLst/>
                          <a:latin typeface="+mn-lt"/>
                          <a:ea typeface="宋体" panose="02010600030101010101" pitchFamily="2" charset="-122"/>
                          <a:cs typeface="Arial Unicode MS" pitchFamily="34" charset="-122"/>
                          <a:sym typeface="Calibri" panose="020F0502020204030204" charset="0"/>
                        </a:rPr>
                        <a:t>J</a:t>
                      </a:r>
                      <a:r>
                        <a:rPr kumimoji="0" lang="en-US" altLang="zh-CN" sz="2000" b="1" i="0" u="none" strike="noStrike" cap="none" normalizeH="0" baseline="0" dirty="0" err="1">
                          <a:ln>
                            <a:noFill/>
                          </a:ln>
                          <a:solidFill>
                            <a:srgbClr val="C00000"/>
                          </a:solidFill>
                          <a:effectLst/>
                          <a:latin typeface="+mn-lt"/>
                          <a:ea typeface="宋体" panose="02010600030101010101" pitchFamily="2" charset="-122"/>
                          <a:cs typeface="Arial Unicode MS" pitchFamily="34" charset="-122"/>
                          <a:sym typeface="Calibri" panose="020F0502020204030204" charset="0"/>
                        </a:rPr>
                        <a:t>ava</a:t>
                      </a:r>
                      <a:r>
                        <a:rPr kumimoji="0" lang="en-US" altLang="zh-CN" sz="2000" b="1" i="0" u="none" strike="noStrike" cap="none" normalizeH="0" baseline="0" dirty="0">
                          <a:ln>
                            <a:noFill/>
                          </a:ln>
                          <a:solidFill>
                            <a:srgbClr val="C00000"/>
                          </a:solidFill>
                          <a:effectLst/>
                          <a:latin typeface="+mn-lt"/>
                          <a:ea typeface="宋体" panose="02010600030101010101" pitchFamily="2" charset="-122"/>
                          <a:cs typeface="Arial Unicode MS" pitchFamily="34" charset="-122"/>
                          <a:sym typeface="Calibri" panose="020F0502020204030204" charset="0"/>
                        </a:rPr>
                        <a:t> </a:t>
                      </a:r>
                      <a:r>
                        <a:rPr kumimoji="0" lang="zh-CN" altLang="en-US" sz="2000" b="1" i="0" u="none" strike="noStrike" cap="none" normalizeH="0" baseline="0" dirty="0">
                          <a:ln>
                            <a:noFill/>
                          </a:ln>
                          <a:solidFill>
                            <a:srgbClr val="C00000"/>
                          </a:solidFill>
                          <a:effectLst/>
                          <a:latin typeface="+mn-lt"/>
                          <a:ea typeface="宋体" panose="02010600030101010101" pitchFamily="2" charset="-122"/>
                          <a:cs typeface="Arial Unicode MS" pitchFamily="34" charset="-122"/>
                          <a:sym typeface="Calibri" panose="020F0502020204030204" charset="0"/>
                        </a:rPr>
                        <a:t>SE</a:t>
                      </a:r>
                      <a:r>
                        <a:rPr kumimoji="0" lang="en-US" altLang="zh-CN" sz="2000" b="1" i="0" u="none" strike="noStrike" cap="none" normalizeH="0" baseline="0" dirty="0">
                          <a:ln>
                            <a:noFill/>
                          </a:ln>
                          <a:solidFill>
                            <a:srgbClr val="C00000"/>
                          </a:solidFill>
                          <a:effectLst/>
                          <a:latin typeface="+mn-lt"/>
                          <a:ea typeface="宋体" panose="02010600030101010101" pitchFamily="2" charset="-122"/>
                          <a:cs typeface="Arial Unicode MS" pitchFamily="34" charset="-122"/>
                          <a:sym typeface="Calibri" panose="020F0502020204030204" charset="0"/>
                        </a:rPr>
                        <a:t>(</a:t>
                      </a:r>
                      <a:r>
                        <a:rPr kumimoji="0" lang="zh-CN" altLang="en-US" sz="2000" b="1" i="0" u="none" strike="noStrike" cap="none" normalizeH="0" baseline="0" dirty="0">
                          <a:ln>
                            <a:noFill/>
                          </a:ln>
                          <a:solidFill>
                            <a:srgbClr val="C00000"/>
                          </a:solidFill>
                          <a:effectLst/>
                          <a:latin typeface="+mn-lt"/>
                          <a:ea typeface="宋体" panose="02010600030101010101" pitchFamily="2" charset="-122"/>
                          <a:cs typeface="Arial Unicode MS" pitchFamily="34" charset="-122"/>
                          <a:sym typeface="Calibri" panose="020F0502020204030204" charset="0"/>
                        </a:rPr>
                        <a:t>Java Standard Edition</a:t>
                      </a:r>
                      <a:r>
                        <a:rPr kumimoji="0" lang="en-US" altLang="zh-CN" sz="2000" b="1" i="0" u="none" strike="noStrike" cap="none" normalizeH="0" baseline="0" dirty="0">
                          <a:ln>
                            <a:noFill/>
                          </a:ln>
                          <a:solidFill>
                            <a:srgbClr val="C00000"/>
                          </a:solidFill>
                          <a:effectLst/>
                          <a:latin typeface="+mn-lt"/>
                          <a:ea typeface="宋体" panose="02010600030101010101" pitchFamily="2" charset="-122"/>
                          <a:cs typeface="Arial Unicode MS" pitchFamily="34" charset="-122"/>
                          <a:sym typeface="Calibri" panose="020F0502020204030204" charset="0"/>
                        </a:rPr>
                        <a:t>)</a:t>
                      </a:r>
                      <a:r>
                        <a:rPr kumimoji="0" lang="zh-CN" altLang="en-US" sz="2000" b="1" i="0" u="none" strike="noStrike" cap="none" normalizeH="0" baseline="0" dirty="0">
                          <a:ln>
                            <a:noFill/>
                          </a:ln>
                          <a:solidFill>
                            <a:srgbClr val="C00000"/>
                          </a:solidFill>
                          <a:effectLst/>
                          <a:latin typeface="+mn-lt"/>
                          <a:ea typeface="宋体" panose="02010600030101010101" pitchFamily="2" charset="-122"/>
                          <a:cs typeface="Arial Unicode MS" pitchFamily="34" charset="-122"/>
                          <a:sym typeface="Calibri" panose="020F0502020204030204" charset="0"/>
                        </a:rPr>
                        <a:t>标准版</a:t>
                      </a:r>
                    </a:p>
                  </a:txBody>
                  <a:tcPr marL="121923" marR="121923" marT="45726" marB="45726" horzOverflow="overflow"/>
                </a:tc>
                <a:extLst>
                  <a:ext uri="{0D108BD9-81ED-4DB2-BD59-A6C34878D82A}">
                    <a16:rowId xmlns="" xmlns:a16="http://schemas.microsoft.com/office/drawing/2014/main" val="10000"/>
                  </a:ext>
                </a:extLst>
              </a:tr>
              <a:tr h="558062">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b="0" i="0" u="none" strike="noStrike" cap="none" normalizeH="0" baseline="0" dirty="0">
                          <a:ln>
                            <a:noFill/>
                          </a:ln>
                          <a:solidFill>
                            <a:srgbClr val="00B050"/>
                          </a:solidFill>
                          <a:effectLst/>
                          <a:latin typeface="+mn-lt"/>
                          <a:ea typeface="宋体" panose="02010600030101010101" pitchFamily="2" charset="-122"/>
                          <a:cs typeface="Arial Unicode MS" pitchFamily="34" charset="-122"/>
                          <a:sym typeface="Calibri" panose="020F0502020204030204" charset="0"/>
                        </a:rPr>
                        <a:t>支持面向桌面级应用（如</a:t>
                      </a:r>
                      <a:r>
                        <a:rPr kumimoji="0" lang="en-US" altLang="zh-CN" sz="2000" b="0" i="0" u="none" strike="noStrike" cap="none" normalizeH="0" baseline="0" dirty="0">
                          <a:ln>
                            <a:noFill/>
                          </a:ln>
                          <a:solidFill>
                            <a:srgbClr val="00B050"/>
                          </a:solidFill>
                          <a:effectLst/>
                          <a:latin typeface="+mn-lt"/>
                          <a:ea typeface="宋体" panose="02010600030101010101" pitchFamily="2" charset="-122"/>
                          <a:cs typeface="Arial Unicode MS" pitchFamily="34" charset="-122"/>
                          <a:sym typeface="Calibri" panose="020F0502020204030204" charset="0"/>
                        </a:rPr>
                        <a:t>Windows</a:t>
                      </a:r>
                      <a:r>
                        <a:rPr kumimoji="0" lang="zh-CN" altLang="en-US" sz="2000" b="0" i="0" u="none" strike="noStrike" cap="none" normalizeH="0" baseline="0" dirty="0">
                          <a:ln>
                            <a:noFill/>
                          </a:ln>
                          <a:solidFill>
                            <a:srgbClr val="00B050"/>
                          </a:solidFill>
                          <a:effectLst/>
                          <a:latin typeface="+mn-lt"/>
                          <a:ea typeface="宋体" panose="02010600030101010101" pitchFamily="2" charset="-122"/>
                          <a:cs typeface="Arial Unicode MS" pitchFamily="34" charset="-122"/>
                          <a:sym typeface="Calibri" panose="020F0502020204030204" charset="0"/>
                        </a:rPr>
                        <a:t>下的应用程序）的</a:t>
                      </a:r>
                      <a:r>
                        <a:rPr kumimoji="0" lang="en-US" altLang="zh-CN" sz="2000" b="0" i="0" u="none" strike="noStrike" cap="none" normalizeH="0" baseline="0" dirty="0">
                          <a:ln>
                            <a:noFill/>
                          </a:ln>
                          <a:solidFill>
                            <a:srgbClr val="00B050"/>
                          </a:solidFill>
                          <a:effectLst/>
                          <a:latin typeface="+mn-lt"/>
                          <a:ea typeface="宋体" panose="02010600030101010101" pitchFamily="2" charset="-122"/>
                          <a:cs typeface="Arial Unicode MS" pitchFamily="34" charset="-122"/>
                          <a:sym typeface="Calibri" panose="020F0502020204030204" charset="0"/>
                        </a:rPr>
                        <a:t>Java</a:t>
                      </a:r>
                      <a:r>
                        <a:rPr kumimoji="0" lang="zh-CN" altLang="en-US" sz="2000" b="0" i="0" u="none" strike="noStrike" cap="none" normalizeH="0" baseline="0" dirty="0">
                          <a:ln>
                            <a:noFill/>
                          </a:ln>
                          <a:solidFill>
                            <a:srgbClr val="00B050"/>
                          </a:solidFill>
                          <a:effectLst/>
                          <a:latin typeface="+mn-lt"/>
                          <a:ea typeface="宋体" panose="02010600030101010101" pitchFamily="2" charset="-122"/>
                          <a:cs typeface="Arial Unicode MS" pitchFamily="34" charset="-122"/>
                          <a:sym typeface="Calibri" panose="020F0502020204030204" charset="0"/>
                        </a:rPr>
                        <a:t>平台，提供了完整的</a:t>
                      </a:r>
                      <a:r>
                        <a:rPr kumimoji="0" lang="en-US" altLang="zh-CN" sz="2000" b="0" i="0" u="none" strike="noStrike" cap="none" normalizeH="0" baseline="0" dirty="0">
                          <a:ln>
                            <a:noFill/>
                          </a:ln>
                          <a:solidFill>
                            <a:srgbClr val="00B050"/>
                          </a:solidFill>
                          <a:effectLst/>
                          <a:latin typeface="+mn-lt"/>
                          <a:ea typeface="宋体" panose="02010600030101010101" pitchFamily="2" charset="-122"/>
                          <a:cs typeface="Arial Unicode MS" pitchFamily="34" charset="-122"/>
                          <a:sym typeface="Calibri" panose="020F0502020204030204" charset="0"/>
                        </a:rPr>
                        <a:t>Java</a:t>
                      </a:r>
                      <a:r>
                        <a:rPr kumimoji="0" lang="zh-CN" altLang="en-US" sz="2000" b="0" i="0" u="none" strike="noStrike" cap="none" normalizeH="0" baseline="0" dirty="0">
                          <a:ln>
                            <a:noFill/>
                          </a:ln>
                          <a:solidFill>
                            <a:srgbClr val="00B050"/>
                          </a:solidFill>
                          <a:effectLst/>
                          <a:latin typeface="+mn-lt"/>
                          <a:ea typeface="宋体" panose="02010600030101010101" pitchFamily="2" charset="-122"/>
                          <a:cs typeface="Arial Unicode MS" pitchFamily="34" charset="-122"/>
                          <a:sym typeface="Calibri" panose="020F0502020204030204" charset="0"/>
                        </a:rPr>
                        <a:t>核心</a:t>
                      </a:r>
                      <a:r>
                        <a:rPr kumimoji="0" lang="en-US" altLang="zh-CN" sz="2000" b="0" i="0" u="none" strike="noStrike" cap="none" normalizeH="0" baseline="0" dirty="0">
                          <a:ln>
                            <a:noFill/>
                          </a:ln>
                          <a:solidFill>
                            <a:srgbClr val="00B050"/>
                          </a:solidFill>
                          <a:effectLst/>
                          <a:latin typeface="+mn-lt"/>
                          <a:ea typeface="宋体" panose="02010600030101010101" pitchFamily="2" charset="-122"/>
                          <a:cs typeface="Arial Unicode MS" pitchFamily="34" charset="-122"/>
                          <a:sym typeface="Calibri" panose="020F0502020204030204" charset="0"/>
                        </a:rPr>
                        <a:t>API</a:t>
                      </a:r>
                      <a:r>
                        <a:rPr kumimoji="0" lang="zh-CN" altLang="en-US" sz="2000" b="0" i="0" u="none" strike="noStrike" cap="none" normalizeH="0" baseline="0" dirty="0">
                          <a:ln>
                            <a:noFill/>
                          </a:ln>
                          <a:solidFill>
                            <a:srgbClr val="00B050"/>
                          </a:solidFill>
                          <a:effectLst/>
                          <a:latin typeface="+mn-lt"/>
                          <a:ea typeface="宋体" panose="02010600030101010101" pitchFamily="2" charset="-122"/>
                          <a:cs typeface="Arial Unicode MS" pitchFamily="34" charset="-122"/>
                          <a:sym typeface="Calibri" panose="020F0502020204030204" charset="0"/>
                        </a:rPr>
                        <a:t>，此版本以前称为</a:t>
                      </a:r>
                      <a:r>
                        <a:rPr kumimoji="0" lang="en-US" altLang="zh-CN" sz="2000" b="1" i="0" u="none" strike="noStrike" cap="none" normalizeH="0" baseline="0" dirty="0">
                          <a:ln>
                            <a:noFill/>
                          </a:ln>
                          <a:solidFill>
                            <a:srgbClr val="00B050"/>
                          </a:solidFill>
                          <a:effectLst/>
                          <a:latin typeface="+mn-lt"/>
                          <a:ea typeface="宋体" panose="02010600030101010101" pitchFamily="2" charset="-122"/>
                          <a:cs typeface="Arial Unicode MS" pitchFamily="34" charset="-122"/>
                          <a:sym typeface="Calibri" panose="020F0502020204030204" charset="0"/>
                        </a:rPr>
                        <a:t>J2SE</a:t>
                      </a:r>
                      <a:endParaRPr kumimoji="0" lang="zh-CN" altLang="en-US" sz="2000" b="1" i="0" u="none" strike="noStrike" cap="none" normalizeH="0" baseline="0" dirty="0">
                        <a:ln>
                          <a:noFill/>
                        </a:ln>
                        <a:solidFill>
                          <a:srgbClr val="00B050"/>
                        </a:solidFill>
                        <a:effectLst/>
                        <a:latin typeface="+mn-lt"/>
                        <a:ea typeface="宋体" panose="02010600030101010101" pitchFamily="2" charset="-122"/>
                        <a:cs typeface="Arial Unicode MS" pitchFamily="34" charset="-122"/>
                        <a:sym typeface="Calibri" panose="020F0502020204030204" charset="0"/>
                      </a:endParaRPr>
                    </a:p>
                  </a:txBody>
                  <a:tcPr marL="121923" marR="121923" marT="45726" marB="45726" horzOverflow="overflow"/>
                </a:tc>
                <a:extLst>
                  <a:ext uri="{0D108BD9-81ED-4DB2-BD59-A6C34878D82A}">
                    <a16:rowId xmlns="" xmlns:a16="http://schemas.microsoft.com/office/drawing/2014/main" val="10001"/>
                  </a:ext>
                </a:extLst>
              </a:tr>
              <a:tr h="379068">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000" b="1" i="0" u="none" strike="noStrike" kern="1200" cap="none" normalizeH="0" baseline="0" dirty="0">
                          <a:ln>
                            <a:noFill/>
                          </a:ln>
                          <a:solidFill>
                            <a:srgbClr val="C00000"/>
                          </a:solidFill>
                          <a:effectLst/>
                          <a:latin typeface="+mn-lt"/>
                          <a:ea typeface="宋体" panose="02010600030101010101" pitchFamily="2" charset="-122"/>
                          <a:cs typeface="Arial Unicode MS" pitchFamily="34" charset="-122"/>
                          <a:sym typeface="Calibri" panose="020F0502020204030204" charset="0"/>
                        </a:rPr>
                        <a:t>J</a:t>
                      </a:r>
                      <a:r>
                        <a:rPr kumimoji="0" lang="en-US" altLang="zh-CN" sz="2000" b="1" i="0" u="none" strike="noStrike" kern="1200" cap="none" normalizeH="0" baseline="0" dirty="0" err="1">
                          <a:ln>
                            <a:noFill/>
                          </a:ln>
                          <a:solidFill>
                            <a:srgbClr val="C00000"/>
                          </a:solidFill>
                          <a:effectLst/>
                          <a:latin typeface="+mn-lt"/>
                          <a:ea typeface="宋体" panose="02010600030101010101" pitchFamily="2" charset="-122"/>
                          <a:cs typeface="Arial Unicode MS" pitchFamily="34" charset="-122"/>
                          <a:sym typeface="Calibri" panose="020F0502020204030204" charset="0"/>
                        </a:rPr>
                        <a:t>ava</a:t>
                      </a:r>
                      <a:r>
                        <a:rPr kumimoji="0" lang="en-US" altLang="zh-CN" sz="2000" b="1" i="0" u="none" strike="noStrike" kern="1200" cap="none" normalizeH="0" baseline="0" dirty="0">
                          <a:ln>
                            <a:noFill/>
                          </a:ln>
                          <a:solidFill>
                            <a:srgbClr val="C00000"/>
                          </a:solidFill>
                          <a:effectLst/>
                          <a:latin typeface="+mn-lt"/>
                          <a:ea typeface="宋体" panose="02010600030101010101" pitchFamily="2" charset="-122"/>
                          <a:cs typeface="Arial Unicode MS" pitchFamily="34" charset="-122"/>
                          <a:sym typeface="Calibri" panose="020F0502020204030204" charset="0"/>
                        </a:rPr>
                        <a:t> </a:t>
                      </a:r>
                      <a:r>
                        <a:rPr kumimoji="0" lang="zh-CN" altLang="en-US" sz="2000" b="1" i="0" u="none" strike="noStrike" kern="1200" cap="none" normalizeH="0" baseline="0" dirty="0">
                          <a:ln>
                            <a:noFill/>
                          </a:ln>
                          <a:solidFill>
                            <a:srgbClr val="C00000"/>
                          </a:solidFill>
                          <a:effectLst/>
                          <a:latin typeface="+mn-lt"/>
                          <a:ea typeface="宋体" panose="02010600030101010101" pitchFamily="2" charset="-122"/>
                          <a:cs typeface="Arial Unicode MS" pitchFamily="34" charset="-122"/>
                          <a:sym typeface="Calibri" panose="020F0502020204030204" charset="0"/>
                        </a:rPr>
                        <a:t>EE(Java Enterprise Edition)企业版</a:t>
                      </a:r>
                    </a:p>
                  </a:txBody>
                  <a:tcPr marL="121923" marR="121923" marT="45726" marB="45726" horzOverflow="overflow"/>
                </a:tc>
                <a:extLst>
                  <a:ext uri="{0D108BD9-81ED-4DB2-BD59-A6C34878D82A}">
                    <a16:rowId xmlns="" xmlns:a16="http://schemas.microsoft.com/office/drawing/2014/main" val="10002"/>
                  </a:ext>
                </a:extLst>
              </a:tr>
              <a:tr h="558062">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b="0" i="0" u="none" strike="noStrike" cap="none" normalizeH="0" baseline="0" dirty="0">
                          <a:ln>
                            <a:noFill/>
                          </a:ln>
                          <a:solidFill>
                            <a:srgbClr val="00B050"/>
                          </a:solidFill>
                          <a:effectLst/>
                          <a:latin typeface="+mn-lt"/>
                          <a:ea typeface="宋体" panose="02010600030101010101" pitchFamily="2" charset="-122"/>
                          <a:cs typeface="Arial Unicode MS" pitchFamily="34" charset="-122"/>
                          <a:sym typeface="Calibri" panose="020F0502020204030204" charset="0"/>
                        </a:rPr>
                        <a:t>是为开发企业环境下的应用程序提供的一套解决方案。该技术体系中包含的技术如</a:t>
                      </a:r>
                      <a:r>
                        <a:rPr kumimoji="0" lang="en-US" altLang="zh-CN" sz="2000" b="0" i="0" u="none" strike="noStrike" cap="none" normalizeH="0" baseline="0" dirty="0">
                          <a:ln>
                            <a:noFill/>
                          </a:ln>
                          <a:solidFill>
                            <a:srgbClr val="00B050"/>
                          </a:solidFill>
                          <a:effectLst/>
                          <a:latin typeface="+mn-lt"/>
                          <a:ea typeface="宋体" panose="02010600030101010101" pitchFamily="2" charset="-122"/>
                          <a:cs typeface="Arial Unicode MS" pitchFamily="34" charset="-122"/>
                          <a:sym typeface="Calibri" panose="020F0502020204030204" charset="0"/>
                        </a:rPr>
                        <a:t>:</a:t>
                      </a:r>
                      <a:r>
                        <a:rPr kumimoji="0" lang="zh-CN" altLang="en-US" sz="2000" b="0" i="0" u="none" strike="noStrike" cap="none" normalizeH="0" baseline="0" dirty="0">
                          <a:ln>
                            <a:noFill/>
                          </a:ln>
                          <a:solidFill>
                            <a:srgbClr val="00B050"/>
                          </a:solidFill>
                          <a:effectLst/>
                          <a:latin typeface="+mn-lt"/>
                          <a:ea typeface="宋体" panose="02010600030101010101" pitchFamily="2" charset="-122"/>
                          <a:cs typeface="Arial Unicode MS" pitchFamily="34" charset="-122"/>
                          <a:sym typeface="Calibri" panose="020F0502020204030204" charset="0"/>
                        </a:rPr>
                        <a:t>Servlet 、Jsp等，主要针对于Web应用程序开发。版本以前称为</a:t>
                      </a:r>
                      <a:r>
                        <a:rPr kumimoji="0" lang="en-US" altLang="zh-CN" sz="2000" b="1" i="0" u="none" strike="noStrike" cap="none" normalizeH="0" baseline="0" dirty="0">
                          <a:ln>
                            <a:noFill/>
                          </a:ln>
                          <a:solidFill>
                            <a:srgbClr val="00B050"/>
                          </a:solidFill>
                          <a:effectLst/>
                          <a:latin typeface="+mn-lt"/>
                          <a:ea typeface="宋体" panose="02010600030101010101" pitchFamily="2" charset="-122"/>
                          <a:cs typeface="Arial Unicode MS" pitchFamily="34" charset="-122"/>
                          <a:sym typeface="Calibri" panose="020F0502020204030204" charset="0"/>
                        </a:rPr>
                        <a:t>J2EE</a:t>
                      </a:r>
                    </a:p>
                  </a:txBody>
                  <a:tcPr marL="121923" marR="121923" marT="45726" marB="45726" horzOverflow="overflow"/>
                </a:tc>
                <a:extLst>
                  <a:ext uri="{0D108BD9-81ED-4DB2-BD59-A6C34878D82A}">
                    <a16:rowId xmlns="" xmlns:a16="http://schemas.microsoft.com/office/drawing/2014/main" val="10003"/>
                  </a:ext>
                </a:extLst>
              </a:tr>
              <a:tr h="417124">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1" i="0" u="none" strike="noStrike" kern="1200" cap="none" normalizeH="0" baseline="0" dirty="0">
                          <a:ln>
                            <a:noFill/>
                          </a:ln>
                          <a:solidFill>
                            <a:srgbClr val="C00000"/>
                          </a:solidFill>
                          <a:effectLst/>
                          <a:latin typeface="+mn-lt"/>
                          <a:ea typeface="宋体" panose="02010600030101010101" pitchFamily="2" charset="-122"/>
                          <a:cs typeface="Arial Unicode MS" pitchFamily="34" charset="-122"/>
                          <a:sym typeface="Calibri" panose="020F0502020204030204" charset="0"/>
                        </a:rPr>
                        <a:t>Java </a:t>
                      </a:r>
                      <a:r>
                        <a:rPr kumimoji="0" lang="zh-CN" altLang="en-US" sz="2000" b="1" i="0" u="none" strike="noStrike" kern="1200" cap="none" normalizeH="0" baseline="0" dirty="0">
                          <a:ln>
                            <a:noFill/>
                          </a:ln>
                          <a:solidFill>
                            <a:srgbClr val="C00000"/>
                          </a:solidFill>
                          <a:effectLst/>
                          <a:latin typeface="+mn-lt"/>
                          <a:ea typeface="宋体" panose="02010600030101010101" pitchFamily="2" charset="-122"/>
                          <a:cs typeface="Arial Unicode MS" pitchFamily="34" charset="-122"/>
                          <a:sym typeface="Calibri" panose="020F0502020204030204" charset="0"/>
                        </a:rPr>
                        <a:t>ME(Java Micro Edition)小型版</a:t>
                      </a:r>
                    </a:p>
                  </a:txBody>
                  <a:tcPr marL="121923" marR="121923" marT="45726" marB="45726" horzOverflow="overflow"/>
                </a:tc>
                <a:extLst>
                  <a:ext uri="{0D108BD9-81ED-4DB2-BD59-A6C34878D82A}">
                    <a16:rowId xmlns="" xmlns:a16="http://schemas.microsoft.com/office/drawing/2014/main" val="10004"/>
                  </a:ext>
                </a:extLst>
              </a:tr>
              <a:tr h="558062">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000" b="0" i="0" u="none" strike="noStrike" cap="none" normalizeH="0" baseline="0" dirty="0">
                          <a:ln>
                            <a:noFill/>
                          </a:ln>
                          <a:solidFill>
                            <a:srgbClr val="00B050"/>
                          </a:solidFill>
                          <a:effectLst/>
                          <a:latin typeface="+mn-lt"/>
                          <a:ea typeface="宋体" panose="02010600030101010101" pitchFamily="2" charset="-122"/>
                          <a:cs typeface="Arial Unicode MS" pitchFamily="34" charset="-122"/>
                          <a:sym typeface="Calibri" panose="020F0502020204030204" charset="0"/>
                        </a:rPr>
                        <a:t>支持</a:t>
                      </a:r>
                      <a:r>
                        <a:rPr kumimoji="0" lang="en-US" altLang="zh-CN" sz="2000" b="0" i="0" u="none" strike="noStrike" cap="none" normalizeH="0" baseline="0" dirty="0">
                          <a:ln>
                            <a:noFill/>
                          </a:ln>
                          <a:solidFill>
                            <a:srgbClr val="00B050"/>
                          </a:solidFill>
                          <a:effectLst/>
                          <a:latin typeface="+mn-lt"/>
                          <a:ea typeface="宋体" panose="02010600030101010101" pitchFamily="2" charset="-122"/>
                          <a:cs typeface="Arial Unicode MS" pitchFamily="34" charset="-122"/>
                          <a:sym typeface="Calibri" panose="020F0502020204030204" charset="0"/>
                        </a:rPr>
                        <a:t>Java</a:t>
                      </a:r>
                      <a:r>
                        <a:rPr kumimoji="0" lang="zh-CN" altLang="en-US" sz="2000" b="0" i="0" u="none" strike="noStrike" cap="none" normalizeH="0" baseline="0" dirty="0">
                          <a:ln>
                            <a:noFill/>
                          </a:ln>
                          <a:solidFill>
                            <a:srgbClr val="00B050"/>
                          </a:solidFill>
                          <a:effectLst/>
                          <a:latin typeface="+mn-lt"/>
                          <a:ea typeface="宋体" panose="02010600030101010101" pitchFamily="2" charset="-122"/>
                          <a:cs typeface="Arial Unicode MS" pitchFamily="34" charset="-122"/>
                          <a:sym typeface="Calibri" panose="020F0502020204030204" charset="0"/>
                        </a:rPr>
                        <a:t>程序运行在移动终端（手机、</a:t>
                      </a:r>
                      <a:r>
                        <a:rPr kumimoji="0" lang="en-US" altLang="zh-CN" sz="2000" b="0" i="0" u="none" strike="noStrike" cap="none" normalizeH="0" baseline="0" dirty="0">
                          <a:ln>
                            <a:noFill/>
                          </a:ln>
                          <a:solidFill>
                            <a:srgbClr val="00B050"/>
                          </a:solidFill>
                          <a:effectLst/>
                          <a:latin typeface="+mn-lt"/>
                          <a:ea typeface="宋体" panose="02010600030101010101" pitchFamily="2" charset="-122"/>
                          <a:cs typeface="Arial Unicode MS" pitchFamily="34" charset="-122"/>
                          <a:sym typeface="Calibri" panose="020F0502020204030204" charset="0"/>
                        </a:rPr>
                        <a:t>PDA</a:t>
                      </a:r>
                      <a:r>
                        <a:rPr kumimoji="0" lang="zh-CN" altLang="en-US" sz="2000" b="0" i="0" u="none" strike="noStrike" cap="none" normalizeH="0" baseline="0" dirty="0">
                          <a:ln>
                            <a:noFill/>
                          </a:ln>
                          <a:solidFill>
                            <a:srgbClr val="00B050"/>
                          </a:solidFill>
                          <a:effectLst/>
                          <a:latin typeface="+mn-lt"/>
                          <a:ea typeface="宋体" panose="02010600030101010101" pitchFamily="2" charset="-122"/>
                          <a:cs typeface="Arial Unicode MS" pitchFamily="34" charset="-122"/>
                          <a:sym typeface="Calibri" panose="020F0502020204030204" charset="0"/>
                        </a:rPr>
                        <a:t>）上的平台，对</a:t>
                      </a:r>
                      <a:r>
                        <a:rPr kumimoji="0" lang="en-US" altLang="zh-CN" sz="2000" b="0" i="0" u="none" strike="noStrike" cap="none" normalizeH="0" baseline="0" dirty="0">
                          <a:ln>
                            <a:noFill/>
                          </a:ln>
                          <a:solidFill>
                            <a:srgbClr val="00B050"/>
                          </a:solidFill>
                          <a:effectLst/>
                          <a:latin typeface="+mn-lt"/>
                          <a:ea typeface="宋体" panose="02010600030101010101" pitchFamily="2" charset="-122"/>
                          <a:cs typeface="Arial Unicode MS" pitchFamily="34" charset="-122"/>
                          <a:sym typeface="Calibri" panose="020F0502020204030204" charset="0"/>
                        </a:rPr>
                        <a:t>Java API</a:t>
                      </a:r>
                      <a:r>
                        <a:rPr kumimoji="0" lang="zh-CN" altLang="en-US" sz="2000" b="0" i="0" u="none" strike="noStrike" cap="none" normalizeH="0" baseline="0" dirty="0">
                          <a:ln>
                            <a:noFill/>
                          </a:ln>
                          <a:solidFill>
                            <a:srgbClr val="00B050"/>
                          </a:solidFill>
                          <a:effectLst/>
                          <a:latin typeface="+mn-lt"/>
                          <a:ea typeface="宋体" panose="02010600030101010101" pitchFamily="2" charset="-122"/>
                          <a:cs typeface="Arial Unicode MS" pitchFamily="34" charset="-122"/>
                          <a:sym typeface="Calibri" panose="020F0502020204030204" charset="0"/>
                        </a:rPr>
                        <a:t>有所精简，并加入了针对移动终端的支持，此版本以前称为</a:t>
                      </a:r>
                      <a:r>
                        <a:rPr kumimoji="0" lang="en-US" altLang="zh-CN" sz="2000" b="1" i="0" u="none" strike="noStrike" cap="none" normalizeH="0" baseline="0" dirty="0">
                          <a:ln>
                            <a:noFill/>
                          </a:ln>
                          <a:solidFill>
                            <a:srgbClr val="00B050"/>
                          </a:solidFill>
                          <a:effectLst/>
                          <a:latin typeface="+mn-lt"/>
                          <a:ea typeface="宋体" panose="02010600030101010101" pitchFamily="2" charset="-122"/>
                          <a:cs typeface="Arial Unicode MS" pitchFamily="34" charset="-122"/>
                          <a:sym typeface="Calibri" panose="020F0502020204030204" charset="0"/>
                        </a:rPr>
                        <a:t>J2ME</a:t>
                      </a:r>
                      <a:endParaRPr kumimoji="0" lang="zh-CN" sz="2000" b="1" i="0" u="none" strike="noStrike" cap="none" normalizeH="0" baseline="0" dirty="0">
                        <a:ln>
                          <a:noFill/>
                        </a:ln>
                        <a:solidFill>
                          <a:srgbClr val="00B050"/>
                        </a:solidFill>
                        <a:effectLst/>
                        <a:latin typeface="+mn-lt"/>
                        <a:ea typeface="宋体" panose="02010600030101010101" pitchFamily="2" charset="-122"/>
                        <a:cs typeface="Arial Unicode MS" pitchFamily="34" charset="-122"/>
                        <a:sym typeface="Calibri" panose="020F0502020204030204" charset="0"/>
                      </a:endParaRPr>
                    </a:p>
                  </a:txBody>
                  <a:tcPr marL="121923" marR="121923" marT="45726" marB="45726" horzOverflow="overflow"/>
                </a:tc>
                <a:extLst>
                  <a:ext uri="{0D108BD9-81ED-4DB2-BD59-A6C34878D82A}">
                    <a16:rowId xmlns="" xmlns:a16="http://schemas.microsoft.com/office/drawing/2014/main" val="10005"/>
                  </a:ext>
                </a:extLst>
              </a:tr>
              <a:tr h="396044">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1" i="0" u="none" strike="noStrike" kern="1200" cap="none" normalizeH="0" baseline="0" dirty="0">
                          <a:ln>
                            <a:noFill/>
                          </a:ln>
                          <a:solidFill>
                            <a:srgbClr val="C00000"/>
                          </a:solidFill>
                          <a:effectLst/>
                          <a:latin typeface="+mn-lt"/>
                          <a:ea typeface="宋体" panose="02010600030101010101" pitchFamily="2" charset="-122"/>
                          <a:cs typeface="Arial Unicode MS" pitchFamily="34" charset="-122"/>
                        </a:rPr>
                        <a:t>Java Card</a:t>
                      </a:r>
                      <a:endParaRPr kumimoji="0" lang="zh-CN" altLang="en-US" sz="2000" b="1" i="0" u="none" strike="noStrike" kern="1200" cap="none" normalizeH="0" baseline="0" dirty="0">
                        <a:ln>
                          <a:noFill/>
                        </a:ln>
                        <a:solidFill>
                          <a:srgbClr val="C00000"/>
                        </a:solidFill>
                        <a:effectLst/>
                        <a:latin typeface="+mn-lt"/>
                        <a:ea typeface="宋体" panose="02010600030101010101" pitchFamily="2" charset="-122"/>
                        <a:cs typeface="Arial Unicode MS" pitchFamily="34" charset="-122"/>
                      </a:endParaRPr>
                    </a:p>
                  </a:txBody>
                  <a:tcPr marL="121920" marR="121920"/>
                </a:tc>
                <a:extLst>
                  <a:ext uri="{0D108BD9-81ED-4DB2-BD59-A6C34878D82A}">
                    <a16:rowId xmlns="" xmlns:a16="http://schemas.microsoft.com/office/drawing/2014/main" val="10006"/>
                  </a:ext>
                </a:extLst>
              </a:tr>
              <a:tr h="558062">
                <a:tc>
                  <a:txBody>
                    <a:bodyPr/>
                    <a:lstStyle/>
                    <a:p>
                      <a:r>
                        <a:rPr lang="zh-CN" altLang="en-US" sz="2000" dirty="0">
                          <a:solidFill>
                            <a:srgbClr val="00B050"/>
                          </a:solidFill>
                          <a:latin typeface="+mn-lt"/>
                          <a:ea typeface="宋体" panose="02010600030101010101" pitchFamily="2" charset="-122"/>
                        </a:rPr>
                        <a:t>支持一些</a:t>
                      </a:r>
                      <a:r>
                        <a:rPr lang="en-US" altLang="zh-CN" sz="2000" dirty="0">
                          <a:solidFill>
                            <a:srgbClr val="00B050"/>
                          </a:solidFill>
                          <a:latin typeface="+mn-lt"/>
                          <a:ea typeface="宋体" panose="02010600030101010101" pitchFamily="2" charset="-122"/>
                        </a:rPr>
                        <a:t>Java</a:t>
                      </a:r>
                      <a:r>
                        <a:rPr lang="zh-CN" altLang="en-US" sz="2000" dirty="0">
                          <a:solidFill>
                            <a:srgbClr val="00B050"/>
                          </a:solidFill>
                          <a:latin typeface="+mn-lt"/>
                          <a:ea typeface="宋体" panose="02010600030101010101" pitchFamily="2" charset="-122"/>
                        </a:rPr>
                        <a:t>小程序（</a:t>
                      </a:r>
                      <a:r>
                        <a:rPr lang="en-US" altLang="zh-CN" sz="2000" dirty="0">
                          <a:solidFill>
                            <a:srgbClr val="00B050"/>
                          </a:solidFill>
                          <a:latin typeface="+mn-lt"/>
                          <a:ea typeface="宋体" panose="02010600030101010101" pitchFamily="2" charset="-122"/>
                        </a:rPr>
                        <a:t>Applets</a:t>
                      </a:r>
                      <a:r>
                        <a:rPr lang="zh-CN" altLang="en-US" sz="2000" dirty="0">
                          <a:solidFill>
                            <a:srgbClr val="00B050"/>
                          </a:solidFill>
                          <a:latin typeface="+mn-lt"/>
                          <a:ea typeface="宋体" panose="02010600030101010101" pitchFamily="2" charset="-122"/>
                        </a:rPr>
                        <a:t>）运行在小内存设备（如智能卡）上的平台</a:t>
                      </a:r>
                    </a:p>
                  </a:txBody>
                  <a:tcPr marL="121920" marR="121920"/>
                </a:tc>
                <a:extLst>
                  <a:ext uri="{0D108BD9-81ED-4DB2-BD59-A6C34878D82A}">
                    <a16:rowId xmlns="" xmlns:a16="http://schemas.microsoft.com/office/drawing/2014/main" val="10007"/>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15413" y="692696"/>
            <a:ext cx="10915576" cy="875156"/>
          </a:xfrm>
        </p:spPr>
        <p:txBody>
          <a:bodyPr/>
          <a:lstStyle/>
          <a:p>
            <a:r>
              <a:rPr lang="en-US" altLang="zh-CN" b="1"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b="1"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在各领域中的应用</a:t>
            </a:r>
            <a:endParaRPr lang="zh-CN" altLang="en-US" dirty="0">
              <a:solidFill>
                <a:srgbClr val="00B050"/>
              </a:solidFill>
              <a:latin typeface="Courier New" panose="02070309020205020404" pitchFamily="49" charset="0"/>
              <a:ea typeface="新宋体" panose="02010609030101010101" pitchFamily="49" charset="-122"/>
              <a:cs typeface="Courier New" panose="02070309020205020404" pitchFamily="49" charset="0"/>
            </a:endParaRPr>
          </a:p>
        </p:txBody>
      </p:sp>
      <p:sp>
        <p:nvSpPr>
          <p:cNvPr id="5" name="内容占位符 2"/>
          <p:cNvSpPr>
            <a:spLocks noGrp="1"/>
          </p:cNvSpPr>
          <p:nvPr>
            <p:ph idx="1"/>
          </p:nvPr>
        </p:nvSpPr>
        <p:spPr>
          <a:xfrm>
            <a:off x="571462" y="1600200"/>
            <a:ext cx="10953516" cy="3629001"/>
          </a:xfrm>
        </p:spPr>
        <p:txBody>
          <a:bodyPr>
            <a:noAutofit/>
          </a:bodyPr>
          <a:lstStyle/>
          <a:p>
            <a:r>
              <a:rPr lang="zh-CN" altLang="en-US" sz="24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从</a:t>
            </a:r>
            <a:r>
              <a:rPr lang="en-US" altLang="zh-CN" sz="24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4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的应用领域来分，</a:t>
            </a:r>
            <a:r>
              <a:rPr lang="en-US" altLang="zh-CN" sz="24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4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语言的应用方向主要表现在以下几个方面：</a:t>
            </a:r>
            <a:endParaRPr lang="en-US" altLang="zh-CN" sz="2400" dirty="0">
              <a:solidFill>
                <a:srgbClr val="00B050"/>
              </a:solidFill>
              <a:latin typeface="Courier New" panose="02070309020205020404" pitchFamily="49" charset="0"/>
              <a:ea typeface="新宋体" panose="02010609030101010101" pitchFamily="49" charset="-122"/>
              <a:cs typeface="Courier New" panose="02070309020205020404" pitchFamily="49" charset="0"/>
            </a:endParaRPr>
          </a:p>
          <a:p>
            <a:pPr lvl="1"/>
            <a:r>
              <a:rPr lang="zh-CN" altLang="en-US" sz="2000" b="1"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企业级应用</a:t>
            </a:r>
            <a:r>
              <a:rPr lang="zh-CN" altLang="en-US"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：主要指复杂的大企业的软件系统、各种类型的网站。</a:t>
            </a:r>
            <a:r>
              <a:rPr lang="en-US" altLang="zh-CN"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的安全机制以及它的跨平台的优势，使它在分布式系统领域开发中有广泛应用。应用领域包括金融、电信、交通、电子商务等。</a:t>
            </a:r>
            <a:endParaRPr lang="en-US" altLang="zh-CN"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endParaRPr>
          </a:p>
          <a:p>
            <a:pPr lvl="1"/>
            <a:r>
              <a:rPr lang="en-US" altLang="zh-CN" sz="2000" b="1"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Android</a:t>
            </a:r>
            <a:r>
              <a:rPr lang="zh-CN" altLang="en-US" sz="2000" b="1"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平台应用</a:t>
            </a:r>
            <a:r>
              <a:rPr lang="zh-CN" altLang="en-US"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Android</a:t>
            </a:r>
            <a:r>
              <a:rPr lang="zh-CN" altLang="en-US"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应用程序使用</a:t>
            </a:r>
            <a:r>
              <a:rPr lang="en-US" altLang="zh-CN"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语言编写。</a:t>
            </a:r>
            <a:r>
              <a:rPr lang="en-US" altLang="zh-CN"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Android</a:t>
            </a:r>
            <a:r>
              <a:rPr lang="zh-CN" altLang="en-US"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开发水平的高低很大程度上取决于</a:t>
            </a:r>
            <a:r>
              <a:rPr lang="en-US" altLang="zh-CN"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语言核心能力是否扎实。</a:t>
            </a:r>
            <a:endParaRPr lang="en-US" altLang="zh-CN"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endParaRPr>
          </a:p>
          <a:p>
            <a:pPr lvl="1"/>
            <a:r>
              <a:rPr lang="zh-CN" altLang="en-US"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移动领域应用，主要表现在消费和嵌入式领域，是指在各种小型设备上的应用，包括手机、</a:t>
            </a:r>
            <a:r>
              <a:rPr lang="en-US" altLang="zh-CN"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PDA</a:t>
            </a:r>
            <a:r>
              <a:rPr lang="zh-CN" altLang="en-US" sz="2000"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、机顶盒、汽车通信设备等。</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49.jpg"/>
          <p:cNvPicPr>
            <a:picLocks noGrp="1" noChangeAspect="1"/>
          </p:cNvPicPr>
          <p:nvPr>
            <p:ph idx="1"/>
          </p:nvPr>
        </p:nvPicPr>
        <p:blipFill>
          <a:blip r:embed="rId2" cstate="print"/>
          <a:stretch>
            <a:fillRect/>
          </a:stretch>
        </p:blipFill>
        <p:spPr>
          <a:xfrm>
            <a:off x="-106680" y="-375726"/>
            <a:ext cx="12298680" cy="7456285"/>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5413" y="664060"/>
            <a:ext cx="10972800" cy="1143000"/>
          </a:xfrm>
        </p:spPr>
        <p:txBody>
          <a:bodyPr/>
          <a:lstStyle/>
          <a:p>
            <a:r>
              <a:rPr lang="zh-CN" altLang="en-US" sz="4000" b="1" dirty="0">
                <a:solidFill>
                  <a:srgbClr val="00B050"/>
                </a:solidFill>
                <a:latin typeface="宋体" panose="02010600030101010101" pitchFamily="2" charset="-122"/>
                <a:ea typeface="宋体" panose="02010600030101010101" pitchFamily="2" charset="-122"/>
                <a:cs typeface="Courier New" panose="02070309020205020404" pitchFamily="49" charset="0"/>
              </a:rPr>
              <a:t>移动开发 </a:t>
            </a:r>
            <a:r>
              <a:rPr lang="en-US" altLang="zh-CN" sz="4000" b="1" dirty="0">
                <a:solidFill>
                  <a:srgbClr val="00B050"/>
                </a:solidFill>
                <a:latin typeface="宋体" panose="02010600030101010101" pitchFamily="2" charset="-122"/>
                <a:ea typeface="宋体" panose="02010600030101010101" pitchFamily="2" charset="-122"/>
                <a:cs typeface="Courier New" panose="02070309020205020404" pitchFamily="49" charset="0"/>
              </a:rPr>
              <a:t>VS</a:t>
            </a:r>
            <a:r>
              <a:rPr lang="zh-CN" altLang="en-US" sz="4000" b="1" dirty="0">
                <a:solidFill>
                  <a:srgbClr val="00B050"/>
                </a:solidFill>
                <a:latin typeface="宋体" panose="02010600030101010101" pitchFamily="2" charset="-122"/>
                <a:ea typeface="宋体" panose="02010600030101010101" pitchFamily="2" charset="-122"/>
                <a:cs typeface="Courier New" panose="02070309020205020404" pitchFamily="49" charset="0"/>
              </a:rPr>
              <a:t> 企业级开发</a:t>
            </a:r>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4451" y="2001032"/>
            <a:ext cx="4815432" cy="26109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302632" y="1916832"/>
            <a:ext cx="2961720" cy="747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317125" y="2852936"/>
            <a:ext cx="2371163" cy="696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5622461" y="3919290"/>
            <a:ext cx="6426200" cy="828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6302632" y="5104264"/>
            <a:ext cx="3200523" cy="70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4" name="直接连接符 3"/>
          <p:cNvCxnSpPr/>
          <p:nvPr/>
        </p:nvCxnSpPr>
        <p:spPr>
          <a:xfrm flipH="1">
            <a:off x="5423925" y="1772816"/>
            <a:ext cx="96011" cy="4536504"/>
          </a:xfrm>
          <a:prstGeom prst="line">
            <a:avLst/>
          </a:prstGeom>
          <a:ln w="25400" cmpd="sng">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6561" y="345055"/>
            <a:ext cx="8352928" cy="792088"/>
          </a:xfrm>
        </p:spPr>
        <p:txBody>
          <a:bodyPr>
            <a:normAutofit/>
          </a:bodyPr>
          <a:lstStyle/>
          <a:p>
            <a:r>
              <a:rPr lang="en-US" altLang="zh-CN" b="1" dirty="0">
                <a:solidFill>
                  <a:srgbClr val="00B050"/>
                </a:solidFill>
                <a:latin typeface="+mn-lt"/>
                <a:ea typeface="宋体" panose="02010600030101010101" pitchFamily="2" charset="-122"/>
                <a:cs typeface="Times New Roman" panose="02020603050405020304" pitchFamily="18" charset="0"/>
              </a:rPr>
              <a:t>1.3  Java</a:t>
            </a:r>
            <a:r>
              <a:rPr lang="zh-CN" altLang="en-US" b="1" dirty="0">
                <a:solidFill>
                  <a:srgbClr val="00B050"/>
                </a:solidFill>
                <a:latin typeface="+mn-lt"/>
                <a:ea typeface="宋体" panose="02010600030101010101" pitchFamily="2" charset="-122"/>
                <a:cs typeface="Times New Roman" panose="02020603050405020304" pitchFamily="18" charset="0"/>
              </a:rPr>
              <a:t>语言运行机制及运行过程</a:t>
            </a:r>
          </a:p>
        </p:txBody>
      </p:sp>
      <p:sp>
        <p:nvSpPr>
          <p:cNvPr id="3" name="内容占位符 2"/>
          <p:cNvSpPr>
            <a:spLocks noGrp="1"/>
          </p:cNvSpPr>
          <p:nvPr>
            <p:ph idx="1"/>
          </p:nvPr>
        </p:nvSpPr>
        <p:spPr>
          <a:xfrm>
            <a:off x="883840" y="1844824"/>
            <a:ext cx="10972800" cy="4608512"/>
          </a:xfrm>
        </p:spPr>
        <p:txBody>
          <a:bodyPr>
            <a:noAutofit/>
          </a:bodyPr>
          <a:lstStyle/>
          <a:p>
            <a:pPr>
              <a:buFont typeface="Wingdings" panose="05000000000000000000" pitchFamily="2" charset="2"/>
              <a:buChar char="l"/>
            </a:pPr>
            <a:r>
              <a:rPr lang="zh-CN" altLang="en-US" sz="2400" dirty="0">
                <a:solidFill>
                  <a:srgbClr val="00B050"/>
                </a:solidFill>
                <a:ea typeface="宋体" panose="02010600030101010101" pitchFamily="2" charset="-122"/>
                <a:cs typeface="Times New Roman" panose="02020603050405020304" pitchFamily="18" charset="0"/>
              </a:rPr>
              <a:t>特点一：</a:t>
            </a:r>
            <a:r>
              <a:rPr lang="zh-CN" altLang="en-US" sz="2400" b="1" dirty="0">
                <a:solidFill>
                  <a:srgbClr val="00B050"/>
                </a:solidFill>
                <a:ea typeface="宋体" panose="02010600030101010101" pitchFamily="2" charset="-122"/>
                <a:cs typeface="Times New Roman" panose="02020603050405020304" pitchFamily="18" charset="0"/>
              </a:rPr>
              <a:t>面向对象   女朋友才叫对象</a:t>
            </a:r>
            <a:endParaRPr lang="en-US" altLang="zh-CN" sz="2400" b="1" dirty="0">
              <a:solidFill>
                <a:srgbClr val="00B05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000" dirty="0">
                <a:solidFill>
                  <a:srgbClr val="00B050"/>
                </a:solidFill>
                <a:ea typeface="宋体" panose="02010600030101010101" pitchFamily="2" charset="-122"/>
                <a:cs typeface="Times New Roman" panose="02020603050405020304" pitchFamily="18" charset="0"/>
              </a:rPr>
              <a:t>两个基本概念：类、对象</a:t>
            </a:r>
            <a:endParaRPr lang="en-US" altLang="zh-CN" sz="2000" dirty="0">
              <a:solidFill>
                <a:srgbClr val="00B05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000" dirty="0">
                <a:solidFill>
                  <a:srgbClr val="00B050"/>
                </a:solidFill>
                <a:ea typeface="宋体" panose="02010600030101010101" pitchFamily="2" charset="-122"/>
                <a:cs typeface="Times New Roman" panose="02020603050405020304" pitchFamily="18" charset="0"/>
              </a:rPr>
              <a:t>三大特性：封装、继承、多态</a:t>
            </a:r>
          </a:p>
          <a:p>
            <a:pPr>
              <a:buFont typeface="Wingdings" panose="05000000000000000000" pitchFamily="2" charset="2"/>
              <a:buChar char="l"/>
            </a:pPr>
            <a:r>
              <a:rPr lang="zh-CN" altLang="en-US" sz="2400" dirty="0">
                <a:solidFill>
                  <a:srgbClr val="00B050"/>
                </a:solidFill>
                <a:ea typeface="宋体" panose="02010600030101010101" pitchFamily="2" charset="-122"/>
                <a:cs typeface="Times New Roman" panose="02020603050405020304" pitchFamily="18" charset="0"/>
              </a:rPr>
              <a:t>特点二：</a:t>
            </a:r>
            <a:r>
              <a:rPr lang="zh-CN" altLang="en-US" sz="2400" b="1" dirty="0">
                <a:solidFill>
                  <a:srgbClr val="00B050"/>
                </a:solidFill>
                <a:ea typeface="宋体" panose="02010600030101010101" pitchFamily="2" charset="-122"/>
                <a:cs typeface="Times New Roman" panose="02020603050405020304" pitchFamily="18" charset="0"/>
              </a:rPr>
              <a:t>健壮性 完善性</a:t>
            </a:r>
            <a:endParaRPr lang="en-US" altLang="zh-CN" sz="2400" b="1" dirty="0">
              <a:solidFill>
                <a:srgbClr val="00B05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000" dirty="0">
                <a:solidFill>
                  <a:srgbClr val="00B050"/>
                </a:solidFill>
                <a:ea typeface="宋体" panose="02010600030101010101" pitchFamily="2" charset="-122"/>
                <a:cs typeface="Times New Roman" panose="02020603050405020304" pitchFamily="18" charset="0"/>
              </a:rPr>
              <a:t>吸收了</a:t>
            </a:r>
            <a:r>
              <a:rPr lang="en-US" altLang="zh-CN" sz="2000" dirty="0">
                <a:solidFill>
                  <a:srgbClr val="00B050"/>
                </a:solidFill>
                <a:ea typeface="宋体" panose="02010600030101010101" pitchFamily="2" charset="-122"/>
                <a:cs typeface="Times New Roman" panose="02020603050405020304" pitchFamily="18" charset="0"/>
              </a:rPr>
              <a:t>C/C++</a:t>
            </a:r>
            <a:r>
              <a:rPr lang="zh-CN" altLang="en-US" sz="2000" dirty="0">
                <a:solidFill>
                  <a:srgbClr val="00B050"/>
                </a:solidFill>
                <a:ea typeface="宋体" panose="02010600030101010101" pitchFamily="2" charset="-122"/>
                <a:cs typeface="Times New Roman" panose="02020603050405020304" pitchFamily="18" charset="0"/>
              </a:rPr>
              <a:t>语言的优点，但去掉了其影响程序健壮性的部分（如指针、内存的申请与释放等），提供了一个相对安全的内存管理和访问机制</a:t>
            </a:r>
            <a:endParaRPr lang="en-US" altLang="zh-CN" sz="2000" dirty="0">
              <a:solidFill>
                <a:srgbClr val="00B050"/>
              </a:solidFill>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sz="2400" dirty="0">
                <a:solidFill>
                  <a:srgbClr val="00B050"/>
                </a:solidFill>
                <a:ea typeface="宋体" panose="02010600030101010101" pitchFamily="2" charset="-122"/>
                <a:cs typeface="Times New Roman" panose="02020603050405020304" pitchFamily="18" charset="0"/>
              </a:rPr>
              <a:t>特点三：</a:t>
            </a:r>
            <a:r>
              <a:rPr lang="zh-CN" altLang="en-US" sz="2400" b="1" dirty="0">
                <a:solidFill>
                  <a:srgbClr val="00B050"/>
                </a:solidFill>
                <a:ea typeface="宋体" panose="02010600030101010101" pitchFamily="2" charset="-122"/>
                <a:cs typeface="Times New Roman" panose="02020603050405020304" pitchFamily="18" charset="0"/>
              </a:rPr>
              <a:t>跨平台性  </a:t>
            </a:r>
            <a:r>
              <a:rPr lang="en-US" altLang="zh-CN" sz="2400" b="1" dirty="0" err="1">
                <a:solidFill>
                  <a:srgbClr val="00B050"/>
                </a:solidFill>
                <a:ea typeface="宋体" panose="02010600030101010101" pitchFamily="2" charset="-122"/>
                <a:cs typeface="Times New Roman" panose="02020603050405020304" pitchFamily="18" charset="0"/>
              </a:rPr>
              <a:t>jvm</a:t>
            </a:r>
            <a:endParaRPr lang="en-US" altLang="zh-CN" sz="2400" b="1" dirty="0">
              <a:solidFill>
                <a:srgbClr val="00B05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000" dirty="0">
                <a:solidFill>
                  <a:srgbClr val="00B050"/>
                </a:solidFill>
                <a:ea typeface="宋体" panose="02010600030101010101" pitchFamily="2" charset="-122"/>
                <a:cs typeface="Times New Roman" panose="02020603050405020304" pitchFamily="18" charset="0"/>
              </a:rPr>
              <a:t>跨平台性：通过</a:t>
            </a:r>
            <a:r>
              <a:rPr lang="en-US" altLang="zh-CN" sz="2000" dirty="0">
                <a:solidFill>
                  <a:srgbClr val="00B050"/>
                </a:solidFill>
                <a:ea typeface="宋体" panose="02010600030101010101" pitchFamily="2" charset="-122"/>
                <a:cs typeface="Times New Roman" panose="02020603050405020304" pitchFamily="18" charset="0"/>
              </a:rPr>
              <a:t>Java</a:t>
            </a:r>
            <a:r>
              <a:rPr lang="zh-CN" altLang="en-US" sz="2000" dirty="0">
                <a:solidFill>
                  <a:srgbClr val="00B050"/>
                </a:solidFill>
                <a:ea typeface="宋体" panose="02010600030101010101" pitchFamily="2" charset="-122"/>
                <a:cs typeface="Times New Roman" panose="02020603050405020304" pitchFamily="18" charset="0"/>
              </a:rPr>
              <a:t>语言编写的应用程序在不同的系统平台上都可以运行。</a:t>
            </a:r>
            <a:r>
              <a:rPr lang="zh-CN" altLang="en-US" sz="2000" b="1" dirty="0">
                <a:solidFill>
                  <a:srgbClr val="00B050"/>
                </a:solidFill>
                <a:ea typeface="宋体" panose="02010600030101010101" pitchFamily="2" charset="-122"/>
                <a:cs typeface="Times New Roman" panose="02020603050405020304" pitchFamily="18" charset="0"/>
              </a:rPr>
              <a:t>“</a:t>
            </a:r>
            <a:r>
              <a:rPr lang="en-US" altLang="zh-CN" sz="2000" b="1" dirty="0">
                <a:solidFill>
                  <a:srgbClr val="00B050"/>
                </a:solidFill>
                <a:ea typeface="宋体" panose="02010600030101010101" pitchFamily="2" charset="-122"/>
                <a:cs typeface="Times New Roman" panose="02020603050405020304" pitchFamily="18" charset="0"/>
              </a:rPr>
              <a:t>Write once , Run Anywhere</a:t>
            </a:r>
            <a:r>
              <a:rPr lang="zh-CN" altLang="en-US" sz="2000" b="1" dirty="0">
                <a:solidFill>
                  <a:srgbClr val="00B050"/>
                </a:solidFill>
                <a:ea typeface="宋体" panose="02010600030101010101" pitchFamily="2" charset="-122"/>
                <a:cs typeface="Times New Roman" panose="02020603050405020304" pitchFamily="18" charset="0"/>
              </a:rPr>
              <a:t>”，一次编写，处处运行</a:t>
            </a:r>
            <a:endParaRPr lang="en-US" altLang="zh-CN" sz="2000" b="1" dirty="0">
              <a:solidFill>
                <a:srgbClr val="00B05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000" dirty="0">
                <a:solidFill>
                  <a:srgbClr val="00B050"/>
                </a:solidFill>
                <a:ea typeface="宋体" panose="02010600030101010101" pitchFamily="2" charset="-122"/>
                <a:cs typeface="Times New Roman" panose="02020603050405020304" pitchFamily="18" charset="0"/>
              </a:rPr>
              <a:t>原理：只要在需要运行 </a:t>
            </a:r>
            <a:r>
              <a:rPr lang="en-US" altLang="zh-CN" sz="2000" dirty="0">
                <a:solidFill>
                  <a:srgbClr val="00B050"/>
                </a:solidFill>
                <a:ea typeface="宋体" panose="02010600030101010101" pitchFamily="2" charset="-122"/>
                <a:cs typeface="Times New Roman" panose="02020603050405020304" pitchFamily="18" charset="0"/>
              </a:rPr>
              <a:t>java </a:t>
            </a:r>
            <a:r>
              <a:rPr lang="zh-CN" altLang="en-US" sz="2000" dirty="0">
                <a:solidFill>
                  <a:srgbClr val="00B050"/>
                </a:solidFill>
                <a:ea typeface="宋体" panose="02010600030101010101" pitchFamily="2" charset="-122"/>
                <a:cs typeface="Times New Roman" panose="02020603050405020304" pitchFamily="18" charset="0"/>
              </a:rPr>
              <a:t>应用程序的操作系统上，先安装一个</a:t>
            </a:r>
            <a:r>
              <a:rPr lang="en-US" altLang="zh-CN" sz="2000" dirty="0">
                <a:solidFill>
                  <a:srgbClr val="00B050"/>
                </a:solidFill>
                <a:ea typeface="宋体" panose="02010600030101010101" pitchFamily="2" charset="-122"/>
                <a:cs typeface="Times New Roman" panose="02020603050405020304" pitchFamily="18" charset="0"/>
              </a:rPr>
              <a:t>Java</a:t>
            </a:r>
            <a:r>
              <a:rPr lang="zh-CN" altLang="en-US" sz="2000" dirty="0">
                <a:solidFill>
                  <a:srgbClr val="00B050"/>
                </a:solidFill>
                <a:ea typeface="宋体" panose="02010600030101010101" pitchFamily="2" charset="-122"/>
                <a:cs typeface="Times New Roman" panose="02020603050405020304" pitchFamily="18" charset="0"/>
              </a:rPr>
              <a:t>虚拟机 </a:t>
            </a:r>
            <a:r>
              <a:rPr lang="en-US" altLang="zh-CN" sz="2000" dirty="0">
                <a:solidFill>
                  <a:srgbClr val="00B050"/>
                </a:solidFill>
                <a:ea typeface="宋体" panose="02010600030101010101" pitchFamily="2" charset="-122"/>
                <a:cs typeface="Times New Roman" panose="02020603050405020304" pitchFamily="18" charset="0"/>
              </a:rPr>
              <a:t>(JVM Java Virtual Machine) </a:t>
            </a:r>
            <a:r>
              <a:rPr lang="zh-CN" altLang="en-US" sz="2000" dirty="0">
                <a:solidFill>
                  <a:srgbClr val="00B050"/>
                </a:solidFill>
                <a:ea typeface="宋体" panose="02010600030101010101" pitchFamily="2" charset="-122"/>
                <a:cs typeface="Times New Roman" panose="02020603050405020304" pitchFamily="18" charset="0"/>
              </a:rPr>
              <a:t>即可。由</a:t>
            </a:r>
            <a:r>
              <a:rPr lang="en-US" altLang="zh-CN" sz="2000" dirty="0">
                <a:solidFill>
                  <a:srgbClr val="00B050"/>
                </a:solidFill>
                <a:ea typeface="宋体" panose="02010600030101010101" pitchFamily="2" charset="-122"/>
                <a:cs typeface="Times New Roman" panose="02020603050405020304" pitchFamily="18" charset="0"/>
              </a:rPr>
              <a:t>JVM</a:t>
            </a:r>
            <a:r>
              <a:rPr lang="zh-CN" altLang="en-US" sz="2000" dirty="0">
                <a:solidFill>
                  <a:srgbClr val="00B050"/>
                </a:solidFill>
                <a:ea typeface="宋体" panose="02010600030101010101" pitchFamily="2" charset="-122"/>
                <a:cs typeface="Times New Roman" panose="02020603050405020304" pitchFamily="18" charset="0"/>
              </a:rPr>
              <a:t>来负责</a:t>
            </a:r>
            <a:r>
              <a:rPr lang="en-US" altLang="zh-CN" sz="2000" dirty="0">
                <a:solidFill>
                  <a:srgbClr val="00B050"/>
                </a:solidFill>
                <a:ea typeface="宋体" panose="02010600030101010101" pitchFamily="2" charset="-122"/>
                <a:cs typeface="Times New Roman" panose="02020603050405020304" pitchFamily="18" charset="0"/>
              </a:rPr>
              <a:t>Java</a:t>
            </a:r>
            <a:r>
              <a:rPr lang="zh-CN" altLang="en-US" sz="2000" dirty="0">
                <a:solidFill>
                  <a:srgbClr val="00B050"/>
                </a:solidFill>
                <a:ea typeface="宋体" panose="02010600030101010101" pitchFamily="2" charset="-122"/>
                <a:cs typeface="Times New Roman" panose="02020603050405020304" pitchFamily="18" charset="0"/>
              </a:rPr>
              <a:t>程序在该系统中的运行。</a:t>
            </a:r>
          </a:p>
        </p:txBody>
      </p:sp>
      <p:sp>
        <p:nvSpPr>
          <p:cNvPr id="4" name="TextBox 3"/>
          <p:cNvSpPr txBox="1"/>
          <p:nvPr/>
        </p:nvSpPr>
        <p:spPr>
          <a:xfrm>
            <a:off x="146865" y="1321604"/>
            <a:ext cx="6048672" cy="523220"/>
          </a:xfrm>
          <a:prstGeom prst="rect">
            <a:avLst/>
          </a:prstGeom>
          <a:noFill/>
        </p:spPr>
        <p:txBody>
          <a:bodyPr wrap="square" rtlCol="0">
            <a:spAutoFit/>
          </a:bodyPr>
          <a:lstStyle/>
          <a:p>
            <a:pPr marL="285750" indent="-285750">
              <a:buFont typeface="Wingdings" panose="05000000000000000000" pitchFamily="2" charset="2"/>
              <a:buChar char="u"/>
            </a:pPr>
            <a:r>
              <a:rPr lang="en-US" altLang="zh-CN" sz="2800" b="1" dirty="0">
                <a:solidFill>
                  <a:srgbClr val="C00000"/>
                </a:solidFill>
                <a:ea typeface="宋体" panose="02010600030101010101" pitchFamily="2" charset="-122"/>
                <a:cs typeface="Times New Roman" panose="02020603050405020304" pitchFamily="18" charset="0"/>
              </a:rPr>
              <a:t>Java</a:t>
            </a:r>
            <a:r>
              <a:rPr lang="zh-CN" altLang="en-US" sz="2800" b="1" dirty="0">
                <a:solidFill>
                  <a:srgbClr val="C00000"/>
                </a:solidFill>
                <a:ea typeface="宋体" panose="02010600030101010101" pitchFamily="2" charset="-122"/>
                <a:cs typeface="Times New Roman" panose="02020603050405020304" pitchFamily="18" charset="0"/>
              </a:rPr>
              <a:t>语言的特点</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7381" y="2060849"/>
            <a:ext cx="10972800" cy="2043113"/>
          </a:xfrm>
        </p:spPr>
        <p:txBody>
          <a:bodyPr>
            <a:normAutofit fontScale="92500" lnSpcReduction="20000"/>
          </a:bodyPr>
          <a:lstStyle/>
          <a:p>
            <a:pPr>
              <a:buFont typeface="Wingdings" panose="05000000000000000000" pitchFamily="2" charset="2"/>
              <a:buChar char="l"/>
            </a:pPr>
            <a:r>
              <a:rPr lang="en-US" altLang="zh-CN" sz="3200" dirty="0">
                <a:solidFill>
                  <a:srgbClr val="00B050"/>
                </a:solidFill>
                <a:ea typeface="宋体" panose="02010600030101010101" pitchFamily="2" charset="-122"/>
                <a:cs typeface="Times New Roman" panose="02020603050405020304" pitchFamily="18" charset="0"/>
              </a:rPr>
              <a:t>Java</a:t>
            </a:r>
            <a:r>
              <a:rPr lang="zh-CN" altLang="en-US" sz="3200" dirty="0">
                <a:solidFill>
                  <a:srgbClr val="00B050"/>
                </a:solidFill>
                <a:ea typeface="宋体" panose="02010600030101010101" pitchFamily="2" charset="-122"/>
                <a:cs typeface="Times New Roman" panose="02020603050405020304" pitchFamily="18" charset="0"/>
              </a:rPr>
              <a:t>两种核心机制</a:t>
            </a:r>
            <a:endParaRPr lang="en-US" altLang="zh-CN" sz="3200" dirty="0">
              <a:solidFill>
                <a:srgbClr val="00B050"/>
              </a:solidFill>
              <a:ea typeface="宋体" panose="02010600030101010101" pitchFamily="2" charset="-122"/>
              <a:cs typeface="Times New Roman" panose="02020603050405020304" pitchFamily="18" charset="0"/>
            </a:endParaRPr>
          </a:p>
          <a:p>
            <a:pPr>
              <a:buFont typeface="Wingdings" panose="05000000000000000000" pitchFamily="2" charset="2"/>
              <a:buChar char="l"/>
            </a:pPr>
            <a:endParaRPr lang="en-US" altLang="zh-CN" sz="3200" dirty="0">
              <a:solidFill>
                <a:srgbClr val="00B05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sz="2800" dirty="0">
                <a:solidFill>
                  <a:srgbClr val="00B050"/>
                </a:solidFill>
                <a:ea typeface="宋体" panose="02010600030101010101" pitchFamily="2" charset="-122"/>
                <a:cs typeface="Times New Roman" panose="02020603050405020304" pitchFamily="18" charset="0"/>
              </a:rPr>
              <a:t>Java</a:t>
            </a:r>
            <a:r>
              <a:rPr lang="zh-CN" altLang="en-US" sz="2800" dirty="0">
                <a:solidFill>
                  <a:srgbClr val="00B050"/>
                </a:solidFill>
                <a:ea typeface="宋体" panose="02010600030101010101" pitchFamily="2" charset="-122"/>
                <a:cs typeface="Times New Roman" panose="02020603050405020304" pitchFamily="18" charset="0"/>
              </a:rPr>
              <a:t>虚拟机（</a:t>
            </a:r>
            <a:r>
              <a:rPr lang="en-US" altLang="zh-CN" sz="2800" dirty="0">
                <a:solidFill>
                  <a:srgbClr val="00B050"/>
                </a:solidFill>
                <a:ea typeface="宋体" panose="02010600030101010101" pitchFamily="2" charset="-122"/>
                <a:cs typeface="Times New Roman" panose="02020603050405020304" pitchFamily="18" charset="0"/>
              </a:rPr>
              <a:t>Java </a:t>
            </a:r>
            <a:r>
              <a:rPr lang="en-US" altLang="zh-CN" sz="2800" dirty="0" err="1">
                <a:solidFill>
                  <a:srgbClr val="00B050"/>
                </a:solidFill>
                <a:ea typeface="宋体" panose="02010600030101010101" pitchFamily="2" charset="-122"/>
                <a:cs typeface="Times New Roman" panose="02020603050405020304" pitchFamily="18" charset="0"/>
              </a:rPr>
              <a:t>Virtal</a:t>
            </a:r>
            <a:r>
              <a:rPr lang="en-US" altLang="zh-CN" sz="2800" dirty="0">
                <a:solidFill>
                  <a:srgbClr val="00B050"/>
                </a:solidFill>
                <a:ea typeface="宋体" panose="02010600030101010101" pitchFamily="2" charset="-122"/>
                <a:cs typeface="Times New Roman" panose="02020603050405020304" pitchFamily="18" charset="0"/>
              </a:rPr>
              <a:t> Machine</a:t>
            </a:r>
            <a:r>
              <a:rPr lang="zh-CN" altLang="en-US" sz="2800" dirty="0">
                <a:solidFill>
                  <a:srgbClr val="00B050"/>
                </a:solidFill>
                <a:ea typeface="宋体" panose="02010600030101010101" pitchFamily="2" charset="-122"/>
                <a:cs typeface="Times New Roman" panose="02020603050405020304" pitchFamily="18" charset="0"/>
              </a:rPr>
              <a:t>），</a:t>
            </a:r>
            <a:r>
              <a:rPr lang="en-US" altLang="zh-CN" sz="2800" dirty="0">
                <a:solidFill>
                  <a:srgbClr val="00B050"/>
                </a:solidFill>
                <a:ea typeface="宋体" panose="02010600030101010101" pitchFamily="2" charset="-122"/>
                <a:cs typeface="Times New Roman" panose="02020603050405020304" pitchFamily="18" charset="0"/>
              </a:rPr>
              <a:t>JVM</a:t>
            </a:r>
          </a:p>
          <a:p>
            <a:pPr lvl="1">
              <a:buFont typeface="Wingdings" panose="05000000000000000000" pitchFamily="2" charset="2"/>
              <a:buChar char="Ø"/>
            </a:pPr>
            <a:endParaRPr lang="en-US" altLang="zh-CN" sz="2800" dirty="0">
              <a:solidFill>
                <a:srgbClr val="00B05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800" dirty="0">
                <a:solidFill>
                  <a:srgbClr val="00B050"/>
                </a:solidFill>
                <a:ea typeface="宋体" panose="02010600030101010101" pitchFamily="2" charset="-122"/>
                <a:cs typeface="Times New Roman" panose="02020603050405020304" pitchFamily="18" charset="0"/>
              </a:rPr>
              <a:t>垃圾收集机制（</a:t>
            </a:r>
            <a:r>
              <a:rPr lang="en-US" altLang="zh-CN" sz="2800" dirty="0">
                <a:solidFill>
                  <a:srgbClr val="00B050"/>
                </a:solidFill>
                <a:ea typeface="宋体" panose="02010600030101010101" pitchFamily="2" charset="-122"/>
                <a:cs typeface="Times New Roman" panose="02020603050405020304" pitchFamily="18" charset="0"/>
              </a:rPr>
              <a:t>Garbage Collection</a:t>
            </a:r>
            <a:r>
              <a:rPr lang="zh-CN" altLang="en-US" sz="2800" dirty="0">
                <a:solidFill>
                  <a:srgbClr val="00B050"/>
                </a:solidFill>
                <a:ea typeface="宋体" panose="02010600030101010101" pitchFamily="2" charset="-122"/>
                <a:cs typeface="Times New Roman" panose="02020603050405020304" pitchFamily="18" charset="0"/>
              </a:rPr>
              <a:t>），</a:t>
            </a:r>
            <a:r>
              <a:rPr lang="en-US" altLang="zh-CN" sz="2800" dirty="0">
                <a:solidFill>
                  <a:srgbClr val="00B050"/>
                </a:solidFill>
                <a:ea typeface="宋体" panose="02010600030101010101" pitchFamily="2" charset="-122"/>
                <a:cs typeface="Times New Roman" panose="02020603050405020304" pitchFamily="18" charset="0"/>
              </a:rPr>
              <a:t>GC</a:t>
            </a:r>
            <a:endParaRPr lang="zh-CN" altLang="en-US" sz="2800" dirty="0">
              <a:solidFill>
                <a:srgbClr val="00B050"/>
              </a:solidFill>
              <a:ea typeface="宋体" panose="02010600030101010101" pitchFamily="2" charset="-122"/>
              <a:cs typeface="Times New Roman" panose="02020603050405020304" pitchFamily="18" charset="0"/>
            </a:endParaRPr>
          </a:p>
        </p:txBody>
      </p:sp>
      <p:sp>
        <p:nvSpPr>
          <p:cNvPr id="5" name="标题 1"/>
          <p:cNvSpPr>
            <a:spLocks noGrp="1"/>
          </p:cNvSpPr>
          <p:nvPr>
            <p:ph type="title"/>
          </p:nvPr>
        </p:nvSpPr>
        <p:spPr>
          <a:xfrm>
            <a:off x="545087" y="670393"/>
            <a:ext cx="8352928" cy="792088"/>
          </a:xfrm>
        </p:spPr>
        <p:txBody>
          <a:bodyPr>
            <a:normAutofit/>
          </a:bodyPr>
          <a:lstStyle/>
          <a:p>
            <a:r>
              <a:rPr lang="en-US" altLang="zh-CN" b="1" dirty="0">
                <a:solidFill>
                  <a:srgbClr val="00B050"/>
                </a:solidFill>
                <a:latin typeface="+mn-lt"/>
                <a:ea typeface="宋体" panose="02010600030101010101" pitchFamily="2" charset="-122"/>
                <a:cs typeface="Times New Roman" panose="02020603050405020304" pitchFamily="18" charset="0"/>
              </a:rPr>
              <a:t>1.3  Java</a:t>
            </a:r>
            <a:r>
              <a:rPr lang="zh-CN" altLang="en-US" b="1" dirty="0">
                <a:solidFill>
                  <a:srgbClr val="00B050"/>
                </a:solidFill>
                <a:latin typeface="+mn-lt"/>
                <a:ea typeface="宋体" panose="02010600030101010101" pitchFamily="2" charset="-122"/>
                <a:cs typeface="Times New Roman" panose="02020603050405020304" pitchFamily="18" charset="0"/>
              </a:rPr>
              <a:t>语言运行机制及运行过程</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2035" y="1309936"/>
            <a:ext cx="7752875" cy="572278"/>
          </a:xfrm>
        </p:spPr>
        <p:txBody>
          <a:bodyPr>
            <a:normAutofit/>
          </a:bodyPr>
          <a:lstStyle/>
          <a:p>
            <a:pPr marL="457200" indent="-457200">
              <a:buFont typeface="Wingdings" panose="05000000000000000000" pitchFamily="2" charset="2"/>
              <a:buChar char="u"/>
            </a:pPr>
            <a:r>
              <a:rPr lang="en-US" altLang="zh-CN" sz="2800" b="1" dirty="0">
                <a:solidFill>
                  <a:srgbClr val="C00000"/>
                </a:solidFill>
                <a:latin typeface="+mn-lt"/>
                <a:ea typeface="宋体" panose="02010600030101010101" pitchFamily="2" charset="-122"/>
                <a:cs typeface="Times New Roman" panose="02020603050405020304" pitchFamily="18" charset="0"/>
              </a:rPr>
              <a:t>Java</a:t>
            </a:r>
            <a:r>
              <a:rPr lang="zh-CN" altLang="en-US" sz="2800" b="1" dirty="0">
                <a:solidFill>
                  <a:srgbClr val="C00000"/>
                </a:solidFill>
                <a:latin typeface="+mn-lt"/>
                <a:ea typeface="宋体" panose="02010600030101010101" pitchFamily="2" charset="-122"/>
                <a:cs typeface="Times New Roman" panose="02020603050405020304" pitchFamily="18" charset="0"/>
              </a:rPr>
              <a:t>语言的特点：跨平台性</a:t>
            </a:r>
          </a:p>
        </p:txBody>
      </p:sp>
      <p:sp>
        <p:nvSpPr>
          <p:cNvPr id="3" name="内容占位符 2"/>
          <p:cNvSpPr>
            <a:spLocks noGrp="1"/>
          </p:cNvSpPr>
          <p:nvPr>
            <p:ph idx="1"/>
          </p:nvPr>
        </p:nvSpPr>
        <p:spPr>
          <a:xfrm>
            <a:off x="647739" y="5401528"/>
            <a:ext cx="10972800" cy="907793"/>
          </a:xfrm>
        </p:spPr>
        <p:txBody>
          <a:bodyPr>
            <a:normAutofit/>
          </a:bodyPr>
          <a:lstStyle/>
          <a:p>
            <a:pPr>
              <a:buFont typeface="Wingdings" panose="05000000000000000000" pitchFamily="2" charset="2"/>
              <a:buChar char="l"/>
            </a:pPr>
            <a:r>
              <a:rPr lang="zh-CN" altLang="en-US" sz="2400" dirty="0">
                <a:solidFill>
                  <a:srgbClr val="00B050"/>
                </a:solidFill>
                <a:ea typeface="宋体" panose="02010600030101010101" pitchFamily="2" charset="-122"/>
                <a:cs typeface="Times New Roman" panose="02020603050405020304" pitchFamily="18" charset="0"/>
              </a:rPr>
              <a:t>因为有了</a:t>
            </a:r>
            <a:r>
              <a:rPr lang="en-US" altLang="zh-CN" sz="2400" dirty="0">
                <a:solidFill>
                  <a:srgbClr val="00B050"/>
                </a:solidFill>
                <a:ea typeface="宋体" panose="02010600030101010101" pitchFamily="2" charset="-122"/>
                <a:cs typeface="Times New Roman" panose="02020603050405020304" pitchFamily="18" charset="0"/>
              </a:rPr>
              <a:t>JVM</a:t>
            </a:r>
            <a:r>
              <a:rPr lang="zh-CN" altLang="en-US" sz="2400" dirty="0">
                <a:solidFill>
                  <a:srgbClr val="00B050"/>
                </a:solidFill>
                <a:ea typeface="宋体" panose="02010600030101010101" pitchFamily="2" charset="-122"/>
                <a:cs typeface="Times New Roman" panose="02020603050405020304" pitchFamily="18" charset="0"/>
              </a:rPr>
              <a:t>，同一个</a:t>
            </a:r>
            <a:r>
              <a:rPr lang="en-US" altLang="zh-CN" sz="2400" dirty="0">
                <a:solidFill>
                  <a:srgbClr val="00B050"/>
                </a:solidFill>
                <a:ea typeface="宋体" panose="02010600030101010101" pitchFamily="2" charset="-122"/>
                <a:cs typeface="Times New Roman" panose="02020603050405020304" pitchFamily="18" charset="0"/>
              </a:rPr>
              <a:t>Java </a:t>
            </a:r>
            <a:r>
              <a:rPr lang="zh-CN" altLang="en-US" sz="2400" dirty="0">
                <a:solidFill>
                  <a:srgbClr val="00B050"/>
                </a:solidFill>
                <a:ea typeface="宋体" panose="02010600030101010101" pitchFamily="2" charset="-122"/>
                <a:cs typeface="Times New Roman" panose="02020603050405020304" pitchFamily="18" charset="0"/>
              </a:rPr>
              <a:t>程序在三个不同的操作系统中都可以执行。这样就实现了</a:t>
            </a:r>
            <a:r>
              <a:rPr lang="en-US" altLang="zh-CN" sz="2400" dirty="0">
                <a:solidFill>
                  <a:srgbClr val="00B050"/>
                </a:solidFill>
                <a:ea typeface="宋体" panose="02010600030101010101" pitchFamily="2" charset="-122"/>
                <a:cs typeface="Times New Roman" panose="02020603050405020304" pitchFamily="18" charset="0"/>
              </a:rPr>
              <a:t>Java </a:t>
            </a:r>
            <a:r>
              <a:rPr lang="zh-CN" altLang="en-US" sz="2400" dirty="0">
                <a:solidFill>
                  <a:srgbClr val="00B050"/>
                </a:solidFill>
                <a:ea typeface="宋体" panose="02010600030101010101" pitchFamily="2" charset="-122"/>
                <a:cs typeface="Times New Roman" panose="02020603050405020304" pitchFamily="18" charset="0"/>
              </a:rPr>
              <a:t>程序的跨平台性。</a:t>
            </a:r>
          </a:p>
        </p:txBody>
      </p:sp>
      <p:sp>
        <p:nvSpPr>
          <p:cNvPr id="4" name="矩形 5"/>
          <p:cNvSpPr>
            <a:spLocks noChangeArrowheads="1"/>
          </p:cNvSpPr>
          <p:nvPr/>
        </p:nvSpPr>
        <p:spPr bwMode="auto">
          <a:xfrm>
            <a:off x="4751918" y="2091587"/>
            <a:ext cx="2592916" cy="576262"/>
          </a:xfrm>
          <a:prstGeom prst="rect">
            <a:avLst/>
          </a:prstGeom>
          <a:solidFill>
            <a:srgbClr val="B9CDE5"/>
          </a:solidFill>
          <a:ln w="25400">
            <a:solidFill>
              <a:srgbClr val="385D8A"/>
            </a:solidFill>
            <a:miter lim="800000"/>
          </a:ln>
        </p:spPr>
        <p:txBody>
          <a:bodyPr anchor="ctr"/>
          <a:lstStyle/>
          <a:p>
            <a:pPr algn="ctr"/>
            <a:endParaRPr lang="zh-CN" altLang="en-US" sz="2400">
              <a:solidFill>
                <a:srgbClr val="FFFFFF"/>
              </a:solidFill>
              <a:ea typeface="宋体" panose="02010600030101010101" pitchFamily="2" charset="-122"/>
              <a:cs typeface="Times New Roman" panose="02020603050405020304" pitchFamily="18" charset="0"/>
            </a:endParaRPr>
          </a:p>
        </p:txBody>
      </p:sp>
      <p:sp>
        <p:nvSpPr>
          <p:cNvPr id="5" name="矩形 6"/>
          <p:cNvSpPr>
            <a:spLocks noChangeArrowheads="1"/>
          </p:cNvSpPr>
          <p:nvPr/>
        </p:nvSpPr>
        <p:spPr bwMode="auto">
          <a:xfrm>
            <a:off x="910167" y="3604475"/>
            <a:ext cx="3263900" cy="1439863"/>
          </a:xfrm>
          <a:prstGeom prst="rect">
            <a:avLst/>
          </a:prstGeom>
          <a:solidFill>
            <a:srgbClr val="B9CDE5"/>
          </a:solidFill>
          <a:ln w="25400">
            <a:solidFill>
              <a:srgbClr val="385D8A"/>
            </a:solidFill>
            <a:miter lim="800000"/>
          </a:ln>
        </p:spPr>
        <p:txBody>
          <a:bodyPr anchor="ctr"/>
          <a:lstStyle/>
          <a:p>
            <a:pPr algn="ctr"/>
            <a:endParaRPr lang="zh-CN" altLang="en-US" sz="2400">
              <a:solidFill>
                <a:srgbClr val="FFFFFF"/>
              </a:solidFill>
              <a:ea typeface="宋体" panose="02010600030101010101" pitchFamily="2" charset="-122"/>
              <a:cs typeface="Times New Roman" panose="02020603050405020304" pitchFamily="18" charset="0"/>
            </a:endParaRPr>
          </a:p>
        </p:txBody>
      </p:sp>
      <p:sp>
        <p:nvSpPr>
          <p:cNvPr id="6" name="矩形 7"/>
          <p:cNvSpPr>
            <a:spLocks noChangeArrowheads="1"/>
          </p:cNvSpPr>
          <p:nvPr/>
        </p:nvSpPr>
        <p:spPr bwMode="auto">
          <a:xfrm>
            <a:off x="4559301" y="3604475"/>
            <a:ext cx="3266017" cy="1439863"/>
          </a:xfrm>
          <a:prstGeom prst="rect">
            <a:avLst/>
          </a:prstGeom>
          <a:solidFill>
            <a:srgbClr val="B9CDE5"/>
          </a:solidFill>
          <a:ln w="25400">
            <a:solidFill>
              <a:srgbClr val="385D8A"/>
            </a:solidFill>
            <a:miter lim="800000"/>
          </a:ln>
        </p:spPr>
        <p:txBody>
          <a:bodyPr anchor="ctr"/>
          <a:lstStyle/>
          <a:p>
            <a:pPr algn="ctr"/>
            <a:endParaRPr lang="zh-CN" altLang="en-US" sz="2400">
              <a:solidFill>
                <a:srgbClr val="FFFFFF"/>
              </a:solidFill>
              <a:ea typeface="宋体" panose="02010600030101010101" pitchFamily="2" charset="-122"/>
              <a:cs typeface="Times New Roman" panose="02020603050405020304" pitchFamily="18" charset="0"/>
            </a:endParaRPr>
          </a:p>
        </p:txBody>
      </p:sp>
      <p:sp>
        <p:nvSpPr>
          <p:cNvPr id="7" name="矩形 8"/>
          <p:cNvSpPr>
            <a:spLocks noChangeArrowheads="1"/>
          </p:cNvSpPr>
          <p:nvPr/>
        </p:nvSpPr>
        <p:spPr bwMode="auto">
          <a:xfrm>
            <a:off x="8208434" y="3604475"/>
            <a:ext cx="3266017" cy="1439863"/>
          </a:xfrm>
          <a:prstGeom prst="rect">
            <a:avLst/>
          </a:prstGeom>
          <a:solidFill>
            <a:srgbClr val="B9CDE5"/>
          </a:solidFill>
          <a:ln w="25400">
            <a:solidFill>
              <a:srgbClr val="385D8A"/>
            </a:solidFill>
            <a:miter lim="800000"/>
          </a:ln>
        </p:spPr>
        <p:txBody>
          <a:bodyPr anchor="ctr"/>
          <a:lstStyle/>
          <a:p>
            <a:pPr algn="ctr"/>
            <a:endParaRPr lang="zh-CN" altLang="en-US" sz="2400">
              <a:solidFill>
                <a:srgbClr val="FFFFFF"/>
              </a:solidFill>
              <a:ea typeface="宋体" panose="02010600030101010101" pitchFamily="2" charset="-122"/>
              <a:cs typeface="Times New Roman" panose="02020603050405020304" pitchFamily="18" charset="0"/>
            </a:endParaRPr>
          </a:p>
        </p:txBody>
      </p:sp>
      <p:sp>
        <p:nvSpPr>
          <p:cNvPr id="8" name="椭圆 9"/>
          <p:cNvSpPr>
            <a:spLocks noChangeArrowheads="1"/>
          </p:cNvSpPr>
          <p:nvPr/>
        </p:nvSpPr>
        <p:spPr bwMode="auto">
          <a:xfrm>
            <a:off x="1390652" y="3699541"/>
            <a:ext cx="2305049" cy="719137"/>
          </a:xfrm>
          <a:prstGeom prst="ellipse">
            <a:avLst/>
          </a:prstGeom>
          <a:solidFill>
            <a:srgbClr val="B9CDE5"/>
          </a:solidFill>
          <a:ln w="25400">
            <a:solidFill>
              <a:srgbClr val="385D8A"/>
            </a:solidFill>
            <a:round/>
          </a:ln>
        </p:spPr>
        <p:txBody>
          <a:bodyPr anchor="ctr"/>
          <a:lstStyle/>
          <a:p>
            <a:pPr algn="ctr"/>
            <a:endParaRPr lang="zh-CN" altLang="en-US" sz="2400">
              <a:solidFill>
                <a:srgbClr val="FFFFFF"/>
              </a:solidFill>
              <a:ea typeface="宋体" panose="02010600030101010101" pitchFamily="2" charset="-122"/>
              <a:cs typeface="Times New Roman" panose="02020603050405020304" pitchFamily="18" charset="0"/>
            </a:endParaRPr>
          </a:p>
        </p:txBody>
      </p:sp>
      <p:sp>
        <p:nvSpPr>
          <p:cNvPr id="9" name="椭圆 10"/>
          <p:cNvSpPr>
            <a:spLocks noChangeArrowheads="1"/>
          </p:cNvSpPr>
          <p:nvPr/>
        </p:nvSpPr>
        <p:spPr bwMode="auto">
          <a:xfrm>
            <a:off x="5039785" y="3699541"/>
            <a:ext cx="2305049" cy="719137"/>
          </a:xfrm>
          <a:prstGeom prst="ellipse">
            <a:avLst/>
          </a:prstGeom>
          <a:solidFill>
            <a:srgbClr val="B9CDE5"/>
          </a:solidFill>
          <a:ln w="25400">
            <a:solidFill>
              <a:srgbClr val="385D8A"/>
            </a:solidFill>
            <a:round/>
          </a:ln>
        </p:spPr>
        <p:txBody>
          <a:bodyPr anchor="ctr"/>
          <a:lstStyle/>
          <a:p>
            <a:pPr algn="ctr"/>
            <a:endParaRPr lang="zh-CN" altLang="en-US">
              <a:solidFill>
                <a:srgbClr val="FFFFFF"/>
              </a:solidFill>
              <a:ea typeface="宋体" panose="02010600030101010101" pitchFamily="2" charset="-122"/>
              <a:cs typeface="Times New Roman" panose="02020603050405020304" pitchFamily="18" charset="0"/>
            </a:endParaRPr>
          </a:p>
        </p:txBody>
      </p:sp>
      <p:sp>
        <p:nvSpPr>
          <p:cNvPr id="10" name="椭圆 11"/>
          <p:cNvSpPr>
            <a:spLocks noChangeArrowheads="1"/>
          </p:cNvSpPr>
          <p:nvPr/>
        </p:nvSpPr>
        <p:spPr bwMode="auto">
          <a:xfrm>
            <a:off x="8688918" y="3699542"/>
            <a:ext cx="2305049" cy="720725"/>
          </a:xfrm>
          <a:prstGeom prst="ellipse">
            <a:avLst/>
          </a:prstGeom>
          <a:solidFill>
            <a:srgbClr val="B9CDE5"/>
          </a:solidFill>
          <a:ln w="25400">
            <a:solidFill>
              <a:srgbClr val="385D8A"/>
            </a:solidFill>
            <a:round/>
          </a:ln>
        </p:spPr>
        <p:txBody>
          <a:bodyPr anchor="ctr"/>
          <a:lstStyle/>
          <a:p>
            <a:pPr algn="ctr"/>
            <a:endParaRPr lang="zh-CN" altLang="en-US" sz="2400">
              <a:solidFill>
                <a:srgbClr val="FFFFFF"/>
              </a:solidFill>
              <a:ea typeface="宋体" panose="02010600030101010101" pitchFamily="2" charset="-122"/>
              <a:cs typeface="Times New Roman" panose="02020603050405020304" pitchFamily="18" charset="0"/>
            </a:endParaRPr>
          </a:p>
        </p:txBody>
      </p:sp>
      <p:sp>
        <p:nvSpPr>
          <p:cNvPr id="11" name="TextBox 12"/>
          <p:cNvSpPr txBox="1">
            <a:spLocks noChangeArrowheads="1"/>
          </p:cNvSpPr>
          <p:nvPr/>
        </p:nvSpPr>
        <p:spPr bwMode="auto">
          <a:xfrm>
            <a:off x="5073187" y="2154217"/>
            <a:ext cx="2400300" cy="457200"/>
          </a:xfrm>
          <a:prstGeom prst="rect">
            <a:avLst/>
          </a:prstGeom>
          <a:noFill/>
          <a:ln w="9525">
            <a:noFill/>
            <a:miter lim="800000"/>
          </a:ln>
        </p:spPr>
        <p:txBody>
          <a:bodyPr>
            <a:spAutoFit/>
          </a:bodyPr>
          <a:lstStyle/>
          <a:p>
            <a:r>
              <a:rPr lang="en-US" altLang="zh-CN" sz="2400" dirty="0">
                <a:ea typeface="宋体" panose="02010600030101010101" pitchFamily="2" charset="-122"/>
                <a:cs typeface="Times New Roman" panose="02020603050405020304" pitchFamily="18" charset="0"/>
              </a:rPr>
              <a:t>JAVA</a:t>
            </a:r>
            <a:r>
              <a:rPr lang="zh-CN" altLang="en-US" sz="2400" dirty="0">
                <a:ea typeface="宋体" panose="02010600030101010101" pitchFamily="2" charset="-122"/>
                <a:cs typeface="Times New Roman" panose="02020603050405020304" pitchFamily="18" charset="0"/>
              </a:rPr>
              <a:t>程序</a:t>
            </a:r>
          </a:p>
        </p:txBody>
      </p:sp>
      <p:sp>
        <p:nvSpPr>
          <p:cNvPr id="12" name="TextBox 13"/>
          <p:cNvSpPr txBox="1">
            <a:spLocks noChangeArrowheads="1"/>
          </p:cNvSpPr>
          <p:nvPr/>
        </p:nvSpPr>
        <p:spPr bwMode="auto">
          <a:xfrm>
            <a:off x="1231654" y="4587486"/>
            <a:ext cx="2785533" cy="369887"/>
          </a:xfrm>
          <a:prstGeom prst="rect">
            <a:avLst/>
          </a:prstGeom>
          <a:noFill/>
          <a:ln w="9525">
            <a:noFill/>
            <a:miter lim="800000"/>
          </a:ln>
        </p:spPr>
        <p:txBody>
          <a:bodyPr>
            <a:spAutoFit/>
          </a:bodyPr>
          <a:lstStyle/>
          <a:p>
            <a:r>
              <a:rPr lang="en-US" altLang="zh-CN" dirty="0">
                <a:ea typeface="宋体" panose="02010600030101010101" pitchFamily="2" charset="-122"/>
                <a:cs typeface="Times New Roman" panose="02020603050405020304" pitchFamily="18" charset="0"/>
              </a:rPr>
              <a:t>Windows</a:t>
            </a:r>
            <a:r>
              <a:rPr lang="zh-CN" altLang="en-US" dirty="0">
                <a:ea typeface="宋体" panose="02010600030101010101" pitchFamily="2" charset="-122"/>
                <a:cs typeface="Times New Roman" panose="02020603050405020304" pitchFamily="18" charset="0"/>
              </a:rPr>
              <a:t>操作系统</a:t>
            </a:r>
          </a:p>
        </p:txBody>
      </p:sp>
      <p:sp>
        <p:nvSpPr>
          <p:cNvPr id="13" name="TextBox 14"/>
          <p:cNvSpPr txBox="1">
            <a:spLocks noChangeArrowheads="1"/>
          </p:cNvSpPr>
          <p:nvPr/>
        </p:nvSpPr>
        <p:spPr bwMode="auto">
          <a:xfrm>
            <a:off x="5310731" y="4581850"/>
            <a:ext cx="2309280" cy="369887"/>
          </a:xfrm>
          <a:prstGeom prst="rect">
            <a:avLst/>
          </a:prstGeom>
          <a:noFill/>
          <a:ln w="9525">
            <a:noFill/>
            <a:miter lim="800000"/>
          </a:ln>
        </p:spPr>
        <p:txBody>
          <a:bodyPr wrap="square">
            <a:spAutoFit/>
          </a:bodyPr>
          <a:lstStyle/>
          <a:p>
            <a:r>
              <a:rPr lang="en-US" altLang="zh-CN" dirty="0">
                <a:ea typeface="宋体" panose="02010600030101010101" pitchFamily="2" charset="-122"/>
                <a:cs typeface="Times New Roman" panose="02020603050405020304" pitchFamily="18" charset="0"/>
              </a:rPr>
              <a:t>Linux</a:t>
            </a:r>
            <a:r>
              <a:rPr lang="zh-CN" altLang="en-US" dirty="0">
                <a:ea typeface="宋体" panose="02010600030101010101" pitchFamily="2" charset="-122"/>
                <a:cs typeface="Times New Roman" panose="02020603050405020304" pitchFamily="18" charset="0"/>
              </a:rPr>
              <a:t>操作系统</a:t>
            </a:r>
          </a:p>
        </p:txBody>
      </p:sp>
      <p:sp>
        <p:nvSpPr>
          <p:cNvPr id="14" name="TextBox 15"/>
          <p:cNvSpPr txBox="1">
            <a:spLocks noChangeArrowheads="1"/>
          </p:cNvSpPr>
          <p:nvPr/>
        </p:nvSpPr>
        <p:spPr bwMode="auto">
          <a:xfrm>
            <a:off x="8957968" y="4587486"/>
            <a:ext cx="2169616" cy="369887"/>
          </a:xfrm>
          <a:prstGeom prst="rect">
            <a:avLst/>
          </a:prstGeom>
          <a:noFill/>
          <a:ln w="9525">
            <a:noFill/>
            <a:miter lim="800000"/>
          </a:ln>
        </p:spPr>
        <p:txBody>
          <a:bodyPr wrap="square">
            <a:spAutoFit/>
          </a:bodyPr>
          <a:lstStyle/>
          <a:p>
            <a:r>
              <a:rPr lang="en-US" altLang="zh-CN" dirty="0">
                <a:ea typeface="宋体" panose="02010600030101010101" pitchFamily="2" charset="-122"/>
                <a:cs typeface="Times New Roman" panose="02020603050405020304" pitchFamily="18" charset="0"/>
              </a:rPr>
              <a:t>Mac</a:t>
            </a:r>
            <a:r>
              <a:rPr lang="zh-CN" altLang="en-US" dirty="0">
                <a:ea typeface="宋体" panose="02010600030101010101" pitchFamily="2" charset="-122"/>
                <a:cs typeface="Times New Roman" panose="02020603050405020304" pitchFamily="18" charset="0"/>
              </a:rPr>
              <a:t>操作系统</a:t>
            </a:r>
          </a:p>
        </p:txBody>
      </p:sp>
      <p:sp>
        <p:nvSpPr>
          <p:cNvPr id="15" name="TextBox 16"/>
          <p:cNvSpPr txBox="1">
            <a:spLocks noChangeArrowheads="1"/>
          </p:cNvSpPr>
          <p:nvPr/>
        </p:nvSpPr>
        <p:spPr bwMode="auto">
          <a:xfrm>
            <a:off x="1523749" y="3879995"/>
            <a:ext cx="2017184" cy="369887"/>
          </a:xfrm>
          <a:prstGeom prst="rect">
            <a:avLst/>
          </a:prstGeom>
          <a:noFill/>
          <a:ln w="9525">
            <a:noFill/>
            <a:miter lim="800000"/>
          </a:ln>
        </p:spPr>
        <p:txBody>
          <a:bodyPr>
            <a:spAutoFit/>
          </a:bodyPr>
          <a:lstStyle/>
          <a:p>
            <a:r>
              <a:rPr lang="en-US" altLang="zh-CN" dirty="0">
                <a:ea typeface="宋体" panose="02010600030101010101" pitchFamily="2" charset="-122"/>
                <a:cs typeface="Times New Roman" panose="02020603050405020304" pitchFamily="18" charset="0"/>
              </a:rPr>
              <a:t>Win</a:t>
            </a:r>
            <a:r>
              <a:rPr lang="zh-CN" altLang="en-US" dirty="0">
                <a:ea typeface="宋体" panose="02010600030101010101" pitchFamily="2" charset="-122"/>
                <a:cs typeface="Times New Roman" panose="02020603050405020304" pitchFamily="18" charset="0"/>
              </a:rPr>
              <a:t>版的</a:t>
            </a:r>
            <a:r>
              <a:rPr lang="en-US" altLang="zh-CN" dirty="0">
                <a:ea typeface="宋体" panose="02010600030101010101" pitchFamily="2" charset="-122"/>
                <a:cs typeface="Times New Roman" panose="02020603050405020304" pitchFamily="18" charset="0"/>
              </a:rPr>
              <a:t>JVM</a:t>
            </a:r>
            <a:endParaRPr lang="zh-CN" altLang="en-US" dirty="0">
              <a:ea typeface="宋体" panose="02010600030101010101" pitchFamily="2" charset="-122"/>
              <a:cs typeface="Times New Roman" panose="02020603050405020304" pitchFamily="18" charset="0"/>
            </a:endParaRPr>
          </a:p>
        </p:txBody>
      </p:sp>
      <p:sp>
        <p:nvSpPr>
          <p:cNvPr id="16" name="TextBox 17"/>
          <p:cNvSpPr txBox="1">
            <a:spLocks noChangeArrowheads="1"/>
          </p:cNvSpPr>
          <p:nvPr/>
        </p:nvSpPr>
        <p:spPr bwMode="auto">
          <a:xfrm>
            <a:off x="5219709" y="3885623"/>
            <a:ext cx="2305051" cy="369887"/>
          </a:xfrm>
          <a:prstGeom prst="rect">
            <a:avLst/>
          </a:prstGeom>
          <a:noFill/>
          <a:ln w="9525">
            <a:noFill/>
            <a:miter lim="800000"/>
          </a:ln>
        </p:spPr>
        <p:txBody>
          <a:bodyPr>
            <a:spAutoFit/>
          </a:bodyPr>
          <a:lstStyle/>
          <a:p>
            <a:r>
              <a:rPr lang="en-US" altLang="zh-CN" dirty="0" err="1">
                <a:ea typeface="宋体" panose="02010600030101010101" pitchFamily="2" charset="-122"/>
                <a:cs typeface="Times New Roman" panose="02020603050405020304" pitchFamily="18" charset="0"/>
              </a:rPr>
              <a:t>linux</a:t>
            </a:r>
            <a:r>
              <a:rPr lang="zh-CN" altLang="en-US" dirty="0">
                <a:ea typeface="宋体" panose="02010600030101010101" pitchFamily="2" charset="-122"/>
                <a:cs typeface="Times New Roman" panose="02020603050405020304" pitchFamily="18" charset="0"/>
              </a:rPr>
              <a:t>版的</a:t>
            </a:r>
            <a:r>
              <a:rPr lang="en-US" altLang="zh-CN" dirty="0">
                <a:ea typeface="宋体" panose="02010600030101010101" pitchFamily="2" charset="-122"/>
                <a:cs typeface="Times New Roman" panose="02020603050405020304" pitchFamily="18" charset="0"/>
              </a:rPr>
              <a:t>JVM</a:t>
            </a:r>
            <a:endParaRPr lang="zh-CN" altLang="en-US" dirty="0">
              <a:ea typeface="宋体" panose="02010600030101010101" pitchFamily="2" charset="-122"/>
              <a:cs typeface="Times New Roman" panose="02020603050405020304" pitchFamily="18" charset="0"/>
            </a:endParaRPr>
          </a:p>
        </p:txBody>
      </p:sp>
      <p:sp>
        <p:nvSpPr>
          <p:cNvPr id="17" name="TextBox 18"/>
          <p:cNvSpPr txBox="1">
            <a:spLocks noChangeArrowheads="1"/>
          </p:cNvSpPr>
          <p:nvPr/>
        </p:nvSpPr>
        <p:spPr bwMode="auto">
          <a:xfrm>
            <a:off x="8898235" y="3865337"/>
            <a:ext cx="2209800" cy="369888"/>
          </a:xfrm>
          <a:prstGeom prst="rect">
            <a:avLst/>
          </a:prstGeom>
          <a:noFill/>
          <a:ln w="9525">
            <a:noFill/>
            <a:miter lim="800000"/>
          </a:ln>
        </p:spPr>
        <p:txBody>
          <a:bodyPr>
            <a:spAutoFit/>
          </a:bodyPr>
          <a:lstStyle/>
          <a:p>
            <a:r>
              <a:rPr lang="en-US" altLang="zh-CN" dirty="0">
                <a:ea typeface="宋体" panose="02010600030101010101" pitchFamily="2" charset="-122"/>
                <a:cs typeface="Times New Roman" panose="02020603050405020304" pitchFamily="18" charset="0"/>
              </a:rPr>
              <a:t>Mac</a:t>
            </a:r>
            <a:r>
              <a:rPr lang="zh-CN" altLang="en-US" dirty="0">
                <a:ea typeface="宋体" panose="02010600030101010101" pitchFamily="2" charset="-122"/>
                <a:cs typeface="Times New Roman" panose="02020603050405020304" pitchFamily="18" charset="0"/>
              </a:rPr>
              <a:t>版的</a:t>
            </a:r>
            <a:r>
              <a:rPr lang="en-US" altLang="zh-CN" dirty="0">
                <a:ea typeface="宋体" panose="02010600030101010101" pitchFamily="2" charset="-122"/>
                <a:cs typeface="Times New Roman" panose="02020603050405020304" pitchFamily="18" charset="0"/>
              </a:rPr>
              <a:t>JVM</a:t>
            </a:r>
            <a:endParaRPr lang="zh-CN" altLang="en-US" dirty="0">
              <a:ea typeface="宋体" panose="02010600030101010101" pitchFamily="2" charset="-122"/>
              <a:cs typeface="Times New Roman" panose="02020603050405020304" pitchFamily="18" charset="0"/>
            </a:endParaRPr>
          </a:p>
        </p:txBody>
      </p:sp>
      <p:cxnSp>
        <p:nvCxnSpPr>
          <p:cNvPr id="22" name="直接箭头连接符 21"/>
          <p:cNvCxnSpPr>
            <a:stCxn id="4" idx="2"/>
            <a:endCxn id="8" idx="0"/>
          </p:cNvCxnSpPr>
          <p:nvPr/>
        </p:nvCxnSpPr>
        <p:spPr>
          <a:xfrm rot="5400000">
            <a:off x="3779930" y="1431095"/>
            <a:ext cx="1031692" cy="3505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4" idx="2"/>
            <a:endCxn id="9" idx="0"/>
          </p:cNvCxnSpPr>
          <p:nvPr/>
        </p:nvCxnSpPr>
        <p:spPr>
          <a:xfrm rot="16200000" flipH="1">
            <a:off x="5604497" y="3111729"/>
            <a:ext cx="1031692" cy="1439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4" idx="2"/>
            <a:endCxn id="10" idx="0"/>
          </p:cNvCxnSpPr>
          <p:nvPr/>
        </p:nvCxnSpPr>
        <p:spPr>
          <a:xfrm rot="16200000" flipH="1">
            <a:off x="7429063" y="1287162"/>
            <a:ext cx="1031692" cy="37930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标题 1"/>
          <p:cNvSpPr txBox="1"/>
          <p:nvPr/>
        </p:nvSpPr>
        <p:spPr>
          <a:xfrm>
            <a:off x="-395854" y="152636"/>
            <a:ext cx="8352928" cy="79208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a:solidFill>
                  <a:srgbClr val="00B050"/>
                </a:solidFill>
                <a:latin typeface="+mn-lt"/>
                <a:ea typeface="宋体" panose="02010600030101010101" pitchFamily="2" charset="-122"/>
                <a:cs typeface="Times New Roman" panose="02020603050405020304" pitchFamily="18" charset="0"/>
              </a:rPr>
              <a:t>1.3  Java</a:t>
            </a:r>
            <a:r>
              <a:rPr lang="zh-CN" altLang="en-US" b="1" dirty="0">
                <a:solidFill>
                  <a:srgbClr val="00B050"/>
                </a:solidFill>
                <a:latin typeface="+mn-lt"/>
                <a:ea typeface="宋体" panose="02010600030101010101" pitchFamily="2" charset="-122"/>
                <a:cs typeface="Times New Roman" panose="02020603050405020304" pitchFamily="18" charset="0"/>
              </a:rPr>
              <a:t>语言运行机制及运行过程</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24744"/>
            <a:ext cx="6864085" cy="648072"/>
          </a:xfrm>
        </p:spPr>
        <p:txBody>
          <a:bodyPr>
            <a:noAutofit/>
          </a:bodyPr>
          <a:lstStyle/>
          <a:p>
            <a:pPr marL="457200" indent="-457200">
              <a:buFont typeface="Wingdings" panose="05000000000000000000" pitchFamily="2" charset="2"/>
              <a:buChar char="u"/>
            </a:pPr>
            <a:r>
              <a:rPr lang="zh-CN" altLang="en-US" sz="2800"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核心机制</a:t>
            </a:r>
            <a:r>
              <a:rPr lang="en-US" altLang="zh-CN" sz="2800"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—Java</a:t>
            </a:r>
            <a:r>
              <a:rPr lang="zh-CN" altLang="en-US" sz="2800"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虚拟机</a:t>
            </a:r>
          </a:p>
        </p:txBody>
      </p:sp>
      <p:sp>
        <p:nvSpPr>
          <p:cNvPr id="3" name="内容占位符 2"/>
          <p:cNvSpPr>
            <a:spLocks noGrp="1"/>
          </p:cNvSpPr>
          <p:nvPr>
            <p:ph idx="1"/>
          </p:nvPr>
        </p:nvSpPr>
        <p:spPr>
          <a:xfrm>
            <a:off x="647739" y="1781751"/>
            <a:ext cx="10972800" cy="2257428"/>
          </a:xfrm>
        </p:spPr>
        <p:txBody>
          <a:bodyPr>
            <a:normAutofit/>
          </a:bodyPr>
          <a:lstStyle/>
          <a:p>
            <a:pPr>
              <a:buFont typeface="Wingdings" panose="05000000000000000000" pitchFamily="2" charset="2"/>
              <a:buChar char="l"/>
            </a:pPr>
            <a:r>
              <a:rPr lang="en-US" altLang="zh-CN" sz="2400"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JVM</a:t>
            </a:r>
            <a:r>
              <a:rPr lang="zh-CN" altLang="en-US" sz="2400"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是一个虚拟的计算机，具有指令集并使用不同的存储区域。负责执行指令，管理数据、内存、寄存器</a:t>
            </a:r>
            <a:r>
              <a:rPr lang="zh-CN" altLang="en-US" sz="24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a:t>
            </a:r>
          </a:p>
          <a:p>
            <a:pPr>
              <a:buFont typeface="Wingdings" panose="05000000000000000000" pitchFamily="2" charset="2"/>
              <a:buChar char="l"/>
            </a:pPr>
            <a:r>
              <a:rPr lang="zh-CN" altLang="en-US" sz="24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对于不同的平台，有不同的虚拟机。</a:t>
            </a:r>
          </a:p>
          <a:p>
            <a:pPr>
              <a:buFont typeface="Wingdings" panose="05000000000000000000" pitchFamily="2" charset="2"/>
              <a:buChar char="l"/>
            </a:pPr>
            <a:r>
              <a:rPr lang="en-US" altLang="zh-CN" sz="24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Java</a:t>
            </a:r>
            <a:r>
              <a:rPr lang="zh-CN" altLang="en-US" sz="24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虚拟机机制屏蔽了底层运行平台的差别，实现了“一次编译，到处运行”。</a:t>
            </a:r>
          </a:p>
        </p:txBody>
      </p:sp>
      <p:pic>
        <p:nvPicPr>
          <p:cNvPr id="4" name="Picture 7" descr="捕获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a:xfrm>
            <a:off x="1018155" y="3933057"/>
            <a:ext cx="10602384" cy="2447925"/>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295467" y="980728"/>
            <a:ext cx="10081120" cy="5184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ea typeface="宋体" panose="02010600030101010101" pitchFamily="2" charset="-122"/>
            </a:endParaRPr>
          </a:p>
        </p:txBody>
      </p:sp>
      <p:sp>
        <p:nvSpPr>
          <p:cNvPr id="9" name="矩形 8"/>
          <p:cNvSpPr/>
          <p:nvPr/>
        </p:nvSpPr>
        <p:spPr>
          <a:xfrm>
            <a:off x="2255574" y="1556792"/>
            <a:ext cx="8256917" cy="41044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ea typeface="宋体" panose="02010600030101010101" pitchFamily="2" charset="-122"/>
            </a:endParaRPr>
          </a:p>
        </p:txBody>
      </p:sp>
      <p:sp>
        <p:nvSpPr>
          <p:cNvPr id="7" name="矩形 6"/>
          <p:cNvSpPr/>
          <p:nvPr/>
        </p:nvSpPr>
        <p:spPr>
          <a:xfrm>
            <a:off x="2927648" y="2204864"/>
            <a:ext cx="6720747" cy="2808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ea typeface="宋体" panose="02010600030101010101" pitchFamily="2" charset="-122"/>
            </a:endParaRPr>
          </a:p>
        </p:txBody>
      </p:sp>
      <p:sp>
        <p:nvSpPr>
          <p:cNvPr id="5" name="矩形 4"/>
          <p:cNvSpPr/>
          <p:nvPr/>
        </p:nvSpPr>
        <p:spPr>
          <a:xfrm>
            <a:off x="3695733" y="2708920"/>
            <a:ext cx="4992555" cy="18002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4" name="矩形 3"/>
          <p:cNvSpPr/>
          <p:nvPr/>
        </p:nvSpPr>
        <p:spPr>
          <a:xfrm>
            <a:off x="4559830" y="3284984"/>
            <a:ext cx="336037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ea typeface="宋体" panose="02010600030101010101" pitchFamily="2" charset="-122"/>
              </a:rPr>
              <a:t>硬件</a:t>
            </a:r>
          </a:p>
        </p:txBody>
      </p:sp>
      <p:sp>
        <p:nvSpPr>
          <p:cNvPr id="6" name="TextBox 5"/>
          <p:cNvSpPr txBox="1"/>
          <p:nvPr/>
        </p:nvSpPr>
        <p:spPr>
          <a:xfrm>
            <a:off x="4271798" y="2708920"/>
            <a:ext cx="3648405" cy="369332"/>
          </a:xfrm>
          <a:prstGeom prst="rect">
            <a:avLst/>
          </a:prstGeom>
          <a:noFill/>
        </p:spPr>
        <p:txBody>
          <a:bodyPr wrap="square" rtlCol="0">
            <a:spAutoFit/>
          </a:bodyPr>
          <a:lstStyle/>
          <a:p>
            <a:r>
              <a:rPr lang="zh-CN" altLang="en-US" dirty="0">
                <a:ea typeface="宋体" panose="02010600030101010101" pitchFamily="2" charset="-122"/>
              </a:rPr>
              <a:t>操作系统</a:t>
            </a:r>
          </a:p>
        </p:txBody>
      </p:sp>
      <p:sp>
        <p:nvSpPr>
          <p:cNvPr id="8" name="TextBox 7"/>
          <p:cNvSpPr txBox="1"/>
          <p:nvPr/>
        </p:nvSpPr>
        <p:spPr>
          <a:xfrm>
            <a:off x="4271798" y="2204864"/>
            <a:ext cx="3936437" cy="369332"/>
          </a:xfrm>
          <a:prstGeom prst="rect">
            <a:avLst/>
          </a:prstGeom>
          <a:noFill/>
        </p:spPr>
        <p:txBody>
          <a:bodyPr wrap="square" rtlCol="0">
            <a:spAutoFit/>
          </a:bodyPr>
          <a:lstStyle/>
          <a:p>
            <a:r>
              <a:rPr lang="en-US" altLang="zh-CN" dirty="0">
                <a:ea typeface="宋体" panose="02010600030101010101" pitchFamily="2" charset="-122"/>
              </a:rPr>
              <a:t>JVM</a:t>
            </a:r>
            <a:endParaRPr lang="zh-CN" altLang="en-US" dirty="0">
              <a:ea typeface="宋体" panose="02010600030101010101" pitchFamily="2" charset="-122"/>
            </a:endParaRPr>
          </a:p>
        </p:txBody>
      </p:sp>
      <p:sp>
        <p:nvSpPr>
          <p:cNvPr id="10" name="TextBox 9"/>
          <p:cNvSpPr txBox="1"/>
          <p:nvPr/>
        </p:nvSpPr>
        <p:spPr>
          <a:xfrm>
            <a:off x="4079776" y="1628800"/>
            <a:ext cx="4416491" cy="369332"/>
          </a:xfrm>
          <a:prstGeom prst="rect">
            <a:avLst/>
          </a:prstGeom>
          <a:noFill/>
        </p:spPr>
        <p:txBody>
          <a:bodyPr wrap="square" rtlCol="0">
            <a:spAutoFit/>
          </a:bodyPr>
          <a:lstStyle/>
          <a:p>
            <a:r>
              <a:rPr lang="zh-CN" altLang="en-US" dirty="0">
                <a:ea typeface="宋体" panose="02010600030101010101" pitchFamily="2" charset="-122"/>
              </a:rPr>
              <a:t>字节码文件</a:t>
            </a:r>
          </a:p>
        </p:txBody>
      </p:sp>
      <p:sp>
        <p:nvSpPr>
          <p:cNvPr id="12" name="TextBox 11"/>
          <p:cNvSpPr txBox="1"/>
          <p:nvPr/>
        </p:nvSpPr>
        <p:spPr>
          <a:xfrm>
            <a:off x="3503712" y="980728"/>
            <a:ext cx="2880320" cy="369332"/>
          </a:xfrm>
          <a:prstGeom prst="rect">
            <a:avLst/>
          </a:prstGeom>
          <a:noFill/>
        </p:spPr>
        <p:txBody>
          <a:bodyPr wrap="square" rtlCol="0">
            <a:spAutoFit/>
          </a:bodyPr>
          <a:lstStyle/>
          <a:p>
            <a:r>
              <a:rPr lang="zh-CN" altLang="en-US" dirty="0">
                <a:ea typeface="宋体" panose="02010600030101010101" pitchFamily="2" charset="-122"/>
              </a:rPr>
              <a:t>用户 </a:t>
            </a:r>
            <a:r>
              <a:rPr lang="en-US" altLang="zh-CN" dirty="0">
                <a:ea typeface="宋体" panose="02010600030101010101" pitchFamily="2" charset="-122"/>
              </a:rPr>
              <a:t>user</a:t>
            </a:r>
            <a:endParaRPr lang="zh-CN" altLang="en-US" dirty="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9350" y="1052736"/>
            <a:ext cx="5318077" cy="646606"/>
          </a:xfrm>
        </p:spPr>
        <p:txBody>
          <a:bodyPr>
            <a:normAutofit/>
          </a:bodyPr>
          <a:lstStyle/>
          <a:p>
            <a:pPr marL="457200" indent="-457200">
              <a:buFont typeface="Wingdings" panose="05000000000000000000" pitchFamily="2" charset="2"/>
              <a:buChar char="u"/>
            </a:pPr>
            <a:r>
              <a:rPr lang="zh-CN" altLang="en-US" sz="2800" b="1" dirty="0">
                <a:solidFill>
                  <a:srgbClr val="00B050"/>
                </a:solidFill>
                <a:latin typeface="+mn-lt"/>
                <a:ea typeface="宋体" panose="02010600030101010101" pitchFamily="2" charset="-122"/>
                <a:cs typeface="Times New Roman" panose="02020603050405020304" pitchFamily="18" charset="0"/>
              </a:rPr>
              <a:t>核心机制</a:t>
            </a:r>
            <a:r>
              <a:rPr lang="en-US" altLang="zh-CN" sz="2800" b="1" dirty="0">
                <a:solidFill>
                  <a:srgbClr val="00B050"/>
                </a:solidFill>
                <a:latin typeface="+mn-lt"/>
                <a:ea typeface="宋体" panose="02010600030101010101" pitchFamily="2" charset="-122"/>
                <a:cs typeface="Times New Roman" panose="02020603050405020304" pitchFamily="18" charset="0"/>
              </a:rPr>
              <a:t>—</a:t>
            </a:r>
            <a:r>
              <a:rPr lang="zh-CN" altLang="en-US" sz="2800" b="1" dirty="0">
                <a:solidFill>
                  <a:srgbClr val="00B050"/>
                </a:solidFill>
                <a:latin typeface="+mn-lt"/>
                <a:ea typeface="宋体" panose="02010600030101010101" pitchFamily="2" charset="-122"/>
                <a:cs typeface="Times New Roman" panose="02020603050405020304" pitchFamily="18" charset="0"/>
              </a:rPr>
              <a:t>垃圾回收</a:t>
            </a:r>
          </a:p>
        </p:txBody>
      </p:sp>
      <p:sp>
        <p:nvSpPr>
          <p:cNvPr id="3" name="内容占位符 2"/>
          <p:cNvSpPr>
            <a:spLocks noGrp="1"/>
          </p:cNvSpPr>
          <p:nvPr>
            <p:ph idx="1"/>
          </p:nvPr>
        </p:nvSpPr>
        <p:spPr>
          <a:xfrm>
            <a:off x="623392" y="1988840"/>
            <a:ext cx="11041227" cy="3456384"/>
          </a:xfrm>
        </p:spPr>
        <p:txBody>
          <a:bodyPr>
            <a:noAutofit/>
          </a:bodyPr>
          <a:lstStyle/>
          <a:p>
            <a:pPr>
              <a:lnSpc>
                <a:spcPct val="120000"/>
              </a:lnSpc>
              <a:buFont typeface="Wingdings" panose="05000000000000000000" pitchFamily="2" charset="2"/>
              <a:buChar char="l"/>
            </a:pPr>
            <a:r>
              <a:rPr lang="zh-CN" altLang="en-US" sz="2400" dirty="0">
                <a:solidFill>
                  <a:srgbClr val="00B050"/>
                </a:solidFill>
                <a:ea typeface="宋体" panose="02010600030101010101" pitchFamily="2" charset="-122"/>
                <a:cs typeface="Times New Roman" panose="02020603050405020304" pitchFamily="18" charset="0"/>
              </a:rPr>
              <a:t>不再使用的内存空间应回收—— 垃圾回收。 </a:t>
            </a:r>
          </a:p>
          <a:p>
            <a:pPr>
              <a:lnSpc>
                <a:spcPct val="120000"/>
              </a:lnSpc>
              <a:buFont typeface="Wingdings" panose="05000000000000000000" pitchFamily="2" charset="2"/>
              <a:buChar char="Ø"/>
            </a:pPr>
            <a:r>
              <a:rPr lang="zh-CN" altLang="en-US" sz="2400" dirty="0">
                <a:solidFill>
                  <a:srgbClr val="00B050"/>
                </a:solidFill>
                <a:ea typeface="宋体" panose="02010600030101010101" pitchFamily="2" charset="-122"/>
                <a:cs typeface="Times New Roman" panose="02020603050405020304" pitchFamily="18" charset="0"/>
              </a:rPr>
              <a:t>在C/C++等语言中，由程序员负责回收无用内存。</a:t>
            </a:r>
          </a:p>
          <a:p>
            <a:pPr>
              <a:lnSpc>
                <a:spcPct val="120000"/>
              </a:lnSpc>
              <a:buFont typeface="Wingdings" panose="05000000000000000000" pitchFamily="2" charset="2"/>
              <a:buChar char="Ø"/>
            </a:pPr>
            <a:r>
              <a:rPr lang="zh-CN" altLang="en-US" sz="2400" dirty="0">
                <a:solidFill>
                  <a:srgbClr val="00B050"/>
                </a:solidFill>
                <a:ea typeface="宋体" panose="02010600030101010101" pitchFamily="2" charset="-122"/>
                <a:cs typeface="Times New Roman" panose="02020603050405020304" pitchFamily="18" charset="0"/>
              </a:rPr>
              <a:t>Java 语言消除了程序员回收无用内存空间的责任：它提供一种系统级线程跟踪存储空间的分配情况。并在JVM空闲时，检查并释放那些可被释放的存储空间。</a:t>
            </a:r>
          </a:p>
          <a:p>
            <a:pPr>
              <a:lnSpc>
                <a:spcPct val="120000"/>
              </a:lnSpc>
              <a:buFont typeface="Wingdings" panose="05000000000000000000" pitchFamily="2" charset="2"/>
              <a:buChar char="l"/>
            </a:pPr>
            <a:r>
              <a:rPr lang="zh-CN" altLang="en-US" sz="2400" dirty="0">
                <a:solidFill>
                  <a:srgbClr val="00B050"/>
                </a:solidFill>
                <a:ea typeface="宋体" panose="02010600030101010101" pitchFamily="2" charset="-122"/>
                <a:cs typeface="Times New Roman" panose="02020603050405020304" pitchFamily="18" charset="0"/>
              </a:rPr>
              <a:t>垃圾回收在Java程序运行过程中自动进行，程序员无法精确控制和干预。</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9182" y="697797"/>
            <a:ext cx="8701224" cy="709806"/>
          </a:xfrm>
        </p:spPr>
        <p:txBody>
          <a:bodyPr/>
          <a:lstStyle/>
          <a:p>
            <a:r>
              <a:rPr lang="en-US" altLang="zh-CN" b="1" dirty="0">
                <a:solidFill>
                  <a:srgbClr val="00B050"/>
                </a:solidFill>
                <a:latin typeface="+mn-lt"/>
                <a:ea typeface="宋体" panose="02010600030101010101" pitchFamily="2" charset="-122"/>
                <a:cs typeface="Times New Roman" panose="02020603050405020304" pitchFamily="18" charset="0"/>
              </a:rPr>
              <a:t>1.4 Java</a:t>
            </a:r>
            <a:r>
              <a:rPr lang="zh-CN" altLang="en-US" b="1" dirty="0">
                <a:solidFill>
                  <a:srgbClr val="00B050"/>
                </a:solidFill>
                <a:latin typeface="+mn-lt"/>
                <a:ea typeface="宋体" panose="02010600030101010101" pitchFamily="2" charset="-122"/>
                <a:cs typeface="Times New Roman" panose="02020603050405020304" pitchFamily="18" charset="0"/>
              </a:rPr>
              <a:t>语言的环境搭建</a:t>
            </a:r>
          </a:p>
        </p:txBody>
      </p:sp>
      <p:sp>
        <p:nvSpPr>
          <p:cNvPr id="3" name="内容占位符 2"/>
          <p:cNvSpPr>
            <a:spLocks noGrp="1"/>
          </p:cNvSpPr>
          <p:nvPr>
            <p:ph idx="1"/>
          </p:nvPr>
        </p:nvSpPr>
        <p:spPr>
          <a:xfrm>
            <a:off x="476211" y="1600201"/>
            <a:ext cx="11430080" cy="4257692"/>
          </a:xfrm>
        </p:spPr>
        <p:txBody>
          <a:bodyPr>
            <a:normAutofit/>
          </a:bodyPr>
          <a:lstStyle/>
          <a:p>
            <a:pPr>
              <a:buFont typeface="Wingdings" panose="05000000000000000000" pitchFamily="2" charset="2"/>
              <a:buChar char="l"/>
            </a:pPr>
            <a:r>
              <a:rPr lang="zh-CN" altLang="en-US" dirty="0">
                <a:solidFill>
                  <a:srgbClr val="00B050"/>
                </a:solidFill>
                <a:ea typeface="宋体" panose="02010600030101010101" pitchFamily="2" charset="-122"/>
                <a:cs typeface="Times New Roman" panose="02020603050405020304" pitchFamily="18" charset="0"/>
              </a:rPr>
              <a:t>下载 </a:t>
            </a:r>
            <a:r>
              <a:rPr lang="en-US" altLang="zh-CN" dirty="0">
                <a:solidFill>
                  <a:srgbClr val="00B050"/>
                </a:solidFill>
                <a:ea typeface="宋体" panose="02010600030101010101" pitchFamily="2" charset="-122"/>
                <a:cs typeface="Times New Roman" panose="02020603050405020304" pitchFamily="18" charset="0"/>
              </a:rPr>
              <a:t>JDK</a:t>
            </a:r>
          </a:p>
          <a:p>
            <a:pPr>
              <a:buFont typeface="Wingdings" panose="05000000000000000000" pitchFamily="2" charset="2"/>
              <a:buChar char="l"/>
            </a:pPr>
            <a:r>
              <a:rPr lang="zh-CN" altLang="en-US" dirty="0">
                <a:solidFill>
                  <a:srgbClr val="00B050"/>
                </a:solidFill>
                <a:ea typeface="宋体" panose="02010600030101010101" pitchFamily="2" charset="-122"/>
                <a:cs typeface="Times New Roman" panose="02020603050405020304" pitchFamily="18" charset="0"/>
              </a:rPr>
              <a:t>安装 </a:t>
            </a:r>
            <a:r>
              <a:rPr lang="en-US" altLang="zh-CN" dirty="0">
                <a:solidFill>
                  <a:srgbClr val="00B050"/>
                </a:solidFill>
                <a:ea typeface="宋体" panose="02010600030101010101" pitchFamily="2" charset="-122"/>
                <a:cs typeface="Times New Roman" panose="02020603050405020304" pitchFamily="18" charset="0"/>
              </a:rPr>
              <a:t>JDK</a:t>
            </a:r>
          </a:p>
          <a:p>
            <a:pPr>
              <a:buFont typeface="Wingdings" panose="05000000000000000000" pitchFamily="2" charset="2"/>
              <a:buChar char="l"/>
            </a:pPr>
            <a:r>
              <a:rPr lang="zh-CN" altLang="en-US" dirty="0">
                <a:solidFill>
                  <a:srgbClr val="00B050"/>
                </a:solidFill>
                <a:ea typeface="宋体" panose="02010600030101010101" pitchFamily="2" charset="-122"/>
                <a:cs typeface="Times New Roman" panose="02020603050405020304" pitchFamily="18" charset="0"/>
              </a:rPr>
              <a:t>配置环境变量</a:t>
            </a:r>
          </a:p>
          <a:p>
            <a:pPr>
              <a:buFont typeface="Wingdings" panose="05000000000000000000" pitchFamily="2" charset="2"/>
              <a:buChar char="l"/>
            </a:pPr>
            <a:r>
              <a:rPr lang="zh-CN" altLang="en-US" dirty="0">
                <a:solidFill>
                  <a:srgbClr val="00B050"/>
                </a:solidFill>
                <a:ea typeface="宋体" panose="02010600030101010101" pitchFamily="2" charset="-122"/>
                <a:cs typeface="Times New Roman" panose="02020603050405020304" pitchFamily="18" charset="0"/>
              </a:rPr>
              <a:t>验证是否成功：</a:t>
            </a:r>
            <a:r>
              <a:rPr lang="en-US" altLang="zh-CN" dirty="0">
                <a:solidFill>
                  <a:srgbClr val="00B050"/>
                </a:solidFill>
                <a:ea typeface="宋体" panose="02010600030101010101" pitchFamily="2" charset="-122"/>
                <a:cs typeface="Times New Roman" panose="02020603050405020304" pitchFamily="18" charset="0"/>
              </a:rPr>
              <a:t>java -version</a:t>
            </a:r>
          </a:p>
          <a:p>
            <a:pPr marL="0" indent="0">
              <a:buNone/>
            </a:pPr>
            <a:endParaRPr lang="zh-CN" altLang="en-US" dirty="0">
              <a:ea typeface="宋体" panose="02010600030101010101" pitchFamily="2" charset="-122"/>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95" y="980728"/>
            <a:ext cx="4992555" cy="648072"/>
          </a:xfrm>
        </p:spPr>
        <p:txBody>
          <a:bodyPr>
            <a:normAutofit/>
          </a:bodyPr>
          <a:lstStyle/>
          <a:p>
            <a:pPr marL="457200" indent="-457200">
              <a:buFont typeface="Wingdings" panose="05000000000000000000" pitchFamily="2" charset="2"/>
              <a:buChar char="u"/>
            </a:pPr>
            <a:r>
              <a:rPr lang="zh-CN" altLang="en-US" sz="2800" b="1" dirty="0">
                <a:solidFill>
                  <a:srgbClr val="00B050"/>
                </a:solidFill>
                <a:latin typeface="+mn-lt"/>
                <a:ea typeface="宋体" panose="02010600030101010101" pitchFamily="2" charset="-122"/>
                <a:cs typeface="Times New Roman" panose="02020603050405020304" pitchFamily="18" charset="0"/>
              </a:rPr>
              <a:t>下载、安装</a:t>
            </a:r>
            <a:r>
              <a:rPr lang="en-US" altLang="zh-CN" sz="2800" b="1" dirty="0">
                <a:solidFill>
                  <a:srgbClr val="00B050"/>
                </a:solidFill>
                <a:latin typeface="+mn-lt"/>
                <a:ea typeface="宋体" panose="02010600030101010101" pitchFamily="2" charset="-122"/>
                <a:cs typeface="Times New Roman" panose="02020603050405020304" pitchFamily="18" charset="0"/>
              </a:rPr>
              <a:t>JDK</a:t>
            </a:r>
            <a:endParaRPr lang="zh-CN" altLang="en-US" sz="2800" b="1" dirty="0">
              <a:solidFill>
                <a:srgbClr val="00B050"/>
              </a:solidFill>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609600" y="1756756"/>
            <a:ext cx="10972800" cy="3400436"/>
          </a:xfrm>
        </p:spPr>
        <p:txBody>
          <a:bodyPr>
            <a:normAutofit/>
          </a:bodyPr>
          <a:lstStyle/>
          <a:p>
            <a:pPr>
              <a:buFont typeface="Wingdings" panose="05000000000000000000" pitchFamily="2" charset="2"/>
              <a:buChar char="l"/>
            </a:pPr>
            <a:r>
              <a:rPr lang="zh-CN" altLang="en-US" dirty="0">
                <a:solidFill>
                  <a:srgbClr val="00B050"/>
                </a:solidFill>
                <a:ea typeface="宋体" panose="02010600030101010101" pitchFamily="2" charset="-122"/>
                <a:cs typeface="Times New Roman" panose="02020603050405020304" pitchFamily="18" charset="0"/>
              </a:rPr>
              <a:t>官方网址：</a:t>
            </a:r>
            <a:endParaRPr lang="en-US" altLang="zh-CN" dirty="0">
              <a:solidFill>
                <a:srgbClr val="00B05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dirty="0">
                <a:solidFill>
                  <a:srgbClr val="00B050"/>
                </a:solidFill>
                <a:ea typeface="宋体" panose="02010600030101010101" pitchFamily="2" charset="-122"/>
                <a:cs typeface="Times New Roman" panose="02020603050405020304" pitchFamily="18" charset="0"/>
                <a:hlinkClick r:id="rId2">
                  <a:extLst>
                    <a:ext uri="{A12FA001-AC4F-418D-AE19-62706E023703}">
                      <ahyp:hlinkClr xmlns="" xmlns:ahyp="http://schemas.microsoft.com/office/drawing/2018/hyperlinkcolor" val="tx"/>
                    </a:ext>
                  </a:extLst>
                </a:hlinkClick>
              </a:rPr>
              <a:t>https://www.oracle.com/technetwork/java/javase/downloads/index.html</a:t>
            </a:r>
            <a:endParaRPr lang="en-US" altLang="zh-CN" dirty="0">
              <a:solidFill>
                <a:srgbClr val="00B050"/>
              </a:solidFill>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dirty="0">
                <a:solidFill>
                  <a:srgbClr val="00B050"/>
                </a:solidFill>
                <a:ea typeface="宋体" panose="02010600030101010101" pitchFamily="2" charset="-122"/>
                <a:cs typeface="Times New Roman" panose="02020603050405020304" pitchFamily="18" charset="0"/>
              </a:rPr>
              <a:t>安装</a:t>
            </a:r>
            <a:r>
              <a:rPr lang="en-US" altLang="zh-CN" dirty="0">
                <a:solidFill>
                  <a:srgbClr val="00B050"/>
                </a:solidFill>
                <a:ea typeface="宋体" panose="02010600030101010101" pitchFamily="2" charset="-122"/>
                <a:cs typeface="Times New Roman" panose="02020603050405020304" pitchFamily="18" charset="0"/>
              </a:rPr>
              <a:t>JDK</a:t>
            </a:r>
          </a:p>
          <a:p>
            <a:pPr lvl="1">
              <a:buFont typeface="Wingdings" panose="05000000000000000000" pitchFamily="2" charset="2"/>
              <a:buChar char="Ø"/>
            </a:pPr>
            <a:r>
              <a:rPr lang="zh-CN" altLang="en-US" dirty="0">
                <a:solidFill>
                  <a:srgbClr val="00B050"/>
                </a:solidFill>
                <a:ea typeface="宋体" panose="02010600030101010101" pitchFamily="2" charset="-122"/>
                <a:cs typeface="Times New Roman" panose="02020603050405020304" pitchFamily="18" charset="0"/>
              </a:rPr>
              <a:t>傻瓜式安装，下一步即可。</a:t>
            </a:r>
          </a:p>
          <a:p>
            <a:pPr lvl="1">
              <a:buFont typeface="Wingdings" panose="05000000000000000000" pitchFamily="2" charset="2"/>
              <a:buChar char="Ø"/>
            </a:pPr>
            <a:r>
              <a:rPr lang="zh-CN" altLang="en-US" dirty="0">
                <a:solidFill>
                  <a:srgbClr val="00B050"/>
                </a:solidFill>
                <a:ea typeface="宋体" panose="02010600030101010101" pitchFamily="2" charset="-122"/>
                <a:cs typeface="Times New Roman" panose="02020603050405020304" pitchFamily="18" charset="0"/>
              </a:rPr>
              <a:t>建议：安装路径不要有中文或者特殊符号如空格等。</a:t>
            </a:r>
          </a:p>
          <a:p>
            <a:pPr lvl="1">
              <a:buFont typeface="Wingdings" panose="05000000000000000000" pitchFamily="2" charset="2"/>
              <a:buChar char="Ø"/>
            </a:pPr>
            <a:r>
              <a:rPr lang="zh-CN" altLang="en-US" dirty="0">
                <a:solidFill>
                  <a:srgbClr val="00B050"/>
                </a:solidFill>
                <a:ea typeface="宋体" panose="02010600030101010101" pitchFamily="2" charset="-122"/>
                <a:cs typeface="Times New Roman" panose="02020603050405020304" pitchFamily="18" charset="0"/>
              </a:rPr>
              <a:t>当提示安装 </a:t>
            </a:r>
            <a:r>
              <a:rPr lang="en-US" altLang="zh-CN" dirty="0">
                <a:solidFill>
                  <a:srgbClr val="00B050"/>
                </a:solidFill>
                <a:ea typeface="宋体" panose="02010600030101010101" pitchFamily="2" charset="-122"/>
                <a:cs typeface="Times New Roman" panose="02020603050405020304" pitchFamily="18" charset="0"/>
              </a:rPr>
              <a:t>JRE </a:t>
            </a:r>
            <a:r>
              <a:rPr lang="zh-CN" altLang="en-US" dirty="0">
                <a:solidFill>
                  <a:srgbClr val="00B050"/>
                </a:solidFill>
                <a:ea typeface="宋体" panose="02010600030101010101" pitchFamily="2" charset="-122"/>
                <a:cs typeface="Times New Roman" panose="02020603050405020304" pitchFamily="18" charset="0"/>
              </a:rPr>
              <a:t>时，可以选择不安装。</a:t>
            </a:r>
          </a:p>
          <a:p>
            <a:pPr marL="457200" lvl="1" indent="0">
              <a:buNone/>
            </a:pPr>
            <a:endParaRPr lang="zh-CN" altLang="en-US" dirty="0">
              <a:solidFill>
                <a:srgbClr val="00B050"/>
              </a:solidFill>
              <a:ea typeface="宋体" panose="02010600030101010101" pitchFamily="2" charset="-122"/>
              <a:cs typeface="Times New Roman" panose="02020603050405020304" pitchFamily="18" charset="0"/>
            </a:endParaRPr>
          </a:p>
        </p:txBody>
      </p:sp>
      <p:sp>
        <p:nvSpPr>
          <p:cNvPr id="4" name="文本框 3">
            <a:extLst>
              <a:ext uri="{FF2B5EF4-FFF2-40B4-BE49-F238E27FC236}">
                <a16:creationId xmlns="" xmlns:a16="http://schemas.microsoft.com/office/drawing/2014/main" id="{590D5B3F-5613-4B47-8E2F-688620D6AA28}"/>
              </a:ext>
            </a:extLst>
          </p:cNvPr>
          <p:cNvSpPr txBox="1"/>
          <p:nvPr/>
        </p:nvSpPr>
        <p:spPr>
          <a:xfrm>
            <a:off x="866544" y="4684983"/>
            <a:ext cx="10049106" cy="1969770"/>
          </a:xfrm>
          <a:prstGeom prst="rect">
            <a:avLst/>
          </a:prstGeom>
          <a:noFill/>
        </p:spPr>
        <p:txBody>
          <a:bodyPr wrap="square" rtlCol="0">
            <a:spAutoFit/>
          </a:bodyPr>
          <a:lstStyle/>
          <a:p>
            <a:r>
              <a:rPr lang="zh-CN" altLang="en-US" sz="3200" b="1" dirty="0">
                <a:solidFill>
                  <a:srgbClr val="FF0000"/>
                </a:solidFill>
              </a:rPr>
              <a:t>*推荐</a:t>
            </a:r>
            <a:endParaRPr lang="en-US" altLang="zh-CN" sz="3200" b="1" dirty="0">
              <a:solidFill>
                <a:srgbClr val="FF0000"/>
              </a:solidFill>
            </a:endParaRPr>
          </a:p>
          <a:p>
            <a:endParaRPr lang="en-US" altLang="zh-CN" b="1" dirty="0"/>
          </a:p>
          <a:p>
            <a:r>
              <a:rPr lang="zh-CN" altLang="en-US" b="1" dirty="0">
                <a:solidFill>
                  <a:srgbClr val="FF0000"/>
                </a:solidFill>
              </a:rPr>
              <a:t>下载绿色压缩版</a:t>
            </a:r>
            <a:r>
              <a:rPr lang="en-US" altLang="zh-CN" b="1" dirty="0">
                <a:solidFill>
                  <a:srgbClr val="FF0000"/>
                </a:solidFill>
              </a:rPr>
              <a:t>JDK</a:t>
            </a:r>
            <a:r>
              <a:rPr lang="zh-CN" altLang="en-US" b="1" dirty="0">
                <a:solidFill>
                  <a:srgbClr val="FF0000"/>
                </a:solidFill>
              </a:rPr>
              <a:t>，解压使用</a:t>
            </a:r>
            <a:endParaRPr lang="zh-CN" altLang="en-US" dirty="0">
              <a:solidFill>
                <a:srgbClr val="FF0000"/>
              </a:solidFill>
            </a:endParaRPr>
          </a:p>
          <a:p>
            <a:r>
              <a:rPr lang="zh-CN" altLang="en-US" dirty="0">
                <a:solidFill>
                  <a:srgbClr val="FF0000"/>
                </a:solidFill>
              </a:rPr>
              <a:t>链接：</a:t>
            </a:r>
            <a:r>
              <a:rPr lang="en-US" altLang="zh-CN" dirty="0">
                <a:solidFill>
                  <a:srgbClr val="FF0000"/>
                </a:solidFill>
              </a:rPr>
              <a:t>https://pan.baidu.com/s/1-gzYKrnW7IvUhGOBDl7J0g </a:t>
            </a:r>
            <a:endParaRPr lang="zh-CN" altLang="en-US" dirty="0">
              <a:solidFill>
                <a:srgbClr val="FF0000"/>
              </a:solidFill>
            </a:endParaRPr>
          </a:p>
          <a:p>
            <a:r>
              <a:rPr lang="zh-CN" altLang="en-US" dirty="0">
                <a:solidFill>
                  <a:srgbClr val="FF0000"/>
                </a:solidFill>
              </a:rPr>
              <a:t>提取码：</a:t>
            </a:r>
            <a:r>
              <a:rPr lang="en-US" altLang="zh-CN" dirty="0">
                <a:solidFill>
                  <a:srgbClr val="FF0000"/>
                </a:solidFill>
              </a:rPr>
              <a:t>1bm4 </a:t>
            </a:r>
            <a:endParaRPr lang="zh-CN" altLang="en-US" dirty="0">
              <a:solidFill>
                <a:srgbClr val="FF0000"/>
              </a:solidFill>
            </a:endParaRPr>
          </a:p>
          <a:p>
            <a:r>
              <a:rPr lang="zh-CN" altLang="en-US" dirty="0"/>
              <a:t>这个</a:t>
            </a:r>
            <a:r>
              <a:rPr lang="en-US" altLang="zh-CN" dirty="0" err="1"/>
              <a:t>jdk</a:t>
            </a:r>
            <a:r>
              <a:rPr lang="zh-CN" altLang="en-US" dirty="0"/>
              <a:t>是</a:t>
            </a:r>
            <a:r>
              <a:rPr lang="en-US" altLang="zh-CN" dirty="0"/>
              <a:t>32</a:t>
            </a:r>
            <a:r>
              <a:rPr lang="zh-CN" altLang="en-US" dirty="0"/>
              <a:t>位</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9349" y="980728"/>
            <a:ext cx="4896544" cy="504056"/>
          </a:xfrm>
        </p:spPr>
        <p:txBody>
          <a:bodyPr>
            <a:noAutofit/>
          </a:bodyPr>
          <a:lstStyle/>
          <a:p>
            <a:pPr marL="457200" indent="-457200">
              <a:buFont typeface="Wingdings" panose="05000000000000000000" pitchFamily="2" charset="2"/>
              <a:buChar char="u"/>
            </a:pPr>
            <a:r>
              <a:rPr lang="zh-CN" altLang="en-US" sz="2800" b="1" dirty="0">
                <a:solidFill>
                  <a:srgbClr val="00B050"/>
                </a:solidFill>
                <a:latin typeface="+mn-lt"/>
                <a:ea typeface="宋体" panose="02010600030101010101" pitchFamily="2" charset="-122"/>
                <a:cs typeface="Times New Roman" panose="02020603050405020304" pitchFamily="18" charset="0"/>
              </a:rPr>
              <a:t>配置环境变量 </a:t>
            </a:r>
          </a:p>
        </p:txBody>
      </p:sp>
      <p:sp>
        <p:nvSpPr>
          <p:cNvPr id="3" name="内容占位符 2"/>
          <p:cNvSpPr>
            <a:spLocks noGrp="1"/>
          </p:cNvSpPr>
          <p:nvPr>
            <p:ph idx="1"/>
          </p:nvPr>
        </p:nvSpPr>
        <p:spPr>
          <a:xfrm>
            <a:off x="623392" y="1500174"/>
            <a:ext cx="11380429" cy="4829196"/>
          </a:xfrm>
        </p:spPr>
        <p:txBody>
          <a:bodyPr>
            <a:normAutofit/>
          </a:bodyPr>
          <a:lstStyle/>
          <a:p>
            <a:r>
              <a:rPr lang="zh-CN" altLang="en-US" sz="2400" dirty="0">
                <a:solidFill>
                  <a:srgbClr val="00B050"/>
                </a:solidFill>
                <a:ea typeface="宋体" panose="02010600030101010101" pitchFamily="2" charset="-122"/>
                <a:cs typeface="Times New Roman" panose="02020603050405020304" pitchFamily="18" charset="0"/>
              </a:rPr>
              <a:t>设置</a:t>
            </a:r>
            <a:r>
              <a:rPr lang="en-US" altLang="zh-CN" sz="2400" dirty="0">
                <a:solidFill>
                  <a:srgbClr val="00B050"/>
                </a:solidFill>
                <a:ea typeface="宋体" panose="02010600030101010101" pitchFamily="2" charset="-122"/>
                <a:cs typeface="Times New Roman" panose="02020603050405020304" pitchFamily="18" charset="0"/>
              </a:rPr>
              <a:t>JAVA_HOME</a:t>
            </a:r>
          </a:p>
          <a:p>
            <a:pPr marL="0" indent="0">
              <a:buNone/>
            </a:pPr>
            <a:r>
              <a:rPr lang="en-US" altLang="zh-CN" sz="2400" dirty="0">
                <a:solidFill>
                  <a:srgbClr val="00B050"/>
                </a:solidFill>
                <a:ea typeface="宋体" panose="02010600030101010101" pitchFamily="2" charset="-122"/>
                <a:cs typeface="Times New Roman" panose="02020603050405020304" pitchFamily="18" charset="0"/>
              </a:rPr>
              <a:t>	</a:t>
            </a:r>
            <a:r>
              <a:rPr lang="zh-CN" altLang="en-US" sz="2400" dirty="0">
                <a:solidFill>
                  <a:srgbClr val="00B050"/>
                </a:solidFill>
                <a:ea typeface="宋体" panose="02010600030101010101" pitchFamily="2" charset="-122"/>
                <a:cs typeface="Times New Roman" panose="02020603050405020304" pitchFamily="18" charset="0"/>
              </a:rPr>
              <a:t>解压</a:t>
            </a:r>
            <a:r>
              <a:rPr lang="en-US" altLang="zh-CN" sz="2400" dirty="0" err="1">
                <a:solidFill>
                  <a:srgbClr val="00B050"/>
                </a:solidFill>
                <a:ea typeface="宋体" panose="02010600030101010101" pitchFamily="2" charset="-122"/>
                <a:cs typeface="Times New Roman" panose="02020603050405020304" pitchFamily="18" charset="0"/>
              </a:rPr>
              <a:t>jdk</a:t>
            </a:r>
            <a:r>
              <a:rPr lang="zh-CN" altLang="en-US" sz="2400" dirty="0">
                <a:solidFill>
                  <a:srgbClr val="00B050"/>
                </a:solidFill>
                <a:ea typeface="宋体" panose="02010600030101010101" pitchFamily="2" charset="-122"/>
                <a:cs typeface="Times New Roman" panose="02020603050405020304" pitchFamily="18" charset="0"/>
              </a:rPr>
              <a:t>的目录</a:t>
            </a:r>
            <a:br>
              <a:rPr lang="zh-CN" altLang="en-US" sz="2400" dirty="0">
                <a:solidFill>
                  <a:srgbClr val="00B050"/>
                </a:solidFill>
                <a:ea typeface="宋体" panose="02010600030101010101" pitchFamily="2" charset="-122"/>
                <a:cs typeface="Times New Roman" panose="02020603050405020304" pitchFamily="18" charset="0"/>
              </a:rPr>
            </a:br>
            <a:endParaRPr lang="zh-CN" altLang="en-US" sz="2400" dirty="0">
              <a:solidFill>
                <a:srgbClr val="00B050"/>
              </a:solidFill>
              <a:ea typeface="宋体" panose="02010600030101010101" pitchFamily="2" charset="-122"/>
              <a:cs typeface="Times New Roman" panose="02020603050405020304" pitchFamily="18" charset="0"/>
            </a:endParaRPr>
          </a:p>
          <a:p>
            <a:r>
              <a:rPr lang="zh-CN" altLang="en-US" sz="2400" dirty="0">
                <a:solidFill>
                  <a:srgbClr val="00B050"/>
                </a:solidFill>
                <a:ea typeface="宋体" panose="02010600030101010101" pitchFamily="2" charset="-122"/>
                <a:cs typeface="Times New Roman" panose="02020603050405020304" pitchFamily="18" charset="0"/>
              </a:rPr>
              <a:t>设置</a:t>
            </a:r>
            <a:r>
              <a:rPr lang="en-US" altLang="zh-CN" sz="2400" dirty="0">
                <a:solidFill>
                  <a:srgbClr val="00B050"/>
                </a:solidFill>
                <a:ea typeface="宋体" panose="02010600030101010101" pitchFamily="2" charset="-122"/>
                <a:cs typeface="Times New Roman" panose="02020603050405020304" pitchFamily="18" charset="0"/>
              </a:rPr>
              <a:t>CLASSPATH</a:t>
            </a:r>
          </a:p>
          <a:p>
            <a:pPr marL="0" indent="0">
              <a:buNone/>
            </a:pPr>
            <a:r>
              <a:rPr lang="en-US" altLang="zh-CN" sz="2400" dirty="0">
                <a:solidFill>
                  <a:srgbClr val="00B050"/>
                </a:solidFill>
                <a:ea typeface="宋体" panose="02010600030101010101" pitchFamily="2" charset="-122"/>
                <a:cs typeface="Times New Roman" panose="02020603050405020304" pitchFamily="18" charset="0"/>
              </a:rPr>
              <a:t>	.;%JAVA_HOME%\lib\dt.jar;%JAVA_HOME%\lib\tools.jar</a:t>
            </a:r>
            <a:br>
              <a:rPr lang="en-US" altLang="zh-CN" sz="2400" dirty="0">
                <a:solidFill>
                  <a:srgbClr val="00B050"/>
                </a:solidFill>
                <a:ea typeface="宋体" panose="02010600030101010101" pitchFamily="2" charset="-122"/>
                <a:cs typeface="Times New Roman" panose="02020603050405020304" pitchFamily="18" charset="0"/>
              </a:rPr>
            </a:br>
            <a:endParaRPr lang="en-US" altLang="zh-CN" sz="2400" dirty="0">
              <a:solidFill>
                <a:srgbClr val="00B050"/>
              </a:solidFill>
              <a:ea typeface="宋体" panose="02010600030101010101" pitchFamily="2" charset="-122"/>
              <a:cs typeface="Times New Roman" panose="02020603050405020304" pitchFamily="18" charset="0"/>
            </a:endParaRPr>
          </a:p>
          <a:p>
            <a:r>
              <a:rPr lang="zh-CN" altLang="en-US" sz="2400" dirty="0">
                <a:solidFill>
                  <a:srgbClr val="00B050"/>
                </a:solidFill>
                <a:ea typeface="宋体" panose="02010600030101010101" pitchFamily="2" charset="-122"/>
                <a:cs typeface="Times New Roman" panose="02020603050405020304" pitchFamily="18" charset="0"/>
              </a:rPr>
              <a:t>在</a:t>
            </a:r>
            <a:r>
              <a:rPr lang="en-US" altLang="zh-CN" sz="2400" dirty="0">
                <a:solidFill>
                  <a:srgbClr val="00B050"/>
                </a:solidFill>
                <a:ea typeface="宋体" panose="02010600030101010101" pitchFamily="2" charset="-122"/>
                <a:cs typeface="Times New Roman" panose="02020603050405020304" pitchFamily="18" charset="0"/>
              </a:rPr>
              <a:t>path</a:t>
            </a:r>
            <a:r>
              <a:rPr lang="zh-CN" altLang="en-US" sz="2400" dirty="0">
                <a:solidFill>
                  <a:srgbClr val="00B050"/>
                </a:solidFill>
                <a:ea typeface="宋体" panose="02010600030101010101" pitchFamily="2" charset="-122"/>
                <a:cs typeface="Times New Roman" panose="02020603050405020304" pitchFamily="18" charset="0"/>
              </a:rPr>
              <a:t>中加入两个新的配置</a:t>
            </a:r>
          </a:p>
          <a:p>
            <a:pPr marL="0" indent="0">
              <a:buNone/>
            </a:pPr>
            <a:r>
              <a:rPr lang="en-US" altLang="zh-CN" sz="2400" dirty="0">
                <a:solidFill>
                  <a:srgbClr val="00B050"/>
                </a:solidFill>
                <a:ea typeface="宋体" panose="02010600030101010101" pitchFamily="2" charset="-122"/>
                <a:cs typeface="Times New Roman" panose="02020603050405020304" pitchFamily="18" charset="0"/>
              </a:rPr>
              <a:t>	%JAVA_HOME%\bin</a:t>
            </a:r>
          </a:p>
          <a:p>
            <a:pPr marL="0" indent="0">
              <a:buNone/>
            </a:pPr>
            <a:r>
              <a:rPr lang="en-US" altLang="zh-CN" sz="2400" dirty="0">
                <a:solidFill>
                  <a:srgbClr val="00B050"/>
                </a:solidFill>
                <a:ea typeface="宋体" panose="02010600030101010101" pitchFamily="2" charset="-122"/>
                <a:cs typeface="Times New Roman" panose="02020603050405020304" pitchFamily="18" charset="0"/>
              </a:rPr>
              <a:t>	%JAVA_HOME%\</a:t>
            </a:r>
            <a:r>
              <a:rPr lang="en-US" altLang="zh-CN" sz="2400" dirty="0" err="1">
                <a:solidFill>
                  <a:srgbClr val="00B050"/>
                </a:solidFill>
                <a:ea typeface="宋体" panose="02010600030101010101" pitchFamily="2" charset="-122"/>
                <a:cs typeface="Times New Roman" panose="02020603050405020304" pitchFamily="18" charset="0"/>
              </a:rPr>
              <a:t>jre</a:t>
            </a:r>
            <a:r>
              <a:rPr lang="en-US" altLang="zh-CN" sz="2400" dirty="0">
                <a:solidFill>
                  <a:srgbClr val="00B050"/>
                </a:solidFill>
                <a:ea typeface="宋体" panose="02010600030101010101" pitchFamily="2" charset="-122"/>
                <a:cs typeface="Times New Roman" panose="02020603050405020304" pitchFamily="18" charset="0"/>
              </a:rPr>
              <a:t>\bin</a:t>
            </a:r>
          </a:p>
          <a:p>
            <a:endParaRPr lang="en-US" altLang="zh-CN" sz="2400" dirty="0">
              <a:solidFill>
                <a:srgbClr val="00B050"/>
              </a:solidFill>
              <a:ea typeface="宋体" panose="02010600030101010101" pitchFamily="2"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634059" y="486400"/>
            <a:ext cx="8429684"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2400" dirty="0" err="1">
                <a:latin typeface="Arial" panose="020B0604020202020204" pitchFamily="34" charset="0"/>
                <a:ea typeface="黑体" panose="02010609060101010101" pitchFamily="49" charset="-122"/>
                <a:cs typeface="Arial" panose="020B0604020202020204" pitchFamily="34" charset="0"/>
              </a:rPr>
              <a:t>JavaSE</a:t>
            </a:r>
            <a:r>
              <a:rPr lang="zh-CN" altLang="en-US" sz="2400" dirty="0">
                <a:latin typeface="黑体" panose="02010609060101010101" pitchFamily="49" charset="-122"/>
                <a:ea typeface="黑体" panose="02010609060101010101" pitchFamily="49" charset="-122"/>
                <a:cs typeface="Times New Roman" panose="02020603050405020304" pitchFamily="18" charset="0"/>
              </a:rPr>
              <a:t>知识图解</a:t>
            </a:r>
          </a:p>
        </p:txBody>
      </p:sp>
      <p:sp>
        <p:nvSpPr>
          <p:cNvPr id="5" name="TextBox 132"/>
          <p:cNvSpPr txBox="1"/>
          <p:nvPr/>
        </p:nvSpPr>
        <p:spPr>
          <a:xfrm>
            <a:off x="1663131" y="1207089"/>
            <a:ext cx="1584176"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400">
                <a:latin typeface="Arial" panose="020B0604020202020204" pitchFamily="34" charset="0"/>
                <a:ea typeface="华文细黑" pitchFamily="2" charset="-122"/>
                <a:cs typeface="Arial" panose="020B0604020202020204" pitchFamily="34" charset="0"/>
              </a:rPr>
              <a:t>Java</a:t>
            </a:r>
            <a:r>
              <a:rPr lang="zh-CN" altLang="en-US" sz="1400">
                <a:latin typeface="Arial" panose="020B0604020202020204" pitchFamily="34" charset="0"/>
                <a:ea typeface="华文细黑" pitchFamily="2" charset="-122"/>
                <a:cs typeface="Arial" panose="020B0604020202020204" pitchFamily="34" charset="0"/>
              </a:rPr>
              <a:t>发展</a:t>
            </a:r>
            <a:r>
              <a:rPr lang="zh-CN" altLang="en-US" sz="1400" dirty="0">
                <a:latin typeface="Arial" panose="020B0604020202020204" pitchFamily="34" charset="0"/>
                <a:ea typeface="华文细黑" pitchFamily="2" charset="-122"/>
                <a:cs typeface="Arial" panose="020B0604020202020204" pitchFamily="34" charset="0"/>
              </a:rPr>
              <a:t>历程</a:t>
            </a:r>
          </a:p>
        </p:txBody>
      </p:sp>
      <p:sp>
        <p:nvSpPr>
          <p:cNvPr id="6" name="TextBox 133"/>
          <p:cNvSpPr txBox="1"/>
          <p:nvPr/>
        </p:nvSpPr>
        <p:spPr>
          <a:xfrm>
            <a:off x="3538201" y="1200761"/>
            <a:ext cx="1491368"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400" dirty="0">
                <a:latin typeface="Arial" panose="020B0604020202020204" pitchFamily="34" charset="0"/>
                <a:ea typeface="华文细黑" pitchFamily="2" charset="-122"/>
                <a:cs typeface="Arial" panose="020B0604020202020204" pitchFamily="34" charset="0"/>
              </a:rPr>
              <a:t>Java</a:t>
            </a:r>
            <a:r>
              <a:rPr lang="zh-CN" altLang="en-US" sz="1400" dirty="0">
                <a:latin typeface="Arial" panose="020B0604020202020204" pitchFamily="34" charset="0"/>
                <a:ea typeface="华文细黑" pitchFamily="2" charset="-122"/>
                <a:cs typeface="Arial" panose="020B0604020202020204" pitchFamily="34" charset="0"/>
              </a:rPr>
              <a:t>环境搭建</a:t>
            </a:r>
          </a:p>
        </p:txBody>
      </p:sp>
      <p:sp>
        <p:nvSpPr>
          <p:cNvPr id="7" name="TextBox 134"/>
          <p:cNvSpPr txBox="1"/>
          <p:nvPr/>
        </p:nvSpPr>
        <p:spPr>
          <a:xfrm>
            <a:off x="7104225" y="1187979"/>
            <a:ext cx="1456123"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基础程序设计</a:t>
            </a:r>
          </a:p>
        </p:txBody>
      </p:sp>
      <p:sp>
        <p:nvSpPr>
          <p:cNvPr id="8" name="TextBox 135"/>
          <p:cNvSpPr txBox="1"/>
          <p:nvPr/>
        </p:nvSpPr>
        <p:spPr>
          <a:xfrm>
            <a:off x="6095201" y="2196771"/>
            <a:ext cx="1098899"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数据类型</a:t>
            </a:r>
          </a:p>
        </p:txBody>
      </p:sp>
      <p:sp>
        <p:nvSpPr>
          <p:cNvPr id="9" name="TextBox 136"/>
          <p:cNvSpPr txBox="1"/>
          <p:nvPr/>
        </p:nvSpPr>
        <p:spPr>
          <a:xfrm>
            <a:off x="8199859" y="2201759"/>
            <a:ext cx="1109769"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流程控制</a:t>
            </a:r>
          </a:p>
        </p:txBody>
      </p:sp>
      <p:sp>
        <p:nvSpPr>
          <p:cNvPr id="10" name="TextBox 137"/>
          <p:cNvSpPr txBox="1"/>
          <p:nvPr/>
        </p:nvSpPr>
        <p:spPr>
          <a:xfrm>
            <a:off x="7247168" y="2198561"/>
            <a:ext cx="913069"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运算符</a:t>
            </a:r>
          </a:p>
        </p:txBody>
      </p:sp>
      <p:sp>
        <p:nvSpPr>
          <p:cNvPr id="11" name="TextBox 138"/>
          <p:cNvSpPr txBox="1"/>
          <p:nvPr/>
        </p:nvSpPr>
        <p:spPr>
          <a:xfrm>
            <a:off x="9366701" y="2193431"/>
            <a:ext cx="698739"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数组</a:t>
            </a:r>
          </a:p>
        </p:txBody>
      </p:sp>
      <p:sp>
        <p:nvSpPr>
          <p:cNvPr id="12" name="TextBox 139"/>
          <p:cNvSpPr txBox="1"/>
          <p:nvPr/>
        </p:nvSpPr>
        <p:spPr>
          <a:xfrm>
            <a:off x="7157974" y="2993039"/>
            <a:ext cx="1448958"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面向对象编程</a:t>
            </a:r>
          </a:p>
        </p:txBody>
      </p:sp>
      <p:sp>
        <p:nvSpPr>
          <p:cNvPr id="13" name="TextBox 140"/>
          <p:cNvSpPr txBox="1"/>
          <p:nvPr/>
        </p:nvSpPr>
        <p:spPr>
          <a:xfrm>
            <a:off x="5541536" y="3813328"/>
            <a:ext cx="617662"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类和对象</a:t>
            </a:r>
          </a:p>
        </p:txBody>
      </p:sp>
      <p:sp>
        <p:nvSpPr>
          <p:cNvPr id="14" name="TextBox 141"/>
          <p:cNvSpPr txBox="1"/>
          <p:nvPr/>
        </p:nvSpPr>
        <p:spPr>
          <a:xfrm>
            <a:off x="6335818" y="3798411"/>
            <a:ext cx="61766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属性</a:t>
            </a:r>
          </a:p>
        </p:txBody>
      </p:sp>
      <p:sp>
        <p:nvSpPr>
          <p:cNvPr id="15" name="TextBox 142"/>
          <p:cNvSpPr txBox="1"/>
          <p:nvPr/>
        </p:nvSpPr>
        <p:spPr>
          <a:xfrm>
            <a:off x="7019548" y="3822319"/>
            <a:ext cx="61766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方法</a:t>
            </a:r>
          </a:p>
        </p:txBody>
      </p:sp>
      <p:sp>
        <p:nvSpPr>
          <p:cNvPr id="16" name="TextBox 143"/>
          <p:cNvSpPr txBox="1"/>
          <p:nvPr/>
        </p:nvSpPr>
        <p:spPr>
          <a:xfrm>
            <a:off x="9408991" y="3802899"/>
            <a:ext cx="651555"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a:latin typeface="Arial" panose="020B0604020202020204" pitchFamily="34" charset="0"/>
                <a:ea typeface="华文细黑" pitchFamily="2" charset="-122"/>
                <a:cs typeface="Arial" panose="020B0604020202020204" pitchFamily="34" charset="0"/>
              </a:rPr>
              <a:t>设计</a:t>
            </a:r>
            <a:endParaRPr lang="en-US" altLang="zh-CN" sz="1400">
              <a:latin typeface="Arial" panose="020B0604020202020204" pitchFamily="34" charset="0"/>
              <a:ea typeface="华文细黑" pitchFamily="2" charset="-122"/>
              <a:cs typeface="Arial" panose="020B0604020202020204" pitchFamily="34" charset="0"/>
            </a:endParaRPr>
          </a:p>
          <a:p>
            <a:pPr algn="ctr"/>
            <a:r>
              <a:rPr lang="zh-CN" altLang="en-US" sz="1400">
                <a:latin typeface="Arial" panose="020B0604020202020204" pitchFamily="34" charset="0"/>
                <a:ea typeface="华文细黑" pitchFamily="2" charset="-122"/>
                <a:cs typeface="Arial" panose="020B0604020202020204" pitchFamily="34" charset="0"/>
              </a:rPr>
              <a:t>模式</a:t>
            </a:r>
            <a:endParaRPr lang="zh-CN" altLang="en-US" sz="1400" dirty="0">
              <a:latin typeface="Arial" panose="020B0604020202020204" pitchFamily="34" charset="0"/>
              <a:ea typeface="华文细黑" pitchFamily="2" charset="-122"/>
              <a:cs typeface="Arial" panose="020B0604020202020204" pitchFamily="34" charset="0"/>
            </a:endParaRPr>
          </a:p>
        </p:txBody>
      </p:sp>
      <p:sp>
        <p:nvSpPr>
          <p:cNvPr id="17" name="TextBox 144"/>
          <p:cNvSpPr txBox="1"/>
          <p:nvPr/>
        </p:nvSpPr>
        <p:spPr>
          <a:xfrm>
            <a:off x="8588371" y="3800833"/>
            <a:ext cx="61766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接口</a:t>
            </a:r>
          </a:p>
        </p:txBody>
      </p:sp>
      <p:sp>
        <p:nvSpPr>
          <p:cNvPr id="18" name="TextBox 145"/>
          <p:cNvSpPr txBox="1"/>
          <p:nvPr/>
        </p:nvSpPr>
        <p:spPr>
          <a:xfrm>
            <a:off x="7737023" y="3802001"/>
            <a:ext cx="653395"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三大特性</a:t>
            </a:r>
          </a:p>
        </p:txBody>
      </p:sp>
      <p:sp>
        <p:nvSpPr>
          <p:cNvPr id="19" name="TextBox 146"/>
          <p:cNvSpPr txBox="1"/>
          <p:nvPr/>
        </p:nvSpPr>
        <p:spPr>
          <a:xfrm>
            <a:off x="6713488" y="4652010"/>
            <a:ext cx="1413706"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应用程序开发</a:t>
            </a:r>
          </a:p>
        </p:txBody>
      </p:sp>
      <p:sp>
        <p:nvSpPr>
          <p:cNvPr id="20" name="TextBox 147"/>
          <p:cNvSpPr txBox="1"/>
          <p:nvPr/>
        </p:nvSpPr>
        <p:spPr>
          <a:xfrm>
            <a:off x="3717585" y="5630631"/>
            <a:ext cx="812219"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400" dirty="0">
                <a:latin typeface="Arial" panose="020B0604020202020204" pitchFamily="34" charset="0"/>
                <a:ea typeface="华文细黑" pitchFamily="2" charset="-122"/>
                <a:cs typeface="Arial" panose="020B0604020202020204" pitchFamily="34" charset="0"/>
              </a:rPr>
              <a:t>JDBC</a:t>
            </a:r>
            <a:endParaRPr lang="zh-CN" altLang="en-US" sz="1400" dirty="0">
              <a:latin typeface="Arial" panose="020B0604020202020204" pitchFamily="34" charset="0"/>
              <a:ea typeface="华文细黑" pitchFamily="2" charset="-122"/>
              <a:cs typeface="Arial" panose="020B0604020202020204" pitchFamily="34" charset="0"/>
            </a:endParaRPr>
          </a:p>
        </p:txBody>
      </p:sp>
      <p:sp>
        <p:nvSpPr>
          <p:cNvPr id="21" name="TextBox 148"/>
          <p:cNvSpPr txBox="1"/>
          <p:nvPr/>
        </p:nvSpPr>
        <p:spPr>
          <a:xfrm>
            <a:off x="4632221" y="5636245"/>
            <a:ext cx="61766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集合</a:t>
            </a:r>
          </a:p>
        </p:txBody>
      </p:sp>
      <p:sp>
        <p:nvSpPr>
          <p:cNvPr id="22" name="TextBox 149"/>
          <p:cNvSpPr txBox="1"/>
          <p:nvPr/>
        </p:nvSpPr>
        <p:spPr>
          <a:xfrm>
            <a:off x="5448041" y="5625053"/>
            <a:ext cx="1025978"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异常处理</a:t>
            </a:r>
          </a:p>
        </p:txBody>
      </p:sp>
      <p:sp>
        <p:nvSpPr>
          <p:cNvPr id="23" name="TextBox 151"/>
          <p:cNvSpPr txBox="1"/>
          <p:nvPr/>
        </p:nvSpPr>
        <p:spPr>
          <a:xfrm>
            <a:off x="6576437" y="5630783"/>
            <a:ext cx="61766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类库</a:t>
            </a:r>
          </a:p>
        </p:txBody>
      </p:sp>
      <p:sp>
        <p:nvSpPr>
          <p:cNvPr id="24" name="TextBox 152"/>
          <p:cNvSpPr txBox="1"/>
          <p:nvPr/>
        </p:nvSpPr>
        <p:spPr>
          <a:xfrm>
            <a:off x="7319977" y="5625053"/>
            <a:ext cx="810226"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多线程</a:t>
            </a:r>
          </a:p>
        </p:txBody>
      </p:sp>
      <p:sp>
        <p:nvSpPr>
          <p:cNvPr id="25" name="TextBox 153"/>
          <p:cNvSpPr txBox="1"/>
          <p:nvPr/>
        </p:nvSpPr>
        <p:spPr>
          <a:xfrm>
            <a:off x="8195061" y="5633724"/>
            <a:ext cx="452847"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400" dirty="0">
                <a:latin typeface="Arial" panose="020B0604020202020204" pitchFamily="34" charset="0"/>
                <a:ea typeface="华文细黑" pitchFamily="2" charset="-122"/>
                <a:cs typeface="Arial" panose="020B0604020202020204" pitchFamily="34" charset="0"/>
              </a:rPr>
              <a:t>IO</a:t>
            </a:r>
            <a:endParaRPr lang="zh-CN" altLang="en-US" sz="1400" dirty="0">
              <a:latin typeface="Arial" panose="020B0604020202020204" pitchFamily="34" charset="0"/>
              <a:ea typeface="华文细黑" pitchFamily="2" charset="-122"/>
              <a:cs typeface="Arial" panose="020B0604020202020204" pitchFamily="34" charset="0"/>
            </a:endParaRPr>
          </a:p>
        </p:txBody>
      </p:sp>
      <p:sp>
        <p:nvSpPr>
          <p:cNvPr id="26" name="TextBox 154"/>
          <p:cNvSpPr txBox="1"/>
          <p:nvPr/>
        </p:nvSpPr>
        <p:spPr>
          <a:xfrm>
            <a:off x="8736677" y="5641942"/>
            <a:ext cx="61766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反射</a:t>
            </a:r>
          </a:p>
        </p:txBody>
      </p:sp>
      <p:sp>
        <p:nvSpPr>
          <p:cNvPr id="27" name="TextBox 155"/>
          <p:cNvSpPr txBox="1"/>
          <p:nvPr/>
        </p:nvSpPr>
        <p:spPr>
          <a:xfrm>
            <a:off x="9420482" y="5647780"/>
            <a:ext cx="61766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网络</a:t>
            </a:r>
          </a:p>
        </p:txBody>
      </p:sp>
      <p:sp>
        <p:nvSpPr>
          <p:cNvPr id="28" name="TextBox 156"/>
          <p:cNvSpPr txBox="1"/>
          <p:nvPr/>
        </p:nvSpPr>
        <p:spPr>
          <a:xfrm>
            <a:off x="1658158" y="5650321"/>
            <a:ext cx="1255390"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连接</a:t>
            </a:r>
            <a:r>
              <a:rPr lang="en-US" altLang="zh-CN" sz="1400" dirty="0">
                <a:latin typeface="Arial" panose="020B0604020202020204" pitchFamily="34" charset="0"/>
                <a:ea typeface="华文细黑" pitchFamily="2" charset="-122"/>
                <a:cs typeface="Arial" panose="020B0604020202020204" pitchFamily="34" charset="0"/>
              </a:rPr>
              <a:t>Oracle</a:t>
            </a:r>
            <a:endParaRPr lang="zh-CN" altLang="en-US" sz="1400" dirty="0">
              <a:latin typeface="Arial" panose="020B0604020202020204" pitchFamily="34" charset="0"/>
              <a:ea typeface="华文细黑" pitchFamily="2" charset="-122"/>
              <a:cs typeface="Arial" panose="020B0604020202020204" pitchFamily="34" charset="0"/>
            </a:endParaRPr>
          </a:p>
        </p:txBody>
      </p:sp>
      <p:sp>
        <p:nvSpPr>
          <p:cNvPr id="29" name="TextBox 158"/>
          <p:cNvSpPr txBox="1"/>
          <p:nvPr/>
        </p:nvSpPr>
        <p:spPr>
          <a:xfrm>
            <a:off x="3589411" y="4094977"/>
            <a:ext cx="1286655"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400">
                <a:latin typeface="Arial" panose="020B0604020202020204" pitchFamily="34" charset="0"/>
                <a:ea typeface="华文细黑" pitchFamily="2" charset="-122"/>
                <a:cs typeface="Arial" panose="020B0604020202020204" pitchFamily="34" charset="0"/>
              </a:rPr>
              <a:t>Java</a:t>
            </a:r>
            <a:r>
              <a:rPr lang="zh-CN" altLang="en-US" sz="1400">
                <a:latin typeface="Arial" panose="020B0604020202020204" pitchFamily="34" charset="0"/>
                <a:ea typeface="华文细黑" pitchFamily="2" charset="-122"/>
                <a:cs typeface="Arial" panose="020B0604020202020204" pitchFamily="34" charset="0"/>
              </a:rPr>
              <a:t>新</a:t>
            </a:r>
            <a:r>
              <a:rPr lang="zh-CN" altLang="en-US" sz="1400" dirty="0">
                <a:latin typeface="Arial" panose="020B0604020202020204" pitchFamily="34" charset="0"/>
                <a:ea typeface="华文细黑" pitchFamily="2" charset="-122"/>
                <a:cs typeface="Arial" panose="020B0604020202020204" pitchFamily="34" charset="0"/>
              </a:rPr>
              <a:t>特性</a:t>
            </a:r>
          </a:p>
        </p:txBody>
      </p:sp>
      <p:cxnSp>
        <p:nvCxnSpPr>
          <p:cNvPr id="30" name="直接箭头连接符 29"/>
          <p:cNvCxnSpPr/>
          <p:nvPr/>
        </p:nvCxnSpPr>
        <p:spPr>
          <a:xfrm>
            <a:off x="7824755" y="1625488"/>
            <a:ext cx="0" cy="576064"/>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1" name="肘形连接符 30"/>
          <p:cNvCxnSpPr/>
          <p:nvPr/>
        </p:nvCxnSpPr>
        <p:spPr>
          <a:xfrm rot="10800000" flipV="1">
            <a:off x="6619855" y="1856615"/>
            <a:ext cx="1422293" cy="288033"/>
          </a:xfrm>
          <a:prstGeom prst="bentConnector2">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2" name="肘形连接符 31"/>
          <p:cNvCxnSpPr/>
          <p:nvPr/>
        </p:nvCxnSpPr>
        <p:spPr>
          <a:xfrm>
            <a:off x="7806167" y="1856616"/>
            <a:ext cx="1864470" cy="288033"/>
          </a:xfrm>
          <a:prstGeom prst="bentConnector2">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3" name="肘形连接符 32"/>
          <p:cNvCxnSpPr/>
          <p:nvPr/>
        </p:nvCxnSpPr>
        <p:spPr>
          <a:xfrm rot="16200000" flipH="1">
            <a:off x="4292954" y="2410064"/>
            <a:ext cx="3462300" cy="1364771"/>
          </a:xfrm>
          <a:prstGeom prst="bentConnector2">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4" name="直接箭头连接符 33"/>
          <p:cNvCxnSpPr>
            <a:endCxn id="12" idx="1"/>
          </p:cNvCxnSpPr>
          <p:nvPr/>
        </p:nvCxnSpPr>
        <p:spPr>
          <a:xfrm flipV="1">
            <a:off x="5376132" y="3146928"/>
            <a:ext cx="1781843" cy="5833"/>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5" name="肘形连接符 34"/>
          <p:cNvCxnSpPr/>
          <p:nvPr/>
        </p:nvCxnSpPr>
        <p:spPr>
          <a:xfrm rot="5400000">
            <a:off x="7390738" y="3237153"/>
            <a:ext cx="392262" cy="628231"/>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6" name="肘形连接符 35"/>
          <p:cNvCxnSpPr/>
          <p:nvPr/>
        </p:nvCxnSpPr>
        <p:spPr>
          <a:xfrm rot="16200000" flipH="1">
            <a:off x="8705610" y="2564159"/>
            <a:ext cx="382879" cy="1964833"/>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7" name="肘形连接符 36"/>
          <p:cNvCxnSpPr/>
          <p:nvPr/>
        </p:nvCxnSpPr>
        <p:spPr>
          <a:xfrm rot="5400000">
            <a:off x="7084404" y="2913964"/>
            <a:ext cx="375408" cy="1285048"/>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8" name="肘形连接符 37"/>
          <p:cNvCxnSpPr/>
          <p:nvPr/>
        </p:nvCxnSpPr>
        <p:spPr>
          <a:xfrm rot="5400000">
            <a:off x="6684782" y="2502011"/>
            <a:ext cx="345515" cy="2086900"/>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9" name="肘形连接符 38"/>
          <p:cNvCxnSpPr/>
          <p:nvPr/>
        </p:nvCxnSpPr>
        <p:spPr>
          <a:xfrm rot="16200000" flipH="1">
            <a:off x="8209158" y="3074259"/>
            <a:ext cx="367917" cy="956966"/>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0" name="肘形连接符 39"/>
          <p:cNvCxnSpPr/>
          <p:nvPr/>
        </p:nvCxnSpPr>
        <p:spPr>
          <a:xfrm rot="5400000">
            <a:off x="5452889" y="3627352"/>
            <a:ext cx="583178" cy="3364185"/>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1" name="肘形连接符 40"/>
          <p:cNvCxnSpPr/>
          <p:nvPr/>
        </p:nvCxnSpPr>
        <p:spPr>
          <a:xfrm rot="5400000">
            <a:off x="5871607" y="4046070"/>
            <a:ext cx="583178" cy="2526749"/>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2" name="肘形连接符 41"/>
          <p:cNvCxnSpPr/>
          <p:nvPr/>
        </p:nvCxnSpPr>
        <p:spPr>
          <a:xfrm rot="5400000">
            <a:off x="6373871" y="4534277"/>
            <a:ext cx="569123" cy="1536279"/>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3" name="肘形连接符 42"/>
          <p:cNvCxnSpPr/>
          <p:nvPr/>
        </p:nvCxnSpPr>
        <p:spPr>
          <a:xfrm rot="5400000">
            <a:off x="6856411" y="5030874"/>
            <a:ext cx="583178" cy="557141"/>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4" name="肘形连接符 43"/>
          <p:cNvCxnSpPr/>
          <p:nvPr/>
        </p:nvCxnSpPr>
        <p:spPr>
          <a:xfrm rot="16200000" flipH="1">
            <a:off x="7278565" y="5165859"/>
            <a:ext cx="583178" cy="287168"/>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5" name="肘形连接符 44"/>
          <p:cNvCxnSpPr/>
          <p:nvPr/>
        </p:nvCxnSpPr>
        <p:spPr>
          <a:xfrm rot="16200000" flipH="1">
            <a:off x="7632218" y="4812206"/>
            <a:ext cx="583178" cy="994474"/>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6" name="肘形连接符 45"/>
          <p:cNvCxnSpPr/>
          <p:nvPr/>
        </p:nvCxnSpPr>
        <p:spPr>
          <a:xfrm rot="16200000" flipH="1">
            <a:off x="7923997" y="4493132"/>
            <a:ext cx="624087" cy="1618938"/>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7" name="肘形连接符 46"/>
          <p:cNvCxnSpPr/>
          <p:nvPr/>
        </p:nvCxnSpPr>
        <p:spPr>
          <a:xfrm rot="16200000" flipH="1">
            <a:off x="8307503" y="4142729"/>
            <a:ext cx="583178" cy="2345044"/>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8" name="直接箭头连接符 47"/>
          <p:cNvCxnSpPr/>
          <p:nvPr/>
        </p:nvCxnSpPr>
        <p:spPr>
          <a:xfrm rot="10800000" flipV="1">
            <a:off x="2914137" y="5800555"/>
            <a:ext cx="791745" cy="6107"/>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sp>
        <p:nvSpPr>
          <p:cNvPr id="49" name="TextBox 168"/>
          <p:cNvSpPr txBox="1"/>
          <p:nvPr/>
        </p:nvSpPr>
        <p:spPr>
          <a:xfrm>
            <a:off x="3304429" y="1992668"/>
            <a:ext cx="1477370"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400" dirty="0">
                <a:latin typeface="Arial" panose="020B0604020202020204" pitchFamily="34" charset="0"/>
                <a:ea typeface="华文细黑" pitchFamily="2" charset="-122"/>
                <a:cs typeface="Arial" panose="020B0604020202020204" pitchFamily="34" charset="0"/>
              </a:rPr>
              <a:t>Eclipse</a:t>
            </a:r>
            <a:r>
              <a:rPr lang="zh-CN" altLang="en-US" sz="1400" dirty="0">
                <a:latin typeface="Arial" panose="020B0604020202020204" pitchFamily="34" charset="0"/>
                <a:ea typeface="华文细黑" pitchFamily="2" charset="-122"/>
                <a:cs typeface="Arial" panose="020B0604020202020204" pitchFamily="34" charset="0"/>
              </a:rPr>
              <a:t>使用</a:t>
            </a:r>
          </a:p>
        </p:txBody>
      </p:sp>
      <p:cxnSp>
        <p:nvCxnSpPr>
          <p:cNvPr id="50" name="直接箭头连接符 49"/>
          <p:cNvCxnSpPr>
            <a:endCxn id="49" idx="3"/>
          </p:cNvCxnSpPr>
          <p:nvPr/>
        </p:nvCxnSpPr>
        <p:spPr>
          <a:xfrm rot="10800000" flipV="1">
            <a:off x="4781799" y="2144646"/>
            <a:ext cx="558584" cy="1910"/>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sp>
        <p:nvSpPr>
          <p:cNvPr id="51" name="TextBox 199"/>
          <p:cNvSpPr txBox="1"/>
          <p:nvPr/>
        </p:nvSpPr>
        <p:spPr>
          <a:xfrm>
            <a:off x="1661356" y="2380687"/>
            <a:ext cx="1144826"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泛型</a:t>
            </a:r>
          </a:p>
        </p:txBody>
      </p:sp>
      <p:sp>
        <p:nvSpPr>
          <p:cNvPr id="52" name="TextBox 200"/>
          <p:cNvSpPr txBox="1"/>
          <p:nvPr/>
        </p:nvSpPr>
        <p:spPr>
          <a:xfrm>
            <a:off x="1652860" y="2998310"/>
            <a:ext cx="115332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枚举</a:t>
            </a:r>
          </a:p>
        </p:txBody>
      </p:sp>
      <p:sp>
        <p:nvSpPr>
          <p:cNvPr id="53" name="TextBox 201"/>
          <p:cNvSpPr txBox="1"/>
          <p:nvPr/>
        </p:nvSpPr>
        <p:spPr>
          <a:xfrm>
            <a:off x="1652859" y="3602289"/>
            <a:ext cx="1206591"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装箱</a:t>
            </a:r>
            <a:r>
              <a:rPr lang="en-US" altLang="zh-CN" sz="1400" dirty="0">
                <a:latin typeface="Arial" panose="020B0604020202020204" pitchFamily="34" charset="0"/>
                <a:ea typeface="华文细黑" pitchFamily="2" charset="-122"/>
                <a:cs typeface="Arial" panose="020B0604020202020204" pitchFamily="34" charset="0"/>
              </a:rPr>
              <a:t>/</a:t>
            </a:r>
            <a:r>
              <a:rPr lang="zh-CN" altLang="en-US" sz="1400" dirty="0">
                <a:latin typeface="Arial" panose="020B0604020202020204" pitchFamily="34" charset="0"/>
                <a:ea typeface="华文细黑" pitchFamily="2" charset="-122"/>
                <a:cs typeface="Arial" panose="020B0604020202020204" pitchFamily="34" charset="0"/>
              </a:rPr>
              <a:t>拆箱</a:t>
            </a:r>
          </a:p>
        </p:txBody>
      </p:sp>
      <p:sp>
        <p:nvSpPr>
          <p:cNvPr id="54" name="TextBox 202"/>
          <p:cNvSpPr txBox="1"/>
          <p:nvPr/>
        </p:nvSpPr>
        <p:spPr>
          <a:xfrm>
            <a:off x="1661355" y="4246448"/>
            <a:ext cx="117350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可变参数</a:t>
            </a:r>
          </a:p>
        </p:txBody>
      </p:sp>
      <p:sp>
        <p:nvSpPr>
          <p:cNvPr id="55" name="TextBox 203"/>
          <p:cNvSpPr txBox="1"/>
          <p:nvPr/>
        </p:nvSpPr>
        <p:spPr>
          <a:xfrm>
            <a:off x="1661355" y="4835227"/>
            <a:ext cx="1193946"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400" dirty="0">
                <a:latin typeface="Arial" panose="020B0604020202020204" pitchFamily="34" charset="0"/>
                <a:ea typeface="华文细黑" pitchFamily="2" charset="-122"/>
                <a:cs typeface="Arial" panose="020B0604020202020204" pitchFamily="34" charset="0"/>
              </a:rPr>
              <a:t>Annotation</a:t>
            </a:r>
            <a:endParaRPr lang="zh-CN" altLang="en-US" sz="1400" dirty="0">
              <a:latin typeface="Arial" panose="020B0604020202020204" pitchFamily="34" charset="0"/>
              <a:ea typeface="华文细黑" pitchFamily="2" charset="-122"/>
              <a:cs typeface="Arial" panose="020B0604020202020204" pitchFamily="34" charset="0"/>
            </a:endParaRPr>
          </a:p>
        </p:txBody>
      </p:sp>
      <p:cxnSp>
        <p:nvCxnSpPr>
          <p:cNvPr id="56" name="肘形连接符 55"/>
          <p:cNvCxnSpPr>
            <a:stCxn id="29" idx="1"/>
            <a:endCxn id="51" idx="3"/>
          </p:cNvCxnSpPr>
          <p:nvPr/>
        </p:nvCxnSpPr>
        <p:spPr>
          <a:xfrm rot="10800000">
            <a:off x="2806183" y="2534576"/>
            <a:ext cx="783229" cy="1714290"/>
          </a:xfrm>
          <a:prstGeom prst="bentConnector3">
            <a:avLst>
              <a:gd name="adj1" fmla="val 50000"/>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57" name="肘形连接符 56"/>
          <p:cNvCxnSpPr>
            <a:stCxn id="29" idx="1"/>
            <a:endCxn id="52" idx="3"/>
          </p:cNvCxnSpPr>
          <p:nvPr/>
        </p:nvCxnSpPr>
        <p:spPr>
          <a:xfrm rot="10800000">
            <a:off x="2806183" y="3152200"/>
            <a:ext cx="783229" cy="1096667"/>
          </a:xfrm>
          <a:prstGeom prst="bentConnector3">
            <a:avLst>
              <a:gd name="adj1" fmla="val 50000"/>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58" name="肘形连接符 57"/>
          <p:cNvCxnSpPr/>
          <p:nvPr/>
        </p:nvCxnSpPr>
        <p:spPr>
          <a:xfrm rot="10800000">
            <a:off x="2855041" y="3765693"/>
            <a:ext cx="743607" cy="483172"/>
          </a:xfrm>
          <a:prstGeom prst="bentConnector3">
            <a:avLst>
              <a:gd name="adj1" fmla="val 53925"/>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59" name="肘形连接符 58"/>
          <p:cNvCxnSpPr/>
          <p:nvPr/>
        </p:nvCxnSpPr>
        <p:spPr>
          <a:xfrm rot="10800000" flipV="1">
            <a:off x="2841653" y="4248562"/>
            <a:ext cx="708504" cy="737881"/>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60" name="直接箭头连接符 59"/>
          <p:cNvCxnSpPr>
            <a:stCxn id="6" idx="3"/>
          </p:cNvCxnSpPr>
          <p:nvPr/>
        </p:nvCxnSpPr>
        <p:spPr>
          <a:xfrm>
            <a:off x="5029569" y="1354649"/>
            <a:ext cx="2034162" cy="13874"/>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61" name="直接箭头连接符 60"/>
          <p:cNvCxnSpPr>
            <a:stCxn id="5" idx="3"/>
            <a:endCxn id="6" idx="1"/>
          </p:cNvCxnSpPr>
          <p:nvPr/>
        </p:nvCxnSpPr>
        <p:spPr>
          <a:xfrm flipV="1">
            <a:off x="3247307" y="1354649"/>
            <a:ext cx="290894" cy="6328"/>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62" name="直接箭头连接符 61"/>
          <p:cNvCxnSpPr/>
          <p:nvPr/>
        </p:nvCxnSpPr>
        <p:spPr>
          <a:xfrm rot="5400000">
            <a:off x="7666561" y="3539454"/>
            <a:ext cx="494887" cy="5992"/>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63" name="直接箭头连接符 62"/>
          <p:cNvCxnSpPr/>
          <p:nvPr/>
        </p:nvCxnSpPr>
        <p:spPr>
          <a:xfrm rot="10800000">
            <a:off x="4889713" y="4251626"/>
            <a:ext cx="472770" cy="1588"/>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64" name="肘形连接符 63"/>
          <p:cNvCxnSpPr/>
          <p:nvPr/>
        </p:nvCxnSpPr>
        <p:spPr>
          <a:xfrm rot="16200000" flipH="1">
            <a:off x="7930786" y="1397256"/>
            <a:ext cx="706003" cy="922457"/>
          </a:xfrm>
          <a:prstGeom prst="bentConnector3">
            <a:avLst>
              <a:gd name="adj1" fmla="val 50000"/>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848" y="908720"/>
            <a:ext cx="4453981" cy="709806"/>
          </a:xfrm>
        </p:spPr>
        <p:txBody>
          <a:bodyPr>
            <a:normAutofit/>
          </a:bodyPr>
          <a:lstStyle/>
          <a:p>
            <a:pPr marL="457200" indent="-457200">
              <a:buFont typeface="Wingdings" panose="05000000000000000000" pitchFamily="2" charset="2"/>
              <a:buChar char="u"/>
            </a:pPr>
            <a:r>
              <a:rPr lang="zh-CN" altLang="en-US" sz="2800" b="1" dirty="0">
                <a:solidFill>
                  <a:srgbClr val="00B050"/>
                </a:solidFill>
                <a:latin typeface="+mn-lt"/>
                <a:ea typeface="宋体" panose="02010600030101010101" pitchFamily="2" charset="-122"/>
                <a:cs typeface="Times New Roman" panose="02020603050405020304" pitchFamily="18" charset="0"/>
              </a:rPr>
              <a:t>什么是</a:t>
            </a:r>
            <a:r>
              <a:rPr lang="en-US" altLang="zh-CN" sz="2800" b="1" dirty="0">
                <a:solidFill>
                  <a:srgbClr val="00B050"/>
                </a:solidFill>
                <a:latin typeface="+mn-lt"/>
                <a:ea typeface="宋体" panose="02010600030101010101" pitchFamily="2" charset="-122"/>
                <a:cs typeface="Times New Roman" panose="02020603050405020304" pitchFamily="18" charset="0"/>
              </a:rPr>
              <a:t>JDK</a:t>
            </a:r>
            <a:r>
              <a:rPr lang="zh-CN" altLang="en-US" sz="2800" b="1" dirty="0">
                <a:solidFill>
                  <a:srgbClr val="00B050"/>
                </a:solidFill>
                <a:latin typeface="+mn-lt"/>
                <a:ea typeface="宋体" panose="02010600030101010101" pitchFamily="2" charset="-122"/>
                <a:cs typeface="Times New Roman" panose="02020603050405020304" pitchFamily="18" charset="0"/>
              </a:rPr>
              <a:t>，</a:t>
            </a:r>
            <a:r>
              <a:rPr lang="en-US" altLang="zh-CN" sz="2800" b="1" dirty="0">
                <a:solidFill>
                  <a:srgbClr val="00B050"/>
                </a:solidFill>
                <a:latin typeface="+mn-lt"/>
                <a:ea typeface="宋体" panose="02010600030101010101" pitchFamily="2" charset="-122"/>
                <a:cs typeface="Times New Roman" panose="02020603050405020304" pitchFamily="18" charset="0"/>
              </a:rPr>
              <a:t>JRE</a:t>
            </a:r>
            <a:endParaRPr lang="zh-CN" altLang="en-US" sz="2800" b="1" dirty="0">
              <a:solidFill>
                <a:srgbClr val="00B050"/>
              </a:solidFill>
              <a:latin typeface="+mn-lt"/>
              <a:ea typeface="宋体" panose="02010600030101010101" pitchFamily="2" charset="-122"/>
              <a:cs typeface="Times New Roman" panose="02020603050405020304" pitchFamily="18" charset="0"/>
            </a:endParaRPr>
          </a:p>
        </p:txBody>
      </p:sp>
      <p:graphicFrame>
        <p:nvGraphicFramePr>
          <p:cNvPr id="5" name="Group 5"/>
          <p:cNvGraphicFramePr>
            <a:graphicFrameLocks noGrp="1"/>
          </p:cNvGraphicFramePr>
          <p:nvPr/>
        </p:nvGraphicFramePr>
        <p:xfrm>
          <a:off x="622301" y="1847850"/>
          <a:ext cx="11234340" cy="3885406"/>
        </p:xfrm>
        <a:graphic>
          <a:graphicData uri="http://schemas.openxmlformats.org/drawingml/2006/table">
            <a:tbl>
              <a:tblPr/>
              <a:tblGrid>
                <a:gridCol w="11234340">
                  <a:extLst>
                    <a:ext uri="{9D8B030D-6E8A-4147-A177-3AD203B41FA5}">
                      <a16:colId xmlns="" xmlns:a16="http://schemas.microsoft.com/office/drawing/2014/main" val="20000"/>
                    </a:ext>
                  </a:extLst>
                </a:gridCol>
              </a:tblGrid>
              <a:tr h="486969">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1" i="0" u="none" strike="noStrike" cap="none" normalizeH="0" baseline="0" dirty="0">
                          <a:ln>
                            <a:noFill/>
                          </a:ln>
                          <a:solidFill>
                            <a:srgbClr val="00B050"/>
                          </a:solidFill>
                          <a:effectLst/>
                          <a:latin typeface="Calibri" panose="020F0502020204030204" charset="0"/>
                          <a:ea typeface="宋体" panose="02010600030101010101" pitchFamily="2" charset="-122"/>
                          <a:cs typeface="Arial Unicode MS" pitchFamily="34" charset="-122"/>
                          <a:sym typeface="Calibri" panose="020F0502020204030204" charset="0"/>
                        </a:rPr>
                        <a:t>JDK(Java Development Kit    Java开发工具包)</a:t>
                      </a:r>
                      <a:endParaRPr kumimoji="0" lang="zh-CN" altLang="en-US" sz="2400" b="1" i="0" u="none" strike="noStrike" cap="none" normalizeH="0" baseline="0" dirty="0">
                        <a:ln>
                          <a:noFill/>
                        </a:ln>
                        <a:solidFill>
                          <a:srgbClr val="00B050"/>
                        </a:solidFill>
                        <a:effectLst/>
                        <a:latin typeface="Calibri" panose="020F0502020204030204" charset="0"/>
                        <a:ea typeface="Arial Unicode MS" pitchFamily="34" charset="-122"/>
                        <a:cs typeface="Arial Unicode MS" pitchFamily="34" charset="-122"/>
                        <a:sym typeface="Calibri" panose="020F0502020204030204" charset="0"/>
                      </a:endParaRPr>
                    </a:p>
                  </a:txBody>
                  <a:tcPr marL="121920" marR="121920" marT="45722" marB="45722"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E9EDF4"/>
                    </a:solidFill>
                  </a:tcPr>
                </a:tc>
                <a:extLst>
                  <a:ext uri="{0D108BD9-81ED-4DB2-BD59-A6C34878D82A}">
                    <a16:rowId xmlns="" xmlns:a16="http://schemas.microsoft.com/office/drawing/2014/main" val="10000"/>
                  </a:ext>
                </a:extLst>
              </a:tr>
              <a:tr h="1344035">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400" b="0" i="0" u="none" strike="noStrike" cap="none" normalizeH="0" baseline="0" dirty="0">
                          <a:ln>
                            <a:noFill/>
                          </a:ln>
                          <a:solidFill>
                            <a:srgbClr val="00B050"/>
                          </a:solidFill>
                          <a:effectLst/>
                          <a:latin typeface="Calibri" panose="020F0502020204030204" charset="0"/>
                          <a:ea typeface="宋体" panose="02010600030101010101" pitchFamily="2" charset="-122"/>
                          <a:cs typeface="Arial Unicode MS" pitchFamily="34" charset="-122"/>
                          <a:sym typeface="Calibri" panose="020F0502020204030204" charset="0"/>
                        </a:rPr>
                        <a:t>JDK是提供给Java开发人员使用的，其中包含了java的开发工具，也包括了JRE。所以安装了JDK，就不用在单独安装JRE了。</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Ø"/>
                      </a:pPr>
                      <a:r>
                        <a:rPr kumimoji="0" lang="zh-CN" altLang="en-US" sz="2400" b="0" i="0" u="none" strike="noStrike" cap="none" normalizeH="0" baseline="0" dirty="0">
                          <a:ln>
                            <a:noFill/>
                          </a:ln>
                          <a:solidFill>
                            <a:srgbClr val="00B050"/>
                          </a:solidFill>
                          <a:effectLst/>
                          <a:latin typeface="Calibri" panose="020F0502020204030204" charset="0"/>
                          <a:ea typeface="宋体" panose="02010600030101010101" pitchFamily="2" charset="-122"/>
                          <a:cs typeface="Arial Unicode MS" pitchFamily="34" charset="-122"/>
                          <a:sym typeface="Calibri" panose="020F0502020204030204" charset="0"/>
                        </a:rPr>
                        <a:t>其中的开发工具：编译工具(javac.exe)  打包工具(jar.exe)等</a:t>
                      </a:r>
                      <a:endParaRPr kumimoji="0" lang="zh-CN" altLang="en-US" sz="2400" b="0" i="0" u="none" strike="noStrike" cap="none" normalizeH="0" baseline="0" dirty="0">
                        <a:ln>
                          <a:noFill/>
                        </a:ln>
                        <a:solidFill>
                          <a:srgbClr val="00B050"/>
                        </a:solidFill>
                        <a:effectLst/>
                        <a:latin typeface="Calibri" panose="020F0502020204030204" charset="0"/>
                        <a:ea typeface="Arial Unicode MS" pitchFamily="34" charset="-122"/>
                        <a:cs typeface="Arial Unicode MS" pitchFamily="34" charset="-122"/>
                        <a:sym typeface="Calibri" panose="020F0502020204030204" charset="0"/>
                      </a:endParaRPr>
                    </a:p>
                  </a:txBody>
                  <a:tcPr marL="121920" marR="121920" marT="45722" marB="45722"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10001"/>
                  </a:ext>
                </a:extLst>
              </a:tr>
              <a:tr h="486969">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2400" b="1" i="0" u="none" strike="noStrike" cap="none" normalizeH="0" baseline="0" dirty="0">
                          <a:ln>
                            <a:noFill/>
                          </a:ln>
                          <a:solidFill>
                            <a:srgbClr val="00B050"/>
                          </a:solidFill>
                          <a:effectLst/>
                          <a:latin typeface="Calibri" panose="020F0502020204030204" charset="0"/>
                          <a:ea typeface="宋体" panose="02010600030101010101" pitchFamily="2" charset="-122"/>
                          <a:cs typeface="Arial Unicode MS" pitchFamily="34" charset="-122"/>
                          <a:sym typeface="Calibri" panose="020F0502020204030204" charset="0"/>
                        </a:rPr>
                        <a:t>JRE(Java Runtime Environment    Java运行环境) </a:t>
                      </a:r>
                      <a:endParaRPr kumimoji="0" lang="zh-CN" altLang="en-US" sz="2400" b="1" i="0" u="none" strike="noStrike" cap="none" normalizeH="0" baseline="0" dirty="0">
                        <a:ln>
                          <a:noFill/>
                        </a:ln>
                        <a:solidFill>
                          <a:srgbClr val="00B050"/>
                        </a:solidFill>
                        <a:effectLst/>
                        <a:latin typeface="Calibri" panose="020F0502020204030204" charset="0"/>
                        <a:ea typeface="Arial Unicode MS" pitchFamily="34" charset="-122"/>
                        <a:cs typeface="Arial Unicode MS" pitchFamily="34" charset="-122"/>
                        <a:sym typeface="Calibri" panose="020F0502020204030204" charset="0"/>
                      </a:endParaRPr>
                    </a:p>
                  </a:txBody>
                  <a:tcPr marL="121920" marR="121920" marT="45722" marB="45722"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E9EDF4"/>
                    </a:solidFill>
                  </a:tcPr>
                </a:tc>
                <a:extLst>
                  <a:ext uri="{0D108BD9-81ED-4DB2-BD59-A6C34878D82A}">
                    <a16:rowId xmlns="" xmlns:a16="http://schemas.microsoft.com/office/drawing/2014/main" val="10002"/>
                  </a:ext>
                </a:extLst>
              </a:tr>
              <a:tr h="1567433">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0" i="0" u="none" strike="noStrike" cap="none" normalizeH="0" baseline="0" dirty="0">
                          <a:ln>
                            <a:noFill/>
                          </a:ln>
                          <a:solidFill>
                            <a:srgbClr val="00B050"/>
                          </a:solidFill>
                          <a:effectLst/>
                          <a:latin typeface="Calibri" panose="020F0502020204030204" charset="0"/>
                          <a:ea typeface="宋体" panose="02010600030101010101" pitchFamily="2" charset="-122"/>
                          <a:cs typeface="Arial Unicode MS" pitchFamily="34" charset="-122"/>
                          <a:sym typeface="Calibri" panose="020F0502020204030204" charset="0"/>
                        </a:rPr>
                        <a:t>包括Java虚拟机(JVM Java Virtual Machine)和Java程序所需的核心类库等，如果想要</a:t>
                      </a:r>
                      <a:r>
                        <a:rPr kumimoji="0" lang="zh-CN" altLang="en-US" sz="2400" b="1" i="0" u="none" strike="noStrike" cap="none" normalizeH="0" baseline="0" dirty="0">
                          <a:ln>
                            <a:noFill/>
                          </a:ln>
                          <a:solidFill>
                            <a:srgbClr val="00B050"/>
                          </a:solidFill>
                          <a:effectLst/>
                          <a:latin typeface="Calibri" panose="020F0502020204030204" charset="0"/>
                          <a:ea typeface="宋体" panose="02010600030101010101" pitchFamily="2" charset="-122"/>
                          <a:cs typeface="Arial Unicode MS" pitchFamily="34" charset="-122"/>
                          <a:sym typeface="Calibri" panose="020F0502020204030204" charset="0"/>
                        </a:rPr>
                        <a:t>运行</a:t>
                      </a:r>
                      <a:r>
                        <a:rPr kumimoji="0" lang="zh-CN" altLang="en-US" sz="2400" b="0" i="0" u="none" strike="noStrike" cap="none" normalizeH="0" baseline="0" dirty="0">
                          <a:ln>
                            <a:noFill/>
                          </a:ln>
                          <a:solidFill>
                            <a:srgbClr val="00B050"/>
                          </a:solidFill>
                          <a:effectLst/>
                          <a:latin typeface="Calibri" panose="020F0502020204030204" charset="0"/>
                          <a:ea typeface="宋体" panose="02010600030101010101" pitchFamily="2" charset="-122"/>
                          <a:cs typeface="Arial Unicode MS" pitchFamily="34" charset="-122"/>
                          <a:sym typeface="Calibri" panose="020F0502020204030204" charset="0"/>
                        </a:rPr>
                        <a:t>一个开发好的Java程序，计算机中只需要安装JRE即可。</a:t>
                      </a:r>
                      <a:endParaRPr kumimoji="0" lang="zh-CN" altLang="en-US" sz="2400" b="0" i="0" u="none" strike="noStrike" cap="none" normalizeH="0" baseline="0" dirty="0">
                        <a:ln>
                          <a:noFill/>
                        </a:ln>
                        <a:solidFill>
                          <a:srgbClr val="00B050"/>
                        </a:solidFill>
                        <a:effectLst/>
                        <a:latin typeface="Calibri" panose="020F0502020204030204" charset="0"/>
                        <a:ea typeface="Arial Unicode MS" pitchFamily="34" charset="-122"/>
                        <a:cs typeface="Arial Unicode MS" pitchFamily="34" charset="-122"/>
                        <a:sym typeface="Calibri" panose="020F0502020204030204" charset="0"/>
                      </a:endParaRPr>
                    </a:p>
                  </a:txBody>
                  <a:tcPr marL="121920" marR="121920" marT="45722" marB="45722"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10003"/>
                  </a:ext>
                </a:extLst>
              </a:tr>
            </a:tbl>
          </a:graphicData>
        </a:graphic>
      </p:graphicFrame>
      <p:sp>
        <p:nvSpPr>
          <p:cNvPr id="6" name="Text Box 23"/>
          <p:cNvSpPr txBox="1">
            <a:spLocks noChangeArrowheads="1"/>
          </p:cNvSpPr>
          <p:nvPr/>
        </p:nvSpPr>
        <p:spPr bwMode="auto">
          <a:xfrm>
            <a:off x="524933" y="5920051"/>
            <a:ext cx="10467611" cy="401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Arial Unicode MS" pitchFamily="34" charset="-122"/>
                <a:cs typeface="Arial Unicode MS" pitchFamily="34" charset="-122"/>
              </a:defRPr>
            </a:lvl1pPr>
            <a:lvl2pPr marL="742950" indent="-285750" eaLnBrk="0" hangingPunct="0">
              <a:defRPr>
                <a:solidFill>
                  <a:schemeClr val="tx1"/>
                </a:solidFill>
                <a:latin typeface="Arial" panose="020B0604020202020204" pitchFamily="34" charset="0"/>
                <a:ea typeface="Arial Unicode MS" pitchFamily="34" charset="-122"/>
                <a:cs typeface="Arial Unicode MS" pitchFamily="34" charset="-122"/>
              </a:defRPr>
            </a:lvl2pPr>
            <a:lvl3pPr marL="1143000" indent="-228600" eaLnBrk="0" hangingPunct="0">
              <a:defRPr>
                <a:solidFill>
                  <a:schemeClr val="tx1"/>
                </a:solidFill>
                <a:latin typeface="Arial" panose="020B0604020202020204" pitchFamily="34" charset="0"/>
                <a:ea typeface="Arial Unicode MS" pitchFamily="34" charset="-122"/>
                <a:cs typeface="Arial Unicode MS" pitchFamily="34" charset="-122"/>
              </a:defRPr>
            </a:lvl3pPr>
            <a:lvl4pPr marL="1600200" indent="-228600" eaLnBrk="0" hangingPunct="0">
              <a:defRPr>
                <a:solidFill>
                  <a:schemeClr val="tx1"/>
                </a:solidFill>
                <a:latin typeface="Arial" panose="020B0604020202020204" pitchFamily="34" charset="0"/>
                <a:ea typeface="Arial Unicode MS" pitchFamily="34" charset="-122"/>
                <a:cs typeface="Arial Unicode MS" pitchFamily="34" charset="-122"/>
              </a:defRPr>
            </a:lvl4pPr>
            <a:lvl5pPr marL="2057400" indent="-228600" eaLnBrk="0" hangingPunct="0">
              <a:defRPr>
                <a:solidFill>
                  <a:schemeClr val="tx1"/>
                </a:solidFill>
                <a:latin typeface="Arial" panose="020B0604020202020204"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9pPr>
          </a:lstStyle>
          <a:p>
            <a:pPr eaLnBrk="1" hangingPunct="1"/>
            <a:r>
              <a:rPr lang="zh-CN" altLang="en-US" sz="2000" b="1" dirty="0">
                <a:solidFill>
                  <a:srgbClr val="00B050"/>
                </a:solidFill>
                <a:latin typeface="+mn-lt"/>
                <a:ea typeface="宋体" panose="02010600030101010101" pitchFamily="2" charset="-122"/>
                <a:cs typeface="Times New Roman" panose="02020603050405020304" pitchFamily="18" charset="0"/>
              </a:rPr>
              <a:t>简单而言，使用JDK的开发工具完成的java程序，交给JRE去运行。</a:t>
            </a:r>
          </a:p>
        </p:txBody>
      </p:sp>
    </p:spTree>
    <p:extLst>
      <p:ext uri="{BB962C8B-B14F-4D97-AF65-F5344CB8AC3E}">
        <p14:creationId xmlns="" xmlns:p14="http://schemas.microsoft.com/office/powerpoint/2010/main" val="453230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0512" y="699552"/>
            <a:ext cx="6816757" cy="781814"/>
          </a:xfrm>
        </p:spPr>
        <p:txBody>
          <a:bodyPr>
            <a:noAutofit/>
          </a:bodyPr>
          <a:lstStyle/>
          <a:p>
            <a:r>
              <a:rPr lang="en-US" altLang="zh-CN" b="1" dirty="0">
                <a:solidFill>
                  <a:srgbClr val="00B050"/>
                </a:solidFill>
                <a:latin typeface="+mn-lt"/>
                <a:ea typeface="宋体" panose="02010600030101010101" pitchFamily="2" charset="-122"/>
                <a:cs typeface="Times New Roman" panose="02020603050405020304" pitchFamily="18" charset="0"/>
              </a:rPr>
              <a:t>JVM</a:t>
            </a:r>
            <a:r>
              <a:rPr lang="zh-CN" altLang="en-US" b="1" dirty="0">
                <a:solidFill>
                  <a:srgbClr val="00B050"/>
                </a:solidFill>
                <a:latin typeface="+mn-lt"/>
                <a:ea typeface="宋体" panose="02010600030101010101" pitchFamily="2" charset="-122"/>
                <a:cs typeface="Times New Roman" panose="02020603050405020304" pitchFamily="18" charset="0"/>
              </a:rPr>
              <a:t>、</a:t>
            </a:r>
            <a:r>
              <a:rPr lang="en-US" altLang="zh-CN" b="1" dirty="0">
                <a:solidFill>
                  <a:srgbClr val="00B050"/>
                </a:solidFill>
                <a:latin typeface="+mn-lt"/>
                <a:ea typeface="宋体" panose="02010600030101010101" pitchFamily="2" charset="-122"/>
                <a:cs typeface="Times New Roman" panose="02020603050405020304" pitchFamily="18" charset="0"/>
              </a:rPr>
              <a:t>JRE</a:t>
            </a:r>
            <a:r>
              <a:rPr lang="zh-CN" altLang="en-US" b="1" dirty="0">
                <a:solidFill>
                  <a:srgbClr val="00B050"/>
                </a:solidFill>
                <a:latin typeface="+mn-lt"/>
                <a:ea typeface="宋体" panose="02010600030101010101" pitchFamily="2" charset="-122"/>
                <a:cs typeface="Times New Roman" panose="02020603050405020304" pitchFamily="18" charset="0"/>
              </a:rPr>
              <a:t>、</a:t>
            </a:r>
            <a:r>
              <a:rPr lang="en-US" altLang="zh-CN" b="1" dirty="0">
                <a:solidFill>
                  <a:srgbClr val="00B050"/>
                </a:solidFill>
                <a:latin typeface="+mn-lt"/>
                <a:ea typeface="宋体" panose="02010600030101010101" pitchFamily="2" charset="-122"/>
                <a:cs typeface="Times New Roman" panose="02020603050405020304" pitchFamily="18" charset="0"/>
              </a:rPr>
              <a:t>JDK </a:t>
            </a:r>
            <a:r>
              <a:rPr lang="zh-CN" altLang="en-US" b="1" dirty="0">
                <a:solidFill>
                  <a:srgbClr val="00B050"/>
                </a:solidFill>
                <a:latin typeface="+mn-lt"/>
                <a:ea typeface="宋体" panose="02010600030101010101" pitchFamily="2" charset="-122"/>
                <a:cs typeface="Times New Roman" panose="02020603050405020304" pitchFamily="18" charset="0"/>
              </a:rPr>
              <a:t>关系</a:t>
            </a:r>
          </a:p>
        </p:txBody>
      </p:sp>
      <p:pic>
        <p:nvPicPr>
          <p:cNvPr id="4" name="图片 1"/>
          <p:cNvPicPr>
            <a:picLocks noChangeAspect="1"/>
          </p:cNvPicPr>
          <p:nvPr/>
        </p:nvPicPr>
        <p:blipFill>
          <a:blip r:embed="rId2" cstate="print"/>
          <a:srcRect/>
          <a:stretch>
            <a:fillRect/>
          </a:stretch>
        </p:blipFill>
        <p:spPr bwMode="auto">
          <a:xfrm>
            <a:off x="760558" y="1773400"/>
            <a:ext cx="10743737" cy="3814763"/>
          </a:xfrm>
          <a:prstGeom prst="rect">
            <a:avLst/>
          </a:prstGeom>
          <a:noFill/>
          <a:ln w="9525">
            <a:noFill/>
            <a:miter lim="800000"/>
            <a:headEnd/>
            <a:tailEnd/>
          </a:ln>
        </p:spPr>
      </p:pic>
      <p:sp>
        <p:nvSpPr>
          <p:cNvPr id="7" name="矩形 6"/>
          <p:cNvSpPr/>
          <p:nvPr/>
        </p:nvSpPr>
        <p:spPr>
          <a:xfrm>
            <a:off x="1232132" y="4975388"/>
            <a:ext cx="812800" cy="254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TextBox 7"/>
          <p:cNvSpPr txBox="1">
            <a:spLocks noRot="1" noChangeAspect="1" noMove="1" noResize="1" noEditPoints="1" noAdjustHandles="1" noChangeArrowheads="1" noChangeShapeType="1" noTextEdit="1"/>
          </p:cNvSpPr>
          <p:nvPr/>
        </p:nvSpPr>
        <p:spPr>
          <a:xfrm>
            <a:off x="4463249" y="5802959"/>
            <a:ext cx="3553628" cy="461665"/>
          </a:xfrm>
          <a:prstGeom prst="rect">
            <a:avLst/>
          </a:prstGeom>
          <a:blipFill rotWithShape="1">
            <a:blip r:embed="rId3" cstate="print"/>
            <a:stretch>
              <a:fillRect l="-3432" t="-10526" b="-28947"/>
            </a:stretch>
          </a:blipFill>
        </p:spPr>
        <p:txBody>
          <a:bodyPr/>
          <a:lstStyle/>
          <a:p>
            <a:pPr>
              <a:defRPr/>
            </a:pPr>
            <a:r>
              <a:rPr lang="zh-CN" altLang="en-US">
                <a:noFill/>
              </a:rPr>
              <a:t> </a:t>
            </a:r>
          </a:p>
        </p:txBody>
      </p:sp>
    </p:spTree>
    <p:extLst>
      <p:ext uri="{BB962C8B-B14F-4D97-AF65-F5344CB8AC3E}">
        <p14:creationId xmlns="" xmlns:p14="http://schemas.microsoft.com/office/powerpoint/2010/main" val="24288154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折角形 22"/>
          <p:cNvSpPr/>
          <p:nvPr/>
        </p:nvSpPr>
        <p:spPr>
          <a:xfrm>
            <a:off x="9019083" y="4362806"/>
            <a:ext cx="2095515" cy="785818"/>
          </a:xfrm>
          <a:prstGeom prst="foldedCorner">
            <a:avLst/>
          </a:prstGeom>
          <a:gradFill>
            <a:gsLst>
              <a:gs pos="0">
                <a:srgbClr val="DDEBCF"/>
              </a:gs>
              <a:gs pos="50000">
                <a:srgbClr val="9CB86E"/>
              </a:gs>
              <a:gs pos="100000">
                <a:srgbClr val="156B13"/>
              </a:gs>
            </a:gsLst>
            <a:lin ang="16200000" scaled="0"/>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21" name="流程图: 多文档 20"/>
          <p:cNvSpPr/>
          <p:nvPr/>
        </p:nvSpPr>
        <p:spPr>
          <a:xfrm>
            <a:off x="4758693" y="4347208"/>
            <a:ext cx="2381267" cy="857256"/>
          </a:xfrm>
          <a:prstGeom prst="flowChartMultidocument">
            <a:avLst/>
          </a:prstGeom>
          <a:gradFill>
            <a:gsLst>
              <a:gs pos="0">
                <a:srgbClr val="DDEBCF"/>
              </a:gs>
              <a:gs pos="50000">
                <a:srgbClr val="9CB86E"/>
              </a:gs>
              <a:gs pos="100000">
                <a:srgbClr val="156B13"/>
              </a:gs>
            </a:gsLst>
            <a:lin ang="16200000" scaled="0"/>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9" name="折角形 18"/>
          <p:cNvSpPr/>
          <p:nvPr/>
        </p:nvSpPr>
        <p:spPr>
          <a:xfrm>
            <a:off x="1112873" y="4356444"/>
            <a:ext cx="2095515" cy="785818"/>
          </a:xfrm>
          <a:prstGeom prst="foldedCorner">
            <a:avLst/>
          </a:prstGeom>
          <a:gradFill>
            <a:gsLst>
              <a:gs pos="0">
                <a:srgbClr val="DDEBCF"/>
              </a:gs>
              <a:gs pos="50000">
                <a:srgbClr val="9CB86E"/>
              </a:gs>
              <a:gs pos="100000">
                <a:srgbClr val="156B13"/>
              </a:gs>
            </a:gsLst>
            <a:lin ang="16200000" scaled="0"/>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3" name="内容占位符 2"/>
          <p:cNvSpPr>
            <a:spLocks noGrp="1"/>
          </p:cNvSpPr>
          <p:nvPr>
            <p:ph idx="1"/>
          </p:nvPr>
        </p:nvSpPr>
        <p:spPr>
          <a:xfrm>
            <a:off x="554532" y="1628800"/>
            <a:ext cx="10972800" cy="2257428"/>
          </a:xfrm>
        </p:spPr>
        <p:txBody>
          <a:bodyPr>
            <a:normAutofit/>
          </a:bodyPr>
          <a:lstStyle/>
          <a:p>
            <a:pPr>
              <a:buFont typeface="Wingdings" panose="05000000000000000000" pitchFamily="2" charset="2"/>
              <a:buChar char="l"/>
            </a:pPr>
            <a:r>
              <a:rPr lang="zh-CN" altLang="en-US" dirty="0">
                <a:solidFill>
                  <a:srgbClr val="00B050"/>
                </a:solidFill>
                <a:ea typeface="宋体" panose="02010600030101010101" pitchFamily="2" charset="-122"/>
                <a:cs typeface="Times New Roman" panose="02020603050405020304" pitchFamily="18" charset="0"/>
              </a:rPr>
              <a:t>步骤：</a:t>
            </a:r>
            <a:endParaRPr lang="en-US" altLang="zh-CN" dirty="0">
              <a:solidFill>
                <a:srgbClr val="00B050"/>
              </a:solidFill>
              <a:ea typeface="宋体" panose="02010600030101010101" pitchFamily="2" charset="-122"/>
              <a:cs typeface="Times New Roman" panose="02020603050405020304" pitchFamily="18" charset="0"/>
            </a:endParaRPr>
          </a:p>
          <a:p>
            <a:pPr marL="914400" lvl="1" indent="-457200">
              <a:buFont typeface="+mj-lt"/>
              <a:buAutoNum type="arabicPeriod"/>
            </a:pPr>
            <a:r>
              <a:rPr lang="zh-CN" altLang="en-US" dirty="0">
                <a:solidFill>
                  <a:srgbClr val="00B050"/>
                </a:solidFill>
                <a:ea typeface="宋体" panose="02010600030101010101" pitchFamily="2" charset="-122"/>
                <a:cs typeface="Times New Roman" panose="02020603050405020304" pitchFamily="18" charset="0"/>
              </a:rPr>
              <a:t>将 </a:t>
            </a:r>
            <a:r>
              <a:rPr lang="en-US" altLang="zh-CN" dirty="0">
                <a:solidFill>
                  <a:srgbClr val="00B050"/>
                </a:solidFill>
                <a:ea typeface="宋体" panose="02010600030101010101" pitchFamily="2" charset="-122"/>
                <a:cs typeface="Times New Roman" panose="02020603050405020304" pitchFamily="18" charset="0"/>
              </a:rPr>
              <a:t>Java </a:t>
            </a:r>
            <a:r>
              <a:rPr lang="zh-CN" altLang="en-US" dirty="0">
                <a:solidFill>
                  <a:srgbClr val="00B050"/>
                </a:solidFill>
                <a:ea typeface="宋体" panose="02010600030101010101" pitchFamily="2" charset="-122"/>
                <a:cs typeface="Times New Roman" panose="02020603050405020304" pitchFamily="18" charset="0"/>
              </a:rPr>
              <a:t>代码</a:t>
            </a:r>
            <a:r>
              <a:rPr lang="zh-CN" altLang="en-US" b="1" dirty="0">
                <a:solidFill>
                  <a:srgbClr val="00B050"/>
                </a:solidFill>
                <a:ea typeface="宋体" panose="02010600030101010101" pitchFamily="2" charset="-122"/>
                <a:cs typeface="Times New Roman" panose="02020603050405020304" pitchFamily="18" charset="0"/>
              </a:rPr>
              <a:t>编写</a:t>
            </a:r>
            <a:r>
              <a:rPr lang="zh-CN" altLang="en-US" dirty="0">
                <a:solidFill>
                  <a:srgbClr val="00B050"/>
                </a:solidFill>
                <a:ea typeface="宋体" panose="02010600030101010101" pitchFamily="2" charset="-122"/>
                <a:cs typeface="Times New Roman" panose="02020603050405020304" pitchFamily="18" charset="0"/>
              </a:rPr>
              <a:t>到扩展名为 </a:t>
            </a:r>
            <a:r>
              <a:rPr lang="en-US" altLang="zh-CN" dirty="0">
                <a:solidFill>
                  <a:srgbClr val="00B050"/>
                </a:solidFill>
                <a:ea typeface="宋体" panose="02010600030101010101" pitchFamily="2" charset="-122"/>
                <a:cs typeface="Times New Roman" panose="02020603050405020304" pitchFamily="18" charset="0"/>
              </a:rPr>
              <a:t>.java </a:t>
            </a:r>
            <a:r>
              <a:rPr lang="zh-CN" altLang="en-US" dirty="0">
                <a:solidFill>
                  <a:srgbClr val="00B050"/>
                </a:solidFill>
                <a:ea typeface="宋体" panose="02010600030101010101" pitchFamily="2" charset="-122"/>
                <a:cs typeface="Times New Roman" panose="02020603050405020304" pitchFamily="18" charset="0"/>
              </a:rPr>
              <a:t>的文件中。</a:t>
            </a:r>
          </a:p>
          <a:p>
            <a:pPr marL="914400" lvl="1" indent="-457200">
              <a:buFont typeface="+mj-lt"/>
              <a:buAutoNum type="arabicPeriod"/>
            </a:pPr>
            <a:r>
              <a:rPr lang="zh-CN" altLang="en-US" dirty="0">
                <a:solidFill>
                  <a:srgbClr val="00B050"/>
                </a:solidFill>
                <a:ea typeface="宋体" panose="02010600030101010101" pitchFamily="2" charset="-122"/>
                <a:cs typeface="Times New Roman" panose="02020603050405020304" pitchFamily="18" charset="0"/>
              </a:rPr>
              <a:t>通过 </a:t>
            </a:r>
            <a:r>
              <a:rPr lang="en-US" altLang="zh-CN" dirty="0" err="1">
                <a:solidFill>
                  <a:srgbClr val="00B050"/>
                </a:solidFill>
                <a:ea typeface="宋体" panose="02010600030101010101" pitchFamily="2" charset="-122"/>
                <a:cs typeface="Times New Roman" panose="02020603050405020304" pitchFamily="18" charset="0"/>
              </a:rPr>
              <a:t>javac</a:t>
            </a:r>
            <a:r>
              <a:rPr lang="en-US" altLang="zh-CN" dirty="0">
                <a:solidFill>
                  <a:srgbClr val="00B050"/>
                </a:solidFill>
                <a:ea typeface="宋体" panose="02010600030101010101" pitchFamily="2" charset="-122"/>
                <a:cs typeface="Times New Roman" panose="02020603050405020304" pitchFamily="18" charset="0"/>
              </a:rPr>
              <a:t> </a:t>
            </a:r>
            <a:r>
              <a:rPr lang="zh-CN" altLang="en-US" dirty="0">
                <a:solidFill>
                  <a:srgbClr val="00B050"/>
                </a:solidFill>
                <a:ea typeface="宋体" panose="02010600030101010101" pitchFamily="2" charset="-122"/>
                <a:cs typeface="Times New Roman" panose="02020603050405020304" pitchFamily="18" charset="0"/>
              </a:rPr>
              <a:t>命令对该 </a:t>
            </a:r>
            <a:r>
              <a:rPr lang="en-US" altLang="zh-CN" dirty="0">
                <a:solidFill>
                  <a:srgbClr val="00B050"/>
                </a:solidFill>
                <a:ea typeface="宋体" panose="02010600030101010101" pitchFamily="2" charset="-122"/>
                <a:cs typeface="Times New Roman" panose="02020603050405020304" pitchFamily="18" charset="0"/>
              </a:rPr>
              <a:t>java </a:t>
            </a:r>
            <a:r>
              <a:rPr lang="zh-CN" altLang="en-US" dirty="0">
                <a:solidFill>
                  <a:srgbClr val="00B050"/>
                </a:solidFill>
                <a:ea typeface="宋体" panose="02010600030101010101" pitchFamily="2" charset="-122"/>
                <a:cs typeface="Times New Roman" panose="02020603050405020304" pitchFamily="18" charset="0"/>
              </a:rPr>
              <a:t>文件进行</a:t>
            </a:r>
            <a:r>
              <a:rPr lang="zh-CN" altLang="en-US" b="1" dirty="0">
                <a:solidFill>
                  <a:srgbClr val="00B050"/>
                </a:solidFill>
                <a:ea typeface="宋体" panose="02010600030101010101" pitchFamily="2" charset="-122"/>
                <a:cs typeface="Times New Roman" panose="02020603050405020304" pitchFamily="18" charset="0"/>
              </a:rPr>
              <a:t>编译</a:t>
            </a:r>
            <a:r>
              <a:rPr lang="zh-CN" altLang="en-US" dirty="0">
                <a:solidFill>
                  <a:srgbClr val="00B050"/>
                </a:solidFill>
                <a:ea typeface="宋体" panose="02010600030101010101" pitchFamily="2" charset="-122"/>
                <a:cs typeface="Times New Roman" panose="02020603050405020304" pitchFamily="18" charset="0"/>
              </a:rPr>
              <a:t>。</a:t>
            </a:r>
          </a:p>
          <a:p>
            <a:pPr marL="914400" lvl="1" indent="-457200">
              <a:buFont typeface="+mj-lt"/>
              <a:buAutoNum type="arabicPeriod"/>
            </a:pPr>
            <a:r>
              <a:rPr lang="zh-CN" altLang="en-US" dirty="0">
                <a:solidFill>
                  <a:srgbClr val="00B050"/>
                </a:solidFill>
                <a:ea typeface="宋体" panose="02010600030101010101" pitchFamily="2" charset="-122"/>
                <a:cs typeface="Times New Roman" panose="02020603050405020304" pitchFamily="18" charset="0"/>
              </a:rPr>
              <a:t>通过 </a:t>
            </a:r>
            <a:r>
              <a:rPr lang="en-US" altLang="zh-CN" dirty="0">
                <a:solidFill>
                  <a:srgbClr val="00B050"/>
                </a:solidFill>
                <a:ea typeface="宋体" panose="02010600030101010101" pitchFamily="2" charset="-122"/>
                <a:cs typeface="Times New Roman" panose="02020603050405020304" pitchFamily="18" charset="0"/>
              </a:rPr>
              <a:t>java </a:t>
            </a:r>
            <a:r>
              <a:rPr lang="zh-CN" altLang="en-US" dirty="0">
                <a:solidFill>
                  <a:srgbClr val="00B050"/>
                </a:solidFill>
                <a:ea typeface="宋体" panose="02010600030101010101" pitchFamily="2" charset="-122"/>
                <a:cs typeface="Times New Roman" panose="02020603050405020304" pitchFamily="18" charset="0"/>
              </a:rPr>
              <a:t>命令对生成的 </a:t>
            </a:r>
            <a:r>
              <a:rPr lang="en-US" altLang="zh-CN" dirty="0">
                <a:solidFill>
                  <a:srgbClr val="00B050"/>
                </a:solidFill>
                <a:ea typeface="宋体" panose="02010600030101010101" pitchFamily="2" charset="-122"/>
                <a:cs typeface="Times New Roman" panose="02020603050405020304" pitchFamily="18" charset="0"/>
              </a:rPr>
              <a:t>class </a:t>
            </a:r>
            <a:r>
              <a:rPr lang="zh-CN" altLang="en-US" dirty="0">
                <a:solidFill>
                  <a:srgbClr val="00B050"/>
                </a:solidFill>
                <a:ea typeface="宋体" panose="02010600030101010101" pitchFamily="2" charset="-122"/>
                <a:cs typeface="Times New Roman" panose="02020603050405020304" pitchFamily="18" charset="0"/>
              </a:rPr>
              <a:t>文件进行</a:t>
            </a:r>
            <a:r>
              <a:rPr lang="zh-CN" altLang="en-US" b="1" dirty="0">
                <a:solidFill>
                  <a:srgbClr val="00B050"/>
                </a:solidFill>
                <a:ea typeface="宋体" panose="02010600030101010101" pitchFamily="2" charset="-122"/>
                <a:cs typeface="Times New Roman" panose="02020603050405020304" pitchFamily="18" charset="0"/>
              </a:rPr>
              <a:t>运行</a:t>
            </a:r>
            <a:r>
              <a:rPr lang="zh-CN" altLang="en-US" dirty="0">
                <a:solidFill>
                  <a:srgbClr val="00B050"/>
                </a:solidFill>
                <a:ea typeface="宋体" panose="02010600030101010101" pitchFamily="2" charset="-122"/>
                <a:cs typeface="Times New Roman" panose="02020603050405020304" pitchFamily="18" charset="0"/>
              </a:rPr>
              <a:t>。</a:t>
            </a:r>
          </a:p>
          <a:p>
            <a:pPr lvl="1"/>
            <a:endParaRPr lang="zh-CN" altLang="en-US" dirty="0">
              <a:solidFill>
                <a:srgbClr val="00B050"/>
              </a:solidFill>
              <a:ea typeface="宋体" panose="02010600030101010101" pitchFamily="2" charset="-122"/>
              <a:cs typeface="Times New Roman" panose="02020603050405020304" pitchFamily="18" charset="0"/>
            </a:endParaRPr>
          </a:p>
        </p:txBody>
      </p:sp>
      <p:sp>
        <p:nvSpPr>
          <p:cNvPr id="7" name="TextBox 11"/>
          <p:cNvSpPr txBox="1">
            <a:spLocks noChangeArrowheads="1"/>
          </p:cNvSpPr>
          <p:nvPr/>
        </p:nvSpPr>
        <p:spPr bwMode="auto">
          <a:xfrm>
            <a:off x="1238217" y="4518522"/>
            <a:ext cx="2017183" cy="461665"/>
          </a:xfrm>
          <a:prstGeom prst="rect">
            <a:avLst/>
          </a:prstGeom>
          <a:noFill/>
          <a:ln w="9525">
            <a:noFill/>
            <a:miter lim="800000"/>
          </a:ln>
        </p:spPr>
        <p:txBody>
          <a:bodyPr>
            <a:spAutoFit/>
          </a:bodyPr>
          <a:lstStyle/>
          <a:p>
            <a:r>
              <a:rPr lang="en-US" altLang="zh-CN" sz="2400" dirty="0">
                <a:ea typeface="宋体" panose="02010600030101010101" pitchFamily="2" charset="-122"/>
                <a:cs typeface="Times New Roman" panose="02020603050405020304" pitchFamily="18" charset="0"/>
              </a:rPr>
              <a:t>.java</a:t>
            </a:r>
            <a:r>
              <a:rPr lang="zh-CN" altLang="en-US" sz="2400" dirty="0">
                <a:ea typeface="宋体" panose="02010600030101010101" pitchFamily="2" charset="-122"/>
                <a:cs typeface="Times New Roman" panose="02020603050405020304" pitchFamily="18" charset="0"/>
              </a:rPr>
              <a:t>文件</a:t>
            </a:r>
          </a:p>
        </p:txBody>
      </p:sp>
      <p:sp>
        <p:nvSpPr>
          <p:cNvPr id="8" name="TextBox 12"/>
          <p:cNvSpPr txBox="1">
            <a:spLocks noChangeArrowheads="1"/>
          </p:cNvSpPr>
          <p:nvPr/>
        </p:nvSpPr>
        <p:spPr bwMode="auto">
          <a:xfrm>
            <a:off x="4889466" y="4518522"/>
            <a:ext cx="2112433" cy="461665"/>
          </a:xfrm>
          <a:prstGeom prst="rect">
            <a:avLst/>
          </a:prstGeom>
          <a:noFill/>
          <a:ln w="9525">
            <a:noFill/>
            <a:miter lim="800000"/>
          </a:ln>
        </p:spPr>
        <p:txBody>
          <a:bodyPr>
            <a:spAutoFit/>
          </a:bodyPr>
          <a:lstStyle/>
          <a:p>
            <a:r>
              <a:rPr lang="en-US" altLang="zh-CN" sz="2400" dirty="0">
                <a:ea typeface="宋体" panose="02010600030101010101" pitchFamily="2" charset="-122"/>
                <a:cs typeface="Times New Roman" panose="02020603050405020304" pitchFamily="18" charset="0"/>
              </a:rPr>
              <a:t>.class</a:t>
            </a:r>
            <a:r>
              <a:rPr lang="zh-CN" altLang="en-US" sz="2400" dirty="0">
                <a:ea typeface="宋体" panose="02010600030101010101" pitchFamily="2" charset="-122"/>
                <a:cs typeface="Times New Roman" panose="02020603050405020304" pitchFamily="18" charset="0"/>
              </a:rPr>
              <a:t>文件</a:t>
            </a:r>
          </a:p>
        </p:txBody>
      </p:sp>
      <p:sp>
        <p:nvSpPr>
          <p:cNvPr id="9" name="TextBox 13"/>
          <p:cNvSpPr txBox="1">
            <a:spLocks noChangeArrowheads="1"/>
          </p:cNvSpPr>
          <p:nvPr/>
        </p:nvSpPr>
        <p:spPr bwMode="auto">
          <a:xfrm>
            <a:off x="9211699" y="4518521"/>
            <a:ext cx="1631951" cy="461962"/>
          </a:xfrm>
          <a:prstGeom prst="rect">
            <a:avLst/>
          </a:prstGeom>
          <a:noFill/>
          <a:ln w="9525">
            <a:noFill/>
            <a:miter lim="800000"/>
          </a:ln>
        </p:spPr>
        <p:txBody>
          <a:bodyPr>
            <a:spAutoFit/>
          </a:bodyPr>
          <a:lstStyle/>
          <a:p>
            <a:r>
              <a:rPr lang="zh-CN" altLang="en-US" sz="2400" dirty="0">
                <a:ea typeface="宋体" panose="02010600030101010101" pitchFamily="2" charset="-122"/>
                <a:cs typeface="Times New Roman" panose="02020603050405020304" pitchFamily="18" charset="0"/>
              </a:rPr>
              <a:t>结  果</a:t>
            </a:r>
          </a:p>
        </p:txBody>
      </p:sp>
      <p:sp>
        <p:nvSpPr>
          <p:cNvPr id="12" name="TextBox 22"/>
          <p:cNvSpPr txBox="1">
            <a:spLocks noChangeArrowheads="1"/>
          </p:cNvSpPr>
          <p:nvPr/>
        </p:nvSpPr>
        <p:spPr bwMode="auto">
          <a:xfrm>
            <a:off x="3352766" y="4293097"/>
            <a:ext cx="1631951" cy="369887"/>
          </a:xfrm>
          <a:prstGeom prst="rect">
            <a:avLst/>
          </a:prstGeom>
          <a:noFill/>
          <a:ln w="9525">
            <a:noFill/>
            <a:miter lim="800000"/>
          </a:ln>
        </p:spPr>
        <p:txBody>
          <a:bodyPr>
            <a:spAutoFit/>
          </a:bodyPr>
          <a:lstStyle/>
          <a:p>
            <a:r>
              <a:rPr lang="en-US" altLang="zh-CN" dirty="0">
                <a:ea typeface="宋体" panose="02010600030101010101" pitchFamily="2" charset="-122"/>
                <a:cs typeface="Times New Roman" panose="02020603050405020304" pitchFamily="18" charset="0"/>
              </a:rPr>
              <a:t>javac.exe</a:t>
            </a:r>
            <a:endParaRPr lang="zh-CN" altLang="en-US" dirty="0">
              <a:ea typeface="宋体" panose="02010600030101010101" pitchFamily="2" charset="-122"/>
              <a:cs typeface="Times New Roman" panose="02020603050405020304" pitchFamily="18" charset="0"/>
            </a:endParaRPr>
          </a:p>
        </p:txBody>
      </p:sp>
      <p:sp>
        <p:nvSpPr>
          <p:cNvPr id="13" name="TextBox 24"/>
          <p:cNvSpPr txBox="1">
            <a:spLocks noChangeArrowheads="1"/>
          </p:cNvSpPr>
          <p:nvPr/>
        </p:nvSpPr>
        <p:spPr bwMode="auto">
          <a:xfrm>
            <a:off x="3448016" y="4805859"/>
            <a:ext cx="1631949" cy="461963"/>
          </a:xfrm>
          <a:prstGeom prst="rect">
            <a:avLst/>
          </a:prstGeom>
          <a:noFill/>
          <a:ln w="9525">
            <a:noFill/>
            <a:miter lim="800000"/>
          </a:ln>
        </p:spPr>
        <p:txBody>
          <a:bodyPr>
            <a:spAutoFit/>
          </a:bodyPr>
          <a:lstStyle/>
          <a:p>
            <a:r>
              <a:rPr lang="zh-CN" altLang="en-US" sz="2400" dirty="0">
                <a:ea typeface="宋体" panose="02010600030101010101" pitchFamily="2" charset="-122"/>
                <a:cs typeface="Times New Roman" panose="02020603050405020304" pitchFamily="18" charset="0"/>
              </a:rPr>
              <a:t>编  译</a:t>
            </a:r>
          </a:p>
        </p:txBody>
      </p:sp>
      <p:sp>
        <p:nvSpPr>
          <p:cNvPr id="14" name="TextBox 25"/>
          <p:cNvSpPr txBox="1">
            <a:spLocks noChangeArrowheads="1"/>
          </p:cNvSpPr>
          <p:nvPr/>
        </p:nvSpPr>
        <p:spPr bwMode="auto">
          <a:xfrm>
            <a:off x="7289766" y="4294683"/>
            <a:ext cx="1631951" cy="368300"/>
          </a:xfrm>
          <a:prstGeom prst="rect">
            <a:avLst/>
          </a:prstGeom>
          <a:noFill/>
          <a:ln w="9525">
            <a:noFill/>
            <a:miter lim="800000"/>
          </a:ln>
        </p:spPr>
        <p:txBody>
          <a:bodyPr>
            <a:spAutoFit/>
          </a:bodyPr>
          <a:lstStyle/>
          <a:p>
            <a:r>
              <a:rPr lang="en-US" altLang="zh-CN" dirty="0">
                <a:ea typeface="宋体" panose="02010600030101010101" pitchFamily="2" charset="-122"/>
                <a:cs typeface="Times New Roman" panose="02020603050405020304" pitchFamily="18" charset="0"/>
              </a:rPr>
              <a:t>java.exe</a:t>
            </a:r>
            <a:endParaRPr lang="zh-CN" altLang="en-US" dirty="0">
              <a:ea typeface="宋体" panose="02010600030101010101" pitchFamily="2" charset="-122"/>
              <a:cs typeface="Times New Roman" panose="02020603050405020304" pitchFamily="18" charset="0"/>
            </a:endParaRPr>
          </a:p>
        </p:txBody>
      </p:sp>
      <p:sp>
        <p:nvSpPr>
          <p:cNvPr id="15" name="TextBox 26"/>
          <p:cNvSpPr txBox="1">
            <a:spLocks noChangeArrowheads="1"/>
          </p:cNvSpPr>
          <p:nvPr/>
        </p:nvSpPr>
        <p:spPr bwMode="auto">
          <a:xfrm>
            <a:off x="7385017" y="4734421"/>
            <a:ext cx="1536700" cy="461962"/>
          </a:xfrm>
          <a:prstGeom prst="rect">
            <a:avLst/>
          </a:prstGeom>
          <a:noFill/>
          <a:ln w="9525">
            <a:noFill/>
            <a:miter lim="800000"/>
          </a:ln>
        </p:spPr>
        <p:txBody>
          <a:bodyPr>
            <a:spAutoFit/>
          </a:bodyPr>
          <a:lstStyle/>
          <a:p>
            <a:r>
              <a:rPr lang="zh-CN" altLang="en-US" sz="2400" dirty="0">
                <a:ea typeface="宋体" panose="02010600030101010101" pitchFamily="2" charset="-122"/>
                <a:cs typeface="Times New Roman" panose="02020603050405020304" pitchFamily="18" charset="0"/>
              </a:rPr>
              <a:t>运  行</a:t>
            </a:r>
          </a:p>
        </p:txBody>
      </p:sp>
      <p:cxnSp>
        <p:nvCxnSpPr>
          <p:cNvPr id="16" name="直接箭头连接符 15"/>
          <p:cNvCxnSpPr/>
          <p:nvPr/>
        </p:nvCxnSpPr>
        <p:spPr>
          <a:xfrm flipH="1" flipV="1">
            <a:off x="2487049" y="5196384"/>
            <a:ext cx="192616" cy="30956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6"/>
          <p:cNvSpPr txBox="1">
            <a:spLocks noChangeArrowheads="1"/>
          </p:cNvSpPr>
          <p:nvPr/>
        </p:nvSpPr>
        <p:spPr bwMode="auto">
          <a:xfrm>
            <a:off x="2199183" y="5445225"/>
            <a:ext cx="1968500" cy="369887"/>
          </a:xfrm>
          <a:prstGeom prst="rect">
            <a:avLst/>
          </a:prstGeom>
          <a:noFill/>
          <a:ln w="9525">
            <a:noFill/>
            <a:miter lim="800000"/>
          </a:ln>
        </p:spPr>
        <p:txBody>
          <a:bodyPr>
            <a:spAutoFit/>
          </a:bodyPr>
          <a:lstStyle/>
          <a:p>
            <a:r>
              <a:rPr lang="zh-CN" altLang="en-US" dirty="0">
                <a:ea typeface="宋体" panose="02010600030101010101" pitchFamily="2" charset="-122"/>
                <a:cs typeface="Times New Roman" panose="02020603050405020304" pitchFamily="18" charset="0"/>
              </a:rPr>
              <a:t>源文件</a:t>
            </a:r>
          </a:p>
        </p:txBody>
      </p:sp>
      <p:sp>
        <p:nvSpPr>
          <p:cNvPr id="18" name="矩形 17"/>
          <p:cNvSpPr/>
          <p:nvPr/>
        </p:nvSpPr>
        <p:spPr>
          <a:xfrm>
            <a:off x="2199184" y="5495702"/>
            <a:ext cx="1248833" cy="3095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宋体" panose="02010600030101010101" pitchFamily="2" charset="-122"/>
              <a:cs typeface="Times New Roman" panose="02020603050405020304" pitchFamily="18" charset="0"/>
            </a:endParaRPr>
          </a:p>
        </p:txBody>
      </p:sp>
      <p:cxnSp>
        <p:nvCxnSpPr>
          <p:cNvPr id="20" name="直接箭头连接符 19"/>
          <p:cNvCxnSpPr/>
          <p:nvPr/>
        </p:nvCxnSpPr>
        <p:spPr>
          <a:xfrm>
            <a:off x="3160150" y="4734421"/>
            <a:ext cx="1824567" cy="158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7097150" y="4734421"/>
            <a:ext cx="1921933" cy="158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487847" y="816323"/>
            <a:ext cx="5535105" cy="646331"/>
          </a:xfrm>
          <a:prstGeom prst="rect">
            <a:avLst/>
          </a:prstGeom>
        </p:spPr>
        <p:txBody>
          <a:bodyPr wrap="none">
            <a:spAutoFit/>
          </a:bodyPr>
          <a:lstStyle/>
          <a:p>
            <a:r>
              <a:rPr lang="en-US" altLang="zh-CN" sz="3600" b="1" dirty="0">
                <a:solidFill>
                  <a:srgbClr val="00B050"/>
                </a:solidFill>
                <a:ea typeface="宋体" panose="02010600030101010101" pitchFamily="2" charset="-122"/>
                <a:cs typeface="Times New Roman" panose="02020603050405020304" pitchFamily="18" charset="0"/>
              </a:rPr>
              <a:t>1.5 </a:t>
            </a:r>
            <a:r>
              <a:rPr lang="zh-CN" altLang="en-US" sz="3600" b="1" dirty="0">
                <a:solidFill>
                  <a:srgbClr val="00B050"/>
                </a:solidFill>
                <a:ea typeface="宋体" panose="02010600030101010101" pitchFamily="2" charset="-122"/>
                <a:cs typeface="Times New Roman" panose="02020603050405020304" pitchFamily="18" charset="0"/>
              </a:rPr>
              <a:t>开发体验 </a:t>
            </a:r>
            <a:r>
              <a:rPr lang="en-US" altLang="zh-CN" sz="3600" b="1" dirty="0">
                <a:solidFill>
                  <a:srgbClr val="00B050"/>
                </a:solidFill>
                <a:ea typeface="宋体" panose="02010600030101010101" pitchFamily="2" charset="-122"/>
                <a:cs typeface="Times New Roman" panose="02020603050405020304" pitchFamily="18" charset="0"/>
              </a:rPr>
              <a:t>— </a:t>
            </a:r>
            <a:r>
              <a:rPr lang="en-US" altLang="zh-CN" sz="3600" b="1" dirty="0" err="1">
                <a:solidFill>
                  <a:srgbClr val="00B050"/>
                </a:solidFill>
                <a:ea typeface="宋体" panose="02010600030101010101" pitchFamily="2" charset="-122"/>
                <a:cs typeface="Times New Roman" panose="02020603050405020304" pitchFamily="18" charset="0"/>
              </a:rPr>
              <a:t>HelloWorld</a:t>
            </a:r>
            <a:endParaRPr lang="en-US" altLang="zh-CN" sz="3600" b="1" dirty="0">
              <a:solidFill>
                <a:srgbClr val="00B050"/>
              </a:solidFill>
              <a:ea typeface="宋体" panose="02010600030101010101" pitchFamily="2" charset="-122"/>
              <a:cs typeface="Times New Roman" panose="02020603050405020304" pitchFamily="18" charset="0"/>
            </a:endParaRPr>
          </a:p>
        </p:txBody>
      </p:sp>
      <p:sp>
        <p:nvSpPr>
          <p:cNvPr id="2" name="TextBox 1"/>
          <p:cNvSpPr txBox="1"/>
          <p:nvPr/>
        </p:nvSpPr>
        <p:spPr>
          <a:xfrm>
            <a:off x="5079965" y="5505946"/>
            <a:ext cx="2209800" cy="369332"/>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字节码文件</a:t>
            </a:r>
          </a:p>
        </p:txBody>
      </p:sp>
      <p:sp>
        <p:nvSpPr>
          <p:cNvPr id="24" name="矩形 23"/>
          <p:cNvSpPr/>
          <p:nvPr/>
        </p:nvSpPr>
        <p:spPr>
          <a:xfrm>
            <a:off x="5086448" y="5566272"/>
            <a:ext cx="1681627" cy="3090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宋体" panose="02010600030101010101" pitchFamily="2" charset="-122"/>
              <a:cs typeface="Times New Roman" panose="02020603050405020304" pitchFamily="18" charset="0"/>
            </a:endParaRPr>
          </a:p>
        </p:txBody>
      </p:sp>
      <p:cxnSp>
        <p:nvCxnSpPr>
          <p:cNvPr id="5" name="直接箭头连接符 4"/>
          <p:cNvCxnSpPr>
            <a:stCxn id="2" idx="0"/>
          </p:cNvCxnSpPr>
          <p:nvPr/>
        </p:nvCxnSpPr>
        <p:spPr>
          <a:xfrm flipV="1">
            <a:off x="6184865" y="5196384"/>
            <a:ext cx="0" cy="309563"/>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cstate="print"/>
          <a:srcRect/>
          <a:stretch>
            <a:fillRect/>
          </a:stretch>
        </p:blipFill>
        <p:spPr bwMode="auto">
          <a:xfrm>
            <a:off x="4190944" y="1"/>
            <a:ext cx="8001056" cy="6906283"/>
          </a:xfrm>
          <a:prstGeom prst="rect">
            <a:avLst/>
          </a:prstGeom>
          <a:noFill/>
          <a:ln w="9525">
            <a:noFill/>
            <a:miter lim="800000"/>
            <a:headEnd/>
            <a:tailEnd/>
          </a:ln>
          <a:effectLst/>
        </p:spPr>
      </p:pic>
      <p:sp>
        <p:nvSpPr>
          <p:cNvPr id="35846" name="TextBox 6"/>
          <p:cNvSpPr txBox="1">
            <a:spLocks noChangeArrowheads="1"/>
          </p:cNvSpPr>
          <p:nvPr/>
        </p:nvSpPr>
        <p:spPr bwMode="auto">
          <a:xfrm>
            <a:off x="431371" y="980728"/>
            <a:ext cx="3759573" cy="3046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Arial Unicode MS" pitchFamily="34" charset="-122"/>
                <a:cs typeface="Arial Unicode MS" pitchFamily="34" charset="-122"/>
              </a:defRPr>
            </a:lvl1pPr>
            <a:lvl2pPr marL="742950" indent="-285750" eaLnBrk="0" hangingPunct="0">
              <a:defRPr>
                <a:solidFill>
                  <a:schemeClr val="tx1"/>
                </a:solidFill>
                <a:latin typeface="Arial" panose="020B0604020202020204" pitchFamily="34" charset="0"/>
                <a:ea typeface="Arial Unicode MS" pitchFamily="34" charset="-122"/>
                <a:cs typeface="Arial Unicode MS" pitchFamily="34" charset="-122"/>
              </a:defRPr>
            </a:lvl2pPr>
            <a:lvl3pPr marL="1143000" indent="-228600" eaLnBrk="0" hangingPunct="0">
              <a:defRPr>
                <a:solidFill>
                  <a:schemeClr val="tx1"/>
                </a:solidFill>
                <a:latin typeface="Arial" panose="020B0604020202020204" pitchFamily="34" charset="0"/>
                <a:ea typeface="Arial Unicode MS" pitchFamily="34" charset="-122"/>
                <a:cs typeface="Arial Unicode MS" pitchFamily="34" charset="-122"/>
              </a:defRPr>
            </a:lvl3pPr>
            <a:lvl4pPr marL="1600200" indent="-228600" eaLnBrk="0" hangingPunct="0">
              <a:defRPr>
                <a:solidFill>
                  <a:schemeClr val="tx1"/>
                </a:solidFill>
                <a:latin typeface="Arial" panose="020B0604020202020204" pitchFamily="34" charset="0"/>
                <a:ea typeface="Arial Unicode MS" pitchFamily="34" charset="-122"/>
                <a:cs typeface="Arial Unicode MS" pitchFamily="34" charset="-122"/>
              </a:defRPr>
            </a:lvl4pPr>
            <a:lvl5pPr marL="2057400" indent="-228600" eaLnBrk="0" hangingPunct="0">
              <a:defRPr>
                <a:solidFill>
                  <a:schemeClr val="tx1"/>
                </a:solidFill>
                <a:latin typeface="Arial" panose="020B0604020202020204"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9pPr>
          </a:lstStyle>
          <a:p>
            <a:pPr marL="342900" indent="-342900" eaLnBrk="1" hangingPunct="1">
              <a:buFont typeface="Wingdings" panose="05000000000000000000" pitchFamily="2" charset="2"/>
              <a:buChar char="l"/>
            </a:pPr>
            <a:r>
              <a:rPr lang="zh-CN" altLang="en-US" sz="2400" b="1" dirty="0">
                <a:solidFill>
                  <a:srgbClr val="FF0000"/>
                </a:solidFill>
                <a:ea typeface="宋体" panose="02010600030101010101" pitchFamily="2" charset="-122"/>
              </a:rPr>
              <a:t>步骤一：编写</a:t>
            </a:r>
          </a:p>
          <a:p>
            <a:pPr marL="504190" lvl="1" indent="-342900" eaLnBrk="1" hangingPunct="1">
              <a:buFont typeface="Wingdings" panose="05000000000000000000" pitchFamily="2" charset="2"/>
              <a:buChar char="Ø"/>
            </a:pPr>
            <a:r>
              <a:rPr lang="zh-CN" altLang="en-US" sz="2400" dirty="0">
                <a:solidFill>
                  <a:srgbClr val="00B050"/>
                </a:solidFill>
                <a:ea typeface="宋体" panose="02010600030101010101" pitchFamily="2" charset="-122"/>
              </a:rPr>
              <a:t>选择最简单的编辑器：记事本。</a:t>
            </a:r>
          </a:p>
          <a:p>
            <a:pPr marL="504190" lvl="1" indent="-342900" eaLnBrk="1" hangingPunct="1">
              <a:buFont typeface="Wingdings" panose="05000000000000000000" pitchFamily="2" charset="2"/>
              <a:buChar char="Ø"/>
            </a:pPr>
            <a:r>
              <a:rPr lang="zh-CN" altLang="en-US" sz="2400" dirty="0">
                <a:solidFill>
                  <a:srgbClr val="00B050"/>
                </a:solidFill>
                <a:ea typeface="宋体" panose="02010600030101010101" pitchFamily="2" charset="-122"/>
              </a:rPr>
              <a:t>敲入代码    </a:t>
            </a:r>
            <a:r>
              <a:rPr lang="en-US" altLang="zh-CN" sz="2400" dirty="0">
                <a:solidFill>
                  <a:srgbClr val="00B050"/>
                </a:solidFill>
                <a:ea typeface="宋体" panose="02010600030101010101" pitchFamily="2" charset="-122"/>
              </a:rPr>
              <a:t>class Test{</a:t>
            </a:r>
            <a:r>
              <a:rPr lang="zh-CN" altLang="en-US" sz="2400" dirty="0">
                <a:solidFill>
                  <a:srgbClr val="00B050"/>
                </a:solidFill>
                <a:ea typeface="宋体" panose="02010600030101010101" pitchFamily="2" charset="-122"/>
              </a:rPr>
              <a:t>  </a:t>
            </a:r>
            <a:r>
              <a:rPr lang="en-US" altLang="zh-CN" sz="2400" dirty="0">
                <a:solidFill>
                  <a:srgbClr val="00B050"/>
                </a:solidFill>
                <a:ea typeface="宋体" panose="02010600030101010101" pitchFamily="2" charset="-122"/>
              </a:rPr>
              <a:t>}</a:t>
            </a:r>
          </a:p>
          <a:p>
            <a:pPr eaLnBrk="1" hangingPunct="1"/>
            <a:r>
              <a:rPr lang="zh-CN" altLang="en-US" sz="2400" dirty="0">
                <a:solidFill>
                  <a:srgbClr val="00B050"/>
                </a:solidFill>
                <a:ea typeface="宋体" panose="02010600030101010101" pitchFamily="2" charset="-122"/>
              </a:rPr>
              <a:t> 将文件保存成</a:t>
            </a:r>
            <a:r>
              <a:rPr lang="en-US" altLang="zh-CN" sz="2400" dirty="0">
                <a:solidFill>
                  <a:srgbClr val="00B050"/>
                </a:solidFill>
                <a:ea typeface="宋体" panose="02010600030101010101" pitchFamily="2" charset="-122"/>
              </a:rPr>
              <a:t>Test.java</a:t>
            </a:r>
            <a:r>
              <a:rPr lang="zh-CN" altLang="en-US" sz="2400" dirty="0">
                <a:solidFill>
                  <a:srgbClr val="00B050"/>
                </a:solidFill>
                <a:ea typeface="宋体" panose="02010600030101010101" pitchFamily="2" charset="-122"/>
              </a:rPr>
              <a:t>，这个文件是存放</a:t>
            </a:r>
            <a:r>
              <a:rPr lang="en-US" altLang="zh-CN" sz="2400" dirty="0">
                <a:solidFill>
                  <a:srgbClr val="00B050"/>
                </a:solidFill>
                <a:ea typeface="宋体" panose="02010600030101010101" pitchFamily="2" charset="-122"/>
              </a:rPr>
              <a:t>java</a:t>
            </a:r>
            <a:r>
              <a:rPr lang="zh-CN" altLang="en-US" sz="2400" dirty="0">
                <a:solidFill>
                  <a:srgbClr val="00B050"/>
                </a:solidFill>
                <a:ea typeface="宋体" panose="02010600030101010101" pitchFamily="2" charset="-122"/>
              </a:rPr>
              <a:t>代码的文件，称为源文件。</a:t>
            </a:r>
          </a:p>
        </p:txBody>
      </p:sp>
      <p:sp>
        <p:nvSpPr>
          <p:cNvPr id="5" name="圆角矩形 4"/>
          <p:cNvSpPr/>
          <p:nvPr/>
        </p:nvSpPr>
        <p:spPr>
          <a:xfrm>
            <a:off x="5252677" y="4470076"/>
            <a:ext cx="3415091" cy="25845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6" name="TextBox 5"/>
          <p:cNvSpPr txBox="1"/>
          <p:nvPr/>
        </p:nvSpPr>
        <p:spPr>
          <a:xfrm>
            <a:off x="2666933" y="4951046"/>
            <a:ext cx="1524011" cy="369332"/>
          </a:xfrm>
          <a:prstGeom prst="rect">
            <a:avLst/>
          </a:prstGeom>
          <a:solidFill>
            <a:schemeClr val="bg1"/>
          </a:solidFill>
        </p:spPr>
        <p:txBody>
          <a:bodyPr wrap="square" rtlCol="0">
            <a:spAutoFit/>
          </a:bodyPr>
          <a:lstStyle/>
          <a:p>
            <a:r>
              <a:rPr lang="zh-CN" altLang="en-US" b="1" dirty="0">
                <a:latin typeface="宋体" panose="02010600030101010101" pitchFamily="2" charset="-122"/>
                <a:ea typeface="宋体" panose="02010600030101010101" pitchFamily="2" charset="-122"/>
                <a:cs typeface="Arial Unicode MS" pitchFamily="34" charset="-122"/>
              </a:rPr>
              <a:t>取消勾选</a:t>
            </a:r>
          </a:p>
        </p:txBody>
      </p:sp>
      <p:cxnSp>
        <p:nvCxnSpPr>
          <p:cNvPr id="3" name="直接箭头连接符 2"/>
          <p:cNvCxnSpPr>
            <a:stCxn id="6" idx="3"/>
          </p:cNvCxnSpPr>
          <p:nvPr/>
        </p:nvCxnSpPr>
        <p:spPr>
          <a:xfrm flipV="1">
            <a:off x="4190944" y="4599304"/>
            <a:ext cx="1061733" cy="53640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717661" y="1412776"/>
            <a:ext cx="10726020" cy="2169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Arial Unicode MS" pitchFamily="34" charset="-122"/>
                <a:cs typeface="Arial Unicode MS" pitchFamily="34" charset="-122"/>
              </a:defRPr>
            </a:lvl1pPr>
            <a:lvl2pPr marL="742950" indent="-285750" eaLnBrk="0" hangingPunct="0">
              <a:defRPr>
                <a:solidFill>
                  <a:schemeClr val="tx1"/>
                </a:solidFill>
                <a:latin typeface="Arial" panose="020B0604020202020204" pitchFamily="34" charset="0"/>
                <a:ea typeface="Arial Unicode MS" pitchFamily="34" charset="-122"/>
                <a:cs typeface="Arial Unicode MS" pitchFamily="34" charset="-122"/>
              </a:defRPr>
            </a:lvl2pPr>
            <a:lvl3pPr marL="1143000" indent="-228600" eaLnBrk="0" hangingPunct="0">
              <a:defRPr>
                <a:solidFill>
                  <a:schemeClr val="tx1"/>
                </a:solidFill>
                <a:latin typeface="Arial" panose="020B0604020202020204" pitchFamily="34" charset="0"/>
                <a:ea typeface="Arial Unicode MS" pitchFamily="34" charset="-122"/>
                <a:cs typeface="Arial Unicode MS" pitchFamily="34" charset="-122"/>
              </a:defRPr>
            </a:lvl3pPr>
            <a:lvl4pPr marL="1600200" indent="-228600" eaLnBrk="0" hangingPunct="0">
              <a:defRPr>
                <a:solidFill>
                  <a:schemeClr val="tx1"/>
                </a:solidFill>
                <a:latin typeface="Arial" panose="020B0604020202020204" pitchFamily="34" charset="0"/>
                <a:ea typeface="Arial Unicode MS" pitchFamily="34" charset="-122"/>
                <a:cs typeface="Arial Unicode MS" pitchFamily="34" charset="-122"/>
              </a:defRPr>
            </a:lvl4pPr>
            <a:lvl5pPr marL="2057400" indent="-228600" eaLnBrk="0" hangingPunct="0">
              <a:defRPr>
                <a:solidFill>
                  <a:schemeClr val="tx1"/>
                </a:solidFill>
                <a:latin typeface="Arial" panose="020B0604020202020204"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9pPr>
          </a:lstStyle>
          <a:p>
            <a:pPr marL="342900" indent="-342900" eaLnBrk="1" hangingPunct="1">
              <a:spcAft>
                <a:spcPts val="1800"/>
              </a:spcAft>
              <a:buFont typeface="Wingdings" panose="05000000000000000000" pitchFamily="2" charset="2"/>
              <a:buChar char="l"/>
            </a:pPr>
            <a:r>
              <a:rPr lang="zh-CN" altLang="en-US" sz="2400" b="1" dirty="0">
                <a:solidFill>
                  <a:srgbClr val="00B050"/>
                </a:solidFill>
                <a:ea typeface="宋体" panose="02010600030101010101" pitchFamily="2" charset="-122"/>
              </a:rPr>
              <a:t>步骤二：编译</a:t>
            </a:r>
            <a:endParaRPr lang="zh-CN" altLang="en-US" sz="2400" dirty="0">
              <a:solidFill>
                <a:srgbClr val="00B050"/>
              </a:solidFill>
              <a:ea typeface="宋体" panose="02010600030101010101" pitchFamily="2" charset="-122"/>
            </a:endParaRPr>
          </a:p>
          <a:p>
            <a:pPr marL="342900" indent="-342900" eaLnBrk="1" hangingPunct="1">
              <a:buFont typeface="Wingdings" panose="05000000000000000000" pitchFamily="2" charset="2"/>
              <a:buChar char="Ø"/>
            </a:pPr>
            <a:r>
              <a:rPr lang="zh-CN" altLang="en-US" sz="2400" dirty="0">
                <a:solidFill>
                  <a:srgbClr val="00B050"/>
                </a:solidFill>
                <a:ea typeface="宋体" panose="02010600030101010101" pitchFamily="2" charset="-122"/>
              </a:rPr>
              <a:t>有了</a:t>
            </a:r>
            <a:r>
              <a:rPr lang="en-US" altLang="zh-CN" sz="2400" dirty="0">
                <a:solidFill>
                  <a:srgbClr val="00B050"/>
                </a:solidFill>
                <a:ea typeface="宋体" panose="02010600030101010101" pitchFamily="2" charset="-122"/>
              </a:rPr>
              <a:t>java</a:t>
            </a:r>
            <a:r>
              <a:rPr lang="zh-CN" altLang="en-US" sz="2400" dirty="0">
                <a:solidFill>
                  <a:srgbClr val="00B050"/>
                </a:solidFill>
                <a:ea typeface="宋体" panose="02010600030101010101" pitchFamily="2" charset="-122"/>
              </a:rPr>
              <a:t>源文件，通过编译器将其编译成</a:t>
            </a:r>
            <a:r>
              <a:rPr lang="en-US" altLang="zh-CN" sz="2400" dirty="0">
                <a:solidFill>
                  <a:srgbClr val="00B050"/>
                </a:solidFill>
                <a:ea typeface="宋体" panose="02010600030101010101" pitchFamily="2" charset="-122"/>
              </a:rPr>
              <a:t>JVM</a:t>
            </a:r>
            <a:r>
              <a:rPr lang="zh-CN" altLang="en-US" sz="2400" dirty="0">
                <a:solidFill>
                  <a:srgbClr val="00B050"/>
                </a:solidFill>
                <a:ea typeface="宋体" panose="02010600030101010101" pitchFamily="2" charset="-122"/>
              </a:rPr>
              <a:t>可以识别的字节码文件。</a:t>
            </a:r>
          </a:p>
          <a:p>
            <a:pPr marL="342900" indent="-342900" eaLnBrk="1" hangingPunct="1">
              <a:buFont typeface="Wingdings" panose="05000000000000000000" pitchFamily="2" charset="2"/>
              <a:buChar char="Ø"/>
            </a:pPr>
            <a:r>
              <a:rPr lang="zh-CN" altLang="en-US" sz="2400" dirty="0">
                <a:solidFill>
                  <a:srgbClr val="00B050"/>
                </a:solidFill>
                <a:ea typeface="宋体" panose="02010600030101010101" pitchFamily="2" charset="-122"/>
              </a:rPr>
              <a:t>在该源文件目录下，通过</a:t>
            </a:r>
            <a:r>
              <a:rPr lang="en-US" altLang="zh-CN" sz="2400" dirty="0" err="1">
                <a:solidFill>
                  <a:srgbClr val="00B050"/>
                </a:solidFill>
                <a:ea typeface="宋体" panose="02010600030101010101" pitchFamily="2" charset="-122"/>
              </a:rPr>
              <a:t>javac</a:t>
            </a:r>
            <a:r>
              <a:rPr lang="zh-CN" altLang="en-US" sz="2400" dirty="0">
                <a:solidFill>
                  <a:srgbClr val="00B050"/>
                </a:solidFill>
                <a:ea typeface="宋体" panose="02010600030101010101" pitchFamily="2" charset="-122"/>
              </a:rPr>
              <a:t>编译工具对</a:t>
            </a:r>
            <a:r>
              <a:rPr lang="en-US" altLang="zh-CN" sz="2400" dirty="0">
                <a:solidFill>
                  <a:srgbClr val="00B050"/>
                </a:solidFill>
                <a:ea typeface="宋体" panose="02010600030101010101" pitchFamily="2" charset="-122"/>
              </a:rPr>
              <a:t>Test.java</a:t>
            </a:r>
            <a:r>
              <a:rPr lang="zh-CN" altLang="en-US" sz="2400" dirty="0">
                <a:solidFill>
                  <a:srgbClr val="00B050"/>
                </a:solidFill>
                <a:ea typeface="宋体" panose="02010600030101010101" pitchFamily="2" charset="-122"/>
              </a:rPr>
              <a:t>文件进行编译。</a:t>
            </a:r>
          </a:p>
          <a:p>
            <a:pPr marL="342900" indent="-342900" eaLnBrk="1" hangingPunct="1">
              <a:buFont typeface="Wingdings" panose="05000000000000000000" pitchFamily="2" charset="2"/>
              <a:buChar char="Ø"/>
            </a:pPr>
            <a:r>
              <a:rPr lang="zh-CN" altLang="en-US" sz="2400" dirty="0">
                <a:solidFill>
                  <a:srgbClr val="00B050"/>
                </a:solidFill>
                <a:ea typeface="宋体" panose="02010600030101010101" pitchFamily="2" charset="-122"/>
              </a:rPr>
              <a:t>如果程序没有错误，没有任何提示，但在当前目录下会出现一个</a:t>
            </a:r>
            <a:r>
              <a:rPr lang="en-US" altLang="zh-CN" sz="2400" dirty="0" err="1">
                <a:solidFill>
                  <a:srgbClr val="00B050"/>
                </a:solidFill>
                <a:ea typeface="宋体" panose="02010600030101010101" pitchFamily="2" charset="-122"/>
              </a:rPr>
              <a:t>Test.class</a:t>
            </a:r>
            <a:r>
              <a:rPr lang="zh-CN" altLang="en-US" sz="2400" dirty="0">
                <a:solidFill>
                  <a:srgbClr val="00B050"/>
                </a:solidFill>
                <a:ea typeface="宋体" panose="02010600030101010101" pitchFamily="2" charset="-122"/>
              </a:rPr>
              <a:t>文件，该文件称为字节码文件，也是可以执行的</a:t>
            </a:r>
            <a:r>
              <a:rPr lang="en-US" altLang="zh-CN" sz="2400" dirty="0">
                <a:solidFill>
                  <a:srgbClr val="00B050"/>
                </a:solidFill>
                <a:ea typeface="宋体" panose="02010600030101010101" pitchFamily="2" charset="-122"/>
              </a:rPr>
              <a:t>java</a:t>
            </a:r>
            <a:r>
              <a:rPr lang="zh-CN" altLang="en-US" sz="2400" dirty="0">
                <a:solidFill>
                  <a:srgbClr val="00B050"/>
                </a:solidFill>
                <a:ea typeface="宋体" panose="02010600030101010101" pitchFamily="2" charset="-122"/>
              </a:rPr>
              <a:t>的程序。</a:t>
            </a:r>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391478" y="5013176"/>
            <a:ext cx="5100953" cy="64807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4" name="TextBox 6"/>
          <p:cNvSpPr txBox="1">
            <a:spLocks noChangeArrowheads="1"/>
          </p:cNvSpPr>
          <p:nvPr/>
        </p:nvSpPr>
        <p:spPr bwMode="auto">
          <a:xfrm>
            <a:off x="551889" y="908720"/>
            <a:ext cx="9315449" cy="1569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Arial Unicode MS" pitchFamily="34" charset="-122"/>
                <a:cs typeface="Arial Unicode MS" pitchFamily="34" charset="-122"/>
              </a:defRPr>
            </a:lvl1pPr>
            <a:lvl2pPr marL="742950" indent="-285750" eaLnBrk="0" hangingPunct="0">
              <a:defRPr>
                <a:solidFill>
                  <a:schemeClr val="tx1"/>
                </a:solidFill>
                <a:latin typeface="Arial" panose="020B0604020202020204" pitchFamily="34" charset="0"/>
                <a:ea typeface="Arial Unicode MS" pitchFamily="34" charset="-122"/>
                <a:cs typeface="Arial Unicode MS" pitchFamily="34" charset="-122"/>
              </a:defRPr>
            </a:lvl2pPr>
            <a:lvl3pPr marL="1143000" indent="-228600" eaLnBrk="0" hangingPunct="0">
              <a:defRPr>
                <a:solidFill>
                  <a:schemeClr val="tx1"/>
                </a:solidFill>
                <a:latin typeface="Arial" panose="020B0604020202020204" pitchFamily="34" charset="0"/>
                <a:ea typeface="Arial Unicode MS" pitchFamily="34" charset="-122"/>
                <a:cs typeface="Arial Unicode MS" pitchFamily="34" charset="-122"/>
              </a:defRPr>
            </a:lvl3pPr>
            <a:lvl4pPr marL="1600200" indent="-228600" eaLnBrk="0" hangingPunct="0">
              <a:defRPr>
                <a:solidFill>
                  <a:schemeClr val="tx1"/>
                </a:solidFill>
                <a:latin typeface="Arial" panose="020B0604020202020204" pitchFamily="34" charset="0"/>
                <a:ea typeface="Arial Unicode MS" pitchFamily="34" charset="-122"/>
                <a:cs typeface="Arial Unicode MS" pitchFamily="34" charset="-122"/>
              </a:defRPr>
            </a:lvl4pPr>
            <a:lvl5pPr marL="2057400" indent="-228600" eaLnBrk="0" hangingPunct="0">
              <a:defRPr>
                <a:solidFill>
                  <a:schemeClr val="tx1"/>
                </a:solidFill>
                <a:latin typeface="Arial" panose="020B0604020202020204"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9pPr>
          </a:lstStyle>
          <a:p>
            <a:pPr marL="342900" indent="-342900" eaLnBrk="1" hangingPunct="1">
              <a:buFont typeface="Wingdings" panose="05000000000000000000" pitchFamily="2" charset="2"/>
              <a:buChar char="l"/>
            </a:pPr>
            <a:r>
              <a:rPr lang="zh-CN" altLang="en-US" sz="2400" b="1" dirty="0">
                <a:solidFill>
                  <a:srgbClr val="00B050"/>
                </a:solidFill>
                <a:ea typeface="宋体" panose="02010600030101010101" pitchFamily="2" charset="-122"/>
              </a:rPr>
              <a:t>步骤三：运行</a:t>
            </a:r>
          </a:p>
          <a:p>
            <a:pPr marL="342900" indent="-342900" eaLnBrk="1" hangingPunct="1">
              <a:lnSpc>
                <a:spcPct val="120000"/>
              </a:lnSpc>
              <a:buFont typeface="Wingdings" panose="05000000000000000000" pitchFamily="2" charset="2"/>
              <a:buChar char="Ø"/>
            </a:pPr>
            <a:r>
              <a:rPr lang="zh-CN" altLang="en-US" sz="2000" dirty="0">
                <a:solidFill>
                  <a:srgbClr val="00B050"/>
                </a:solidFill>
                <a:ea typeface="宋体" panose="02010600030101010101" pitchFamily="2" charset="-122"/>
              </a:rPr>
              <a:t>有了可执行的</a:t>
            </a:r>
            <a:r>
              <a:rPr lang="en-US" altLang="zh-CN" sz="2000" dirty="0">
                <a:solidFill>
                  <a:srgbClr val="00B050"/>
                </a:solidFill>
                <a:ea typeface="宋体" panose="02010600030101010101" pitchFamily="2" charset="-122"/>
              </a:rPr>
              <a:t>java</a:t>
            </a:r>
            <a:r>
              <a:rPr lang="zh-CN" altLang="en-US" sz="2000" dirty="0">
                <a:solidFill>
                  <a:srgbClr val="00B050"/>
                </a:solidFill>
                <a:ea typeface="宋体" panose="02010600030101010101" pitchFamily="2" charset="-122"/>
              </a:rPr>
              <a:t>程序</a:t>
            </a:r>
            <a:r>
              <a:rPr lang="en-US" altLang="zh-CN" sz="2000" dirty="0">
                <a:solidFill>
                  <a:srgbClr val="00B050"/>
                </a:solidFill>
                <a:ea typeface="宋体" panose="02010600030101010101" pitchFamily="2" charset="-122"/>
              </a:rPr>
              <a:t>(</a:t>
            </a:r>
            <a:r>
              <a:rPr lang="en-US" altLang="zh-CN" sz="2000" dirty="0" err="1">
                <a:solidFill>
                  <a:srgbClr val="00B050"/>
                </a:solidFill>
                <a:ea typeface="宋体" panose="02010600030101010101" pitchFamily="2" charset="-122"/>
              </a:rPr>
              <a:t>Test.class</a:t>
            </a:r>
            <a:r>
              <a:rPr lang="zh-CN" altLang="en-US" sz="2000" dirty="0">
                <a:solidFill>
                  <a:srgbClr val="00B050"/>
                </a:solidFill>
                <a:ea typeface="宋体" panose="02010600030101010101" pitchFamily="2" charset="-122"/>
              </a:rPr>
              <a:t>字节码文件</a:t>
            </a:r>
            <a:r>
              <a:rPr lang="en-US" altLang="zh-CN" sz="2000" dirty="0">
                <a:solidFill>
                  <a:srgbClr val="00B050"/>
                </a:solidFill>
                <a:ea typeface="宋体" panose="02010600030101010101" pitchFamily="2" charset="-122"/>
              </a:rPr>
              <a:t>)</a:t>
            </a:r>
          </a:p>
          <a:p>
            <a:pPr marL="342900" indent="-342900" eaLnBrk="1" hangingPunct="1">
              <a:lnSpc>
                <a:spcPct val="120000"/>
              </a:lnSpc>
              <a:buFont typeface="Wingdings" panose="05000000000000000000" pitchFamily="2" charset="2"/>
              <a:buChar char="Ø"/>
            </a:pPr>
            <a:r>
              <a:rPr lang="zh-CN" altLang="en-US" sz="2000" dirty="0">
                <a:solidFill>
                  <a:srgbClr val="00B050"/>
                </a:solidFill>
                <a:ea typeface="宋体" panose="02010600030101010101" pitchFamily="2" charset="-122"/>
              </a:rPr>
              <a:t>通过运行工具</a:t>
            </a:r>
            <a:r>
              <a:rPr lang="en-US" altLang="zh-CN" sz="2000" dirty="0">
                <a:solidFill>
                  <a:srgbClr val="00B050"/>
                </a:solidFill>
                <a:ea typeface="宋体" panose="02010600030101010101" pitchFamily="2" charset="-122"/>
              </a:rPr>
              <a:t>java.exe</a:t>
            </a:r>
            <a:r>
              <a:rPr lang="zh-CN" altLang="en-US" sz="2000" dirty="0">
                <a:solidFill>
                  <a:srgbClr val="00B050"/>
                </a:solidFill>
                <a:ea typeface="宋体" panose="02010600030101010101" pitchFamily="2" charset="-122"/>
              </a:rPr>
              <a:t>对字节码文件进行执行。</a:t>
            </a:r>
          </a:p>
          <a:p>
            <a:pPr marL="342900" indent="-342900" eaLnBrk="1" hangingPunct="1">
              <a:lnSpc>
                <a:spcPct val="120000"/>
              </a:lnSpc>
              <a:buFont typeface="Wingdings" panose="05000000000000000000" pitchFamily="2" charset="2"/>
              <a:buChar char="Ø"/>
            </a:pPr>
            <a:r>
              <a:rPr lang="zh-CN" altLang="en-US" sz="2000" dirty="0">
                <a:solidFill>
                  <a:srgbClr val="00B050"/>
                </a:solidFill>
                <a:ea typeface="宋体" panose="02010600030101010101" pitchFamily="2" charset="-122"/>
              </a:rPr>
              <a:t>出现提示：缺少一个名称为</a:t>
            </a:r>
            <a:r>
              <a:rPr lang="en-US" altLang="zh-CN" sz="2000" dirty="0">
                <a:solidFill>
                  <a:srgbClr val="00B050"/>
                </a:solidFill>
                <a:ea typeface="宋体" panose="02010600030101010101" pitchFamily="2" charset="-122"/>
              </a:rPr>
              <a:t>main</a:t>
            </a:r>
            <a:r>
              <a:rPr lang="zh-CN" altLang="en-US" sz="2000" dirty="0">
                <a:solidFill>
                  <a:srgbClr val="00B050"/>
                </a:solidFill>
                <a:ea typeface="宋体" panose="02010600030101010101" pitchFamily="2" charset="-122"/>
              </a:rPr>
              <a:t>的方法。</a:t>
            </a:r>
            <a:endParaRPr lang="zh-CN" altLang="en-US" sz="2400" dirty="0">
              <a:solidFill>
                <a:srgbClr val="00B050"/>
              </a:solidFill>
              <a:ea typeface="宋体" panose="02010600030101010101" pitchFamily="2" charset="-122"/>
            </a:endParaRPr>
          </a:p>
        </p:txBody>
      </p:sp>
      <p:sp>
        <p:nvSpPr>
          <p:cNvPr id="37896" name="TextBox 7"/>
          <p:cNvSpPr txBox="1">
            <a:spLocks noChangeArrowheads="1"/>
          </p:cNvSpPr>
          <p:nvPr/>
        </p:nvSpPr>
        <p:spPr bwMode="auto">
          <a:xfrm>
            <a:off x="335360" y="3356992"/>
            <a:ext cx="11617291" cy="2677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Arial Unicode MS" pitchFamily="34" charset="-122"/>
                <a:cs typeface="Arial Unicode MS" pitchFamily="34" charset="-122"/>
              </a:defRPr>
            </a:lvl1pPr>
            <a:lvl2pPr marL="742950" indent="-285750" eaLnBrk="0" hangingPunct="0">
              <a:defRPr>
                <a:solidFill>
                  <a:schemeClr val="tx1"/>
                </a:solidFill>
                <a:latin typeface="Arial" panose="020B0604020202020204" pitchFamily="34" charset="0"/>
                <a:ea typeface="Arial Unicode MS" pitchFamily="34" charset="-122"/>
                <a:cs typeface="Arial Unicode MS" pitchFamily="34" charset="-122"/>
              </a:defRPr>
            </a:lvl2pPr>
            <a:lvl3pPr marL="1143000" indent="-228600" eaLnBrk="0" hangingPunct="0">
              <a:defRPr>
                <a:solidFill>
                  <a:schemeClr val="tx1"/>
                </a:solidFill>
                <a:latin typeface="Arial" panose="020B0604020202020204" pitchFamily="34" charset="0"/>
                <a:ea typeface="Arial Unicode MS" pitchFamily="34" charset="-122"/>
                <a:cs typeface="Arial Unicode MS" pitchFamily="34" charset="-122"/>
              </a:defRPr>
            </a:lvl3pPr>
            <a:lvl4pPr marL="1600200" indent="-228600" eaLnBrk="0" hangingPunct="0">
              <a:defRPr>
                <a:solidFill>
                  <a:schemeClr val="tx1"/>
                </a:solidFill>
                <a:latin typeface="Arial" panose="020B0604020202020204" pitchFamily="34" charset="0"/>
                <a:ea typeface="Arial Unicode MS" pitchFamily="34" charset="-122"/>
                <a:cs typeface="Arial Unicode MS" pitchFamily="34" charset="-122"/>
              </a:defRPr>
            </a:lvl4pPr>
            <a:lvl5pPr marL="2057400" indent="-228600" eaLnBrk="0" hangingPunct="0">
              <a:defRPr>
                <a:solidFill>
                  <a:schemeClr val="tx1"/>
                </a:solidFill>
                <a:latin typeface="Arial" panose="020B0604020202020204"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9pPr>
          </a:lstStyle>
          <a:p>
            <a:pPr marL="342900" indent="-342900" eaLnBrk="1" hangingPunct="1">
              <a:lnSpc>
                <a:spcPct val="120000"/>
              </a:lnSpc>
              <a:buFont typeface="Wingdings" panose="05000000000000000000" pitchFamily="2" charset="2"/>
              <a:buChar char="Ø"/>
            </a:pPr>
            <a:r>
              <a:rPr lang="zh-CN" altLang="en-US" sz="2000" dirty="0">
                <a:solidFill>
                  <a:srgbClr val="00B050"/>
                </a:solidFill>
                <a:ea typeface="宋体" panose="02010600030101010101" pitchFamily="2" charset="-122"/>
              </a:rPr>
              <a:t>因为一个程序的执行需要一个起始点或者入口，所以在</a:t>
            </a:r>
            <a:r>
              <a:rPr lang="en-US" altLang="zh-CN" sz="2000" dirty="0">
                <a:solidFill>
                  <a:srgbClr val="00B050"/>
                </a:solidFill>
                <a:ea typeface="宋体" panose="02010600030101010101" pitchFamily="2" charset="-122"/>
              </a:rPr>
              <a:t>Test</a:t>
            </a:r>
            <a:r>
              <a:rPr lang="zh-CN" altLang="en-US" sz="2000" dirty="0">
                <a:solidFill>
                  <a:srgbClr val="00B050"/>
                </a:solidFill>
                <a:ea typeface="宋体" panose="02010600030101010101" pitchFamily="2" charset="-122"/>
              </a:rPr>
              <a:t>类中的加入</a:t>
            </a:r>
            <a:r>
              <a:rPr lang="en-US" altLang="zh-CN" sz="2000" dirty="0">
                <a:solidFill>
                  <a:srgbClr val="00B050"/>
                </a:solidFill>
                <a:ea typeface="宋体" panose="02010600030101010101" pitchFamily="2" charset="-122"/>
              </a:rPr>
              <a:t>public static void main(String[] </a:t>
            </a:r>
            <a:r>
              <a:rPr lang="en-US" altLang="zh-CN" sz="2000" dirty="0" err="1">
                <a:solidFill>
                  <a:srgbClr val="00B050"/>
                </a:solidFill>
                <a:ea typeface="宋体" panose="02010600030101010101" pitchFamily="2" charset="-122"/>
              </a:rPr>
              <a:t>args</a:t>
            </a:r>
            <a:r>
              <a:rPr lang="en-US" altLang="zh-CN" sz="2000" dirty="0">
                <a:solidFill>
                  <a:srgbClr val="00B050"/>
                </a:solidFill>
                <a:ea typeface="宋体" panose="02010600030101010101" pitchFamily="2" charset="-122"/>
              </a:rPr>
              <a:t>){</a:t>
            </a:r>
            <a:r>
              <a:rPr lang="zh-CN" altLang="en-US" sz="2000" dirty="0">
                <a:solidFill>
                  <a:srgbClr val="00B050"/>
                </a:solidFill>
                <a:ea typeface="宋体" panose="02010600030101010101" pitchFamily="2" charset="-122"/>
              </a:rPr>
              <a:t>  </a:t>
            </a:r>
            <a:r>
              <a:rPr lang="en-US" altLang="zh-CN" sz="2000" dirty="0">
                <a:solidFill>
                  <a:srgbClr val="00B050"/>
                </a:solidFill>
                <a:ea typeface="宋体" panose="02010600030101010101" pitchFamily="2" charset="-122"/>
              </a:rPr>
              <a:t>}</a:t>
            </a:r>
          </a:p>
          <a:p>
            <a:pPr marL="342900" indent="-342900" eaLnBrk="1" hangingPunct="1">
              <a:lnSpc>
                <a:spcPct val="120000"/>
              </a:lnSpc>
              <a:buFont typeface="Wingdings" panose="05000000000000000000" pitchFamily="2" charset="2"/>
              <a:buChar char="Ø"/>
            </a:pPr>
            <a:r>
              <a:rPr lang="zh-CN" altLang="en-US" sz="2000" dirty="0">
                <a:solidFill>
                  <a:srgbClr val="00B050"/>
                </a:solidFill>
                <a:ea typeface="宋体" panose="02010600030101010101" pitchFamily="2" charset="-122"/>
              </a:rPr>
              <a:t>对修改后的</a:t>
            </a:r>
            <a:r>
              <a:rPr lang="en-US" altLang="zh-CN" sz="2000" dirty="0">
                <a:solidFill>
                  <a:srgbClr val="00B050"/>
                </a:solidFill>
                <a:ea typeface="宋体" panose="02010600030101010101" pitchFamily="2" charset="-122"/>
              </a:rPr>
              <a:t>Test.java</a:t>
            </a:r>
            <a:r>
              <a:rPr lang="zh-CN" altLang="en-US" sz="2000" dirty="0">
                <a:solidFill>
                  <a:srgbClr val="00B050"/>
                </a:solidFill>
                <a:ea typeface="宋体" panose="02010600030101010101" pitchFamily="2" charset="-122"/>
              </a:rPr>
              <a:t>源文件需要重新编译，生成新的</a:t>
            </a:r>
            <a:r>
              <a:rPr lang="en-US" altLang="zh-CN" sz="2000" dirty="0">
                <a:solidFill>
                  <a:srgbClr val="00B050"/>
                </a:solidFill>
                <a:ea typeface="宋体" panose="02010600030101010101" pitchFamily="2" charset="-122"/>
              </a:rPr>
              <a:t>class</a:t>
            </a:r>
            <a:r>
              <a:rPr lang="zh-CN" altLang="en-US" sz="2000" dirty="0">
                <a:solidFill>
                  <a:srgbClr val="00B050"/>
                </a:solidFill>
                <a:ea typeface="宋体" panose="02010600030101010101" pitchFamily="2" charset="-122"/>
              </a:rPr>
              <a:t>文件后，再进行执行。</a:t>
            </a:r>
          </a:p>
          <a:p>
            <a:pPr marL="342900" indent="-342900" eaLnBrk="1" hangingPunct="1">
              <a:lnSpc>
                <a:spcPct val="120000"/>
              </a:lnSpc>
              <a:buFont typeface="Wingdings" panose="05000000000000000000" pitchFamily="2" charset="2"/>
              <a:buChar char="Ø"/>
            </a:pPr>
            <a:r>
              <a:rPr lang="zh-CN" altLang="en-US" sz="2000" dirty="0">
                <a:solidFill>
                  <a:srgbClr val="00B050"/>
                </a:solidFill>
                <a:ea typeface="宋体" panose="02010600030101010101" pitchFamily="2" charset="-122"/>
              </a:rPr>
              <a:t>发现没有编译失败，但也没有任何效果，因为并没有告诉</a:t>
            </a:r>
            <a:r>
              <a:rPr lang="en-US" altLang="zh-CN" sz="2000" dirty="0">
                <a:solidFill>
                  <a:srgbClr val="00B050"/>
                </a:solidFill>
                <a:ea typeface="宋体" panose="02010600030101010101" pitchFamily="2" charset="-122"/>
              </a:rPr>
              <a:t>JVM</a:t>
            </a:r>
            <a:r>
              <a:rPr lang="zh-CN" altLang="en-US" sz="2000" dirty="0">
                <a:solidFill>
                  <a:srgbClr val="00B050"/>
                </a:solidFill>
                <a:ea typeface="宋体" panose="02010600030101010101" pitchFamily="2" charset="-122"/>
              </a:rPr>
              <a:t>要帮我们做什么事情，也就是没有可以具体执行的语句。</a:t>
            </a:r>
          </a:p>
          <a:p>
            <a:pPr marL="342900" indent="-342900" eaLnBrk="1" hangingPunct="1">
              <a:lnSpc>
                <a:spcPct val="120000"/>
              </a:lnSpc>
              <a:buFont typeface="Wingdings" panose="05000000000000000000" pitchFamily="2" charset="2"/>
              <a:buChar char="Ø"/>
            </a:pPr>
            <a:r>
              <a:rPr lang="zh-CN" altLang="en-US" sz="2000" dirty="0">
                <a:solidFill>
                  <a:srgbClr val="00B050"/>
                </a:solidFill>
                <a:ea typeface="宋体" panose="02010600030101010101" pitchFamily="2" charset="-122"/>
              </a:rPr>
              <a:t>想要和</a:t>
            </a:r>
            <a:r>
              <a:rPr lang="en-US" altLang="zh-CN" sz="2000" dirty="0">
                <a:solidFill>
                  <a:srgbClr val="00B050"/>
                </a:solidFill>
                <a:ea typeface="宋体" panose="02010600030101010101" pitchFamily="2" charset="-122"/>
              </a:rPr>
              <a:t>JVM</a:t>
            </a:r>
            <a:r>
              <a:rPr lang="zh-CN" altLang="en-US" sz="2000" dirty="0">
                <a:solidFill>
                  <a:srgbClr val="00B050"/>
                </a:solidFill>
                <a:ea typeface="宋体" panose="02010600030101010101" pitchFamily="2" charset="-122"/>
              </a:rPr>
              <a:t>来个互动，只要在</a:t>
            </a:r>
            <a:r>
              <a:rPr lang="en-US" altLang="zh-CN" sz="2000" dirty="0">
                <a:solidFill>
                  <a:srgbClr val="00B050"/>
                </a:solidFill>
                <a:ea typeface="宋体" panose="02010600030101010101" pitchFamily="2" charset="-122"/>
              </a:rPr>
              <a:t>main</a:t>
            </a:r>
            <a:r>
              <a:rPr lang="zh-CN" altLang="en-US" sz="2000" dirty="0">
                <a:solidFill>
                  <a:srgbClr val="00B050"/>
                </a:solidFill>
                <a:ea typeface="宋体" panose="02010600030101010101" pitchFamily="2" charset="-122"/>
              </a:rPr>
              <a:t>方法中加入一句</a:t>
            </a:r>
          </a:p>
          <a:p>
            <a:pPr marL="342900" indent="-342900" eaLnBrk="1" hangingPunct="1">
              <a:lnSpc>
                <a:spcPct val="120000"/>
              </a:lnSpc>
              <a:buFont typeface="Wingdings" panose="05000000000000000000" pitchFamily="2" charset="2"/>
              <a:buChar char="Ø"/>
            </a:pPr>
            <a:r>
              <a:rPr lang="en-US" altLang="zh-CN" sz="2000" dirty="0" err="1">
                <a:solidFill>
                  <a:srgbClr val="00B050"/>
                </a:solidFill>
                <a:ea typeface="宋体" panose="02010600030101010101" pitchFamily="2" charset="-122"/>
              </a:rPr>
              <a:t>System.out.println</a:t>
            </a:r>
            <a:r>
              <a:rPr lang="en-US" altLang="zh-CN" sz="2000" dirty="0">
                <a:solidFill>
                  <a:srgbClr val="00B050"/>
                </a:solidFill>
                <a:ea typeface="宋体" panose="02010600030101010101" pitchFamily="2" charset="-122"/>
              </a:rPr>
              <a:t>(“Hello World");</a:t>
            </a:r>
            <a:r>
              <a:rPr lang="zh-CN" altLang="en-US" sz="2000" dirty="0">
                <a:solidFill>
                  <a:srgbClr val="00B050"/>
                </a:solidFill>
                <a:ea typeface="宋体" panose="02010600030101010101" pitchFamily="2" charset="-122"/>
              </a:rPr>
              <a:t>因为程序进行改动，所以再重新编译，运行即可。</a:t>
            </a:r>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37381" y="2460627"/>
            <a:ext cx="8803001" cy="8540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8894" y="809309"/>
            <a:ext cx="5472608" cy="781814"/>
          </a:xfrm>
        </p:spPr>
        <p:txBody>
          <a:bodyPr>
            <a:normAutofit/>
          </a:bodyPr>
          <a:lstStyle/>
          <a:p>
            <a:r>
              <a:rPr lang="en-US" altLang="zh-CN" b="1" dirty="0">
                <a:solidFill>
                  <a:srgbClr val="00B050"/>
                </a:solidFill>
                <a:latin typeface="+mn-lt"/>
                <a:ea typeface="宋体" panose="02010600030101010101" pitchFamily="2" charset="-122"/>
                <a:cs typeface="Times New Roman" panose="02020603050405020304" pitchFamily="18" charset="0"/>
              </a:rPr>
              <a:t>1.6 </a:t>
            </a:r>
            <a:r>
              <a:rPr lang="zh-CN" altLang="en-US" b="1" dirty="0">
                <a:solidFill>
                  <a:srgbClr val="00B050"/>
                </a:solidFill>
                <a:latin typeface="+mn-lt"/>
                <a:ea typeface="宋体" panose="02010600030101010101" pitchFamily="2" charset="-122"/>
                <a:cs typeface="Times New Roman" panose="02020603050405020304" pitchFamily="18" charset="0"/>
              </a:rPr>
              <a:t>小结第一个程序</a:t>
            </a:r>
          </a:p>
        </p:txBody>
      </p:sp>
      <p:sp>
        <p:nvSpPr>
          <p:cNvPr id="3" name="内容占位符 2"/>
          <p:cNvSpPr>
            <a:spLocks noGrp="1"/>
          </p:cNvSpPr>
          <p:nvPr>
            <p:ph idx="1"/>
          </p:nvPr>
        </p:nvSpPr>
        <p:spPr>
          <a:xfrm>
            <a:off x="527381" y="1628800"/>
            <a:ext cx="11233248" cy="4824536"/>
          </a:xfrm>
        </p:spPr>
        <p:txBody>
          <a:bodyPr>
            <a:noAutofit/>
          </a:bodyPr>
          <a:lstStyle/>
          <a:p>
            <a:pPr>
              <a:lnSpc>
                <a:spcPct val="120000"/>
              </a:lnSpc>
              <a:buFont typeface="Wingdings" panose="05000000000000000000" pitchFamily="2" charset="2"/>
              <a:buChar char="l"/>
            </a:pPr>
            <a:r>
              <a:rPr lang="zh-CN" altLang="en-US" sz="2400" dirty="0">
                <a:solidFill>
                  <a:srgbClr val="00B050"/>
                </a:solidFill>
                <a:ea typeface="宋体" panose="02010600030101010101" pitchFamily="2" charset="-122"/>
              </a:rPr>
              <a:t>Java源文件以“java”为扩展名。源文件的基本组成部分是类（class），如本类中的</a:t>
            </a:r>
            <a:r>
              <a:rPr lang="en-US" altLang="zh-CN" sz="2400" dirty="0">
                <a:solidFill>
                  <a:srgbClr val="00B050"/>
                </a:solidFill>
                <a:ea typeface="宋体" panose="02010600030101010101" pitchFamily="2" charset="-122"/>
              </a:rPr>
              <a:t>Test</a:t>
            </a:r>
            <a:r>
              <a:rPr lang="zh-CN" altLang="en-US" sz="2400" dirty="0">
                <a:solidFill>
                  <a:srgbClr val="00B050"/>
                </a:solidFill>
                <a:ea typeface="宋体" panose="02010600030101010101" pitchFamily="2" charset="-122"/>
              </a:rPr>
              <a:t>类。</a:t>
            </a:r>
            <a:endParaRPr lang="en-US" altLang="zh-CN" sz="2400" dirty="0">
              <a:solidFill>
                <a:srgbClr val="00B050"/>
              </a:solidFill>
              <a:ea typeface="宋体" panose="02010600030101010101" pitchFamily="2" charset="-122"/>
            </a:endParaRPr>
          </a:p>
          <a:p>
            <a:pPr>
              <a:lnSpc>
                <a:spcPct val="120000"/>
              </a:lnSpc>
              <a:buFont typeface="Wingdings" panose="05000000000000000000" pitchFamily="2" charset="2"/>
              <a:buChar char="l"/>
            </a:pPr>
            <a:r>
              <a:rPr lang="en-US" altLang="zh-CN" sz="2400" dirty="0">
                <a:solidFill>
                  <a:srgbClr val="00B050"/>
                </a:solidFill>
                <a:ea typeface="宋体" panose="02010600030101010101" pitchFamily="2" charset="-122"/>
              </a:rPr>
              <a:t>Java</a:t>
            </a:r>
            <a:r>
              <a:rPr lang="zh-CN" altLang="en-US" sz="2400" dirty="0">
                <a:solidFill>
                  <a:srgbClr val="00B050"/>
                </a:solidFill>
                <a:ea typeface="宋体" panose="02010600030101010101" pitchFamily="2" charset="-122"/>
              </a:rPr>
              <a:t>应用程序的执行入口是</a:t>
            </a:r>
            <a:r>
              <a:rPr lang="en-US" altLang="zh-CN" sz="2400" dirty="0">
                <a:solidFill>
                  <a:srgbClr val="00B050"/>
                </a:solidFill>
                <a:ea typeface="宋体" panose="02010600030101010101" pitchFamily="2" charset="-122"/>
              </a:rPr>
              <a:t>main()</a:t>
            </a:r>
            <a:r>
              <a:rPr lang="zh-CN" altLang="en-US" sz="2400" dirty="0">
                <a:solidFill>
                  <a:srgbClr val="00B050"/>
                </a:solidFill>
                <a:ea typeface="宋体" panose="02010600030101010101" pitchFamily="2" charset="-122"/>
              </a:rPr>
              <a:t>方法。它有固定的书写格式：</a:t>
            </a:r>
            <a:r>
              <a:rPr lang="en-US" altLang="zh-CN" sz="2400" b="1" dirty="0">
                <a:solidFill>
                  <a:srgbClr val="00B050"/>
                </a:solidFill>
                <a:ea typeface="宋体" panose="02010600030101010101" pitchFamily="2" charset="-122"/>
              </a:rPr>
              <a:t>public static void main(String[] </a:t>
            </a:r>
            <a:r>
              <a:rPr lang="en-US" altLang="zh-CN" sz="2400" b="1" dirty="0" err="1">
                <a:solidFill>
                  <a:srgbClr val="00B050"/>
                </a:solidFill>
                <a:ea typeface="宋体" panose="02010600030101010101" pitchFamily="2" charset="-122"/>
              </a:rPr>
              <a:t>args</a:t>
            </a:r>
            <a:r>
              <a:rPr lang="en-US" altLang="zh-CN" sz="2400" b="1" dirty="0">
                <a:solidFill>
                  <a:srgbClr val="00B050"/>
                </a:solidFill>
                <a:ea typeface="宋体" panose="02010600030101010101" pitchFamily="2" charset="-122"/>
              </a:rPr>
              <a:t>)  {...}</a:t>
            </a:r>
          </a:p>
          <a:p>
            <a:pPr>
              <a:lnSpc>
                <a:spcPct val="120000"/>
              </a:lnSpc>
              <a:buFont typeface="Wingdings" panose="05000000000000000000" pitchFamily="2" charset="2"/>
              <a:buChar char="l"/>
            </a:pPr>
            <a:r>
              <a:rPr lang="en-US" altLang="zh-CN" sz="2400" dirty="0">
                <a:solidFill>
                  <a:srgbClr val="00B050"/>
                </a:solidFill>
                <a:ea typeface="宋体" panose="02010600030101010101" pitchFamily="2" charset="-122"/>
              </a:rPr>
              <a:t>Java</a:t>
            </a:r>
            <a:r>
              <a:rPr lang="zh-CN" altLang="en-US" sz="2400" dirty="0">
                <a:solidFill>
                  <a:srgbClr val="00B050"/>
                </a:solidFill>
                <a:ea typeface="宋体" panose="02010600030101010101" pitchFamily="2" charset="-122"/>
              </a:rPr>
              <a:t>语言严格区分大小写。</a:t>
            </a:r>
          </a:p>
          <a:p>
            <a:pPr>
              <a:lnSpc>
                <a:spcPct val="120000"/>
              </a:lnSpc>
              <a:buFont typeface="Wingdings" panose="05000000000000000000" pitchFamily="2" charset="2"/>
              <a:buChar char="l"/>
            </a:pPr>
            <a:r>
              <a:rPr lang="en-US" altLang="zh-CN" sz="2400" dirty="0">
                <a:solidFill>
                  <a:srgbClr val="00B050"/>
                </a:solidFill>
                <a:ea typeface="宋体" panose="02010600030101010101" pitchFamily="2" charset="-122"/>
              </a:rPr>
              <a:t>Java</a:t>
            </a:r>
            <a:r>
              <a:rPr lang="zh-CN" altLang="en-US" sz="2400" dirty="0">
                <a:solidFill>
                  <a:srgbClr val="00B050"/>
                </a:solidFill>
                <a:ea typeface="宋体" panose="02010600030101010101" pitchFamily="2" charset="-122"/>
              </a:rPr>
              <a:t>方法由一条条语句构成，每个语句以“</a:t>
            </a:r>
            <a:r>
              <a:rPr lang="en-US" altLang="zh-CN" sz="2400" dirty="0">
                <a:solidFill>
                  <a:srgbClr val="00B050"/>
                </a:solidFill>
                <a:ea typeface="宋体" panose="02010600030101010101" pitchFamily="2" charset="-122"/>
              </a:rPr>
              <a:t>;</a:t>
            </a:r>
            <a:r>
              <a:rPr lang="zh-CN" altLang="en-US" sz="2400" dirty="0">
                <a:solidFill>
                  <a:srgbClr val="00B050"/>
                </a:solidFill>
                <a:ea typeface="宋体" panose="02010600030101010101" pitchFamily="2" charset="-122"/>
              </a:rPr>
              <a:t>”结束。</a:t>
            </a:r>
            <a:endParaRPr lang="en-US" altLang="zh-CN" sz="2400" dirty="0">
              <a:solidFill>
                <a:srgbClr val="00B050"/>
              </a:solidFill>
              <a:ea typeface="宋体" panose="02010600030101010101" pitchFamily="2" charset="-122"/>
            </a:endParaRPr>
          </a:p>
          <a:p>
            <a:pPr>
              <a:lnSpc>
                <a:spcPct val="120000"/>
              </a:lnSpc>
              <a:buFont typeface="Wingdings" panose="05000000000000000000" pitchFamily="2" charset="2"/>
              <a:buChar char="l"/>
            </a:pPr>
            <a:r>
              <a:rPr lang="zh-CN" altLang="en-US" sz="2400" dirty="0">
                <a:solidFill>
                  <a:srgbClr val="00B050"/>
                </a:solidFill>
                <a:ea typeface="宋体" panose="02010600030101010101" pitchFamily="2" charset="-122"/>
              </a:rPr>
              <a:t>括号都是成对出现的，缺一不可。</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7384" y="735304"/>
            <a:ext cx="7296811" cy="646331"/>
          </a:xfrm>
          <a:prstGeom prst="rect">
            <a:avLst/>
          </a:prstGeom>
          <a:noFill/>
        </p:spPr>
        <p:txBody>
          <a:bodyPr wrap="square" rtlCol="0">
            <a:spAutoFit/>
          </a:bodyPr>
          <a:lstStyle/>
          <a:p>
            <a:r>
              <a:rPr lang="en-US" altLang="zh-CN" sz="3600" b="1" dirty="0">
                <a:solidFill>
                  <a:srgbClr val="00B050"/>
                </a:solidFill>
                <a:latin typeface="宋体" panose="02010600030101010101" pitchFamily="2" charset="-122"/>
                <a:ea typeface="宋体" panose="02010600030101010101" pitchFamily="2" charset="-122"/>
              </a:rPr>
              <a:t>1.7 </a:t>
            </a:r>
            <a:r>
              <a:rPr lang="zh-CN" altLang="en-US" sz="3600" b="1" dirty="0">
                <a:solidFill>
                  <a:srgbClr val="00B050"/>
                </a:solidFill>
                <a:latin typeface="宋体" panose="02010600030101010101" pitchFamily="2" charset="-122"/>
                <a:ea typeface="宋体" panose="02010600030101010101" pitchFamily="2" charset="-122"/>
              </a:rPr>
              <a:t>常见问题及解决方法</a:t>
            </a:r>
          </a:p>
        </p:txBody>
      </p:sp>
      <p:sp>
        <p:nvSpPr>
          <p:cNvPr id="7" name="TextBox 6"/>
          <p:cNvSpPr txBox="1">
            <a:spLocks noChangeArrowheads="1"/>
          </p:cNvSpPr>
          <p:nvPr/>
        </p:nvSpPr>
        <p:spPr bwMode="auto">
          <a:xfrm>
            <a:off x="1090283" y="2785533"/>
            <a:ext cx="9220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Arial Unicode MS" pitchFamily="34" charset="-122"/>
                <a:cs typeface="Arial Unicode MS" pitchFamily="34" charset="-122"/>
              </a:defRPr>
            </a:lvl1pPr>
            <a:lvl2pPr marL="742950" indent="-285750" eaLnBrk="0" hangingPunct="0">
              <a:defRPr>
                <a:solidFill>
                  <a:schemeClr val="tx1"/>
                </a:solidFill>
                <a:latin typeface="Arial" panose="020B0604020202020204" pitchFamily="34" charset="0"/>
                <a:ea typeface="Arial Unicode MS" pitchFamily="34" charset="-122"/>
                <a:cs typeface="Arial Unicode MS" pitchFamily="34" charset="-122"/>
              </a:defRPr>
            </a:lvl2pPr>
            <a:lvl3pPr marL="1143000" indent="-228600" eaLnBrk="0" hangingPunct="0">
              <a:defRPr>
                <a:solidFill>
                  <a:schemeClr val="tx1"/>
                </a:solidFill>
                <a:latin typeface="Arial" panose="020B0604020202020204" pitchFamily="34" charset="0"/>
                <a:ea typeface="Arial Unicode MS" pitchFamily="34" charset="-122"/>
                <a:cs typeface="Arial Unicode MS" pitchFamily="34" charset="-122"/>
              </a:defRPr>
            </a:lvl3pPr>
            <a:lvl4pPr marL="1600200" indent="-228600" eaLnBrk="0" hangingPunct="0">
              <a:defRPr>
                <a:solidFill>
                  <a:schemeClr val="tx1"/>
                </a:solidFill>
                <a:latin typeface="Arial" panose="020B0604020202020204" pitchFamily="34" charset="0"/>
                <a:ea typeface="Arial Unicode MS" pitchFamily="34" charset="-122"/>
                <a:cs typeface="Arial Unicode MS" pitchFamily="34" charset="-122"/>
              </a:defRPr>
            </a:lvl4pPr>
            <a:lvl5pPr marL="2057400" indent="-228600" eaLnBrk="0" hangingPunct="0">
              <a:defRPr>
                <a:solidFill>
                  <a:schemeClr val="tx1"/>
                </a:solidFill>
                <a:latin typeface="Arial" panose="020B0604020202020204"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9pPr>
          </a:lstStyle>
          <a:p>
            <a:pPr marL="342900" indent="-342900" eaLnBrk="1" hangingPunct="1">
              <a:buFont typeface="Wingdings" panose="05000000000000000000" pitchFamily="2" charset="2"/>
              <a:buChar char="Ø"/>
            </a:pPr>
            <a:r>
              <a:rPr lang="zh-CN" altLang="en-US" sz="2400" dirty="0">
                <a:solidFill>
                  <a:srgbClr val="00B050"/>
                </a:solidFill>
                <a:ea typeface="宋体" panose="02010600030101010101" pitchFamily="2" charset="-122"/>
              </a:rPr>
              <a:t>源文件名不存在或者写错，或者当前路径错误。</a:t>
            </a:r>
          </a:p>
        </p:txBody>
      </p:sp>
      <p:sp>
        <p:nvSpPr>
          <p:cNvPr id="9" name="TextBox 8"/>
          <p:cNvSpPr txBox="1">
            <a:spLocks noChangeArrowheads="1"/>
          </p:cNvSpPr>
          <p:nvPr/>
        </p:nvSpPr>
        <p:spPr bwMode="auto">
          <a:xfrm>
            <a:off x="1177760" y="5013176"/>
            <a:ext cx="10561173" cy="830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Arial Unicode MS" pitchFamily="34" charset="-122"/>
                <a:cs typeface="Arial Unicode MS" pitchFamily="34" charset="-122"/>
              </a:defRPr>
            </a:lvl1pPr>
            <a:lvl2pPr marL="742950" indent="-285750" eaLnBrk="0" hangingPunct="0">
              <a:defRPr>
                <a:solidFill>
                  <a:schemeClr val="tx1"/>
                </a:solidFill>
                <a:latin typeface="Arial" panose="020B0604020202020204" pitchFamily="34" charset="0"/>
                <a:ea typeface="Arial Unicode MS" pitchFamily="34" charset="-122"/>
                <a:cs typeface="Arial Unicode MS" pitchFamily="34" charset="-122"/>
              </a:defRPr>
            </a:lvl2pPr>
            <a:lvl3pPr marL="1143000" indent="-228600" eaLnBrk="0" hangingPunct="0">
              <a:defRPr>
                <a:solidFill>
                  <a:schemeClr val="tx1"/>
                </a:solidFill>
                <a:latin typeface="Arial" panose="020B0604020202020204" pitchFamily="34" charset="0"/>
                <a:ea typeface="Arial Unicode MS" pitchFamily="34" charset="-122"/>
                <a:cs typeface="Arial Unicode MS" pitchFamily="34" charset="-122"/>
              </a:defRPr>
            </a:lvl3pPr>
            <a:lvl4pPr marL="1600200" indent="-228600" eaLnBrk="0" hangingPunct="0">
              <a:defRPr>
                <a:solidFill>
                  <a:schemeClr val="tx1"/>
                </a:solidFill>
                <a:latin typeface="Arial" panose="020B0604020202020204" pitchFamily="34" charset="0"/>
                <a:ea typeface="Arial Unicode MS" pitchFamily="34" charset="-122"/>
                <a:cs typeface="Arial Unicode MS" pitchFamily="34" charset="-122"/>
              </a:defRPr>
            </a:lvl4pPr>
            <a:lvl5pPr marL="2057400" indent="-228600" eaLnBrk="0" hangingPunct="0">
              <a:defRPr>
                <a:solidFill>
                  <a:schemeClr val="tx1"/>
                </a:solidFill>
                <a:latin typeface="Arial" panose="020B0604020202020204"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9pPr>
          </a:lstStyle>
          <a:p>
            <a:pPr marL="342900" indent="-342900" eaLnBrk="1" hangingPunct="1">
              <a:buFont typeface="Wingdings" panose="05000000000000000000" pitchFamily="2" charset="2"/>
              <a:buChar char="Ø"/>
            </a:pPr>
            <a:r>
              <a:rPr lang="zh-CN" altLang="en-US" sz="2400" dirty="0">
                <a:solidFill>
                  <a:srgbClr val="00B050"/>
                </a:solidFill>
                <a:ea typeface="宋体" panose="02010600030101010101" pitchFamily="2" charset="-122"/>
              </a:rPr>
              <a:t>类文件名写错，或者类文件不在当前路径下，或者不在</a:t>
            </a:r>
            <a:r>
              <a:rPr lang="en-US" altLang="zh-CN" sz="2400" dirty="0" err="1">
                <a:solidFill>
                  <a:srgbClr val="00B050"/>
                </a:solidFill>
                <a:ea typeface="宋体" panose="02010600030101010101" pitchFamily="2" charset="-122"/>
              </a:rPr>
              <a:t>classpath</a:t>
            </a:r>
            <a:r>
              <a:rPr lang="zh-CN" altLang="en-US" sz="2400" dirty="0">
                <a:solidFill>
                  <a:srgbClr val="00B050"/>
                </a:solidFill>
                <a:ea typeface="宋体" panose="02010600030101010101" pitchFamily="2" charset="-122"/>
              </a:rPr>
              <a:t>指定路径下。</a:t>
            </a:r>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77761" y="1578519"/>
            <a:ext cx="7123751" cy="12070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60884" y="4107821"/>
            <a:ext cx="7186749" cy="7920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3021" y="723258"/>
            <a:ext cx="7296811" cy="646331"/>
          </a:xfrm>
          <a:prstGeom prst="rect">
            <a:avLst/>
          </a:prstGeom>
          <a:noFill/>
        </p:spPr>
        <p:txBody>
          <a:bodyPr wrap="square" rtlCol="0">
            <a:spAutoFit/>
          </a:bodyPr>
          <a:lstStyle/>
          <a:p>
            <a:r>
              <a:rPr lang="en-US" altLang="zh-CN" sz="3600" b="1" dirty="0">
                <a:solidFill>
                  <a:srgbClr val="00B050"/>
                </a:solidFill>
                <a:latin typeface="宋体" panose="02010600030101010101" pitchFamily="2" charset="-122"/>
                <a:ea typeface="宋体" panose="02010600030101010101" pitchFamily="2" charset="-122"/>
              </a:rPr>
              <a:t>1.7 </a:t>
            </a:r>
            <a:r>
              <a:rPr lang="zh-CN" altLang="en-US" sz="3600" b="1" dirty="0">
                <a:solidFill>
                  <a:srgbClr val="00B050"/>
                </a:solidFill>
                <a:latin typeface="宋体" panose="02010600030101010101" pitchFamily="2" charset="-122"/>
                <a:ea typeface="宋体" panose="02010600030101010101" pitchFamily="2" charset="-122"/>
              </a:rPr>
              <a:t>常见问题及解决方法</a:t>
            </a:r>
          </a:p>
        </p:txBody>
      </p:sp>
      <p:sp>
        <p:nvSpPr>
          <p:cNvPr id="6" name="TextBox 6"/>
          <p:cNvSpPr txBox="1">
            <a:spLocks noChangeArrowheads="1"/>
          </p:cNvSpPr>
          <p:nvPr/>
        </p:nvSpPr>
        <p:spPr bwMode="auto">
          <a:xfrm>
            <a:off x="453730" y="5373217"/>
            <a:ext cx="1142526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Arial Unicode MS" pitchFamily="34" charset="-122"/>
                <a:cs typeface="Arial Unicode MS" pitchFamily="34" charset="-122"/>
              </a:defRPr>
            </a:lvl1pPr>
            <a:lvl2pPr marL="742950" indent="-285750" eaLnBrk="0" hangingPunct="0">
              <a:defRPr>
                <a:solidFill>
                  <a:schemeClr val="tx1"/>
                </a:solidFill>
                <a:latin typeface="Arial" panose="020B0604020202020204" pitchFamily="34" charset="0"/>
                <a:ea typeface="Arial Unicode MS" pitchFamily="34" charset="-122"/>
                <a:cs typeface="Arial Unicode MS" pitchFamily="34" charset="-122"/>
              </a:defRPr>
            </a:lvl2pPr>
            <a:lvl3pPr marL="1143000" indent="-228600" eaLnBrk="0" hangingPunct="0">
              <a:defRPr>
                <a:solidFill>
                  <a:schemeClr val="tx1"/>
                </a:solidFill>
                <a:latin typeface="Arial" panose="020B0604020202020204" pitchFamily="34" charset="0"/>
                <a:ea typeface="Arial Unicode MS" pitchFamily="34" charset="-122"/>
                <a:cs typeface="Arial Unicode MS" pitchFamily="34" charset="-122"/>
              </a:defRPr>
            </a:lvl3pPr>
            <a:lvl4pPr marL="1600200" indent="-228600" eaLnBrk="0" hangingPunct="0">
              <a:defRPr>
                <a:solidFill>
                  <a:schemeClr val="tx1"/>
                </a:solidFill>
                <a:latin typeface="Arial" panose="020B0604020202020204" pitchFamily="34" charset="0"/>
                <a:ea typeface="Arial Unicode MS" pitchFamily="34" charset="-122"/>
                <a:cs typeface="Arial Unicode MS" pitchFamily="34" charset="-122"/>
              </a:defRPr>
            </a:lvl4pPr>
            <a:lvl5pPr marL="2057400" indent="-228600" eaLnBrk="0" hangingPunct="0">
              <a:defRPr>
                <a:solidFill>
                  <a:schemeClr val="tx1"/>
                </a:solidFill>
                <a:latin typeface="Arial" panose="020B0604020202020204"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9pPr>
          </a:lstStyle>
          <a:p>
            <a:pPr marL="342900" indent="-342900" eaLnBrk="1" hangingPunct="1">
              <a:buFont typeface="Wingdings" panose="05000000000000000000" pitchFamily="2" charset="2"/>
              <a:buChar char="Ø"/>
            </a:pPr>
            <a:r>
              <a:rPr lang="zh-CN" altLang="en-US" sz="2400" dirty="0">
                <a:solidFill>
                  <a:srgbClr val="00B050"/>
                </a:solidFill>
                <a:ea typeface="宋体" panose="02010600030101010101" pitchFamily="2" charset="-122"/>
              </a:rPr>
              <a:t>编译失败，注意错误出现的行数，再到源代码中指定位置改错</a:t>
            </a:r>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23391" y="1556792"/>
            <a:ext cx="10840477" cy="12961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23391" y="2979437"/>
            <a:ext cx="10840477"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声明为</a:t>
            </a:r>
            <a:r>
              <a:rPr lang="en-US" altLang="zh-CN" sz="24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public</a:t>
            </a:r>
            <a:r>
              <a:rPr lang="zh-CN" altLang="en-US" sz="24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的主类应与文件名一致，否知编译失败</a:t>
            </a:r>
          </a:p>
        </p:txBody>
      </p:sp>
      <p:pic>
        <p:nvPicPr>
          <p:cNvPr id="3075"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19402" y="3801868"/>
            <a:ext cx="9313036" cy="1606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5002" y="653192"/>
            <a:ext cx="3685896" cy="709806"/>
          </a:xfrm>
        </p:spPr>
        <p:txBody>
          <a:bodyPr/>
          <a:lstStyle/>
          <a:p>
            <a:r>
              <a:rPr lang="en-US" altLang="zh-CN"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1.8 </a:t>
            </a:r>
            <a:r>
              <a:rPr lang="zh-CN" altLang="en-US"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注  释</a:t>
            </a:r>
          </a:p>
        </p:txBody>
      </p:sp>
      <p:sp>
        <p:nvSpPr>
          <p:cNvPr id="3" name="内容占位符 2"/>
          <p:cNvSpPr>
            <a:spLocks noGrp="1"/>
          </p:cNvSpPr>
          <p:nvPr>
            <p:ph idx="1"/>
          </p:nvPr>
        </p:nvSpPr>
        <p:spPr>
          <a:xfrm>
            <a:off x="609600" y="1600200"/>
            <a:ext cx="10972800" cy="4349080"/>
          </a:xfrm>
        </p:spPr>
        <p:txBody>
          <a:bodyPr>
            <a:normAutofit/>
          </a:bodyPr>
          <a:lstStyle/>
          <a:p>
            <a:pPr>
              <a:buFont typeface="Wingdings" panose="05000000000000000000" pitchFamily="2" charset="2"/>
              <a:buChar char="l"/>
            </a:pPr>
            <a:r>
              <a:rPr lang="zh-CN" altLang="en-US"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用于注解说明解释程序的文字就是注释。</a:t>
            </a:r>
            <a:endParaRPr lang="en-US" altLang="zh-CN" dirty="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提高了代码的阅读性；调试程序的重要方法。</a:t>
            </a:r>
            <a:endParaRPr lang="en-US" altLang="zh-CN" dirty="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Java</a:t>
            </a:r>
            <a:r>
              <a:rPr lang="zh-CN" altLang="en-US"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中的注释类型：</a:t>
            </a:r>
            <a:endParaRPr lang="en-US" altLang="zh-CN" dirty="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单行注释   </a:t>
            </a:r>
            <a:r>
              <a:rPr lang="en-US" altLang="zh-CN"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a:t>
            </a:r>
          </a:p>
          <a:p>
            <a:pPr lvl="1">
              <a:buFont typeface="Wingdings" panose="05000000000000000000" pitchFamily="2" charset="2"/>
              <a:buChar char="Ø"/>
            </a:pPr>
            <a:r>
              <a:rPr lang="zh-CN" altLang="en-US"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多行注释</a:t>
            </a:r>
            <a:r>
              <a:rPr lang="en-US" altLang="zh-CN"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 */</a:t>
            </a:r>
          </a:p>
          <a:p>
            <a:pPr lvl="1">
              <a:buFont typeface="Wingdings" panose="05000000000000000000" pitchFamily="2" charset="2"/>
              <a:buChar char="Ø"/>
            </a:pPr>
            <a:r>
              <a:rPr lang="zh-CN" altLang="en-US"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文档注释（</a:t>
            </a:r>
            <a:r>
              <a:rPr lang="en-US" altLang="zh-CN"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java</a:t>
            </a:r>
            <a:r>
              <a:rPr lang="zh-CN" altLang="en-US"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特有）</a:t>
            </a:r>
            <a:endParaRPr lang="en-US" altLang="zh-CN" dirty="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注释是一个程序员必须要具有的良好编程习惯。</a:t>
            </a:r>
          </a:p>
          <a:p>
            <a:pPr>
              <a:buFont typeface="Wingdings" panose="05000000000000000000" pitchFamily="2" charset="2"/>
              <a:buChar char="l"/>
            </a:pPr>
            <a:r>
              <a:rPr lang="zh-CN" altLang="en-US"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将自己的思想通过注释先整理出来，再用代码去体现</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77124" y="593639"/>
            <a:ext cx="8229600" cy="666932"/>
          </a:xfrm>
        </p:spPr>
        <p:txBody>
          <a:bodyPr>
            <a:normAutofit/>
          </a:bodyPr>
          <a:lstStyle/>
          <a:p>
            <a:r>
              <a:rPr lang="en-US" altLang="zh-CN" sz="3200" dirty="0">
                <a:solidFill>
                  <a:srgbClr val="00B050"/>
                </a:solidFill>
                <a:latin typeface="黑体" panose="02010609060101010101" pitchFamily="49" charset="-122"/>
                <a:ea typeface="黑体" panose="02010609060101010101" pitchFamily="49" charset="-122"/>
                <a:cs typeface="Arial" panose="020B0604020202020204" pitchFamily="34" charset="0"/>
              </a:rPr>
              <a:t>JAVA</a:t>
            </a:r>
            <a:r>
              <a:rPr lang="zh-CN" altLang="en-US" sz="3200" dirty="0">
                <a:solidFill>
                  <a:srgbClr val="00B050"/>
                </a:solidFill>
                <a:latin typeface="黑体" panose="02010609060101010101" pitchFamily="49" charset="-122"/>
                <a:ea typeface="黑体" panose="02010609060101010101" pitchFamily="49" charset="-122"/>
                <a:cs typeface="Arial Unicode MS" pitchFamily="34" charset="-122"/>
              </a:rPr>
              <a:t>基础课程内容</a:t>
            </a:r>
          </a:p>
        </p:txBody>
      </p:sp>
      <p:sp>
        <p:nvSpPr>
          <p:cNvPr id="5" name="内容占位符 2"/>
          <p:cNvSpPr>
            <a:spLocks noGrp="1"/>
          </p:cNvSpPr>
          <p:nvPr>
            <p:ph idx="1"/>
          </p:nvPr>
        </p:nvSpPr>
        <p:spPr>
          <a:xfrm>
            <a:off x="777124" y="1772506"/>
            <a:ext cx="4071966" cy="3704168"/>
          </a:xfrm>
        </p:spPr>
        <p:txBody>
          <a:bodyPr>
            <a:noAutofit/>
          </a:bodyPr>
          <a:lstStyle/>
          <a:p>
            <a:r>
              <a:rPr lang="zh-CN" altLang="en-US" sz="2400" dirty="0">
                <a:solidFill>
                  <a:srgbClr val="C00000"/>
                </a:solidFill>
                <a:latin typeface="黑体" panose="02010609060101010101" pitchFamily="49" charset="-122"/>
                <a:ea typeface="黑体" panose="02010609060101010101" pitchFamily="49" charset="-122"/>
                <a:cs typeface="Arial" panose="020B0604020202020204" pitchFamily="34" charset="0"/>
              </a:rPr>
              <a:t>第一章 </a:t>
            </a:r>
            <a:r>
              <a:rPr lang="en-US" altLang="zh-CN" sz="2400" dirty="0">
                <a:solidFill>
                  <a:srgbClr val="C00000"/>
                </a:solidFill>
                <a:latin typeface="黑体" panose="02010609060101010101" pitchFamily="49" charset="-122"/>
                <a:ea typeface="黑体" panose="02010609060101010101" pitchFamily="49" charset="-122"/>
                <a:cs typeface="Arial" panose="020B0604020202020204" pitchFamily="34" charset="0"/>
              </a:rPr>
              <a:t>Java</a:t>
            </a:r>
            <a:r>
              <a:rPr lang="zh-CN" altLang="en-US" sz="2400" dirty="0">
                <a:solidFill>
                  <a:srgbClr val="C00000"/>
                </a:solidFill>
                <a:latin typeface="黑体" panose="02010609060101010101" pitchFamily="49" charset="-122"/>
                <a:ea typeface="黑体" panose="02010609060101010101" pitchFamily="49" charset="-122"/>
                <a:cs typeface="Arial" panose="020B0604020202020204" pitchFamily="34" charset="0"/>
              </a:rPr>
              <a:t>语言概述              </a:t>
            </a:r>
          </a:p>
          <a:p>
            <a:r>
              <a:rPr lang="zh-CN" altLang="en-US" sz="2400" dirty="0">
                <a:solidFill>
                  <a:srgbClr val="00B050"/>
                </a:solidFill>
                <a:latin typeface="黑体" panose="02010609060101010101" pitchFamily="49" charset="-122"/>
                <a:ea typeface="黑体" panose="02010609060101010101" pitchFamily="49" charset="-122"/>
                <a:cs typeface="Arial" panose="020B0604020202020204" pitchFamily="34" charset="0"/>
              </a:rPr>
              <a:t>第二章 基本语法</a:t>
            </a:r>
          </a:p>
          <a:p>
            <a:r>
              <a:rPr lang="zh-CN" altLang="en-US" sz="2400" dirty="0">
                <a:solidFill>
                  <a:srgbClr val="00B050"/>
                </a:solidFill>
                <a:latin typeface="黑体" panose="02010609060101010101" pitchFamily="49" charset="-122"/>
                <a:ea typeface="黑体" panose="02010609060101010101" pitchFamily="49" charset="-122"/>
                <a:cs typeface="Arial" panose="020B0604020202020204" pitchFamily="34" charset="0"/>
              </a:rPr>
              <a:t>第三章 面向对象</a:t>
            </a:r>
          </a:p>
          <a:p>
            <a:r>
              <a:rPr lang="zh-CN" altLang="en-US" sz="2400" dirty="0">
                <a:solidFill>
                  <a:srgbClr val="00B050"/>
                </a:solidFill>
                <a:latin typeface="黑体" panose="02010609060101010101" pitchFamily="49" charset="-122"/>
                <a:ea typeface="黑体" panose="02010609060101010101" pitchFamily="49" charset="-122"/>
                <a:cs typeface="Arial" panose="020B0604020202020204" pitchFamily="34" charset="0"/>
              </a:rPr>
              <a:t>第四章 </a:t>
            </a:r>
            <a:r>
              <a:rPr lang="en-US" altLang="zh-CN" sz="2400" dirty="0">
                <a:solidFill>
                  <a:srgbClr val="00B050"/>
                </a:solidFill>
                <a:latin typeface="黑体" panose="02010609060101010101" pitchFamily="49" charset="-122"/>
                <a:ea typeface="黑体" panose="02010609060101010101" pitchFamily="49" charset="-122"/>
                <a:cs typeface="Arial" panose="020B0604020202020204" pitchFamily="34" charset="0"/>
              </a:rPr>
              <a:t>Java </a:t>
            </a:r>
            <a:r>
              <a:rPr lang="zh-CN" altLang="en-US" sz="2400" dirty="0">
                <a:solidFill>
                  <a:srgbClr val="00B050"/>
                </a:solidFill>
                <a:latin typeface="黑体" panose="02010609060101010101" pitchFamily="49" charset="-122"/>
                <a:ea typeface="黑体" panose="02010609060101010101" pitchFamily="49" charset="-122"/>
                <a:cs typeface="Arial" panose="020B0604020202020204" pitchFamily="34" charset="0"/>
              </a:rPr>
              <a:t>类设计</a:t>
            </a:r>
            <a:endParaRPr lang="en-US" altLang="zh-CN" sz="2400" dirty="0">
              <a:solidFill>
                <a:srgbClr val="00B050"/>
              </a:solidFill>
              <a:latin typeface="黑体" panose="02010609060101010101" pitchFamily="49" charset="-122"/>
              <a:ea typeface="黑体" panose="02010609060101010101" pitchFamily="49" charset="-122"/>
              <a:cs typeface="Arial" panose="020B0604020202020204" pitchFamily="34" charset="0"/>
            </a:endParaRPr>
          </a:p>
          <a:p>
            <a:r>
              <a:rPr lang="zh-CN" altLang="en-US" sz="2400" dirty="0">
                <a:solidFill>
                  <a:srgbClr val="00B050"/>
                </a:solidFill>
                <a:latin typeface="黑体" panose="02010609060101010101" pitchFamily="49" charset="-122"/>
                <a:ea typeface="黑体" panose="02010609060101010101" pitchFamily="49" charset="-122"/>
                <a:cs typeface="Arial" panose="020B0604020202020204" pitchFamily="34" charset="0"/>
              </a:rPr>
              <a:t>第五章 高级类特性</a:t>
            </a:r>
          </a:p>
          <a:p>
            <a:r>
              <a:rPr lang="zh-CN" altLang="en-US" sz="2400" dirty="0">
                <a:solidFill>
                  <a:srgbClr val="00B050"/>
                </a:solidFill>
                <a:latin typeface="黑体" panose="02010609060101010101" pitchFamily="49" charset="-122"/>
                <a:ea typeface="黑体" panose="02010609060101010101" pitchFamily="49" charset="-122"/>
                <a:cs typeface="Arial" panose="020B0604020202020204" pitchFamily="34" charset="0"/>
              </a:rPr>
              <a:t>第六章 异常处理</a:t>
            </a:r>
          </a:p>
          <a:p>
            <a:r>
              <a:rPr lang="zh-CN" altLang="en-US" sz="2400" dirty="0">
                <a:solidFill>
                  <a:srgbClr val="00B050"/>
                </a:solidFill>
                <a:latin typeface="黑体" panose="02010609060101010101" pitchFamily="49" charset="-122"/>
                <a:ea typeface="黑体" panose="02010609060101010101" pitchFamily="49" charset="-122"/>
                <a:cs typeface="Arial" panose="020B0604020202020204" pitchFamily="34" charset="0"/>
              </a:rPr>
              <a:t>第七章 </a:t>
            </a:r>
            <a:r>
              <a:rPr lang="en-US" altLang="zh-CN" sz="2400" dirty="0">
                <a:solidFill>
                  <a:srgbClr val="00B050"/>
                </a:solidFill>
                <a:latin typeface="黑体" panose="02010609060101010101" pitchFamily="49" charset="-122"/>
                <a:ea typeface="黑体" panose="02010609060101010101" pitchFamily="49" charset="-122"/>
                <a:cs typeface="Arial" panose="020B0604020202020204" pitchFamily="34" charset="0"/>
              </a:rPr>
              <a:t>Java </a:t>
            </a:r>
            <a:r>
              <a:rPr lang="zh-CN" altLang="en-US" sz="2400" dirty="0">
                <a:solidFill>
                  <a:srgbClr val="00B050"/>
                </a:solidFill>
                <a:latin typeface="黑体" panose="02010609060101010101" pitchFamily="49" charset="-122"/>
                <a:ea typeface="黑体" panose="02010609060101010101" pitchFamily="49" charset="-122"/>
                <a:cs typeface="Arial" panose="020B0604020202020204" pitchFamily="34" charset="0"/>
              </a:rPr>
              <a:t>集合</a:t>
            </a:r>
          </a:p>
        </p:txBody>
      </p:sp>
      <p:sp>
        <p:nvSpPr>
          <p:cNvPr id="6" name="内容占位符 2"/>
          <p:cNvSpPr txBox="1"/>
          <p:nvPr/>
        </p:nvSpPr>
        <p:spPr>
          <a:xfrm>
            <a:off x="5033819" y="1772506"/>
            <a:ext cx="4071966" cy="3704168"/>
          </a:xfrm>
          <a:prstGeom prst="rect">
            <a:avLst/>
          </a:prstGeom>
        </p:spPr>
        <p:txBody>
          <a:bodyPr vert="horz" lIns="91440" tIns="45720" rIns="91440" bIns="45720" rtlCol="0">
            <a:noAutofit/>
          </a:bodyPr>
          <a:lstStyle/>
          <a:p>
            <a:pPr marL="342900" indent="-342900">
              <a:spcBef>
                <a:spcPct val="20000"/>
              </a:spcBef>
              <a:buFont typeface="Arial" panose="020B0604020202020204" pitchFamily="34" charset="0"/>
              <a:buChar char="•"/>
            </a:pPr>
            <a:r>
              <a:rPr lang="zh-CN" altLang="en-US" sz="2400" dirty="0">
                <a:solidFill>
                  <a:srgbClr val="00B050"/>
                </a:solidFill>
                <a:latin typeface="黑体" panose="02010609060101010101" pitchFamily="49" charset="-122"/>
                <a:ea typeface="黑体" panose="02010609060101010101" pitchFamily="49" charset="-122"/>
                <a:cs typeface="Arial" panose="020B0604020202020204" pitchFamily="34" charset="0"/>
              </a:rPr>
              <a:t>第八章 泛型</a:t>
            </a:r>
            <a:endParaRPr lang="en-US" altLang="zh-CN" sz="2400" dirty="0">
              <a:solidFill>
                <a:srgbClr val="00B050"/>
              </a:solidFill>
              <a:latin typeface="黑体" panose="02010609060101010101" pitchFamily="49" charset="-122"/>
              <a:ea typeface="黑体" panose="02010609060101010101" pitchFamily="49" charset="-122"/>
              <a:cs typeface="Arial" panose="020B0604020202020204" pitchFamily="34" charset="0"/>
            </a:endParaRPr>
          </a:p>
          <a:p>
            <a:pPr marL="342900" indent="-342900">
              <a:spcBef>
                <a:spcPct val="20000"/>
              </a:spcBef>
              <a:buFont typeface="Arial" panose="020B0604020202020204" pitchFamily="34" charset="0"/>
              <a:buChar char="•"/>
            </a:pPr>
            <a:r>
              <a:rPr lang="zh-CN" altLang="en-US" sz="2400" dirty="0">
                <a:solidFill>
                  <a:srgbClr val="00B050"/>
                </a:solidFill>
                <a:latin typeface="黑体" panose="02010609060101010101" pitchFamily="49" charset="-122"/>
                <a:ea typeface="黑体" panose="02010609060101010101" pitchFamily="49" charset="-122"/>
                <a:cs typeface="Arial" panose="020B0604020202020204" pitchFamily="34" charset="0"/>
              </a:rPr>
              <a:t>第九章 注解 </a:t>
            </a:r>
            <a:r>
              <a:rPr lang="en-US" altLang="zh-CN" sz="2400" dirty="0">
                <a:solidFill>
                  <a:srgbClr val="00B050"/>
                </a:solidFill>
                <a:latin typeface="黑体" panose="02010609060101010101" pitchFamily="49" charset="-122"/>
                <a:ea typeface="黑体" panose="02010609060101010101" pitchFamily="49" charset="-122"/>
                <a:cs typeface="Arial" panose="020B0604020202020204" pitchFamily="34" charset="0"/>
              </a:rPr>
              <a:t>&amp; </a:t>
            </a:r>
            <a:r>
              <a:rPr lang="zh-CN" altLang="en-US" sz="2400" dirty="0">
                <a:solidFill>
                  <a:srgbClr val="00B050"/>
                </a:solidFill>
                <a:latin typeface="黑体" panose="02010609060101010101" pitchFamily="49" charset="-122"/>
                <a:ea typeface="黑体" panose="02010609060101010101" pitchFamily="49" charset="-122"/>
                <a:cs typeface="Arial" panose="020B0604020202020204" pitchFamily="34" charset="0"/>
              </a:rPr>
              <a:t>枚举</a:t>
            </a:r>
            <a:endParaRPr lang="en-US" altLang="zh-CN" sz="2400" dirty="0">
              <a:solidFill>
                <a:srgbClr val="00B050"/>
              </a:solidFill>
              <a:latin typeface="黑体" panose="02010609060101010101" pitchFamily="49" charset="-122"/>
              <a:ea typeface="黑体" panose="02010609060101010101" pitchFamily="49" charset="-122"/>
              <a:cs typeface="Arial" panose="020B0604020202020204" pitchFamily="34" charset="0"/>
            </a:endParaRPr>
          </a:p>
          <a:p>
            <a:pPr marL="342900" indent="-342900">
              <a:spcBef>
                <a:spcPct val="20000"/>
              </a:spcBef>
              <a:buFont typeface="Arial" panose="020B0604020202020204" pitchFamily="34" charset="0"/>
              <a:buChar char="•"/>
            </a:pPr>
            <a:r>
              <a:rPr lang="zh-CN" altLang="en-US" sz="2400" dirty="0">
                <a:solidFill>
                  <a:srgbClr val="00B050"/>
                </a:solidFill>
                <a:latin typeface="黑体" panose="02010609060101010101" pitchFamily="49" charset="-122"/>
                <a:ea typeface="黑体" panose="02010609060101010101" pitchFamily="49" charset="-122"/>
                <a:cs typeface="Arial" panose="020B0604020202020204" pitchFamily="34" charset="0"/>
              </a:rPr>
              <a:t>第十章 </a:t>
            </a:r>
            <a:r>
              <a:rPr lang="en-US" altLang="zh-CN" sz="2400" dirty="0">
                <a:solidFill>
                  <a:srgbClr val="00B050"/>
                </a:solidFill>
                <a:latin typeface="黑体" panose="02010609060101010101" pitchFamily="49" charset="-122"/>
                <a:ea typeface="黑体" panose="02010609060101010101" pitchFamily="49" charset="-122"/>
                <a:cs typeface="Arial" panose="020B0604020202020204" pitchFamily="34" charset="0"/>
              </a:rPr>
              <a:t>IO</a:t>
            </a:r>
          </a:p>
          <a:p>
            <a:pPr marL="342900" indent="-342900">
              <a:spcBef>
                <a:spcPct val="20000"/>
              </a:spcBef>
              <a:buFont typeface="Arial" panose="020B0604020202020204" pitchFamily="34" charset="0"/>
              <a:buChar char="•"/>
            </a:pPr>
            <a:r>
              <a:rPr lang="zh-CN" altLang="en-US" sz="2400" dirty="0">
                <a:solidFill>
                  <a:srgbClr val="00B050"/>
                </a:solidFill>
                <a:latin typeface="黑体" panose="02010609060101010101" pitchFamily="49" charset="-122"/>
                <a:ea typeface="黑体" panose="02010609060101010101" pitchFamily="49" charset="-122"/>
                <a:cs typeface="Arial" panose="020B0604020202020204" pitchFamily="34" charset="0"/>
              </a:rPr>
              <a:t>第十一章 线程</a:t>
            </a:r>
            <a:endParaRPr lang="en-US" altLang="zh-CN" sz="2400" dirty="0">
              <a:solidFill>
                <a:srgbClr val="00B050"/>
              </a:solidFill>
              <a:latin typeface="黑体" panose="02010609060101010101" pitchFamily="49" charset="-122"/>
              <a:ea typeface="黑体" panose="02010609060101010101" pitchFamily="49" charset="-122"/>
              <a:cs typeface="Arial" panose="020B0604020202020204" pitchFamily="34" charset="0"/>
            </a:endParaRPr>
          </a:p>
          <a:p>
            <a:pPr marL="342900" indent="-342900">
              <a:spcBef>
                <a:spcPct val="20000"/>
              </a:spcBef>
              <a:buFont typeface="Arial" panose="020B0604020202020204" pitchFamily="34" charset="0"/>
              <a:buChar char="•"/>
              <a:defRPr/>
            </a:pPr>
            <a:r>
              <a:rPr lang="zh-CN" altLang="en-US" sz="2400" dirty="0">
                <a:solidFill>
                  <a:srgbClr val="00B050"/>
                </a:solidFill>
                <a:latin typeface="黑体" panose="02010609060101010101" pitchFamily="49" charset="-122"/>
                <a:ea typeface="黑体" panose="02010609060101010101" pitchFamily="49" charset="-122"/>
                <a:cs typeface="Arial" panose="020B0604020202020204" pitchFamily="34" charset="0"/>
              </a:rPr>
              <a:t>第十二章 </a:t>
            </a:r>
            <a:r>
              <a:rPr lang="en-US" altLang="zh-CN" sz="2400" dirty="0">
                <a:solidFill>
                  <a:srgbClr val="00B050"/>
                </a:solidFill>
                <a:latin typeface="黑体" panose="02010609060101010101" pitchFamily="49" charset="-122"/>
                <a:ea typeface="黑体" panose="02010609060101010101" pitchFamily="49" charset="-122"/>
                <a:cs typeface="Arial" panose="020B0604020202020204" pitchFamily="34" charset="0"/>
              </a:rPr>
              <a:t>Java </a:t>
            </a:r>
            <a:r>
              <a:rPr lang="zh-CN" altLang="en-US" sz="2400" dirty="0">
                <a:solidFill>
                  <a:srgbClr val="00B050"/>
                </a:solidFill>
                <a:latin typeface="黑体" panose="02010609060101010101" pitchFamily="49" charset="-122"/>
                <a:ea typeface="黑体" panose="02010609060101010101" pitchFamily="49" charset="-122"/>
                <a:cs typeface="Arial" panose="020B0604020202020204" pitchFamily="34" charset="0"/>
              </a:rPr>
              <a:t>常用类</a:t>
            </a:r>
          </a:p>
          <a:p>
            <a:pPr marL="342900" indent="-342900">
              <a:spcBef>
                <a:spcPct val="20000"/>
              </a:spcBef>
              <a:buFont typeface="Arial" panose="020B0604020202020204" pitchFamily="34" charset="0"/>
              <a:buChar char="•"/>
              <a:defRPr/>
            </a:pPr>
            <a:r>
              <a:rPr lang="zh-CN" altLang="en-US" sz="2400" dirty="0">
                <a:solidFill>
                  <a:srgbClr val="00B050"/>
                </a:solidFill>
                <a:latin typeface="黑体" panose="02010609060101010101" pitchFamily="49" charset="-122"/>
                <a:ea typeface="黑体" panose="02010609060101010101" pitchFamily="49" charset="-122"/>
                <a:cs typeface="Arial" panose="020B0604020202020204" pitchFamily="34" charset="0"/>
              </a:rPr>
              <a:t>第十三章 </a:t>
            </a:r>
            <a:r>
              <a:rPr lang="en-US" altLang="zh-CN" sz="2400" dirty="0">
                <a:solidFill>
                  <a:srgbClr val="00B050"/>
                </a:solidFill>
                <a:latin typeface="黑体" panose="02010609060101010101" pitchFamily="49" charset="-122"/>
                <a:ea typeface="黑体" panose="02010609060101010101" pitchFamily="49" charset="-122"/>
                <a:cs typeface="Arial" panose="020B0604020202020204" pitchFamily="34" charset="0"/>
              </a:rPr>
              <a:t>Java </a:t>
            </a:r>
            <a:r>
              <a:rPr lang="zh-CN" altLang="en-US" sz="2400" dirty="0">
                <a:solidFill>
                  <a:srgbClr val="00B050"/>
                </a:solidFill>
                <a:latin typeface="黑体" panose="02010609060101010101" pitchFamily="49" charset="-122"/>
                <a:ea typeface="黑体" panose="02010609060101010101" pitchFamily="49" charset="-122"/>
                <a:cs typeface="Arial" panose="020B0604020202020204" pitchFamily="34" charset="0"/>
              </a:rPr>
              <a:t>反射</a:t>
            </a:r>
            <a:endParaRPr lang="en-US" altLang="zh-CN" sz="2400" dirty="0">
              <a:solidFill>
                <a:srgbClr val="00B050"/>
              </a:solidFill>
              <a:latin typeface="黑体" panose="02010609060101010101" pitchFamily="49" charset="-122"/>
              <a:ea typeface="黑体" panose="02010609060101010101" pitchFamily="49" charset="-122"/>
              <a:cs typeface="Arial" panose="020B0604020202020204" pitchFamily="34" charset="0"/>
            </a:endParaRPr>
          </a:p>
          <a:p>
            <a:pPr marL="342900" indent="-342900">
              <a:spcBef>
                <a:spcPct val="20000"/>
              </a:spcBef>
              <a:buFont typeface="Arial" panose="020B0604020202020204" pitchFamily="34" charset="0"/>
              <a:buChar char="•"/>
              <a:defRPr/>
            </a:pPr>
            <a:r>
              <a:rPr lang="zh-CN" altLang="en-US" sz="2400" dirty="0">
                <a:solidFill>
                  <a:srgbClr val="00B050"/>
                </a:solidFill>
                <a:latin typeface="黑体" panose="02010609060101010101" pitchFamily="49" charset="-122"/>
                <a:ea typeface="黑体" panose="02010609060101010101" pitchFamily="49" charset="-122"/>
                <a:cs typeface="Arial" panose="020B0604020202020204" pitchFamily="34" charset="0"/>
              </a:rPr>
              <a:t>第十四章 </a:t>
            </a:r>
            <a:r>
              <a:rPr lang="en-US" altLang="zh-CN" sz="2400" dirty="0">
                <a:solidFill>
                  <a:srgbClr val="00B050"/>
                </a:solidFill>
                <a:latin typeface="黑体" panose="02010609060101010101" pitchFamily="49" charset="-122"/>
                <a:ea typeface="黑体" panose="02010609060101010101" pitchFamily="49" charset="-122"/>
                <a:cs typeface="Arial" panose="020B0604020202020204" pitchFamily="34" charset="0"/>
              </a:rPr>
              <a:t>Java </a:t>
            </a:r>
            <a:r>
              <a:rPr lang="zh-CN" altLang="en-US" sz="2400" dirty="0">
                <a:solidFill>
                  <a:srgbClr val="00B050"/>
                </a:solidFill>
                <a:latin typeface="黑体" panose="02010609060101010101" pitchFamily="49" charset="-122"/>
                <a:ea typeface="黑体" panose="02010609060101010101" pitchFamily="49" charset="-122"/>
                <a:cs typeface="Arial" panose="020B0604020202020204" pitchFamily="34" charset="0"/>
              </a:rPr>
              <a:t>网络编程</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600201"/>
            <a:ext cx="10972800" cy="4277071"/>
          </a:xfrm>
        </p:spPr>
        <p:txBody>
          <a:bodyPr>
            <a:normAutofit/>
          </a:bodyPr>
          <a:lstStyle/>
          <a:p>
            <a:pPr>
              <a:buFont typeface="Wingdings" panose="05000000000000000000" pitchFamily="2" charset="2"/>
              <a:buChar char="l"/>
            </a:pPr>
            <a:r>
              <a:rPr lang="zh-CN" altLang="en-US" b="1" dirty="0">
                <a:solidFill>
                  <a:srgbClr val="00B050"/>
                </a:solidFill>
                <a:latin typeface="宋体" panose="02010600030101010101" pitchFamily="2" charset="-122"/>
                <a:ea typeface="宋体" panose="02010600030101010101" pitchFamily="2" charset="-122"/>
              </a:rPr>
              <a:t>单行注释</a:t>
            </a:r>
            <a:endParaRPr lang="en-US" altLang="zh-CN" b="1" dirty="0">
              <a:solidFill>
                <a:srgbClr val="00B050"/>
              </a:solidFill>
              <a:latin typeface="宋体" panose="02010600030101010101" pitchFamily="2" charset="-122"/>
              <a:ea typeface="宋体" panose="02010600030101010101" pitchFamily="2" charset="-122"/>
            </a:endParaRPr>
          </a:p>
          <a:p>
            <a:pPr lvl="1">
              <a:buFont typeface="Wingdings" panose="05000000000000000000" pitchFamily="2" charset="2"/>
              <a:buChar char="Ø"/>
            </a:pPr>
            <a:r>
              <a:rPr lang="zh-CN" altLang="en-US" dirty="0">
                <a:solidFill>
                  <a:srgbClr val="00B050"/>
                </a:solidFill>
                <a:latin typeface="宋体" panose="02010600030101010101" pitchFamily="2" charset="-122"/>
                <a:ea typeface="宋体" panose="02010600030101010101" pitchFamily="2" charset="-122"/>
              </a:rPr>
              <a:t>格式： </a:t>
            </a:r>
            <a:r>
              <a:rPr lang="en-US" altLang="zh-CN" dirty="0">
                <a:solidFill>
                  <a:srgbClr val="00B050"/>
                </a:solidFill>
                <a:latin typeface="宋体" panose="02010600030101010101" pitchFamily="2" charset="-122"/>
                <a:ea typeface="宋体" panose="02010600030101010101" pitchFamily="2" charset="-122"/>
              </a:rPr>
              <a:t>//</a:t>
            </a:r>
            <a:r>
              <a:rPr lang="zh-CN" altLang="en-US" dirty="0">
                <a:solidFill>
                  <a:srgbClr val="00B050"/>
                </a:solidFill>
                <a:latin typeface="宋体" panose="02010600030101010101" pitchFamily="2" charset="-122"/>
                <a:ea typeface="宋体" panose="02010600030101010101" pitchFamily="2" charset="-122"/>
              </a:rPr>
              <a:t>注释文字 </a:t>
            </a:r>
            <a:endParaRPr lang="en-US" altLang="zh-CN" dirty="0">
              <a:solidFill>
                <a:srgbClr val="00B050"/>
              </a:solidFill>
              <a:latin typeface="宋体" panose="02010600030101010101" pitchFamily="2" charset="-122"/>
              <a:ea typeface="宋体" panose="02010600030101010101" pitchFamily="2" charset="-122"/>
            </a:endParaRPr>
          </a:p>
          <a:p>
            <a:pPr>
              <a:buFont typeface="Wingdings" panose="05000000000000000000" pitchFamily="2" charset="2"/>
              <a:buChar char="l"/>
            </a:pPr>
            <a:r>
              <a:rPr lang="zh-CN" altLang="en-US" b="1" dirty="0">
                <a:solidFill>
                  <a:srgbClr val="00B050"/>
                </a:solidFill>
                <a:latin typeface="宋体" panose="02010600030101010101" pitchFamily="2" charset="-122"/>
                <a:ea typeface="宋体" panose="02010600030101010101" pitchFamily="2" charset="-122"/>
              </a:rPr>
              <a:t>多行注释</a:t>
            </a:r>
            <a:endParaRPr lang="en-US" altLang="zh-CN" b="1" dirty="0">
              <a:solidFill>
                <a:srgbClr val="00B050"/>
              </a:solidFill>
              <a:latin typeface="宋体" panose="02010600030101010101" pitchFamily="2" charset="-122"/>
              <a:ea typeface="宋体" panose="02010600030101010101" pitchFamily="2" charset="-122"/>
            </a:endParaRPr>
          </a:p>
          <a:p>
            <a:pPr lvl="1">
              <a:buFont typeface="Wingdings" panose="05000000000000000000" pitchFamily="2" charset="2"/>
              <a:buChar char="Ø"/>
            </a:pPr>
            <a:r>
              <a:rPr lang="zh-CN" altLang="en-US" dirty="0">
                <a:solidFill>
                  <a:srgbClr val="00B050"/>
                </a:solidFill>
                <a:latin typeface="宋体" panose="02010600030101010101" pitchFamily="2" charset="-122"/>
                <a:ea typeface="宋体" panose="02010600030101010101" pitchFamily="2" charset="-122"/>
              </a:rPr>
              <a:t>格式： </a:t>
            </a:r>
            <a:r>
              <a:rPr lang="en-US" altLang="zh-CN" dirty="0">
                <a:solidFill>
                  <a:srgbClr val="00B050"/>
                </a:solidFill>
                <a:latin typeface="宋体" panose="02010600030101010101" pitchFamily="2" charset="-122"/>
                <a:ea typeface="宋体" panose="02010600030101010101" pitchFamily="2" charset="-122"/>
              </a:rPr>
              <a:t>	/*  </a:t>
            </a:r>
            <a:r>
              <a:rPr lang="zh-CN" altLang="en-US" dirty="0">
                <a:solidFill>
                  <a:srgbClr val="00B050"/>
                </a:solidFill>
                <a:latin typeface="宋体" panose="02010600030101010101" pitchFamily="2" charset="-122"/>
                <a:ea typeface="宋体" panose="02010600030101010101" pitchFamily="2" charset="-122"/>
              </a:rPr>
              <a:t>注释文字 *</a:t>
            </a:r>
            <a:r>
              <a:rPr lang="en-US" altLang="zh-CN" dirty="0">
                <a:solidFill>
                  <a:srgbClr val="00B050"/>
                </a:solidFill>
                <a:latin typeface="宋体" panose="02010600030101010101" pitchFamily="2" charset="-122"/>
                <a:ea typeface="宋体" panose="02010600030101010101" pitchFamily="2" charset="-122"/>
              </a:rPr>
              <a:t>/</a:t>
            </a:r>
          </a:p>
          <a:p>
            <a:pPr>
              <a:buFont typeface="Wingdings" panose="05000000000000000000" pitchFamily="2" charset="2"/>
              <a:buChar char="l"/>
            </a:pPr>
            <a:endParaRPr lang="en-US" altLang="zh-CN" dirty="0">
              <a:solidFill>
                <a:srgbClr val="00B050"/>
              </a:solidFill>
              <a:latin typeface="宋体" panose="02010600030101010101" pitchFamily="2" charset="-122"/>
              <a:ea typeface="宋体" panose="02010600030101010101" pitchFamily="2" charset="-122"/>
            </a:endParaRPr>
          </a:p>
          <a:p>
            <a:pPr>
              <a:buFont typeface="Wingdings" panose="05000000000000000000" pitchFamily="2" charset="2"/>
              <a:buChar char="l"/>
            </a:pPr>
            <a:r>
              <a:rPr lang="zh-CN" altLang="en-US" dirty="0">
                <a:solidFill>
                  <a:srgbClr val="00B050"/>
                </a:solidFill>
                <a:latin typeface="宋体" panose="02010600030101010101" pitchFamily="2" charset="-122"/>
                <a:ea typeface="宋体" panose="02010600030101010101" pitchFamily="2" charset="-122"/>
              </a:rPr>
              <a:t>注：</a:t>
            </a:r>
            <a:endParaRPr lang="en-US" altLang="zh-CN" dirty="0">
              <a:solidFill>
                <a:srgbClr val="00B050"/>
              </a:solidFill>
              <a:latin typeface="宋体" panose="02010600030101010101" pitchFamily="2" charset="-122"/>
              <a:ea typeface="宋体" panose="02010600030101010101" pitchFamily="2" charset="-122"/>
            </a:endParaRPr>
          </a:p>
          <a:p>
            <a:pPr lvl="1">
              <a:buFont typeface="Wingdings" panose="05000000000000000000" pitchFamily="2" charset="2"/>
              <a:buChar char="Ø"/>
            </a:pPr>
            <a:r>
              <a:rPr lang="zh-CN" altLang="en-US" dirty="0">
                <a:solidFill>
                  <a:srgbClr val="00B050"/>
                </a:solidFill>
                <a:latin typeface="宋体" panose="02010600030101010101" pitchFamily="2" charset="-122"/>
                <a:ea typeface="宋体" panose="02010600030101010101" pitchFamily="2" charset="-122"/>
              </a:rPr>
              <a:t>对于单行和多行注释，被注释的文字，不会被</a:t>
            </a:r>
            <a:r>
              <a:rPr lang="en-US" altLang="zh-CN" dirty="0">
                <a:solidFill>
                  <a:srgbClr val="00B050"/>
                </a:solidFill>
                <a:latin typeface="宋体" panose="02010600030101010101" pitchFamily="2" charset="-122"/>
                <a:ea typeface="宋体" panose="02010600030101010101" pitchFamily="2" charset="-122"/>
              </a:rPr>
              <a:t>JVM</a:t>
            </a:r>
            <a:r>
              <a:rPr lang="zh-CN" altLang="en-US" dirty="0">
                <a:solidFill>
                  <a:srgbClr val="00B050"/>
                </a:solidFill>
                <a:latin typeface="宋体" panose="02010600030101010101" pitchFamily="2" charset="-122"/>
                <a:ea typeface="宋体" panose="02010600030101010101" pitchFamily="2" charset="-122"/>
              </a:rPr>
              <a:t>（</a:t>
            </a:r>
            <a:r>
              <a:rPr lang="en-US" altLang="zh-CN" dirty="0">
                <a:solidFill>
                  <a:srgbClr val="00B050"/>
                </a:solidFill>
                <a:latin typeface="宋体" panose="02010600030101010101" pitchFamily="2" charset="-122"/>
                <a:ea typeface="宋体" panose="02010600030101010101" pitchFamily="2" charset="-122"/>
              </a:rPr>
              <a:t>java</a:t>
            </a:r>
            <a:r>
              <a:rPr lang="zh-CN" altLang="en-US" dirty="0">
                <a:solidFill>
                  <a:srgbClr val="00B050"/>
                </a:solidFill>
                <a:latin typeface="宋体" panose="02010600030101010101" pitchFamily="2" charset="-122"/>
                <a:ea typeface="宋体" panose="02010600030101010101" pitchFamily="2" charset="-122"/>
              </a:rPr>
              <a:t>虚拟机）解释执行。</a:t>
            </a:r>
          </a:p>
          <a:p>
            <a:pPr lvl="1">
              <a:buFont typeface="Wingdings" panose="05000000000000000000" pitchFamily="2" charset="2"/>
              <a:buChar char="Ø"/>
            </a:pPr>
            <a:r>
              <a:rPr lang="zh-CN" altLang="en-US" dirty="0">
                <a:solidFill>
                  <a:srgbClr val="00B050"/>
                </a:solidFill>
                <a:latin typeface="宋体" panose="02010600030101010101" pitchFamily="2" charset="-122"/>
                <a:ea typeface="宋体" panose="02010600030101010101" pitchFamily="2" charset="-122"/>
              </a:rPr>
              <a:t>多行注释里面不允许有多行注释嵌套。</a:t>
            </a:r>
          </a:p>
        </p:txBody>
      </p:sp>
      <p:sp>
        <p:nvSpPr>
          <p:cNvPr id="5" name="标题 1"/>
          <p:cNvSpPr>
            <a:spLocks noGrp="1"/>
          </p:cNvSpPr>
          <p:nvPr>
            <p:ph type="title"/>
          </p:nvPr>
        </p:nvSpPr>
        <p:spPr>
          <a:xfrm>
            <a:off x="641401" y="670394"/>
            <a:ext cx="3685896" cy="709806"/>
          </a:xfrm>
        </p:spPr>
        <p:txBody>
          <a:bodyPr/>
          <a:lstStyle/>
          <a:p>
            <a:r>
              <a:rPr lang="en-US" altLang="zh-CN"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1.8 </a:t>
            </a:r>
            <a:r>
              <a:rPr lang="zh-CN" altLang="en-US"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注  释</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23392" y="414978"/>
            <a:ext cx="3685896" cy="709806"/>
          </a:xfrm>
        </p:spPr>
        <p:txBody>
          <a:bodyPr/>
          <a:lstStyle/>
          <a:p>
            <a:r>
              <a:rPr lang="en-US" altLang="zh-CN"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1.8 </a:t>
            </a:r>
            <a:r>
              <a:rPr lang="zh-CN" altLang="en-US"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注  释</a:t>
            </a:r>
          </a:p>
        </p:txBody>
      </p:sp>
      <p:sp>
        <p:nvSpPr>
          <p:cNvPr id="5" name="TextBox 4"/>
          <p:cNvSpPr txBox="1"/>
          <p:nvPr/>
        </p:nvSpPr>
        <p:spPr>
          <a:xfrm>
            <a:off x="335360" y="1412777"/>
            <a:ext cx="11425269" cy="4216539"/>
          </a:xfrm>
          <a:prstGeom prst="rect">
            <a:avLst/>
          </a:prstGeom>
          <a:noFill/>
        </p:spPr>
        <p:txBody>
          <a:bodyPr wrap="square" rtlCol="0">
            <a:spAutoFit/>
          </a:bodyPr>
          <a:lstStyle/>
          <a:p>
            <a:pPr marL="285750" indent="-285750">
              <a:buFont typeface="Wingdings" panose="05000000000000000000" pitchFamily="2" charset="2"/>
              <a:buChar char="l"/>
            </a:pPr>
            <a:r>
              <a:rPr lang="zh-CN" altLang="en-US" sz="2800"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文档注释（</a:t>
            </a:r>
            <a:r>
              <a:rPr lang="en-US" altLang="zh-CN" sz="2800"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java</a:t>
            </a:r>
            <a:r>
              <a:rPr lang="zh-CN" altLang="en-US" sz="2800"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特有</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p>
          <a:p>
            <a:pPr marL="742950" lvl="1" indent="-285750">
              <a:buFont typeface="Wingdings" panose="05000000000000000000" pitchFamily="2" charset="2"/>
              <a:buChar char="Ø"/>
            </a:pPr>
            <a:r>
              <a:rPr lang="zh-CN" altLang="en-US"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格式：</a:t>
            </a:r>
            <a:r>
              <a:rPr lang="en-US" altLang="zh-CN"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@author  </a:t>
            </a:r>
            <a:r>
              <a:rPr lang="zh-CN" altLang="en-US"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指定</a:t>
            </a:r>
            <a:r>
              <a:rPr lang="en-US" altLang="zh-CN"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java</a:t>
            </a:r>
            <a:r>
              <a:rPr lang="zh-CN" altLang="en-US"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程序的作者</a:t>
            </a:r>
            <a:endParaRPr lang="en-US" altLang="zh-CN"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@version  </a:t>
            </a:r>
            <a:r>
              <a:rPr lang="zh-CN" altLang="en-US"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指定源文件的版本</a:t>
            </a:r>
            <a:endParaRPr lang="en-US" altLang="zh-CN"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a:solidFill>
                  <a:srgbClr val="C00000"/>
                </a:solidFill>
                <a:latin typeface="Times New Roman" panose="02020603050405020304" pitchFamily="18" charset="0"/>
                <a:ea typeface="宋体" panose="02010600030101010101" pitchFamily="2" charset="-122"/>
                <a:cs typeface="Times New Roman" panose="02020603050405020304" pitchFamily="18" charset="0"/>
              </a:rPr>
              <a:t>param</a:t>
            </a:r>
            <a:r>
              <a:rPr lang="en-US" altLang="zh-CN"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方法的参数说明信息</a:t>
            </a:r>
            <a:endParaRPr lang="en-US" altLang="zh-CN"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p>
          <a:p>
            <a:pPr marL="342900" indent="-342900">
              <a:buFont typeface="Wingdings" panose="05000000000000000000" pitchFamily="2" charset="2"/>
              <a:buChar char="l"/>
            </a:pPr>
            <a:r>
              <a:rPr lang="zh-CN" altLang="en-US" sz="2400" dirty="0">
                <a:solidFill>
                  <a:srgbClr val="00B050"/>
                </a:solidFill>
                <a:ea typeface="宋体" panose="02010600030101010101" pitchFamily="2" charset="-122"/>
              </a:rPr>
              <a:t>注释内容可以被</a:t>
            </a:r>
            <a:r>
              <a:rPr lang="en-US" altLang="zh-CN" sz="2400" dirty="0">
                <a:solidFill>
                  <a:srgbClr val="00B050"/>
                </a:solidFill>
                <a:ea typeface="宋体" panose="02010600030101010101" pitchFamily="2" charset="-122"/>
              </a:rPr>
              <a:t>JDK</a:t>
            </a:r>
            <a:r>
              <a:rPr lang="zh-CN" altLang="en-US" sz="2400" dirty="0">
                <a:solidFill>
                  <a:srgbClr val="00B050"/>
                </a:solidFill>
                <a:ea typeface="宋体" panose="02010600030101010101" pitchFamily="2" charset="-122"/>
              </a:rPr>
              <a:t>提供的工具 </a:t>
            </a:r>
            <a:r>
              <a:rPr lang="en-US" altLang="zh-CN" sz="2400" dirty="0" err="1">
                <a:solidFill>
                  <a:srgbClr val="00B050"/>
                </a:solidFill>
                <a:ea typeface="宋体" panose="02010600030101010101" pitchFamily="2" charset="-122"/>
              </a:rPr>
              <a:t>javadoc</a:t>
            </a:r>
            <a:r>
              <a:rPr lang="en-US" altLang="zh-CN" sz="2400" dirty="0">
                <a:solidFill>
                  <a:srgbClr val="00B050"/>
                </a:solidFill>
                <a:ea typeface="宋体" panose="02010600030101010101" pitchFamily="2" charset="-122"/>
              </a:rPr>
              <a:t> </a:t>
            </a:r>
            <a:r>
              <a:rPr lang="zh-CN" altLang="en-US" sz="2400" dirty="0">
                <a:solidFill>
                  <a:srgbClr val="00B050"/>
                </a:solidFill>
                <a:ea typeface="宋体" panose="02010600030101010101" pitchFamily="2" charset="-122"/>
              </a:rPr>
              <a:t>所解析，生成一套以网页文件形式体现的该程序的说明文档。</a:t>
            </a:r>
            <a:endParaRPr lang="en-US" altLang="zh-CN" sz="2400" dirty="0">
              <a:solidFill>
                <a:srgbClr val="00B050"/>
              </a:solidFill>
              <a:ea typeface="宋体" panose="02010600030101010101" pitchFamily="2" charset="-122"/>
            </a:endParaRPr>
          </a:p>
          <a:p>
            <a:pPr marL="342900" indent="-342900">
              <a:buFont typeface="Wingdings" panose="05000000000000000000" pitchFamily="2" charset="2"/>
              <a:buChar char="l"/>
            </a:pPr>
            <a:endParaRPr lang="en-US" altLang="zh-CN" sz="2400" dirty="0">
              <a:solidFill>
                <a:srgbClr val="00B050"/>
              </a:solidFill>
              <a:ea typeface="宋体" panose="02010600030101010101" pitchFamily="2" charset="-122"/>
            </a:endParaRPr>
          </a:p>
          <a:p>
            <a:endParaRPr lang="en-US" altLang="zh-CN"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extBox 5"/>
          <p:cNvSpPr txBox="1">
            <a:spLocks noChangeArrowheads="1"/>
          </p:cNvSpPr>
          <p:nvPr/>
        </p:nvSpPr>
        <p:spPr bwMode="auto">
          <a:xfrm>
            <a:off x="-201637" y="764703"/>
            <a:ext cx="4512501"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Arial Unicode MS" pitchFamily="34" charset="-122"/>
                <a:cs typeface="Arial Unicode MS" pitchFamily="34" charset="-122"/>
              </a:defRPr>
            </a:lvl1pPr>
            <a:lvl2pPr marL="742950" indent="-285750" eaLnBrk="0" hangingPunct="0">
              <a:defRPr>
                <a:solidFill>
                  <a:schemeClr val="tx1"/>
                </a:solidFill>
                <a:latin typeface="Arial" panose="020B0604020202020204" pitchFamily="34" charset="0"/>
                <a:ea typeface="Arial Unicode MS" pitchFamily="34" charset="-122"/>
                <a:cs typeface="Arial Unicode MS" pitchFamily="34" charset="-122"/>
              </a:defRPr>
            </a:lvl2pPr>
            <a:lvl3pPr marL="1143000" indent="-228600" eaLnBrk="0" hangingPunct="0">
              <a:defRPr>
                <a:solidFill>
                  <a:schemeClr val="tx1"/>
                </a:solidFill>
                <a:latin typeface="Arial" panose="020B0604020202020204" pitchFamily="34" charset="0"/>
                <a:ea typeface="Arial Unicode MS" pitchFamily="34" charset="-122"/>
                <a:cs typeface="Arial Unicode MS" pitchFamily="34" charset="-122"/>
              </a:defRPr>
            </a:lvl3pPr>
            <a:lvl4pPr marL="1600200" indent="-228600" eaLnBrk="0" hangingPunct="0">
              <a:defRPr>
                <a:solidFill>
                  <a:schemeClr val="tx1"/>
                </a:solidFill>
                <a:latin typeface="Arial" panose="020B0604020202020204" pitchFamily="34" charset="0"/>
                <a:ea typeface="Arial Unicode MS" pitchFamily="34" charset="-122"/>
                <a:cs typeface="Arial Unicode MS" pitchFamily="34" charset="-122"/>
              </a:defRPr>
            </a:lvl4pPr>
            <a:lvl5pPr marL="2057400" indent="-228600" eaLnBrk="0" hangingPunct="0">
              <a:defRPr>
                <a:solidFill>
                  <a:schemeClr val="tx1"/>
                </a:solidFill>
                <a:latin typeface="Arial" panose="020B0604020202020204"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9pPr>
          </a:lstStyle>
          <a:p>
            <a:pPr algn="ctr" eaLnBrk="1" hangingPunct="1"/>
            <a:r>
              <a:rPr lang="zh-CN" altLang="en-US" sz="3600" b="1" dirty="0">
                <a:solidFill>
                  <a:srgbClr val="00B050"/>
                </a:solidFill>
                <a:ea typeface="宋体" panose="02010600030101010101" pitchFamily="2" charset="-122"/>
              </a:rPr>
              <a:t>知识回顾</a:t>
            </a:r>
          </a:p>
        </p:txBody>
      </p:sp>
      <p:sp>
        <p:nvSpPr>
          <p:cNvPr id="55302" name="TextBox 6"/>
          <p:cNvSpPr txBox="1">
            <a:spLocks noChangeArrowheads="1"/>
          </p:cNvSpPr>
          <p:nvPr/>
        </p:nvSpPr>
        <p:spPr bwMode="auto">
          <a:xfrm>
            <a:off x="958089" y="1772816"/>
            <a:ext cx="10083800" cy="52629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Arial Unicode MS" pitchFamily="34" charset="-122"/>
                <a:cs typeface="Arial Unicode MS" pitchFamily="34" charset="-122"/>
              </a:defRPr>
            </a:lvl1pPr>
            <a:lvl2pPr marL="742950" indent="-285750" eaLnBrk="0" hangingPunct="0">
              <a:defRPr>
                <a:solidFill>
                  <a:schemeClr val="tx1"/>
                </a:solidFill>
                <a:latin typeface="Arial" panose="020B0604020202020204" pitchFamily="34" charset="0"/>
                <a:ea typeface="Arial Unicode MS" pitchFamily="34" charset="-122"/>
                <a:cs typeface="Arial Unicode MS" pitchFamily="34" charset="-122"/>
              </a:defRPr>
            </a:lvl2pPr>
            <a:lvl3pPr marL="1143000" indent="-228600" eaLnBrk="0" hangingPunct="0">
              <a:defRPr>
                <a:solidFill>
                  <a:schemeClr val="tx1"/>
                </a:solidFill>
                <a:latin typeface="Arial" panose="020B0604020202020204" pitchFamily="34" charset="0"/>
                <a:ea typeface="Arial Unicode MS" pitchFamily="34" charset="-122"/>
                <a:cs typeface="Arial Unicode MS" pitchFamily="34" charset="-122"/>
              </a:defRPr>
            </a:lvl3pPr>
            <a:lvl4pPr marL="1600200" indent="-228600" eaLnBrk="0" hangingPunct="0">
              <a:defRPr>
                <a:solidFill>
                  <a:schemeClr val="tx1"/>
                </a:solidFill>
                <a:latin typeface="Arial" panose="020B0604020202020204" pitchFamily="34" charset="0"/>
                <a:ea typeface="Arial Unicode MS" pitchFamily="34" charset="-122"/>
                <a:cs typeface="Arial Unicode MS" pitchFamily="34" charset="-122"/>
              </a:defRPr>
            </a:lvl4pPr>
            <a:lvl5pPr marL="2057400" indent="-228600" eaLnBrk="0" hangingPunct="0">
              <a:defRPr>
                <a:solidFill>
                  <a:schemeClr val="tx1"/>
                </a:solidFill>
                <a:latin typeface="Arial" panose="020B0604020202020204"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pitchFamily="34" charset="-122"/>
                <a:cs typeface="Arial Unicode MS" pitchFamily="34" charset="-122"/>
              </a:defRPr>
            </a:lvl9pPr>
          </a:lstStyle>
          <a:p>
            <a:pPr eaLnBrk="1" hangingPunct="1"/>
            <a:r>
              <a:rPr lang="en-US" altLang="zh-CN" sz="2400" dirty="0">
                <a:solidFill>
                  <a:srgbClr val="00B050"/>
                </a:solidFill>
                <a:ea typeface="宋体" panose="02010600030101010101" pitchFamily="2" charset="-122"/>
              </a:rPr>
              <a:t>●  JDK,JRE,JVM</a:t>
            </a:r>
            <a:r>
              <a:rPr lang="zh-CN" altLang="en-US" sz="2400" dirty="0">
                <a:solidFill>
                  <a:srgbClr val="00B050"/>
                </a:solidFill>
                <a:ea typeface="宋体" panose="02010600030101010101" pitchFamily="2" charset="-122"/>
              </a:rPr>
              <a:t>的关系。</a:t>
            </a:r>
          </a:p>
          <a:p>
            <a:pPr eaLnBrk="1" hangingPunct="1"/>
            <a:endParaRPr lang="zh-CN" altLang="en-US" dirty="0">
              <a:solidFill>
                <a:srgbClr val="00B050"/>
              </a:solidFill>
              <a:ea typeface="宋体" panose="02010600030101010101" pitchFamily="2" charset="-122"/>
            </a:endParaRPr>
          </a:p>
          <a:p>
            <a:pPr eaLnBrk="1" hangingPunct="1"/>
            <a:r>
              <a:rPr lang="zh-CN" altLang="en-US" sz="2400" dirty="0">
                <a:solidFill>
                  <a:srgbClr val="00B050"/>
                </a:solidFill>
                <a:ea typeface="宋体" panose="02010600030101010101" pitchFamily="2" charset="-122"/>
              </a:rPr>
              <a:t>●  环境变量</a:t>
            </a:r>
            <a:r>
              <a:rPr lang="en-US" altLang="zh-CN" sz="2400" dirty="0">
                <a:solidFill>
                  <a:srgbClr val="00B050"/>
                </a:solidFill>
                <a:ea typeface="宋体" panose="02010600030101010101" pitchFamily="2" charset="-122"/>
              </a:rPr>
              <a:t>path</a:t>
            </a:r>
            <a:r>
              <a:rPr lang="zh-CN" altLang="en-US" sz="2400" dirty="0">
                <a:solidFill>
                  <a:srgbClr val="00B050"/>
                </a:solidFill>
                <a:ea typeface="宋体" panose="02010600030101010101" pitchFamily="2" charset="-122"/>
              </a:rPr>
              <a:t>配置及其作用。</a:t>
            </a:r>
          </a:p>
          <a:p>
            <a:pPr eaLnBrk="1" hangingPunct="1"/>
            <a:endParaRPr lang="en-US" altLang="zh-CN" dirty="0">
              <a:solidFill>
                <a:srgbClr val="00B050"/>
              </a:solidFill>
              <a:ea typeface="宋体" panose="02010600030101010101" pitchFamily="2" charset="-122"/>
            </a:endParaRPr>
          </a:p>
          <a:p>
            <a:pPr eaLnBrk="1" hangingPunct="1"/>
            <a:r>
              <a:rPr lang="en-US" altLang="zh-CN" sz="2400" dirty="0">
                <a:solidFill>
                  <a:srgbClr val="00B050"/>
                </a:solidFill>
                <a:ea typeface="宋体" panose="02010600030101010101" pitchFamily="2" charset="-122"/>
              </a:rPr>
              <a:t>●  Java</a:t>
            </a:r>
            <a:r>
              <a:rPr lang="zh-CN" altLang="en-US" sz="2400" dirty="0">
                <a:solidFill>
                  <a:srgbClr val="00B050"/>
                </a:solidFill>
                <a:ea typeface="宋体" panose="02010600030101010101" pitchFamily="2" charset="-122"/>
              </a:rPr>
              <a:t>程序的编写、编译、运行步骤。</a:t>
            </a:r>
            <a:endParaRPr lang="en-US" altLang="zh-CN" sz="2400" dirty="0">
              <a:solidFill>
                <a:srgbClr val="00B050"/>
              </a:solidFill>
              <a:ea typeface="宋体" panose="02010600030101010101" pitchFamily="2" charset="-122"/>
            </a:endParaRPr>
          </a:p>
          <a:p>
            <a:pPr eaLnBrk="1" hangingPunct="1"/>
            <a:endParaRPr lang="zh-CN" altLang="en-US" sz="2400" dirty="0">
              <a:solidFill>
                <a:srgbClr val="00B050"/>
              </a:solidFill>
              <a:ea typeface="宋体" panose="02010600030101010101" pitchFamily="2" charset="-122"/>
            </a:endParaRPr>
          </a:p>
          <a:p>
            <a:pPr eaLnBrk="1" hangingPunct="1"/>
            <a:endParaRPr lang="en-US" altLang="zh-CN" sz="2400" dirty="0">
              <a:solidFill>
                <a:srgbClr val="00B050"/>
              </a:solidFill>
              <a:ea typeface="宋体" panose="02010600030101010101" pitchFamily="2" charset="-122"/>
            </a:endParaRPr>
          </a:p>
          <a:p>
            <a:pPr eaLnBrk="1" hangingPunct="1"/>
            <a:endParaRPr lang="en-US" altLang="zh-CN" sz="2400" dirty="0">
              <a:solidFill>
                <a:srgbClr val="00B050"/>
              </a:solidFill>
              <a:ea typeface="宋体" panose="02010600030101010101" pitchFamily="2" charset="-122"/>
            </a:endParaRPr>
          </a:p>
          <a:p>
            <a:pPr eaLnBrk="1" hangingPunct="1"/>
            <a:endParaRPr lang="zh-CN" altLang="en-US" dirty="0">
              <a:solidFill>
                <a:srgbClr val="00B050"/>
              </a:solidFill>
              <a:ea typeface="宋体" panose="02010600030101010101" pitchFamily="2" charset="-122"/>
            </a:endParaRPr>
          </a:p>
          <a:p>
            <a:pPr eaLnBrk="1" hangingPunct="1"/>
            <a:r>
              <a:rPr lang="en-US" altLang="zh-CN" sz="2400" dirty="0">
                <a:solidFill>
                  <a:srgbClr val="00B050"/>
                </a:solidFill>
                <a:ea typeface="宋体" panose="02010600030101010101" pitchFamily="2" charset="-122"/>
              </a:rPr>
              <a:t>●  Java</a:t>
            </a:r>
            <a:r>
              <a:rPr lang="zh-CN" altLang="en-US" sz="2400" dirty="0">
                <a:solidFill>
                  <a:srgbClr val="00B050"/>
                </a:solidFill>
                <a:ea typeface="宋体" panose="02010600030101010101" pitchFamily="2" charset="-122"/>
              </a:rPr>
              <a:t>程序编写的规则。</a:t>
            </a:r>
          </a:p>
          <a:p>
            <a:pPr eaLnBrk="1" hangingPunct="1"/>
            <a:endParaRPr lang="zh-CN" altLang="en-US" dirty="0">
              <a:solidFill>
                <a:srgbClr val="00B050"/>
              </a:solidFill>
              <a:ea typeface="宋体" panose="02010600030101010101" pitchFamily="2" charset="-122"/>
            </a:endParaRPr>
          </a:p>
          <a:p>
            <a:pPr eaLnBrk="1" hangingPunct="1"/>
            <a:r>
              <a:rPr lang="zh-CN" altLang="en-US" sz="2400" dirty="0">
                <a:solidFill>
                  <a:srgbClr val="00B050"/>
                </a:solidFill>
                <a:ea typeface="宋体" panose="02010600030101010101" pitchFamily="2" charset="-122"/>
              </a:rPr>
              <a:t>●  在配置环境、编译、运行各个步骤中常见的错误以</a:t>
            </a:r>
            <a:endParaRPr lang="en-US" altLang="zh-CN" sz="2400" dirty="0">
              <a:solidFill>
                <a:srgbClr val="00B050"/>
              </a:solidFill>
              <a:ea typeface="宋体" panose="02010600030101010101" pitchFamily="2" charset="-122"/>
            </a:endParaRPr>
          </a:p>
          <a:p>
            <a:pPr eaLnBrk="1" hangingPunct="1"/>
            <a:r>
              <a:rPr lang="en-US" altLang="zh-CN" sz="2400" dirty="0">
                <a:solidFill>
                  <a:srgbClr val="00B050"/>
                </a:solidFill>
                <a:ea typeface="宋体" panose="02010600030101010101" pitchFamily="2" charset="-122"/>
              </a:rPr>
              <a:t>      </a:t>
            </a:r>
            <a:r>
              <a:rPr lang="zh-CN" altLang="en-US" sz="2400" dirty="0">
                <a:solidFill>
                  <a:srgbClr val="00B050"/>
                </a:solidFill>
                <a:ea typeface="宋体" panose="02010600030101010101" pitchFamily="2" charset="-122"/>
              </a:rPr>
              <a:t>及解决方法。</a:t>
            </a:r>
            <a:endParaRPr lang="en-US" altLang="zh-CN" sz="2400" dirty="0">
              <a:solidFill>
                <a:srgbClr val="00B050"/>
              </a:solidFill>
              <a:ea typeface="宋体" panose="02010600030101010101" pitchFamily="2" charset="-122"/>
            </a:endParaRPr>
          </a:p>
          <a:p>
            <a:pPr eaLnBrk="1" hangingPunct="1"/>
            <a:endParaRPr lang="en-US" altLang="zh-CN" sz="2400" dirty="0">
              <a:solidFill>
                <a:srgbClr val="00B050"/>
              </a:solidFill>
              <a:ea typeface="宋体" panose="02010600030101010101" pitchFamily="2" charset="-122"/>
            </a:endParaRPr>
          </a:p>
          <a:p>
            <a:pPr eaLnBrk="1" hangingPunct="1"/>
            <a:r>
              <a:rPr lang="zh-CN" altLang="en-US" sz="2400" dirty="0">
                <a:solidFill>
                  <a:srgbClr val="00B050"/>
                </a:solidFill>
                <a:ea typeface="宋体" panose="02010600030101010101" pitchFamily="2" charset="-122"/>
              </a:rPr>
              <a:t>●  注释</a:t>
            </a: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79510" y="3538433"/>
            <a:ext cx="6847813" cy="10854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197" y="625789"/>
            <a:ext cx="6778731" cy="781814"/>
          </a:xfrm>
        </p:spPr>
        <p:txBody>
          <a:bodyPr>
            <a:normAutofit/>
          </a:bodyPr>
          <a:lstStyle/>
          <a:p>
            <a:r>
              <a:rPr lang="zh-CN" altLang="en-US" sz="4000" b="1" dirty="0">
                <a:solidFill>
                  <a:srgbClr val="00B050"/>
                </a:solidFill>
                <a:latin typeface="+mn-lt"/>
                <a:ea typeface="宋体" panose="02010600030101010101" pitchFamily="2" charset="-122"/>
                <a:cs typeface="Times New Roman" panose="02020603050405020304" pitchFamily="18" charset="0"/>
              </a:rPr>
              <a:t>作  业</a:t>
            </a:r>
          </a:p>
        </p:txBody>
      </p:sp>
      <p:sp>
        <p:nvSpPr>
          <p:cNvPr id="3" name="内容占位符 2"/>
          <p:cNvSpPr>
            <a:spLocks noGrp="1"/>
          </p:cNvSpPr>
          <p:nvPr>
            <p:ph idx="1"/>
          </p:nvPr>
        </p:nvSpPr>
        <p:spPr>
          <a:xfrm>
            <a:off x="609600" y="1600200"/>
            <a:ext cx="11151029" cy="4637112"/>
          </a:xfrm>
        </p:spPr>
        <p:txBody>
          <a:bodyPr>
            <a:normAutofit/>
          </a:bodyPr>
          <a:lstStyle/>
          <a:p>
            <a:pPr marL="514350" indent="-514350">
              <a:buFont typeface="+mj-lt"/>
              <a:buAutoNum type="arabicPeriod"/>
            </a:pPr>
            <a:r>
              <a:rPr lang="zh-CN" altLang="en-US" dirty="0">
                <a:solidFill>
                  <a:srgbClr val="00B050"/>
                </a:solidFill>
                <a:ea typeface="宋体" panose="02010600030101010101" pitchFamily="2" charset="-122"/>
                <a:cs typeface="Times New Roman" panose="02020603050405020304" pitchFamily="18" charset="0"/>
              </a:rPr>
              <a:t>独立编写</a:t>
            </a:r>
            <a:r>
              <a:rPr lang="en-US" altLang="zh-CN" dirty="0" err="1">
                <a:solidFill>
                  <a:srgbClr val="00B050"/>
                </a:solidFill>
                <a:ea typeface="宋体" panose="02010600030101010101" pitchFamily="2" charset="-122"/>
                <a:cs typeface="Times New Roman" panose="02020603050405020304" pitchFamily="18" charset="0"/>
              </a:rPr>
              <a:t>HelloJava</a:t>
            </a:r>
            <a:r>
              <a:rPr lang="zh-CN" altLang="en-US" dirty="0">
                <a:solidFill>
                  <a:srgbClr val="00B050"/>
                </a:solidFill>
                <a:ea typeface="宋体" panose="02010600030101010101" pitchFamily="2" charset="-122"/>
                <a:cs typeface="Times New Roman" panose="02020603050405020304" pitchFamily="18" charset="0"/>
              </a:rPr>
              <a:t>程序，并配上必要的注释。</a:t>
            </a:r>
            <a:endParaRPr lang="en-US" altLang="zh-CN" dirty="0">
              <a:solidFill>
                <a:srgbClr val="00B050"/>
              </a:solidFill>
              <a:ea typeface="宋体" panose="02010600030101010101" pitchFamily="2" charset="-122"/>
              <a:cs typeface="Times New Roman" panose="02020603050405020304" pitchFamily="18" charset="0"/>
            </a:endParaRPr>
          </a:p>
          <a:p>
            <a:pPr marL="514350" indent="-514350">
              <a:buFont typeface="+mj-lt"/>
              <a:buAutoNum type="arabicPeriod"/>
            </a:pPr>
            <a:r>
              <a:rPr lang="zh-CN" altLang="en-US" dirty="0">
                <a:solidFill>
                  <a:srgbClr val="00B050"/>
                </a:solidFill>
                <a:ea typeface="宋体" panose="02010600030101010101" pitchFamily="2" charset="-122"/>
                <a:cs typeface="Times New Roman" panose="02020603050405020304" pitchFamily="18" charset="0"/>
              </a:rPr>
              <a:t>将个人的基本信息（姓名、性别、籍贯、住址）打印到控制台上输出。各条信息分别占一行。</a:t>
            </a:r>
            <a:endParaRPr lang="en-US" altLang="zh-CN" dirty="0">
              <a:solidFill>
                <a:srgbClr val="00B050"/>
              </a:solidFill>
              <a:ea typeface="宋体" panose="02010600030101010101" pitchFamily="2" charset="-122"/>
              <a:cs typeface="Times New Roman" panose="02020603050405020304" pitchFamily="18" charset="0"/>
            </a:endParaRPr>
          </a:p>
          <a:p>
            <a:pPr marL="514350" indent="-514350">
              <a:buFont typeface="+mj-lt"/>
              <a:buAutoNum type="arabicPeriod"/>
            </a:pPr>
            <a:r>
              <a:rPr lang="zh-CN" altLang="en-US" dirty="0">
                <a:solidFill>
                  <a:srgbClr val="00B050"/>
                </a:solidFill>
                <a:ea typeface="宋体" panose="02010600030101010101" pitchFamily="2" charset="-122"/>
                <a:cs typeface="Times New Roman" panose="02020603050405020304" pitchFamily="18" charset="0"/>
              </a:rPr>
              <a:t>结合</a:t>
            </a:r>
            <a:r>
              <a:rPr lang="en-US" altLang="zh-CN" dirty="0">
                <a:solidFill>
                  <a:srgbClr val="00B050"/>
                </a:solidFill>
                <a:ea typeface="宋体" panose="02010600030101010101" pitchFamily="2" charset="-122"/>
                <a:cs typeface="Times New Roman" panose="02020603050405020304" pitchFamily="18" charset="0"/>
              </a:rPr>
              <a:t>\n(</a:t>
            </a:r>
            <a:r>
              <a:rPr lang="zh-CN" altLang="en-US" dirty="0">
                <a:solidFill>
                  <a:srgbClr val="00B050"/>
                </a:solidFill>
                <a:ea typeface="宋体" panose="02010600030101010101" pitchFamily="2" charset="-122"/>
                <a:cs typeface="Times New Roman" panose="02020603050405020304" pitchFamily="18" charset="0"/>
              </a:rPr>
              <a:t>换行</a:t>
            </a:r>
            <a:r>
              <a:rPr lang="en-US" altLang="zh-CN" dirty="0">
                <a:solidFill>
                  <a:srgbClr val="00B050"/>
                </a:solidFill>
                <a:ea typeface="宋体" panose="02010600030101010101" pitchFamily="2" charset="-122"/>
                <a:cs typeface="Times New Roman" panose="02020603050405020304" pitchFamily="18" charset="0"/>
              </a:rPr>
              <a:t>)</a:t>
            </a:r>
            <a:r>
              <a:rPr lang="zh-CN" altLang="en-US" dirty="0">
                <a:solidFill>
                  <a:srgbClr val="00B050"/>
                </a:solidFill>
                <a:ea typeface="宋体" panose="02010600030101010101" pitchFamily="2" charset="-122"/>
                <a:cs typeface="Times New Roman" panose="02020603050405020304" pitchFamily="18" charset="0"/>
              </a:rPr>
              <a:t>，</a:t>
            </a:r>
            <a:r>
              <a:rPr lang="en-US" altLang="zh-CN" dirty="0">
                <a:solidFill>
                  <a:srgbClr val="00B050"/>
                </a:solidFill>
                <a:ea typeface="宋体" panose="02010600030101010101" pitchFamily="2" charset="-122"/>
                <a:cs typeface="Times New Roman" panose="02020603050405020304" pitchFamily="18" charset="0"/>
              </a:rPr>
              <a:t>\t(</a:t>
            </a:r>
            <a:r>
              <a:rPr lang="zh-CN" altLang="en-US" dirty="0">
                <a:solidFill>
                  <a:srgbClr val="00B050"/>
                </a:solidFill>
                <a:ea typeface="宋体" panose="02010600030101010101" pitchFamily="2" charset="-122"/>
                <a:cs typeface="Times New Roman" panose="02020603050405020304" pitchFamily="18" charset="0"/>
              </a:rPr>
              <a:t>制表符</a:t>
            </a:r>
            <a:r>
              <a:rPr lang="en-US" altLang="zh-CN" dirty="0">
                <a:solidFill>
                  <a:srgbClr val="00B050"/>
                </a:solidFill>
                <a:ea typeface="宋体" panose="02010600030101010101" pitchFamily="2" charset="-122"/>
                <a:cs typeface="Times New Roman" panose="02020603050405020304" pitchFamily="18" charset="0"/>
              </a:rPr>
              <a:t>)</a:t>
            </a:r>
            <a:r>
              <a:rPr lang="zh-CN" altLang="en-US" dirty="0">
                <a:solidFill>
                  <a:srgbClr val="00B050"/>
                </a:solidFill>
                <a:ea typeface="宋体" panose="02010600030101010101" pitchFamily="2" charset="-122"/>
                <a:cs typeface="Times New Roman" panose="02020603050405020304" pitchFamily="18" charset="0"/>
              </a:rPr>
              <a:t>，空格等在控制台打印出如下图所示的效果。</a:t>
            </a:r>
            <a:endParaRPr lang="en-US" altLang="zh-CN" dirty="0">
              <a:solidFill>
                <a:srgbClr val="00B050"/>
              </a:solidFill>
              <a:ea typeface="宋体" panose="02010600030101010101" pitchFamily="2" charset="-122"/>
              <a:cs typeface="Times New Roman" panose="02020603050405020304" pitchFamily="18" charset="0"/>
            </a:endParaRPr>
          </a:p>
          <a:p>
            <a:pPr marL="514350" indent="-514350">
              <a:buFont typeface="+mj-lt"/>
              <a:buAutoNum type="arabicPeriod"/>
            </a:pPr>
            <a:endParaRPr lang="en-US" altLang="zh-CN" dirty="0">
              <a:ea typeface="宋体" panose="02010600030101010101" pitchFamily="2" charset="-122"/>
              <a:cs typeface="Times New Roman" panose="02020603050405020304" pitchFamily="18" charset="0"/>
            </a:endParaRPr>
          </a:p>
          <a:p>
            <a:pPr marL="0" indent="0">
              <a:buNone/>
            </a:pPr>
            <a:endParaRPr lang="en-US" altLang="zh-CN" dirty="0">
              <a:ea typeface="宋体" panose="02010600030101010101" pitchFamily="2" charset="-122"/>
              <a:cs typeface="Times New Roman" panose="02020603050405020304" pitchFamily="18" charset="0"/>
            </a:endParaRPr>
          </a:p>
        </p:txBody>
      </p:sp>
      <p:pic>
        <p:nvPicPr>
          <p:cNvPr id="1026"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2735627" y="3933056"/>
            <a:ext cx="6528725" cy="23061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矩形 3"/>
          <p:cNvSpPr/>
          <p:nvPr/>
        </p:nvSpPr>
        <p:spPr>
          <a:xfrm>
            <a:off x="2543605" y="3933056"/>
            <a:ext cx="6720747" cy="230611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13.jpg"/>
          <p:cNvPicPr>
            <a:picLocks noGrp="1" noChangeAspect="1"/>
          </p:cNvPicPr>
          <p:nvPr>
            <p:ph idx="1"/>
          </p:nvPr>
        </p:nvPicPr>
        <p:blipFill>
          <a:blip r:embed="rId2" cstate="print"/>
          <a:stretch>
            <a:fillRect/>
          </a:stretch>
        </p:blipFill>
        <p:spPr>
          <a:xfrm>
            <a:off x="1" y="-487680"/>
            <a:ext cx="12192000" cy="856221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B050"/>
                </a:solidFill>
                <a:ea typeface="宋体" panose="02010600030101010101" pitchFamily="2" charset="-122"/>
              </a:rPr>
              <a:t>建  议</a:t>
            </a:r>
            <a:endParaRPr lang="zh-CN" altLang="en-US" dirty="0">
              <a:solidFill>
                <a:srgbClr val="00B050"/>
              </a:solidFill>
            </a:endParaRPr>
          </a:p>
        </p:txBody>
      </p:sp>
      <p:sp>
        <p:nvSpPr>
          <p:cNvPr id="3" name="内容占位符 2"/>
          <p:cNvSpPr>
            <a:spLocks noGrp="1"/>
          </p:cNvSpPr>
          <p:nvPr>
            <p:ph idx="1"/>
          </p:nvPr>
        </p:nvSpPr>
        <p:spPr>
          <a:xfrm>
            <a:off x="838200" y="1825625"/>
            <a:ext cx="10515600" cy="4026535"/>
          </a:xfrm>
        </p:spPr>
        <p:txBody>
          <a:bodyPr/>
          <a:lstStyle/>
          <a:p>
            <a:pPr marL="342900" indent="-342900">
              <a:lnSpc>
                <a:spcPct val="150000"/>
              </a:lnSpc>
              <a:buFont typeface="Wingdings" panose="05000000000000000000" pitchFamily="2" charset="2"/>
              <a:buChar char="l"/>
            </a:pPr>
            <a:r>
              <a:rPr lang="zh-CN" altLang="en-US" dirty="0">
                <a:solidFill>
                  <a:srgbClr val="00B050"/>
                </a:solidFill>
                <a:ea typeface="宋体" panose="02010600030101010101" pitchFamily="2" charset="-122"/>
              </a:rPr>
              <a:t>锻炼“双核”处理，边听讲思考，边做“笔记”</a:t>
            </a:r>
            <a:endParaRPr lang="en-US" altLang="zh-CN" dirty="0">
              <a:solidFill>
                <a:srgbClr val="00B050"/>
              </a:solidFill>
              <a:ea typeface="宋体" panose="02010600030101010101" pitchFamily="2" charset="-122"/>
            </a:endParaRPr>
          </a:p>
          <a:p>
            <a:pPr marL="342900" indent="-342900">
              <a:lnSpc>
                <a:spcPct val="150000"/>
              </a:lnSpc>
              <a:buFont typeface="Wingdings" panose="05000000000000000000" pitchFamily="2" charset="2"/>
              <a:buChar char="l"/>
            </a:pPr>
            <a:r>
              <a:rPr lang="zh-CN" altLang="en-US" dirty="0">
                <a:solidFill>
                  <a:srgbClr val="00B050"/>
                </a:solidFill>
                <a:ea typeface="宋体" panose="02010600030101010101" pitchFamily="2" charset="-122"/>
              </a:rPr>
              <a:t>纸上得来终觉浅，绝知此事要躬行！ </a:t>
            </a:r>
          </a:p>
          <a:p>
            <a:pPr marL="1085850" lvl="1" indent="-342900">
              <a:lnSpc>
                <a:spcPct val="150000"/>
              </a:lnSpc>
              <a:buFont typeface="Wingdings" panose="05000000000000000000" pitchFamily="2" charset="2"/>
              <a:buChar char="Ø"/>
            </a:pPr>
            <a:r>
              <a:rPr lang="zh-CN" altLang="en-US" dirty="0">
                <a:solidFill>
                  <a:srgbClr val="00B050"/>
                </a:solidFill>
                <a:ea typeface="宋体" panose="02010600030101010101" pitchFamily="2" charset="-122"/>
              </a:rPr>
              <a:t>不要完全依赖于书和视频</a:t>
            </a:r>
          </a:p>
          <a:p>
            <a:pPr marL="342900" indent="-342900">
              <a:lnSpc>
                <a:spcPct val="150000"/>
              </a:lnSpc>
              <a:buFont typeface="Wingdings" panose="05000000000000000000" pitchFamily="2" charset="2"/>
              <a:buChar char="l"/>
            </a:pPr>
            <a:r>
              <a:rPr lang="zh-CN" altLang="en-US" dirty="0">
                <a:solidFill>
                  <a:srgbClr val="00B050"/>
                </a:solidFill>
                <a:ea typeface="宋体" panose="02010600030101010101" pitchFamily="2" charset="-122"/>
              </a:rPr>
              <a:t>建立行之有效的学习方法</a:t>
            </a:r>
            <a:endParaRPr lang="en-US" altLang="zh-CN" dirty="0">
              <a:solidFill>
                <a:srgbClr val="00B050"/>
              </a:solidFill>
              <a:ea typeface="宋体" panose="02010600030101010101" pitchFamily="2" charset="-122"/>
            </a:endParaRPr>
          </a:p>
          <a:p>
            <a:pPr marL="1085850" lvl="1" indent="-342900">
              <a:lnSpc>
                <a:spcPct val="150000"/>
              </a:lnSpc>
              <a:buFont typeface="Wingdings" panose="05000000000000000000" pitchFamily="2" charset="2"/>
              <a:buChar char="Ø"/>
            </a:pPr>
            <a:r>
              <a:rPr lang="zh-CN" altLang="en-US" dirty="0">
                <a:solidFill>
                  <a:srgbClr val="00B050"/>
                </a:solidFill>
                <a:ea typeface="宋体" panose="02010600030101010101" pitchFamily="2" charset="-122"/>
              </a:rPr>
              <a:t>学习编程的捷径</a:t>
            </a:r>
            <a:r>
              <a:rPr lang="en-US" altLang="zh-CN" dirty="0">
                <a:solidFill>
                  <a:srgbClr val="00B050"/>
                </a:solidFill>
                <a:ea typeface="宋体" panose="02010600030101010101" pitchFamily="2" charset="-122"/>
              </a:rPr>
              <a:t>--</a:t>
            </a:r>
            <a:r>
              <a:rPr lang="zh-CN" altLang="en-US" b="1" dirty="0">
                <a:solidFill>
                  <a:srgbClr val="00B050"/>
                </a:solidFill>
                <a:ea typeface="宋体" panose="02010600030101010101" pitchFamily="2" charset="-122"/>
              </a:rPr>
              <a:t>敲，狂敲</a:t>
            </a:r>
          </a:p>
          <a:p>
            <a:pPr marL="1085850" lvl="1" indent="-342900">
              <a:lnSpc>
                <a:spcPct val="150000"/>
              </a:lnSpc>
              <a:buFont typeface="Wingdings" panose="05000000000000000000" pitchFamily="2" charset="2"/>
              <a:buChar char="Ø"/>
            </a:pPr>
            <a:r>
              <a:rPr lang="zh-CN" altLang="en-US" dirty="0">
                <a:solidFill>
                  <a:srgbClr val="00B050"/>
                </a:solidFill>
                <a:ea typeface="宋体" panose="02010600030101010101" pitchFamily="2" charset="-122"/>
              </a:rPr>
              <a:t>学习编程的规范--</a:t>
            </a:r>
            <a:r>
              <a:rPr lang="zh-CN" altLang="en-US" b="1" dirty="0">
                <a:solidFill>
                  <a:srgbClr val="00B050"/>
                </a:solidFill>
                <a:ea typeface="宋体" panose="02010600030101010101" pitchFamily="2" charset="-122"/>
              </a:rPr>
              <a:t>加注释</a:t>
            </a:r>
            <a:endParaRPr lang="en-US" altLang="zh-CN" b="1" dirty="0">
              <a:solidFill>
                <a:srgbClr val="00B050"/>
              </a:solidFill>
              <a:ea typeface="宋体" panose="02010600030101010101" pitchFamily="2" charset="-122"/>
            </a:endParaRPr>
          </a:p>
        </p:txBody>
      </p:sp>
      <p:sp>
        <p:nvSpPr>
          <p:cNvPr id="9" name="矩形 8"/>
          <p:cNvSpPr/>
          <p:nvPr/>
        </p:nvSpPr>
        <p:spPr>
          <a:xfrm flipH="1" flipV="1">
            <a:off x="7919576" y="3895344"/>
            <a:ext cx="950104" cy="369332"/>
          </a:xfrm>
          <a:prstGeom prst="rect">
            <a:avLst/>
          </a:prstGeom>
        </p:spPr>
        <p:txBody>
          <a:bodyPr wrap="square">
            <a:spAutoFit/>
          </a:bodyPr>
          <a:lstStyle/>
          <a:p>
            <a:endParaRPr lang="zh-CN" altLang="en-US" dirty="0">
              <a:solidFill>
                <a:srgbClr val="00B0F0"/>
              </a:solidFill>
              <a:latin typeface="华文行楷" panose="02010800040101010101" pitchFamily="2" charset="-122"/>
              <a:ea typeface="华文行楷" panose="02010800040101010101" pitchFamily="2" charset="-122"/>
            </a:endParaRPr>
          </a:p>
        </p:txBody>
      </p:sp>
      <p:sp>
        <p:nvSpPr>
          <p:cNvPr id="11" name="矩形 10"/>
          <p:cNvSpPr/>
          <p:nvPr/>
        </p:nvSpPr>
        <p:spPr>
          <a:xfrm>
            <a:off x="5159896" y="6021288"/>
            <a:ext cx="4780632" cy="461665"/>
          </a:xfrm>
          <a:prstGeom prst="rect">
            <a:avLst/>
          </a:prstGeom>
        </p:spPr>
        <p:txBody>
          <a:bodyPr wrap="square">
            <a:spAutoFit/>
          </a:bodyPr>
          <a:lstStyle/>
          <a:p>
            <a:r>
              <a:rPr lang="zh-CN" altLang="en-US" sz="2400" dirty="0">
                <a:solidFill>
                  <a:srgbClr val="00B0F0"/>
                </a:solidFill>
                <a:latin typeface="华文行楷" panose="02010800040101010101" pitchFamily="2" charset="-122"/>
                <a:ea typeface="华文行楷" panose="02010800040101010101" pitchFamily="2" charset="-122"/>
              </a:rPr>
              <a:t>代码虐我千百遍，我视代码如初恋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85704" y="797226"/>
            <a:ext cx="8229600" cy="770428"/>
          </a:xfrm>
        </p:spPr>
        <p:txBody>
          <a:bodyPr>
            <a:normAutofit/>
          </a:bodyPr>
          <a:lstStyle/>
          <a:p>
            <a:pPr algn="ctr"/>
            <a:r>
              <a:rPr lang="zh-CN" altLang="en-US" sz="4000" b="1" dirty="0">
                <a:solidFill>
                  <a:srgbClr val="00B050"/>
                </a:solidFill>
                <a:latin typeface="Arial Unicode MS" pitchFamily="34" charset="-122"/>
                <a:ea typeface="Arial Unicode MS" pitchFamily="34" charset="-122"/>
                <a:cs typeface="Arial Unicode MS" pitchFamily="34" charset="-122"/>
              </a:rPr>
              <a:t>本章内容</a:t>
            </a:r>
          </a:p>
        </p:txBody>
      </p:sp>
      <p:sp>
        <p:nvSpPr>
          <p:cNvPr id="5" name="内容占位符 2"/>
          <p:cNvSpPr>
            <a:spLocks noGrp="1"/>
          </p:cNvSpPr>
          <p:nvPr>
            <p:ph idx="1"/>
          </p:nvPr>
        </p:nvSpPr>
        <p:spPr>
          <a:xfrm>
            <a:off x="1952596" y="1857364"/>
            <a:ext cx="8215370" cy="4329130"/>
          </a:xfrm>
        </p:spPr>
        <p:txBody>
          <a:bodyPr>
            <a:noAutofit/>
          </a:bodyPr>
          <a:lstStyle/>
          <a:p>
            <a:r>
              <a:rPr lang="en-US" altLang="zh-CN" sz="2400" dirty="0">
                <a:solidFill>
                  <a:srgbClr val="00B050"/>
                </a:solidFill>
                <a:latin typeface="Arial" panose="020B0604020202020204" pitchFamily="34" charset="0"/>
                <a:ea typeface="华文细黑" pitchFamily="2" charset="-122"/>
                <a:cs typeface="Arial" panose="020B0604020202020204" pitchFamily="34" charset="0"/>
              </a:rPr>
              <a:t>1.1 </a:t>
            </a:r>
            <a:r>
              <a:rPr lang="zh-CN" altLang="en-US" sz="2400" dirty="0">
                <a:solidFill>
                  <a:srgbClr val="00B050"/>
                </a:solidFill>
                <a:latin typeface="Arial" panose="020B0604020202020204" pitchFamily="34" charset="0"/>
                <a:ea typeface="华文细黑" pitchFamily="2" charset="-122"/>
                <a:cs typeface="Arial" panose="020B0604020202020204" pitchFamily="34" charset="0"/>
              </a:rPr>
              <a:t>基础常识</a:t>
            </a:r>
          </a:p>
          <a:p>
            <a:r>
              <a:rPr lang="en-US" altLang="zh-CN" sz="2400" dirty="0">
                <a:solidFill>
                  <a:srgbClr val="00B050"/>
                </a:solidFill>
                <a:latin typeface="Arial" panose="020B0604020202020204" pitchFamily="34" charset="0"/>
                <a:ea typeface="华文细黑" pitchFamily="2" charset="-122"/>
                <a:cs typeface="Arial" panose="020B0604020202020204" pitchFamily="34" charset="0"/>
              </a:rPr>
              <a:t>1.2 Java</a:t>
            </a:r>
            <a:r>
              <a:rPr lang="zh-CN" altLang="en-US" sz="2400" dirty="0">
                <a:solidFill>
                  <a:srgbClr val="00B050"/>
                </a:solidFill>
                <a:latin typeface="Arial" panose="020B0604020202020204" pitchFamily="34" charset="0"/>
                <a:ea typeface="华文细黑" pitchFamily="2" charset="-122"/>
                <a:cs typeface="Arial" panose="020B0604020202020204" pitchFamily="34" charset="0"/>
              </a:rPr>
              <a:t>语言概述</a:t>
            </a:r>
          </a:p>
          <a:p>
            <a:r>
              <a:rPr lang="en-US" altLang="zh-CN" sz="2400" dirty="0">
                <a:solidFill>
                  <a:srgbClr val="00B050"/>
                </a:solidFill>
                <a:latin typeface="Arial" panose="020B0604020202020204" pitchFamily="34" charset="0"/>
                <a:ea typeface="华文细黑" pitchFamily="2" charset="-122"/>
                <a:cs typeface="Arial" panose="020B0604020202020204" pitchFamily="34" charset="0"/>
              </a:rPr>
              <a:t>1.3 Java</a:t>
            </a:r>
            <a:r>
              <a:rPr lang="zh-CN" altLang="en-US" sz="2400" dirty="0">
                <a:solidFill>
                  <a:srgbClr val="00B050"/>
                </a:solidFill>
                <a:latin typeface="Arial" panose="020B0604020202020204" pitchFamily="34" charset="0"/>
                <a:ea typeface="华文细黑" pitchFamily="2" charset="-122"/>
                <a:cs typeface="Arial" panose="020B0604020202020204" pitchFamily="34" charset="0"/>
              </a:rPr>
              <a:t>程序运行机制</a:t>
            </a:r>
          </a:p>
          <a:p>
            <a:r>
              <a:rPr lang="en-US" altLang="zh-CN" sz="2400" dirty="0">
                <a:solidFill>
                  <a:srgbClr val="00B050"/>
                </a:solidFill>
                <a:latin typeface="Arial" panose="020B0604020202020204" pitchFamily="34" charset="0"/>
                <a:ea typeface="华文细黑" pitchFamily="2" charset="-122"/>
                <a:cs typeface="Arial" panose="020B0604020202020204" pitchFamily="34" charset="0"/>
              </a:rPr>
              <a:t>1.4 Java</a:t>
            </a:r>
            <a:r>
              <a:rPr lang="zh-CN" altLang="en-US" sz="2400" dirty="0">
                <a:solidFill>
                  <a:srgbClr val="00B050"/>
                </a:solidFill>
                <a:latin typeface="Arial" panose="020B0604020202020204" pitchFamily="34" charset="0"/>
                <a:ea typeface="华文细黑" pitchFamily="2" charset="-122"/>
                <a:cs typeface="Arial" panose="020B0604020202020204" pitchFamily="34" charset="0"/>
              </a:rPr>
              <a:t>语言环境的搭建</a:t>
            </a:r>
          </a:p>
          <a:p>
            <a:r>
              <a:rPr lang="en-US" altLang="zh-CN" sz="2400" dirty="0">
                <a:solidFill>
                  <a:srgbClr val="00B050"/>
                </a:solidFill>
                <a:latin typeface="Arial" panose="020B0604020202020204" pitchFamily="34" charset="0"/>
                <a:ea typeface="华文细黑" pitchFamily="2" charset="-122"/>
                <a:cs typeface="Arial" panose="020B0604020202020204" pitchFamily="34" charset="0"/>
              </a:rPr>
              <a:t>1.5 </a:t>
            </a:r>
            <a:r>
              <a:rPr lang="zh-CN" altLang="en-US" sz="2400" dirty="0">
                <a:solidFill>
                  <a:srgbClr val="00B050"/>
                </a:solidFill>
                <a:latin typeface="Arial" panose="020B0604020202020204" pitchFamily="34" charset="0"/>
                <a:ea typeface="华文细黑" pitchFamily="2" charset="-122"/>
                <a:cs typeface="Arial" panose="020B0604020202020204" pitchFamily="34" charset="0"/>
              </a:rPr>
              <a:t>开发体验 </a:t>
            </a:r>
            <a:r>
              <a:rPr lang="en-US" altLang="zh-CN" sz="2400" dirty="0">
                <a:solidFill>
                  <a:srgbClr val="00B050"/>
                </a:solidFill>
                <a:latin typeface="Arial" panose="020B0604020202020204" pitchFamily="34" charset="0"/>
                <a:ea typeface="华文细黑" pitchFamily="2" charset="-122"/>
                <a:cs typeface="Arial" panose="020B0604020202020204" pitchFamily="34" charset="0"/>
              </a:rPr>
              <a:t>— HelloWorld</a:t>
            </a:r>
          </a:p>
          <a:p>
            <a:r>
              <a:rPr lang="en-US" altLang="zh-CN" sz="2400" dirty="0">
                <a:solidFill>
                  <a:srgbClr val="00B050"/>
                </a:solidFill>
                <a:latin typeface="Arial" panose="020B0604020202020204" pitchFamily="34" charset="0"/>
                <a:ea typeface="华文细黑" pitchFamily="2" charset="-122"/>
                <a:cs typeface="Arial" panose="020B0604020202020204" pitchFamily="34" charset="0"/>
              </a:rPr>
              <a:t>1.6 </a:t>
            </a:r>
            <a:r>
              <a:rPr lang="zh-CN" altLang="en-US" sz="2400" dirty="0">
                <a:solidFill>
                  <a:srgbClr val="00B050"/>
                </a:solidFill>
                <a:latin typeface="Arial" panose="020B0604020202020204" pitchFamily="34" charset="0"/>
                <a:ea typeface="华文细黑" pitchFamily="2" charset="-122"/>
                <a:cs typeface="Arial" panose="020B0604020202020204" pitchFamily="34" charset="0"/>
              </a:rPr>
              <a:t>小结第一个程序</a:t>
            </a:r>
          </a:p>
          <a:p>
            <a:r>
              <a:rPr lang="en-US" altLang="zh-CN" sz="2400" dirty="0">
                <a:solidFill>
                  <a:srgbClr val="00B050"/>
                </a:solidFill>
                <a:latin typeface="Arial" panose="020B0604020202020204" pitchFamily="34" charset="0"/>
                <a:ea typeface="华文细黑" pitchFamily="2" charset="-122"/>
                <a:cs typeface="Arial" panose="020B0604020202020204" pitchFamily="34" charset="0"/>
              </a:rPr>
              <a:t>1.7 </a:t>
            </a:r>
            <a:r>
              <a:rPr lang="zh-CN" altLang="en-US" sz="2400" dirty="0">
                <a:solidFill>
                  <a:srgbClr val="00B050"/>
                </a:solidFill>
                <a:latin typeface="Arial" panose="020B0604020202020204" pitchFamily="34" charset="0"/>
                <a:ea typeface="华文细黑" pitchFamily="2" charset="-122"/>
                <a:cs typeface="Arial" panose="020B0604020202020204" pitchFamily="34" charset="0"/>
              </a:rPr>
              <a:t>常见问题及解决方法</a:t>
            </a:r>
          </a:p>
          <a:p>
            <a:r>
              <a:rPr lang="en-US" altLang="zh-CN" sz="2400" dirty="0">
                <a:solidFill>
                  <a:srgbClr val="00B050"/>
                </a:solidFill>
                <a:latin typeface="Arial" panose="020B0604020202020204" pitchFamily="34" charset="0"/>
                <a:ea typeface="华文细黑" pitchFamily="2" charset="-122"/>
                <a:cs typeface="Arial" panose="020B0604020202020204" pitchFamily="34" charset="0"/>
              </a:rPr>
              <a:t>1.8 </a:t>
            </a:r>
            <a:r>
              <a:rPr lang="zh-CN" altLang="en-US" sz="2400" dirty="0">
                <a:solidFill>
                  <a:srgbClr val="00B050"/>
                </a:solidFill>
                <a:latin typeface="Arial" panose="020B0604020202020204" pitchFamily="34" charset="0"/>
                <a:ea typeface="华文细黑" pitchFamily="2" charset="-122"/>
                <a:cs typeface="Arial" panose="020B0604020202020204" pitchFamily="34" charset="0"/>
              </a:rPr>
              <a:t>注释</a:t>
            </a:r>
          </a:p>
          <a:p>
            <a:endParaRPr lang="zh-CN" altLang="en-US" sz="2400" dirty="0">
              <a:latin typeface="Arial" panose="020B0604020202020204" pitchFamily="34" charset="0"/>
              <a:ea typeface="华文细黑" pitchFamily="2" charset="-122"/>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b="1" dirty="0">
                <a:solidFill>
                  <a:srgbClr val="00B050"/>
                </a:solidFill>
                <a:ea typeface="宋体" panose="02010600030101010101" pitchFamily="2" charset="-122"/>
                <a:cs typeface="Times New Roman" panose="02020603050405020304" pitchFamily="18" charset="0"/>
              </a:rPr>
              <a:t>1.1</a:t>
            </a:r>
            <a:r>
              <a:rPr lang="zh-CN" altLang="en-US" sz="5400" b="1" dirty="0">
                <a:solidFill>
                  <a:srgbClr val="00B050"/>
                </a:solidFill>
                <a:ea typeface="宋体" panose="02010600030101010101" pitchFamily="2" charset="-122"/>
                <a:cs typeface="Times New Roman" panose="02020603050405020304" pitchFamily="18" charset="0"/>
              </a:rPr>
              <a:t>基础常识</a:t>
            </a:r>
            <a:endParaRPr lang="zh-CN" altLang="en-US" dirty="0">
              <a:solidFill>
                <a:srgbClr val="00B050"/>
              </a:solidFill>
            </a:endParaRP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sz="2400" b="1" dirty="0">
                <a:solidFill>
                  <a:srgbClr val="00B050"/>
                </a:solidFill>
                <a:ea typeface="宋体" panose="02010600030101010101" pitchFamily="2" charset="-122"/>
                <a:cs typeface="Times New Roman" panose="02020603050405020304" pitchFamily="18" charset="0"/>
              </a:rPr>
              <a:t>软件开发</a:t>
            </a:r>
          </a:p>
          <a:p>
            <a:r>
              <a:rPr lang="zh-CN" altLang="en-US" sz="2400" dirty="0">
                <a:solidFill>
                  <a:srgbClr val="00B050"/>
                </a:solidFill>
                <a:ea typeface="宋体" panose="02010600030101010101" pitchFamily="2" charset="-122"/>
                <a:cs typeface="Times New Roman" panose="02020603050405020304" pitchFamily="18" charset="0"/>
              </a:rPr>
              <a:t>    软件，即一系列按照特定顺序组织的计算机数据和指令的集合。有</a:t>
            </a:r>
            <a:r>
              <a:rPr lang="zh-CN" altLang="en-US" sz="2400" b="1" dirty="0">
                <a:solidFill>
                  <a:srgbClr val="00B050"/>
                </a:solidFill>
                <a:ea typeface="宋体" panose="02010600030101010101" pitchFamily="2" charset="-122"/>
                <a:cs typeface="Times New Roman" panose="02020603050405020304" pitchFamily="18" charset="0"/>
              </a:rPr>
              <a:t>系统软件</a:t>
            </a:r>
            <a:r>
              <a:rPr lang="zh-CN" altLang="en-US" sz="2400" dirty="0">
                <a:solidFill>
                  <a:srgbClr val="00B050"/>
                </a:solidFill>
                <a:ea typeface="宋体" panose="02010600030101010101" pitchFamily="2" charset="-122"/>
                <a:cs typeface="Times New Roman" panose="02020603050405020304" pitchFamily="18" charset="0"/>
              </a:rPr>
              <a:t>和</a:t>
            </a:r>
            <a:r>
              <a:rPr lang="zh-CN" altLang="en-US" sz="2400" b="1" dirty="0">
                <a:solidFill>
                  <a:srgbClr val="00B050"/>
                </a:solidFill>
                <a:ea typeface="宋体" panose="02010600030101010101" pitchFamily="2" charset="-122"/>
                <a:cs typeface="Times New Roman" panose="02020603050405020304" pitchFamily="18" charset="0"/>
              </a:rPr>
              <a:t>应用软件</a:t>
            </a:r>
            <a:r>
              <a:rPr lang="zh-CN" altLang="en-US" sz="2400" dirty="0">
                <a:solidFill>
                  <a:srgbClr val="00B050"/>
                </a:solidFill>
                <a:ea typeface="宋体" panose="02010600030101010101" pitchFamily="2" charset="-122"/>
                <a:cs typeface="Times New Roman" panose="02020603050405020304" pitchFamily="18" charset="0"/>
              </a:rPr>
              <a:t>之分。</a:t>
            </a:r>
            <a:endParaRPr lang="en-US" altLang="zh-CN" sz="2400" dirty="0">
              <a:solidFill>
                <a:srgbClr val="00B050"/>
              </a:solidFill>
              <a:ea typeface="宋体" panose="02010600030101010101" pitchFamily="2" charset="-122"/>
              <a:cs typeface="Times New Roman" panose="02020603050405020304" pitchFamily="18" charset="0"/>
            </a:endParaRPr>
          </a:p>
          <a:p>
            <a:endParaRPr lang="en-US" altLang="zh-CN" sz="1400" dirty="0">
              <a:solidFill>
                <a:srgbClr val="00B050"/>
              </a:solidFill>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l"/>
            </a:pPr>
            <a:r>
              <a:rPr lang="zh-CN" altLang="en-US" sz="2400" b="1" dirty="0">
                <a:solidFill>
                  <a:srgbClr val="00B050"/>
                </a:solidFill>
                <a:ea typeface="宋体" panose="02010600030101010101" pitchFamily="2" charset="-122"/>
                <a:cs typeface="Times New Roman" panose="02020603050405020304" pitchFamily="18" charset="0"/>
              </a:rPr>
              <a:t>人机交互方式</a:t>
            </a:r>
          </a:p>
          <a:p>
            <a:pPr marL="1085850" lvl="1" indent="-342900">
              <a:buFont typeface="Wingdings" panose="05000000000000000000" pitchFamily="2" charset="2"/>
              <a:buChar char="Ø"/>
            </a:pPr>
            <a:r>
              <a:rPr lang="zh-CN" altLang="en-US" dirty="0">
                <a:solidFill>
                  <a:srgbClr val="00B050"/>
                </a:solidFill>
                <a:ea typeface="宋体" panose="02010600030101010101" pitchFamily="2" charset="-122"/>
                <a:cs typeface="Times New Roman" panose="02020603050405020304" pitchFamily="18" charset="0"/>
              </a:rPr>
              <a:t>图形化界面</a:t>
            </a:r>
            <a:r>
              <a:rPr lang="en-US" altLang="zh-CN" dirty="0">
                <a:solidFill>
                  <a:srgbClr val="00B050"/>
                </a:solidFill>
                <a:ea typeface="宋体" panose="02010600030101010101" pitchFamily="2" charset="-122"/>
                <a:cs typeface="Times New Roman" panose="02020603050405020304" pitchFamily="18" charset="0"/>
              </a:rPr>
              <a:t>(Graphical User Interface GUI)</a:t>
            </a:r>
            <a:r>
              <a:rPr lang="zh-CN" altLang="en-US" dirty="0">
                <a:solidFill>
                  <a:srgbClr val="00B050"/>
                </a:solidFill>
                <a:ea typeface="宋体" panose="02010600030101010101" pitchFamily="2" charset="-122"/>
                <a:cs typeface="Times New Roman" panose="02020603050405020304" pitchFamily="18" charset="0"/>
              </a:rPr>
              <a:t>这种方</a:t>
            </a:r>
            <a:r>
              <a:rPr lang="zh-CN" altLang="en-US" sz="2400" dirty="0">
                <a:solidFill>
                  <a:srgbClr val="00B050"/>
                </a:solidFill>
                <a:ea typeface="宋体" panose="02010600030101010101" pitchFamily="2" charset="-122"/>
                <a:cs typeface="Times New Roman" panose="02020603050405020304" pitchFamily="18" charset="0"/>
              </a:rPr>
              <a:t>式简单直观，使用者易于接受，容易上手操作。</a:t>
            </a:r>
          </a:p>
          <a:p>
            <a:pPr marL="1085850" lvl="1" indent="-342900">
              <a:buFont typeface="Wingdings" panose="05000000000000000000" pitchFamily="2" charset="2"/>
              <a:buChar char="Ø"/>
            </a:pPr>
            <a:r>
              <a:rPr lang="zh-CN" altLang="en-US" dirty="0">
                <a:solidFill>
                  <a:srgbClr val="00B050"/>
                </a:solidFill>
                <a:ea typeface="宋体" panose="02010600030101010101" pitchFamily="2" charset="-122"/>
                <a:cs typeface="Times New Roman" panose="02020603050405020304" pitchFamily="18" charset="0"/>
              </a:rPr>
              <a:t>命令行方式</a:t>
            </a:r>
            <a:r>
              <a:rPr lang="en-US" altLang="zh-CN" dirty="0">
                <a:solidFill>
                  <a:srgbClr val="00B050"/>
                </a:solidFill>
                <a:ea typeface="宋体" panose="02010600030101010101" pitchFamily="2" charset="-122"/>
                <a:cs typeface="Times New Roman" panose="02020603050405020304" pitchFamily="18" charset="0"/>
              </a:rPr>
              <a:t>(Command Line Interface CLI)</a:t>
            </a:r>
            <a:r>
              <a:rPr lang="zh-CN" altLang="en-US" dirty="0">
                <a:solidFill>
                  <a:srgbClr val="00B050"/>
                </a:solidFill>
                <a:ea typeface="宋体" panose="02010600030101010101" pitchFamily="2" charset="-122"/>
                <a:cs typeface="Times New Roman" panose="02020603050405020304" pitchFamily="18" charset="0"/>
              </a:rPr>
              <a:t>：需要</a:t>
            </a:r>
            <a:r>
              <a:rPr lang="zh-CN" altLang="en-US" sz="2400" dirty="0">
                <a:solidFill>
                  <a:srgbClr val="00B050"/>
                </a:solidFill>
                <a:ea typeface="宋体" panose="02010600030101010101" pitchFamily="2" charset="-122"/>
                <a:cs typeface="Times New Roman" panose="02020603050405020304" pitchFamily="18" charset="0"/>
              </a:rPr>
              <a:t>有一个控制台，输入特定的指令，让计算机完成一些操作。较为麻烦，需要记录住一些命令。</a:t>
            </a:r>
            <a:endParaRPr lang="en-US" altLang="zh-CN" sz="2400" dirty="0">
              <a:solidFill>
                <a:srgbClr val="00B050"/>
              </a:solidFill>
              <a:ea typeface="宋体" panose="02010600030101010101" pitchFamily="2" charset="-122"/>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3600" b="1" dirty="0">
                <a:solidFill>
                  <a:srgbClr val="00B050"/>
                </a:solidFill>
                <a:ea typeface="宋体" panose="02010600030101010101" pitchFamily="2" charset="-122"/>
                <a:cs typeface="Times New Roman" panose="02020603050405020304" pitchFamily="18" charset="0"/>
              </a:rPr>
              <a:t>1.1</a:t>
            </a:r>
            <a:r>
              <a:rPr lang="zh-CN" altLang="en-US" sz="3600" b="1" dirty="0">
                <a:solidFill>
                  <a:srgbClr val="00B050"/>
                </a:solidFill>
                <a:ea typeface="宋体" panose="02010600030101010101" pitchFamily="2" charset="-122"/>
                <a:cs typeface="Times New Roman" panose="02020603050405020304" pitchFamily="18" charset="0"/>
              </a:rPr>
              <a:t>基础常识</a:t>
            </a:r>
            <a:r>
              <a:rPr lang="zh-CN" altLang="en-US" sz="8800" b="1" dirty="0">
                <a:solidFill>
                  <a:srgbClr val="00B050"/>
                </a:solidFill>
                <a:ea typeface="宋体" panose="02010600030101010101" pitchFamily="2" charset="-122"/>
                <a:cs typeface="Times New Roman" panose="02020603050405020304" pitchFamily="18" charset="0"/>
              </a:rPr>
              <a:t/>
            </a:r>
            <a:br>
              <a:rPr lang="zh-CN" altLang="en-US" sz="8800" b="1" dirty="0">
                <a:solidFill>
                  <a:srgbClr val="00B050"/>
                </a:solidFill>
                <a:ea typeface="宋体" panose="02010600030101010101" pitchFamily="2" charset="-122"/>
                <a:cs typeface="Times New Roman" panose="02020603050405020304" pitchFamily="18" charset="0"/>
              </a:rPr>
            </a:br>
            <a:endParaRPr lang="zh-CN" altLang="en-US" dirty="0">
              <a:solidFill>
                <a:srgbClr val="00B050"/>
              </a:solidFill>
            </a:endParaRPr>
          </a:p>
        </p:txBody>
      </p:sp>
      <p:sp>
        <p:nvSpPr>
          <p:cNvPr id="3" name="内容占位符 2"/>
          <p:cNvSpPr>
            <a:spLocks noGrp="1"/>
          </p:cNvSpPr>
          <p:nvPr>
            <p:ph idx="1"/>
          </p:nvPr>
        </p:nvSpPr>
        <p:spPr>
          <a:xfrm>
            <a:off x="749808" y="1825625"/>
            <a:ext cx="10603992" cy="3880231"/>
          </a:xfrm>
        </p:spPr>
        <p:txBody>
          <a:bodyPr/>
          <a:lstStyle/>
          <a:p>
            <a:pPr>
              <a:buFont typeface="Wingdings" panose="05000000000000000000" pitchFamily="2" charset="2"/>
              <a:buChar char="l"/>
            </a:pPr>
            <a:r>
              <a:rPr lang="zh-CN" altLang="en-US" dirty="0">
                <a:solidFill>
                  <a:srgbClr val="00B050"/>
                </a:solidFill>
                <a:ea typeface="宋体" panose="02010600030101010101" pitchFamily="2" charset="-122"/>
                <a:cs typeface="Times New Roman" panose="02020603050405020304" pitchFamily="18" charset="0"/>
              </a:rPr>
              <a:t>常用的</a:t>
            </a:r>
            <a:r>
              <a:rPr lang="en-US" altLang="zh-CN" dirty="0">
                <a:solidFill>
                  <a:srgbClr val="00B050"/>
                </a:solidFill>
                <a:ea typeface="宋体" panose="02010600030101010101" pitchFamily="2" charset="-122"/>
                <a:cs typeface="Times New Roman" panose="02020603050405020304" pitchFamily="18" charset="0"/>
              </a:rPr>
              <a:t>DOS</a:t>
            </a:r>
            <a:r>
              <a:rPr lang="zh-CN" altLang="en-US" dirty="0">
                <a:solidFill>
                  <a:srgbClr val="00B050"/>
                </a:solidFill>
                <a:ea typeface="宋体" panose="02010600030101010101" pitchFamily="2" charset="-122"/>
                <a:cs typeface="Times New Roman" panose="02020603050405020304" pitchFamily="18" charset="0"/>
              </a:rPr>
              <a:t>命令</a:t>
            </a:r>
            <a:endParaRPr lang="en-US" altLang="zh-CN" dirty="0">
              <a:solidFill>
                <a:srgbClr val="00B05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b="1" dirty="0" err="1">
                <a:solidFill>
                  <a:srgbClr val="00B050"/>
                </a:solidFill>
                <a:ea typeface="宋体" panose="02010600030101010101" pitchFamily="2" charset="-122"/>
                <a:cs typeface="Times New Roman" panose="02020603050405020304" pitchFamily="18" charset="0"/>
              </a:rPr>
              <a:t>dir</a:t>
            </a:r>
            <a:r>
              <a:rPr lang="en-US" altLang="zh-CN" b="1" dirty="0">
                <a:solidFill>
                  <a:srgbClr val="00B050"/>
                </a:solidFill>
                <a:ea typeface="宋体" panose="02010600030101010101" pitchFamily="2" charset="-122"/>
                <a:cs typeface="Times New Roman" panose="02020603050405020304" pitchFamily="18" charset="0"/>
              </a:rPr>
              <a:t> </a:t>
            </a:r>
            <a:r>
              <a:rPr lang="en-US" altLang="zh-CN" dirty="0">
                <a:solidFill>
                  <a:srgbClr val="00B050"/>
                </a:solidFill>
                <a:ea typeface="宋体" panose="02010600030101010101" pitchFamily="2" charset="-122"/>
                <a:cs typeface="Times New Roman" panose="02020603050405020304" pitchFamily="18" charset="0"/>
              </a:rPr>
              <a:t>:</a:t>
            </a:r>
            <a:r>
              <a:rPr lang="en-US" altLang="zh-CN" b="1" dirty="0">
                <a:solidFill>
                  <a:srgbClr val="00B050"/>
                </a:solidFill>
                <a:ea typeface="宋体" panose="02010600030101010101" pitchFamily="2" charset="-122"/>
                <a:cs typeface="Times New Roman" panose="02020603050405020304" pitchFamily="18" charset="0"/>
              </a:rPr>
              <a:t>    </a:t>
            </a:r>
            <a:r>
              <a:rPr lang="zh-CN" altLang="en-US" dirty="0">
                <a:solidFill>
                  <a:srgbClr val="00B050"/>
                </a:solidFill>
                <a:ea typeface="宋体" panose="02010600030101010101" pitchFamily="2" charset="-122"/>
                <a:cs typeface="Times New Roman" panose="02020603050405020304" pitchFamily="18" charset="0"/>
              </a:rPr>
              <a:t>列出当前目录下的文件以及文件夹</a:t>
            </a:r>
            <a:endParaRPr lang="en-US" altLang="zh-CN" dirty="0">
              <a:solidFill>
                <a:srgbClr val="00B05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b="1" dirty="0">
                <a:solidFill>
                  <a:srgbClr val="00B050"/>
                </a:solidFill>
                <a:ea typeface="宋体" panose="02010600030101010101" pitchFamily="2" charset="-122"/>
                <a:cs typeface="Times New Roman" panose="02020603050405020304" pitchFamily="18" charset="0"/>
              </a:rPr>
              <a:t>md </a:t>
            </a:r>
            <a:r>
              <a:rPr lang="en-US" altLang="zh-CN" dirty="0">
                <a:solidFill>
                  <a:srgbClr val="00B050"/>
                </a:solidFill>
                <a:ea typeface="宋体" panose="02010600030101010101" pitchFamily="2" charset="-122"/>
                <a:cs typeface="Times New Roman" panose="02020603050405020304" pitchFamily="18" charset="0"/>
              </a:rPr>
              <a:t>:</a:t>
            </a:r>
            <a:r>
              <a:rPr lang="en-US" altLang="zh-CN" b="1" dirty="0">
                <a:solidFill>
                  <a:srgbClr val="00B050"/>
                </a:solidFill>
                <a:ea typeface="宋体" panose="02010600030101010101" pitchFamily="2" charset="-122"/>
                <a:cs typeface="Times New Roman" panose="02020603050405020304" pitchFamily="18" charset="0"/>
              </a:rPr>
              <a:t>   </a:t>
            </a:r>
            <a:r>
              <a:rPr lang="zh-CN" altLang="en-US" dirty="0">
                <a:solidFill>
                  <a:srgbClr val="00B050"/>
                </a:solidFill>
                <a:ea typeface="宋体" panose="02010600030101010101" pitchFamily="2" charset="-122"/>
                <a:cs typeface="Times New Roman" panose="02020603050405020304" pitchFamily="18" charset="0"/>
              </a:rPr>
              <a:t>创建目录</a:t>
            </a:r>
            <a:endParaRPr lang="en-US" altLang="zh-CN" dirty="0">
              <a:solidFill>
                <a:srgbClr val="00B05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b="1" dirty="0" err="1">
                <a:solidFill>
                  <a:srgbClr val="00B050"/>
                </a:solidFill>
                <a:ea typeface="宋体" panose="02010600030101010101" pitchFamily="2" charset="-122"/>
                <a:cs typeface="Times New Roman" panose="02020603050405020304" pitchFamily="18" charset="0"/>
              </a:rPr>
              <a:t>rd</a:t>
            </a:r>
            <a:r>
              <a:rPr lang="en-US" altLang="zh-CN" b="1" dirty="0">
                <a:solidFill>
                  <a:srgbClr val="00B050"/>
                </a:solidFill>
                <a:ea typeface="宋体" panose="02010600030101010101" pitchFamily="2" charset="-122"/>
                <a:cs typeface="Times New Roman" panose="02020603050405020304" pitchFamily="18" charset="0"/>
              </a:rPr>
              <a:t> </a:t>
            </a:r>
            <a:r>
              <a:rPr lang="en-US" altLang="zh-CN" dirty="0">
                <a:solidFill>
                  <a:srgbClr val="00B050"/>
                </a:solidFill>
                <a:ea typeface="宋体" panose="02010600030101010101" pitchFamily="2" charset="-122"/>
                <a:cs typeface="Times New Roman" panose="02020603050405020304" pitchFamily="18" charset="0"/>
              </a:rPr>
              <a:t>:</a:t>
            </a:r>
            <a:r>
              <a:rPr lang="en-US" altLang="zh-CN" b="1" dirty="0">
                <a:solidFill>
                  <a:srgbClr val="00B050"/>
                </a:solidFill>
                <a:ea typeface="宋体" panose="02010600030101010101" pitchFamily="2" charset="-122"/>
                <a:cs typeface="Times New Roman" panose="02020603050405020304" pitchFamily="18" charset="0"/>
              </a:rPr>
              <a:t>     </a:t>
            </a:r>
            <a:r>
              <a:rPr lang="zh-CN" altLang="en-US" dirty="0">
                <a:solidFill>
                  <a:srgbClr val="00B050"/>
                </a:solidFill>
                <a:ea typeface="宋体" panose="02010600030101010101" pitchFamily="2" charset="-122"/>
                <a:cs typeface="Times New Roman" panose="02020603050405020304" pitchFamily="18" charset="0"/>
              </a:rPr>
              <a:t>删除目录</a:t>
            </a:r>
            <a:endParaRPr lang="en-US" altLang="zh-CN" dirty="0">
              <a:solidFill>
                <a:srgbClr val="00B05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b="1" dirty="0">
                <a:solidFill>
                  <a:srgbClr val="00B050"/>
                </a:solidFill>
                <a:ea typeface="宋体" panose="02010600030101010101" pitchFamily="2" charset="-122"/>
                <a:cs typeface="Times New Roman" panose="02020603050405020304" pitchFamily="18" charset="0"/>
              </a:rPr>
              <a:t>cd </a:t>
            </a:r>
            <a:r>
              <a:rPr lang="en-US" altLang="zh-CN" dirty="0">
                <a:solidFill>
                  <a:srgbClr val="00B050"/>
                </a:solidFill>
                <a:ea typeface="宋体" panose="02010600030101010101" pitchFamily="2" charset="-122"/>
                <a:cs typeface="Times New Roman" panose="02020603050405020304" pitchFamily="18" charset="0"/>
              </a:rPr>
              <a:t>:</a:t>
            </a:r>
            <a:r>
              <a:rPr lang="en-US" altLang="zh-CN" b="1" dirty="0">
                <a:solidFill>
                  <a:srgbClr val="00B050"/>
                </a:solidFill>
                <a:ea typeface="宋体" panose="02010600030101010101" pitchFamily="2" charset="-122"/>
                <a:cs typeface="Times New Roman" panose="02020603050405020304" pitchFamily="18" charset="0"/>
              </a:rPr>
              <a:t>    </a:t>
            </a:r>
            <a:r>
              <a:rPr lang="zh-CN" altLang="en-US" dirty="0">
                <a:solidFill>
                  <a:srgbClr val="00B050"/>
                </a:solidFill>
                <a:ea typeface="宋体" panose="02010600030101010101" pitchFamily="2" charset="-122"/>
                <a:cs typeface="Times New Roman" panose="02020603050405020304" pitchFamily="18" charset="0"/>
              </a:rPr>
              <a:t>进入指定目录</a:t>
            </a:r>
            <a:endParaRPr lang="en-US" altLang="zh-CN" dirty="0">
              <a:solidFill>
                <a:srgbClr val="00B05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b="1" dirty="0">
                <a:solidFill>
                  <a:srgbClr val="00B050"/>
                </a:solidFill>
                <a:ea typeface="宋体" panose="02010600030101010101" pitchFamily="2" charset="-122"/>
                <a:cs typeface="Times New Roman" panose="02020603050405020304" pitchFamily="18" charset="0"/>
              </a:rPr>
              <a:t>cd.. </a:t>
            </a:r>
            <a:r>
              <a:rPr lang="en-US" altLang="zh-CN" dirty="0">
                <a:solidFill>
                  <a:srgbClr val="00B050"/>
                </a:solidFill>
                <a:ea typeface="宋体" panose="02010600030101010101" pitchFamily="2" charset="-122"/>
                <a:cs typeface="Times New Roman" panose="02020603050405020304" pitchFamily="18" charset="0"/>
              </a:rPr>
              <a:t>:  </a:t>
            </a:r>
            <a:r>
              <a:rPr lang="zh-CN" altLang="en-US" dirty="0">
                <a:solidFill>
                  <a:srgbClr val="00B050"/>
                </a:solidFill>
                <a:ea typeface="宋体" panose="02010600030101010101" pitchFamily="2" charset="-122"/>
                <a:cs typeface="Times New Roman" panose="02020603050405020304" pitchFamily="18" charset="0"/>
              </a:rPr>
              <a:t>退回到上一级目录</a:t>
            </a:r>
            <a:endParaRPr lang="en-US" altLang="zh-CN" dirty="0">
              <a:solidFill>
                <a:srgbClr val="00B05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b="1" dirty="0">
                <a:solidFill>
                  <a:srgbClr val="00B050"/>
                </a:solidFill>
                <a:ea typeface="宋体" panose="02010600030101010101" pitchFamily="2" charset="-122"/>
                <a:cs typeface="Times New Roman" panose="02020603050405020304" pitchFamily="18" charset="0"/>
              </a:rPr>
              <a:t>cd\</a:t>
            </a:r>
            <a:r>
              <a:rPr lang="en-US" altLang="zh-CN" dirty="0">
                <a:solidFill>
                  <a:srgbClr val="00B050"/>
                </a:solidFill>
                <a:ea typeface="宋体" panose="02010600030101010101" pitchFamily="2" charset="-122"/>
                <a:cs typeface="Times New Roman" panose="02020603050405020304" pitchFamily="18" charset="0"/>
              </a:rPr>
              <a:t>:</a:t>
            </a:r>
            <a:r>
              <a:rPr lang="en-US" altLang="zh-CN" b="1" dirty="0">
                <a:solidFill>
                  <a:srgbClr val="00B050"/>
                </a:solidFill>
                <a:ea typeface="宋体" panose="02010600030101010101" pitchFamily="2" charset="-122"/>
                <a:cs typeface="Times New Roman" panose="02020603050405020304" pitchFamily="18" charset="0"/>
              </a:rPr>
              <a:t>    </a:t>
            </a:r>
            <a:r>
              <a:rPr lang="zh-CN" altLang="en-US" dirty="0">
                <a:solidFill>
                  <a:srgbClr val="00B050"/>
                </a:solidFill>
                <a:ea typeface="宋体" panose="02010600030101010101" pitchFamily="2" charset="-122"/>
                <a:cs typeface="Times New Roman" panose="02020603050405020304" pitchFamily="18" charset="0"/>
              </a:rPr>
              <a:t>退回到根目录</a:t>
            </a:r>
            <a:endParaRPr lang="en-US" altLang="zh-CN" dirty="0">
              <a:solidFill>
                <a:srgbClr val="00B05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b="1" dirty="0">
                <a:solidFill>
                  <a:srgbClr val="00B050"/>
                </a:solidFill>
                <a:ea typeface="宋体" panose="02010600030101010101" pitchFamily="2" charset="-122"/>
                <a:cs typeface="Times New Roman" panose="02020603050405020304" pitchFamily="18" charset="0"/>
              </a:rPr>
              <a:t>del </a:t>
            </a:r>
            <a:r>
              <a:rPr lang="en-US" altLang="zh-CN" dirty="0">
                <a:solidFill>
                  <a:srgbClr val="00B050"/>
                </a:solidFill>
                <a:ea typeface="宋体" panose="02010600030101010101" pitchFamily="2" charset="-122"/>
                <a:cs typeface="Times New Roman" panose="02020603050405020304" pitchFamily="18" charset="0"/>
              </a:rPr>
              <a:t>:</a:t>
            </a:r>
            <a:r>
              <a:rPr lang="en-US" altLang="zh-CN" b="1" dirty="0">
                <a:solidFill>
                  <a:srgbClr val="00B050"/>
                </a:solidFill>
                <a:ea typeface="宋体" panose="02010600030101010101" pitchFamily="2" charset="-122"/>
                <a:cs typeface="Times New Roman" panose="02020603050405020304" pitchFamily="18" charset="0"/>
              </a:rPr>
              <a:t>    </a:t>
            </a:r>
            <a:r>
              <a:rPr lang="zh-CN" altLang="en-US" dirty="0">
                <a:solidFill>
                  <a:srgbClr val="00B050"/>
                </a:solidFill>
                <a:ea typeface="宋体" panose="02010600030101010101" pitchFamily="2" charset="-122"/>
                <a:cs typeface="Times New Roman" panose="02020603050405020304" pitchFamily="18" charset="0"/>
              </a:rPr>
              <a:t>删除文件</a:t>
            </a:r>
            <a:endParaRPr lang="en-US" altLang="zh-CN" dirty="0">
              <a:solidFill>
                <a:srgbClr val="00B05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b="1" dirty="0">
                <a:solidFill>
                  <a:srgbClr val="00B050"/>
                </a:solidFill>
                <a:ea typeface="宋体" panose="02010600030101010101" pitchFamily="2" charset="-122"/>
                <a:cs typeface="Times New Roman" panose="02020603050405020304" pitchFamily="18" charset="0"/>
              </a:rPr>
              <a:t>exit </a:t>
            </a:r>
            <a:r>
              <a:rPr lang="en-US" altLang="zh-CN" dirty="0">
                <a:solidFill>
                  <a:srgbClr val="00B050"/>
                </a:solidFill>
                <a:ea typeface="宋体" panose="02010600030101010101" pitchFamily="2" charset="-122"/>
                <a:cs typeface="Times New Roman" panose="02020603050405020304" pitchFamily="18" charset="0"/>
              </a:rPr>
              <a:t>: </a:t>
            </a:r>
            <a:r>
              <a:rPr lang="en-US" altLang="zh-CN" b="1" dirty="0">
                <a:solidFill>
                  <a:srgbClr val="00B050"/>
                </a:solidFill>
                <a:ea typeface="宋体" panose="02010600030101010101" pitchFamily="2" charset="-122"/>
                <a:cs typeface="Times New Roman" panose="02020603050405020304" pitchFamily="18" charset="0"/>
              </a:rPr>
              <a:t>  </a:t>
            </a:r>
            <a:r>
              <a:rPr lang="zh-CN" altLang="en-US" dirty="0">
                <a:solidFill>
                  <a:srgbClr val="00B050"/>
                </a:solidFill>
                <a:ea typeface="宋体" panose="02010600030101010101" pitchFamily="2" charset="-122"/>
                <a:cs typeface="Times New Roman" panose="02020603050405020304" pitchFamily="18" charset="0"/>
              </a:rPr>
              <a:t>退出 </a:t>
            </a:r>
            <a:r>
              <a:rPr lang="en-US" altLang="zh-CN" dirty="0">
                <a:solidFill>
                  <a:srgbClr val="00B050"/>
                </a:solidFill>
                <a:ea typeface="宋体" panose="02010600030101010101" pitchFamily="2" charset="-122"/>
                <a:cs typeface="Times New Roman" panose="02020603050405020304" pitchFamily="18" charset="0"/>
              </a:rPr>
              <a:t>dos </a:t>
            </a:r>
            <a:r>
              <a:rPr lang="zh-CN" altLang="en-US" dirty="0">
                <a:solidFill>
                  <a:srgbClr val="00B050"/>
                </a:solidFill>
                <a:ea typeface="宋体" panose="02010600030101010101" pitchFamily="2" charset="-122"/>
                <a:cs typeface="Times New Roman" panose="02020603050405020304" pitchFamily="18" charset="0"/>
              </a:rPr>
              <a:t>命令行</a:t>
            </a: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b="1" dirty="0">
                <a:solidFill>
                  <a:srgbClr val="00B050"/>
                </a:solidFill>
                <a:cs typeface="Times New Roman" panose="02020603050405020304" pitchFamily="18" charset="0"/>
              </a:rPr>
              <a:t>1.2 Java</a:t>
            </a:r>
            <a:r>
              <a:rPr lang="zh-CN" altLang="en-US" sz="5400" b="1" dirty="0">
                <a:solidFill>
                  <a:srgbClr val="00B050"/>
                </a:solidFill>
                <a:cs typeface="Times New Roman" panose="02020603050405020304" pitchFamily="18" charset="0"/>
              </a:rPr>
              <a:t>语言概述</a:t>
            </a:r>
            <a:endParaRPr lang="zh-CN" altLang="en-US" dirty="0">
              <a:solidFill>
                <a:srgbClr val="00B050"/>
              </a:solidFill>
            </a:endParaRPr>
          </a:p>
        </p:txBody>
      </p:sp>
      <p:sp>
        <p:nvSpPr>
          <p:cNvPr id="3" name="内容占位符 2"/>
          <p:cNvSpPr>
            <a:spLocks noGrp="1"/>
          </p:cNvSpPr>
          <p:nvPr>
            <p:ph idx="1"/>
          </p:nvPr>
        </p:nvSpPr>
        <p:spPr/>
        <p:txBody>
          <a:bodyPr/>
          <a:lstStyle/>
          <a:p>
            <a:pPr>
              <a:buFont typeface="Wingdings" panose="05000000000000000000" pitchFamily="2" charset="2"/>
              <a:buChar char="l"/>
            </a:pPr>
            <a:r>
              <a:rPr lang="zh-CN" altLang="en-US" dirty="0">
                <a:solidFill>
                  <a:srgbClr val="00B050"/>
                </a:solidFill>
                <a:ea typeface="宋体" panose="02010600030101010101" pitchFamily="2" charset="-122"/>
                <a:cs typeface="Times New Roman" panose="02020603050405020304" pitchFamily="18" charset="0"/>
              </a:rPr>
              <a:t>什么是计算机语言</a:t>
            </a:r>
            <a:endParaRPr lang="en-US" altLang="zh-CN" dirty="0">
              <a:solidFill>
                <a:srgbClr val="00B05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dirty="0">
                <a:solidFill>
                  <a:srgbClr val="00B050"/>
                </a:solidFill>
                <a:ea typeface="宋体" panose="02010600030101010101" pitchFamily="2" charset="-122"/>
                <a:cs typeface="Times New Roman" panose="02020603050405020304" pitchFamily="18" charset="0"/>
              </a:rPr>
              <a:t>语言：是人与人之间用于沟通的一种方式。例如：中国人与中国人用普通话沟通。而中国人要和英国人交流，英国人要学习中文。</a:t>
            </a:r>
            <a:r>
              <a:rPr lang="en-US" altLang="zh-CN" dirty="0">
                <a:solidFill>
                  <a:srgbClr val="00B050"/>
                </a:solidFill>
                <a:ea typeface="宋体" panose="02010600030101010101" pitchFamily="2" charset="-122"/>
                <a:cs typeface="Times New Roman" panose="02020603050405020304" pitchFamily="18" charset="0"/>
              </a:rPr>
              <a:t>   </a:t>
            </a:r>
          </a:p>
          <a:p>
            <a:pPr lvl="1">
              <a:buFont typeface="Wingdings" panose="05000000000000000000" pitchFamily="2" charset="2"/>
              <a:buChar char="Ø"/>
            </a:pPr>
            <a:r>
              <a:rPr lang="zh-CN" altLang="en-US" b="1" dirty="0">
                <a:solidFill>
                  <a:srgbClr val="FF0000"/>
                </a:solidFill>
                <a:ea typeface="宋体" panose="02010600030101010101" pitchFamily="2" charset="-122"/>
                <a:cs typeface="Times New Roman" panose="02020603050405020304" pitchFamily="18" charset="0"/>
              </a:rPr>
              <a:t>计算机语言：人与计算机交流的方式。</a:t>
            </a:r>
            <a:endParaRPr lang="en-US" altLang="zh-CN" b="1" dirty="0">
              <a:solidFill>
                <a:srgbClr val="FF0000"/>
              </a:solidFill>
              <a:ea typeface="宋体" panose="02010600030101010101" pitchFamily="2" charset="-122"/>
              <a:cs typeface="Times New Roman" panose="02020603050405020304" pitchFamily="18" charset="0"/>
            </a:endParaRPr>
          </a:p>
          <a:p>
            <a:pPr marL="457200" lvl="1" indent="0">
              <a:buNone/>
            </a:pPr>
            <a:r>
              <a:rPr lang="en-US" altLang="zh-CN" b="1" dirty="0">
                <a:solidFill>
                  <a:srgbClr val="00B050"/>
                </a:solidFill>
                <a:ea typeface="宋体" panose="02010600030101010101" pitchFamily="2" charset="-122"/>
                <a:cs typeface="Times New Roman" panose="02020603050405020304" pitchFamily="18" charset="0"/>
              </a:rPr>
              <a:t>     </a:t>
            </a:r>
            <a:r>
              <a:rPr lang="zh-CN" altLang="en-US" b="1" dirty="0">
                <a:solidFill>
                  <a:srgbClr val="00B050"/>
                </a:solidFill>
                <a:ea typeface="宋体" panose="02010600030101010101" pitchFamily="2" charset="-122"/>
                <a:cs typeface="Times New Roman" panose="02020603050405020304" pitchFamily="18" charset="0"/>
              </a:rPr>
              <a:t>如果人要与计算机交流，那么就要学习计算机语言。  </a:t>
            </a:r>
            <a:endParaRPr lang="en-US" altLang="zh-CN" b="1" dirty="0">
              <a:solidFill>
                <a:srgbClr val="00B050"/>
              </a:solidFill>
              <a:ea typeface="宋体" panose="02010600030101010101" pitchFamily="2" charset="-122"/>
              <a:cs typeface="Times New Roman" panose="02020603050405020304" pitchFamily="18" charset="0"/>
            </a:endParaRPr>
          </a:p>
          <a:p>
            <a:pPr marL="457200" lvl="1" indent="0">
              <a:buNone/>
            </a:pPr>
            <a:r>
              <a:rPr lang="en-US" altLang="zh-CN" b="1" dirty="0">
                <a:solidFill>
                  <a:srgbClr val="00B050"/>
                </a:solidFill>
                <a:ea typeface="宋体" panose="02010600030101010101" pitchFamily="2" charset="-122"/>
                <a:cs typeface="Times New Roman" panose="02020603050405020304" pitchFamily="18" charset="0"/>
              </a:rPr>
              <a:t>     </a:t>
            </a:r>
            <a:r>
              <a:rPr lang="zh-CN" altLang="en-US" b="1" dirty="0">
                <a:solidFill>
                  <a:srgbClr val="00B050"/>
                </a:solidFill>
                <a:ea typeface="宋体" panose="02010600030101010101" pitchFamily="2" charset="-122"/>
                <a:cs typeface="Times New Roman" panose="02020603050405020304" pitchFamily="18" charset="0"/>
              </a:rPr>
              <a:t>计算机语言有很多种，如：</a:t>
            </a:r>
            <a:r>
              <a:rPr lang="en-US" altLang="zh-CN" b="1" dirty="0">
                <a:solidFill>
                  <a:srgbClr val="00B050"/>
                </a:solidFill>
                <a:ea typeface="宋体" panose="02010600030101010101" pitchFamily="2" charset="-122"/>
                <a:cs typeface="Times New Roman" panose="02020603050405020304" pitchFamily="18" charset="0"/>
              </a:rPr>
              <a:t>C</a:t>
            </a:r>
            <a:r>
              <a:rPr lang="zh-CN" altLang="en-US" b="1" dirty="0">
                <a:solidFill>
                  <a:srgbClr val="00B050"/>
                </a:solidFill>
                <a:ea typeface="宋体" panose="02010600030101010101" pitchFamily="2" charset="-122"/>
                <a:cs typeface="Times New Roman" panose="02020603050405020304" pitchFamily="18" charset="0"/>
              </a:rPr>
              <a:t>，</a:t>
            </a:r>
            <a:r>
              <a:rPr lang="en-US" altLang="zh-CN" b="1" dirty="0">
                <a:solidFill>
                  <a:srgbClr val="00B050"/>
                </a:solidFill>
                <a:ea typeface="宋体" panose="02010600030101010101" pitchFamily="2" charset="-122"/>
                <a:cs typeface="Times New Roman" panose="02020603050405020304" pitchFamily="18" charset="0"/>
              </a:rPr>
              <a:t>C++</a:t>
            </a:r>
            <a:r>
              <a:rPr lang="zh-CN" altLang="en-US" b="1" dirty="0">
                <a:solidFill>
                  <a:srgbClr val="00B050"/>
                </a:solidFill>
                <a:ea typeface="宋体" panose="02010600030101010101" pitchFamily="2" charset="-122"/>
                <a:cs typeface="Times New Roman" panose="02020603050405020304" pitchFamily="18" charset="0"/>
              </a:rPr>
              <a:t>，</a:t>
            </a:r>
            <a:r>
              <a:rPr lang="en-US" altLang="zh-CN" b="1" dirty="0">
                <a:solidFill>
                  <a:srgbClr val="00B050"/>
                </a:solidFill>
                <a:ea typeface="宋体" panose="02010600030101010101" pitchFamily="2" charset="-122"/>
                <a:cs typeface="Times New Roman" panose="02020603050405020304" pitchFamily="18" charset="0"/>
              </a:rPr>
              <a:t>Java</a:t>
            </a:r>
            <a:r>
              <a:rPr lang="zh-CN" altLang="en-US" b="1" dirty="0">
                <a:solidFill>
                  <a:srgbClr val="00B050"/>
                </a:solidFill>
                <a:ea typeface="宋体" panose="02010600030101010101" pitchFamily="2" charset="-122"/>
                <a:cs typeface="Times New Roman" panose="02020603050405020304" pitchFamily="18" charset="0"/>
              </a:rPr>
              <a:t>，</a:t>
            </a:r>
            <a:r>
              <a:rPr lang="en-US" altLang="zh-CN" b="1" dirty="0">
                <a:solidFill>
                  <a:srgbClr val="00B050"/>
                </a:solidFill>
                <a:ea typeface="宋体" panose="02010600030101010101" pitchFamily="2" charset="-122"/>
                <a:cs typeface="Times New Roman" panose="02020603050405020304" pitchFamily="18" charset="0"/>
              </a:rPr>
              <a:t>python</a:t>
            </a:r>
            <a:r>
              <a:rPr lang="zh-CN" altLang="en-US" b="1" dirty="0">
                <a:solidFill>
                  <a:srgbClr val="00B050"/>
                </a:solidFill>
                <a:ea typeface="宋体" panose="02010600030101010101" pitchFamily="2" charset="-122"/>
                <a:cs typeface="Times New Roman" panose="02020603050405020304" pitchFamily="18" charset="0"/>
              </a:rPr>
              <a:t>，</a:t>
            </a:r>
            <a:r>
              <a:rPr lang="en-US" altLang="zh-CN" b="1" dirty="0">
                <a:solidFill>
                  <a:srgbClr val="00B050"/>
                </a:solidFill>
                <a:ea typeface="宋体" panose="02010600030101010101" pitchFamily="2" charset="-122"/>
                <a:cs typeface="Times New Roman" panose="02020603050405020304" pitchFamily="18" charset="0"/>
              </a:rPr>
              <a:t>PHP</a:t>
            </a:r>
            <a:r>
              <a:rPr lang="zh-CN" altLang="en-US" b="1" dirty="0">
                <a:solidFill>
                  <a:srgbClr val="00B050"/>
                </a:solidFill>
                <a:ea typeface="宋体" panose="02010600030101010101" pitchFamily="2" charset="-122"/>
                <a:cs typeface="Times New Roman" panose="02020603050405020304" pitchFamily="18" charset="0"/>
              </a:rPr>
              <a:t>等。</a:t>
            </a:r>
          </a:p>
          <a:p>
            <a:endParaRPr lang="zh-CN" altLang="en-US" dirty="0">
              <a:solidFill>
                <a:srgbClr val="00B050"/>
              </a:solidFill>
            </a:endParaRPr>
          </a:p>
        </p:txBody>
      </p:sp>
    </p:spTree>
  </p:cSld>
  <p:clrMapOvr>
    <a:masterClrMapping/>
  </p:clrMapOvr>
</p:sld>
</file>

<file path=ppt/theme/theme1.xml><?xml version="1.0" encoding="utf-8"?>
<a:theme xmlns:a="http://schemas.openxmlformats.org/drawingml/2006/main" name="新研科技">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2313</TotalTime>
  <Words>4690</Words>
  <Application>Microsoft Office PowerPoint</Application>
  <PresentationFormat>自定义</PresentationFormat>
  <Paragraphs>318</Paragraphs>
  <Slides>44</Slides>
  <Notes>4</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新研科技</vt:lpstr>
      <vt:lpstr>Java语言概述</vt:lpstr>
      <vt:lpstr>幻灯片 2</vt:lpstr>
      <vt:lpstr>幻灯片 3</vt:lpstr>
      <vt:lpstr>JAVA基础课程内容</vt:lpstr>
      <vt:lpstr>建  议</vt:lpstr>
      <vt:lpstr>本章内容</vt:lpstr>
      <vt:lpstr>1.1基础常识</vt:lpstr>
      <vt:lpstr>1.1基础常识 </vt:lpstr>
      <vt:lpstr>1.2 Java语言概述</vt:lpstr>
      <vt:lpstr>1.2 Java语言概述 </vt:lpstr>
      <vt:lpstr>幻灯片 11</vt:lpstr>
      <vt:lpstr>幻灯片 12</vt:lpstr>
      <vt:lpstr>幻灯片 13</vt:lpstr>
      <vt:lpstr>幻灯片 14</vt:lpstr>
      <vt:lpstr>幻灯片 15</vt:lpstr>
      <vt:lpstr>幻灯片 16</vt:lpstr>
      <vt:lpstr>幻灯片 17</vt:lpstr>
      <vt:lpstr>幻灯片 18</vt:lpstr>
      <vt:lpstr>Java在各领域中的应用</vt:lpstr>
      <vt:lpstr>移动开发 VS 企业级开发</vt:lpstr>
      <vt:lpstr>1.3  Java语言运行机制及运行过程</vt:lpstr>
      <vt:lpstr>1.3  Java语言运行机制及运行过程</vt:lpstr>
      <vt:lpstr>Java语言的特点：跨平台性</vt:lpstr>
      <vt:lpstr>核心机制—Java虚拟机</vt:lpstr>
      <vt:lpstr>幻灯片 25</vt:lpstr>
      <vt:lpstr>核心机制—垃圾回收</vt:lpstr>
      <vt:lpstr>1.4 Java语言的环境搭建</vt:lpstr>
      <vt:lpstr>下载、安装JDK</vt:lpstr>
      <vt:lpstr>配置环境变量 </vt:lpstr>
      <vt:lpstr>什么是JDK，JRE</vt:lpstr>
      <vt:lpstr>JVM、JRE、JDK 关系</vt:lpstr>
      <vt:lpstr>幻灯片 32</vt:lpstr>
      <vt:lpstr>幻灯片 33</vt:lpstr>
      <vt:lpstr>幻灯片 34</vt:lpstr>
      <vt:lpstr>幻灯片 35</vt:lpstr>
      <vt:lpstr>1.6 小结第一个程序</vt:lpstr>
      <vt:lpstr>幻灯片 37</vt:lpstr>
      <vt:lpstr>幻灯片 38</vt:lpstr>
      <vt:lpstr>1.8 注  释</vt:lpstr>
      <vt:lpstr>1.8 注  释</vt:lpstr>
      <vt:lpstr>1.8 注  释</vt:lpstr>
      <vt:lpstr>幻灯片 42</vt:lpstr>
      <vt:lpstr>作  业</vt:lpstr>
      <vt:lpstr>幻灯片 44</vt:lpstr>
    </vt:vector>
  </TitlesOfParts>
  <Company>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Java语言概述</dc:title>
  <dc:creator>Administrator</dc:creator>
  <cp:lastModifiedBy>xbany</cp:lastModifiedBy>
  <cp:revision>105</cp:revision>
  <dcterms:created xsi:type="dcterms:W3CDTF">2018-02-01T07:53:00Z</dcterms:created>
  <dcterms:modified xsi:type="dcterms:W3CDTF">2019-04-24T08:50:49Z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