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62" r:id="rId2"/>
    <p:sldId id="419" r:id="rId3"/>
    <p:sldId id="321" r:id="rId4"/>
    <p:sldId id="322" r:id="rId5"/>
    <p:sldId id="323" r:id="rId6"/>
    <p:sldId id="324" r:id="rId7"/>
    <p:sldId id="519" r:id="rId8"/>
    <p:sldId id="325" r:id="rId9"/>
    <p:sldId id="326" r:id="rId10"/>
    <p:sldId id="327" r:id="rId11"/>
    <p:sldId id="329" r:id="rId12"/>
    <p:sldId id="330" r:id="rId13"/>
    <p:sldId id="331" r:id="rId14"/>
    <p:sldId id="332" r:id="rId15"/>
    <p:sldId id="333" r:id="rId16"/>
    <p:sldId id="337" r:id="rId17"/>
    <p:sldId id="341" r:id="rId18"/>
    <p:sldId id="520" r:id="rId19"/>
    <p:sldId id="338" r:id="rId20"/>
    <p:sldId id="339" r:id="rId21"/>
    <p:sldId id="340" r:id="rId22"/>
    <p:sldId id="34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9" r:id="rId39"/>
    <p:sldId id="381" r:id="rId40"/>
    <p:sldId id="382" r:id="rId41"/>
    <p:sldId id="385" r:id="rId42"/>
    <p:sldId id="386" r:id="rId43"/>
    <p:sldId id="387" r:id="rId44"/>
    <p:sldId id="388" r:id="rId45"/>
    <p:sldId id="389" r:id="rId46"/>
    <p:sldId id="391" r:id="rId47"/>
    <p:sldId id="393" r:id="rId48"/>
    <p:sldId id="394" r:id="rId49"/>
    <p:sldId id="395" r:id="rId50"/>
    <p:sldId id="396" r:id="rId51"/>
    <p:sldId id="397" r:id="rId52"/>
    <p:sldId id="398" r:id="rId53"/>
    <p:sldId id="399" r:id="rId54"/>
    <p:sldId id="521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0A5349CE-41CF-46B3-B707-7316BC96BF9A}">
          <p14:sldIdLst>
            <p14:sldId id="262"/>
            <p14:sldId id="419"/>
            <p14:sldId id="321"/>
            <p14:sldId id="322"/>
            <p14:sldId id="323"/>
            <p14:sldId id="324"/>
            <p14:sldId id="519"/>
            <p14:sldId id="325"/>
            <p14:sldId id="326"/>
            <p14:sldId id="327"/>
            <p14:sldId id="329"/>
            <p14:sldId id="330"/>
            <p14:sldId id="331"/>
            <p14:sldId id="332"/>
            <p14:sldId id="333"/>
            <p14:sldId id="337"/>
            <p14:sldId id="341"/>
            <p14:sldId id="520"/>
            <p14:sldId id="338"/>
            <p14:sldId id="339"/>
            <p14:sldId id="340"/>
            <p14:sldId id="34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9"/>
            <p14:sldId id="381"/>
            <p14:sldId id="382"/>
            <p14:sldId id="385"/>
            <p14:sldId id="386"/>
            <p14:sldId id="387"/>
            <p14:sldId id="388"/>
            <p14:sldId id="389"/>
            <p14:sldId id="391"/>
            <p14:sldId id="393"/>
            <p14:sldId id="394"/>
            <p14:sldId id="395"/>
            <p14:sldId id="396"/>
            <p14:sldId id="397"/>
            <p14:sldId id="398"/>
            <p14:sldId id="399"/>
            <p14:sldId id="51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260">
          <p15:clr>
            <a:srgbClr val="A4A3A4"/>
          </p15:clr>
        </p15:guide>
        <p15:guide id="2" pos="37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84"/>
      </p:cViewPr>
      <p:guideLst>
        <p:guide orient="horz" pos="2260"/>
        <p:guide pos="37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7917E-AA9C-4E1C-B43E-D55871A05F89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43D53-75F2-48D8-A1DC-BE6A8C30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3429-28EF-44A1-8C16-DC171D3F712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b=3+4 ，3和4都是常量，所以java在编译时期会检查该常量的和是否超出byte类型的范围。如果没有可以赋值。</a:t>
            </a:r>
          </a:p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b=b1+b2不可以，是因为b1和b2是变量，因为变量的值会变化，不确定具体的值，所以默认使用int类型进行存储。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>
                <a:ea typeface="宋体" panose="02010600030101010101" pitchFamily="2" charset="-122"/>
              </a:rPr>
              <a:t>表达式：就是具有一定语法规则的语句。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43D53-75F2-48D8-A1DC-BE6A8C3089EA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6454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43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379656"/>
            <a:ext cx="12192000" cy="761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19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379656"/>
            <a:ext cx="12192000" cy="761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 descr="19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379656"/>
            <a:ext cx="12192000" cy="761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391-8CFF-4A4C-AB73-F49A234A20C9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ngyan.baidu.com/article/b0b63dbf02e4d24a4830701a.html" TargetMode="Externa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39350" y="1916833"/>
            <a:ext cx="10839485" cy="185102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8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8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8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r>
              <a:rPr lang="en-US" altLang="zh-CN" sz="8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8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8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8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基本语法</a:t>
            </a:r>
            <a:r>
              <a:rPr lang="en-US" altLang="zh-CN" sz="8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zh-CN" sz="80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3"/>
          <p:cNvSpPr>
            <a:spLocks noChangeArrowheads="1"/>
          </p:cNvSpPr>
          <p:nvPr/>
        </p:nvSpPr>
        <p:spPr bwMode="auto">
          <a:xfrm>
            <a:off x="7830820" y="4365625"/>
            <a:ext cx="264985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endParaRPr lang="zh-CN" alt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7440150" y="692150"/>
            <a:ext cx="4512501" cy="1584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1318" y="453805"/>
            <a:ext cx="3172440" cy="938356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2.3  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变  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752" y="1657350"/>
            <a:ext cx="10972800" cy="45079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变量的概念：</a:t>
            </a:r>
            <a:endParaRPr lang="en-US" altLang="zh-CN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内存中的一个存储区域</a:t>
            </a:r>
            <a:endParaRPr lang="en-US" altLang="zh-CN" sz="20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该区域有自己的名称（变量名）和类型（数据类型）</a:t>
            </a:r>
            <a:endParaRPr lang="en-US" altLang="zh-CN" sz="20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中每个变量必须先声明，后使用</a:t>
            </a:r>
            <a:endParaRPr lang="en-US" altLang="zh-CN" sz="20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该区域的数据可以在同一类型范围内不断变化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使用变量注意：</a:t>
            </a:r>
            <a:endParaRPr lang="en-US" altLang="zh-CN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变量的作用域：一对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 }</a:t>
            </a:r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之间有效	</a:t>
            </a:r>
            <a:endParaRPr lang="en-US" altLang="zh-CN" sz="20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初始化值</a:t>
            </a:r>
            <a:endParaRPr lang="en-US" altLang="zh-CN" sz="20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定义变量的格式：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数据类型    变量名 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 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初始化值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变量是通过使用变量名来访问这块区域的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23035" y="981075"/>
            <a:ext cx="1778000" cy="4445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7823035" y="981076"/>
            <a:ext cx="1778000" cy="4619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dirty="0">
              <a:solidFill>
                <a:schemeClr val="bg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8712035" y="1484313"/>
            <a:ext cx="264583" cy="1444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8976618" y="1628775"/>
            <a:ext cx="124883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名字</a:t>
            </a:r>
          </a:p>
        </p:txBody>
      </p:sp>
      <p:sp>
        <p:nvSpPr>
          <p:cNvPr id="8" name="椭圆 7"/>
          <p:cNvSpPr/>
          <p:nvPr/>
        </p:nvSpPr>
        <p:spPr>
          <a:xfrm>
            <a:off x="10032835" y="763588"/>
            <a:ext cx="1246716" cy="368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320702" y="1268413"/>
            <a:ext cx="1248833" cy="3667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128085" y="1765301"/>
            <a:ext cx="1248833" cy="3667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0320702" y="1195389"/>
            <a:ext cx="12488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10128085" y="1731963"/>
            <a:ext cx="182456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0224459" y="692151"/>
            <a:ext cx="7683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063" y="531478"/>
            <a:ext cx="8390519" cy="857256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变量的分类-按数据类型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0796" y="1556792"/>
            <a:ext cx="10972800" cy="10429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对于每一种数据都定义了明确的具体数据类型，在内存中分配了不同大小的内存空间。</a:t>
            </a:r>
          </a:p>
        </p:txBody>
      </p:sp>
      <p:sp>
        <p:nvSpPr>
          <p:cNvPr id="5" name="左大括号 9"/>
          <p:cNvSpPr/>
          <p:nvPr/>
        </p:nvSpPr>
        <p:spPr bwMode="auto">
          <a:xfrm>
            <a:off x="2252134" y="3765569"/>
            <a:ext cx="960967" cy="1511300"/>
          </a:xfrm>
          <a:prstGeom prst="leftBrace">
            <a:avLst>
              <a:gd name="adj1" fmla="val 832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622301" y="4270394"/>
            <a:ext cx="19177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13100" y="3476645"/>
            <a:ext cx="26924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基本</a:t>
            </a:r>
            <a:endParaRPr lang="en-US" sz="20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3213100" y="4991120"/>
            <a:ext cx="26924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引用</a:t>
            </a:r>
            <a:endParaRPr lang="en-US" sz="20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</a:p>
        </p:txBody>
      </p:sp>
      <p:sp>
        <p:nvSpPr>
          <p:cNvPr id="9" name="左大括号 13"/>
          <p:cNvSpPr/>
          <p:nvPr/>
        </p:nvSpPr>
        <p:spPr bwMode="auto">
          <a:xfrm>
            <a:off x="4847168" y="3187719"/>
            <a:ext cx="385233" cy="1441450"/>
          </a:xfrm>
          <a:prstGeom prst="leftBrace">
            <a:avLst>
              <a:gd name="adj1" fmla="val 8338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左大括号 14"/>
          <p:cNvSpPr/>
          <p:nvPr/>
        </p:nvSpPr>
        <p:spPr bwMode="auto">
          <a:xfrm>
            <a:off x="4847167" y="4845069"/>
            <a:ext cx="287867" cy="1225550"/>
          </a:xfrm>
          <a:prstGeom prst="leftBrace">
            <a:avLst>
              <a:gd name="adj1" fmla="val 841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5232400" y="2971819"/>
            <a:ext cx="17272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数值型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5232400" y="3797319"/>
            <a:ext cx="230293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字符型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(char)</a:t>
            </a:r>
            <a:endParaRPr lang="zh-CN" altLang="en-US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5232401" y="4340244"/>
            <a:ext cx="297603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布尔型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(boolean)</a:t>
            </a:r>
            <a:endParaRPr lang="zh-CN" altLang="en-US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左大括号 18"/>
          <p:cNvSpPr/>
          <p:nvPr/>
        </p:nvSpPr>
        <p:spPr bwMode="auto">
          <a:xfrm>
            <a:off x="6574367" y="2901969"/>
            <a:ext cx="287867" cy="863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6959600" y="2755919"/>
            <a:ext cx="470746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整数类型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byte,short,int,long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6959600" y="3476644"/>
            <a:ext cx="451273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浮点类型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float,double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5135034" y="4702194"/>
            <a:ext cx="2307167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(class)</a:t>
            </a:r>
            <a:endParaRPr lang="zh-CN" altLang="en-US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5134398" y="5222894"/>
            <a:ext cx="3361267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(interface)</a:t>
            </a:r>
            <a:endParaRPr lang="zh-CN" altLang="en-US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5135034" y="5743594"/>
            <a:ext cx="2307167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([ ])</a:t>
            </a:r>
            <a:endParaRPr lang="zh-CN" altLang="en-US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96300" y="4902219"/>
            <a:ext cx="2209800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字符串在这里</a:t>
            </a:r>
          </a:p>
        </p:txBody>
      </p:sp>
      <p:cxnSp>
        <p:nvCxnSpPr>
          <p:cNvPr id="22" name="曲线连接符 21"/>
          <p:cNvCxnSpPr/>
          <p:nvPr/>
        </p:nvCxnSpPr>
        <p:spPr>
          <a:xfrm rot="10800000">
            <a:off x="6720417" y="4902220"/>
            <a:ext cx="1775883" cy="142875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622299" y="1027114"/>
            <a:ext cx="78739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B050"/>
                </a:solidFill>
              </a:rPr>
              <a:t>补充：变量的分类-按声明的位置的不同</a:t>
            </a:r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622300" y="1803401"/>
            <a:ext cx="10754784" cy="449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B050"/>
                </a:solidFill>
              </a:rPr>
              <a:t>在方法体外，类体内声明的变量称为成员变量。</a:t>
            </a:r>
            <a:endParaRPr lang="en-US" altLang="zh-CN" b="1" dirty="0">
              <a:solidFill>
                <a:srgbClr val="00B050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B050"/>
                </a:solidFill>
              </a:rPr>
              <a:t>在方法体内部声明的变量称为局部变量。</a:t>
            </a:r>
          </a:p>
          <a:p>
            <a:pPr eaLnBrk="1" hangingPunct="1"/>
            <a:endParaRPr lang="en-US" altLang="zh-CN" b="1" dirty="0">
              <a:solidFill>
                <a:srgbClr val="00B050"/>
              </a:solidFill>
            </a:endParaRPr>
          </a:p>
          <a:p>
            <a:pPr eaLnBrk="1" hangingPunct="1"/>
            <a:endParaRPr lang="en-US" altLang="zh-CN" b="1" dirty="0">
              <a:solidFill>
                <a:srgbClr val="00B050"/>
              </a:solidFill>
            </a:endParaRPr>
          </a:p>
          <a:p>
            <a:pPr eaLnBrk="1" hangingPunct="1"/>
            <a:endParaRPr lang="en-US" altLang="zh-CN" b="1" dirty="0">
              <a:solidFill>
                <a:srgbClr val="00B050"/>
              </a:solidFill>
            </a:endParaRPr>
          </a:p>
          <a:p>
            <a:pPr eaLnBrk="1" hangingPunct="1"/>
            <a:endParaRPr lang="en-US" altLang="zh-CN" b="1" dirty="0">
              <a:solidFill>
                <a:srgbClr val="00B050"/>
              </a:solidFill>
            </a:endParaRPr>
          </a:p>
          <a:p>
            <a:pPr eaLnBrk="1" hangingPunct="1"/>
            <a:endParaRPr lang="en-US" altLang="zh-CN" sz="2200" dirty="0">
              <a:solidFill>
                <a:srgbClr val="00B050"/>
              </a:solidFill>
            </a:endParaRPr>
          </a:p>
          <a:p>
            <a:pPr eaLnBrk="1" hangingPunct="1"/>
            <a:endParaRPr lang="en-US" altLang="zh-CN" b="1" dirty="0">
              <a:solidFill>
                <a:srgbClr val="00B050"/>
              </a:solidFill>
            </a:endParaRPr>
          </a:p>
          <a:p>
            <a:pPr eaLnBrk="1" hangingPunct="1"/>
            <a:endParaRPr lang="en-US" altLang="zh-CN" b="1" dirty="0">
              <a:solidFill>
                <a:srgbClr val="00B050"/>
              </a:solidFill>
            </a:endParaRPr>
          </a:p>
          <a:p>
            <a:pPr eaLnBrk="1" hangingPunct="1"/>
            <a:endParaRPr lang="en-US" altLang="zh-CN" b="1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rgbClr val="00B050"/>
                </a:solidFill>
              </a:rPr>
              <a:t>●</a:t>
            </a:r>
            <a:r>
              <a:rPr lang="zh-CN" altLang="en-US" b="1" dirty="0">
                <a:solidFill>
                  <a:srgbClr val="00B050"/>
                </a:solidFill>
              </a:rPr>
              <a:t>注意：二者在初始化值方面的异同</a:t>
            </a:r>
            <a:r>
              <a:rPr lang="en-US" altLang="zh-CN" b="1" dirty="0">
                <a:solidFill>
                  <a:srgbClr val="00B050"/>
                </a:solidFill>
              </a:rPr>
              <a:t>:</a:t>
            </a:r>
          </a:p>
          <a:p>
            <a:pPr eaLnBrk="1" hangingPunct="1"/>
            <a:r>
              <a:rPr lang="en-US" altLang="zh-CN" sz="2000" b="1" dirty="0">
                <a:solidFill>
                  <a:srgbClr val="00B050"/>
                </a:solidFill>
              </a:rPr>
              <a:t>         </a:t>
            </a:r>
            <a:r>
              <a:rPr lang="zh-CN" altLang="en-US" sz="2000" b="1" dirty="0">
                <a:solidFill>
                  <a:srgbClr val="00B050"/>
                </a:solidFill>
              </a:rPr>
              <a:t>同：</a:t>
            </a:r>
            <a:r>
              <a:rPr lang="zh-CN" altLang="en-US" sz="2000" dirty="0">
                <a:solidFill>
                  <a:srgbClr val="00B050"/>
                </a:solidFill>
              </a:rPr>
              <a:t>都有生命周期</a:t>
            </a:r>
            <a:r>
              <a:rPr lang="en-US" altLang="zh-CN" sz="2000" b="1" dirty="0">
                <a:solidFill>
                  <a:srgbClr val="00B050"/>
                </a:solidFill>
              </a:rPr>
              <a:t>      </a:t>
            </a:r>
            <a:r>
              <a:rPr lang="zh-CN" altLang="en-US" sz="2000" b="1" dirty="0">
                <a:solidFill>
                  <a:srgbClr val="00B050"/>
                </a:solidFill>
              </a:rPr>
              <a:t>异：</a:t>
            </a:r>
            <a:r>
              <a:rPr lang="zh-CN" altLang="en-US" sz="2000" dirty="0">
                <a:solidFill>
                  <a:srgbClr val="00B050"/>
                </a:solidFill>
              </a:rPr>
              <a:t>局部变量除形参外，需显式初始化。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1581151" y="3213101"/>
            <a:ext cx="287867" cy="1368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4" name="TextBox 3"/>
          <p:cNvSpPr txBox="1">
            <a:spLocks noChangeArrowheads="1"/>
          </p:cNvSpPr>
          <p:nvPr/>
        </p:nvSpPr>
        <p:spPr bwMode="auto">
          <a:xfrm>
            <a:off x="1869018" y="2998788"/>
            <a:ext cx="201718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srgbClr val="C00000"/>
                </a:solidFill>
              </a:rPr>
              <a:t>成员变量</a:t>
            </a:r>
          </a:p>
        </p:txBody>
      </p:sp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1869018" y="4335463"/>
            <a:ext cx="201718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srgbClr val="C00000"/>
                </a:solidFill>
              </a:rPr>
              <a:t>局部变量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3790951" y="2744789"/>
            <a:ext cx="336549" cy="1044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3695701" y="3968750"/>
            <a:ext cx="334433" cy="1333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8" name="TextBox 13"/>
          <p:cNvSpPr txBox="1">
            <a:spLocks noChangeArrowheads="1"/>
          </p:cNvSpPr>
          <p:nvPr/>
        </p:nvSpPr>
        <p:spPr bwMode="auto">
          <a:xfrm>
            <a:off x="4078818" y="2559051"/>
            <a:ext cx="6051549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B050"/>
                </a:solidFill>
              </a:rPr>
              <a:t>实例变量（不以</a:t>
            </a:r>
            <a:r>
              <a:rPr lang="en-US" altLang="zh-CN" sz="2200" dirty="0">
                <a:solidFill>
                  <a:srgbClr val="00B050"/>
                </a:solidFill>
              </a:rPr>
              <a:t>static</a:t>
            </a:r>
            <a:r>
              <a:rPr lang="zh-CN" altLang="en-US" sz="2200" dirty="0">
                <a:solidFill>
                  <a:srgbClr val="00B050"/>
                </a:solidFill>
              </a:rPr>
              <a:t>修饰）</a:t>
            </a:r>
          </a:p>
        </p:txBody>
      </p:sp>
      <p:sp>
        <p:nvSpPr>
          <p:cNvPr id="14349" name="TextBox 14"/>
          <p:cNvSpPr txBox="1">
            <a:spLocks noChangeArrowheads="1"/>
          </p:cNvSpPr>
          <p:nvPr/>
        </p:nvSpPr>
        <p:spPr bwMode="auto">
          <a:xfrm>
            <a:off x="4078818" y="3398838"/>
            <a:ext cx="60515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B050"/>
                </a:solidFill>
              </a:rPr>
              <a:t>类变量（以</a:t>
            </a:r>
            <a:r>
              <a:rPr lang="en-US" altLang="zh-CN" sz="2200" dirty="0">
                <a:solidFill>
                  <a:srgbClr val="00B050"/>
                </a:solidFill>
              </a:rPr>
              <a:t>static</a:t>
            </a:r>
            <a:r>
              <a:rPr lang="zh-CN" altLang="en-US" sz="2200" dirty="0">
                <a:solidFill>
                  <a:srgbClr val="00B050"/>
                </a:solidFill>
              </a:rPr>
              <a:t>修饰）</a:t>
            </a:r>
          </a:p>
        </p:txBody>
      </p:sp>
      <p:sp>
        <p:nvSpPr>
          <p:cNvPr id="14350" name="TextBox 15"/>
          <p:cNvSpPr txBox="1">
            <a:spLocks noChangeArrowheads="1"/>
          </p:cNvSpPr>
          <p:nvPr/>
        </p:nvSpPr>
        <p:spPr bwMode="auto">
          <a:xfrm>
            <a:off x="4150785" y="3843338"/>
            <a:ext cx="604943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B050"/>
                </a:solidFill>
              </a:rPr>
              <a:t>形参（方法签名中定义的变量）</a:t>
            </a:r>
          </a:p>
        </p:txBody>
      </p:sp>
      <p:sp>
        <p:nvSpPr>
          <p:cNvPr id="14351" name="TextBox 16"/>
          <p:cNvSpPr txBox="1">
            <a:spLocks noChangeArrowheads="1"/>
          </p:cNvSpPr>
          <p:nvPr/>
        </p:nvSpPr>
        <p:spPr bwMode="auto">
          <a:xfrm>
            <a:off x="4078818" y="4335463"/>
            <a:ext cx="60515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B050"/>
                </a:solidFill>
              </a:rPr>
              <a:t>方法局部变量（在方法内定义）</a:t>
            </a:r>
          </a:p>
        </p:txBody>
      </p:sp>
      <p:sp>
        <p:nvSpPr>
          <p:cNvPr id="14352" name="TextBox 17"/>
          <p:cNvSpPr txBox="1">
            <a:spLocks noChangeArrowheads="1"/>
          </p:cNvSpPr>
          <p:nvPr/>
        </p:nvSpPr>
        <p:spPr bwMode="auto">
          <a:xfrm>
            <a:off x="4161367" y="4911725"/>
            <a:ext cx="654473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B050"/>
                </a:solidFill>
              </a:rPr>
              <a:t>代码块局部变量（在代码块内定义）</a:t>
            </a:r>
          </a:p>
        </p:txBody>
      </p:sp>
      <p:sp>
        <p:nvSpPr>
          <p:cNvPr id="14353" name="TextBox 19"/>
          <p:cNvSpPr txBox="1">
            <a:spLocks noChangeArrowheads="1"/>
          </p:cNvSpPr>
          <p:nvPr/>
        </p:nvSpPr>
        <p:spPr bwMode="auto">
          <a:xfrm>
            <a:off x="552451" y="3398838"/>
            <a:ext cx="112606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所有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变量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780" y="787006"/>
            <a:ext cx="9242365" cy="79434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整数类型：</a:t>
            </a:r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err="1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endParaRPr lang="zh-CN" altLang="en-US" b="1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各整数类型有固定的表数范围和字段长度，不受具体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的影响，以保证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程序的可移植性。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的整型常量默认为 </a:t>
            </a:r>
            <a:r>
              <a:rPr lang="en-US" altLang="zh-CN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型，声明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型常量须后加‘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l’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或‘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L’</a:t>
            </a: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7"/>
          <p:cNvGraphicFramePr/>
          <p:nvPr/>
        </p:nvGraphicFramePr>
        <p:xfrm>
          <a:off x="1142966" y="3573464"/>
          <a:ext cx="10181166" cy="2305051"/>
        </p:xfrm>
        <a:graphic>
          <a:graphicData uri="http://schemas.openxmlformats.org/drawingml/2006/table">
            <a:tbl>
              <a:tblPr/>
              <a:tblGrid>
                <a:gridCol w="33930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930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951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类   型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占用存储空间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表数范围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b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yte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1字节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=8bit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-128 ~ 127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short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2字节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~2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-1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4字节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~ 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long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8字节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~ 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202" y="519378"/>
            <a:ext cx="7238291" cy="79434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浮点类型：</a:t>
            </a:r>
            <a:r>
              <a:rPr lang="en-US" altLang="zh-CN" sz="3200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sz="3200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endParaRPr lang="zh-CN" altLang="en-US" sz="3200" b="1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00174"/>
            <a:ext cx="10972800" cy="28289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与整数类型类似，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浮点类型也有固定的表数范围和字段长度，不受具体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的影响。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的浮点型常量默认为</a:t>
            </a:r>
            <a:r>
              <a:rPr lang="en-US" altLang="zh-CN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声明</a:t>
            </a:r>
            <a:r>
              <a:rPr lang="en-US" altLang="zh-CN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型常量，须后加‘</a:t>
            </a:r>
            <a:r>
              <a:rPr lang="en-US" altLang="zh-CN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f’</a:t>
            </a: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或‘</a:t>
            </a:r>
            <a:r>
              <a:rPr lang="en-US" altLang="zh-CN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F’</a:t>
            </a: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浮点型常量有两种表示形式：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十进制数形式：如：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5.12       512.0f        .512   (</a:t>
            </a:r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必须有小数点）</a:t>
            </a:r>
            <a:endParaRPr lang="en-US" altLang="zh-CN" sz="20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科学计数法形式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如：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5.12e2      512E2     100E-2</a:t>
            </a:r>
          </a:p>
        </p:txBody>
      </p:sp>
      <p:graphicFrame>
        <p:nvGraphicFramePr>
          <p:cNvPr id="4" name="Group 7"/>
          <p:cNvGraphicFramePr/>
          <p:nvPr/>
        </p:nvGraphicFramePr>
        <p:xfrm>
          <a:off x="1005418" y="4557714"/>
          <a:ext cx="10181167" cy="1320801"/>
        </p:xfrm>
        <a:graphic>
          <a:graphicData uri="http://schemas.openxmlformats.org/drawingml/2006/table">
            <a:tbl>
              <a:tblPr/>
              <a:tblGrid>
                <a:gridCol w="26894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31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984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类  型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占用存储空间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表数范围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单精度float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4字节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-3.403E38 ~ 3.403E38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双精度double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8字节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-1.798E308 ~ 1.798E308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068" y="1043984"/>
            <a:ext cx="5318077" cy="78181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字符类型：</a:t>
            </a:r>
            <a:r>
              <a:rPr lang="en-US" altLang="zh-CN" sz="3200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endParaRPr lang="zh-CN" altLang="en-US" sz="3200" b="1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1916833"/>
            <a:ext cx="11521280" cy="38450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型数据用来表示通常意义上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”(2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字节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字符型常量的三种表现形式：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字符常量是用单引号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(‘ ’)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括起来的单个字符，涵盖世界上所有书面语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的字符。例如：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 c1 = 'a';   char c2 = '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'; char c3 =  '9';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az-Cyrl-AZ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中还允许使用转义字符‘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\’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来将其后的字符转变为特殊字符型常量。例如：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 c3 = ‘\n’;  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'\n'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表示换行符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直接使用 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Unicode 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值来表示字符型常量：‘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en-US" altLang="zh-CN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uXXXX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。其中，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XXXX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代表一个十六进制整数。如：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\u000a 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表示 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类型是可以进行运算的。因为它都对应有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码。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38013" y="16846"/>
            <a:ext cx="2609736" cy="283609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06473" y="720098"/>
            <a:ext cx="7142280" cy="79434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布尔类型：</a:t>
            </a:r>
            <a:r>
              <a:rPr lang="en-US" altLang="zh-CN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boolean</a:t>
            </a:r>
            <a:endParaRPr lang="zh-CN" altLang="en-US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1600200"/>
            <a:ext cx="11713301" cy="34849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 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类型适于逻辑运算，一般用于程序流程控制：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条件控制语句；                  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循环控制语句；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do-while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循环控制语句；      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循环控制语句；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类型数据只允许取值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，无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不可以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或非 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的整数替代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，这点和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语言不同。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1005417" y="979488"/>
            <a:ext cx="41296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B050"/>
                </a:solidFill>
                <a:latin typeface="+mn-lt"/>
              </a:rPr>
              <a:t>字符串：</a:t>
            </a:r>
            <a:r>
              <a:rPr lang="en-US" altLang="zh-CN" sz="2800" b="1" dirty="0">
                <a:solidFill>
                  <a:srgbClr val="00B050"/>
                </a:solidFill>
                <a:latin typeface="+mn-lt"/>
              </a:rPr>
              <a:t> String</a:t>
            </a:r>
            <a:r>
              <a:rPr lang="zh-CN" altLang="en-US" sz="2800" b="1" dirty="0">
                <a:solidFill>
                  <a:srgbClr val="00B050"/>
                </a:solidFill>
                <a:latin typeface="+mn-lt"/>
              </a:rPr>
              <a:t>类</a:t>
            </a: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711631" y="1536404"/>
            <a:ext cx="10852149" cy="446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latin typeface="+mn-lt"/>
              </a:rPr>
              <a:t>值</a:t>
            </a:r>
            <a:r>
              <a:rPr lang="en-US" altLang="zh-CN" dirty="0">
                <a:solidFill>
                  <a:srgbClr val="00B050"/>
                </a:solidFill>
                <a:latin typeface="+mn-lt"/>
              </a:rPr>
              <a:t>null</a:t>
            </a:r>
            <a:r>
              <a:rPr lang="zh-CN" altLang="en-US" dirty="0">
                <a:solidFill>
                  <a:srgbClr val="00B050"/>
                </a:solidFill>
                <a:latin typeface="+mn-lt"/>
              </a:rPr>
              <a:t>可以赋值给任何引用类型（类、接口、数组）的变量，用以表示这个引用类型变量中保存的地址为空。</a:t>
            </a:r>
            <a:endParaRPr lang="en-US" altLang="zh-CN" dirty="0">
              <a:solidFill>
                <a:srgbClr val="00B050"/>
              </a:solidFill>
              <a:latin typeface="+mn-lt"/>
            </a:endParaRP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B050"/>
                </a:solidFill>
                <a:latin typeface="+mn-lt"/>
              </a:rPr>
              <a:t>String</a:t>
            </a:r>
            <a:r>
              <a:rPr lang="zh-CN" altLang="en-US" dirty="0">
                <a:solidFill>
                  <a:srgbClr val="00B050"/>
                </a:solidFill>
                <a:latin typeface="+mn-lt"/>
              </a:rPr>
              <a:t>类属于引用类型，可用</a:t>
            </a:r>
            <a:r>
              <a:rPr lang="en-US" altLang="zh-CN" dirty="0">
                <a:solidFill>
                  <a:srgbClr val="00B050"/>
                </a:solidFill>
                <a:latin typeface="+mn-lt"/>
              </a:rPr>
              <a:t>null</a:t>
            </a:r>
            <a:r>
              <a:rPr lang="zh-CN" altLang="en-US" dirty="0">
                <a:solidFill>
                  <a:srgbClr val="00B050"/>
                </a:solidFill>
                <a:latin typeface="+mn-lt"/>
              </a:rPr>
              <a:t>赋值。</a:t>
            </a:r>
            <a:endParaRPr lang="en-US" altLang="zh-CN" dirty="0">
              <a:solidFill>
                <a:srgbClr val="00B050"/>
              </a:solidFill>
              <a:latin typeface="+mn-lt"/>
            </a:endParaRP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B050"/>
                </a:solidFill>
                <a:latin typeface="+mn-lt"/>
              </a:rPr>
              <a:t>String</a:t>
            </a:r>
            <a:r>
              <a:rPr lang="zh-CN" altLang="en-US" dirty="0">
                <a:solidFill>
                  <a:srgbClr val="00B050"/>
                </a:solidFill>
                <a:latin typeface="+mn-lt"/>
              </a:rPr>
              <a:t>类是一个典型的不可变类，</a:t>
            </a:r>
            <a:r>
              <a:rPr lang="en-US" altLang="zh-CN" dirty="0">
                <a:solidFill>
                  <a:srgbClr val="00B050"/>
                </a:solidFill>
                <a:latin typeface="+mn-lt"/>
              </a:rPr>
              <a:t>String</a:t>
            </a:r>
            <a:r>
              <a:rPr lang="zh-CN" altLang="en-US" dirty="0">
                <a:solidFill>
                  <a:srgbClr val="00B050"/>
                </a:solidFill>
                <a:latin typeface="+mn-lt"/>
              </a:rPr>
              <a:t>对象创建出来就</a:t>
            </a:r>
            <a:endParaRPr lang="en-US" altLang="zh-CN" dirty="0">
              <a:solidFill>
                <a:srgbClr val="00B050"/>
              </a:solidFill>
              <a:latin typeface="+mn-lt"/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  <a:latin typeface="+mn-lt"/>
              </a:rPr>
              <a:t>     </a:t>
            </a:r>
            <a:r>
              <a:rPr lang="zh-CN" altLang="en-US" dirty="0">
                <a:solidFill>
                  <a:srgbClr val="00B050"/>
                </a:solidFill>
                <a:latin typeface="+mn-lt"/>
              </a:rPr>
              <a:t>不可能被改变。创建出的字符串将存放在数据区，保证</a:t>
            </a:r>
            <a:endParaRPr lang="en-US" altLang="zh-CN" dirty="0">
              <a:solidFill>
                <a:srgbClr val="00B050"/>
              </a:solidFill>
              <a:latin typeface="+mn-lt"/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  <a:latin typeface="+mn-lt"/>
              </a:rPr>
              <a:t>     </a:t>
            </a:r>
            <a:r>
              <a:rPr lang="zh-CN" altLang="en-US" dirty="0">
                <a:solidFill>
                  <a:srgbClr val="00B050"/>
                </a:solidFill>
                <a:latin typeface="+mn-lt"/>
              </a:rPr>
              <a:t>每个字符串常量只有一个，不会产生多个副本。</a:t>
            </a:r>
            <a:endParaRPr lang="en-US" altLang="zh-CN" dirty="0">
              <a:solidFill>
                <a:srgbClr val="00B050"/>
              </a:solidFill>
              <a:latin typeface="+mn-lt"/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  <a:latin typeface="+mn-lt"/>
              </a:rPr>
              <a:t>      String s0 = “hello”;</a:t>
            </a: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  <a:latin typeface="+mn-lt"/>
              </a:rPr>
              <a:t>      String s1 = “hello”;</a:t>
            </a: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  <a:latin typeface="+mn-lt"/>
              </a:rPr>
              <a:t>      String s2 = “he” + “</a:t>
            </a:r>
            <a:r>
              <a:rPr lang="en-US" altLang="zh-CN" dirty="0" err="1">
                <a:solidFill>
                  <a:srgbClr val="00B050"/>
                </a:solidFill>
                <a:latin typeface="+mn-lt"/>
              </a:rPr>
              <a:t>ll</a:t>
            </a:r>
            <a:r>
              <a:rPr lang="en-US" altLang="zh-CN" dirty="0">
                <a:solidFill>
                  <a:srgbClr val="00B050"/>
                </a:solidFill>
                <a:latin typeface="+mn-lt"/>
              </a:rPr>
              <a:t>”+”o”;</a:t>
            </a: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  <a:latin typeface="+mn-lt"/>
              </a:rPr>
              <a:t>      </a:t>
            </a:r>
            <a:r>
              <a:rPr lang="en-US" altLang="zh-CN" dirty="0" err="1">
                <a:solidFill>
                  <a:srgbClr val="00B050"/>
                </a:solidFill>
                <a:latin typeface="+mn-lt"/>
              </a:rPr>
              <a:t>System.out.println</a:t>
            </a:r>
            <a:r>
              <a:rPr lang="en-US" altLang="zh-CN" dirty="0">
                <a:solidFill>
                  <a:srgbClr val="00B050"/>
                </a:solidFill>
                <a:latin typeface="+mn-lt"/>
              </a:rPr>
              <a:t>(s0 ==s1);</a:t>
            </a: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  <a:latin typeface="+mn-lt"/>
              </a:rPr>
              <a:t>      </a:t>
            </a:r>
            <a:r>
              <a:rPr lang="en-US" altLang="zh-CN" dirty="0" err="1">
                <a:solidFill>
                  <a:srgbClr val="00B050"/>
                </a:solidFill>
                <a:latin typeface="+mn-lt"/>
              </a:rPr>
              <a:t>System.out.println</a:t>
            </a:r>
            <a:r>
              <a:rPr lang="en-US" altLang="zh-CN" dirty="0">
                <a:solidFill>
                  <a:srgbClr val="00B050"/>
                </a:solidFill>
                <a:latin typeface="+mn-lt"/>
              </a:rPr>
              <a:t>(s0 ==s2);</a:t>
            </a:r>
            <a:endParaRPr lang="zh-CN" altLang="en-US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6631" name="TextBox 1"/>
          <p:cNvSpPr txBox="1">
            <a:spLocks noChangeArrowheads="1"/>
          </p:cNvSpPr>
          <p:nvPr/>
        </p:nvSpPr>
        <p:spPr bwMode="auto">
          <a:xfrm>
            <a:off x="7814733" y="4799013"/>
            <a:ext cx="3168651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B050"/>
                </a:solidFill>
                <a:latin typeface="+mn-lt"/>
              </a:rPr>
              <a:t>输出：</a:t>
            </a:r>
            <a:endParaRPr lang="en-US" altLang="zh-CN" dirty="0">
              <a:solidFill>
                <a:srgbClr val="00B050"/>
              </a:solidFill>
              <a:latin typeface="+mn-lt"/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  <a:latin typeface="+mn-lt"/>
              </a:rPr>
              <a:t>true</a:t>
            </a: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  <a:latin typeface="+mn-lt"/>
              </a:rPr>
              <a:t>true</a:t>
            </a:r>
            <a:endParaRPr lang="zh-CN" altLang="en-US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14733" y="4799013"/>
            <a:ext cx="1929672" cy="12001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弧形箭头 2"/>
          <p:cNvSpPr/>
          <p:nvPr/>
        </p:nvSpPr>
        <p:spPr>
          <a:xfrm>
            <a:off x="970929" y="5805265"/>
            <a:ext cx="433057" cy="598189"/>
          </a:xfrm>
          <a:prstGeom prst="curved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984" y="6120168"/>
            <a:ext cx="7860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s3 = new String(“hello”);</a:t>
            </a:r>
            <a:r>
              <a:rPr lang="zh-CN" altLang="en-US" sz="22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又如何理解呢？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96" y="692696"/>
            <a:ext cx="4512501" cy="85494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集成开发环境（</a:t>
            </a:r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IDE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2049" name="Picture 1" descr="D://Youdao/filedata/liuboyuan0098@163.com/c5b04979b17f440b9da2950bfce13285/clipboard.png">
            <a:extLst>
              <a:ext uri="{FF2B5EF4-FFF2-40B4-BE49-F238E27FC236}">
                <a16:creationId xmlns="" xmlns:a16="http://schemas.microsoft.com/office/drawing/2014/main" id="{BFDCC731-1599-4F2A-BBC2-19E9A3128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2500312"/>
            <a:ext cx="628650" cy="542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15BAEBA-43BC-4E67-9188-C8C4B5DEEBF8}"/>
              </a:ext>
            </a:extLst>
          </p:cNvPr>
          <p:cNvSpPr/>
          <p:nvPr/>
        </p:nvSpPr>
        <p:spPr>
          <a:xfrm>
            <a:off x="1314026" y="2029897"/>
            <a:ext cx="829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eclipse</a:t>
            </a:r>
            <a:endParaRPr lang="en-US" altLang="zh-CN" dirty="0">
              <a:effectLst/>
            </a:endParaRPr>
          </a:p>
        </p:txBody>
      </p:sp>
      <p:pic>
        <p:nvPicPr>
          <p:cNvPr id="2050" name="Picture 2" descr="D://Youdao/filedata/liuboyuan0098@163.com/c35e9336a3114697a23e70b0df071204/clipboard.png">
            <a:extLst>
              <a:ext uri="{FF2B5EF4-FFF2-40B4-BE49-F238E27FC236}">
                <a16:creationId xmlns="" xmlns:a16="http://schemas.microsoft.com/office/drawing/2014/main" id="{1F63313B-3F28-409B-8313-4283626E2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712" y="2399229"/>
            <a:ext cx="783975" cy="7524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1D0F721-124F-4464-8F2F-9CDB844EE09C}"/>
              </a:ext>
            </a:extLst>
          </p:cNvPr>
          <p:cNvSpPr/>
          <p:nvPr/>
        </p:nvSpPr>
        <p:spPr>
          <a:xfrm>
            <a:off x="4476798" y="2029897"/>
            <a:ext cx="627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IDEA</a:t>
            </a:r>
            <a:endParaRPr lang="en-US" altLang="zh-CN" dirty="0">
              <a:effectLst/>
            </a:endParaRPr>
          </a:p>
        </p:txBody>
      </p:sp>
      <p:pic>
        <p:nvPicPr>
          <p:cNvPr id="2051" name="Picture 3" descr="D://Youdao/filedata/liuboyuan0098@163.com/a0a10a262e164b6f966fe5ca238ecf01/clipboard.png">
            <a:extLst>
              <a:ext uri="{FF2B5EF4-FFF2-40B4-BE49-F238E27FC236}">
                <a16:creationId xmlns="" xmlns:a16="http://schemas.microsoft.com/office/drawing/2014/main" id="{83D556CC-07D2-4391-8BD5-DC1A0AA5A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763" y="2434700"/>
            <a:ext cx="2200275" cy="68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083F687-B4DC-4ADA-A6D4-821C101C45EB}"/>
              </a:ext>
            </a:extLst>
          </p:cNvPr>
          <p:cNvSpPr/>
          <p:nvPr/>
        </p:nvSpPr>
        <p:spPr>
          <a:xfrm>
            <a:off x="7800129" y="2029897"/>
            <a:ext cx="1087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NetBeans</a:t>
            </a:r>
            <a:endParaRPr lang="en-US" altLang="zh-CN" dirty="0">
              <a:effectLst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D4CBF06-C9B9-453F-B8ED-693A703C130A}"/>
              </a:ext>
            </a:extLst>
          </p:cNvPr>
          <p:cNvSpPr/>
          <p:nvPr/>
        </p:nvSpPr>
        <p:spPr>
          <a:xfrm>
            <a:off x="970286" y="3735943"/>
            <a:ext cx="872490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Eclipse</a:t>
            </a:r>
            <a:r>
              <a:rPr lang="zh-CN" altLang="en-US" sz="2800" b="1" dirty="0">
                <a:solidFill>
                  <a:srgbClr val="FF0000"/>
                </a:solidFill>
              </a:rPr>
              <a:t>安装（推荐）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dirty="0"/>
              <a:t>官网下载，方法看以下网址</a:t>
            </a:r>
          </a:p>
          <a:p>
            <a:r>
              <a:rPr lang="en-US" altLang="zh-CN" u="sng" dirty="0">
                <a:solidFill>
                  <a:srgbClr val="003884"/>
                </a:solidFill>
                <a:hlinkClick r:id="rId5"/>
              </a:rPr>
              <a:t>https://jingyan.baidu.com/article/b0b63dbf02e4d24a4830701a.html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393939"/>
                </a:solidFill>
              </a:rPr>
              <a:t>网盘下载（</a:t>
            </a:r>
            <a:r>
              <a:rPr lang="zh-CN" altLang="en-US" dirty="0">
                <a:solidFill>
                  <a:srgbClr val="FF0000"/>
                </a:solidFill>
              </a:rPr>
              <a:t>推荐</a:t>
            </a:r>
            <a:r>
              <a:rPr lang="zh-CN" altLang="en-US" dirty="0">
                <a:solidFill>
                  <a:srgbClr val="393939"/>
                </a:solidFill>
              </a:rPr>
              <a:t>）</a:t>
            </a:r>
            <a:endParaRPr lang="zh-CN" altLang="en-US" dirty="0"/>
          </a:p>
          <a:p>
            <a:r>
              <a:rPr lang="zh-CN" altLang="en-US" dirty="0">
                <a:solidFill>
                  <a:srgbClr val="393939"/>
                </a:solidFill>
              </a:rPr>
              <a:t>链接：</a:t>
            </a:r>
            <a:r>
              <a:rPr lang="en-US" altLang="zh-CN" dirty="0">
                <a:solidFill>
                  <a:srgbClr val="393939"/>
                </a:solidFill>
              </a:rPr>
              <a:t>https://pan.baidu.com/s/1qqiI22OgkW2aw1hTHIjFfQ </a:t>
            </a:r>
            <a:endParaRPr lang="zh-CN" altLang="en-US" dirty="0"/>
          </a:p>
          <a:p>
            <a:r>
              <a:rPr lang="zh-CN" altLang="en-US" dirty="0">
                <a:solidFill>
                  <a:srgbClr val="393939"/>
                </a:solidFill>
              </a:rPr>
              <a:t>提取码：</a:t>
            </a:r>
            <a:r>
              <a:rPr lang="en-US" altLang="zh-CN" dirty="0" err="1">
                <a:solidFill>
                  <a:srgbClr val="393939"/>
                </a:solidFill>
              </a:rPr>
              <a:t>zugz</a:t>
            </a:r>
            <a:r>
              <a:rPr lang="en-US" altLang="zh-CN" dirty="0">
                <a:solidFill>
                  <a:srgbClr val="393939"/>
                </a:solidFill>
              </a:rPr>
              <a:t>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解压，使用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8467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536600" y="509176"/>
            <a:ext cx="7118401" cy="953746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基本数据类型转换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6863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自动类型转换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：容量小的类型自动转换为容量大的数据类型。数据类型按容量大小排序为： </a:t>
            </a:r>
          </a:p>
          <a:p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有多种类型的数据混合运算时，系统首先自动将所有数据转换成容量最大的那种数据类型，然后再进行计算。     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byte,short,char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之间不会相互转换，他们三者在计算时首先转换为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当把任何基本类型的值和字符串值进行连接运算时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(+)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，基本类型的值将自动转化为字符串类型。 </a:t>
            </a:r>
          </a:p>
          <a:p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00222" y="2648292"/>
            <a:ext cx="1248833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05418" y="3176583"/>
            <a:ext cx="1248833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22601" y="3176583"/>
            <a:ext cx="1248833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654552" y="2816220"/>
            <a:ext cx="1248833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576485" y="2816220"/>
            <a:ext cx="1248833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401052" y="2816220"/>
            <a:ext cx="1248833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225618" y="2816220"/>
            <a:ext cx="1248833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2159001" y="2571744"/>
            <a:ext cx="105621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1244341" y="3125086"/>
            <a:ext cx="105833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3230021" y="3122440"/>
            <a:ext cx="115146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5025924" y="2765249"/>
            <a:ext cx="105833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6849546" y="2752723"/>
            <a:ext cx="105621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8578643" y="2765249"/>
            <a:ext cx="105833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10229194" y="2777775"/>
            <a:ext cx="15367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254251" y="3306757"/>
            <a:ext cx="76834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405718" y="2787644"/>
            <a:ext cx="1153583" cy="101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271434" y="3105145"/>
            <a:ext cx="383117" cy="2016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047318" y="2946394"/>
            <a:ext cx="529167" cy="142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7871885" y="2960683"/>
            <a:ext cx="529167" cy="142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9745134" y="2946395"/>
            <a:ext cx="385233" cy="285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34059" y="486400"/>
            <a:ext cx="842968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JavaSE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知识图解</a:t>
            </a:r>
          </a:p>
        </p:txBody>
      </p:sp>
      <p:sp>
        <p:nvSpPr>
          <p:cNvPr id="5" name="TextBox 132"/>
          <p:cNvSpPr txBox="1"/>
          <p:nvPr/>
        </p:nvSpPr>
        <p:spPr>
          <a:xfrm>
            <a:off x="1663131" y="1207089"/>
            <a:ext cx="158417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发展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历程</a:t>
            </a:r>
          </a:p>
        </p:txBody>
      </p:sp>
      <p:sp>
        <p:nvSpPr>
          <p:cNvPr id="6" name="TextBox 133"/>
          <p:cNvSpPr txBox="1"/>
          <p:nvPr/>
        </p:nvSpPr>
        <p:spPr>
          <a:xfrm>
            <a:off x="3538201" y="1200761"/>
            <a:ext cx="149136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环境搭建</a:t>
            </a:r>
          </a:p>
        </p:txBody>
      </p:sp>
      <p:sp>
        <p:nvSpPr>
          <p:cNvPr id="7" name="TextBox 134"/>
          <p:cNvSpPr txBox="1"/>
          <p:nvPr/>
        </p:nvSpPr>
        <p:spPr>
          <a:xfrm>
            <a:off x="7104225" y="1187979"/>
            <a:ext cx="145612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基础程序设计</a:t>
            </a:r>
          </a:p>
        </p:txBody>
      </p:sp>
      <p:sp>
        <p:nvSpPr>
          <p:cNvPr id="8" name="TextBox 135"/>
          <p:cNvSpPr txBox="1"/>
          <p:nvPr/>
        </p:nvSpPr>
        <p:spPr>
          <a:xfrm>
            <a:off x="6095201" y="2196771"/>
            <a:ext cx="109889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数据类型</a:t>
            </a:r>
          </a:p>
        </p:txBody>
      </p:sp>
      <p:sp>
        <p:nvSpPr>
          <p:cNvPr id="9" name="TextBox 136"/>
          <p:cNvSpPr txBox="1"/>
          <p:nvPr/>
        </p:nvSpPr>
        <p:spPr>
          <a:xfrm>
            <a:off x="8199859" y="2201759"/>
            <a:ext cx="11097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流程控制</a:t>
            </a:r>
          </a:p>
        </p:txBody>
      </p:sp>
      <p:sp>
        <p:nvSpPr>
          <p:cNvPr id="10" name="TextBox 137"/>
          <p:cNvSpPr txBox="1"/>
          <p:nvPr/>
        </p:nvSpPr>
        <p:spPr>
          <a:xfrm>
            <a:off x="7247168" y="2198561"/>
            <a:ext cx="9130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运算符</a:t>
            </a:r>
          </a:p>
        </p:txBody>
      </p:sp>
      <p:sp>
        <p:nvSpPr>
          <p:cNvPr id="11" name="TextBox 138"/>
          <p:cNvSpPr txBox="1"/>
          <p:nvPr/>
        </p:nvSpPr>
        <p:spPr>
          <a:xfrm>
            <a:off x="9366701" y="2193431"/>
            <a:ext cx="69873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数组</a:t>
            </a:r>
          </a:p>
        </p:txBody>
      </p:sp>
      <p:sp>
        <p:nvSpPr>
          <p:cNvPr id="12" name="TextBox 139"/>
          <p:cNvSpPr txBox="1"/>
          <p:nvPr/>
        </p:nvSpPr>
        <p:spPr>
          <a:xfrm>
            <a:off x="7157974" y="2993039"/>
            <a:ext cx="144895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面向对象编程</a:t>
            </a:r>
          </a:p>
        </p:txBody>
      </p:sp>
      <p:sp>
        <p:nvSpPr>
          <p:cNvPr id="13" name="TextBox 140"/>
          <p:cNvSpPr txBox="1"/>
          <p:nvPr/>
        </p:nvSpPr>
        <p:spPr>
          <a:xfrm>
            <a:off x="5541536" y="3813328"/>
            <a:ext cx="617662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类和对象</a:t>
            </a:r>
          </a:p>
        </p:txBody>
      </p:sp>
      <p:sp>
        <p:nvSpPr>
          <p:cNvPr id="14" name="TextBox 141"/>
          <p:cNvSpPr txBox="1"/>
          <p:nvPr/>
        </p:nvSpPr>
        <p:spPr>
          <a:xfrm>
            <a:off x="6335818" y="3798411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属性</a:t>
            </a:r>
          </a:p>
        </p:txBody>
      </p:sp>
      <p:sp>
        <p:nvSpPr>
          <p:cNvPr id="15" name="TextBox 142"/>
          <p:cNvSpPr txBox="1"/>
          <p:nvPr/>
        </p:nvSpPr>
        <p:spPr>
          <a:xfrm>
            <a:off x="7019548" y="3822319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方法</a:t>
            </a:r>
          </a:p>
        </p:txBody>
      </p:sp>
      <p:sp>
        <p:nvSpPr>
          <p:cNvPr id="16" name="TextBox 143"/>
          <p:cNvSpPr txBox="1"/>
          <p:nvPr/>
        </p:nvSpPr>
        <p:spPr>
          <a:xfrm>
            <a:off x="9408991" y="3802899"/>
            <a:ext cx="65155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设计</a:t>
            </a:r>
            <a:endParaRPr lang="en-US" altLang="zh-CN" sz="140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模式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7" name="TextBox 144"/>
          <p:cNvSpPr txBox="1"/>
          <p:nvPr/>
        </p:nvSpPr>
        <p:spPr>
          <a:xfrm>
            <a:off x="8588371" y="380083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接口</a:t>
            </a:r>
          </a:p>
        </p:txBody>
      </p:sp>
      <p:sp>
        <p:nvSpPr>
          <p:cNvPr id="18" name="TextBox 145"/>
          <p:cNvSpPr txBox="1"/>
          <p:nvPr/>
        </p:nvSpPr>
        <p:spPr>
          <a:xfrm>
            <a:off x="7737023" y="3802001"/>
            <a:ext cx="65339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三大特性</a:t>
            </a:r>
          </a:p>
        </p:txBody>
      </p:sp>
      <p:sp>
        <p:nvSpPr>
          <p:cNvPr id="19" name="TextBox 146"/>
          <p:cNvSpPr txBox="1"/>
          <p:nvPr/>
        </p:nvSpPr>
        <p:spPr>
          <a:xfrm>
            <a:off x="6713488" y="4652010"/>
            <a:ext cx="141370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应用程序开发</a:t>
            </a:r>
          </a:p>
        </p:txBody>
      </p:sp>
      <p:sp>
        <p:nvSpPr>
          <p:cNvPr id="20" name="TextBox 147"/>
          <p:cNvSpPr txBox="1"/>
          <p:nvPr/>
        </p:nvSpPr>
        <p:spPr>
          <a:xfrm>
            <a:off x="3717585" y="5630631"/>
            <a:ext cx="81221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JDBC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1" name="TextBox 148"/>
          <p:cNvSpPr txBox="1"/>
          <p:nvPr/>
        </p:nvSpPr>
        <p:spPr>
          <a:xfrm>
            <a:off x="4632221" y="5636245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集合</a:t>
            </a:r>
          </a:p>
        </p:txBody>
      </p:sp>
      <p:sp>
        <p:nvSpPr>
          <p:cNvPr id="22" name="TextBox 149"/>
          <p:cNvSpPr txBox="1"/>
          <p:nvPr/>
        </p:nvSpPr>
        <p:spPr>
          <a:xfrm>
            <a:off x="5448041" y="5625053"/>
            <a:ext cx="102597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异常处理</a:t>
            </a:r>
          </a:p>
        </p:txBody>
      </p:sp>
      <p:sp>
        <p:nvSpPr>
          <p:cNvPr id="23" name="TextBox 151"/>
          <p:cNvSpPr txBox="1"/>
          <p:nvPr/>
        </p:nvSpPr>
        <p:spPr>
          <a:xfrm>
            <a:off x="6576437" y="563078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类库</a:t>
            </a:r>
          </a:p>
        </p:txBody>
      </p:sp>
      <p:sp>
        <p:nvSpPr>
          <p:cNvPr id="24" name="TextBox 152"/>
          <p:cNvSpPr txBox="1"/>
          <p:nvPr/>
        </p:nvSpPr>
        <p:spPr>
          <a:xfrm>
            <a:off x="7319977" y="5625053"/>
            <a:ext cx="8102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多线程</a:t>
            </a:r>
          </a:p>
        </p:txBody>
      </p:sp>
      <p:sp>
        <p:nvSpPr>
          <p:cNvPr id="25" name="TextBox 153"/>
          <p:cNvSpPr txBox="1"/>
          <p:nvPr/>
        </p:nvSpPr>
        <p:spPr>
          <a:xfrm>
            <a:off x="8195061" y="5633724"/>
            <a:ext cx="45284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IO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6" name="TextBox 154"/>
          <p:cNvSpPr txBox="1"/>
          <p:nvPr/>
        </p:nvSpPr>
        <p:spPr>
          <a:xfrm>
            <a:off x="8736677" y="5641942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反射</a:t>
            </a:r>
          </a:p>
        </p:txBody>
      </p:sp>
      <p:sp>
        <p:nvSpPr>
          <p:cNvPr id="27" name="TextBox 155"/>
          <p:cNvSpPr txBox="1"/>
          <p:nvPr/>
        </p:nvSpPr>
        <p:spPr>
          <a:xfrm>
            <a:off x="9420482" y="5647780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网络</a:t>
            </a:r>
          </a:p>
        </p:txBody>
      </p:sp>
      <p:sp>
        <p:nvSpPr>
          <p:cNvPr id="28" name="TextBox 156"/>
          <p:cNvSpPr txBox="1"/>
          <p:nvPr/>
        </p:nvSpPr>
        <p:spPr>
          <a:xfrm>
            <a:off x="1658158" y="5650321"/>
            <a:ext cx="125539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连接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Oracle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9" name="TextBox 158"/>
          <p:cNvSpPr txBox="1"/>
          <p:nvPr/>
        </p:nvSpPr>
        <p:spPr>
          <a:xfrm>
            <a:off x="3589411" y="4094977"/>
            <a:ext cx="1286655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新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特性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824755" y="16254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肘形连接符 30"/>
          <p:cNvCxnSpPr/>
          <p:nvPr/>
        </p:nvCxnSpPr>
        <p:spPr>
          <a:xfrm rot="10800000" flipV="1">
            <a:off x="6619855" y="1856615"/>
            <a:ext cx="1422293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7806167" y="1856616"/>
            <a:ext cx="1864470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3" name="肘形连接符 32"/>
          <p:cNvCxnSpPr/>
          <p:nvPr/>
        </p:nvCxnSpPr>
        <p:spPr>
          <a:xfrm rot="16200000" flipH="1">
            <a:off x="4292954" y="2410064"/>
            <a:ext cx="3462300" cy="13647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>
            <a:endCxn id="12" idx="1"/>
          </p:cNvCxnSpPr>
          <p:nvPr/>
        </p:nvCxnSpPr>
        <p:spPr>
          <a:xfrm flipV="1">
            <a:off x="5376132" y="3146928"/>
            <a:ext cx="1781843" cy="5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5" name="肘形连接符 34"/>
          <p:cNvCxnSpPr/>
          <p:nvPr/>
        </p:nvCxnSpPr>
        <p:spPr>
          <a:xfrm rot="5400000">
            <a:off x="7390738" y="3237153"/>
            <a:ext cx="392262" cy="6282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6" name="肘形连接符 35"/>
          <p:cNvCxnSpPr/>
          <p:nvPr/>
        </p:nvCxnSpPr>
        <p:spPr>
          <a:xfrm rot="16200000" flipH="1">
            <a:off x="8705610" y="2564159"/>
            <a:ext cx="382879" cy="19648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肘形连接符 36"/>
          <p:cNvCxnSpPr/>
          <p:nvPr/>
        </p:nvCxnSpPr>
        <p:spPr>
          <a:xfrm rot="5400000">
            <a:off x="7084404" y="2913964"/>
            <a:ext cx="375408" cy="12850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8" name="肘形连接符 37"/>
          <p:cNvCxnSpPr/>
          <p:nvPr/>
        </p:nvCxnSpPr>
        <p:spPr>
          <a:xfrm rot="5400000">
            <a:off x="6684782" y="2502011"/>
            <a:ext cx="345515" cy="20869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9" name="肘形连接符 38"/>
          <p:cNvCxnSpPr/>
          <p:nvPr/>
        </p:nvCxnSpPr>
        <p:spPr>
          <a:xfrm rot="16200000" flipH="1">
            <a:off x="8209158" y="3074259"/>
            <a:ext cx="367917" cy="9569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肘形连接符 39"/>
          <p:cNvCxnSpPr/>
          <p:nvPr/>
        </p:nvCxnSpPr>
        <p:spPr>
          <a:xfrm rot="5400000">
            <a:off x="5452889" y="3627352"/>
            <a:ext cx="583178" cy="336418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1" name="肘形连接符 40"/>
          <p:cNvCxnSpPr/>
          <p:nvPr/>
        </p:nvCxnSpPr>
        <p:spPr>
          <a:xfrm rot="5400000">
            <a:off x="5871607" y="4046070"/>
            <a:ext cx="583178" cy="25267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2" name="肘形连接符 41"/>
          <p:cNvCxnSpPr/>
          <p:nvPr/>
        </p:nvCxnSpPr>
        <p:spPr>
          <a:xfrm rot="5400000">
            <a:off x="6373871" y="4534277"/>
            <a:ext cx="569123" cy="153627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肘形连接符 42"/>
          <p:cNvCxnSpPr/>
          <p:nvPr/>
        </p:nvCxnSpPr>
        <p:spPr>
          <a:xfrm rot="5400000">
            <a:off x="6856411" y="5030874"/>
            <a:ext cx="583178" cy="5571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4" name="肘形连接符 43"/>
          <p:cNvCxnSpPr/>
          <p:nvPr/>
        </p:nvCxnSpPr>
        <p:spPr>
          <a:xfrm rot="16200000" flipH="1">
            <a:off x="7278565" y="5165859"/>
            <a:ext cx="583178" cy="2871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5" name="肘形连接符 44"/>
          <p:cNvCxnSpPr/>
          <p:nvPr/>
        </p:nvCxnSpPr>
        <p:spPr>
          <a:xfrm rot="16200000" flipH="1">
            <a:off x="7632218" y="4812206"/>
            <a:ext cx="583178" cy="9944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6" name="肘形连接符 45"/>
          <p:cNvCxnSpPr/>
          <p:nvPr/>
        </p:nvCxnSpPr>
        <p:spPr>
          <a:xfrm rot="16200000" flipH="1">
            <a:off x="7923997" y="4493132"/>
            <a:ext cx="624087" cy="16189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7" name="肘形连接符 46"/>
          <p:cNvCxnSpPr/>
          <p:nvPr/>
        </p:nvCxnSpPr>
        <p:spPr>
          <a:xfrm rot="16200000" flipH="1">
            <a:off x="8307503" y="4142729"/>
            <a:ext cx="583178" cy="234504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 rot="10800000" flipV="1">
            <a:off x="2914137" y="5800555"/>
            <a:ext cx="791745" cy="6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9" name="TextBox 168"/>
          <p:cNvSpPr txBox="1"/>
          <p:nvPr/>
        </p:nvSpPr>
        <p:spPr>
          <a:xfrm>
            <a:off x="3304429" y="1992668"/>
            <a:ext cx="147737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Eclipse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使用</a:t>
            </a:r>
          </a:p>
        </p:txBody>
      </p:sp>
      <p:cxnSp>
        <p:nvCxnSpPr>
          <p:cNvPr id="50" name="直接箭头连接符 49"/>
          <p:cNvCxnSpPr>
            <a:endCxn id="49" idx="3"/>
          </p:cNvCxnSpPr>
          <p:nvPr/>
        </p:nvCxnSpPr>
        <p:spPr>
          <a:xfrm rot="10800000" flipV="1">
            <a:off x="4781799" y="2144646"/>
            <a:ext cx="558584" cy="1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1" name="TextBox 199"/>
          <p:cNvSpPr txBox="1"/>
          <p:nvPr/>
        </p:nvSpPr>
        <p:spPr>
          <a:xfrm>
            <a:off x="1661356" y="2380687"/>
            <a:ext cx="11448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泛型</a:t>
            </a:r>
          </a:p>
        </p:txBody>
      </p:sp>
      <p:sp>
        <p:nvSpPr>
          <p:cNvPr id="52" name="TextBox 200"/>
          <p:cNvSpPr txBox="1"/>
          <p:nvPr/>
        </p:nvSpPr>
        <p:spPr>
          <a:xfrm>
            <a:off x="1652860" y="2998310"/>
            <a:ext cx="115332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枚举</a:t>
            </a:r>
          </a:p>
        </p:txBody>
      </p:sp>
      <p:sp>
        <p:nvSpPr>
          <p:cNvPr id="53" name="TextBox 201"/>
          <p:cNvSpPr txBox="1"/>
          <p:nvPr/>
        </p:nvSpPr>
        <p:spPr>
          <a:xfrm>
            <a:off x="1652859" y="3602289"/>
            <a:ext cx="1206591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装箱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/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拆箱</a:t>
            </a:r>
          </a:p>
        </p:txBody>
      </p:sp>
      <p:sp>
        <p:nvSpPr>
          <p:cNvPr id="54" name="TextBox 202"/>
          <p:cNvSpPr txBox="1"/>
          <p:nvPr/>
        </p:nvSpPr>
        <p:spPr>
          <a:xfrm>
            <a:off x="1661355" y="4246448"/>
            <a:ext cx="117350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可变参数</a:t>
            </a:r>
          </a:p>
        </p:txBody>
      </p:sp>
      <p:sp>
        <p:nvSpPr>
          <p:cNvPr id="55" name="TextBox 203"/>
          <p:cNvSpPr txBox="1"/>
          <p:nvPr/>
        </p:nvSpPr>
        <p:spPr>
          <a:xfrm>
            <a:off x="1661355" y="4835227"/>
            <a:ext cx="119394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Annotation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cxnSp>
        <p:nvCxnSpPr>
          <p:cNvPr id="56" name="肘形连接符 55"/>
          <p:cNvCxnSpPr>
            <a:stCxn id="29" idx="1"/>
            <a:endCxn id="51" idx="3"/>
          </p:cNvCxnSpPr>
          <p:nvPr/>
        </p:nvCxnSpPr>
        <p:spPr>
          <a:xfrm rot="10800000">
            <a:off x="2806183" y="2534576"/>
            <a:ext cx="783229" cy="17142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7" name="肘形连接符 56"/>
          <p:cNvCxnSpPr>
            <a:stCxn id="29" idx="1"/>
            <a:endCxn id="52" idx="3"/>
          </p:cNvCxnSpPr>
          <p:nvPr/>
        </p:nvCxnSpPr>
        <p:spPr>
          <a:xfrm rot="10800000">
            <a:off x="2806183" y="3152200"/>
            <a:ext cx="783229" cy="10966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8" name="肘形连接符 57"/>
          <p:cNvCxnSpPr/>
          <p:nvPr/>
        </p:nvCxnSpPr>
        <p:spPr>
          <a:xfrm rot="10800000">
            <a:off x="2855041" y="3765693"/>
            <a:ext cx="743607" cy="483172"/>
          </a:xfrm>
          <a:prstGeom prst="bentConnector3">
            <a:avLst>
              <a:gd name="adj1" fmla="val 53925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肘形连接符 58"/>
          <p:cNvCxnSpPr/>
          <p:nvPr/>
        </p:nvCxnSpPr>
        <p:spPr>
          <a:xfrm rot="10800000" flipV="1">
            <a:off x="2841653" y="4248562"/>
            <a:ext cx="708504" cy="73788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>
            <a:stCxn id="6" idx="3"/>
          </p:cNvCxnSpPr>
          <p:nvPr/>
        </p:nvCxnSpPr>
        <p:spPr>
          <a:xfrm>
            <a:off x="5029569" y="1354649"/>
            <a:ext cx="2034162" cy="13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直接箭头连接符 60"/>
          <p:cNvCxnSpPr>
            <a:stCxn id="5" idx="3"/>
            <a:endCxn id="6" idx="1"/>
          </p:cNvCxnSpPr>
          <p:nvPr/>
        </p:nvCxnSpPr>
        <p:spPr>
          <a:xfrm flipV="1">
            <a:off x="3247307" y="1354649"/>
            <a:ext cx="290894" cy="6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7666561" y="3539454"/>
            <a:ext cx="494887" cy="5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4889713" y="4251626"/>
            <a:ext cx="47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4" name="肘形连接符 63"/>
          <p:cNvCxnSpPr/>
          <p:nvPr/>
        </p:nvCxnSpPr>
        <p:spPr>
          <a:xfrm rot="16200000" flipH="1">
            <a:off x="7930786" y="1397256"/>
            <a:ext cx="706003" cy="9224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623392" y="1054477"/>
            <a:ext cx="22036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B050"/>
                </a:solidFill>
              </a:rPr>
              <a:t>练习</a:t>
            </a:r>
            <a:r>
              <a:rPr lang="en-US" altLang="zh-CN" sz="3600" b="1" dirty="0">
                <a:solidFill>
                  <a:srgbClr val="00B050"/>
                </a:solidFill>
              </a:rPr>
              <a:t>1</a:t>
            </a:r>
            <a:endParaRPr lang="zh-CN" altLang="en-US" sz="3600" b="1" dirty="0">
              <a:solidFill>
                <a:srgbClr val="00B050"/>
              </a:solidFill>
            </a:endParaRPr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623392" y="1700808"/>
            <a:ext cx="11425269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B050"/>
                </a:solidFill>
              </a:rPr>
              <a:t>String str1 = 4;        //</a:t>
            </a:r>
            <a:r>
              <a:rPr lang="zh-CN" altLang="en-US" dirty="0">
                <a:solidFill>
                  <a:srgbClr val="00B050"/>
                </a:solidFill>
              </a:rPr>
              <a:t>判断对错：错  需要加上双引号</a:t>
            </a:r>
            <a:endParaRPr lang="en-US" altLang="zh-CN" dirty="0">
              <a:solidFill>
                <a:srgbClr val="00B05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B050"/>
                </a:solidFill>
              </a:rPr>
              <a:t>String str2 = 3.5f + “”;             //</a:t>
            </a:r>
            <a:r>
              <a:rPr lang="zh-CN" altLang="en-US" dirty="0">
                <a:solidFill>
                  <a:srgbClr val="00B050"/>
                </a:solidFill>
              </a:rPr>
              <a:t>判断</a:t>
            </a:r>
            <a:r>
              <a:rPr lang="en-US" altLang="zh-CN" dirty="0">
                <a:solidFill>
                  <a:srgbClr val="00B050"/>
                </a:solidFill>
              </a:rPr>
              <a:t>str2</a:t>
            </a:r>
            <a:r>
              <a:rPr lang="zh-CN" altLang="en-US" dirty="0">
                <a:solidFill>
                  <a:srgbClr val="00B050"/>
                </a:solidFill>
              </a:rPr>
              <a:t>对错：对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dirty="0">
                <a:solidFill>
                  <a:srgbClr val="00B050"/>
                </a:solidFill>
              </a:rPr>
              <a:t>(str2);        //</a:t>
            </a:r>
            <a:r>
              <a:rPr lang="zh-CN" altLang="en-US" dirty="0">
                <a:solidFill>
                  <a:srgbClr val="00B050"/>
                </a:solidFill>
              </a:rPr>
              <a:t>输出：</a:t>
            </a:r>
            <a:r>
              <a:rPr lang="en-US" altLang="zh-CN" dirty="0">
                <a:solidFill>
                  <a:srgbClr val="00B050"/>
                </a:solidFill>
              </a:rPr>
              <a:t>3.5</a:t>
            </a:r>
            <a:endParaRPr lang="zh-CN" altLang="en-US" dirty="0">
              <a:solidFill>
                <a:srgbClr val="00B05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solidFill>
                  <a:srgbClr val="00B050"/>
                </a:solidFill>
              </a:rPr>
              <a:t>System.out</a:t>
            </a:r>
            <a:r>
              <a:rPr lang="en-US" altLang="zh-CN" dirty="0">
                <a:solidFill>
                  <a:srgbClr val="00B050"/>
                </a:solidFill>
              </a:rPr>
              <a:t> .</a:t>
            </a:r>
            <a:r>
              <a:rPr lang="en-US" altLang="zh-CN" dirty="0" err="1">
                <a:solidFill>
                  <a:srgbClr val="00B050"/>
                </a:solidFill>
              </a:rPr>
              <a:t>println</a:t>
            </a:r>
            <a:r>
              <a:rPr lang="en-US" altLang="zh-CN" dirty="0">
                <a:solidFill>
                  <a:srgbClr val="00B050"/>
                </a:solidFill>
              </a:rPr>
              <a:t>(3+4+“Hello!”);      //</a:t>
            </a:r>
            <a:r>
              <a:rPr lang="zh-CN" altLang="en-US" dirty="0">
                <a:solidFill>
                  <a:srgbClr val="00B050"/>
                </a:solidFill>
              </a:rPr>
              <a:t>输出：</a:t>
            </a:r>
            <a:r>
              <a:rPr lang="en-US" altLang="zh-CN" dirty="0">
                <a:solidFill>
                  <a:srgbClr val="00B050"/>
                </a:solidFill>
              </a:rPr>
              <a:t>7Hello!</a:t>
            </a:r>
            <a:endParaRPr lang="zh-CN" altLang="en-US" dirty="0">
              <a:solidFill>
                <a:srgbClr val="00B05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dirty="0">
                <a:solidFill>
                  <a:srgbClr val="00B050"/>
                </a:solidFill>
              </a:rPr>
              <a:t>(“Hello!”+3+4);      //</a:t>
            </a:r>
            <a:r>
              <a:rPr lang="zh-CN" altLang="en-US" dirty="0">
                <a:solidFill>
                  <a:srgbClr val="00B050"/>
                </a:solidFill>
              </a:rPr>
              <a:t>输出：</a:t>
            </a:r>
            <a:r>
              <a:rPr lang="en-US" altLang="zh-CN" dirty="0">
                <a:solidFill>
                  <a:srgbClr val="00B050"/>
                </a:solidFill>
              </a:rPr>
              <a:t>Hello!34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dirty="0">
                <a:solidFill>
                  <a:srgbClr val="00B050"/>
                </a:solidFill>
              </a:rPr>
              <a:t>(‘a’+1+“Hello!”);    //</a:t>
            </a:r>
            <a:r>
              <a:rPr lang="zh-CN" altLang="en-US" dirty="0">
                <a:solidFill>
                  <a:srgbClr val="00B050"/>
                </a:solidFill>
              </a:rPr>
              <a:t>输出：</a:t>
            </a:r>
            <a:r>
              <a:rPr lang="en-US" altLang="zh-CN" dirty="0">
                <a:solidFill>
                  <a:srgbClr val="00B050"/>
                </a:solidFill>
              </a:rPr>
              <a:t>98Hello!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dirty="0">
                <a:solidFill>
                  <a:srgbClr val="00B050"/>
                </a:solidFill>
              </a:rPr>
              <a:t>(“Hello!”+‘a’+1);            //</a:t>
            </a:r>
            <a:r>
              <a:rPr lang="zh-CN" altLang="en-US" dirty="0">
                <a:solidFill>
                  <a:srgbClr val="00B050"/>
                </a:solidFill>
              </a:rPr>
              <a:t>输出：</a:t>
            </a:r>
            <a:r>
              <a:rPr lang="en-US" altLang="zh-CN" dirty="0">
                <a:solidFill>
                  <a:srgbClr val="00B050"/>
                </a:solidFill>
              </a:rPr>
              <a:t>Hello!a1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361222" y="809309"/>
            <a:ext cx="7814355" cy="781814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强制类型转换</a:t>
            </a:r>
            <a:endParaRPr lang="zh-CN" altLang="en-US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844824"/>
            <a:ext cx="10972800" cy="46085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自动类型转换的逆过程，将容量大的数据类型转换为容量小的数据类型。使用时要加上强制转换符（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），但可能造成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精度降低或溢出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格外要注意。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通常，字符串不能直接转换为基本类型，但通过基本类型对应的包装类则可以实现把字符串转换成基本类型。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如： 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a = “43”; </a:t>
            </a:r>
            <a:r>
              <a:rPr lang="en-US" altLang="zh-CN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Integer.parseInt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(a);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类型不可以转换为其它的数据类型。  </a:t>
            </a: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0" y="303610"/>
            <a:ext cx="2592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rgbClr val="00B050"/>
                </a:solidFill>
              </a:rPr>
              <a:t>练习</a:t>
            </a:r>
            <a:r>
              <a:rPr lang="en-US" altLang="zh-CN" sz="3600" b="1" dirty="0">
                <a:solidFill>
                  <a:srgbClr val="00B050"/>
                </a:solidFill>
              </a:rPr>
              <a:t>2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618947" y="1791981"/>
            <a:ext cx="9125459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r>
              <a:rPr lang="en-US" altLang="zh-CN" dirty="0">
                <a:solidFill>
                  <a:srgbClr val="00B050"/>
                </a:solidFill>
              </a:rPr>
              <a:t>short  s = 5;</a:t>
            </a: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      s = s-2;                       //</a:t>
            </a:r>
            <a:r>
              <a:rPr lang="zh-CN" altLang="en-US" dirty="0">
                <a:solidFill>
                  <a:srgbClr val="00B050"/>
                </a:solidFill>
              </a:rPr>
              <a:t>判断：错</a:t>
            </a:r>
            <a:endParaRPr lang="en-US" altLang="zh-CN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r>
              <a:rPr lang="en-US" altLang="zh-CN" dirty="0">
                <a:solidFill>
                  <a:srgbClr val="00B050"/>
                </a:solidFill>
              </a:rPr>
              <a:t> byte b = 3;</a:t>
            </a: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       b = b + 4;</a:t>
            </a:r>
            <a:r>
              <a:rPr lang="zh-CN" altLang="en-US" dirty="0">
                <a:solidFill>
                  <a:srgbClr val="00B050"/>
                </a:solidFill>
              </a:rPr>
              <a:t>               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判断：错</a:t>
            </a: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       b = (byte)</a:t>
            </a:r>
            <a:r>
              <a:rPr lang="zh-CN" altLang="en-US" dirty="0">
                <a:solidFill>
                  <a:srgbClr val="00B050"/>
                </a:solidFill>
              </a:rPr>
              <a:t>(</a:t>
            </a:r>
            <a:r>
              <a:rPr lang="en-US" altLang="zh-CN" dirty="0">
                <a:solidFill>
                  <a:srgbClr val="00B050"/>
                </a:solidFill>
              </a:rPr>
              <a:t>b+4</a:t>
            </a:r>
            <a:r>
              <a:rPr lang="zh-CN" altLang="en-US" dirty="0">
                <a:solidFill>
                  <a:srgbClr val="00B050"/>
                </a:solidFill>
              </a:rPr>
              <a:t>)</a:t>
            </a:r>
            <a:r>
              <a:rPr lang="en-US" altLang="zh-CN" dirty="0">
                <a:solidFill>
                  <a:srgbClr val="00B050"/>
                </a:solidFill>
              </a:rPr>
              <a:t>;</a:t>
            </a:r>
            <a:r>
              <a:rPr lang="zh-CN" altLang="en-US" dirty="0">
                <a:solidFill>
                  <a:srgbClr val="00B050"/>
                </a:solidFill>
              </a:rPr>
              <a:t>     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判断：对</a:t>
            </a:r>
            <a:endParaRPr lang="en-US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r>
              <a:rPr lang="en-US" altLang="zh-CN" dirty="0">
                <a:solidFill>
                  <a:srgbClr val="00B050"/>
                </a:solidFill>
              </a:rPr>
              <a:t>char c = ‘a’;</a:t>
            </a: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     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 i = 5;</a:t>
            </a: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      double d = .314;</a:t>
            </a: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      double result = </a:t>
            </a:r>
            <a:r>
              <a:rPr lang="en-US" altLang="zh-CN" dirty="0" err="1">
                <a:solidFill>
                  <a:srgbClr val="00B050"/>
                </a:solidFill>
              </a:rPr>
              <a:t>c+i+d</a:t>
            </a:r>
            <a:r>
              <a:rPr lang="en-US" altLang="zh-CN" dirty="0">
                <a:solidFill>
                  <a:srgbClr val="00B050"/>
                </a:solidFill>
              </a:rPr>
              <a:t>;     //</a:t>
            </a:r>
            <a:r>
              <a:rPr lang="zh-CN" altLang="en-US" dirty="0">
                <a:solidFill>
                  <a:srgbClr val="00B050"/>
                </a:solidFill>
              </a:rPr>
              <a:t>判断：对   </a:t>
            </a:r>
            <a:r>
              <a:rPr lang="en-US" altLang="zh-CN" dirty="0">
                <a:solidFill>
                  <a:srgbClr val="00B050"/>
                </a:solidFill>
              </a:rPr>
              <a:t>102.314</a:t>
            </a: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4</a:t>
            </a:r>
            <a:r>
              <a:rPr lang="zh-CN" altLang="en-US" dirty="0">
                <a:solidFill>
                  <a:srgbClr val="00B050"/>
                </a:solidFill>
              </a:rPr>
              <a:t>） </a:t>
            </a:r>
            <a:r>
              <a:rPr lang="en-US" altLang="zh-CN" dirty="0">
                <a:solidFill>
                  <a:srgbClr val="00B050"/>
                </a:solidFill>
              </a:rPr>
              <a:t>byte b = 5;</a:t>
            </a: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       short s = 3;</a:t>
            </a: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       short t = s + b;</a:t>
            </a:r>
            <a:r>
              <a:rPr lang="zh-CN" altLang="en-US" dirty="0">
                <a:solidFill>
                  <a:srgbClr val="00B050"/>
                </a:solidFill>
              </a:rPr>
              <a:t>       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判断：错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5413" y="1268760"/>
            <a:ext cx="49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判断是否能通过编译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393" y="558881"/>
            <a:ext cx="4261960" cy="79208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2.4  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628800"/>
            <a:ext cx="10972800" cy="43924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运算符是一种特殊的符号，用以表示数据的运算、赋值和比较等。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算术运算符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赋值运算符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比较运算符（关系运算符）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逻辑运算符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位运算符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三元运算符</a:t>
            </a: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6485" y="437168"/>
            <a:ext cx="5088565" cy="857256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算术运算符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668907" y="1484313"/>
          <a:ext cx="11142133" cy="4875821"/>
        </p:xfrm>
        <a:graphic>
          <a:graphicData uri="http://schemas.openxmlformats.org/drawingml/2006/table">
            <a:tbl>
              <a:tblPr/>
              <a:tblGrid>
                <a:gridCol w="1202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684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855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855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运算符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范例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结果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正号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+3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负号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b=4; -b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-4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加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5+5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减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6-4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2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*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乘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12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/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除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5/5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%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取模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7%5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2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++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自增（前）：先运算后取值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自增（后）：先取值后运算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a=2;b=++a;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a=2;b=a++;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a=3;b=3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a=3;b=2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29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 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 -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自减（前）：先运算后取值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自减（后）：先取值后运算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a=2;b=- -a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a=2;b=a- -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a=1;b=1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a=1;b=2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字符串相加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“He”+”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llo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”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“Hello”</a:t>
                      </a: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12235" y="536578"/>
            <a:ext cx="7872875" cy="857256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算术运算符的注意问题</a:t>
            </a:r>
            <a:endParaRPr lang="zh-CN" altLang="en-US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772816"/>
            <a:ext cx="10657184" cy="460851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如果对负数取模，可以把模数负号忽略不记，如：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5%-2=1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 但被模数是负数则不可忽略。此外，取模运算的结果不一定总是整数。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对于除号“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/”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，它的整数除和小数除是有区别的：整数之间做除法时，只保留整数部分而舍弃小数部分。 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x=3510;x=x/1000*1000;  x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的结果是？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+”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除字符串相加功能外，还能把非字符串转换成字符串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System.out.println("5+5="+5+5); //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打印结果是？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5+5=55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以下二者的区别：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B050"/>
                </a:solidFill>
              </a:rPr>
              <a:t>System.</a:t>
            </a:r>
            <a:r>
              <a:rPr lang="en-US" altLang="zh-CN" sz="2000" i="1" dirty="0" err="1">
                <a:solidFill>
                  <a:srgbClr val="00B050"/>
                </a:solidFill>
              </a:rPr>
              <a:t>out.println</a:t>
            </a:r>
            <a:r>
              <a:rPr lang="en-US" altLang="zh-CN" sz="2000" i="1" dirty="0">
                <a:solidFill>
                  <a:srgbClr val="00B050"/>
                </a:solidFill>
              </a:rPr>
              <a:t>('*' + '\t' +'*');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B050"/>
                </a:solidFill>
              </a:rPr>
              <a:t>System.</a:t>
            </a:r>
            <a:r>
              <a:rPr lang="en-US" altLang="zh-CN" sz="2000" i="1" dirty="0" err="1">
                <a:solidFill>
                  <a:srgbClr val="00B050"/>
                </a:solidFill>
              </a:rPr>
              <a:t>out.println</a:t>
            </a:r>
            <a:r>
              <a:rPr lang="en-US" altLang="zh-CN" sz="2000" i="1" dirty="0">
                <a:solidFill>
                  <a:srgbClr val="00B050"/>
                </a:solidFill>
              </a:rPr>
              <a:t>("*" + '\t' +'*');</a:t>
            </a:r>
            <a:endParaRPr lang="en-US" altLang="zh-CN" sz="20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718060" y="936495"/>
            <a:ext cx="6818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B050"/>
                </a:solidFill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</a:rPr>
              <a:t>1</a:t>
            </a:r>
            <a:r>
              <a:rPr lang="zh-CN" altLang="en-US" b="1" dirty="0">
                <a:solidFill>
                  <a:srgbClr val="00B050"/>
                </a:solidFill>
              </a:rPr>
              <a:t>：算术运算符：自加、自减</a:t>
            </a:r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682624" y="1412777"/>
            <a:ext cx="7525611" cy="532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public class TestSign{</a:t>
            </a: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public static void main(String[] </a:t>
            </a:r>
            <a:r>
              <a:rPr lang="en-US" altLang="zh-CN" sz="2000" dirty="0" err="1">
                <a:solidFill>
                  <a:srgbClr val="00B050"/>
                </a:solidFill>
              </a:rPr>
              <a:t>args</a:t>
            </a:r>
            <a:r>
              <a:rPr lang="en-US" altLang="zh-CN" sz="2000" dirty="0">
                <a:solidFill>
                  <a:srgbClr val="00B050"/>
                </a:solidFill>
              </a:rPr>
              <a:t>){</a:t>
            </a: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</a:t>
            </a:r>
            <a:r>
              <a:rPr lang="en-US" altLang="zh-CN" sz="2000" dirty="0" err="1">
                <a:solidFill>
                  <a:srgbClr val="00B050"/>
                </a:solidFill>
              </a:rPr>
              <a:t>int</a:t>
            </a:r>
            <a:r>
              <a:rPr lang="en-US" altLang="zh-CN" sz="2000" dirty="0">
                <a:solidFill>
                  <a:srgbClr val="00B050"/>
                </a:solidFill>
              </a:rPr>
              <a:t> i1 = 10,i2 = 20;</a:t>
            </a: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</a:t>
            </a:r>
            <a:r>
              <a:rPr lang="en-US" altLang="zh-CN" sz="2000" dirty="0" err="1">
                <a:solidFill>
                  <a:srgbClr val="00B050"/>
                </a:solidFill>
              </a:rPr>
              <a:t>int</a:t>
            </a:r>
            <a:r>
              <a:rPr lang="en-US" altLang="zh-CN" sz="2000" dirty="0">
                <a:solidFill>
                  <a:srgbClr val="00B050"/>
                </a:solidFill>
              </a:rPr>
              <a:t> i = i1++;</a:t>
            </a: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</a:t>
            </a:r>
            <a:r>
              <a:rPr lang="en-US" altLang="zh-CN" sz="2000" dirty="0" err="1">
                <a:solidFill>
                  <a:srgbClr val="00B050"/>
                </a:solidFill>
              </a:rPr>
              <a:t>System.out.print</a:t>
            </a:r>
            <a:r>
              <a:rPr lang="en-US" altLang="zh-CN" sz="2000" dirty="0">
                <a:solidFill>
                  <a:srgbClr val="00B050"/>
                </a:solidFill>
              </a:rPr>
              <a:t>(“i=”+i);  //i=10</a:t>
            </a: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</a:t>
            </a:r>
            <a:r>
              <a:rPr lang="en-US" altLang="zh-CN" sz="2000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sz="2000" dirty="0">
                <a:solidFill>
                  <a:srgbClr val="00B050"/>
                </a:solidFill>
              </a:rPr>
              <a:t>(“i1=”+i1);//i1=11</a:t>
            </a: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i = ++i1;</a:t>
            </a: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</a:t>
            </a:r>
            <a:r>
              <a:rPr lang="en-US" altLang="zh-CN" sz="2000" dirty="0" err="1">
                <a:solidFill>
                  <a:srgbClr val="00B050"/>
                </a:solidFill>
              </a:rPr>
              <a:t>System.out.print</a:t>
            </a:r>
            <a:r>
              <a:rPr lang="en-US" altLang="zh-CN" sz="2000" dirty="0">
                <a:solidFill>
                  <a:srgbClr val="00B050"/>
                </a:solidFill>
              </a:rPr>
              <a:t>(“i=”+i);//i=12</a:t>
            </a: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</a:t>
            </a:r>
            <a:r>
              <a:rPr lang="en-US" altLang="zh-CN" sz="2000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sz="2000" dirty="0">
                <a:solidFill>
                  <a:srgbClr val="00B050"/>
                </a:solidFill>
              </a:rPr>
              <a:t>(“i1=”+i1);//i1=10 11 12 13</a:t>
            </a: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i = i2--;</a:t>
            </a: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</a:t>
            </a:r>
            <a:r>
              <a:rPr lang="en-US" altLang="zh-CN" sz="2000" dirty="0" err="1">
                <a:solidFill>
                  <a:srgbClr val="00B050"/>
                </a:solidFill>
              </a:rPr>
              <a:t>System.out.print</a:t>
            </a:r>
            <a:r>
              <a:rPr lang="en-US" altLang="zh-CN" sz="2000" dirty="0">
                <a:solidFill>
                  <a:srgbClr val="00B050"/>
                </a:solidFill>
              </a:rPr>
              <a:t>(“i=”+i);//i=20</a:t>
            </a: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</a:t>
            </a:r>
            <a:r>
              <a:rPr lang="en-US" altLang="zh-CN" sz="2000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sz="2000" dirty="0">
                <a:solidFill>
                  <a:srgbClr val="00B050"/>
                </a:solidFill>
              </a:rPr>
              <a:t>(“i2=”+i2);//i2=19</a:t>
            </a: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i = --i2;</a:t>
            </a: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</a:t>
            </a:r>
            <a:r>
              <a:rPr lang="en-US" altLang="zh-CN" sz="2000" dirty="0" err="1">
                <a:solidFill>
                  <a:srgbClr val="00B050"/>
                </a:solidFill>
              </a:rPr>
              <a:t>System.out.print</a:t>
            </a:r>
            <a:r>
              <a:rPr lang="en-US" altLang="zh-CN" sz="2000" dirty="0">
                <a:solidFill>
                  <a:srgbClr val="00B050"/>
                </a:solidFill>
              </a:rPr>
              <a:t>(“i=”+i);//i=18</a:t>
            </a: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</a:t>
            </a:r>
            <a:r>
              <a:rPr lang="en-US" altLang="zh-CN" sz="2000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sz="2000" dirty="0">
                <a:solidFill>
                  <a:srgbClr val="00B050"/>
                </a:solidFill>
              </a:rPr>
              <a:t>(“i2=”+i2);//i2=18 </a:t>
            </a: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}</a:t>
            </a: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697" y="419966"/>
            <a:ext cx="5472608" cy="936104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赋值运算符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63711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符号：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当“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”两侧数据类型不一致时，可以使用自动类型转换或使用强制类型转换原则进行处理。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支持连续赋值。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扩展赋值运算符：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+=, 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=, *=, /=, %=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思考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6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short s = 3; </a:t>
            </a:r>
          </a:p>
          <a:p>
            <a:pPr marL="0" indent="0">
              <a:buNone/>
            </a:pPr>
            <a:r>
              <a:rPr lang="en-US" altLang="zh-CN" sz="26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s=s+2;  </a:t>
            </a:r>
            <a:r>
              <a:rPr lang="zh-CN" altLang="en-US" sz="19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endParaRPr lang="en-US" altLang="zh-CN" sz="19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s+=2;    </a:t>
            </a:r>
            <a:r>
              <a:rPr lang="zh-CN" altLang="en-US" sz="19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endParaRPr lang="en-US" altLang="zh-CN" sz="19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6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</a:t>
            </a:r>
            <a:r>
              <a:rPr lang="zh-CN" altLang="en-US" sz="22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26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2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26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有什么区别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？ </a:t>
            </a:r>
            <a:endParaRPr lang="en-US" altLang="zh-CN" sz="26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194" y="375361"/>
            <a:ext cx="5472608" cy="936104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赋值运算符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5416" y="1484785"/>
            <a:ext cx="103691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</a:rPr>
              <a:t>思考</a:t>
            </a:r>
            <a:r>
              <a:rPr lang="en-US" altLang="zh-CN" sz="2400" b="1" dirty="0">
                <a:solidFill>
                  <a:srgbClr val="00B05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</a:rPr>
              <a:t>：</a:t>
            </a:r>
            <a:endParaRPr lang="en-US" altLang="zh-CN" sz="2400" b="1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boolean b1 = false;</a:t>
            </a:r>
          </a:p>
          <a:p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        //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</a:rPr>
              <a:t>区分好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==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</a:rPr>
              <a:t>的区别。</a:t>
            </a:r>
          </a:p>
          <a:p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if(b1=true)</a:t>
            </a:r>
          </a:p>
          <a:p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	System.out.println("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</a:rPr>
              <a:t>结果为真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");</a:t>
            </a:r>
          </a:p>
          <a:p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        else</a:t>
            </a:r>
          </a:p>
          <a:p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	System.out.println("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</a:rPr>
              <a:t>结果为假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");</a:t>
            </a:r>
          </a:p>
          <a:p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</a:rPr>
              <a:t>思考</a:t>
            </a:r>
            <a:r>
              <a:rPr lang="en-US" altLang="zh-CN" sz="2400" b="1" dirty="0">
                <a:solidFill>
                  <a:srgbClr val="00B05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</a:rPr>
              <a:t>：</a:t>
            </a:r>
            <a:endParaRPr lang="en-US" altLang="zh-CN" sz="2400" b="1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solidFill>
                  <a:srgbClr val="00B050"/>
                </a:solidFill>
              </a:rPr>
              <a:t>int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 = 1;</a:t>
            </a:r>
          </a:p>
          <a:p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 *= 0.1;</a:t>
            </a:r>
          </a:p>
          <a:p>
            <a:r>
              <a:rPr lang="en-US" altLang="zh-CN" sz="2400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sz="2400" dirty="0">
                <a:solidFill>
                  <a:srgbClr val="00B050"/>
                </a:solidFill>
              </a:rPr>
              <a:t>(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);//</a:t>
            </a:r>
          </a:p>
          <a:p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++;</a:t>
            </a:r>
          </a:p>
          <a:p>
            <a:r>
              <a:rPr lang="en-US" altLang="zh-CN" sz="2400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sz="2400" dirty="0">
                <a:solidFill>
                  <a:srgbClr val="00B050"/>
                </a:solidFill>
              </a:rPr>
              <a:t>(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);//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31396" y="509176"/>
            <a:ext cx="6432715" cy="857256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比较运算符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5143512"/>
            <a:ext cx="10972800" cy="12858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比较运算符的结果都是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型，也就是要么是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，要么是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比较运算符“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==”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不能误写成“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=”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7"/>
          <p:cNvGraphicFramePr>
            <a:graphicFrameLocks noGrp="1"/>
          </p:cNvGraphicFramePr>
          <p:nvPr/>
        </p:nvGraphicFramePr>
        <p:xfrm>
          <a:off x="431371" y="1556792"/>
          <a:ext cx="11332964" cy="3260728"/>
        </p:xfrm>
        <a:graphic>
          <a:graphicData uri="http://schemas.openxmlformats.org/drawingml/2006/table">
            <a:tbl>
              <a:tblPr/>
              <a:tblGrid>
                <a:gridCol w="19222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106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运算符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                                 范例                                         结果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==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相等于                         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4==3                                        false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!=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不等于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                        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4!=3                                          true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&lt;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小于                             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4&lt;3                                           false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大于                             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4&gt;3                                           true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&lt;=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小于等于                     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4&lt;=3                                         false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大于等于                     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4&gt;=3                                         true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instanceof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检查是否是类的对象    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“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Hello” 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instanceof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 String       true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552" y="764704"/>
            <a:ext cx="8390419" cy="781814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340768"/>
            <a:ext cx="10972800" cy="5097178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标识符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2.3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  量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基本数据类型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基本数据类型转换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程序流程控制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2.6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7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68019401"/>
              </p:ext>
            </p:extLst>
          </p:nvPr>
        </p:nvGraphicFramePr>
        <p:xfrm>
          <a:off x="478797" y="2636912"/>
          <a:ext cx="11281834" cy="3041458"/>
        </p:xfrm>
        <a:graphic>
          <a:graphicData uri="http://schemas.openxmlformats.org/drawingml/2006/table">
            <a:tbl>
              <a:tblPr/>
              <a:tblGrid>
                <a:gridCol w="11530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25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14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859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367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367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6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4848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b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a&amp;b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a|b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!a</a:t>
                      </a: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a^b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a&amp;&amp;b</a:t>
                      </a: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a||b</a:t>
                      </a: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9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true</a:t>
                      </a: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true</a:t>
                      </a: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1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true</a:t>
                      </a: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false</a:t>
                      </a: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2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false</a:t>
                      </a: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true</a:t>
                      </a: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0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false</a:t>
                      </a: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false</a:t>
                      </a: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901" name="TextBox 1"/>
          <p:cNvSpPr txBox="1">
            <a:spLocks noChangeArrowheads="1"/>
          </p:cNvSpPr>
          <p:nvPr/>
        </p:nvSpPr>
        <p:spPr bwMode="auto">
          <a:xfrm>
            <a:off x="524934" y="1427142"/>
            <a:ext cx="1094951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&amp;—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逻辑与        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| 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逻辑或         ！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逻辑非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&amp;&amp; 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短路与     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|| 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短路或       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^ 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逻辑异或 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-735982" y="458562"/>
            <a:ext cx="5280587" cy="6988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逻辑运算符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17072" y="553781"/>
            <a:ext cx="6336704" cy="857256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1055019" cy="46371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逻辑运算符用于连接布尔型表达式，在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中不可以写成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3&lt;x&lt;6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，应该写成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x&gt;3 &amp; x&lt;6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&amp;”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和“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&amp;&amp;”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的区别：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单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时，左边无论真假，右边都进行运算；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双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时，如果左边为真，右边参与运算，如果左边为假，那么右边不参与运算。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“|”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和“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||”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的区别同理，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表示：当左边为真，右边不参与运算。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在不需要逻辑运算两边都参与运算的时候，尽量使用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异或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 ^ 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与或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 | 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的不同之处是：当左右都为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时，结果为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u="sng" dirty="0">
                <a:ea typeface="宋体" panose="02010600030101010101" pitchFamily="2" charset="-122"/>
                <a:cs typeface="Times New Roman" panose="02020603050405020304" pitchFamily="18" charset="0"/>
              </a:rPr>
              <a:t>理解：异或，追求的是“异”</a:t>
            </a:r>
            <a:r>
              <a:rPr lang="en-US" altLang="zh-CN" sz="2400" u="sng" dirty="0"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endParaRPr lang="zh-CN" altLang="en-US" sz="2400" u="sng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31371" y="534928"/>
            <a:ext cx="68180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：请写出每题的输出结果</a:t>
            </a:r>
          </a:p>
        </p:txBody>
      </p:sp>
      <p:sp>
        <p:nvSpPr>
          <p:cNvPr id="3" name="矩形 2"/>
          <p:cNvSpPr/>
          <p:nvPr/>
        </p:nvSpPr>
        <p:spPr>
          <a:xfrm>
            <a:off x="431371" y="1556793"/>
            <a:ext cx="5196069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1;</a:t>
            </a:r>
          </a:p>
          <a:p>
            <a:r>
              <a:rPr lang="es-ES" altLang="zh-CN" sz="2000" dirty="0"/>
              <a:t>int y=1;</a:t>
            </a:r>
          </a:p>
          <a:p>
            <a:endParaRPr lang="es-ES" altLang="zh-CN" sz="2000" dirty="0"/>
          </a:p>
          <a:p>
            <a:r>
              <a:rPr lang="es-ES" altLang="zh-CN" sz="2000" dirty="0"/>
              <a:t>if(x++==2 &amp; ++y==2){</a:t>
            </a:r>
          </a:p>
          <a:p>
            <a:r>
              <a:rPr lang="es-ES" altLang="zh-CN" sz="2000" dirty="0"/>
              <a:t>	x =7;</a:t>
            </a:r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System.out.println("x="+x+",y="+y);</a:t>
            </a:r>
            <a:r>
              <a:rPr lang="en-US" altLang="es-ES" sz="2000" dirty="0"/>
              <a:t>//2 2</a:t>
            </a:r>
          </a:p>
        </p:txBody>
      </p:sp>
      <p:sp>
        <p:nvSpPr>
          <p:cNvPr id="4" name="矩形 3"/>
          <p:cNvSpPr/>
          <p:nvPr/>
        </p:nvSpPr>
        <p:spPr>
          <a:xfrm>
            <a:off x="6672064" y="1556792"/>
            <a:ext cx="5280587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</a:p>
          <a:p>
            <a:endParaRPr lang="es-ES" altLang="zh-CN" sz="2000" dirty="0"/>
          </a:p>
          <a:p>
            <a:r>
              <a:rPr lang="es-ES" altLang="zh-CN" sz="2000" dirty="0"/>
              <a:t>if(x++==2 &amp;&amp; ++y==2){</a:t>
            </a:r>
          </a:p>
          <a:p>
            <a:r>
              <a:rPr lang="es-ES" altLang="zh-CN" sz="2000" dirty="0"/>
              <a:t>	x =7;</a:t>
            </a:r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System.out.println("x="+x+",y="+y);</a:t>
            </a:r>
            <a:r>
              <a:rPr lang="en-US" altLang="es-ES" sz="2000" dirty="0"/>
              <a:t>//2 1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39350" y="3789040"/>
            <a:ext cx="11713301" cy="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807968" y="1556792"/>
            <a:ext cx="0" cy="4968552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39349" y="4221088"/>
            <a:ext cx="5388091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</a:p>
          <a:p>
            <a:endParaRPr lang="es-ES" altLang="zh-CN" sz="2000" dirty="0"/>
          </a:p>
          <a:p>
            <a:r>
              <a:rPr lang="es-ES" altLang="zh-CN" sz="2000" dirty="0"/>
              <a:t>if(x++==1 | ++y==1){</a:t>
            </a:r>
          </a:p>
          <a:p>
            <a:r>
              <a:rPr lang="es-ES" altLang="zh-CN" sz="2000" dirty="0"/>
              <a:t>	x =7;</a:t>
            </a:r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System.out.println("x="+x+",y="+y);</a:t>
            </a:r>
            <a:r>
              <a:rPr lang="en-US" altLang="es-ES" sz="2000" dirty="0"/>
              <a:t>//7 2</a:t>
            </a:r>
          </a:p>
        </p:txBody>
      </p:sp>
      <p:sp>
        <p:nvSpPr>
          <p:cNvPr id="12" name="矩形 11"/>
          <p:cNvSpPr/>
          <p:nvPr/>
        </p:nvSpPr>
        <p:spPr>
          <a:xfrm>
            <a:off x="6625849" y="4221088"/>
            <a:ext cx="513478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</a:p>
          <a:p>
            <a:endParaRPr lang="es-ES" altLang="zh-CN" sz="2000" dirty="0"/>
          </a:p>
          <a:p>
            <a:r>
              <a:rPr lang="es-ES" altLang="zh-CN" sz="2000" dirty="0"/>
              <a:t>if(x++==1 || ++y==1){</a:t>
            </a:r>
          </a:p>
          <a:p>
            <a:r>
              <a:rPr lang="es-ES" altLang="zh-CN" sz="2000" dirty="0"/>
              <a:t>	x =7;</a:t>
            </a:r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System.out.println("x="+x+",y="+y);</a:t>
            </a:r>
            <a:r>
              <a:rPr lang="en-US" altLang="es-ES" sz="2000" dirty="0"/>
              <a:t>//7 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100" y="442582"/>
            <a:ext cx="4934035" cy="86409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61" y="5643578"/>
            <a:ext cx="10972800" cy="6429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位运算是直接对二进制进行运算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43167789"/>
              </p:ext>
            </p:extLst>
          </p:nvPr>
        </p:nvGraphicFramePr>
        <p:xfrm>
          <a:off x="675254" y="1571612"/>
          <a:ext cx="10659533" cy="3843342"/>
        </p:xfrm>
        <a:graphic>
          <a:graphicData uri="http://schemas.openxmlformats.org/drawingml/2006/table">
            <a:tbl>
              <a:tblPr/>
              <a:tblGrid>
                <a:gridCol w="23050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855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689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                      位运算符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运算符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范例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&lt;&lt;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左移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 &lt;&lt; 2 = 12 --&gt; 3*2*2=12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&lt;&lt; n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 * 2</a:t>
                      </a:r>
                      <a:r>
                        <a:rPr lang="en-US" altLang="zh-CN" sz="180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zh-C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&gt;&gt;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右移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 &gt;&gt; 1 = 1  --&gt; 3/2=1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&gt;&gt; n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 * 2</a:t>
                      </a:r>
                      <a:r>
                        <a:rPr lang="en-US" altLang="zh-CN" sz="180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</a:t>
                      </a:r>
                      <a:endParaRPr lang="zh-CN" altLang="zh-C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&gt;&gt;&gt;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无符号右移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 &gt;&gt;&gt; 1 = 1 --&gt; 3/2=1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，正数的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&gt;&gt;&gt;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与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&gt;&gt;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一致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&amp;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与运算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 &amp; 3 = 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|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或运算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 | 3 = 7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^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异或运算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 ^ 3 = 5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~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反码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~6 = -7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840873" y="874630"/>
            <a:ext cx="2906184" cy="4921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8950456" y="836836"/>
            <a:ext cx="2702984" cy="4619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注意：无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&lt;&lt;&lt;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51923" y="3009600"/>
            <a:ext cx="7991540" cy="27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8" y="1873501"/>
            <a:ext cx="7991540" cy="27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21" y="1355324"/>
            <a:ext cx="7991540" cy="27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36427" y="12687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36427" y="1804174"/>
            <a:ext cx="12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31&lt;&lt;3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904220" y="1052736"/>
            <a:ext cx="1" cy="26015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64353" y="1844824"/>
            <a:ext cx="74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000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20" y="2420888"/>
            <a:ext cx="7979553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128448" y="242088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248=31*2*2*2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36427" y="32849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31&lt;&lt;28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39616" y="3009600"/>
            <a:ext cx="725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0000 0000 0000 0000 0000 0000 0000</a:t>
            </a:r>
            <a:endParaRPr lang="zh-CN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5" y="5229200"/>
            <a:ext cx="7991540" cy="27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832304" y="46314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84030" y="5182226"/>
            <a:ext cx="151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31&gt;&gt;2=7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336685" y="5805264"/>
            <a:ext cx="119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31&gt;&gt;&gt;2</a:t>
            </a:r>
            <a:endParaRPr lang="zh-CN" alt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34" y="4650362"/>
            <a:ext cx="7991540" cy="27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直接连接符 22"/>
          <p:cNvCxnSpPr/>
          <p:nvPr/>
        </p:nvCxnSpPr>
        <p:spPr>
          <a:xfrm flipH="1">
            <a:off x="8526573" y="3654316"/>
            <a:ext cx="1" cy="26015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5360" y="518222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5" y="5805264"/>
            <a:ext cx="7991540" cy="27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35361" y="58052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1346395"/>
            <a:ext cx="8403757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32437" y="130011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-31</a:t>
            </a:r>
            <a:endParaRPr lang="zh-CN" altLang="en-US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6" y="1772816"/>
            <a:ext cx="8403757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9123160" y="980728"/>
            <a:ext cx="0" cy="2592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744405" y="1732166"/>
            <a:ext cx="18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-31&gt;&gt;2=-8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3392" y="173216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6" y="2264543"/>
            <a:ext cx="8403757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3392" y="222389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50269" y="2206659"/>
            <a:ext cx="18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-31&gt;&gt;&gt;2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95467" y="134076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95467" y="206084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48395" y="1268760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48395" y="2060848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360" y="20608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&amp;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35360" y="2564904"/>
            <a:ext cx="109452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295467" y="278092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682539" y="2780928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295467" y="385024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295467" y="457032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648395" y="3778240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48395" y="4570328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5360" y="45703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|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335360" y="5074384"/>
            <a:ext cx="109452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295467" y="529040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682539" y="5301208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95467" y="134076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95467" y="206084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48395" y="1268760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48395" y="2060848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360" y="20608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35360" y="2564904"/>
            <a:ext cx="109452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295467" y="278092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648395" y="2780928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05" y="4149080"/>
            <a:ext cx="9894432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1071981" y="4139788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05" y="4869160"/>
            <a:ext cx="9894432" cy="3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1037837" y="4869161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~12=-13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25773" y="308453"/>
            <a:ext cx="5894141" cy="781814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位运算符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01271392"/>
              </p:ext>
            </p:extLst>
          </p:nvPr>
        </p:nvGraphicFramePr>
        <p:xfrm>
          <a:off x="719403" y="1340769"/>
          <a:ext cx="11042652" cy="5110799"/>
        </p:xfrm>
        <a:graphic>
          <a:graphicData uri="http://schemas.openxmlformats.org/drawingml/2006/table">
            <a:tbl>
              <a:tblPr/>
              <a:tblGrid>
                <a:gridCol w="180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33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位运算符的总结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&lt;&lt;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空位补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，被移除的高位丢弃，空缺位补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。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&gt;&gt;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被移位的二进制最高位是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，右移后，空缺位补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最高位是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，空缺位补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。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&gt;&gt;&gt;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被移位二进制最高位无论是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或者是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，空缺位都用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补。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&amp;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二进制位进行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&amp;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运算，只有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1&amp;1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时结果是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，否则是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|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二进制位进行 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| 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运算，只有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 | 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时结果是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，否则是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^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相同二进制位进行 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^ 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运算，结果是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；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1^1=0 , 0^0=0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不相同二进制位 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^ 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运算结果是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。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1^0=1 , 0^1=1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~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正数取反，各二进制码按补码各位取反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负数取反，各二进制码按补码各位取反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788" y="157437"/>
            <a:ext cx="6950259" cy="853822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三元运算符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54460"/>
            <a:ext cx="10972800" cy="45508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格式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)?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：表达式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运算后的结果是表达式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运算后的结果是表达式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424" y="3747881"/>
            <a:ext cx="1036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： 获取两个数中的较大数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获取三个数中的较大数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119669" y="1988840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077979" y="2708920"/>
            <a:ext cx="288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203455" y="2001416"/>
            <a:ext cx="0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203455" y="3153544"/>
            <a:ext cx="288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878" y="186741"/>
            <a:ext cx="4320480" cy="936104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2.1 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50" y="1196752"/>
            <a:ext cx="11334829" cy="1357322"/>
          </a:xfrm>
        </p:spPr>
        <p:txBody>
          <a:bodyPr>
            <a:normAutofit/>
          </a:bodyPr>
          <a:lstStyle/>
          <a:p>
            <a:pPr eaLnBrk="0" fontAlgn="base" hangingPunct="0"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关键字的定义和特点</a:t>
            </a:r>
          </a:p>
          <a:p>
            <a:pPr lvl="1" eaLnBrk="0" fontAlgn="base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定义：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语言赋予了特殊含义，用做专门用途的字符串（单词）</a:t>
            </a:r>
          </a:p>
          <a:p>
            <a:pPr lvl="1" eaLnBrk="0" fontAlgn="base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特点：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关键字中所有字母都为小写</a:t>
            </a: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59824970"/>
              </p:ext>
            </p:extLst>
          </p:nvPr>
        </p:nvGraphicFramePr>
        <p:xfrm>
          <a:off x="335361" y="2420888"/>
          <a:ext cx="11332633" cy="3962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64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669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648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648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7118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用于定义数据类型的关键字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class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interface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enum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byte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short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long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float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double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char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boolean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void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用于定义数据类型值的关键字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true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false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null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用于定义流程控制的关键字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if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else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switch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case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default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while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do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for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break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continue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7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return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圆角矩形 3"/>
          <p:cNvSpPr>
            <a:spLocks noChangeArrowheads="1"/>
          </p:cNvSpPr>
          <p:nvPr/>
        </p:nvSpPr>
        <p:spPr bwMode="auto">
          <a:xfrm>
            <a:off x="524934" y="1700213"/>
            <a:ext cx="4995333" cy="453866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Arial Unicode MS" pitchFamily="34" charset="-122"/>
            </a:endParaRPr>
          </a:p>
        </p:txBody>
      </p:sp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957792" y="979489"/>
            <a:ext cx="41296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00000"/>
                </a:solidFill>
              </a:rPr>
              <a:t>运算符的优先级</a:t>
            </a:r>
          </a:p>
        </p:txBody>
      </p:sp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717551" y="2114551"/>
            <a:ext cx="4610100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●运算符有不同的优先级，所谓优先级就是表达式运算中的运算顺序。如右表，上一行运算符总优先于下一行。  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● 只有单目运算符、三元运算符、赋值运算符是从右向左运算的。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endParaRPr lang="zh-CN" altLang="en-US" sz="2200" dirty="0">
              <a:solidFill>
                <a:srgbClr val="00B050"/>
              </a:solidFill>
            </a:endParaRPr>
          </a:p>
          <a:p>
            <a:pPr eaLnBrk="1" hangingPunct="1"/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" name="上箭头 1"/>
          <p:cNvSpPr/>
          <p:nvPr/>
        </p:nvSpPr>
        <p:spPr>
          <a:xfrm>
            <a:off x="11298277" y="1441451"/>
            <a:ext cx="750385" cy="471049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364923" y="941450"/>
            <a:ext cx="605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3674" y="6163642"/>
            <a:ext cx="63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C285479D-AE92-4C59-84DE-0286E2EA9F7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3298" y="1097049"/>
            <a:ext cx="5121625" cy="52974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288" y="581184"/>
            <a:ext cx="5664629" cy="72008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程序流程控制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73" y="1628800"/>
            <a:ext cx="11484689" cy="453650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300" b="1" dirty="0">
                <a:ea typeface="宋体" panose="02010600030101010101" pitchFamily="2" charset="-122"/>
                <a:cs typeface="Times New Roman" panose="02020603050405020304" pitchFamily="18" charset="0"/>
              </a:rPr>
              <a:t>顺序结构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程序从上到下逐行地执行，中间没有任何判断和跳转。</a:t>
            </a: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300" b="1" dirty="0">
                <a:ea typeface="宋体" panose="02010600030101010101" pitchFamily="2" charset="-122"/>
                <a:cs typeface="Times New Roman" panose="02020603050405020304" pitchFamily="18" charset="0"/>
              </a:rPr>
              <a:t>分支结构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根据条件，选择性地执行某段代码。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if…else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两种分支语句。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300" b="1" dirty="0">
                <a:ea typeface="宋体" panose="02010600030101010101" pitchFamily="2" charset="-122"/>
                <a:cs typeface="Times New Roman" panose="02020603050405020304" pitchFamily="18" charset="0"/>
              </a:rPr>
              <a:t>循环结构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根据循环条件，重复性的执行某段代码。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do…while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三种循环语句。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注：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JDK1.5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之后提供了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foreach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循环，方便的遍历集合、数组元素。</a:t>
            </a: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591" y="335857"/>
            <a:ext cx="5280587" cy="72008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程序流程控制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2" y="1412776"/>
            <a:ext cx="10812615" cy="489654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500" b="1" dirty="0">
                <a:ea typeface="宋体" panose="02010600030101010101" pitchFamily="2" charset="-122"/>
                <a:cs typeface="Times New Roman" panose="02020603050405020304" pitchFamily="18" charset="0"/>
              </a:rPr>
              <a:t>顺序结构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中定义成员变量时采用合法的前向引用。如：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Test{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num1 = 12;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num2 = num1 + 2;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错误形式：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Test{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num2 = num1 + 2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num1 = 12;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27382" y="1484785"/>
            <a:ext cx="4417484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28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语句三种格式：</a:t>
            </a:r>
            <a:endParaRPr lang="en-US" altLang="zh-CN" sz="28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1.  if(true){</a:t>
            </a:r>
          </a:p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  if(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</a:p>
          <a:p>
            <a:pPr eaLnBrk="1" hangingPunct="1"/>
            <a:r>
              <a:rPr 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else{</a:t>
            </a:r>
          </a:p>
          <a:p>
            <a:pPr eaLnBrk="1" hangingPunct="1"/>
            <a:r>
              <a:rPr 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endParaRPr 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096000" y="2249313"/>
            <a:ext cx="4802717" cy="41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3.  if(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</a:p>
          <a:p>
            <a:pPr eaLnBrk="1" hangingPunct="1"/>
            <a:r>
              <a:rPr 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else if (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</a:p>
          <a:p>
            <a:pPr eaLnBrk="1" hangingPunct="1"/>
            <a:r>
              <a:rPr 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else{</a:t>
            </a:r>
          </a:p>
          <a:p>
            <a:pPr eaLnBrk="1" hangingPunct="1"/>
            <a:r>
              <a:rPr 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endParaRPr lang="zh-CN" altLang="en-US" sz="22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27382" y="438551"/>
            <a:ext cx="7584843" cy="8009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分支语句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if-else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60" y="380341"/>
            <a:ext cx="7201627" cy="105447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if-else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语句应用举例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03260" y="1628801"/>
            <a:ext cx="11137237" cy="44135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TestAge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public static void main(String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age = 75;	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if (age&lt; 0) {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不可能！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 else if (age&gt;250) {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是个妖怪！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 else {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人家芳龄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" + age +" ,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马马乎乎啦！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403" y="1772817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判断小明的期末成绩。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当成绩为</a:t>
            </a:r>
            <a:r>
              <a:rPr lang="en-US" altLang="zh-CN" dirty="0">
                <a:ea typeface="宋体" panose="02010600030101010101" pitchFamily="2" charset="-122"/>
              </a:rPr>
              <a:t>100</a:t>
            </a:r>
            <a:r>
              <a:rPr lang="zh-CN" altLang="en-US" dirty="0">
                <a:ea typeface="宋体" panose="02010600030101010101" pitchFamily="2" charset="-122"/>
              </a:rPr>
              <a:t>分时，奖励一辆</a:t>
            </a:r>
            <a:r>
              <a:rPr lang="en-US" altLang="zh-CN" dirty="0">
                <a:ea typeface="宋体" panose="02010600030101010101" pitchFamily="2" charset="-122"/>
              </a:rPr>
              <a:t>BMW</a:t>
            </a:r>
            <a:r>
              <a:rPr lang="zh-CN" altLang="en-US" dirty="0">
                <a:ea typeface="宋体" panose="02010600030101010101" pitchFamily="2" charset="-122"/>
              </a:rPr>
              <a:t>；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当成绩为（</a:t>
            </a:r>
            <a:r>
              <a:rPr lang="en-US" altLang="zh-CN" dirty="0">
                <a:ea typeface="宋体" panose="02010600030101010101" pitchFamily="2" charset="-122"/>
              </a:rPr>
              <a:t>80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99]</a:t>
            </a:r>
            <a:r>
              <a:rPr lang="zh-CN" altLang="en-US" dirty="0">
                <a:ea typeface="宋体" panose="02010600030101010101" pitchFamily="2" charset="-122"/>
              </a:rPr>
              <a:t>时，奖励一个台</a:t>
            </a:r>
            <a:r>
              <a:rPr lang="en-US" altLang="zh-CN" dirty="0">
                <a:ea typeface="宋体" panose="02010600030101010101" pitchFamily="2" charset="-122"/>
              </a:rPr>
              <a:t>iphone5s</a:t>
            </a:r>
            <a:r>
              <a:rPr lang="zh-CN" altLang="en-US" dirty="0">
                <a:ea typeface="宋体" panose="02010600030101010101" pitchFamily="2" charset="-122"/>
              </a:rPr>
              <a:t>；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当成绩为</a:t>
            </a:r>
            <a:r>
              <a:rPr lang="en-US" altLang="zh-CN" dirty="0">
                <a:ea typeface="宋体" panose="02010600030101010101" pitchFamily="2" charset="-122"/>
              </a:rPr>
              <a:t>[60,80]</a:t>
            </a:r>
            <a:r>
              <a:rPr lang="zh-CN" altLang="en-US" dirty="0">
                <a:ea typeface="宋体" panose="02010600030101010101" pitchFamily="2" charset="-122"/>
              </a:rPr>
              <a:t>时，奖励一本参考书；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其它时，什么奖励也没有。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-446049" y="769805"/>
            <a:ext cx="5531379" cy="720080"/>
          </a:xfrm>
          <a:noFill/>
        </p:spPr>
        <p:txBody>
          <a:bodyPr/>
          <a:lstStyle/>
          <a:p>
            <a:pPr algn="ctr"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语句例题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579864" y="0"/>
            <a:ext cx="4993381" cy="768718"/>
          </a:xfrm>
          <a:noFill/>
        </p:spPr>
        <p:txBody>
          <a:bodyPr/>
          <a:lstStyle/>
          <a:p>
            <a:pPr algn="ctr"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语句练习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980728"/>
            <a:ext cx="11208940" cy="5362922"/>
          </a:xfrm>
          <a:noFill/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3200" dirty="0">
                <a:ea typeface="宋体" panose="02010600030101010101" pitchFamily="2" charset="-122"/>
                <a:cs typeface="Times New Roman" panose="02020603050405020304" pitchFamily="18" charset="0"/>
              </a:rPr>
              <a:t>对下列代码，若有输出，指出输出结果。</a:t>
            </a:r>
          </a:p>
          <a:p>
            <a:pPr marL="0" indent="0"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x = 4;</a:t>
            </a:r>
          </a:p>
          <a:p>
            <a:pPr marL="0" indent="0"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y = 1;</a:t>
            </a:r>
          </a:p>
          <a:p>
            <a:pPr marL="0" indent="0">
              <a:buNone/>
            </a:pPr>
            <a:r>
              <a:rPr lang="en-US" altLang="zh-CN" sz="3200" dirty="0"/>
              <a:t>if (x &gt; 2) {</a:t>
            </a:r>
          </a:p>
          <a:p>
            <a:pPr marL="0" indent="0">
              <a:buNone/>
            </a:pPr>
            <a:r>
              <a:rPr lang="en-US" altLang="zh-CN" sz="3200" dirty="0"/>
              <a:t>       if (y &gt; 2) {</a:t>
            </a:r>
          </a:p>
          <a:p>
            <a:pPr marL="0" indent="0">
              <a:buNone/>
            </a:pPr>
            <a:r>
              <a:rPr lang="en-US" altLang="zh-CN" sz="3200" dirty="0"/>
              <a:t>                </a:t>
            </a:r>
            <a:r>
              <a:rPr lang="en-US" altLang="zh-CN" sz="3200" dirty="0" err="1"/>
              <a:t>System.out.println</a:t>
            </a:r>
            <a:r>
              <a:rPr lang="en-US" altLang="zh-CN" sz="3200" dirty="0"/>
              <a:t>(x + y);</a:t>
            </a:r>
          </a:p>
          <a:p>
            <a:pPr marL="0" indent="0">
              <a:buNone/>
            </a:pPr>
            <a:r>
              <a:rPr lang="en-US" altLang="zh-CN" sz="3200" dirty="0"/>
              <a:t>                </a:t>
            </a:r>
            <a:r>
              <a:rPr lang="en-US" altLang="zh-CN" sz="3200" dirty="0" err="1"/>
              <a:t>System.out.println</a:t>
            </a:r>
            <a:r>
              <a:rPr lang="en-US" altLang="zh-CN" sz="3200" dirty="0"/>
              <a:t>("</a:t>
            </a:r>
            <a:r>
              <a:rPr lang="en-US" altLang="zh-CN" sz="3200" dirty="0" err="1"/>
              <a:t>atguigu</a:t>
            </a:r>
            <a:r>
              <a:rPr lang="en-US" altLang="zh-CN" sz="3200" dirty="0"/>
              <a:t>");</a:t>
            </a:r>
          </a:p>
          <a:p>
            <a:pPr marL="0" indent="0">
              <a:buNone/>
            </a:pPr>
            <a:r>
              <a:rPr lang="en-US" altLang="zh-CN" sz="3200" dirty="0"/>
              <a:t>        }</a:t>
            </a:r>
            <a:endParaRPr lang="zh-CN" altLang="en-US" sz="3200" dirty="0"/>
          </a:p>
          <a:p>
            <a:pPr marL="0" indent="0">
              <a:buNone/>
            </a:pPr>
            <a:r>
              <a:rPr lang="en-US" altLang="zh-CN" sz="3200" dirty="0"/>
              <a:t>} else{</a:t>
            </a:r>
          </a:p>
          <a:p>
            <a:pPr marL="0" indent="0">
              <a:buNone/>
            </a:pPr>
            <a:r>
              <a:rPr lang="en-US" altLang="zh-CN" sz="3200" dirty="0"/>
              <a:t>       </a:t>
            </a:r>
            <a:r>
              <a:rPr lang="en-US" altLang="zh-CN" sz="3200" dirty="0" err="1"/>
              <a:t>System.out.println</a:t>
            </a:r>
            <a:r>
              <a:rPr lang="en-US" altLang="zh-CN" sz="3200" dirty="0"/>
              <a:t>("x is " + x);</a:t>
            </a:r>
          </a:p>
          <a:p>
            <a:pPr marL="0" indent="0">
              <a:buNone/>
            </a:pPr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5649" y="486873"/>
            <a:ext cx="7269460" cy="792088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分支结构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484785"/>
            <a:ext cx="4800533" cy="50641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switch(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case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break;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case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break;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… …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case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N;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break;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default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break;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 }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8150" y="287357"/>
            <a:ext cx="8419332" cy="98140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语句应用举例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39350" y="1268760"/>
            <a:ext cx="10176933" cy="5410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public class Test{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       public static void main(String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switch 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      	case 0: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("zero");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      	case 1: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("one");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       	default: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("default");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	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        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171" y="0"/>
            <a:ext cx="7171193" cy="98140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语句应用举例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39350" y="764704"/>
            <a:ext cx="11425269" cy="5964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Test{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       public static void main(String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String season = “summer”;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switch (season) 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       	case “spring”: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春暖花开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       	case “summer”: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夏日炎炎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case “autumn”: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秋高气爽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case “winter”: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冬雪皑皑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        	default: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季节输入有误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 	}}}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289830" y="223024"/>
          <a:ext cx="11518899" cy="596525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02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29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029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669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431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814294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用于定义访问权限修饰符的关键字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</a:t>
                      </a: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rivate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rotected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ublic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825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用于定义类，函数，变量修饰符的关键字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8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abstract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final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static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synchronized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825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用于定义类与类之间关系的关键字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extends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implements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用于定义建立实例及引用实例，判断实例的关键字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new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this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super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instanceof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用于异常处理的关键字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try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catch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finally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throw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throws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用于包的关键字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package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import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其他修饰符关键字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native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strictfp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transient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volatile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assert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1207" y="697796"/>
            <a:ext cx="6864888" cy="76700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语句有关规则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531207" y="1772816"/>
            <a:ext cx="11137900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switch(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中表达式的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返回值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必须是下述几种类型之一：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，枚举，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子句中的值必须是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，且所有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子句中的值应是不同的；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default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子句是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可任选的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，当没有匹配的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时，执行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default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语句用来在执行完一个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分支后使程序跳出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语句块；如果没有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，程序会顺序执行到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结尾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892098" y="558881"/>
            <a:ext cx="4416491" cy="720080"/>
          </a:xfrm>
        </p:spPr>
        <p:txBody>
          <a:bodyPr/>
          <a:lstStyle/>
          <a:p>
            <a:pPr algn="ctr"/>
            <a:r>
              <a:rPr lang="zh-CN" altLang="en-US" b="1" dirty="0">
                <a:latin typeface="+mn-lt"/>
                <a:ea typeface="宋体" panose="02010600030101010101" pitchFamily="2" charset="-122"/>
              </a:rPr>
              <a:t>例  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switch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把小写类型的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型转为大写。只转换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a, b, c, d, e.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其它的输出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“other”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对学生成绩大于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分的，输出“合格”。低于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分的，输出“不合格”。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根据用于指定月份，打印该月份所属的季节。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3,4,5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春季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6,7,8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夏季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9,10,11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秋季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12, 1, 2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冬季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-156117" y="558881"/>
            <a:ext cx="6281101" cy="768718"/>
          </a:xfrm>
          <a:noFill/>
        </p:spPr>
        <p:txBody>
          <a:bodyPr/>
          <a:lstStyle/>
          <a:p>
            <a:pPr algn="ctr"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语句练习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628800"/>
            <a:ext cx="8449733" cy="48958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语句改写下列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语句：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a = 3;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x = 100;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 if(a==1)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x+=5;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 else if(a==2)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x+=10;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 else if(a==3)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x+=16;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 else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x+=34;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Box 5"/>
          <p:cNvSpPr txBox="1">
            <a:spLocks noChangeArrowheads="1"/>
          </p:cNvSpPr>
          <p:nvPr/>
        </p:nvSpPr>
        <p:spPr bwMode="auto">
          <a:xfrm>
            <a:off x="-200723" y="729592"/>
            <a:ext cx="67207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switch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语句的对比</a:t>
            </a:r>
          </a:p>
        </p:txBody>
      </p:sp>
      <p:sp>
        <p:nvSpPr>
          <p:cNvPr id="48133" name="TextBox 6"/>
          <p:cNvSpPr txBox="1">
            <a:spLocks noChangeArrowheads="1"/>
          </p:cNvSpPr>
          <p:nvPr/>
        </p:nvSpPr>
        <p:spPr bwMode="auto">
          <a:xfrm>
            <a:off x="814917" y="1988840"/>
            <a:ext cx="1056428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和</a:t>
            </a:r>
            <a:r>
              <a:rPr lang="en-US" altLang="zh-CN" dirty="0">
                <a:latin typeface="+mn-lt"/>
              </a:rPr>
              <a:t>switch</a:t>
            </a:r>
            <a:r>
              <a:rPr lang="zh-CN" altLang="en-US" dirty="0">
                <a:latin typeface="+mn-lt"/>
              </a:rPr>
              <a:t>语句很像，具体什么场景下，应用哪个语句呢？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endParaRPr lang="en-US" altLang="zh-CN" dirty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</a:rPr>
              <a:t>如果判断的具体数值不多，而且符合</a:t>
            </a:r>
            <a:r>
              <a:rPr lang="en-US" altLang="zh-CN" dirty="0">
                <a:latin typeface="+mn-lt"/>
              </a:rPr>
              <a:t>byte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short </a:t>
            </a:r>
            <a:r>
              <a:rPr lang="zh-CN" altLang="en-US" dirty="0">
                <a:latin typeface="+mn-lt"/>
              </a:rPr>
              <a:t>、</a:t>
            </a:r>
            <a:r>
              <a:rPr lang="en-US" altLang="zh-CN" dirty="0" err="1">
                <a:latin typeface="+mn-lt"/>
              </a:rPr>
              <a:t>int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这四种类型。虽然两个语句都可以使用，建议使用</a:t>
            </a:r>
            <a:r>
              <a:rPr lang="en-US" altLang="zh-CN" dirty="0" err="1">
                <a:latin typeface="+mn-lt"/>
              </a:rPr>
              <a:t>swtich</a:t>
            </a:r>
            <a:r>
              <a:rPr lang="zh-CN" altLang="en-US" dirty="0">
                <a:latin typeface="+mn-lt"/>
              </a:rPr>
              <a:t>语句。因为效率稍高。</a:t>
            </a:r>
          </a:p>
          <a:p>
            <a:pPr eaLnBrk="1" hangingPunct="1"/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</a:rPr>
              <a:t>其他情况：对区间判断，对结果为</a:t>
            </a:r>
            <a:r>
              <a:rPr lang="en-US" altLang="zh-CN" dirty="0">
                <a:latin typeface="+mn-lt"/>
              </a:rPr>
              <a:t>boolean</a:t>
            </a:r>
            <a:r>
              <a:rPr lang="zh-CN" altLang="en-US" dirty="0">
                <a:latin typeface="+mn-lt"/>
              </a:rPr>
              <a:t>类型判断，使用</a:t>
            </a:r>
            <a:r>
              <a:rPr lang="en-US" altLang="zh-CN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，</a:t>
            </a:r>
            <a:r>
              <a:rPr lang="en-US" altLang="zh-CN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的使用范围更广。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-472440"/>
            <a:ext cx="12192000" cy="780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552329" y="692696"/>
            <a:ext cx="4512501" cy="854944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保留字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6208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保留字：现有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版本尚未使用，但以后版本可能会作为关键字使用。自己命名标记符时要避免使用这些保留字 </a:t>
            </a:r>
            <a:b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byValue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cast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future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generic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inner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operator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outer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rest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552329" y="692696"/>
            <a:ext cx="4512501" cy="854944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文本编辑器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DF112B0-0AA0-41AE-8892-B0CE124E71BA}"/>
              </a:ext>
            </a:extLst>
          </p:cNvPr>
          <p:cNvSpPr/>
          <p:nvPr/>
        </p:nvSpPr>
        <p:spPr>
          <a:xfrm>
            <a:off x="782961" y="2272784"/>
            <a:ext cx="1082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Windows</a:t>
            </a:r>
            <a:endParaRPr lang="en-US" altLang="zh-CN" dirty="0">
              <a:solidFill>
                <a:srgbClr val="FF0000"/>
              </a:solidFill>
              <a:effectLst/>
            </a:endParaRPr>
          </a:p>
        </p:txBody>
      </p:sp>
      <p:pic>
        <p:nvPicPr>
          <p:cNvPr id="1025" name="Picture 1" descr="D://Youdao/filedata/liuboyuan0098@163.com/5670cacb40b74fef8f0747ca20fddba4/clipboard.png">
            <a:extLst>
              <a:ext uri="{FF2B5EF4-FFF2-40B4-BE49-F238E27FC236}">
                <a16:creationId xmlns="" xmlns:a16="http://schemas.microsoft.com/office/drawing/2014/main" id="{58103745-F52E-4DEE-8BD8-52F56B059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081337"/>
            <a:ext cx="1181100" cy="695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3DC4642D-A9E5-4234-958F-913F09CE850E}"/>
              </a:ext>
            </a:extLst>
          </p:cNvPr>
          <p:cNvSpPr/>
          <p:nvPr/>
        </p:nvSpPr>
        <p:spPr>
          <a:xfrm>
            <a:off x="3035003" y="2642116"/>
            <a:ext cx="123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Notepad++</a:t>
            </a:r>
            <a:endParaRPr lang="en-US" altLang="zh-CN" dirty="0">
              <a:effectLst/>
            </a:endParaRPr>
          </a:p>
        </p:txBody>
      </p:sp>
      <p:pic>
        <p:nvPicPr>
          <p:cNvPr id="1026" name="Picture 2" descr="D://Youdao/filedata/liuboyuan0098@163.com/8918ef585ef540b78ac504d2e671f1d0/clipboard.png">
            <a:extLst>
              <a:ext uri="{FF2B5EF4-FFF2-40B4-BE49-F238E27FC236}">
                <a16:creationId xmlns="" xmlns:a16="http://schemas.microsoft.com/office/drawing/2014/main" id="{1C47F433-53F2-45B9-8CBC-8B0FBB2BD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215" y="3012280"/>
            <a:ext cx="842733" cy="8334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BC73DE17-C8AE-4AAB-9CAE-AD8F521E4601}"/>
              </a:ext>
            </a:extLst>
          </p:cNvPr>
          <p:cNvSpPr/>
          <p:nvPr/>
        </p:nvSpPr>
        <p:spPr>
          <a:xfrm>
            <a:off x="5354340" y="2642116"/>
            <a:ext cx="1008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UltraEdit</a:t>
            </a:r>
            <a:endParaRPr lang="en-US" altLang="zh-CN" dirty="0">
              <a:effectLst/>
            </a:endParaRPr>
          </a:p>
        </p:txBody>
      </p:sp>
      <p:pic>
        <p:nvPicPr>
          <p:cNvPr id="1027" name="Picture 3" descr="D://Youdao/filedata/liuboyuan0098@163.com/07f26e19957141048f6f893b8464e9f3/clipboard.png">
            <a:extLst>
              <a:ext uri="{FF2B5EF4-FFF2-40B4-BE49-F238E27FC236}">
                <a16:creationId xmlns="" xmlns:a16="http://schemas.microsoft.com/office/drawing/2014/main" id="{33CE6F37-E33D-4BF9-8D1C-F39E6FCFA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288" y="3205162"/>
            <a:ext cx="590550" cy="571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4E1286DC-8C43-48B4-863B-3F6772E80EB6}"/>
              </a:ext>
            </a:extLst>
          </p:cNvPr>
          <p:cNvSpPr/>
          <p:nvPr/>
        </p:nvSpPr>
        <p:spPr>
          <a:xfrm>
            <a:off x="7846429" y="2712005"/>
            <a:ext cx="928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EditPlus</a:t>
            </a:r>
            <a:endParaRPr lang="en-US" altLang="zh-CN" dirty="0">
              <a:effectLst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774DA559-E7DB-4E63-B2AC-5B2AFF91F07C}"/>
              </a:ext>
            </a:extLst>
          </p:cNvPr>
          <p:cNvSpPr/>
          <p:nvPr/>
        </p:nvSpPr>
        <p:spPr>
          <a:xfrm>
            <a:off x="1025655" y="4658797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Mac</a:t>
            </a:r>
            <a:endParaRPr lang="en-US" altLang="zh-CN" dirty="0">
              <a:solidFill>
                <a:srgbClr val="FF0000"/>
              </a:solidFill>
              <a:effectLst/>
            </a:endParaRPr>
          </a:p>
        </p:txBody>
      </p:sp>
      <p:pic>
        <p:nvPicPr>
          <p:cNvPr id="1028" name="Picture 4" descr="D://Youdao/filedata/liuboyuan0098@163.com/3ca4d6223765419a8185719bf9c25b5d/clipboard.png">
            <a:extLst>
              <a:ext uri="{FF2B5EF4-FFF2-40B4-BE49-F238E27FC236}">
                <a16:creationId xmlns="" xmlns:a16="http://schemas.microsoft.com/office/drawing/2014/main" id="{3D50F91D-EECB-469E-A914-8873CB879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351" y="5543550"/>
            <a:ext cx="2095500" cy="438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C84C5782-E5D2-42D0-9D39-F35BA92127E3}"/>
              </a:ext>
            </a:extLst>
          </p:cNvPr>
          <p:cNvSpPr/>
          <p:nvPr/>
        </p:nvSpPr>
        <p:spPr>
          <a:xfrm>
            <a:off x="2893939" y="4843463"/>
            <a:ext cx="1373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Sublime Text</a:t>
            </a:r>
            <a:endParaRPr lang="en-US" altLang="zh-CN" dirty="0">
              <a:effectLst/>
            </a:endParaRPr>
          </a:p>
        </p:txBody>
      </p:sp>
      <p:pic>
        <p:nvPicPr>
          <p:cNvPr id="1029" name="Picture 5" descr="D://Youdao/filedata/liuboyuan0098@163.com/645fc2161e234b5c9bffa7767cce9d5f/clipboard.png">
            <a:extLst>
              <a:ext uri="{FF2B5EF4-FFF2-40B4-BE49-F238E27FC236}">
                <a16:creationId xmlns="" xmlns:a16="http://schemas.microsoft.com/office/drawing/2014/main" id="{967A75B9-883A-4EF2-9F49-D57714478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020" y="5319429"/>
            <a:ext cx="928268" cy="8863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4C78D35-DE20-4651-929E-B64D25E88134}"/>
              </a:ext>
            </a:extLst>
          </p:cNvPr>
          <p:cNvSpPr/>
          <p:nvPr/>
        </p:nvSpPr>
        <p:spPr>
          <a:xfrm>
            <a:off x="7199230" y="4843463"/>
            <a:ext cx="795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BBEdit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691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868" y="430174"/>
            <a:ext cx="3227096" cy="72008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2.2  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196752"/>
            <a:ext cx="11430080" cy="532859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标识符：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对各种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等要素命名时使用的字符序列称为标识符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凡是自己可以起名字的地方都叫标识符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定义合法标识符规则：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个英文字母大小写，</a:t>
            </a: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0-9 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$ 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组成  </a:t>
            </a:r>
            <a:endParaRPr lang="en-US" altLang="zh-CN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数字不可以开头。</a:t>
            </a:r>
            <a:endParaRPr lang="en-US" altLang="zh-CN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不可以使用关键字和保留字，但能包含关键字和保留字。</a:t>
            </a:r>
            <a:endParaRPr lang="en-US" altLang="zh-CN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中严格区分大小写，长度无限制。</a:t>
            </a:r>
            <a:endParaRPr lang="en-US" altLang="zh-CN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标识符不能包含空格。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注意：在起名字时，为了提高阅读性，要尽量有意义，“见名知意”。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54079" y="714999"/>
            <a:ext cx="8448939" cy="857256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中的名称命名规范</a:t>
            </a:r>
            <a:endParaRPr lang="zh-CN" altLang="en-US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304" y="1600201"/>
            <a:ext cx="11161097" cy="3543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中的名称命名规范：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包名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：多单词组成时所有字母都小写：</a:t>
            </a:r>
            <a:r>
              <a:rPr lang="en-US" altLang="zh-CN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xxxyyyzzz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类名、接口名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：多单词组成时，所有单词的首字母大写：</a:t>
            </a:r>
            <a:r>
              <a:rPr lang="en-US" altLang="zh-CN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XxxYyyZzz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变量名、方法名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：多单词组成时，第一个单词首字母小写，第二个单词开始每个单词首字母大写：</a:t>
            </a:r>
            <a:r>
              <a:rPr lang="en-US" altLang="zh-CN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xxxYyyZzz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常量名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：所有字母都大写。多单词时每个单词用下划线连接：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XXX_YYY_ZZZ</a:t>
            </a:r>
          </a:p>
          <a:p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研科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5266</Words>
  <Application>Microsoft Office PowerPoint</Application>
  <PresentationFormat>自定义</PresentationFormat>
  <Paragraphs>851</Paragraphs>
  <Slides>54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新研科技</vt:lpstr>
      <vt:lpstr>第2章 Java基本语法1</vt:lpstr>
      <vt:lpstr>幻灯片 2</vt:lpstr>
      <vt:lpstr>本章内容</vt:lpstr>
      <vt:lpstr>2.1  关键字</vt:lpstr>
      <vt:lpstr>幻灯片 5</vt:lpstr>
      <vt:lpstr>保留字</vt:lpstr>
      <vt:lpstr>文本编辑器</vt:lpstr>
      <vt:lpstr>2.2  标识符</vt:lpstr>
      <vt:lpstr>Java中的名称命名规范</vt:lpstr>
      <vt:lpstr>2.3  变  量</vt:lpstr>
      <vt:lpstr>变量的分类-按数据类型</vt:lpstr>
      <vt:lpstr>幻灯片 12</vt:lpstr>
      <vt:lpstr>整数类型：byte、short、int、long</vt:lpstr>
      <vt:lpstr>浮点类型：float、double</vt:lpstr>
      <vt:lpstr>字符类型：char</vt:lpstr>
      <vt:lpstr>布尔类型：boolean</vt:lpstr>
      <vt:lpstr>幻灯片 17</vt:lpstr>
      <vt:lpstr>集成开发环境（IDE）</vt:lpstr>
      <vt:lpstr>基本数据类型转换</vt:lpstr>
      <vt:lpstr>幻灯片 20</vt:lpstr>
      <vt:lpstr>强制类型转换</vt:lpstr>
      <vt:lpstr>幻灯片 22</vt:lpstr>
      <vt:lpstr>2.4  运算符</vt:lpstr>
      <vt:lpstr>1.算术运算符</vt:lpstr>
      <vt:lpstr>算术运算符的注意问题</vt:lpstr>
      <vt:lpstr>幻灯片 26</vt:lpstr>
      <vt:lpstr>2.赋值运算符</vt:lpstr>
      <vt:lpstr>2.赋值运算符</vt:lpstr>
      <vt:lpstr>3.比较运算符</vt:lpstr>
      <vt:lpstr>幻灯片 30</vt:lpstr>
      <vt:lpstr>4.逻辑运算符</vt:lpstr>
      <vt:lpstr>幻灯片 32</vt:lpstr>
      <vt:lpstr>5.位运算符</vt:lpstr>
      <vt:lpstr>幻灯片 34</vt:lpstr>
      <vt:lpstr>幻灯片 35</vt:lpstr>
      <vt:lpstr>幻灯片 36</vt:lpstr>
      <vt:lpstr>幻灯片 37</vt:lpstr>
      <vt:lpstr>5.位运算符</vt:lpstr>
      <vt:lpstr>6.三元运算符</vt:lpstr>
      <vt:lpstr>幻灯片 40</vt:lpstr>
      <vt:lpstr>2.5  程序流程控制</vt:lpstr>
      <vt:lpstr>2.5  程序流程控制</vt:lpstr>
      <vt:lpstr>分支语句1： if-else语句</vt:lpstr>
      <vt:lpstr>if-else语句应用举例</vt:lpstr>
      <vt:lpstr>if语句例题1</vt:lpstr>
      <vt:lpstr>if语句练习1</vt:lpstr>
      <vt:lpstr>分支结构2：switch语句</vt:lpstr>
      <vt:lpstr>switch语句应用举例</vt:lpstr>
      <vt:lpstr>switch语句应用举例</vt:lpstr>
      <vt:lpstr>switch语句有关规则</vt:lpstr>
      <vt:lpstr>例  题</vt:lpstr>
      <vt:lpstr>switch语句练习1</vt:lpstr>
      <vt:lpstr>幻灯片 53</vt:lpstr>
      <vt:lpstr>幻灯片 54</vt:lpstr>
    </vt:vector>
  </TitlesOfParts>
  <Company>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Java语言概述</dc:title>
  <dc:creator>Administrator</dc:creator>
  <cp:lastModifiedBy>xbany</cp:lastModifiedBy>
  <cp:revision>199</cp:revision>
  <dcterms:created xsi:type="dcterms:W3CDTF">2018-02-01T07:53:00Z</dcterms:created>
  <dcterms:modified xsi:type="dcterms:W3CDTF">2019-04-24T08:53:28Z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