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62" r:id="rId2"/>
    <p:sldId id="419" r:id="rId3"/>
    <p:sldId id="32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1" r:id="rId13"/>
    <p:sldId id="412" r:id="rId14"/>
    <p:sldId id="413" r:id="rId15"/>
    <p:sldId id="414" r:id="rId16"/>
    <p:sldId id="415" r:id="rId17"/>
    <p:sldId id="416" r:id="rId18"/>
    <p:sldId id="521" r:id="rId19"/>
    <p:sldId id="522" r:id="rId20"/>
    <p:sldId id="524" r:id="rId21"/>
    <p:sldId id="523" r:id="rId22"/>
    <p:sldId id="343" r:id="rId23"/>
    <p:sldId id="346" r:id="rId24"/>
    <p:sldId id="349" r:id="rId25"/>
    <p:sldId id="351" r:id="rId26"/>
    <p:sldId id="359" r:id="rId27"/>
    <p:sldId id="361" r:id="rId28"/>
    <p:sldId id="526" r:id="rId29"/>
    <p:sldId id="353" r:id="rId30"/>
    <p:sldId id="52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0A5349CE-41CF-46B3-B707-7316BC96BF9A}">
          <p14:sldIdLst>
            <p14:sldId id="262"/>
            <p14:sldId id="419"/>
            <p14:sldId id="32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1"/>
            <p14:sldId id="412"/>
            <p14:sldId id="413"/>
            <p14:sldId id="414"/>
            <p14:sldId id="415"/>
            <p14:sldId id="416"/>
            <p14:sldId id="521"/>
            <p14:sldId id="522"/>
            <p14:sldId id="524"/>
            <p14:sldId id="523"/>
            <p14:sldId id="343"/>
            <p14:sldId id="346"/>
            <p14:sldId id="349"/>
            <p14:sldId id="351"/>
            <p14:sldId id="359"/>
            <p14:sldId id="361"/>
            <p14:sldId id="526"/>
            <p14:sldId id="353"/>
            <p14:sldId id="51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60">
          <p15:clr>
            <a:srgbClr val="A4A3A4"/>
          </p15:clr>
        </p15:guide>
        <p15:guide id="2" pos="37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84"/>
      </p:cViewPr>
      <p:guideLst>
        <p:guide orient="horz" pos="2260"/>
        <p:guide pos="3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7917E-AA9C-4E1C-B43E-D55871A05F8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43D53-75F2-48D8-A1DC-BE6A8C30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4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9350" y="1916833"/>
            <a:ext cx="10839485" cy="18510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lang="en-US" altLang="zh-CN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基本语法</a:t>
            </a:r>
            <a:r>
              <a:rPr lang="en-US" altLang="zh-CN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zh-CN" sz="80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3"/>
          <p:cNvSpPr>
            <a:spLocks noChangeArrowheads="1"/>
          </p:cNvSpPr>
          <p:nvPr/>
        </p:nvSpPr>
        <p:spPr bwMode="auto">
          <a:xfrm>
            <a:off x="7830820" y="4365625"/>
            <a:ext cx="264985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674" y="241547"/>
            <a:ext cx="6213343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do-while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340768"/>
            <a:ext cx="11713301" cy="5256584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初始化语句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	do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	语句或语句块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	        [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更改语句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;]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while(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应用举例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6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WhileLoop</a:t>
            </a:r>
            <a:r>
              <a:rPr lang="en-US" altLang="zh-CN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		        public static void main(String </a:t>
            </a:r>
            <a:r>
              <a:rPr lang="en-US" altLang="zh-CN" sz="26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		  </a:t>
            </a:r>
            <a:r>
              <a:rPr lang="en-US" altLang="zh-CN" sz="26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 result = 0,  i=1;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			        do{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			        	   result += i;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		       	   i++;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				 }while(i&lt;=100);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			 </a:t>
            </a:r>
            <a:r>
              <a:rPr lang="en-US" altLang="zh-CN" sz="26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("result=" + result);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		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		}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371" y="447369"/>
            <a:ext cx="5376597" cy="79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循环语句练习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10" y="1643051"/>
            <a:ext cx="11618383" cy="2879725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编写程序一：求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之间所有偶数的和。用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语句分别完成。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371" y="4941169"/>
            <a:ext cx="11425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补充：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最简单无限循环格式：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while(true) , for(;;),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无限循环存在的原因是并不知道循环多少次，需要根据某些条件，来控制循环。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3392" y="5476896"/>
            <a:ext cx="662473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443431" y="592707"/>
            <a:ext cx="3313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嵌套循环</a:t>
            </a: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443431" y="1524848"/>
            <a:ext cx="1123324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将一个循环放在另一个循环体内，就形成了嵌套循环。其中，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 ,while ,do…while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均可以作为外层循环和内层循环。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实质上，嵌套循环就是把内层循环当成外层循环的循环体。当只有内层循环的循环条件为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时，才会完全跳出内层循环，才可结束外层的当次循环，开始下一次的循环。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设外层循环次数为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次，内层为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次，则内层循环体实际上需要执行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m*n=</a:t>
            </a:r>
            <a:r>
              <a:rPr lang="en-US" altLang="zh-CN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392" y="5476896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</a:rPr>
              <a:t>例题：</a:t>
            </a:r>
            <a:r>
              <a:rPr lang="en-US" altLang="zh-CN" sz="2400" b="1" dirty="0"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ea typeface="宋体" panose="02010600030101010101" pitchFamily="2" charset="-122"/>
              </a:rPr>
              <a:t>）九九乘法表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              2</a:t>
            </a:r>
            <a:r>
              <a:rPr lang="zh-CN" altLang="en-US" sz="2400" b="1" dirty="0"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ea typeface="宋体" panose="02010600030101010101" pitchFamily="2" charset="-122"/>
              </a:rPr>
              <a:t>1—100</a:t>
            </a:r>
            <a:r>
              <a:rPr lang="zh-CN" altLang="en-US" sz="2400" b="1" dirty="0">
                <a:ea typeface="宋体" panose="02010600030101010101" pitchFamily="2" charset="-122"/>
              </a:rPr>
              <a:t>之间的所有质数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341" y="625789"/>
            <a:ext cx="6453452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特殊流程控制语句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417" y="1797030"/>
            <a:ext cx="10752667" cy="4512290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break 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语句用于终止某个语句块的执行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{    ……	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	     break;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	 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终止当前所在的循环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4411" y="347958"/>
            <a:ext cx="5733289" cy="8877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特殊流程控制语句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667" y="1556792"/>
            <a:ext cx="10945284" cy="4824536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buClr>
                <a:schemeClr val="tx1"/>
              </a:buClr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break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语句用法举例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TestBreak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		public static void main(String 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	    for(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 i = 0; i&lt;10; i++){ 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	     	if(i==3)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		      break;	  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	    	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(" i =" + i);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	    }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("Game Over!");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1265" y="397664"/>
            <a:ext cx="5664629" cy="8640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特殊流程控制语句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412776"/>
            <a:ext cx="11618384" cy="5214950"/>
          </a:xfrm>
          <a:noFill/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continue 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语句用于跳过某个循环语句块的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一次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执行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语句出现在多层嵌套的循环语句体中时，可以通过标签指明要跳过的是哪一层循环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语句用法举例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ContinueTest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        public static void main(String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     	   for (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&lt; 100;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      	         	  if (i%10==0)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	        		continue;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         	             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         	               }  }  }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27381" y="576084"/>
            <a:ext cx="7125527" cy="83844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特殊流程控制语句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3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381" y="1700808"/>
            <a:ext cx="112332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：并非专门用于结束循环的，它的功能是结束一个方法。当一个方法执行到一个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语句时，这个方法将被结束。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不同的是，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直接结束整个方法，不管这个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处于多少层循环之内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70" y="670395"/>
            <a:ext cx="6432781" cy="81461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特殊流程控制语句说明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628800"/>
            <a:ext cx="11617291" cy="4536504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只能用于</a:t>
            </a:r>
            <a:r>
              <a:rPr lang="en-US" altLang="zh-CN" sz="2800" b="1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continue 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只能用于</a:t>
            </a:r>
            <a:r>
              <a: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二者功能类似，但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是终止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本次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循环，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是终止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本层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循环。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reak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之后不能有其他的语句，因为程序永远不会执行其后的语句。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287" y="876218"/>
            <a:ext cx="5148759" cy="79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一维数组声明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916832"/>
            <a:ext cx="11618384" cy="367240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一维数组的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声明方式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type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[]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type[]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a[];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   	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[] a1;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   double  b[];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[] c;  //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对象数组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1378" y="214144"/>
            <a:ext cx="5148759" cy="98360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一维数组初始化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340768"/>
            <a:ext cx="11618384" cy="50405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动态初始化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数组声明且为数组元素分配空间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4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赋值的操作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分开进行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altLang="zh-CN" sz="2200" dirty="0" err="1"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int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[] </a:t>
            </a:r>
            <a:r>
              <a:rPr lang="en-US" altLang="zh-CN" sz="2200" dirty="0" err="1"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arr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 = new </a:t>
            </a:r>
            <a:r>
              <a:rPr lang="en-US" altLang="zh-CN" sz="2200" dirty="0" err="1"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int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[3];</a:t>
            </a:r>
          </a:p>
          <a:p>
            <a:pPr marL="0" indent="0">
              <a:buNone/>
            </a:pPr>
            <a:r>
              <a:rPr lang="en-US" altLang="zh-CN" sz="2200" dirty="0" err="1">
                <a:latin typeface="+mn-ea"/>
                <a:cs typeface="Times New Roman" panose="02020603050405020304" pitchFamily="18" charset="0"/>
              </a:rPr>
              <a:t>arr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[0] = 3;</a:t>
            </a:r>
          </a:p>
          <a:p>
            <a:pPr marL="0" indent="0">
              <a:buNone/>
            </a:pPr>
            <a:r>
              <a:rPr lang="en-US" altLang="zh-CN" sz="2200" dirty="0" err="1">
                <a:latin typeface="+mn-ea"/>
                <a:cs typeface="Times New Roman" panose="02020603050405020304" pitchFamily="18" charset="0"/>
              </a:rPr>
              <a:t>arr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[1] = 9;</a:t>
            </a:r>
          </a:p>
          <a:p>
            <a:pPr marL="0" indent="0">
              <a:buNone/>
            </a:pPr>
            <a:r>
              <a:rPr lang="en-US" altLang="zh-CN" sz="2200" dirty="0" err="1">
                <a:latin typeface="+mn-ea"/>
                <a:cs typeface="Times New Roman" panose="02020603050405020304" pitchFamily="18" charset="0"/>
              </a:rPr>
              <a:t>arr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[2] = 8;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静态初始化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在定义数组的同时就为数组元素分配空间并赋值。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 a[] = new 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[]{ 3, 9, 8};</a:t>
            </a:r>
          </a:p>
          <a:p>
            <a:pPr marL="0" indent="0">
              <a:buNone/>
            </a:pP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[] a = {3,9,8};</a:t>
            </a:r>
          </a:p>
          <a:p>
            <a:endParaRPr lang="en-US" altLang="zh-CN" sz="8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4059" y="486400"/>
            <a:ext cx="842968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知识图解</a:t>
            </a:r>
          </a:p>
        </p:txBody>
      </p:sp>
      <p:sp>
        <p:nvSpPr>
          <p:cNvPr id="5" name="TextBox 132"/>
          <p:cNvSpPr txBox="1"/>
          <p:nvPr/>
        </p:nvSpPr>
        <p:spPr>
          <a:xfrm>
            <a:off x="1663131" y="1207089"/>
            <a:ext cx="158417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发展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历程</a:t>
            </a:r>
          </a:p>
        </p:txBody>
      </p:sp>
      <p:sp>
        <p:nvSpPr>
          <p:cNvPr id="6" name="TextBox 133"/>
          <p:cNvSpPr txBox="1"/>
          <p:nvPr/>
        </p:nvSpPr>
        <p:spPr>
          <a:xfrm>
            <a:off x="3538201" y="1200761"/>
            <a:ext cx="149136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环境搭建</a:t>
            </a:r>
          </a:p>
        </p:txBody>
      </p:sp>
      <p:sp>
        <p:nvSpPr>
          <p:cNvPr id="7" name="TextBox 134"/>
          <p:cNvSpPr txBox="1"/>
          <p:nvPr/>
        </p:nvSpPr>
        <p:spPr>
          <a:xfrm>
            <a:off x="7104225" y="1187979"/>
            <a:ext cx="145612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基础程序设计</a:t>
            </a:r>
          </a:p>
        </p:txBody>
      </p:sp>
      <p:sp>
        <p:nvSpPr>
          <p:cNvPr id="8" name="TextBox 135"/>
          <p:cNvSpPr txBox="1"/>
          <p:nvPr/>
        </p:nvSpPr>
        <p:spPr>
          <a:xfrm>
            <a:off x="6095201" y="2196771"/>
            <a:ext cx="10988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数据类型</a:t>
            </a:r>
          </a:p>
        </p:txBody>
      </p:sp>
      <p:sp>
        <p:nvSpPr>
          <p:cNvPr id="9" name="TextBox 136"/>
          <p:cNvSpPr txBox="1"/>
          <p:nvPr/>
        </p:nvSpPr>
        <p:spPr>
          <a:xfrm>
            <a:off x="8199859" y="2201759"/>
            <a:ext cx="11097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流程控制</a:t>
            </a:r>
          </a:p>
        </p:txBody>
      </p:sp>
      <p:sp>
        <p:nvSpPr>
          <p:cNvPr id="10" name="TextBox 137"/>
          <p:cNvSpPr txBox="1"/>
          <p:nvPr/>
        </p:nvSpPr>
        <p:spPr>
          <a:xfrm>
            <a:off x="7247168" y="2198561"/>
            <a:ext cx="9130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运算符</a:t>
            </a:r>
          </a:p>
        </p:txBody>
      </p:sp>
      <p:sp>
        <p:nvSpPr>
          <p:cNvPr id="11" name="TextBox 138"/>
          <p:cNvSpPr txBox="1"/>
          <p:nvPr/>
        </p:nvSpPr>
        <p:spPr>
          <a:xfrm>
            <a:off x="9366701" y="2193431"/>
            <a:ext cx="6987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数组</a:t>
            </a:r>
          </a:p>
        </p:txBody>
      </p:sp>
      <p:sp>
        <p:nvSpPr>
          <p:cNvPr id="12" name="TextBox 139"/>
          <p:cNvSpPr txBox="1"/>
          <p:nvPr/>
        </p:nvSpPr>
        <p:spPr>
          <a:xfrm>
            <a:off x="7157974" y="2993039"/>
            <a:ext cx="144895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面向对象编程</a:t>
            </a:r>
          </a:p>
        </p:txBody>
      </p:sp>
      <p:sp>
        <p:nvSpPr>
          <p:cNvPr id="13" name="TextBox 140"/>
          <p:cNvSpPr txBox="1"/>
          <p:nvPr/>
        </p:nvSpPr>
        <p:spPr>
          <a:xfrm>
            <a:off x="5541536" y="3813328"/>
            <a:ext cx="6176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类和对象</a:t>
            </a:r>
          </a:p>
        </p:txBody>
      </p:sp>
      <p:sp>
        <p:nvSpPr>
          <p:cNvPr id="14" name="TextBox 141"/>
          <p:cNvSpPr txBox="1"/>
          <p:nvPr/>
        </p:nvSpPr>
        <p:spPr>
          <a:xfrm>
            <a:off x="6335818" y="3798411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属性</a:t>
            </a:r>
          </a:p>
        </p:txBody>
      </p:sp>
      <p:sp>
        <p:nvSpPr>
          <p:cNvPr id="15" name="TextBox 142"/>
          <p:cNvSpPr txBox="1"/>
          <p:nvPr/>
        </p:nvSpPr>
        <p:spPr>
          <a:xfrm>
            <a:off x="7019548" y="3822319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16" name="TextBox 143"/>
          <p:cNvSpPr txBox="1"/>
          <p:nvPr/>
        </p:nvSpPr>
        <p:spPr>
          <a:xfrm>
            <a:off x="9408991" y="3802899"/>
            <a:ext cx="6515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设计</a:t>
            </a:r>
            <a:endParaRPr lang="en-US" altLang="zh-CN" sz="140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模式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8588371" y="380083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接口</a:t>
            </a:r>
          </a:p>
        </p:txBody>
      </p:sp>
      <p:sp>
        <p:nvSpPr>
          <p:cNvPr id="18" name="TextBox 145"/>
          <p:cNvSpPr txBox="1"/>
          <p:nvPr/>
        </p:nvSpPr>
        <p:spPr>
          <a:xfrm>
            <a:off x="7737023" y="3802001"/>
            <a:ext cx="65339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三大特性</a:t>
            </a:r>
          </a:p>
        </p:txBody>
      </p:sp>
      <p:sp>
        <p:nvSpPr>
          <p:cNvPr id="19" name="TextBox 146"/>
          <p:cNvSpPr txBox="1"/>
          <p:nvPr/>
        </p:nvSpPr>
        <p:spPr>
          <a:xfrm>
            <a:off x="6713488" y="4652010"/>
            <a:ext cx="141370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应用程序开发</a:t>
            </a:r>
          </a:p>
        </p:txBody>
      </p:sp>
      <p:sp>
        <p:nvSpPr>
          <p:cNvPr id="20" name="TextBox 147"/>
          <p:cNvSpPr txBox="1"/>
          <p:nvPr/>
        </p:nvSpPr>
        <p:spPr>
          <a:xfrm>
            <a:off x="3717585" y="5630631"/>
            <a:ext cx="8122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JDBC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148"/>
          <p:cNvSpPr txBox="1"/>
          <p:nvPr/>
        </p:nvSpPr>
        <p:spPr>
          <a:xfrm>
            <a:off x="4632221" y="5636245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</p:txBody>
      </p:sp>
      <p:sp>
        <p:nvSpPr>
          <p:cNvPr id="22" name="TextBox 149"/>
          <p:cNvSpPr txBox="1"/>
          <p:nvPr/>
        </p:nvSpPr>
        <p:spPr>
          <a:xfrm>
            <a:off x="5448041" y="5625053"/>
            <a:ext cx="102597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异常处理</a:t>
            </a:r>
          </a:p>
        </p:txBody>
      </p:sp>
      <p:sp>
        <p:nvSpPr>
          <p:cNvPr id="23" name="TextBox 151"/>
          <p:cNvSpPr txBox="1"/>
          <p:nvPr/>
        </p:nvSpPr>
        <p:spPr>
          <a:xfrm>
            <a:off x="6576437" y="563078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类库</a:t>
            </a:r>
          </a:p>
        </p:txBody>
      </p:sp>
      <p:sp>
        <p:nvSpPr>
          <p:cNvPr id="24" name="TextBox 152"/>
          <p:cNvSpPr txBox="1"/>
          <p:nvPr/>
        </p:nvSpPr>
        <p:spPr>
          <a:xfrm>
            <a:off x="7319977" y="5625053"/>
            <a:ext cx="8102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多线程</a:t>
            </a:r>
          </a:p>
        </p:txBody>
      </p:sp>
      <p:sp>
        <p:nvSpPr>
          <p:cNvPr id="25" name="TextBox 153"/>
          <p:cNvSpPr txBox="1"/>
          <p:nvPr/>
        </p:nvSpPr>
        <p:spPr>
          <a:xfrm>
            <a:off x="8195061" y="5633724"/>
            <a:ext cx="45284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54"/>
          <p:cNvSpPr txBox="1"/>
          <p:nvPr/>
        </p:nvSpPr>
        <p:spPr>
          <a:xfrm>
            <a:off x="8736677" y="5641942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</a:p>
        </p:txBody>
      </p:sp>
      <p:sp>
        <p:nvSpPr>
          <p:cNvPr id="27" name="TextBox 155"/>
          <p:cNvSpPr txBox="1"/>
          <p:nvPr/>
        </p:nvSpPr>
        <p:spPr>
          <a:xfrm>
            <a:off x="9420482" y="5647780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</a:t>
            </a:r>
          </a:p>
        </p:txBody>
      </p:sp>
      <p:sp>
        <p:nvSpPr>
          <p:cNvPr id="28" name="TextBox 156"/>
          <p:cNvSpPr txBox="1"/>
          <p:nvPr/>
        </p:nvSpPr>
        <p:spPr>
          <a:xfrm>
            <a:off x="1658158" y="5650321"/>
            <a:ext cx="125539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连接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Oracle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58"/>
          <p:cNvSpPr txBox="1"/>
          <p:nvPr/>
        </p:nvSpPr>
        <p:spPr>
          <a:xfrm>
            <a:off x="3589411" y="4094977"/>
            <a:ext cx="12866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新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特性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24755" y="16254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6619855" y="1856615"/>
            <a:ext cx="1422293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06167" y="1856616"/>
            <a:ext cx="1864470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292954" y="2410064"/>
            <a:ext cx="3462300" cy="13647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5376132" y="3146928"/>
            <a:ext cx="1781843" cy="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7390738" y="3237153"/>
            <a:ext cx="392262" cy="6282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705610" y="2564159"/>
            <a:ext cx="382879" cy="1964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7084404" y="2913964"/>
            <a:ext cx="375408" cy="1285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6684782" y="2502011"/>
            <a:ext cx="345515" cy="2086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8209158" y="3074259"/>
            <a:ext cx="367917" cy="9569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5452889" y="3627352"/>
            <a:ext cx="583178" cy="33641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5871607" y="4046070"/>
            <a:ext cx="583178" cy="25267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6373871" y="4534277"/>
            <a:ext cx="569123" cy="15362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肘形连接符 42"/>
          <p:cNvCxnSpPr/>
          <p:nvPr/>
        </p:nvCxnSpPr>
        <p:spPr>
          <a:xfrm rot="5400000">
            <a:off x="6856411" y="5030874"/>
            <a:ext cx="583178" cy="5571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4" name="肘形连接符 43"/>
          <p:cNvCxnSpPr/>
          <p:nvPr/>
        </p:nvCxnSpPr>
        <p:spPr>
          <a:xfrm rot="16200000" flipH="1">
            <a:off x="7278565" y="5165859"/>
            <a:ext cx="583178" cy="287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7632218" y="4812206"/>
            <a:ext cx="583178" cy="994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7923997" y="4493132"/>
            <a:ext cx="624087" cy="1618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8307503" y="4142729"/>
            <a:ext cx="583178" cy="23450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14137" y="5800555"/>
            <a:ext cx="791745" cy="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TextBox 168"/>
          <p:cNvSpPr txBox="1"/>
          <p:nvPr/>
        </p:nvSpPr>
        <p:spPr>
          <a:xfrm>
            <a:off x="3304429" y="1992668"/>
            <a:ext cx="147737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Eclipse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使用</a:t>
            </a:r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rot="10800000" flipV="1">
            <a:off x="4781799" y="2144646"/>
            <a:ext cx="558584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1" name="TextBox 199"/>
          <p:cNvSpPr txBox="1"/>
          <p:nvPr/>
        </p:nvSpPr>
        <p:spPr>
          <a:xfrm>
            <a:off x="1661356" y="2380687"/>
            <a:ext cx="11448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泛型</a:t>
            </a:r>
          </a:p>
        </p:txBody>
      </p:sp>
      <p:sp>
        <p:nvSpPr>
          <p:cNvPr id="52" name="TextBox 200"/>
          <p:cNvSpPr txBox="1"/>
          <p:nvPr/>
        </p:nvSpPr>
        <p:spPr>
          <a:xfrm>
            <a:off x="1652860" y="2998310"/>
            <a:ext cx="115332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</a:p>
        </p:txBody>
      </p:sp>
      <p:sp>
        <p:nvSpPr>
          <p:cNvPr id="53" name="TextBox 201"/>
          <p:cNvSpPr txBox="1"/>
          <p:nvPr/>
        </p:nvSpPr>
        <p:spPr>
          <a:xfrm>
            <a:off x="1652859" y="3602289"/>
            <a:ext cx="120659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装箱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拆箱</a:t>
            </a:r>
          </a:p>
        </p:txBody>
      </p:sp>
      <p:sp>
        <p:nvSpPr>
          <p:cNvPr id="54" name="TextBox 202"/>
          <p:cNvSpPr txBox="1"/>
          <p:nvPr/>
        </p:nvSpPr>
        <p:spPr>
          <a:xfrm>
            <a:off x="1661355" y="4246448"/>
            <a:ext cx="11735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可变参数</a:t>
            </a:r>
          </a:p>
        </p:txBody>
      </p:sp>
      <p:sp>
        <p:nvSpPr>
          <p:cNvPr id="55" name="TextBox 203"/>
          <p:cNvSpPr txBox="1"/>
          <p:nvPr/>
        </p:nvSpPr>
        <p:spPr>
          <a:xfrm>
            <a:off x="1661355" y="4835227"/>
            <a:ext cx="11939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Annotation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肘形连接符 55"/>
          <p:cNvCxnSpPr>
            <a:stCxn id="29" idx="1"/>
            <a:endCxn id="51" idx="3"/>
          </p:cNvCxnSpPr>
          <p:nvPr/>
        </p:nvCxnSpPr>
        <p:spPr>
          <a:xfrm rot="10800000">
            <a:off x="2806183" y="2534576"/>
            <a:ext cx="783229" cy="171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肘形连接符 56"/>
          <p:cNvCxnSpPr>
            <a:stCxn id="29" idx="1"/>
            <a:endCxn id="52" idx="3"/>
          </p:cNvCxnSpPr>
          <p:nvPr/>
        </p:nvCxnSpPr>
        <p:spPr>
          <a:xfrm rot="10800000">
            <a:off x="2806183" y="3152200"/>
            <a:ext cx="783229" cy="1096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肘形连接符 57"/>
          <p:cNvCxnSpPr/>
          <p:nvPr/>
        </p:nvCxnSpPr>
        <p:spPr>
          <a:xfrm rot="10800000">
            <a:off x="2855041" y="3765693"/>
            <a:ext cx="743607" cy="483172"/>
          </a:xfrm>
          <a:prstGeom prst="bentConnector3">
            <a:avLst>
              <a:gd name="adj1" fmla="val 53925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肘形连接符 58"/>
          <p:cNvCxnSpPr/>
          <p:nvPr/>
        </p:nvCxnSpPr>
        <p:spPr>
          <a:xfrm rot="10800000" flipV="1">
            <a:off x="2841653" y="4248562"/>
            <a:ext cx="708504" cy="7378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6" idx="3"/>
          </p:cNvCxnSpPr>
          <p:nvPr/>
        </p:nvCxnSpPr>
        <p:spPr>
          <a:xfrm>
            <a:off x="5029569" y="1354649"/>
            <a:ext cx="2034162" cy="1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5" idx="3"/>
            <a:endCxn id="6" idx="1"/>
          </p:cNvCxnSpPr>
          <p:nvPr/>
        </p:nvCxnSpPr>
        <p:spPr>
          <a:xfrm flipV="1">
            <a:off x="3247307" y="1354649"/>
            <a:ext cx="290894" cy="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666561" y="3539454"/>
            <a:ext cx="494887" cy="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89713" y="4251626"/>
            <a:ext cx="47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7930786" y="1397256"/>
            <a:ext cx="706003" cy="9224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9684" y="558881"/>
            <a:ext cx="5376597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数组元素的引用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713" y="1628800"/>
            <a:ext cx="11630939" cy="482453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定义并用运算符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为之分配空间后，才可以引用数组中的每个元素；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数组元素的引用方式：数组名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数组元素下标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数组元素下标可以是整型常量或整型表达式。如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a[3] , b[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] , c[6*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数组元素下标从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开始；长度为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的数组合法下标取值范围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 0 —&gt;n-1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；如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a[]=new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[3]; 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可引用的数组元素为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a[0]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a[1]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a[2]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每个数组都有一个属性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指明它的长度，例如：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a.length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指明数组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的长度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元素个数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数组一旦初始化，其长度是不可变的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994" y="787006"/>
            <a:ext cx="8058877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数组元素的默认初始化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498" y="1772816"/>
            <a:ext cx="11609164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数组是引用类型，它的元素相当于类的成员变量，因此数组一经分配空间，其中的每个元素也被按照成员变量同样的方式被隐式初始化。例如：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Test 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static void main(String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a[]= new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[5]; 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(a[3]);	//a[3]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的默认值为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380" y="397664"/>
            <a:ext cx="528108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多维数组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52270044"/>
              </p:ext>
            </p:extLst>
          </p:nvPr>
        </p:nvGraphicFramePr>
        <p:xfrm>
          <a:off x="527381" y="1412776"/>
          <a:ext cx="11329259" cy="4968552"/>
        </p:xfrm>
        <a:graphic>
          <a:graphicData uri="http://schemas.openxmlformats.org/drawingml/2006/table">
            <a:tbl>
              <a:tblPr/>
              <a:tblGrid>
                <a:gridCol w="113292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9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二维数组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[][]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：数组中的数组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9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（动态初始化）：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[3][2];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48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定义了名称为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的二维数组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二维数组中有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个一维数组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每一个一维数组中有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个元素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一维数组的名称分别为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[0],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[1],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给第一个一维数组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脚标位赋值为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78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写法是：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[0][1] = 78;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（动态初始化）：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[3][];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二维数组中有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个一维数组。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每个一维数组都是默认初始化值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null (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注意：区别于格式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）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可以对这个三个一维数组分别进行初始化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[0] = new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[3];  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[1] = new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[1]; 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[2] = new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[2];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注：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[][]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= new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[][3];  //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非法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7286441"/>
              </p:ext>
            </p:extLst>
          </p:nvPr>
        </p:nvGraphicFramePr>
        <p:xfrm>
          <a:off x="501586" y="980728"/>
          <a:ext cx="11140017" cy="3221320"/>
        </p:xfrm>
        <a:graphic>
          <a:graphicData uri="http://schemas.openxmlformats.org/drawingml/2006/table">
            <a:tbl>
              <a:tblPr/>
              <a:tblGrid>
                <a:gridCol w="111400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4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（静态初始化）：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[][]{{3,8,2},{2,7},{9,0,1,6}};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1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0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定义一个名称为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的二维数组，二维数组中有三个一维数组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每一个一维数组中具体元素也都已初始化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第一个一维数组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[0] = {3,8,2};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第二个一维数组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[1] = {2,7};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第三个一维数组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[2] = {9,0,1,6};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第三个一维数组的长度表示方式：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[2].length;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注意特殊写法情况：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int[]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x,y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[]; 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是一维数组，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是二维数组。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中多维数组不必都是规则矩阵形式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3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1472643976"/>
              </p:ext>
            </p:extLst>
          </p:nvPr>
        </p:nvGraphicFramePr>
        <p:xfrm>
          <a:off x="5615947" y="4419560"/>
          <a:ext cx="6144680" cy="1889760"/>
        </p:xfrm>
        <a:graphic>
          <a:graphicData uri="http://schemas.openxmlformats.org/drawingml/2006/table">
            <a:tbl>
              <a:tblPr/>
              <a:tblGrid>
                <a:gridCol w="12289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9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89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89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89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j             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 = 0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 = 1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 = 2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 = 3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 = 0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 = 1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 = 2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585" y="4780765"/>
            <a:ext cx="4128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练习</a:t>
            </a:r>
            <a:r>
              <a:rPr lang="en-US" altLang="zh-CN" sz="2400" b="1" dirty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2</a:t>
            </a:r>
            <a:r>
              <a:rPr lang="zh-CN" altLang="en-US" sz="2400" b="1" dirty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获取</a:t>
            </a:r>
            <a:r>
              <a:rPr lang="en-US" altLang="zh-CN" sz="2400" dirty="0" err="1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arr</a:t>
            </a:r>
            <a:r>
              <a:rPr lang="zh-CN" altLang="en-US" sz="2400" dirty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数组中所有元素的和。使用</a:t>
            </a:r>
            <a:r>
              <a:rPr lang="en-US" altLang="zh-CN" sz="2400" dirty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for</a:t>
            </a:r>
            <a:r>
              <a:rPr lang="zh-CN" altLang="en-US" sz="2400" dirty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的嵌套循环即可。</a:t>
            </a:r>
            <a:endParaRPr lang="zh-CN" altLang="en-US" sz="2400" dirty="0">
              <a:ea typeface="Arial Unicode MS" pitchFamily="34" charset="-122"/>
              <a:cs typeface="Arial Unicode MS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-978022" y="645973"/>
            <a:ext cx="5231947" cy="766804"/>
          </a:xfrm>
        </p:spPr>
        <p:txBody>
          <a:bodyPr/>
          <a:lstStyle/>
          <a:p>
            <a:pPr algn="ctr"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749" y="1412777"/>
            <a:ext cx="1075319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声明：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[]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[]; 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以下选项允许通过编译的是：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 ) 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x[0] = y;  //</a:t>
            </a:r>
            <a:r>
              <a:rPr lang="en-US" altLang="zh-CN" sz="2400" dirty="0">
                <a:cs typeface="Times New Roman" panose="02020603050405020304" pitchFamily="18" charset="0"/>
              </a:rPr>
              <a:t>no, x[0]</a:t>
            </a:r>
            <a:r>
              <a:rPr lang="zh-CN" altLang="en-US" sz="2400" dirty="0">
                <a:cs typeface="Times New Roman" panose="02020603050405020304" pitchFamily="18" charset="0"/>
              </a:rPr>
              <a:t>是一个数，</a:t>
            </a:r>
            <a:r>
              <a:rPr lang="en-US" altLang="zh-CN" sz="2400" dirty="0"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cs typeface="Times New Roman" panose="02020603050405020304" pitchFamily="18" charset="0"/>
              </a:rPr>
              <a:t>是一个二维数组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b)    y[0] = x; //yes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 y[0]</a:t>
            </a:r>
            <a:r>
              <a:rPr lang="zh-CN" altLang="en-US" sz="2400" dirty="0">
                <a:cs typeface="Times New Roman" panose="02020603050405020304" pitchFamily="18" charset="0"/>
              </a:rPr>
              <a:t>就是一维数组，</a:t>
            </a:r>
            <a:r>
              <a:rPr lang="en-US" altLang="zh-CN" sz="2400" dirty="0"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cs typeface="Times New Roman" panose="02020603050405020304" pitchFamily="18" charset="0"/>
              </a:rPr>
              <a:t>是一维数组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c)    y[0][0] = x;//no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 y[0][0] </a:t>
            </a:r>
            <a:r>
              <a:rPr lang="zh-CN" altLang="en-US" sz="2400" dirty="0">
                <a:cs typeface="Times New Roman" panose="02020603050405020304" pitchFamily="18" charset="0"/>
              </a:rPr>
              <a:t>是一个数字，</a:t>
            </a:r>
            <a:r>
              <a:rPr lang="en-US" altLang="zh-CN" sz="2400" dirty="0"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cs typeface="Times New Roman" panose="02020603050405020304" pitchFamily="18" charset="0"/>
              </a:rPr>
              <a:t>是一维数组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d)    x[0][0] = y;//no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 x[0][0] </a:t>
            </a:r>
            <a:r>
              <a:rPr lang="zh-CN" altLang="en-US" sz="2400" dirty="0">
                <a:cs typeface="Times New Roman" panose="02020603050405020304" pitchFamily="18" charset="0"/>
              </a:rPr>
              <a:t>不存在，</a:t>
            </a:r>
            <a:r>
              <a:rPr lang="en-US" altLang="zh-CN" sz="2400" dirty="0"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cs typeface="Times New Roman" panose="02020603050405020304" pitchFamily="18" charset="0"/>
              </a:rPr>
              <a:t>是一维数组，没有第二维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e)    y[0][0] = x[0];//yes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 y[0][0] </a:t>
            </a:r>
            <a:r>
              <a:rPr lang="zh-CN" altLang="en-US" sz="2400" dirty="0">
                <a:cs typeface="Times New Roman" panose="02020603050405020304" pitchFamily="18" charset="0"/>
              </a:rPr>
              <a:t>是一个数字，</a:t>
            </a:r>
            <a:r>
              <a:rPr lang="en-US" altLang="zh-CN" sz="2400" dirty="0">
                <a:cs typeface="Times New Roman" panose="02020603050405020304" pitchFamily="18" charset="0"/>
              </a:rPr>
              <a:t> x[0]</a:t>
            </a:r>
            <a:r>
              <a:rPr lang="zh-CN" altLang="en-US" sz="2400" dirty="0">
                <a:cs typeface="Times New Roman" panose="02020603050405020304" pitchFamily="18" charset="0"/>
              </a:rPr>
              <a:t>是一个数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f)    x = y; //no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 x</a:t>
            </a:r>
            <a:r>
              <a:rPr lang="zh-CN" altLang="en-US" sz="2400" dirty="0">
                <a:cs typeface="Times New Roman" panose="02020603050405020304" pitchFamily="18" charset="0"/>
              </a:rPr>
              <a:t>是一维数组，</a:t>
            </a:r>
            <a:r>
              <a:rPr lang="en-US" altLang="zh-CN" sz="2400" dirty="0"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cs typeface="Times New Roman" panose="02020603050405020304" pitchFamily="18" charset="0"/>
              </a:rPr>
              <a:t>是一个二维数组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一维数组：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[] x  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x[]   </a:t>
            </a:r>
          </a:p>
          <a:p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二维数组：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[][] y 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或者 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[] y[]  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或者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y[][]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79141" y="895222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数组中涉及的常见算法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392" y="2060849"/>
            <a:ext cx="107531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求数组元素的最大值、</a:t>
            </a:r>
            <a:r>
              <a:rPr lang="zh-CN" altLang="en-US" sz="2800" dirty="0">
                <a:latin typeface="宋体" panose="02010600030101010101" pitchFamily="2" charset="-122"/>
              </a:rPr>
              <a:t>最小值、总和、平均数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数组的复制、反转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数组元素的排序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719403" y="419966"/>
            <a:ext cx="4704523" cy="79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数组排序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403" y="1556792"/>
            <a:ext cx="112005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插入排序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直接插入排序、</a:t>
            </a:r>
            <a:r>
              <a:rPr lang="zh-CN" altLang="zh-CN" sz="2400" dirty="0">
                <a:ea typeface="宋体" panose="02010600030101010101" pitchFamily="2" charset="-122"/>
              </a:rPr>
              <a:t>折半插入排序、</a:t>
            </a:r>
            <a:r>
              <a:rPr lang="en-US" altLang="zh-CN" sz="2400" dirty="0">
                <a:ea typeface="宋体" panose="02010600030101010101" pitchFamily="2" charset="-122"/>
              </a:rPr>
              <a:t>Shell</a:t>
            </a:r>
            <a:r>
              <a:rPr lang="zh-CN" altLang="zh-CN" sz="2400" dirty="0">
                <a:ea typeface="宋体" panose="02010600030101010101" pitchFamily="2" charset="-122"/>
              </a:rPr>
              <a:t>排序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交换排序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冒泡排序、快速排序（或分区交换排序）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选择排序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简单选择排序、堆排序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归并排序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基数排序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382" y="1054477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冒泡排序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82" y="1700808"/>
            <a:ext cx="11425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排序思想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相邻两元素进行比较，如有需要则进行交换，每完成一次循环就将最大元素排在最后（如从小到大排序），下一次循环是将其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的数进行类似操作。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602495" y="909419"/>
            <a:ext cx="5517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数组操作常见问题</a:t>
            </a:r>
          </a:p>
        </p:txBody>
      </p:sp>
      <p:graphicFrame>
        <p:nvGraphicFramePr>
          <p:cNvPr id="15365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7479798"/>
              </p:ext>
            </p:extLst>
          </p:nvPr>
        </p:nvGraphicFramePr>
        <p:xfrm>
          <a:off x="717551" y="2060575"/>
          <a:ext cx="10949516" cy="4035425"/>
        </p:xfrm>
        <a:graphic>
          <a:graphicData uri="http://schemas.openxmlformats.org/drawingml/2006/table">
            <a:tbl>
              <a:tblPr/>
              <a:tblGrid>
                <a:gridCol w="109495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数组下标越界异常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ArrayIndexOutOfBoundsException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[]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= new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[2];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System.out.println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[2]);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访问到了数组中的不存在的脚标时发生。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空指针异常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NullPointerException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[]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=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System.out.println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引用没有指向实体，却在操作实体中的元素时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。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05" name="矩形 5"/>
          <p:cNvSpPr>
            <a:spLocks noChangeArrowheads="1"/>
          </p:cNvSpPr>
          <p:nvPr/>
        </p:nvSpPr>
        <p:spPr bwMode="auto">
          <a:xfrm>
            <a:off x="8304246" y="1555750"/>
            <a:ext cx="3458633" cy="3603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编译时，不报错！！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462930" y="358160"/>
            <a:ext cx="5231947" cy="766804"/>
          </a:xfrm>
        </p:spPr>
        <p:txBody>
          <a:bodyPr/>
          <a:lstStyle/>
          <a:p>
            <a:pPr algn="ctr"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作业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350" y="1412776"/>
            <a:ext cx="11620581" cy="4032250"/>
          </a:xfrm>
          <a:noFill/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使用简单数组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创建一个名为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TestArray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的类，在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方法中声明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array1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array2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两个变量，他们是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类型的数组。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使用大括号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，把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array1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初始化为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个素数：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2,3,5,7,11,13,17,19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显示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array1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的内容。</a:t>
            </a:r>
          </a:p>
          <a:p>
            <a:pPr marL="360045" indent="-609600"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赋值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array2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变量等于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array1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，修改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array2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中的偶索引元素，使其等于索引值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array[0]=0,array[2]=2)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。打印出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array1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buFontTx/>
              <a:buNone/>
            </a:pP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9403" y="515719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思考：</a:t>
            </a:r>
            <a:r>
              <a:rPr lang="en-US" altLang="zh-CN" sz="2000" dirty="0">
                <a:ea typeface="宋体" panose="02010600030101010101" pitchFamily="2" charset="-122"/>
              </a:rPr>
              <a:t>array1</a:t>
            </a:r>
            <a:r>
              <a:rPr lang="zh-CN" altLang="en-US" sz="2000" dirty="0"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ea typeface="宋体" panose="02010600030101010101" pitchFamily="2" charset="-122"/>
              </a:rPr>
              <a:t>array2</a:t>
            </a:r>
            <a:r>
              <a:rPr lang="zh-CN" altLang="en-US" sz="2000" dirty="0">
                <a:ea typeface="宋体" panose="02010600030101010101" pitchFamily="2" charset="-122"/>
              </a:rPr>
              <a:t>是什么关系？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拓展：</a:t>
            </a:r>
            <a:r>
              <a:rPr lang="zh-CN" altLang="en-US" sz="2000" dirty="0">
                <a:ea typeface="宋体" panose="02010600030101010101" pitchFamily="2" charset="-122"/>
              </a:rPr>
              <a:t>修改题目，实现</a:t>
            </a:r>
            <a:r>
              <a:rPr lang="en-US" altLang="zh-CN" sz="2000" dirty="0">
                <a:ea typeface="宋体" panose="02010600030101010101" pitchFamily="2" charset="-122"/>
              </a:rPr>
              <a:t>array2</a:t>
            </a:r>
            <a:r>
              <a:rPr lang="zh-CN" altLang="en-US" sz="2000" dirty="0">
                <a:ea typeface="宋体" panose="02010600030101010101" pitchFamily="2" charset="-122"/>
              </a:rPr>
              <a:t>对</a:t>
            </a:r>
            <a:r>
              <a:rPr lang="en-US" altLang="zh-CN" sz="2000" dirty="0">
                <a:ea typeface="宋体" panose="02010600030101010101" pitchFamily="2" charset="-122"/>
              </a:rPr>
              <a:t>array1</a:t>
            </a:r>
            <a:r>
              <a:rPr lang="zh-CN" altLang="en-US" sz="2000" dirty="0">
                <a:ea typeface="宋体" panose="02010600030101010101" pitchFamily="2" charset="-122"/>
              </a:rPr>
              <a:t>数组的复制</a:t>
            </a:r>
          </a:p>
        </p:txBody>
      </p:sp>
    </p:spTree>
    <p:extLst>
      <p:ext uri="{BB962C8B-B14F-4D97-AF65-F5344CB8AC3E}">
        <p14:creationId xmlns="" xmlns:p14="http://schemas.microsoft.com/office/powerpoint/2010/main" val="118052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552" y="764704"/>
            <a:ext cx="8390419" cy="781814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40768"/>
            <a:ext cx="10972800" cy="509717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程序流程控制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2.6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65760"/>
            <a:ext cx="12192000" cy="760476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45923" y="286152"/>
            <a:ext cx="4800435" cy="9131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循环结构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403" y="1412776"/>
            <a:ext cx="10753195" cy="511256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循环语句功能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在某些条件满足的情况下，反复执行特定代码的功能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循环语句的四个组成部分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初始化部分（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init_statement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循环条件部分（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test_exp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循环体部分（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body_statement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迭代部分（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alter_statement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循环语句分类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do/while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8009" y="263849"/>
            <a:ext cx="3957175" cy="72149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349" y="1268760"/>
            <a:ext cx="11617291" cy="4800600"/>
          </a:xfrm>
          <a:noFill/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</a:p>
          <a:p>
            <a:pPr algn="just">
              <a:buClr>
                <a:srgbClr val="000000"/>
              </a:buClr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初始化表达式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更改表达式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	语句或语句块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88" y="3889423"/>
            <a:ext cx="9498824" cy="20628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96597" y="3964695"/>
            <a:ext cx="3048021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3352" y="3536067"/>
            <a:ext cx="76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20872" y="3964695"/>
            <a:ext cx="2381267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2878" y="3464629"/>
            <a:ext cx="76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4028291" y="3076748"/>
            <a:ext cx="2511188" cy="880281"/>
          </a:xfrm>
          <a:custGeom>
            <a:avLst/>
            <a:gdLst>
              <a:gd name="connsiteX0" fmla="*/ 0 w 1883391"/>
              <a:gd name="connsiteY0" fmla="*/ 839337 h 880281"/>
              <a:gd name="connsiteX1" fmla="*/ 1119117 w 1883391"/>
              <a:gd name="connsiteY1" fmla="*/ 6824 h 880281"/>
              <a:gd name="connsiteX2" fmla="*/ 1883391 w 1883391"/>
              <a:gd name="connsiteY2" fmla="*/ 880281 h 8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3391" h="880281">
                <a:moveTo>
                  <a:pt x="0" y="839337"/>
                </a:moveTo>
                <a:cubicBezTo>
                  <a:pt x="402609" y="419668"/>
                  <a:pt x="805219" y="0"/>
                  <a:pt x="1119117" y="6824"/>
                </a:cubicBezTo>
                <a:cubicBezTo>
                  <a:pt x="1433015" y="13648"/>
                  <a:pt x="1658203" y="446964"/>
                  <a:pt x="1883391" y="8802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9" idx="2"/>
          </p:cNvCxnSpPr>
          <p:nvPr/>
        </p:nvCxnSpPr>
        <p:spPr>
          <a:xfrm rot="5400000">
            <a:off x="6501021" y="3832984"/>
            <a:ext cx="162505" cy="8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9" idx="2"/>
          </p:cNvCxnSpPr>
          <p:nvPr/>
        </p:nvCxnSpPr>
        <p:spPr>
          <a:xfrm>
            <a:off x="6244062" y="3794524"/>
            <a:ext cx="295417" cy="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634592" y="4607637"/>
            <a:ext cx="6477045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8121577" y="4120801"/>
            <a:ext cx="1031164" cy="914400"/>
          </a:xfrm>
          <a:custGeom>
            <a:avLst/>
            <a:gdLst>
              <a:gd name="connsiteX0" fmla="*/ 136478 w 773373"/>
              <a:gd name="connsiteY0" fmla="*/ 0 h 914400"/>
              <a:gd name="connsiteX1" fmla="*/ 750627 w 773373"/>
              <a:gd name="connsiteY1" fmla="*/ 668741 h 914400"/>
              <a:gd name="connsiteX2" fmla="*/ 0 w 77337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373" h="914400">
                <a:moveTo>
                  <a:pt x="136478" y="0"/>
                </a:moveTo>
                <a:cubicBezTo>
                  <a:pt x="454925" y="258170"/>
                  <a:pt x="773373" y="516341"/>
                  <a:pt x="750627" y="668741"/>
                </a:cubicBezTo>
                <a:cubicBezTo>
                  <a:pt x="727881" y="821141"/>
                  <a:pt x="363940" y="867770"/>
                  <a:pt x="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3" idx="2"/>
          </p:cNvCxnSpPr>
          <p:nvPr/>
        </p:nvCxnSpPr>
        <p:spPr>
          <a:xfrm rot="5400000">
            <a:off x="8057607" y="4885920"/>
            <a:ext cx="213250" cy="85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</p:cNvCxnSpPr>
          <p:nvPr/>
        </p:nvCxnSpPr>
        <p:spPr>
          <a:xfrm>
            <a:off x="8121576" y="5035201"/>
            <a:ext cx="275813" cy="2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63616" y="5322017"/>
            <a:ext cx="76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6265480" y="4380110"/>
            <a:ext cx="4343021" cy="2001219"/>
          </a:xfrm>
          <a:custGeom>
            <a:avLst/>
            <a:gdLst>
              <a:gd name="connsiteX0" fmla="*/ 0 w 3257266"/>
              <a:gd name="connsiteY0" fmla="*/ 887104 h 3009331"/>
              <a:gd name="connsiteX1" fmla="*/ 791571 w 3257266"/>
              <a:gd name="connsiteY1" fmla="*/ 2852382 h 3009331"/>
              <a:gd name="connsiteX2" fmla="*/ 2988860 w 3257266"/>
              <a:gd name="connsiteY2" fmla="*/ 1828800 h 3009331"/>
              <a:gd name="connsiteX3" fmla="*/ 2402006 w 3257266"/>
              <a:gd name="connsiteY3" fmla="*/ 0 h 300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266" h="3009331">
                <a:moveTo>
                  <a:pt x="0" y="887104"/>
                </a:moveTo>
                <a:cubicBezTo>
                  <a:pt x="146714" y="1791268"/>
                  <a:pt x="293428" y="2695433"/>
                  <a:pt x="791571" y="2852382"/>
                </a:cubicBezTo>
                <a:cubicBezTo>
                  <a:pt x="1289714" y="3009331"/>
                  <a:pt x="2720454" y="2304197"/>
                  <a:pt x="2988860" y="1828800"/>
                </a:cubicBezTo>
                <a:cubicBezTo>
                  <a:pt x="3257266" y="1353403"/>
                  <a:pt x="2829636" y="676701"/>
                  <a:pt x="240200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778392" y="3964695"/>
            <a:ext cx="952507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9309237" y="4502222"/>
            <a:ext cx="285752" cy="9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499739" y="4406971"/>
            <a:ext cx="28575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73643" y="3464629"/>
            <a:ext cx="76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7266317" y="2685512"/>
            <a:ext cx="2074460" cy="1271517"/>
          </a:xfrm>
          <a:custGeom>
            <a:avLst/>
            <a:gdLst>
              <a:gd name="connsiteX0" fmla="*/ 1555845 w 1555845"/>
              <a:gd name="connsiteY0" fmla="*/ 1257869 h 1271517"/>
              <a:gd name="connsiteX1" fmla="*/ 1201003 w 1555845"/>
              <a:gd name="connsiteY1" fmla="*/ 2275 h 1271517"/>
              <a:gd name="connsiteX2" fmla="*/ 0 w 1555845"/>
              <a:gd name="connsiteY2" fmla="*/ 1271517 h 127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5" h="1271517">
                <a:moveTo>
                  <a:pt x="1555845" y="1257869"/>
                </a:moveTo>
                <a:cubicBezTo>
                  <a:pt x="1508078" y="628934"/>
                  <a:pt x="1460311" y="0"/>
                  <a:pt x="1201003" y="2275"/>
                </a:cubicBezTo>
                <a:cubicBezTo>
                  <a:pt x="941696" y="4550"/>
                  <a:pt x="470848" y="638033"/>
                  <a:pt x="0" y="12715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8" idx="3"/>
            <a:endCxn id="22" idx="2"/>
          </p:cNvCxnSpPr>
          <p:nvPr/>
        </p:nvCxnSpPr>
        <p:spPr>
          <a:xfrm flipH="1">
            <a:off x="7266317" y="3649296"/>
            <a:ext cx="178567" cy="30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2" idx="2"/>
          </p:cNvCxnSpPr>
          <p:nvPr/>
        </p:nvCxnSpPr>
        <p:spPr>
          <a:xfrm flipV="1">
            <a:off x="7266317" y="3821820"/>
            <a:ext cx="464319" cy="13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1424" y="1340768"/>
            <a:ext cx="106571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应用举例</a:t>
            </a:r>
          </a:p>
          <a:p>
            <a:pPr algn="just"/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ForLoop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public static void main(String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 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result = 0;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  for(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=1;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&lt;=100;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	  result +=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  }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 	         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("result=" + result);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} 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7811" y="370261"/>
            <a:ext cx="6070171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语句例题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71" y="1628801"/>
            <a:ext cx="11328400" cy="201612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编写程序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FooBizBaz.java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，从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循环到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并在每行打印一个值，另外在每个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的倍数行上打印出“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”,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在每个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的倍数行上打印“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biz”,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在每个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的倍数行上打印输出“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baz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3499" y="3645024"/>
            <a:ext cx="20955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5 biz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baz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3819" y="3645024"/>
            <a:ext cx="3238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15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biz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….</a:t>
            </a:r>
          </a:p>
          <a:p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105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biz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baz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80724" y="625790"/>
            <a:ext cx="6070171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语句练习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414" y="2060848"/>
            <a:ext cx="10561173" cy="396044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1~100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之间所有奇数的和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1~100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之间所有是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的倍数的整数的个数及总和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（体会设置计数器的思想）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输出所有的水仙花数，所谓水仙花数是指一个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位数，其各个位上数字立方和等于其本身。</a:t>
            </a: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例如：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153 = 1*1*1 + 3*3*3 + 5*5*5</a:t>
            </a:r>
          </a:p>
          <a:p>
            <a:pPr marL="0" indent="0">
              <a:buNone/>
            </a:pP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77" y="214144"/>
            <a:ext cx="5110229" cy="890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67" y="1107541"/>
            <a:ext cx="11521016" cy="5029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初始化语句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	while( 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		语句或语句块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		[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更改语句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;]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应用举例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WhileLoop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	        public static void main(String 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		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 result = 0;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 i=1;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		while(i&lt;=100) 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		        result += i;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	       	        i++;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		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		        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("result=" + result);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	         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	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2592</Words>
  <Application>Microsoft Office PowerPoint</Application>
  <PresentationFormat>自定义</PresentationFormat>
  <Paragraphs>311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新研科技</vt:lpstr>
      <vt:lpstr>第2章 Java基本语法2</vt:lpstr>
      <vt:lpstr>幻灯片 2</vt:lpstr>
      <vt:lpstr>本章内容</vt:lpstr>
      <vt:lpstr>循环结构</vt:lpstr>
      <vt:lpstr>for 循环语句</vt:lpstr>
      <vt:lpstr>幻灯片 6</vt:lpstr>
      <vt:lpstr>for语句例题</vt:lpstr>
      <vt:lpstr>for语句练习</vt:lpstr>
      <vt:lpstr>while 循环语句</vt:lpstr>
      <vt:lpstr>do-while 循环语句</vt:lpstr>
      <vt:lpstr>循环语句练习</vt:lpstr>
      <vt:lpstr>幻灯片 12</vt:lpstr>
      <vt:lpstr>特殊流程控制语句1</vt:lpstr>
      <vt:lpstr>特殊流程控制语句1</vt:lpstr>
      <vt:lpstr>特殊流程控制语句2</vt:lpstr>
      <vt:lpstr>特殊流程控制语句3</vt:lpstr>
      <vt:lpstr>特殊流程控制语句说明</vt:lpstr>
      <vt:lpstr>一维数组声明</vt:lpstr>
      <vt:lpstr>一维数组初始化</vt:lpstr>
      <vt:lpstr>数组元素的引用</vt:lpstr>
      <vt:lpstr>数组元素的默认初始化</vt:lpstr>
      <vt:lpstr>多维数组</vt:lpstr>
      <vt:lpstr>幻灯片 23</vt:lpstr>
      <vt:lpstr>练习3</vt:lpstr>
      <vt:lpstr>幻灯片 25</vt:lpstr>
      <vt:lpstr>数组排序</vt:lpstr>
      <vt:lpstr>幻灯片 27</vt:lpstr>
      <vt:lpstr>幻灯片 28</vt:lpstr>
      <vt:lpstr>作业</vt:lpstr>
      <vt:lpstr>幻灯片 30</vt:lpstr>
    </vt:vector>
  </TitlesOfParts>
  <Company>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Java语言概述</dc:title>
  <dc:creator>Administrator</dc:creator>
  <cp:lastModifiedBy>xbany</cp:lastModifiedBy>
  <cp:revision>215</cp:revision>
  <dcterms:created xsi:type="dcterms:W3CDTF">2018-02-01T07:53:00Z</dcterms:created>
  <dcterms:modified xsi:type="dcterms:W3CDTF">2019-04-24T09:01:06Z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