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CpzjvocX1SMoaDqWN6k3fLr1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5DB602-4987-43E0-9537-CB0DDD35C3F6}">
  <a:tblStyle styleId="{575DB602-4987-43E0-9537-CB0DDD35C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13517b67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13517b6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3517b6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13517b6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CTRL L = Clear the terminal CTRL D = Logout SHIFT Page Up/Down = Go up/down the terminal CTRL A = Cursor to start of line CTRL E = Cursor the end of line CTRL U = Delete left of the cursor CTRL K = Delete right of the cursor CTRL W = Delete word on the left CTRL Y = Paste (after CTRL U,K or W) TAB = auto completion of file or command CTRL R = reverse search history !! = repeat last command CTRL Z = stops the current command (resume with fg in foreground or bg in background)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13517b67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13517b6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 -a = list all files and folders ls = list files in folder ls -lh = Detailed list, Human readable ls -l *.jpg = list jpeg files only ls -lh = Result for file only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13517b67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13517b6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13517b676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13517b6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13517b6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713517b67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prat.org/projects/terminus/" TargetMode="External"/><Relationship Id="rId4" Type="http://schemas.openxmlformats.org/officeDocument/2006/relationships/hyperlink" Target="https://www.computervillage.org/articles/CommandLine.pdf" TargetMode="External"/><Relationship Id="rId10" Type="http://schemas.openxmlformats.org/officeDocument/2006/relationships/hyperlink" Target="https://docs.github.com/en/github-cli/github-cli/quickstart" TargetMode="External"/><Relationship Id="rId9" Type="http://schemas.openxmlformats.org/officeDocument/2006/relationships/hyperlink" Target="https://git-scm.com/book/en/v2/Getting-Started-Installing-Git" TargetMode="External"/><Relationship Id="rId5" Type="http://schemas.openxmlformats.org/officeDocument/2006/relationships/hyperlink" Target="http://www.cs.columbia.edu/~sedwards/classes/2015/1102-fall/Command%20Prompt%20Cheatsheet.pdf" TargetMode="External"/><Relationship Id="rId6" Type="http://schemas.openxmlformats.org/officeDocument/2006/relationships/hyperlink" Target="https://oit.ua.edu/wp-content/uploads/2020/12/Linux_bash_cheat_sheet-1.pdf" TargetMode="External"/><Relationship Id="rId7" Type="http://schemas.openxmlformats.org/officeDocument/2006/relationships/hyperlink" Target="https://www.geeksforgeeks.org/linux-vs-windows-commands/" TargetMode="External"/><Relationship Id="rId8" Type="http://schemas.openxmlformats.org/officeDocument/2006/relationships/hyperlink" Target="https://learn.microsoft.com/en-us/windows/wsl/instal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935419" y="786958"/>
            <a:ext cx="7693574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&gt;course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5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command line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&gt;instructor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5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vidhya ramamoorthy</a:t>
            </a:r>
            <a:endParaRPr sz="54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5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mohammed saber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&gt;welcome all!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13517b676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Editing file from command line using vim</a:t>
            </a:r>
            <a:endParaRPr/>
          </a:p>
        </p:txBody>
      </p:sp>
      <p:sp>
        <p:nvSpPr>
          <p:cNvPr id="158" name="Google Shape;158;g1713517b676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Press the </a:t>
            </a:r>
            <a:r>
              <a:rPr b="1"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ESC key</a:t>
            </a: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1"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 mode</a:t>
            </a: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Press </a:t>
            </a:r>
            <a:r>
              <a:rPr b="1"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Key</a:t>
            </a: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1"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 mode.</a:t>
            </a:r>
            <a:endParaRPr b="1" sz="2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Press </a:t>
            </a:r>
            <a:r>
              <a:rPr b="1"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:q! keys</a:t>
            </a: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exit from the editor without saving a file.</a:t>
            </a:r>
            <a:endParaRPr sz="2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Press </a:t>
            </a:r>
            <a:r>
              <a:rPr b="1"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:wq! Keys</a:t>
            </a: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save the updated file and exit from the editor.</a:t>
            </a:r>
            <a:endParaRPr sz="2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Press </a:t>
            </a:r>
            <a:r>
              <a:rPr b="1"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:w test.txt</a:t>
            </a:r>
            <a:r>
              <a:rPr lang="en-US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save the file as test.txt</a:t>
            </a:r>
            <a:endParaRPr sz="3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https://www.mprat.org/projects/terminus/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https://www.computervillage.org/articles/CommandLine.pdf</a:t>
            </a:r>
            <a:endParaRPr/>
          </a:p>
          <a:p>
            <a:pPr indent="-1885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http://www.cs.columbia.edu/~sedwards/classes/2015/1102-fall/Command%20Prompt%20Cheatsheet.pdf</a:t>
            </a:r>
            <a:endParaRPr/>
          </a:p>
          <a:p>
            <a:pPr indent="-1393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https://oit.ua.edu/wp-content/uploads/2020/12/Linux_bash_cheat_sheet-1.pdf</a:t>
            </a:r>
            <a:endParaRPr/>
          </a:p>
          <a:p>
            <a:pPr indent="-1393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https://www.geeksforgeeks.org/linux-vs-windows-commands/</a:t>
            </a:r>
            <a:endParaRPr/>
          </a:p>
          <a:p>
            <a:pPr indent="-1393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Installing Linux subsystem in Windows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https://learn.microsoft.com/en-us/windows/wsl/install</a:t>
            </a:r>
            <a:endParaRPr/>
          </a:p>
          <a:p>
            <a:pPr indent="-1393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Linux terminal https://www.webminal.org/terminal/</a:t>
            </a:r>
            <a:endParaRPr/>
          </a:p>
          <a:p>
            <a:pPr indent="-1393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GIT Installation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https://git-scm.com/book/en/v2/Getting-Started-Installing-Git</a:t>
            </a:r>
            <a:endParaRPr/>
          </a:p>
          <a:p>
            <a:pPr indent="-1393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GITHub CLI: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https://docs.github.com/en/github-cli/github-cli/quickstart</a:t>
            </a:r>
            <a:endParaRPr/>
          </a:p>
          <a:p>
            <a:pPr indent="-1393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GitHub GUI: https://www.sourcetreeapp.com/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 command that prints out the string “hello, yearup” with and without quotes.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happens when you hit enter without typing the quote?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Before we begin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 is fun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issues any command to your computer except </a:t>
            </a:r>
            <a:r>
              <a:rPr b="1" lang="en-US"/>
              <a:t>rm –rf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 to read code like a novel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anyone using windows, run the command if you want a Linux like environment setup on your machine </a:t>
            </a:r>
            <a:r>
              <a:rPr lang="en-US" sz="2250">
                <a:solidFill>
                  <a:srgbClr val="E6E6E6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wsl</a:t>
            </a:r>
            <a:r>
              <a:rPr lang="en-US" sz="2250">
                <a:solidFill>
                  <a:srgbClr val="01CFF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--install</a:t>
            </a:r>
            <a:endParaRPr sz="2250">
              <a:solidFill>
                <a:srgbClr val="01CFFF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01CFFF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will be learning?</a:t>
            </a:r>
            <a:endParaRPr/>
          </a:p>
        </p:txBody>
      </p:sp>
      <p:pic>
        <p:nvPicPr>
          <p:cNvPr id="99" name="Google Shape;9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900" y="1567120"/>
            <a:ext cx="1229671" cy="108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7271" y="2564573"/>
            <a:ext cx="1229671" cy="108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7271" y="3983249"/>
            <a:ext cx="1229671" cy="108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744" y="2883032"/>
            <a:ext cx="1229671" cy="108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744" y="4198946"/>
            <a:ext cx="1229671" cy="108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744" y="5444183"/>
            <a:ext cx="1229671" cy="1089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3"/>
          <p:cNvCxnSpPr>
            <a:stCxn id="99" idx="2"/>
            <a:endCxn id="100" idx="1"/>
          </p:cNvCxnSpPr>
          <p:nvPr/>
        </p:nvCxnSpPr>
        <p:spPr>
          <a:xfrm flipH="1" rot="-5400000">
            <a:off x="1998686" y="2420752"/>
            <a:ext cx="452700" cy="924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3"/>
          <p:cNvCxnSpPr>
            <a:stCxn id="99" idx="2"/>
            <a:endCxn id="101" idx="1"/>
          </p:cNvCxnSpPr>
          <p:nvPr/>
        </p:nvCxnSpPr>
        <p:spPr>
          <a:xfrm flipH="1" rot="-5400000">
            <a:off x="1289335" y="3130102"/>
            <a:ext cx="1871400" cy="924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3"/>
          <p:cNvCxnSpPr>
            <a:stCxn id="100" idx="3"/>
            <a:endCxn id="102" idx="1"/>
          </p:cNvCxnSpPr>
          <p:nvPr/>
        </p:nvCxnSpPr>
        <p:spPr>
          <a:xfrm>
            <a:off x="3916942" y="3109364"/>
            <a:ext cx="723900" cy="318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3"/>
          <p:cNvCxnSpPr>
            <a:stCxn id="100" idx="3"/>
            <a:endCxn id="103" idx="1"/>
          </p:cNvCxnSpPr>
          <p:nvPr/>
        </p:nvCxnSpPr>
        <p:spPr>
          <a:xfrm>
            <a:off x="3916942" y="3109364"/>
            <a:ext cx="723900" cy="1634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3"/>
          <p:cNvCxnSpPr>
            <a:stCxn id="100" idx="3"/>
            <a:endCxn id="104" idx="1"/>
          </p:cNvCxnSpPr>
          <p:nvPr/>
        </p:nvCxnSpPr>
        <p:spPr>
          <a:xfrm>
            <a:off x="3916942" y="3109364"/>
            <a:ext cx="723900" cy="2879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6066" y="3085434"/>
            <a:ext cx="1229671" cy="1324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6066" y="4664713"/>
            <a:ext cx="1229671" cy="13242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3"/>
          <p:cNvCxnSpPr>
            <a:stCxn id="102" idx="3"/>
            <a:endCxn id="110" idx="1"/>
          </p:cNvCxnSpPr>
          <p:nvPr/>
        </p:nvCxnSpPr>
        <p:spPr>
          <a:xfrm>
            <a:off x="5870415" y="3427823"/>
            <a:ext cx="995700" cy="319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3"/>
          <p:cNvCxnSpPr>
            <a:stCxn id="102" idx="3"/>
            <a:endCxn id="111" idx="1"/>
          </p:cNvCxnSpPr>
          <p:nvPr/>
        </p:nvCxnSpPr>
        <p:spPr>
          <a:xfrm>
            <a:off x="5870415" y="3427823"/>
            <a:ext cx="995700" cy="1899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2627" y="3297883"/>
            <a:ext cx="3162300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will be learning?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Terminal Shortcuts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Core Commands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Directory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File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Chaining Commands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Piping Commands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Search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13517b676_0_0"/>
          <p:cNvSpPr txBox="1"/>
          <p:nvPr>
            <p:ph type="title"/>
          </p:nvPr>
        </p:nvSpPr>
        <p:spPr>
          <a:xfrm>
            <a:off x="503375" y="880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Terminal Shortcuts/Basics</a:t>
            </a:r>
            <a:endParaRPr/>
          </a:p>
        </p:txBody>
      </p:sp>
      <p:sp>
        <p:nvSpPr>
          <p:cNvPr id="126" name="Google Shape;126;g1713517b676_0_0"/>
          <p:cNvSpPr txBox="1"/>
          <p:nvPr>
            <p:ph idx="1" type="body"/>
          </p:nvPr>
        </p:nvSpPr>
        <p:spPr>
          <a:xfrm>
            <a:off x="503375" y="10982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g1713517b676_0_0"/>
          <p:cNvGraphicFramePr/>
          <p:nvPr/>
        </p:nvGraphicFramePr>
        <p:xfrm>
          <a:off x="952500" y="109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{575DB602-4987-43E0-9537-CB0DDD35C3F6}</a:tableStyleId>
              </a:tblPr>
              <a:tblGrid>
                <a:gridCol w="2753600"/>
                <a:gridCol w="753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Command</a:t>
                      </a:r>
                      <a:endParaRPr b="1"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Description</a:t>
                      </a:r>
                      <a:endParaRPr b="1" sz="2800"/>
                    </a:p>
                  </a:txBody>
                  <a:tcPr marT="91425" marB="91425" marR="91425" marL="91425"/>
                </a:tc>
              </a:tr>
              <a:tr h="60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CTRL L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clear the terminal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CTRL Q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close the terminal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/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Top Level Directory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Current Directory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Parent Directory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~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Home Directory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sudo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allows a permitted user to execute a </a:t>
                      </a:r>
                      <a:r>
                        <a:rPr lang="en-US" sz="2400" u="sng">
                          <a:solidFill>
                            <a:schemeClr val="dk1"/>
                          </a:solidFill>
                        </a:rPr>
                        <a:t>command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as the superuser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CTRL 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Stop the command in terminal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13517b676_0_12"/>
          <p:cNvSpPr txBox="1"/>
          <p:nvPr>
            <p:ph type="title"/>
          </p:nvPr>
        </p:nvSpPr>
        <p:spPr>
          <a:xfrm>
            <a:off x="503375" y="880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Commands</a:t>
            </a:r>
            <a:endParaRPr/>
          </a:p>
        </p:txBody>
      </p:sp>
      <p:sp>
        <p:nvSpPr>
          <p:cNvPr id="133" name="Google Shape;133;g1713517b676_0_12"/>
          <p:cNvSpPr txBox="1"/>
          <p:nvPr>
            <p:ph idx="1" type="body"/>
          </p:nvPr>
        </p:nvSpPr>
        <p:spPr>
          <a:xfrm>
            <a:off x="503375" y="10982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g1713517b676_0_12"/>
          <p:cNvGraphicFramePr/>
          <p:nvPr/>
        </p:nvGraphicFramePr>
        <p:xfrm>
          <a:off x="503375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{575DB602-4987-43E0-9537-CB0DDD35C3F6}</a:tableStyleId>
              </a:tblPr>
              <a:tblGrid>
                <a:gridCol w="2753600"/>
                <a:gridCol w="753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Command</a:t>
                      </a:r>
                      <a:endParaRPr b="1"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Description</a:t>
                      </a:r>
                      <a:endParaRPr b="1" sz="2800"/>
                    </a:p>
                  </a:txBody>
                  <a:tcPr marT="91425" marB="91425" marR="91425" marL="91425"/>
                </a:tc>
              </a:tr>
              <a:tr h="60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ls 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list directory contents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pwd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return working directory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cd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change directory</a:t>
                      </a:r>
                      <a:endParaRPr sz="2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echo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write arguments to the standard output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hostname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set or print name of current host system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13517b676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Directories</a:t>
            </a:r>
            <a:endParaRPr/>
          </a:p>
        </p:txBody>
      </p:sp>
      <p:sp>
        <p:nvSpPr>
          <p:cNvPr id="140" name="Google Shape;140;g1713517b676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rm </a:t>
            </a:r>
            <a:r>
              <a:rPr lang="en-US"/>
              <a:t>remove directory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pushd push directory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popd pop directory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cp copy a file or directory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mv move a file or directory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13517b676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files</a:t>
            </a:r>
            <a:endParaRPr/>
          </a:p>
        </p:txBody>
      </p:sp>
      <p:sp>
        <p:nvSpPr>
          <p:cNvPr id="146" name="Google Shape;146;g1713517b676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less page through a file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cat print the whole file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xargs execute arguments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 find files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grep find things inside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File permissions: </a:t>
            </a:r>
            <a:r>
              <a:rPr lang="en-US" sz="1500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read (r), write (w), and execute (x)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13517b676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52" name="Google Shape;152;g1713517b676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happens when you type cd ../../?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happens when you </a:t>
            </a:r>
            <a:r>
              <a:rPr lang="en-US"/>
              <a:t>type</a:t>
            </a:r>
            <a:r>
              <a:rPr lang="en-US"/>
              <a:t> cd ~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type ls -lh in your command line what do you see?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directories Universe/Milkyway/Sun/Earth/Yourplace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2022-10-20T08:54:30Z</dcterms:created>
  <dc:creator>Muthiah, Senthil Kumar</dc:creator>
</cp:coreProperties>
</file>