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2"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September 8,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32766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September 8,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267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September 8,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31052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September 8,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51119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September 8,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32511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September 8,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168681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September 8,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551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September 8,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6125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September 8,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59406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September 8,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4451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September 8,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8952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theme/media/image10.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September 8,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2070" y="6333652"/>
                <a:ext cx="18000" cy="18000"/>
              </a:xfrm>
              <a:prstGeom prst="rect">
                <a:avLst/>
              </a:prstGeom>
            </p:spPr>
          </p:pic>
        </mc:Fallback>
      </mc:AlternateContent>
    </p:spTree>
    <p:extLst>
      <p:ext uri="{BB962C8B-B14F-4D97-AF65-F5344CB8AC3E}">
        <p14:creationId xmlns:p14="http://schemas.microsoft.com/office/powerpoint/2010/main" val="4196635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032">
          <p15:clr>
            <a:srgbClr val="F26B43"/>
          </p15:clr>
        </p15:guide>
        <p15:guide id="4" orient="horz" pos="288">
          <p15:clr>
            <a:srgbClr val="F26B43"/>
          </p15:clr>
        </p15:guide>
        <p15:guide id="5" pos="456">
          <p15:clr>
            <a:srgbClr val="F26B43"/>
          </p15:clr>
        </p15:guide>
        <p15:guide id="6" pos="7224">
          <p15:clr>
            <a:srgbClr val="F26B43"/>
          </p15:clr>
        </p15:guide>
        <p15:guide id="7" orient="horz" pos="3960">
          <p15:clr>
            <a:srgbClr val="F26B43"/>
          </p15:clr>
        </p15:guide>
        <p15:guide id="8" orient="horz" pos="696">
          <p15:clr>
            <a:srgbClr val="F26B43"/>
          </p15:clr>
        </p15:guide>
        <p15:guide id="9" orient="horz" pos="864">
          <p15:clr>
            <a:srgbClr val="F26B43"/>
          </p15:clr>
        </p15:guide>
        <p15:guide id="10" orient="horz" pos="3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AB3E-7394-93DD-DCC7-7D5F6A48072C}"/>
              </a:ext>
            </a:extLst>
          </p:cNvPr>
          <p:cNvSpPr>
            <a:spLocks noGrp="1"/>
          </p:cNvSpPr>
          <p:nvPr>
            <p:ph type="ctrTitle"/>
          </p:nvPr>
        </p:nvSpPr>
        <p:spPr>
          <a:xfrm>
            <a:off x="1767456" y="1840424"/>
            <a:ext cx="8376514" cy="3120504"/>
          </a:xfrm>
        </p:spPr>
        <p:txBody>
          <a:bodyPr/>
          <a:lstStyle/>
          <a:p>
            <a:r>
              <a:rPr lang="en-US" dirty="0"/>
              <a:t>Dream Magic Studios &amp; Polishing The Professional: Production</a:t>
            </a:r>
          </a:p>
        </p:txBody>
      </p:sp>
      <p:sp>
        <p:nvSpPr>
          <p:cNvPr id="3" name="Subtitle 2">
            <a:extLst>
              <a:ext uri="{FF2B5EF4-FFF2-40B4-BE49-F238E27FC236}">
                <a16:creationId xmlns:a16="http://schemas.microsoft.com/office/drawing/2014/main" id="{C3B644CF-F0F3-527B-EAA5-FB82A2538E43}"/>
              </a:ext>
            </a:extLst>
          </p:cNvPr>
          <p:cNvSpPr>
            <a:spLocks noGrp="1"/>
          </p:cNvSpPr>
          <p:nvPr>
            <p:ph type="subTitle" idx="1"/>
          </p:nvPr>
        </p:nvSpPr>
        <p:spPr>
          <a:xfrm>
            <a:off x="2918549" y="5017576"/>
            <a:ext cx="6074328" cy="984023"/>
          </a:xfrm>
        </p:spPr>
        <p:txBody>
          <a:bodyPr/>
          <a:lstStyle/>
          <a:p>
            <a:r>
              <a:rPr lang="en-US" dirty="0"/>
              <a:t>Bridging Opportunities for Inclusion</a:t>
            </a:r>
          </a:p>
        </p:txBody>
      </p:sp>
      <p:pic>
        <p:nvPicPr>
          <p:cNvPr id="5" name="Picture 4" descr="A black background with orange text&#10;&#10;Description automatically generated">
            <a:extLst>
              <a:ext uri="{FF2B5EF4-FFF2-40B4-BE49-F238E27FC236}">
                <a16:creationId xmlns:a16="http://schemas.microsoft.com/office/drawing/2014/main" id="{44B59D16-B17D-8EB3-BFAF-E3147B41D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269" y="143095"/>
            <a:ext cx="6557932" cy="3585985"/>
          </a:xfrm>
          <a:prstGeom prst="rect">
            <a:avLst/>
          </a:prstGeom>
        </p:spPr>
      </p:pic>
    </p:spTree>
    <p:extLst>
      <p:ext uri="{BB962C8B-B14F-4D97-AF65-F5344CB8AC3E}">
        <p14:creationId xmlns:p14="http://schemas.microsoft.com/office/powerpoint/2010/main" val="1046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9009-DC6C-6900-09FE-7CF889E7E6AB}"/>
              </a:ext>
            </a:extLst>
          </p:cNvPr>
          <p:cNvSpPr>
            <a:spLocks noGrp="1"/>
          </p:cNvSpPr>
          <p:nvPr>
            <p:ph type="title"/>
          </p:nvPr>
        </p:nvSpPr>
        <p:spPr/>
        <p:txBody>
          <a:bodyPr/>
          <a:lstStyle/>
          <a:p>
            <a:r>
              <a:rPr lang="en-US" dirty="0"/>
              <a:t>Q&amp;A </a:t>
            </a:r>
          </a:p>
        </p:txBody>
      </p:sp>
      <p:sp>
        <p:nvSpPr>
          <p:cNvPr id="3" name="Content Placeholder 2">
            <a:extLst>
              <a:ext uri="{FF2B5EF4-FFF2-40B4-BE49-F238E27FC236}">
                <a16:creationId xmlns:a16="http://schemas.microsoft.com/office/drawing/2014/main" id="{A60AD612-13D3-57EA-49FE-2A73289E10F3}"/>
              </a:ext>
            </a:extLst>
          </p:cNvPr>
          <p:cNvSpPr>
            <a:spLocks noGrp="1"/>
          </p:cNvSpPr>
          <p:nvPr>
            <p:ph idx="1"/>
          </p:nvPr>
        </p:nvSpPr>
        <p:spPr/>
        <p:txBody>
          <a:bodyPr/>
          <a:lstStyle/>
          <a:p>
            <a:r>
              <a:rPr lang="en-US" dirty="0"/>
              <a:t>We are open to questions! </a:t>
            </a:r>
          </a:p>
        </p:txBody>
      </p:sp>
    </p:spTree>
    <p:extLst>
      <p:ext uri="{BB962C8B-B14F-4D97-AF65-F5344CB8AC3E}">
        <p14:creationId xmlns:p14="http://schemas.microsoft.com/office/powerpoint/2010/main" val="3837184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AB7E-5B41-833B-815A-56CF6D0EB567}"/>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35209897-433A-F9A7-8FA8-800933AAEE37}"/>
              </a:ext>
            </a:extLst>
          </p:cNvPr>
          <p:cNvSpPr>
            <a:spLocks noGrp="1"/>
          </p:cNvSpPr>
          <p:nvPr>
            <p:ph idx="1"/>
          </p:nvPr>
        </p:nvSpPr>
        <p:spPr/>
        <p:txBody>
          <a:bodyPr/>
          <a:lstStyle/>
          <a:p>
            <a:r>
              <a:rPr lang="en-US" dirty="0"/>
              <a:t>Contact us:</a:t>
            </a:r>
          </a:p>
          <a:p>
            <a:pPr lvl="1"/>
            <a:r>
              <a:rPr lang="en-US" dirty="0"/>
              <a:t>Polishing the Professional: (310) 540-5120</a:t>
            </a:r>
          </a:p>
          <a:p>
            <a:pPr lvl="1"/>
            <a:endParaRPr lang="en-US" dirty="0"/>
          </a:p>
          <a:p>
            <a:pPr lvl="1"/>
            <a:r>
              <a:rPr lang="en-US"/>
              <a:t>Production Manager:</a:t>
            </a:r>
            <a:endParaRPr lang="en-US" dirty="0"/>
          </a:p>
          <a:p>
            <a:pPr lvl="1"/>
            <a:r>
              <a:rPr lang="en-US" dirty="0"/>
              <a:t>Bertha Rodriguez</a:t>
            </a:r>
          </a:p>
          <a:p>
            <a:pPr lvl="1"/>
            <a:r>
              <a:rPr lang="en-US" dirty="0"/>
              <a:t>Bertha.r@polisheddcc.com	</a:t>
            </a:r>
          </a:p>
          <a:p>
            <a:pPr lvl="1"/>
            <a:r>
              <a:rPr lang="en-US" dirty="0"/>
              <a:t>(310) 540-5120 ext. 142</a:t>
            </a:r>
          </a:p>
          <a:p>
            <a:pPr lvl="1"/>
            <a:endParaRPr lang="en-US" dirty="0"/>
          </a:p>
          <a:p>
            <a:pPr lvl="1"/>
            <a:r>
              <a:rPr lang="en-US" dirty="0"/>
              <a:t>Program Assistant:</a:t>
            </a:r>
          </a:p>
          <a:p>
            <a:pPr lvl="1"/>
            <a:r>
              <a:rPr lang="en-US" dirty="0"/>
              <a:t>Vanessa Martin Del Campo</a:t>
            </a:r>
          </a:p>
          <a:p>
            <a:pPr lvl="1"/>
            <a:r>
              <a:rPr lang="en-US" dirty="0"/>
              <a:t>Vanessa.d@polishedcc.com</a:t>
            </a:r>
          </a:p>
          <a:p>
            <a:pPr lvl="1"/>
            <a:r>
              <a:rPr lang="en-US" dirty="0"/>
              <a:t>(310) 540-5120 ext. 148</a:t>
            </a:r>
          </a:p>
        </p:txBody>
      </p:sp>
    </p:spTree>
    <p:extLst>
      <p:ext uri="{BB962C8B-B14F-4D97-AF65-F5344CB8AC3E}">
        <p14:creationId xmlns:p14="http://schemas.microsoft.com/office/powerpoint/2010/main" val="224937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C791-3F64-58FB-EFAC-C8139418CC6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C73943C-DB75-9428-8444-9124478B7E42}"/>
              </a:ext>
            </a:extLst>
          </p:cNvPr>
          <p:cNvSpPr>
            <a:spLocks noGrp="1"/>
          </p:cNvSpPr>
          <p:nvPr>
            <p:ph idx="1"/>
          </p:nvPr>
        </p:nvSpPr>
        <p:spPr>
          <a:xfrm>
            <a:off x="1050879" y="1825624"/>
            <a:ext cx="5239085" cy="4428753"/>
          </a:xfrm>
        </p:spPr>
        <p:txBody>
          <a:bodyPr/>
          <a:lstStyle/>
          <a:p>
            <a:r>
              <a:rPr lang="en-US" dirty="0"/>
              <a:t>Podcast Overview</a:t>
            </a:r>
          </a:p>
          <a:p>
            <a:r>
              <a:rPr lang="en-US" dirty="0"/>
              <a:t>Our Mission</a:t>
            </a:r>
          </a:p>
          <a:p>
            <a:r>
              <a:rPr lang="en-US" dirty="0"/>
              <a:t>Benefits of Joining</a:t>
            </a:r>
          </a:p>
          <a:p>
            <a:r>
              <a:rPr lang="en-US" dirty="0"/>
              <a:t>Collaborating with Regional Centers</a:t>
            </a:r>
          </a:p>
          <a:p>
            <a:r>
              <a:rPr lang="en-US" dirty="0"/>
              <a:t>Meet the Team</a:t>
            </a:r>
          </a:p>
          <a:p>
            <a:r>
              <a:rPr lang="en-US" dirty="0"/>
              <a:t>How to Get Involved</a:t>
            </a:r>
          </a:p>
          <a:p>
            <a:r>
              <a:rPr lang="en-US" dirty="0"/>
              <a:t>Q&amp;A</a:t>
            </a:r>
          </a:p>
        </p:txBody>
      </p:sp>
    </p:spTree>
    <p:extLst>
      <p:ext uri="{BB962C8B-B14F-4D97-AF65-F5344CB8AC3E}">
        <p14:creationId xmlns:p14="http://schemas.microsoft.com/office/powerpoint/2010/main" val="308142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28A0-B141-2FBA-A8EE-A9F8B7A19661}"/>
              </a:ext>
            </a:extLst>
          </p:cNvPr>
          <p:cNvSpPr>
            <a:spLocks noGrp="1"/>
          </p:cNvSpPr>
          <p:nvPr>
            <p:ph type="title"/>
          </p:nvPr>
        </p:nvSpPr>
        <p:spPr/>
        <p:txBody>
          <a:bodyPr/>
          <a:lstStyle/>
          <a:p>
            <a:r>
              <a:rPr lang="en-US" dirty="0"/>
              <a:t>Production overview</a:t>
            </a:r>
          </a:p>
        </p:txBody>
      </p:sp>
      <p:sp>
        <p:nvSpPr>
          <p:cNvPr id="3" name="Content Placeholder 2">
            <a:extLst>
              <a:ext uri="{FF2B5EF4-FFF2-40B4-BE49-F238E27FC236}">
                <a16:creationId xmlns:a16="http://schemas.microsoft.com/office/drawing/2014/main" id="{ADBA8679-52D1-11DD-A2DE-AECB292B2A3D}"/>
              </a:ext>
            </a:extLst>
          </p:cNvPr>
          <p:cNvSpPr>
            <a:spLocks noGrp="1"/>
          </p:cNvSpPr>
          <p:nvPr>
            <p:ph idx="1"/>
          </p:nvPr>
        </p:nvSpPr>
        <p:spPr/>
        <p:txBody>
          <a:bodyPr/>
          <a:lstStyle/>
          <a:p>
            <a:r>
              <a:rPr lang="en-US" dirty="0"/>
              <a:t>The production is a collaboration between Polishing The Professional and Dream Magic Studios. The podcast is for people with disabilities by people with disabilities. </a:t>
            </a:r>
          </a:p>
          <a:p>
            <a:r>
              <a:rPr lang="en-US" dirty="0"/>
              <a:t>The production is currently a podcast with episodes that will be a 30-minute weekly show. The topics discussed in the podcast will focus on the issues and interests of those living with a disability. The podcast will give an authentic voice to those living with a disability.</a:t>
            </a:r>
          </a:p>
          <a:p>
            <a:r>
              <a:rPr lang="en-US" dirty="0"/>
              <a:t>Accompanied by guest speakers that are also a part of the disabled community, our podcast is aimed to educate and motivate viewers alike.</a:t>
            </a:r>
          </a:p>
          <a:p>
            <a:r>
              <a:rPr lang="en-US" dirty="0"/>
              <a:t>Our podcast crew are all unique individuals with different disabilities who share an interest in the entertainment industry. </a:t>
            </a:r>
          </a:p>
          <a:p>
            <a:r>
              <a:rPr lang="en-US" dirty="0"/>
              <a:t>Qualified individuals are those who already possess a skill, experience, or background/education in the entertainment world. </a:t>
            </a:r>
          </a:p>
          <a:p>
            <a:endParaRPr lang="en-US" dirty="0"/>
          </a:p>
          <a:p>
            <a:endParaRPr lang="en-US" dirty="0"/>
          </a:p>
        </p:txBody>
      </p:sp>
    </p:spTree>
    <p:extLst>
      <p:ext uri="{BB962C8B-B14F-4D97-AF65-F5344CB8AC3E}">
        <p14:creationId xmlns:p14="http://schemas.microsoft.com/office/powerpoint/2010/main" val="1016795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0B4E-3B92-5DD5-3C65-438D8A102EBD}"/>
              </a:ext>
            </a:extLst>
          </p:cNvPr>
          <p:cNvSpPr>
            <a:spLocks noGrp="1"/>
          </p:cNvSpPr>
          <p:nvPr>
            <p:ph type="title"/>
          </p:nvPr>
        </p:nvSpPr>
        <p:spPr/>
        <p:txBody>
          <a:bodyPr/>
          <a:lstStyle/>
          <a:p>
            <a:r>
              <a:rPr lang="en-US" dirty="0"/>
              <a:t>OUR MISSION</a:t>
            </a:r>
          </a:p>
        </p:txBody>
      </p:sp>
      <p:sp>
        <p:nvSpPr>
          <p:cNvPr id="3" name="Content Placeholder 2">
            <a:extLst>
              <a:ext uri="{FF2B5EF4-FFF2-40B4-BE49-F238E27FC236}">
                <a16:creationId xmlns:a16="http://schemas.microsoft.com/office/drawing/2014/main" id="{9F47404C-569B-ADC0-4722-43D2D4305467}"/>
              </a:ext>
            </a:extLst>
          </p:cNvPr>
          <p:cNvSpPr>
            <a:spLocks noGrp="1"/>
          </p:cNvSpPr>
          <p:nvPr>
            <p:ph idx="1"/>
          </p:nvPr>
        </p:nvSpPr>
        <p:spPr/>
        <p:txBody>
          <a:bodyPr/>
          <a:lstStyle/>
          <a:p>
            <a:r>
              <a:rPr lang="en-US" dirty="0"/>
              <a:t>Our mission is to prepare individuals with disabilities for success in their chosen career path. We do so by helping them gain hand-on experience in the entertainment industry working alongside experienced coaches. Our goal is to show the world that despite facing physical or mental disabilities, you can still pursue your dream career. </a:t>
            </a:r>
          </a:p>
          <a:p>
            <a:endParaRPr lang="en-US" dirty="0"/>
          </a:p>
          <a:p>
            <a:r>
              <a:rPr lang="en-US" dirty="0"/>
              <a:t>Polishing The Professional (PTP) is a full-service career center. Offering person-centered planning, we help job seekers identify careers that complement their strengths, skills, and interests. PTP serves individuals in different phases of their careers such as: graduates entering the workforce, displaced professionals re-entering the workforce, adult workers seeking advancement, seniors, and veterans transitioning careers, or executives seeking leadership training.</a:t>
            </a:r>
          </a:p>
        </p:txBody>
      </p:sp>
    </p:spTree>
    <p:extLst>
      <p:ext uri="{BB962C8B-B14F-4D97-AF65-F5344CB8AC3E}">
        <p14:creationId xmlns:p14="http://schemas.microsoft.com/office/powerpoint/2010/main" val="39538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2263-2E80-BBDE-29AF-5A926568D625}"/>
              </a:ext>
            </a:extLst>
          </p:cNvPr>
          <p:cNvSpPr>
            <a:spLocks noGrp="1"/>
          </p:cNvSpPr>
          <p:nvPr>
            <p:ph type="title"/>
          </p:nvPr>
        </p:nvSpPr>
        <p:spPr/>
        <p:txBody>
          <a:bodyPr/>
          <a:lstStyle/>
          <a:p>
            <a:r>
              <a:rPr lang="en-US" dirty="0"/>
              <a:t>BENEFITS OF JOINING</a:t>
            </a:r>
          </a:p>
        </p:txBody>
      </p:sp>
      <p:sp>
        <p:nvSpPr>
          <p:cNvPr id="3" name="Content Placeholder 2">
            <a:extLst>
              <a:ext uri="{FF2B5EF4-FFF2-40B4-BE49-F238E27FC236}">
                <a16:creationId xmlns:a16="http://schemas.microsoft.com/office/drawing/2014/main" id="{51134524-6DCC-5394-0549-6ACA48B567CD}"/>
              </a:ext>
            </a:extLst>
          </p:cNvPr>
          <p:cNvSpPr>
            <a:spLocks noGrp="1"/>
          </p:cNvSpPr>
          <p:nvPr>
            <p:ph idx="1"/>
          </p:nvPr>
        </p:nvSpPr>
        <p:spPr>
          <a:xfrm>
            <a:off x="949279" y="1819646"/>
            <a:ext cx="5719376" cy="4719699"/>
          </a:xfrm>
        </p:spPr>
        <p:txBody>
          <a:bodyPr>
            <a:normAutofit fontScale="62500" lnSpcReduction="20000"/>
          </a:bodyPr>
          <a:lstStyle/>
          <a:p>
            <a:pPr marL="0" indent="0">
              <a:buNone/>
            </a:pPr>
            <a:r>
              <a:rPr lang="en-US" sz="2900" dirty="0"/>
              <a:t>Most of our interns have shared experiences of not being taken seriously when searching for permanent jobs especially in the entertainment industry. We take the time to guide our clients through the process of stepping into their position. </a:t>
            </a:r>
          </a:p>
          <a:p>
            <a:r>
              <a:rPr lang="en-US" sz="2900" dirty="0"/>
              <a:t>Once clients join our production, they are paired with an experienced coach to help guide them to fulfill their role. </a:t>
            </a:r>
          </a:p>
          <a:p>
            <a:r>
              <a:rPr lang="en-US" sz="2900" dirty="0"/>
              <a:t>Our coaches help prepare our interns with the experience and skills needed to confidently pursue their dream career in the entertainment world in addition to building a strong support network. </a:t>
            </a:r>
          </a:p>
          <a:p>
            <a:r>
              <a:rPr lang="en-US" sz="2900" dirty="0"/>
              <a:t>Clients work up to 20 paid hours a week with their coach one on one. We offer schedule flexibility around school or other duties. </a:t>
            </a:r>
          </a:p>
          <a:p>
            <a:r>
              <a:rPr lang="en-US" sz="2900" dirty="0"/>
              <a:t>Ultimately the goal is to foster inclusivity and empowerment between our clients and the entertainment industry. </a:t>
            </a:r>
          </a:p>
          <a:p>
            <a:endParaRPr lang="en-US" dirty="0"/>
          </a:p>
        </p:txBody>
      </p:sp>
      <p:pic>
        <p:nvPicPr>
          <p:cNvPr id="5" name="Picture 4">
            <a:extLst>
              <a:ext uri="{FF2B5EF4-FFF2-40B4-BE49-F238E27FC236}">
                <a16:creationId xmlns:a16="http://schemas.microsoft.com/office/drawing/2014/main" id="{5AB8C1D6-E267-D2D4-5D7B-EEDB02AFEBF6}"/>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12000" contrast="5000"/>
                    </a14:imgEffect>
                  </a14:imgLayer>
                </a14:imgProps>
              </a:ext>
              <a:ext uri="{28A0092B-C50C-407E-A947-70E740481C1C}">
                <a14:useLocalDpi xmlns:a14="http://schemas.microsoft.com/office/drawing/2010/main" val="0"/>
              </a:ext>
            </a:extLst>
          </a:blip>
          <a:srcRect b="23900"/>
          <a:stretch/>
        </p:blipFill>
        <p:spPr>
          <a:xfrm>
            <a:off x="6788204" y="409304"/>
            <a:ext cx="4963064" cy="2832640"/>
          </a:xfrm>
          <a:prstGeom prst="rect">
            <a:avLst/>
          </a:prstGeom>
        </p:spPr>
      </p:pic>
      <p:pic>
        <p:nvPicPr>
          <p:cNvPr id="9" name="Picture 8" descr="A group of people sitting outside&#10;&#10;Description automatically generated">
            <a:extLst>
              <a:ext uri="{FF2B5EF4-FFF2-40B4-BE49-F238E27FC236}">
                <a16:creationId xmlns:a16="http://schemas.microsoft.com/office/drawing/2014/main" id="{DBCCB93F-EC90-57EC-F270-A465054050EA}"/>
              </a:ext>
            </a:extLst>
          </p:cNvPr>
          <p:cNvPicPr>
            <a:picLocks noChangeAspect="1"/>
          </p:cNvPicPr>
          <p:nvPr/>
        </p:nvPicPr>
        <p:blipFill rotWithShape="1">
          <a:blip r:embed="rId4">
            <a:extLst>
              <a:ext uri="{28A0092B-C50C-407E-A947-70E740481C1C}">
                <a14:useLocalDpi xmlns:a14="http://schemas.microsoft.com/office/drawing/2010/main" val="0"/>
              </a:ext>
            </a:extLst>
          </a:blip>
          <a:srcRect b="19312"/>
          <a:stretch/>
        </p:blipFill>
        <p:spPr>
          <a:xfrm>
            <a:off x="6761344" y="3429001"/>
            <a:ext cx="4989924" cy="3019696"/>
          </a:xfrm>
          <a:prstGeom prst="rect">
            <a:avLst/>
          </a:prstGeom>
        </p:spPr>
      </p:pic>
    </p:spTree>
    <p:extLst>
      <p:ext uri="{BB962C8B-B14F-4D97-AF65-F5344CB8AC3E}">
        <p14:creationId xmlns:p14="http://schemas.microsoft.com/office/powerpoint/2010/main" val="3872933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2C43-CD06-321A-605F-6B6CD724A15F}"/>
              </a:ext>
            </a:extLst>
          </p:cNvPr>
          <p:cNvSpPr>
            <a:spLocks noGrp="1"/>
          </p:cNvSpPr>
          <p:nvPr>
            <p:ph type="title"/>
          </p:nvPr>
        </p:nvSpPr>
        <p:spPr>
          <a:xfrm>
            <a:off x="1050879" y="451139"/>
            <a:ext cx="9810604" cy="1216024"/>
          </a:xfrm>
        </p:spPr>
        <p:txBody>
          <a:bodyPr/>
          <a:lstStyle/>
          <a:p>
            <a:r>
              <a:rPr lang="en-US" dirty="0"/>
              <a:t>REGIONAL CENTERS</a:t>
            </a:r>
          </a:p>
        </p:txBody>
      </p:sp>
      <p:sp>
        <p:nvSpPr>
          <p:cNvPr id="3" name="Content Placeholder 2">
            <a:extLst>
              <a:ext uri="{FF2B5EF4-FFF2-40B4-BE49-F238E27FC236}">
                <a16:creationId xmlns:a16="http://schemas.microsoft.com/office/drawing/2014/main" id="{F0BE01AE-7619-17CC-9D53-DB4EB39B77AA}"/>
              </a:ext>
            </a:extLst>
          </p:cNvPr>
          <p:cNvSpPr>
            <a:spLocks noGrp="1"/>
          </p:cNvSpPr>
          <p:nvPr>
            <p:ph idx="1"/>
          </p:nvPr>
        </p:nvSpPr>
        <p:spPr>
          <a:xfrm>
            <a:off x="1050879" y="1825624"/>
            <a:ext cx="4103012" cy="4428753"/>
          </a:xfrm>
        </p:spPr>
        <p:txBody>
          <a:bodyPr/>
          <a:lstStyle/>
          <a:p>
            <a:r>
              <a:rPr lang="en-US" dirty="0"/>
              <a:t>Polishing The Professional has </a:t>
            </a:r>
            <a:r>
              <a:rPr lang="en-US" dirty="0" err="1"/>
              <a:t>vendorization</a:t>
            </a:r>
            <a:r>
              <a:rPr lang="en-US" dirty="0"/>
              <a:t> with several regional centers across Los Angeles County. </a:t>
            </a:r>
          </a:p>
          <a:p>
            <a:r>
              <a:rPr lang="en-US" dirty="0"/>
              <a:t>All our clients are provided coaching as part of our services.</a:t>
            </a:r>
          </a:p>
          <a:p>
            <a:r>
              <a:rPr lang="en-US" dirty="0"/>
              <a:t>We are open to new client referrals for both the production positions or other employment assistance for individuals not eligible to participate in the podcast.</a:t>
            </a:r>
          </a:p>
        </p:txBody>
      </p:sp>
      <p:pic>
        <p:nvPicPr>
          <p:cNvPr id="5" name="Picture 4" descr="A group of people sitting on a bench outside&#10;&#10;Description automatically generated">
            <a:extLst>
              <a:ext uri="{FF2B5EF4-FFF2-40B4-BE49-F238E27FC236}">
                <a16:creationId xmlns:a16="http://schemas.microsoft.com/office/drawing/2014/main" id="{DCB8ED7D-5DE1-0652-4074-490E6F1D2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655" y="1682378"/>
            <a:ext cx="6096000" cy="4572000"/>
          </a:xfrm>
          <a:prstGeom prst="rect">
            <a:avLst/>
          </a:prstGeom>
        </p:spPr>
      </p:pic>
    </p:spTree>
    <p:extLst>
      <p:ext uri="{BB962C8B-B14F-4D97-AF65-F5344CB8AC3E}">
        <p14:creationId xmlns:p14="http://schemas.microsoft.com/office/powerpoint/2010/main" val="333511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D94F-3288-24E3-1ADF-DF191A92C6F3}"/>
              </a:ext>
            </a:extLst>
          </p:cNvPr>
          <p:cNvSpPr>
            <a:spLocks noGrp="1"/>
          </p:cNvSpPr>
          <p:nvPr>
            <p:ph type="title"/>
          </p:nvPr>
        </p:nvSpPr>
        <p:spPr>
          <a:xfrm>
            <a:off x="1050879" y="-4389"/>
            <a:ext cx="9810604" cy="1216024"/>
          </a:xfrm>
        </p:spPr>
        <p:txBody>
          <a:bodyPr/>
          <a:lstStyle/>
          <a:p>
            <a:r>
              <a:rPr lang="en-US" dirty="0"/>
              <a:t>Meet The Team</a:t>
            </a:r>
          </a:p>
        </p:txBody>
      </p:sp>
      <p:sp>
        <p:nvSpPr>
          <p:cNvPr id="3" name="Content Placeholder 2">
            <a:extLst>
              <a:ext uri="{FF2B5EF4-FFF2-40B4-BE49-F238E27FC236}">
                <a16:creationId xmlns:a16="http://schemas.microsoft.com/office/drawing/2014/main" id="{902ADB51-E7CF-AC3E-68D5-73FC5AA94B81}"/>
              </a:ext>
            </a:extLst>
          </p:cNvPr>
          <p:cNvSpPr>
            <a:spLocks noGrp="1"/>
          </p:cNvSpPr>
          <p:nvPr>
            <p:ph idx="1"/>
          </p:nvPr>
        </p:nvSpPr>
        <p:spPr/>
        <p:txBody>
          <a:bodyPr/>
          <a:lstStyle/>
          <a:p>
            <a:pPr marL="0" indent="0">
              <a:buNone/>
            </a:pPr>
            <a:r>
              <a:rPr lang="en-US" dirty="0"/>
              <a:t> </a:t>
            </a:r>
          </a:p>
        </p:txBody>
      </p:sp>
      <p:pic>
        <p:nvPicPr>
          <p:cNvPr id="5" name="Picture 4" descr="A person with long brown hair&#10;&#10;Description automatically generated">
            <a:extLst>
              <a:ext uri="{FF2B5EF4-FFF2-40B4-BE49-F238E27FC236}">
                <a16:creationId xmlns:a16="http://schemas.microsoft.com/office/drawing/2014/main" id="{D9505EF6-F9CC-6EE8-C7DA-3B2BFB408E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7572" y="1217613"/>
            <a:ext cx="2457218" cy="3684029"/>
          </a:xfrm>
          <a:prstGeom prst="rect">
            <a:avLst/>
          </a:prstGeom>
        </p:spPr>
      </p:pic>
      <p:pic>
        <p:nvPicPr>
          <p:cNvPr id="7" name="Picture 6" descr="A person taking a selfie&#10;&#10;Description automatically generated">
            <a:extLst>
              <a:ext uri="{FF2B5EF4-FFF2-40B4-BE49-F238E27FC236}">
                <a16:creationId xmlns:a16="http://schemas.microsoft.com/office/drawing/2014/main" id="{E79D93B2-C4E2-9779-63B7-3992EA7DEE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7020" y="1217613"/>
            <a:ext cx="2072266" cy="3684029"/>
          </a:xfrm>
          <a:prstGeom prst="rect">
            <a:avLst/>
          </a:prstGeom>
        </p:spPr>
      </p:pic>
      <p:sp>
        <p:nvSpPr>
          <p:cNvPr id="8" name="TextBox 7">
            <a:extLst>
              <a:ext uri="{FF2B5EF4-FFF2-40B4-BE49-F238E27FC236}">
                <a16:creationId xmlns:a16="http://schemas.microsoft.com/office/drawing/2014/main" id="{E4BD4534-846C-42CA-1085-D514785B7731}"/>
              </a:ext>
            </a:extLst>
          </p:cNvPr>
          <p:cNvSpPr txBox="1"/>
          <p:nvPr/>
        </p:nvSpPr>
        <p:spPr>
          <a:xfrm>
            <a:off x="4727572" y="4931678"/>
            <a:ext cx="2457218" cy="923330"/>
          </a:xfrm>
          <a:prstGeom prst="rect">
            <a:avLst/>
          </a:prstGeom>
          <a:noFill/>
        </p:spPr>
        <p:txBody>
          <a:bodyPr wrap="square" rtlCol="0">
            <a:spAutoFit/>
          </a:bodyPr>
          <a:lstStyle/>
          <a:p>
            <a:pPr algn="ctr"/>
            <a:r>
              <a:rPr lang="en-US" dirty="0"/>
              <a:t>Davina Douthard</a:t>
            </a:r>
          </a:p>
          <a:p>
            <a:pPr algn="ctr"/>
            <a:r>
              <a:rPr lang="en-US" dirty="0"/>
              <a:t>CEO of Polishing The Professional</a:t>
            </a:r>
          </a:p>
        </p:txBody>
      </p:sp>
      <p:sp>
        <p:nvSpPr>
          <p:cNvPr id="9" name="TextBox 8">
            <a:extLst>
              <a:ext uri="{FF2B5EF4-FFF2-40B4-BE49-F238E27FC236}">
                <a16:creationId xmlns:a16="http://schemas.microsoft.com/office/drawing/2014/main" id="{14D9F26C-A2C1-E957-8073-3436EACC7D3F}"/>
              </a:ext>
            </a:extLst>
          </p:cNvPr>
          <p:cNvSpPr txBox="1"/>
          <p:nvPr/>
        </p:nvSpPr>
        <p:spPr>
          <a:xfrm>
            <a:off x="8117481" y="4931678"/>
            <a:ext cx="2791344" cy="646331"/>
          </a:xfrm>
          <a:prstGeom prst="rect">
            <a:avLst/>
          </a:prstGeom>
          <a:noFill/>
        </p:spPr>
        <p:txBody>
          <a:bodyPr wrap="square" rtlCol="0">
            <a:spAutoFit/>
          </a:bodyPr>
          <a:lstStyle/>
          <a:p>
            <a:r>
              <a:rPr lang="en-US" dirty="0"/>
              <a:t>Vanessa Martin Del Campo</a:t>
            </a:r>
          </a:p>
          <a:p>
            <a:pPr algn="ctr"/>
            <a:r>
              <a:rPr lang="en-US" dirty="0"/>
              <a:t>Program Assistant</a:t>
            </a:r>
          </a:p>
        </p:txBody>
      </p:sp>
      <p:sp>
        <p:nvSpPr>
          <p:cNvPr id="12" name="TextBox 11">
            <a:extLst>
              <a:ext uri="{FF2B5EF4-FFF2-40B4-BE49-F238E27FC236}">
                <a16:creationId xmlns:a16="http://schemas.microsoft.com/office/drawing/2014/main" id="{97FC8509-3319-8032-976B-C75F6D2AFCB3}"/>
              </a:ext>
            </a:extLst>
          </p:cNvPr>
          <p:cNvSpPr txBox="1"/>
          <p:nvPr/>
        </p:nvSpPr>
        <p:spPr>
          <a:xfrm>
            <a:off x="1203780" y="4931678"/>
            <a:ext cx="2457218" cy="646331"/>
          </a:xfrm>
          <a:prstGeom prst="rect">
            <a:avLst/>
          </a:prstGeom>
          <a:noFill/>
        </p:spPr>
        <p:txBody>
          <a:bodyPr wrap="square" rtlCol="0">
            <a:spAutoFit/>
          </a:bodyPr>
          <a:lstStyle/>
          <a:p>
            <a:pPr algn="ctr"/>
            <a:r>
              <a:rPr lang="en-US" dirty="0"/>
              <a:t>Bertha Rodriguez</a:t>
            </a:r>
          </a:p>
          <a:p>
            <a:pPr algn="ctr"/>
            <a:r>
              <a:rPr lang="en-US" dirty="0"/>
              <a:t>Production Manager</a:t>
            </a:r>
          </a:p>
        </p:txBody>
      </p:sp>
      <p:pic>
        <p:nvPicPr>
          <p:cNvPr id="11" name="Picture 10" descr="A person smiling for a selfie&#10;&#10;Description automatically generated">
            <a:extLst>
              <a:ext uri="{FF2B5EF4-FFF2-40B4-BE49-F238E27FC236}">
                <a16:creationId xmlns:a16="http://schemas.microsoft.com/office/drawing/2014/main" id="{0BE121F7-A52F-5164-00C2-4D9D3DAB2FA2}"/>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62000"/>
                    </a14:imgEffect>
                    <a14:imgEffect>
                      <a14:saturation sat="81000"/>
                    </a14:imgEffect>
                    <a14:imgEffect>
                      <a14:brightnessContrast bright="32000" contrast="16000"/>
                    </a14:imgEffect>
                  </a14:imgLayer>
                </a14:imgProps>
              </a:ext>
              <a:ext uri="{28A0092B-C50C-407E-A947-70E740481C1C}">
                <a14:useLocalDpi xmlns:a14="http://schemas.microsoft.com/office/drawing/2010/main" val="0"/>
              </a:ext>
            </a:extLst>
          </a:blip>
          <a:srcRect l="1" t="-15912" r="-33368" b="-17457"/>
          <a:stretch/>
        </p:blipFill>
        <p:spPr>
          <a:xfrm rot="5400000">
            <a:off x="-24299" y="1825807"/>
            <a:ext cx="4913376" cy="3685032"/>
          </a:xfrm>
          <a:prstGeom prst="rect">
            <a:avLst/>
          </a:prstGeom>
        </p:spPr>
      </p:pic>
    </p:spTree>
    <p:extLst>
      <p:ext uri="{BB962C8B-B14F-4D97-AF65-F5344CB8AC3E}">
        <p14:creationId xmlns:p14="http://schemas.microsoft.com/office/powerpoint/2010/main" val="2980853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E150-F982-58C4-B111-BDD7893EB1EB}"/>
              </a:ext>
            </a:extLst>
          </p:cNvPr>
          <p:cNvSpPr>
            <a:spLocks noGrp="1"/>
          </p:cNvSpPr>
          <p:nvPr>
            <p:ph type="title"/>
          </p:nvPr>
        </p:nvSpPr>
        <p:spPr>
          <a:xfrm>
            <a:off x="518616" y="225188"/>
            <a:ext cx="9810604" cy="1216024"/>
          </a:xfrm>
        </p:spPr>
        <p:txBody>
          <a:bodyPr/>
          <a:lstStyle/>
          <a:p>
            <a:r>
              <a:rPr lang="en-US" dirty="0"/>
              <a:t>HOW TO GET INVOLVED</a:t>
            </a:r>
          </a:p>
        </p:txBody>
      </p:sp>
      <p:sp>
        <p:nvSpPr>
          <p:cNvPr id="3" name="Content Placeholder 2">
            <a:extLst>
              <a:ext uri="{FF2B5EF4-FFF2-40B4-BE49-F238E27FC236}">
                <a16:creationId xmlns:a16="http://schemas.microsoft.com/office/drawing/2014/main" id="{46A4FE0D-D93B-823D-8A6F-86BF38666580}"/>
              </a:ext>
            </a:extLst>
          </p:cNvPr>
          <p:cNvSpPr>
            <a:spLocks noGrp="1"/>
          </p:cNvSpPr>
          <p:nvPr>
            <p:ph idx="1"/>
          </p:nvPr>
        </p:nvSpPr>
        <p:spPr>
          <a:xfrm>
            <a:off x="518616" y="1318381"/>
            <a:ext cx="11273050" cy="4957314"/>
          </a:xfrm>
        </p:spPr>
        <p:txBody>
          <a:bodyPr>
            <a:noAutofit/>
          </a:bodyPr>
          <a:lstStyle/>
          <a:p>
            <a:pPr marL="0" indent="0">
              <a:buNone/>
            </a:pPr>
            <a:r>
              <a:rPr lang="en-US" sz="1800" dirty="0"/>
              <a:t>Eligibility criteria</a:t>
            </a:r>
          </a:p>
          <a:p>
            <a:pPr marL="560070" lvl="1" indent="-285750">
              <a:buFont typeface="Courier New" panose="02070309020205020404" pitchFamily="49" charset="0"/>
              <a:buChar char="o"/>
            </a:pPr>
            <a:r>
              <a:rPr lang="en-US" dirty="0"/>
              <a:t>Must have a disability and an interest in television and film production.</a:t>
            </a:r>
          </a:p>
          <a:p>
            <a:pPr marL="560070" lvl="1" indent="-285750">
              <a:buFont typeface="Courier New" panose="02070309020205020404" pitchFamily="49" charset="0"/>
              <a:buChar char="o"/>
            </a:pPr>
            <a:r>
              <a:rPr lang="en-US" dirty="0"/>
              <a:t>Have relevant experience or education in the desired role.</a:t>
            </a:r>
          </a:p>
          <a:p>
            <a:pPr marL="560070" lvl="1" indent="-285750">
              <a:buFont typeface="Courier New" panose="02070309020205020404" pitchFamily="49" charset="0"/>
              <a:buChar char="o"/>
            </a:pPr>
            <a:r>
              <a:rPr lang="en-US" dirty="0"/>
              <a:t>Required to complete professional development, production training, and paid internship.</a:t>
            </a:r>
          </a:p>
          <a:p>
            <a:pPr marL="560070" lvl="1" indent="-285750">
              <a:buFont typeface="Courier New" panose="02070309020205020404" pitchFamily="49" charset="0"/>
              <a:buChar char="o"/>
            </a:pPr>
            <a:r>
              <a:rPr lang="en-US" dirty="0"/>
              <a:t>Commit to all production days required for shooting, depending on the position.</a:t>
            </a:r>
          </a:p>
          <a:p>
            <a:pPr marL="560070" lvl="1" indent="-285750">
              <a:buFont typeface="Courier New" panose="02070309020205020404" pitchFamily="49" charset="0"/>
              <a:buChar char="o"/>
            </a:pPr>
            <a:r>
              <a:rPr lang="en-US" dirty="0"/>
              <a:t>Must have reliable transportation to the production days (assistance may be available).</a:t>
            </a:r>
          </a:p>
          <a:p>
            <a:pPr marL="560070" lvl="1" indent="-285750">
              <a:buFont typeface="Courier New" panose="02070309020205020404" pitchFamily="49" charset="0"/>
              <a:buChar char="o"/>
            </a:pPr>
            <a:r>
              <a:rPr lang="en-US" dirty="0"/>
              <a:t>Must demonstrate past excellent attendance in prior programs.</a:t>
            </a:r>
          </a:p>
          <a:p>
            <a:pPr marL="560070" lvl="1" indent="-285750">
              <a:buFont typeface="Courier New" panose="02070309020205020404" pitchFamily="49" charset="0"/>
              <a:buChar char="o"/>
            </a:pPr>
            <a:r>
              <a:rPr lang="en-US" dirty="0"/>
              <a:t> Required to live in Southern California.</a:t>
            </a:r>
          </a:p>
          <a:p>
            <a:pPr marL="0" indent="0">
              <a:buNone/>
            </a:pPr>
            <a:endParaRPr lang="en-US" sz="1800" dirty="0"/>
          </a:p>
          <a:p>
            <a:pPr marL="0" indent="0">
              <a:buNone/>
            </a:pPr>
            <a:r>
              <a:rPr lang="en-US" sz="1800" dirty="0"/>
              <a:t>Application process - Client is required to be part of a Regional Center. The Service Coordinator must send a referral packet to the Program Assistant (IPP, CDER, psychological report, psychosocial report &amp; medical report). Once the referral packet is received, an interview will be scheduled to meet with the candidate and the Production Coordinator. If the candidate meets eligibility, a POS for training and assessment will be requested to the Service Coordinator. A PIP request will be sent to the Employment Specialist.</a:t>
            </a:r>
          </a:p>
          <a:p>
            <a:pPr marL="0" indent="0">
              <a:buNone/>
            </a:pPr>
            <a:endParaRPr lang="en-US" sz="1800" dirty="0"/>
          </a:p>
        </p:txBody>
      </p:sp>
    </p:spTree>
    <p:extLst>
      <p:ext uri="{BB962C8B-B14F-4D97-AF65-F5344CB8AC3E}">
        <p14:creationId xmlns:p14="http://schemas.microsoft.com/office/powerpoint/2010/main" val="406178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6716-9E9B-F1B7-A125-C6EF1B01E546}"/>
              </a:ext>
            </a:extLst>
          </p:cNvPr>
          <p:cNvSpPr>
            <a:spLocks noGrp="1"/>
          </p:cNvSpPr>
          <p:nvPr>
            <p:ph type="title"/>
          </p:nvPr>
        </p:nvSpPr>
        <p:spPr/>
        <p:txBody>
          <a:bodyPr/>
          <a:lstStyle/>
          <a:p>
            <a:r>
              <a:rPr lang="en-US" dirty="0"/>
              <a:t>Testimonials</a:t>
            </a:r>
          </a:p>
        </p:txBody>
      </p:sp>
      <p:sp>
        <p:nvSpPr>
          <p:cNvPr id="3" name="Content Placeholder 2">
            <a:extLst>
              <a:ext uri="{FF2B5EF4-FFF2-40B4-BE49-F238E27FC236}">
                <a16:creationId xmlns:a16="http://schemas.microsoft.com/office/drawing/2014/main" id="{2C5A3780-A213-0D56-47DB-0092AA52125E}"/>
              </a:ext>
            </a:extLst>
          </p:cNvPr>
          <p:cNvSpPr>
            <a:spLocks noGrp="1"/>
          </p:cNvSpPr>
          <p:nvPr>
            <p:ph idx="1"/>
          </p:nvPr>
        </p:nvSpPr>
        <p:spPr>
          <a:xfrm>
            <a:off x="1050879" y="1825625"/>
            <a:ext cx="5266794" cy="4428753"/>
          </a:xfrm>
        </p:spPr>
        <p:txBody>
          <a:bodyPr>
            <a:normAutofit fontScale="85000" lnSpcReduction="10000"/>
          </a:bodyPr>
          <a:lstStyle/>
          <a:p>
            <a:r>
              <a:rPr lang="en-US" dirty="0"/>
              <a:t>Success stories from current crew members: </a:t>
            </a:r>
          </a:p>
          <a:p>
            <a:pPr lvl="1"/>
            <a:r>
              <a:rPr lang="en-US" sz="2000" dirty="0"/>
              <a:t>	Antonio </a:t>
            </a:r>
            <a:r>
              <a:rPr lang="en-US" sz="2000" dirty="0" err="1"/>
              <a:t>Faten</a:t>
            </a:r>
            <a:r>
              <a:rPr lang="en-US" sz="2000" dirty="0"/>
              <a:t> – One of our current script writers found successful employment with an entertainment studio after being a member of our podcast and improving his skills with his coach. </a:t>
            </a:r>
          </a:p>
          <a:p>
            <a:pPr marL="0" indent="0">
              <a:buNone/>
            </a:pPr>
            <a:r>
              <a:rPr lang="en-US" dirty="0"/>
              <a:t>	Ebonee Green – Our current catering host has been able to learn more about running a catering business by being a part of podcast crew as a Catering Chef. She currently runs her own business Sincere Delights and is working on expanding her business. </a:t>
            </a:r>
          </a:p>
          <a:p>
            <a:pPr marL="0" indent="0">
              <a:buNone/>
            </a:pPr>
            <a:r>
              <a:rPr lang="en-US" dirty="0"/>
              <a:t>	</a:t>
            </a:r>
            <a:r>
              <a:rPr lang="en-US" dirty="0" err="1"/>
              <a:t>Amyanna</a:t>
            </a:r>
            <a:r>
              <a:rPr lang="en-US" dirty="0"/>
              <a:t> Webster – Our current makeup and hair stylist has previous experience as a nail tech and is expanding her skills with hair and makeup on set. She will soon be able to apply these skills successfully in her career path in the beauty industry. </a:t>
            </a:r>
          </a:p>
        </p:txBody>
      </p:sp>
      <p:pic>
        <p:nvPicPr>
          <p:cNvPr id="5" name="Picture 4" descr="A group of men sitting at a table with laptops">
            <a:extLst>
              <a:ext uri="{FF2B5EF4-FFF2-40B4-BE49-F238E27FC236}">
                <a16:creationId xmlns:a16="http://schemas.microsoft.com/office/drawing/2014/main" id="{BF3821D3-E0D9-CA84-9E86-9BF38B2E433C}"/>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2374" y="1678709"/>
            <a:ext cx="5397115" cy="4047836"/>
          </a:xfrm>
          <a:prstGeom prst="rect">
            <a:avLst/>
          </a:prstGeom>
        </p:spPr>
      </p:pic>
    </p:spTree>
    <p:extLst>
      <p:ext uri="{BB962C8B-B14F-4D97-AF65-F5344CB8AC3E}">
        <p14:creationId xmlns:p14="http://schemas.microsoft.com/office/powerpoint/2010/main" val="1079158211"/>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Archive</Template>
  <TotalTime>388</TotalTime>
  <Words>903</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Bembo</vt:lpstr>
      <vt:lpstr>Courier New</vt:lpstr>
      <vt:lpstr>ArchiveVTI</vt:lpstr>
      <vt:lpstr>Dream Magic Studios &amp; Polishing The Professional: Production</vt:lpstr>
      <vt:lpstr>Agenda</vt:lpstr>
      <vt:lpstr>Production overview</vt:lpstr>
      <vt:lpstr>OUR MISSION</vt:lpstr>
      <vt:lpstr>BENEFITS OF JOINING</vt:lpstr>
      <vt:lpstr>REGIONAL CENTERS</vt:lpstr>
      <vt:lpstr>Meet The Team</vt:lpstr>
      <vt:lpstr>HOW TO GET INVOLVED</vt:lpstr>
      <vt:lpstr>Testimonials</vt:lpstr>
      <vt:lpstr>Q&amp;A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Dream Magic Studios &amp; Polishing The Professional: Podcast Production</dc:title>
  <dc:creator>Vanessa Martin</dc:creator>
  <cp:lastModifiedBy>Vanessa Martin</cp:lastModifiedBy>
  <cp:revision>7</cp:revision>
  <dcterms:created xsi:type="dcterms:W3CDTF">2023-09-05T19:01:52Z</dcterms:created>
  <dcterms:modified xsi:type="dcterms:W3CDTF">2023-09-08T21:22:12Z</dcterms:modified>
</cp:coreProperties>
</file>