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6" r:id="rId9"/>
    <p:sldId id="279" r:id="rId10"/>
    <p:sldId id="264" r:id="rId11"/>
    <p:sldId id="278" r:id="rId12"/>
    <p:sldId id="267" r:id="rId13"/>
    <p:sldId id="269" r:id="rId14"/>
    <p:sldId id="270" r:id="rId15"/>
    <p:sldId id="271" r:id="rId16"/>
    <p:sldId id="272" r:id="rId17"/>
    <p:sldId id="273" r:id="rId18"/>
    <p:sldId id="274" r:id="rId19"/>
    <p:sldId id="275" r:id="rId20"/>
    <p:sldId id="276" r:id="rId21"/>
    <p:sldId id="277" r:id="rId22"/>
    <p:sldId id="268" r:id="rId23"/>
  </p:sldIdLst>
  <p:sldSz cx="12192000" cy="6858000"/>
  <p:notesSz cx="6858000" cy="9144000"/>
  <p:defaultText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07"/>
    <p:restoredTop sz="94719"/>
  </p:normalViewPr>
  <p:slideViewPr>
    <p:cSldViewPr snapToGrid="0">
      <p:cViewPr varScale="1">
        <p:scale>
          <a:sx n="151" d="100"/>
          <a:sy n="151"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78149-8158-5544-A358-A0293247A353}" type="datetimeFigureOut">
              <a:rPr lang="en-CO" smtClean="0"/>
              <a:t>26/08/25</a:t>
            </a:fld>
            <a:endParaRPr lang="en-C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CE9C2-D4C3-3647-829B-487321DA7A35}" type="slidenum">
              <a:rPr lang="en-CO" smtClean="0"/>
              <a:t>‹#›</a:t>
            </a:fld>
            <a:endParaRPr lang="en-CO"/>
          </a:p>
        </p:txBody>
      </p:sp>
    </p:spTree>
    <p:extLst>
      <p:ext uri="{BB962C8B-B14F-4D97-AF65-F5344CB8AC3E}">
        <p14:creationId xmlns:p14="http://schemas.microsoft.com/office/powerpoint/2010/main" val="1550474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D3B49"/>
                </a:solidFill>
                <a:effectLst/>
                <a:latin typeface="Noto serif" panose="020F0502020204030204" pitchFamily="34" charset="0"/>
              </a:rPr>
              <a:t>El </a:t>
            </a:r>
            <a:r>
              <a:rPr lang="en-US" b="0" i="0" dirty="0" err="1">
                <a:solidFill>
                  <a:srgbClr val="3D3B49"/>
                </a:solidFill>
                <a:effectLst/>
                <a:latin typeface="Noto serif" panose="020F0502020204030204" pitchFamily="34" charset="0"/>
              </a:rPr>
              <a:t>escaneo</a:t>
            </a:r>
            <a:r>
              <a:rPr lang="en-US" b="0" i="0" dirty="0">
                <a:solidFill>
                  <a:srgbClr val="3D3B49"/>
                </a:solidFill>
                <a:effectLst/>
                <a:latin typeface="Noto serif" panose="020F0502020204030204" pitchFamily="34" charset="0"/>
              </a:rPr>
              <a:t> lineal no es </a:t>
            </a:r>
            <a:r>
              <a:rPr lang="en-US" b="0" i="0" dirty="0" err="1">
                <a:solidFill>
                  <a:srgbClr val="3D3B49"/>
                </a:solidFill>
                <a:effectLst/>
                <a:latin typeface="Noto serif" panose="020F0502020204030204" pitchFamily="34" charset="0"/>
              </a:rPr>
              <a:t>sofisticado</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ni</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inteligente</a:t>
            </a:r>
            <a:r>
              <a:rPr lang="en-US" b="0" i="0" dirty="0">
                <a:solidFill>
                  <a:srgbClr val="3D3B49"/>
                </a:solidFill>
                <a:effectLst/>
                <a:latin typeface="Noto serif" panose="020F0502020204030204" pitchFamily="34" charset="0"/>
              </a:rPr>
              <a:t>. Es </a:t>
            </a:r>
            <a:r>
              <a:rPr lang="en-US" b="0" i="0" dirty="0" err="1">
                <a:solidFill>
                  <a:srgbClr val="3D3B49"/>
                </a:solidFill>
                <a:effectLst/>
                <a:latin typeface="Noto serif" panose="020F0502020204030204" pitchFamily="34" charset="0"/>
              </a:rPr>
              <a:t>una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prueba</a:t>
            </a:r>
            <a:r>
              <a:rPr lang="en-US" b="0" i="0" dirty="0">
                <a:solidFill>
                  <a:srgbClr val="3D3B49"/>
                </a:solidFill>
                <a:effectLst/>
                <a:latin typeface="Noto serif" panose="020F0502020204030204" pitchFamily="34" charset="0"/>
              </a:rPr>
              <a:t> </a:t>
            </a:r>
            <a:r>
              <a:rPr lang="en-US" b="0" i="1" dirty="0">
                <a:solidFill>
                  <a:srgbClr val="3D3B49"/>
                </a:solidFill>
                <a:effectLst/>
                <a:latin typeface="Noto serif" panose="020F0502020204030204" pitchFamily="34" charset="0"/>
              </a:rPr>
              <a:t>de </a:t>
            </a:r>
            <a:r>
              <a:rPr lang="en-US" b="0" i="1" dirty="0" err="1">
                <a:solidFill>
                  <a:srgbClr val="3D3B49"/>
                </a:solidFill>
                <a:effectLst/>
                <a:latin typeface="Noto serif" panose="020F0502020204030204" pitchFamily="34" charset="0"/>
              </a:rPr>
              <a:t>fuerza</a:t>
            </a:r>
            <a:r>
              <a:rPr lang="en-US" b="0" i="1" dirty="0">
                <a:solidFill>
                  <a:srgbClr val="3D3B49"/>
                </a:solidFill>
                <a:effectLst/>
                <a:latin typeface="Noto serif" panose="020F0502020204030204" pitchFamily="34" charset="0"/>
              </a:rPr>
              <a:t> </a:t>
            </a:r>
            <a:r>
              <a:rPr lang="en-US" b="0" i="1" dirty="0" err="1">
                <a:solidFill>
                  <a:srgbClr val="3D3B49"/>
                </a:solidFill>
                <a:effectLst/>
                <a:latin typeface="Noto serif" panose="020F0502020204030204" pitchFamily="34" charset="0"/>
              </a:rPr>
              <a:t>bruta</a:t>
            </a:r>
            <a:r>
              <a:rPr lang="en-US" b="0" i="0" dirty="0">
                <a:solidFill>
                  <a:srgbClr val="3D3B49"/>
                </a:solidFill>
                <a:effectLst/>
                <a:latin typeface="Noto serif" panose="020F0502020204030204" pitchFamily="34" charset="0"/>
              </a:rPr>
              <a:t> que </a:t>
            </a:r>
            <a:r>
              <a:rPr lang="en-US" b="0" i="0" dirty="0" err="1">
                <a:solidFill>
                  <a:srgbClr val="3D3B49"/>
                </a:solidFill>
                <a:effectLst/>
                <a:latin typeface="Noto serif" panose="020F0502020204030204" pitchFamily="34" charset="0"/>
              </a:rPr>
              <a:t>garantiza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encontrar</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elemento</a:t>
            </a:r>
            <a:r>
              <a:rPr lang="en-US" b="0" i="0" dirty="0">
                <a:solidFill>
                  <a:srgbClr val="3D3B49"/>
                </a:solidFill>
                <a:effectLst/>
                <a:latin typeface="Noto serif" panose="020F0502020204030204" pitchFamily="34" charset="0"/>
              </a:rPr>
              <a:t> de </a:t>
            </a:r>
            <a:r>
              <a:rPr lang="en-US" b="0" i="0" dirty="0" err="1">
                <a:solidFill>
                  <a:srgbClr val="3D3B49"/>
                </a:solidFill>
                <a:effectLst/>
                <a:latin typeface="Noto serif" panose="020F0502020204030204" pitchFamily="34" charset="0"/>
              </a:rPr>
              <a:t>interés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si</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elemento</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está</a:t>
            </a:r>
            <a:r>
              <a:rPr lang="en-US" b="0" i="0" dirty="0">
                <a:solidFill>
                  <a:srgbClr val="3D3B49"/>
                </a:solidFill>
                <a:effectLst/>
                <a:latin typeface="Noto serif" panose="020F0502020204030204" pitchFamily="34" charset="0"/>
              </a:rPr>
              <a:t> en los </a:t>
            </a:r>
            <a:r>
              <a:rPr lang="en-US" b="0" i="0" dirty="0" err="1">
                <a:solidFill>
                  <a:srgbClr val="3D3B49"/>
                </a:solidFill>
                <a:effectLst/>
                <a:latin typeface="Noto serif" panose="020F0502020204030204" pitchFamily="34" charset="0"/>
              </a:rPr>
              <a:t>datos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porque</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verifica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todos</a:t>
            </a:r>
            <a:r>
              <a:rPr lang="en-US" b="0" i="0" dirty="0">
                <a:solidFill>
                  <a:srgbClr val="3D3B49"/>
                </a:solidFill>
                <a:effectLst/>
                <a:latin typeface="Noto serif" panose="020F0502020204030204" pitchFamily="34" charset="0"/>
              </a:rPr>
              <a:t> los </a:t>
            </a:r>
            <a:r>
              <a:rPr lang="en-US" b="0" i="0" dirty="0" err="1">
                <a:solidFill>
                  <a:srgbClr val="3D3B49"/>
                </a:solidFill>
                <a:effectLst/>
                <a:latin typeface="Noto serif" panose="020F0502020204030204" pitchFamily="34" charset="0"/>
              </a:rPr>
              <a:t>elementos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posibles</a:t>
            </a:r>
            <a:r>
              <a:rPr lang="en-US" b="0" i="0" dirty="0">
                <a:solidFill>
                  <a:srgbClr val="3D3B49"/>
                </a:solidFill>
                <a:effectLst/>
                <a:latin typeface="Noto serif" panose="020F0502020204030204" pitchFamily="34" charset="0"/>
              </a:rPr>
              <a:t> hasta que </a:t>
            </a:r>
            <a:r>
              <a:rPr lang="en-US" b="0" i="0" dirty="0" err="1">
                <a:solidFill>
                  <a:srgbClr val="3D3B49"/>
                </a:solidFill>
                <a:effectLst/>
                <a:latin typeface="Noto serif" panose="020F0502020204030204" pitchFamily="34" charset="0"/>
              </a:rPr>
              <a:t>encuentra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una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coincidencia</a:t>
            </a:r>
            <a:r>
              <a:rPr lang="en-US" b="0" i="0" dirty="0">
                <a:solidFill>
                  <a:srgbClr val="3D3B49"/>
                </a:solidFill>
                <a:effectLst/>
                <a:latin typeface="Noto serif" panose="020F0502020204030204" pitchFamily="34" charset="0"/>
              </a:rPr>
              <a:t> o </a:t>
            </a:r>
            <a:r>
              <a:rPr lang="en-US" b="0" i="0" dirty="0" err="1">
                <a:solidFill>
                  <a:srgbClr val="3D3B49"/>
                </a:solidFill>
                <a:effectLst/>
                <a:latin typeface="Noto serif" panose="020F0502020204030204" pitchFamily="34" charset="0"/>
              </a:rPr>
              <a:t>confirma</a:t>
            </a:r>
            <a:r>
              <a:rPr lang="en-US" b="0" i="0" dirty="0">
                <a:solidFill>
                  <a:srgbClr val="3D3B49"/>
                </a:solidFill>
                <a:effectLst/>
                <a:latin typeface="Noto serif" panose="020F0502020204030204" pitchFamily="34" charset="0"/>
              </a:rPr>
              <a:t> que </a:t>
            </a:r>
            <a:r>
              <a:rPr lang="en-US" b="0" i="0" dirty="0" err="1">
                <a:solidFill>
                  <a:srgbClr val="3D3B49"/>
                </a:solidFill>
                <a:effectLst/>
                <a:latin typeface="Noto serif" panose="020F0502020204030204" pitchFamily="34" charset="0"/>
              </a:rPr>
              <a:t>falta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elemento</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Esto</a:t>
            </a:r>
            <a:r>
              <a:rPr lang="en-US" b="0" i="0" dirty="0">
                <a:solidFill>
                  <a:srgbClr val="3D3B49"/>
                </a:solidFill>
                <a:effectLst/>
                <a:latin typeface="Noto serif" panose="020F0502020204030204" pitchFamily="34" charset="0"/>
              </a:rPr>
              <a:t> es </a:t>
            </a:r>
            <a:r>
              <a:rPr lang="en-US" b="0" i="0" dirty="0" err="1">
                <a:solidFill>
                  <a:srgbClr val="3D3B49"/>
                </a:solidFill>
                <a:effectLst/>
                <a:latin typeface="Noto serif" panose="020F0502020204030204" pitchFamily="34" charset="0"/>
              </a:rPr>
              <a:t>minucioso</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pero</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ineficiente</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especialmente</a:t>
            </a:r>
            <a:r>
              <a:rPr lang="en-US" b="0" i="0" dirty="0">
                <a:solidFill>
                  <a:srgbClr val="3D3B49"/>
                </a:solidFill>
                <a:effectLst/>
                <a:latin typeface="Noto serif" panose="020F0502020204030204" pitchFamily="34" charset="0"/>
              </a:rPr>
              <a:t> para </a:t>
            </a:r>
            <a:r>
              <a:rPr lang="en-US" b="0" i="0" dirty="0" err="1">
                <a:solidFill>
                  <a:srgbClr val="3D3B49"/>
                </a:solidFill>
                <a:effectLst/>
                <a:latin typeface="Noto serif" panose="020F0502020204030204" pitchFamily="34" charset="0"/>
              </a:rPr>
              <a:t>listas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grandes</a:t>
            </a:r>
            <a:r>
              <a:rPr lang="en-US" b="0" i="0" dirty="0">
                <a:solidFill>
                  <a:srgbClr val="3D3B49"/>
                </a:solidFill>
                <a:effectLst/>
                <a:latin typeface="Noto serif" panose="020F0502020204030204" pitchFamily="34" charset="0"/>
              </a:rPr>
              <a:t>. Si no </a:t>
            </a:r>
            <a:r>
              <a:rPr lang="en-US" b="0" i="0" dirty="0" err="1">
                <a:solidFill>
                  <a:srgbClr val="3D3B49"/>
                </a:solidFill>
                <a:effectLst/>
                <a:latin typeface="Noto serif" panose="020F0502020204030204" pitchFamily="34" charset="0"/>
              </a:rPr>
              <a:t>sabemos</a:t>
            </a:r>
            <a:r>
              <a:rPr lang="en-US" b="0" i="0" dirty="0">
                <a:solidFill>
                  <a:srgbClr val="3D3B49"/>
                </a:solidFill>
                <a:effectLst/>
                <a:latin typeface="Noto serif" panose="020F0502020204030204" pitchFamily="34" charset="0"/>
              </a:rPr>
              <a:t> nada </a:t>
            </a:r>
            <a:r>
              <a:rPr lang="en-US" b="0" i="0" dirty="0" err="1">
                <a:solidFill>
                  <a:srgbClr val="3D3B49"/>
                </a:solidFill>
                <a:effectLst/>
                <a:latin typeface="Noto serif" panose="020F0502020204030204" pitchFamily="34" charset="0"/>
              </a:rPr>
              <a:t>sobre</a:t>
            </a:r>
            <a:r>
              <a:rPr lang="en-US" b="0" i="0" dirty="0">
                <a:solidFill>
                  <a:srgbClr val="3D3B49"/>
                </a:solidFill>
                <a:effectLst/>
                <a:latin typeface="Noto serif" panose="020F0502020204030204" pitchFamily="34" charset="0"/>
              </a:rPr>
              <a:t> la </a:t>
            </a:r>
            <a:r>
              <a:rPr lang="en-US" b="0" i="0" dirty="0" err="1">
                <a:solidFill>
                  <a:srgbClr val="3D3B49"/>
                </a:solidFill>
                <a:effectLst/>
                <a:latin typeface="Noto serif" panose="020F0502020204030204" pitchFamily="34" charset="0"/>
              </a:rPr>
              <a:t>estructura</a:t>
            </a:r>
            <a:r>
              <a:rPr lang="en-US" b="0" i="0" dirty="0">
                <a:solidFill>
                  <a:srgbClr val="3D3B49"/>
                </a:solidFill>
                <a:effectLst/>
                <a:latin typeface="Noto serif" panose="020F0502020204030204" pitchFamily="34" charset="0"/>
              </a:rPr>
              <a:t> de los </a:t>
            </a:r>
            <a:r>
              <a:rPr lang="en-US" b="0" i="0" dirty="0" err="1">
                <a:solidFill>
                  <a:srgbClr val="3D3B49"/>
                </a:solidFill>
                <a:effectLst/>
                <a:latin typeface="Noto serif" panose="020F0502020204030204" pitchFamily="34" charset="0"/>
              </a:rPr>
              <a:t>datos</a:t>
            </a:r>
            <a:r>
              <a:rPr lang="en-US" b="0" i="0" dirty="0">
                <a:solidFill>
                  <a:srgbClr val="3D3B49"/>
                </a:solidFill>
                <a:effectLst/>
                <a:latin typeface="Noto serif" panose="020F0502020204030204" pitchFamily="34" charset="0"/>
              </a:rPr>
              <a:t> en </a:t>
            </a:r>
            <a:r>
              <a:rPr lang="en-US" dirty="0"/>
              <a:t>A</a:t>
            </a:r>
            <a:r>
              <a:rPr lang="en-US" b="0" i="0" dirty="0">
                <a:solidFill>
                  <a:srgbClr val="3D3B49"/>
                </a:solidFill>
                <a:effectLst/>
                <a:latin typeface="Noto serif" panose="020F0502020204030204" pitchFamily="34" charset="0"/>
              </a:rPr>
              <a:t>, no hay nada que </a:t>
            </a:r>
            <a:r>
              <a:rPr lang="en-US" b="0" i="0" dirty="0" err="1">
                <a:solidFill>
                  <a:srgbClr val="3D3B49"/>
                </a:solidFill>
                <a:effectLst/>
                <a:latin typeface="Noto serif" panose="020F0502020204030204" pitchFamily="34" charset="0"/>
              </a:rPr>
              <a:t>podamos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hacer</a:t>
            </a:r>
            <a:r>
              <a:rPr lang="en-US" b="0" i="0" dirty="0">
                <a:solidFill>
                  <a:srgbClr val="3D3B49"/>
                </a:solidFill>
                <a:effectLst/>
                <a:latin typeface="Noto serif" panose="020F0502020204030204" pitchFamily="34" charset="0"/>
              </a:rPr>
              <a:t> para </a:t>
            </a:r>
            <a:r>
              <a:rPr lang="en-US" b="0" i="0" dirty="0" err="1">
                <a:solidFill>
                  <a:srgbClr val="3D3B49"/>
                </a:solidFill>
                <a:effectLst/>
                <a:latin typeface="Noto serif" panose="020F0502020204030204" pitchFamily="34" charset="0"/>
              </a:rPr>
              <a:t>agilizar</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el</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proceso</a:t>
            </a:r>
            <a:r>
              <a:rPr lang="en-US" b="0" i="0" dirty="0">
                <a:solidFill>
                  <a:srgbClr val="3D3B49"/>
                </a:solidFill>
                <a:effectLst/>
                <a:latin typeface="Noto serif" panose="020F0502020204030204" pitchFamily="34" charset="0"/>
              </a:rPr>
              <a:t>. El valor </a:t>
            </a:r>
            <a:r>
              <a:rPr lang="en-US" b="0" i="0" dirty="0" err="1">
                <a:solidFill>
                  <a:srgbClr val="3D3B49"/>
                </a:solidFill>
                <a:effectLst/>
                <a:latin typeface="Noto serif" panose="020F0502020204030204" pitchFamily="34" charset="0"/>
              </a:rPr>
              <a:t>objetivo</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podría</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estar</a:t>
            </a:r>
            <a:r>
              <a:rPr lang="en-US" b="0" i="0" dirty="0">
                <a:solidFill>
                  <a:srgbClr val="3D3B49"/>
                </a:solidFill>
                <a:effectLst/>
                <a:latin typeface="Noto serif" panose="020F0502020204030204" pitchFamily="34" charset="0"/>
              </a:rPr>
              <a:t> en </a:t>
            </a:r>
            <a:r>
              <a:rPr lang="en-US" b="0" i="0" dirty="0" err="1">
                <a:solidFill>
                  <a:srgbClr val="3D3B49"/>
                </a:solidFill>
                <a:effectLst/>
                <a:latin typeface="Noto serif" panose="020F0502020204030204" pitchFamily="34" charset="0"/>
              </a:rPr>
              <a:t>cualquier</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contenedor</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por</a:t>
            </a:r>
            <a:r>
              <a:rPr lang="en-US" b="0" i="0" dirty="0">
                <a:solidFill>
                  <a:srgbClr val="3D3B49"/>
                </a:solidFill>
                <a:effectLst/>
                <a:latin typeface="Noto serif" panose="020F0502020204030204" pitchFamily="34" charset="0"/>
              </a:rPr>
              <a:t> lo que es </a:t>
            </a:r>
            <a:r>
              <a:rPr lang="en-US" b="0" i="0" dirty="0" err="1">
                <a:solidFill>
                  <a:srgbClr val="3D3B49"/>
                </a:solidFill>
                <a:effectLst/>
                <a:latin typeface="Noto serif" panose="020F0502020204030204" pitchFamily="34" charset="0"/>
              </a:rPr>
              <a:t>posible</a:t>
            </a:r>
            <a:r>
              <a:rPr lang="en-US" b="0" i="0" dirty="0">
                <a:solidFill>
                  <a:srgbClr val="3D3B49"/>
                </a:solidFill>
                <a:effectLst/>
                <a:latin typeface="Noto serif" panose="020F0502020204030204" pitchFamily="34" charset="0"/>
              </a:rPr>
              <a:t> que </a:t>
            </a:r>
            <a:r>
              <a:rPr lang="en-US" b="0" i="0" dirty="0" err="1">
                <a:solidFill>
                  <a:srgbClr val="3D3B49"/>
                </a:solidFill>
                <a:effectLst/>
                <a:latin typeface="Noto serif" panose="020F0502020204030204" pitchFamily="34" charset="0"/>
              </a:rPr>
              <a:t>debamos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verificarlos</a:t>
            </a:r>
            <a:r>
              <a:rPr lang="en-US" b="0" i="0" dirty="0">
                <a:solidFill>
                  <a:srgbClr val="3D3B49"/>
                </a:solidFill>
                <a:effectLst/>
                <a:latin typeface="Noto serif" panose="020F0502020204030204" pitchFamily="34" charset="0"/>
              </a:rPr>
              <a:t> </a:t>
            </a:r>
            <a:r>
              <a:rPr lang="en-US" b="0" i="0" dirty="0" err="1">
                <a:solidFill>
                  <a:srgbClr val="3D3B49"/>
                </a:solidFill>
                <a:effectLst/>
                <a:latin typeface="Noto serif" panose="020F0502020204030204" pitchFamily="34" charset="0"/>
              </a:rPr>
              <a:t>todos</a:t>
            </a:r>
            <a:r>
              <a:rPr lang="en-US" b="0" i="0" dirty="0">
                <a:solidFill>
                  <a:srgbClr val="3D3B49"/>
                </a:solidFill>
                <a:effectLst/>
                <a:latin typeface="Noto serif" panose="020F0502020204030204" pitchFamily="34" charset="0"/>
              </a:rPr>
              <a:t>.</a:t>
            </a:r>
            <a:endParaRPr lang="en-CO" dirty="0"/>
          </a:p>
        </p:txBody>
      </p:sp>
      <p:sp>
        <p:nvSpPr>
          <p:cNvPr id="4" name="Slide Number Placeholder 3"/>
          <p:cNvSpPr>
            <a:spLocks noGrp="1"/>
          </p:cNvSpPr>
          <p:nvPr>
            <p:ph type="sldNum" sz="quarter" idx="5"/>
          </p:nvPr>
        </p:nvSpPr>
        <p:spPr/>
        <p:txBody>
          <a:bodyPr/>
          <a:lstStyle/>
          <a:p>
            <a:fld id="{68D23089-61A1-2E45-9B73-9A2F86C8F22D}" type="slidenum">
              <a:rPr lang="en-CO" smtClean="0"/>
              <a:t>19</a:t>
            </a:fld>
            <a:endParaRPr lang="en-CO"/>
          </a:p>
        </p:txBody>
      </p:sp>
    </p:spTree>
    <p:extLst>
      <p:ext uri="{BB962C8B-B14F-4D97-AF65-F5344CB8AC3E}">
        <p14:creationId xmlns:p14="http://schemas.microsoft.com/office/powerpoint/2010/main" val="80062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4519-4A3F-0081-DE79-7ADF40B082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O"/>
          </a:p>
        </p:txBody>
      </p:sp>
      <p:sp>
        <p:nvSpPr>
          <p:cNvPr id="3" name="Subtitle 2">
            <a:extLst>
              <a:ext uri="{FF2B5EF4-FFF2-40B4-BE49-F238E27FC236}">
                <a16:creationId xmlns:a16="http://schemas.microsoft.com/office/drawing/2014/main" id="{8DA1B8B5-4E94-4E6A-84CF-371F5CA248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O"/>
          </a:p>
        </p:txBody>
      </p:sp>
      <p:sp>
        <p:nvSpPr>
          <p:cNvPr id="4" name="Date Placeholder 3">
            <a:extLst>
              <a:ext uri="{FF2B5EF4-FFF2-40B4-BE49-F238E27FC236}">
                <a16:creationId xmlns:a16="http://schemas.microsoft.com/office/drawing/2014/main" id="{97FF902B-C99E-7470-C8F3-D714903BC12B}"/>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5" name="Footer Placeholder 4">
            <a:extLst>
              <a:ext uri="{FF2B5EF4-FFF2-40B4-BE49-F238E27FC236}">
                <a16:creationId xmlns:a16="http://schemas.microsoft.com/office/drawing/2014/main" id="{28DCF438-D851-6276-7B21-683AF29E0F0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8D926EE2-7FDA-AAF8-7ED4-D7F722A42AF9}"/>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3786749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15D40-9AE8-4837-4329-28E0FCD2A353}"/>
              </a:ext>
            </a:extLst>
          </p:cNvPr>
          <p:cNvSpPr>
            <a:spLocks noGrp="1"/>
          </p:cNvSpPr>
          <p:nvPr>
            <p:ph type="title"/>
          </p:nvPr>
        </p:nvSpPr>
        <p:spPr/>
        <p:txBody>
          <a:bodyPr/>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33D8F988-E6AA-8493-C69D-DCD3FBA218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F33B1923-1AA3-E8BE-8679-A67B87787D69}"/>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5" name="Footer Placeholder 4">
            <a:extLst>
              <a:ext uri="{FF2B5EF4-FFF2-40B4-BE49-F238E27FC236}">
                <a16:creationId xmlns:a16="http://schemas.microsoft.com/office/drawing/2014/main" id="{272D5631-C9D6-377C-792B-478045EF7A9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62F248C7-392E-10EE-B7D9-44A9782DC9DB}"/>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1409242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CE02BC-105C-E7D5-B534-9E94777566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O"/>
          </a:p>
        </p:txBody>
      </p:sp>
      <p:sp>
        <p:nvSpPr>
          <p:cNvPr id="3" name="Vertical Text Placeholder 2">
            <a:extLst>
              <a:ext uri="{FF2B5EF4-FFF2-40B4-BE49-F238E27FC236}">
                <a16:creationId xmlns:a16="http://schemas.microsoft.com/office/drawing/2014/main" id="{AEB6F32A-35DC-4CE3-7F42-A456F8FDC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B4268A35-D808-E378-D07C-1298A5F9C1DF}"/>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5" name="Footer Placeholder 4">
            <a:extLst>
              <a:ext uri="{FF2B5EF4-FFF2-40B4-BE49-F238E27FC236}">
                <a16:creationId xmlns:a16="http://schemas.microsoft.com/office/drawing/2014/main" id="{E557F749-CA5C-8311-292A-24FA3F08261F}"/>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4381C991-AF96-C0E6-FECC-7735AFA6E9C5}"/>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3317706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5F0FF-AE04-DED7-A71D-FB65018D1184}"/>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838785C4-7651-B7E3-AD47-435D168023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81D83BB3-F870-EEA1-46D3-E420A4DEE64C}"/>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5" name="Footer Placeholder 4">
            <a:extLst>
              <a:ext uri="{FF2B5EF4-FFF2-40B4-BE49-F238E27FC236}">
                <a16:creationId xmlns:a16="http://schemas.microsoft.com/office/drawing/2014/main" id="{CF48CA26-D200-A498-81DA-E1133F25BA56}"/>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E8E582F9-8CA6-160B-3BF3-C1731176B470}"/>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35375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D7DEA-C730-663A-6B6B-82B9BFEDED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O"/>
          </a:p>
        </p:txBody>
      </p:sp>
      <p:sp>
        <p:nvSpPr>
          <p:cNvPr id="3" name="Text Placeholder 2">
            <a:extLst>
              <a:ext uri="{FF2B5EF4-FFF2-40B4-BE49-F238E27FC236}">
                <a16:creationId xmlns:a16="http://schemas.microsoft.com/office/drawing/2014/main" id="{6821F315-542F-7423-585E-31E6C945C8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6B07A-2127-2A19-26A0-13B65C5CCF86}"/>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5" name="Footer Placeholder 4">
            <a:extLst>
              <a:ext uri="{FF2B5EF4-FFF2-40B4-BE49-F238E27FC236}">
                <a16:creationId xmlns:a16="http://schemas.microsoft.com/office/drawing/2014/main" id="{426F7A47-DED6-C31E-220D-3E85F6ED8C2E}"/>
              </a:ext>
            </a:extLst>
          </p:cNvPr>
          <p:cNvSpPr>
            <a:spLocks noGrp="1"/>
          </p:cNvSpPr>
          <p:nvPr>
            <p:ph type="ftr" sz="quarter" idx="11"/>
          </p:nvPr>
        </p:nvSpPr>
        <p:spPr/>
        <p:txBody>
          <a:bodyPr/>
          <a:lstStyle/>
          <a:p>
            <a:endParaRPr lang="en-CO"/>
          </a:p>
        </p:txBody>
      </p:sp>
      <p:sp>
        <p:nvSpPr>
          <p:cNvPr id="6" name="Slide Number Placeholder 5">
            <a:extLst>
              <a:ext uri="{FF2B5EF4-FFF2-40B4-BE49-F238E27FC236}">
                <a16:creationId xmlns:a16="http://schemas.microsoft.com/office/drawing/2014/main" id="{5E5A91C3-7E5D-6095-93CA-A8C5B9BD13C4}"/>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245644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5A45-EEB5-2424-36FC-C2B92E8E7C62}"/>
              </a:ext>
            </a:extLst>
          </p:cNvPr>
          <p:cNvSpPr>
            <a:spLocks noGrp="1"/>
          </p:cNvSpPr>
          <p:nvPr>
            <p:ph type="title"/>
          </p:nvPr>
        </p:nvSpPr>
        <p:spPr/>
        <p:txBody>
          <a:bodyPr/>
          <a:lstStyle/>
          <a:p>
            <a:r>
              <a:rPr lang="en-US"/>
              <a:t>Click to edit Master title style</a:t>
            </a:r>
            <a:endParaRPr lang="en-CO"/>
          </a:p>
        </p:txBody>
      </p:sp>
      <p:sp>
        <p:nvSpPr>
          <p:cNvPr id="3" name="Content Placeholder 2">
            <a:extLst>
              <a:ext uri="{FF2B5EF4-FFF2-40B4-BE49-F238E27FC236}">
                <a16:creationId xmlns:a16="http://schemas.microsoft.com/office/drawing/2014/main" id="{9694D80B-A666-5AF1-9D40-344651404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Content Placeholder 3">
            <a:extLst>
              <a:ext uri="{FF2B5EF4-FFF2-40B4-BE49-F238E27FC236}">
                <a16:creationId xmlns:a16="http://schemas.microsoft.com/office/drawing/2014/main" id="{BAF52BD8-08F7-D64D-93D9-20B94484B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Date Placeholder 4">
            <a:extLst>
              <a:ext uri="{FF2B5EF4-FFF2-40B4-BE49-F238E27FC236}">
                <a16:creationId xmlns:a16="http://schemas.microsoft.com/office/drawing/2014/main" id="{34E9CE5C-D8A1-39C0-B38E-3D44DEF37726}"/>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6" name="Footer Placeholder 5">
            <a:extLst>
              <a:ext uri="{FF2B5EF4-FFF2-40B4-BE49-F238E27FC236}">
                <a16:creationId xmlns:a16="http://schemas.microsoft.com/office/drawing/2014/main" id="{27FE6C3A-C73A-3978-C17D-711460CCDDF7}"/>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43489C54-231F-9048-C2FC-90B25FEDE836}"/>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216405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2895-048C-696D-4E64-3A2F47AA6BBC}"/>
              </a:ext>
            </a:extLst>
          </p:cNvPr>
          <p:cNvSpPr>
            <a:spLocks noGrp="1"/>
          </p:cNvSpPr>
          <p:nvPr>
            <p:ph type="title"/>
          </p:nvPr>
        </p:nvSpPr>
        <p:spPr>
          <a:xfrm>
            <a:off x="839788" y="365125"/>
            <a:ext cx="10515600" cy="1325563"/>
          </a:xfrm>
        </p:spPr>
        <p:txBody>
          <a:bodyPr/>
          <a:lstStyle/>
          <a:p>
            <a:r>
              <a:rPr lang="en-US"/>
              <a:t>Click to edit Master title style</a:t>
            </a:r>
            <a:endParaRPr lang="en-CO"/>
          </a:p>
        </p:txBody>
      </p:sp>
      <p:sp>
        <p:nvSpPr>
          <p:cNvPr id="3" name="Text Placeholder 2">
            <a:extLst>
              <a:ext uri="{FF2B5EF4-FFF2-40B4-BE49-F238E27FC236}">
                <a16:creationId xmlns:a16="http://schemas.microsoft.com/office/drawing/2014/main" id="{3A2CBEAF-9C73-C36B-8524-1C2084F13B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81234-A225-6456-F9E6-CA898A39FF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5" name="Text Placeholder 4">
            <a:extLst>
              <a:ext uri="{FF2B5EF4-FFF2-40B4-BE49-F238E27FC236}">
                <a16:creationId xmlns:a16="http://schemas.microsoft.com/office/drawing/2014/main" id="{4061F20E-1DF0-DC47-AB14-C08DDDA80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46FA69-4978-69C8-DD4E-7474A87B48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7" name="Date Placeholder 6">
            <a:extLst>
              <a:ext uri="{FF2B5EF4-FFF2-40B4-BE49-F238E27FC236}">
                <a16:creationId xmlns:a16="http://schemas.microsoft.com/office/drawing/2014/main" id="{6464F6D8-9832-CBDA-0AF0-2D98D14ACC0F}"/>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8" name="Footer Placeholder 7">
            <a:extLst>
              <a:ext uri="{FF2B5EF4-FFF2-40B4-BE49-F238E27FC236}">
                <a16:creationId xmlns:a16="http://schemas.microsoft.com/office/drawing/2014/main" id="{79136E64-4B2D-A502-3B13-62CB07A56C8B}"/>
              </a:ext>
            </a:extLst>
          </p:cNvPr>
          <p:cNvSpPr>
            <a:spLocks noGrp="1"/>
          </p:cNvSpPr>
          <p:nvPr>
            <p:ph type="ftr" sz="quarter" idx="11"/>
          </p:nvPr>
        </p:nvSpPr>
        <p:spPr/>
        <p:txBody>
          <a:bodyPr/>
          <a:lstStyle/>
          <a:p>
            <a:endParaRPr lang="en-CO"/>
          </a:p>
        </p:txBody>
      </p:sp>
      <p:sp>
        <p:nvSpPr>
          <p:cNvPr id="9" name="Slide Number Placeholder 8">
            <a:extLst>
              <a:ext uri="{FF2B5EF4-FFF2-40B4-BE49-F238E27FC236}">
                <a16:creationId xmlns:a16="http://schemas.microsoft.com/office/drawing/2014/main" id="{C7DBC3AC-25F7-53A5-7FB0-A7E342D3E458}"/>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95167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B064-EC2B-C107-AC5E-6BAAE08676C1}"/>
              </a:ext>
            </a:extLst>
          </p:cNvPr>
          <p:cNvSpPr>
            <a:spLocks noGrp="1"/>
          </p:cNvSpPr>
          <p:nvPr>
            <p:ph type="title"/>
          </p:nvPr>
        </p:nvSpPr>
        <p:spPr/>
        <p:txBody>
          <a:bodyPr/>
          <a:lstStyle/>
          <a:p>
            <a:r>
              <a:rPr lang="en-US"/>
              <a:t>Click to edit Master title style</a:t>
            </a:r>
            <a:endParaRPr lang="en-CO"/>
          </a:p>
        </p:txBody>
      </p:sp>
      <p:sp>
        <p:nvSpPr>
          <p:cNvPr id="3" name="Date Placeholder 2">
            <a:extLst>
              <a:ext uri="{FF2B5EF4-FFF2-40B4-BE49-F238E27FC236}">
                <a16:creationId xmlns:a16="http://schemas.microsoft.com/office/drawing/2014/main" id="{1B811335-153A-FECA-D5F4-BF8E6D17835B}"/>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4" name="Footer Placeholder 3">
            <a:extLst>
              <a:ext uri="{FF2B5EF4-FFF2-40B4-BE49-F238E27FC236}">
                <a16:creationId xmlns:a16="http://schemas.microsoft.com/office/drawing/2014/main" id="{FDD700A0-4393-B9E6-7348-1367CD2307C6}"/>
              </a:ext>
            </a:extLst>
          </p:cNvPr>
          <p:cNvSpPr>
            <a:spLocks noGrp="1"/>
          </p:cNvSpPr>
          <p:nvPr>
            <p:ph type="ftr" sz="quarter" idx="11"/>
          </p:nvPr>
        </p:nvSpPr>
        <p:spPr/>
        <p:txBody>
          <a:bodyPr/>
          <a:lstStyle/>
          <a:p>
            <a:endParaRPr lang="en-CO"/>
          </a:p>
        </p:txBody>
      </p:sp>
      <p:sp>
        <p:nvSpPr>
          <p:cNvPr id="5" name="Slide Number Placeholder 4">
            <a:extLst>
              <a:ext uri="{FF2B5EF4-FFF2-40B4-BE49-F238E27FC236}">
                <a16:creationId xmlns:a16="http://schemas.microsoft.com/office/drawing/2014/main" id="{EE54175E-249B-129C-7D51-A5EE91002D23}"/>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4263628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E8BB5-7B8F-FDCE-6DCB-8E3D59A53E94}"/>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3" name="Footer Placeholder 2">
            <a:extLst>
              <a:ext uri="{FF2B5EF4-FFF2-40B4-BE49-F238E27FC236}">
                <a16:creationId xmlns:a16="http://schemas.microsoft.com/office/drawing/2014/main" id="{6712171D-BABA-3C76-A906-09EE51E31895}"/>
              </a:ext>
            </a:extLst>
          </p:cNvPr>
          <p:cNvSpPr>
            <a:spLocks noGrp="1"/>
          </p:cNvSpPr>
          <p:nvPr>
            <p:ph type="ftr" sz="quarter" idx="11"/>
          </p:nvPr>
        </p:nvSpPr>
        <p:spPr/>
        <p:txBody>
          <a:bodyPr/>
          <a:lstStyle/>
          <a:p>
            <a:endParaRPr lang="en-CO"/>
          </a:p>
        </p:txBody>
      </p:sp>
      <p:sp>
        <p:nvSpPr>
          <p:cNvPr id="4" name="Slide Number Placeholder 3">
            <a:extLst>
              <a:ext uri="{FF2B5EF4-FFF2-40B4-BE49-F238E27FC236}">
                <a16:creationId xmlns:a16="http://schemas.microsoft.com/office/drawing/2014/main" id="{8E16D9EF-6AE4-2CCB-34C3-4C965A2B27E9}"/>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1173027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21B9-1A3B-A4B6-157E-89D745A52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Content Placeholder 2">
            <a:extLst>
              <a:ext uri="{FF2B5EF4-FFF2-40B4-BE49-F238E27FC236}">
                <a16:creationId xmlns:a16="http://schemas.microsoft.com/office/drawing/2014/main" id="{46D13BA1-64CF-8096-D8BC-6ADB8409B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Text Placeholder 3">
            <a:extLst>
              <a:ext uri="{FF2B5EF4-FFF2-40B4-BE49-F238E27FC236}">
                <a16:creationId xmlns:a16="http://schemas.microsoft.com/office/drawing/2014/main" id="{B45E66D8-88B6-C17D-C1B7-5E633E291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E859CF-C072-0D95-1A76-E07221ABA97C}"/>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6" name="Footer Placeholder 5">
            <a:extLst>
              <a:ext uri="{FF2B5EF4-FFF2-40B4-BE49-F238E27FC236}">
                <a16:creationId xmlns:a16="http://schemas.microsoft.com/office/drawing/2014/main" id="{6777A82D-82E8-1496-828B-2464A1985F59}"/>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E3023163-4151-D76C-22CF-B40AD2683D5A}"/>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3020599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0BB1-7B8C-119D-FC5A-5E149F271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O"/>
          </a:p>
        </p:txBody>
      </p:sp>
      <p:sp>
        <p:nvSpPr>
          <p:cNvPr id="3" name="Picture Placeholder 2">
            <a:extLst>
              <a:ext uri="{FF2B5EF4-FFF2-40B4-BE49-F238E27FC236}">
                <a16:creationId xmlns:a16="http://schemas.microsoft.com/office/drawing/2014/main" id="{29FBEC00-5F95-6EA5-33FF-87B0471DDD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O"/>
          </a:p>
        </p:txBody>
      </p:sp>
      <p:sp>
        <p:nvSpPr>
          <p:cNvPr id="4" name="Text Placeholder 3">
            <a:extLst>
              <a:ext uri="{FF2B5EF4-FFF2-40B4-BE49-F238E27FC236}">
                <a16:creationId xmlns:a16="http://schemas.microsoft.com/office/drawing/2014/main" id="{1C5C0645-BC73-9ACC-8005-69B828463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E3868-9E9A-6940-B7AE-E94C3DA0E9AF}"/>
              </a:ext>
            </a:extLst>
          </p:cNvPr>
          <p:cNvSpPr>
            <a:spLocks noGrp="1"/>
          </p:cNvSpPr>
          <p:nvPr>
            <p:ph type="dt" sz="half" idx="10"/>
          </p:nvPr>
        </p:nvSpPr>
        <p:spPr/>
        <p:txBody>
          <a:bodyPr/>
          <a:lstStyle/>
          <a:p>
            <a:fld id="{AC8C5EC6-0A72-C54B-9422-E2016018B324}" type="datetimeFigureOut">
              <a:rPr lang="en-CO" smtClean="0"/>
              <a:t>26/08/25</a:t>
            </a:fld>
            <a:endParaRPr lang="en-CO"/>
          </a:p>
        </p:txBody>
      </p:sp>
      <p:sp>
        <p:nvSpPr>
          <p:cNvPr id="6" name="Footer Placeholder 5">
            <a:extLst>
              <a:ext uri="{FF2B5EF4-FFF2-40B4-BE49-F238E27FC236}">
                <a16:creationId xmlns:a16="http://schemas.microsoft.com/office/drawing/2014/main" id="{A4F1451D-B644-F4AE-FCA8-8B15A4231465}"/>
              </a:ext>
            </a:extLst>
          </p:cNvPr>
          <p:cNvSpPr>
            <a:spLocks noGrp="1"/>
          </p:cNvSpPr>
          <p:nvPr>
            <p:ph type="ftr" sz="quarter" idx="11"/>
          </p:nvPr>
        </p:nvSpPr>
        <p:spPr/>
        <p:txBody>
          <a:bodyPr/>
          <a:lstStyle/>
          <a:p>
            <a:endParaRPr lang="en-CO"/>
          </a:p>
        </p:txBody>
      </p:sp>
      <p:sp>
        <p:nvSpPr>
          <p:cNvPr id="7" name="Slide Number Placeholder 6">
            <a:extLst>
              <a:ext uri="{FF2B5EF4-FFF2-40B4-BE49-F238E27FC236}">
                <a16:creationId xmlns:a16="http://schemas.microsoft.com/office/drawing/2014/main" id="{8B844570-9734-15D0-BEA1-27444366076D}"/>
              </a:ext>
            </a:extLst>
          </p:cNvPr>
          <p:cNvSpPr>
            <a:spLocks noGrp="1"/>
          </p:cNvSpPr>
          <p:nvPr>
            <p:ph type="sldNum" sz="quarter" idx="12"/>
          </p:nvPr>
        </p:nvSpPr>
        <p:spPr/>
        <p:txBody>
          <a:bodyPr/>
          <a:lstStyle/>
          <a:p>
            <a:fld id="{32A0F726-55F0-A740-AB42-7F7D481EE820}" type="slidenum">
              <a:rPr lang="en-CO" smtClean="0"/>
              <a:t>‹#›</a:t>
            </a:fld>
            <a:endParaRPr lang="en-CO"/>
          </a:p>
        </p:txBody>
      </p:sp>
    </p:spTree>
    <p:extLst>
      <p:ext uri="{BB962C8B-B14F-4D97-AF65-F5344CB8AC3E}">
        <p14:creationId xmlns:p14="http://schemas.microsoft.com/office/powerpoint/2010/main" val="174416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FB11D-5C23-097B-9F32-F81FC2F82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O"/>
          </a:p>
        </p:txBody>
      </p:sp>
      <p:sp>
        <p:nvSpPr>
          <p:cNvPr id="3" name="Text Placeholder 2">
            <a:extLst>
              <a:ext uri="{FF2B5EF4-FFF2-40B4-BE49-F238E27FC236}">
                <a16:creationId xmlns:a16="http://schemas.microsoft.com/office/drawing/2014/main" id="{9D541CCA-6516-CCF5-C20D-28620C1ED0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O"/>
          </a:p>
        </p:txBody>
      </p:sp>
      <p:sp>
        <p:nvSpPr>
          <p:cNvPr id="4" name="Date Placeholder 3">
            <a:extLst>
              <a:ext uri="{FF2B5EF4-FFF2-40B4-BE49-F238E27FC236}">
                <a16:creationId xmlns:a16="http://schemas.microsoft.com/office/drawing/2014/main" id="{C2CA62C4-5CEB-FBAA-2973-20711E8CD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8C5EC6-0A72-C54B-9422-E2016018B324}" type="datetimeFigureOut">
              <a:rPr lang="en-CO" smtClean="0"/>
              <a:t>26/08/25</a:t>
            </a:fld>
            <a:endParaRPr lang="en-CO"/>
          </a:p>
        </p:txBody>
      </p:sp>
      <p:sp>
        <p:nvSpPr>
          <p:cNvPr id="5" name="Footer Placeholder 4">
            <a:extLst>
              <a:ext uri="{FF2B5EF4-FFF2-40B4-BE49-F238E27FC236}">
                <a16:creationId xmlns:a16="http://schemas.microsoft.com/office/drawing/2014/main" id="{734D8E0B-DEF7-C57F-0AE9-386FF75EC4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O"/>
          </a:p>
        </p:txBody>
      </p:sp>
      <p:sp>
        <p:nvSpPr>
          <p:cNvPr id="6" name="Slide Number Placeholder 5">
            <a:extLst>
              <a:ext uri="{FF2B5EF4-FFF2-40B4-BE49-F238E27FC236}">
                <a16:creationId xmlns:a16="http://schemas.microsoft.com/office/drawing/2014/main" id="{A7C57752-AF82-C086-05C9-A527C987D8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A0F726-55F0-A740-AB42-7F7D481EE820}" type="slidenum">
              <a:rPr lang="en-CO" smtClean="0"/>
              <a:t>‹#›</a:t>
            </a:fld>
            <a:endParaRPr lang="en-CO"/>
          </a:p>
        </p:txBody>
      </p:sp>
    </p:spTree>
    <p:extLst>
      <p:ext uri="{BB962C8B-B14F-4D97-AF65-F5344CB8AC3E}">
        <p14:creationId xmlns:p14="http://schemas.microsoft.com/office/powerpoint/2010/main" val="1232896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443E-F2B0-25BD-3ED6-72F5BCC210D1}"/>
              </a:ext>
            </a:extLst>
          </p:cNvPr>
          <p:cNvSpPr>
            <a:spLocks noGrp="1"/>
          </p:cNvSpPr>
          <p:nvPr>
            <p:ph type="ctrTitle"/>
          </p:nvPr>
        </p:nvSpPr>
        <p:spPr/>
        <p:txBody>
          <a:bodyPr/>
          <a:lstStyle/>
          <a:p>
            <a:r>
              <a:rPr lang="en-CO" dirty="0"/>
              <a:t>Estructuras de datos</a:t>
            </a:r>
          </a:p>
        </p:txBody>
      </p:sp>
      <p:sp>
        <p:nvSpPr>
          <p:cNvPr id="3" name="Subtitle 2">
            <a:extLst>
              <a:ext uri="{FF2B5EF4-FFF2-40B4-BE49-F238E27FC236}">
                <a16:creationId xmlns:a16="http://schemas.microsoft.com/office/drawing/2014/main" id="{EC0EEDE9-A413-C5DA-878C-2667B5D317FD}"/>
              </a:ext>
            </a:extLst>
          </p:cNvPr>
          <p:cNvSpPr>
            <a:spLocks noGrp="1"/>
          </p:cNvSpPr>
          <p:nvPr>
            <p:ph type="subTitle" idx="1"/>
          </p:nvPr>
        </p:nvSpPr>
        <p:spPr/>
        <p:txBody>
          <a:bodyPr/>
          <a:lstStyle/>
          <a:p>
            <a:r>
              <a:rPr lang="en-CO" dirty="0"/>
              <a:t>Profesor James Montealegre Gutiérrez</a:t>
            </a:r>
          </a:p>
          <a:p>
            <a:r>
              <a:rPr lang="en-CO" dirty="0"/>
              <a:t>Ingeniero Telemático</a:t>
            </a:r>
          </a:p>
          <a:p>
            <a:r>
              <a:rPr lang="en-CO" dirty="0"/>
              <a:t>MSc. Ingeniería de Software</a:t>
            </a:r>
          </a:p>
        </p:txBody>
      </p:sp>
      <p:pic>
        <p:nvPicPr>
          <p:cNvPr id="5" name="Picture 4" descr="A close-up of a logo&#10;&#10;AI-generated content may be incorrect.">
            <a:extLst>
              <a:ext uri="{FF2B5EF4-FFF2-40B4-BE49-F238E27FC236}">
                <a16:creationId xmlns:a16="http://schemas.microsoft.com/office/drawing/2014/main" id="{A5BBEB9C-2C29-68E7-5DDF-A2C7EA5B087C}"/>
              </a:ext>
            </a:extLst>
          </p:cNvPr>
          <p:cNvPicPr>
            <a:picLocks noChangeAspect="1"/>
          </p:cNvPicPr>
          <p:nvPr/>
        </p:nvPicPr>
        <p:blipFill>
          <a:blip r:embed="rId2"/>
          <a:stretch>
            <a:fillRect/>
          </a:stretch>
        </p:blipFill>
        <p:spPr>
          <a:xfrm>
            <a:off x="372827" y="5814105"/>
            <a:ext cx="2784030" cy="876969"/>
          </a:xfrm>
          <a:prstGeom prst="rect">
            <a:avLst/>
          </a:prstGeom>
        </p:spPr>
      </p:pic>
      <p:sp>
        <p:nvSpPr>
          <p:cNvPr id="6" name="Footer Placeholder 5">
            <a:extLst>
              <a:ext uri="{FF2B5EF4-FFF2-40B4-BE49-F238E27FC236}">
                <a16:creationId xmlns:a16="http://schemas.microsoft.com/office/drawing/2014/main" id="{D836BFB5-99E9-AFD3-4AB5-56157A79D9FD}"/>
              </a:ext>
            </a:extLst>
          </p:cNvPr>
          <p:cNvSpPr>
            <a:spLocks noGrp="1"/>
          </p:cNvSpPr>
          <p:nvPr>
            <p:ph type="ftr" sz="quarter" idx="11"/>
          </p:nvPr>
        </p:nvSpPr>
        <p:spPr/>
        <p:txBody>
          <a:bodyPr/>
          <a:lstStyle/>
          <a:p>
            <a:r>
              <a:rPr lang="en-US"/>
              <a:t>Facultad de Ingeniería - Unicatólica</a:t>
            </a:r>
            <a:endParaRPr lang="en-CO"/>
          </a:p>
        </p:txBody>
      </p:sp>
    </p:spTree>
    <p:extLst>
      <p:ext uri="{BB962C8B-B14F-4D97-AF65-F5344CB8AC3E}">
        <p14:creationId xmlns:p14="http://schemas.microsoft.com/office/powerpoint/2010/main" val="67125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0646-25F0-C9D2-77D1-FF6D46C853B8}"/>
              </a:ext>
            </a:extLst>
          </p:cNvPr>
          <p:cNvSpPr>
            <a:spLocks noGrp="1"/>
          </p:cNvSpPr>
          <p:nvPr>
            <p:ph type="title"/>
          </p:nvPr>
        </p:nvSpPr>
        <p:spPr/>
        <p:txBody>
          <a:bodyPr/>
          <a:lstStyle/>
          <a:p>
            <a:r>
              <a:rPr lang="en-CO" dirty="0"/>
              <a:t>Insertion Sort</a:t>
            </a:r>
          </a:p>
        </p:txBody>
      </p:sp>
      <p:sp>
        <p:nvSpPr>
          <p:cNvPr id="3" name="Content Placeholder 2">
            <a:extLst>
              <a:ext uri="{FF2B5EF4-FFF2-40B4-BE49-F238E27FC236}">
                <a16:creationId xmlns:a16="http://schemas.microsoft.com/office/drawing/2014/main" id="{4BF5393E-97C0-B6F9-4B70-B43D49F37781}"/>
              </a:ext>
            </a:extLst>
          </p:cNvPr>
          <p:cNvSpPr>
            <a:spLocks noGrp="1"/>
          </p:cNvSpPr>
          <p:nvPr>
            <p:ph idx="1"/>
          </p:nvPr>
        </p:nvSpPr>
        <p:spPr/>
        <p:txBody>
          <a:bodyPr>
            <a:normAutofit fontScale="92500" lnSpcReduction="20000"/>
          </a:bodyPr>
          <a:lstStyle/>
          <a:p>
            <a:pPr marL="0" indent="0">
              <a:buNone/>
            </a:pPr>
            <a:r>
              <a:rPr lang="en-CO" dirty="0"/>
              <a:t>Actividad…</a:t>
            </a:r>
          </a:p>
          <a:p>
            <a:pPr marL="0" indent="0">
              <a:buNone/>
            </a:pPr>
            <a:endParaRPr lang="en-CO" dirty="0"/>
          </a:p>
          <a:p>
            <a:pPr marL="0" indent="0">
              <a:buNone/>
            </a:pPr>
            <a:r>
              <a:rPr lang="en-CO" dirty="0"/>
              <a:t>Consideraciones:</a:t>
            </a:r>
            <a:br>
              <a:rPr lang="en-CO" dirty="0"/>
            </a:br>
            <a:br>
              <a:rPr lang="en-CO" dirty="0"/>
            </a:br>
            <a:r>
              <a:rPr lang="en-CO" dirty="0"/>
              <a:t>ordenar el arreglo</a:t>
            </a:r>
            <a:br>
              <a:rPr lang="en-CO" dirty="0"/>
            </a:br>
            <a:r>
              <a:rPr lang="en-CO" dirty="0"/>
              <a:t>array = [ 5, 1, 8, 9, 12 ]</a:t>
            </a:r>
          </a:p>
          <a:p>
            <a:pPr marL="0" indent="0">
              <a:buNone/>
            </a:pPr>
            <a:endParaRPr lang="en-CO" dirty="0"/>
          </a:p>
          <a:p>
            <a:pPr marL="0" indent="0">
              <a:buNone/>
            </a:pPr>
            <a:r>
              <a:rPr lang="en-CO" dirty="0"/>
              <a:t>Suponer el primer elemento ya esta ordenado</a:t>
            </a:r>
          </a:p>
          <a:p>
            <a:pPr marL="0" indent="0">
              <a:buNone/>
            </a:pPr>
            <a:r>
              <a:rPr lang="en-CO" dirty="0"/>
              <a:t>Considerar un conjunto de datos ordenado </a:t>
            </a:r>
          </a:p>
          <a:p>
            <a:pPr marL="0" indent="0">
              <a:buNone/>
            </a:pPr>
            <a:r>
              <a:rPr lang="en-CO" dirty="0"/>
              <a:t>Ir moviendo a la derecha los elementos que son mayores al elemento inicial de comparación </a:t>
            </a:r>
          </a:p>
          <a:p>
            <a:pPr marL="0" indent="0">
              <a:buNone/>
            </a:pPr>
            <a:r>
              <a:rPr lang="en-CO" dirty="0"/>
              <a:t>Actualizar las posiciones </a:t>
            </a:r>
          </a:p>
          <a:p>
            <a:pPr marL="0" indent="0">
              <a:buNone/>
            </a:pPr>
            <a:endParaRPr lang="en-CO" dirty="0"/>
          </a:p>
          <a:p>
            <a:pPr marL="0" indent="0">
              <a:buNone/>
            </a:pPr>
            <a:endParaRPr lang="en-CO" dirty="0"/>
          </a:p>
          <a:p>
            <a:pPr marL="0" indent="0">
              <a:buNone/>
            </a:pPr>
            <a:endParaRPr lang="en-CO" dirty="0"/>
          </a:p>
          <a:p>
            <a:pPr marL="0" indent="0">
              <a:buNone/>
            </a:pPr>
            <a:endParaRPr lang="en-CO" dirty="0"/>
          </a:p>
          <a:p>
            <a:pPr marL="0" indent="0">
              <a:buNone/>
            </a:pPr>
            <a:endParaRPr lang="en-CO" dirty="0"/>
          </a:p>
        </p:txBody>
      </p:sp>
    </p:spTree>
    <p:extLst>
      <p:ext uri="{BB962C8B-B14F-4D97-AF65-F5344CB8AC3E}">
        <p14:creationId xmlns:p14="http://schemas.microsoft.com/office/powerpoint/2010/main" val="1367442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B3534-8867-28F9-8609-9878D973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DC46B-C37C-CAC3-F07E-EB29FF204A7C}"/>
              </a:ext>
            </a:extLst>
          </p:cNvPr>
          <p:cNvSpPr>
            <a:spLocks noGrp="1"/>
          </p:cNvSpPr>
          <p:nvPr>
            <p:ph type="title"/>
          </p:nvPr>
        </p:nvSpPr>
        <p:spPr/>
        <p:txBody>
          <a:bodyPr/>
          <a:lstStyle/>
          <a:p>
            <a:r>
              <a:rPr lang="en-CO" dirty="0"/>
              <a:t>Algoritmo por intercambio</a:t>
            </a:r>
          </a:p>
        </p:txBody>
      </p:sp>
      <p:sp>
        <p:nvSpPr>
          <p:cNvPr id="3" name="Content Placeholder 2">
            <a:extLst>
              <a:ext uri="{FF2B5EF4-FFF2-40B4-BE49-F238E27FC236}">
                <a16:creationId xmlns:a16="http://schemas.microsoft.com/office/drawing/2014/main" id="{8A7FD730-03B9-7FCC-6EEE-4DA664B6E5C4}"/>
              </a:ext>
            </a:extLst>
          </p:cNvPr>
          <p:cNvSpPr>
            <a:spLocks noGrp="1"/>
          </p:cNvSpPr>
          <p:nvPr>
            <p:ph idx="1"/>
          </p:nvPr>
        </p:nvSpPr>
        <p:spPr/>
        <p:txBody>
          <a:bodyPr/>
          <a:lstStyle/>
          <a:p>
            <a:r>
              <a:rPr lang="en-CO" b="1" dirty="0"/>
              <a:t>Bubble Sort</a:t>
            </a:r>
          </a:p>
          <a:p>
            <a:pPr marL="0" indent="0">
              <a:buNone/>
            </a:pPr>
            <a:r>
              <a:rPr lang="en-CO" dirty="0"/>
              <a:t>¿Cómo funciona?</a:t>
            </a:r>
          </a:p>
          <a:p>
            <a:pPr>
              <a:buFontTx/>
              <a:buChar char="-"/>
            </a:pPr>
            <a:r>
              <a:rPr lang="en-CO" dirty="0"/>
              <a:t>Vamos a comparar cada número con su vecino de la derecha</a:t>
            </a:r>
          </a:p>
          <a:p>
            <a:pPr>
              <a:buFontTx/>
              <a:buChar char="-"/>
            </a:pPr>
            <a:r>
              <a:rPr lang="en-CO" dirty="0"/>
              <a:t>Si el número de la izquierda es mayor, lo intercambiamos</a:t>
            </a:r>
          </a:p>
          <a:p>
            <a:pPr>
              <a:buFontTx/>
              <a:buChar char="-"/>
            </a:pPr>
            <a:r>
              <a:rPr lang="en-CO" dirty="0"/>
              <a:t>Hacemos esto hasta el final de la lista</a:t>
            </a:r>
          </a:p>
          <a:p>
            <a:pPr>
              <a:buFontTx/>
              <a:buChar char="-"/>
            </a:pPr>
            <a:r>
              <a:rPr lang="en-CO" dirty="0"/>
              <a:t>Repetimos el proceso hasta que ningún número tenga que moverse</a:t>
            </a:r>
          </a:p>
        </p:txBody>
      </p:sp>
    </p:spTree>
    <p:extLst>
      <p:ext uri="{BB962C8B-B14F-4D97-AF65-F5344CB8AC3E}">
        <p14:creationId xmlns:p14="http://schemas.microsoft.com/office/powerpoint/2010/main" val="3072345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36530-26A7-DCFB-8D08-5FB67AD2FA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4CE09-2664-C350-83DD-976B950ABAA9}"/>
              </a:ext>
            </a:extLst>
          </p:cNvPr>
          <p:cNvSpPr>
            <a:spLocks noGrp="1"/>
          </p:cNvSpPr>
          <p:nvPr>
            <p:ph type="title"/>
          </p:nvPr>
        </p:nvSpPr>
        <p:spPr/>
        <p:txBody>
          <a:bodyPr/>
          <a:lstStyle/>
          <a:p>
            <a:r>
              <a:rPr lang="en-CO" dirty="0"/>
              <a:t>Algoritmo por intercambio</a:t>
            </a:r>
          </a:p>
        </p:txBody>
      </p:sp>
      <p:sp>
        <p:nvSpPr>
          <p:cNvPr id="3" name="Content Placeholder 2">
            <a:extLst>
              <a:ext uri="{FF2B5EF4-FFF2-40B4-BE49-F238E27FC236}">
                <a16:creationId xmlns:a16="http://schemas.microsoft.com/office/drawing/2014/main" id="{7BB323BE-E07C-1EC6-E26A-A22E149BD5C3}"/>
              </a:ext>
            </a:extLst>
          </p:cNvPr>
          <p:cNvSpPr>
            <a:spLocks noGrp="1"/>
          </p:cNvSpPr>
          <p:nvPr>
            <p:ph idx="1"/>
          </p:nvPr>
        </p:nvSpPr>
        <p:spPr/>
        <p:txBody>
          <a:bodyPr/>
          <a:lstStyle/>
          <a:p>
            <a:r>
              <a:rPr lang="en-CO" b="1" dirty="0"/>
              <a:t>Bubble Sort</a:t>
            </a:r>
          </a:p>
          <a:p>
            <a:pPr marL="0" indent="0">
              <a:buNone/>
            </a:pPr>
            <a:r>
              <a:rPr lang="en-CO" dirty="0"/>
              <a:t>Pseudo-código</a:t>
            </a:r>
          </a:p>
        </p:txBody>
      </p:sp>
      <p:pic>
        <p:nvPicPr>
          <p:cNvPr id="4" name="Picture 3">
            <a:extLst>
              <a:ext uri="{FF2B5EF4-FFF2-40B4-BE49-F238E27FC236}">
                <a16:creationId xmlns:a16="http://schemas.microsoft.com/office/drawing/2014/main" id="{D9AA128B-3809-DA58-F126-059AB961BD90}"/>
              </a:ext>
            </a:extLst>
          </p:cNvPr>
          <p:cNvPicPr>
            <a:picLocks noChangeAspect="1"/>
          </p:cNvPicPr>
          <p:nvPr/>
        </p:nvPicPr>
        <p:blipFill>
          <a:blip r:embed="rId2"/>
          <a:stretch>
            <a:fillRect/>
          </a:stretch>
        </p:blipFill>
        <p:spPr>
          <a:xfrm>
            <a:off x="4129768" y="2010277"/>
            <a:ext cx="4114818" cy="4166686"/>
          </a:xfrm>
          <a:prstGeom prst="rect">
            <a:avLst/>
          </a:prstGeom>
        </p:spPr>
      </p:pic>
    </p:spTree>
    <p:extLst>
      <p:ext uri="{BB962C8B-B14F-4D97-AF65-F5344CB8AC3E}">
        <p14:creationId xmlns:p14="http://schemas.microsoft.com/office/powerpoint/2010/main" val="110280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9572C-48D7-F517-E98E-16DE4B7F6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FC391-12AE-FA54-5B1E-7FDBD8532E35}"/>
              </a:ext>
            </a:extLst>
          </p:cNvPr>
          <p:cNvSpPr>
            <a:spLocks noGrp="1"/>
          </p:cNvSpPr>
          <p:nvPr>
            <p:ph type="title"/>
          </p:nvPr>
        </p:nvSpPr>
        <p:spPr/>
        <p:txBody>
          <a:bodyPr/>
          <a:lstStyle/>
          <a:p>
            <a:r>
              <a:rPr lang="en-CO" dirty="0"/>
              <a:t>Algoritmo por intercambio</a:t>
            </a:r>
          </a:p>
        </p:txBody>
      </p:sp>
      <p:sp>
        <p:nvSpPr>
          <p:cNvPr id="3" name="Content Placeholder 2">
            <a:extLst>
              <a:ext uri="{FF2B5EF4-FFF2-40B4-BE49-F238E27FC236}">
                <a16:creationId xmlns:a16="http://schemas.microsoft.com/office/drawing/2014/main" id="{812C9A8B-5DC9-BB50-BC25-488101A4AAC7}"/>
              </a:ext>
            </a:extLst>
          </p:cNvPr>
          <p:cNvSpPr>
            <a:spLocks noGrp="1"/>
          </p:cNvSpPr>
          <p:nvPr>
            <p:ph idx="1"/>
          </p:nvPr>
        </p:nvSpPr>
        <p:spPr/>
        <p:txBody>
          <a:bodyPr/>
          <a:lstStyle/>
          <a:p>
            <a:r>
              <a:rPr lang="en-CO" b="1" dirty="0"/>
              <a:t>Bubble Sort</a:t>
            </a:r>
          </a:p>
          <a:p>
            <a:pPr marL="0" indent="0">
              <a:buNone/>
            </a:pPr>
            <a:r>
              <a:rPr lang="en-CO" dirty="0"/>
              <a:t>Pseudo-código</a:t>
            </a:r>
          </a:p>
        </p:txBody>
      </p:sp>
      <p:pic>
        <p:nvPicPr>
          <p:cNvPr id="5" name="Picture 4">
            <a:extLst>
              <a:ext uri="{FF2B5EF4-FFF2-40B4-BE49-F238E27FC236}">
                <a16:creationId xmlns:a16="http://schemas.microsoft.com/office/drawing/2014/main" id="{D8AF5F88-A7B9-AE09-BAF1-6A9889439546}"/>
              </a:ext>
            </a:extLst>
          </p:cNvPr>
          <p:cNvPicPr>
            <a:picLocks noChangeAspect="1"/>
          </p:cNvPicPr>
          <p:nvPr/>
        </p:nvPicPr>
        <p:blipFill>
          <a:blip r:embed="rId2"/>
          <a:stretch>
            <a:fillRect/>
          </a:stretch>
        </p:blipFill>
        <p:spPr>
          <a:xfrm>
            <a:off x="1328956" y="2943946"/>
            <a:ext cx="10525609" cy="2836067"/>
          </a:xfrm>
          <a:prstGeom prst="rect">
            <a:avLst/>
          </a:prstGeom>
        </p:spPr>
      </p:pic>
    </p:spTree>
    <p:extLst>
      <p:ext uri="{BB962C8B-B14F-4D97-AF65-F5344CB8AC3E}">
        <p14:creationId xmlns:p14="http://schemas.microsoft.com/office/powerpoint/2010/main" val="3602022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EB76-8468-162A-A353-BFEB4C7B79D3}"/>
              </a:ext>
            </a:extLst>
          </p:cNvPr>
          <p:cNvSpPr>
            <a:spLocks noGrp="1"/>
          </p:cNvSpPr>
          <p:nvPr>
            <p:ph type="title"/>
          </p:nvPr>
        </p:nvSpPr>
        <p:spPr/>
        <p:txBody>
          <a:bodyPr/>
          <a:lstStyle/>
          <a:p>
            <a:r>
              <a:rPr lang="en-CO" dirty="0"/>
              <a:t>Algoritmo por selección</a:t>
            </a:r>
          </a:p>
        </p:txBody>
      </p:sp>
      <p:sp>
        <p:nvSpPr>
          <p:cNvPr id="3" name="Content Placeholder 2">
            <a:extLst>
              <a:ext uri="{FF2B5EF4-FFF2-40B4-BE49-F238E27FC236}">
                <a16:creationId xmlns:a16="http://schemas.microsoft.com/office/drawing/2014/main" id="{F8A4F879-D2E3-284A-661F-510CD82AD381}"/>
              </a:ext>
            </a:extLst>
          </p:cNvPr>
          <p:cNvSpPr>
            <a:spLocks noGrp="1"/>
          </p:cNvSpPr>
          <p:nvPr>
            <p:ph idx="1"/>
          </p:nvPr>
        </p:nvSpPr>
        <p:spPr/>
        <p:txBody>
          <a:bodyPr/>
          <a:lstStyle/>
          <a:p>
            <a:r>
              <a:rPr lang="en-CO" b="1" dirty="0"/>
              <a:t>Selection Sort</a:t>
            </a:r>
          </a:p>
          <a:p>
            <a:pPr marL="0" indent="0">
              <a:buNone/>
            </a:pPr>
            <a:r>
              <a:rPr lang="en-CO" dirty="0"/>
              <a:t>¿Cómo funciona?</a:t>
            </a:r>
          </a:p>
          <a:p>
            <a:pPr>
              <a:buFontTx/>
              <a:buChar char="-"/>
            </a:pPr>
            <a:r>
              <a:rPr lang="en-CO" dirty="0"/>
              <a:t>Buscamos el valor más pequeño del arreglo</a:t>
            </a:r>
          </a:p>
          <a:p>
            <a:pPr>
              <a:buFontTx/>
              <a:buChar char="-"/>
            </a:pPr>
            <a:r>
              <a:rPr lang="en-CO" dirty="0"/>
              <a:t>Intercambiamos ese valor con el primer valor del listado</a:t>
            </a:r>
          </a:p>
          <a:p>
            <a:pPr>
              <a:buFontTx/>
              <a:buChar char="-"/>
            </a:pPr>
            <a:r>
              <a:rPr lang="en-CO" dirty="0"/>
              <a:t>Repetimos el proceso con los valores restantes, ignorando la parte ya ordenada</a:t>
            </a:r>
          </a:p>
          <a:p>
            <a:pPr>
              <a:buFontTx/>
              <a:buChar char="-"/>
            </a:pPr>
            <a:r>
              <a:rPr lang="en-CO" dirty="0"/>
              <a:t>Finaliza con todos los valores ordenados</a:t>
            </a:r>
          </a:p>
        </p:txBody>
      </p:sp>
    </p:spTree>
    <p:extLst>
      <p:ext uri="{BB962C8B-B14F-4D97-AF65-F5344CB8AC3E}">
        <p14:creationId xmlns:p14="http://schemas.microsoft.com/office/powerpoint/2010/main" val="295304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42909-BE44-FB62-0F9C-C72F9A9BF1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EFFC2-90CC-ED45-8B9E-99E45553ED5B}"/>
              </a:ext>
            </a:extLst>
          </p:cNvPr>
          <p:cNvSpPr>
            <a:spLocks noGrp="1"/>
          </p:cNvSpPr>
          <p:nvPr>
            <p:ph type="title"/>
          </p:nvPr>
        </p:nvSpPr>
        <p:spPr/>
        <p:txBody>
          <a:bodyPr/>
          <a:lstStyle/>
          <a:p>
            <a:r>
              <a:rPr lang="en-CO" dirty="0"/>
              <a:t>Algoritmo por selección</a:t>
            </a:r>
          </a:p>
        </p:txBody>
      </p:sp>
      <p:sp>
        <p:nvSpPr>
          <p:cNvPr id="3" name="Content Placeholder 2">
            <a:extLst>
              <a:ext uri="{FF2B5EF4-FFF2-40B4-BE49-F238E27FC236}">
                <a16:creationId xmlns:a16="http://schemas.microsoft.com/office/drawing/2014/main" id="{6C2DF27A-0FDD-E1C8-A65C-86CF99796145}"/>
              </a:ext>
            </a:extLst>
          </p:cNvPr>
          <p:cNvSpPr>
            <a:spLocks noGrp="1"/>
          </p:cNvSpPr>
          <p:nvPr>
            <p:ph idx="1"/>
          </p:nvPr>
        </p:nvSpPr>
        <p:spPr/>
        <p:txBody>
          <a:bodyPr/>
          <a:lstStyle/>
          <a:p>
            <a:r>
              <a:rPr lang="en-CO" b="1" dirty="0"/>
              <a:t>Selection Sort</a:t>
            </a:r>
          </a:p>
          <a:p>
            <a:pPr marL="0" indent="0">
              <a:buNone/>
            </a:pPr>
            <a:r>
              <a:rPr lang="en-CO" dirty="0"/>
              <a:t>Pseudo-código</a:t>
            </a:r>
          </a:p>
        </p:txBody>
      </p:sp>
      <p:pic>
        <p:nvPicPr>
          <p:cNvPr id="4" name="Picture 3">
            <a:extLst>
              <a:ext uri="{FF2B5EF4-FFF2-40B4-BE49-F238E27FC236}">
                <a16:creationId xmlns:a16="http://schemas.microsoft.com/office/drawing/2014/main" id="{9B9F9284-31AC-8FAC-AB45-4E7007C3C868}"/>
              </a:ext>
            </a:extLst>
          </p:cNvPr>
          <p:cNvPicPr>
            <a:picLocks noChangeAspect="1"/>
          </p:cNvPicPr>
          <p:nvPr/>
        </p:nvPicPr>
        <p:blipFill>
          <a:blip r:embed="rId2"/>
          <a:stretch>
            <a:fillRect/>
          </a:stretch>
        </p:blipFill>
        <p:spPr>
          <a:xfrm>
            <a:off x="4198020" y="1980702"/>
            <a:ext cx="3795960" cy="4196261"/>
          </a:xfrm>
          <a:prstGeom prst="rect">
            <a:avLst/>
          </a:prstGeom>
        </p:spPr>
      </p:pic>
    </p:spTree>
    <p:extLst>
      <p:ext uri="{BB962C8B-B14F-4D97-AF65-F5344CB8AC3E}">
        <p14:creationId xmlns:p14="http://schemas.microsoft.com/office/powerpoint/2010/main" val="349903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B8F24-D874-CB83-3B15-6E7E39861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5C734-9725-1065-91D3-01638DA41251}"/>
              </a:ext>
            </a:extLst>
          </p:cNvPr>
          <p:cNvSpPr>
            <a:spLocks noGrp="1"/>
          </p:cNvSpPr>
          <p:nvPr>
            <p:ph type="title"/>
          </p:nvPr>
        </p:nvSpPr>
        <p:spPr/>
        <p:txBody>
          <a:bodyPr/>
          <a:lstStyle/>
          <a:p>
            <a:r>
              <a:rPr lang="en-CO" dirty="0"/>
              <a:t>Algoritmo por selección</a:t>
            </a:r>
          </a:p>
        </p:txBody>
      </p:sp>
      <p:sp>
        <p:nvSpPr>
          <p:cNvPr id="3" name="Content Placeholder 2">
            <a:extLst>
              <a:ext uri="{FF2B5EF4-FFF2-40B4-BE49-F238E27FC236}">
                <a16:creationId xmlns:a16="http://schemas.microsoft.com/office/drawing/2014/main" id="{D27463D9-7281-54DD-4930-5BA6B29EBA1C}"/>
              </a:ext>
            </a:extLst>
          </p:cNvPr>
          <p:cNvSpPr>
            <a:spLocks noGrp="1"/>
          </p:cNvSpPr>
          <p:nvPr>
            <p:ph idx="1"/>
          </p:nvPr>
        </p:nvSpPr>
        <p:spPr/>
        <p:txBody>
          <a:bodyPr/>
          <a:lstStyle/>
          <a:p>
            <a:r>
              <a:rPr lang="en-CO" b="1" dirty="0"/>
              <a:t>Selection Sort</a:t>
            </a:r>
          </a:p>
          <a:p>
            <a:pPr marL="0" indent="0">
              <a:buNone/>
            </a:pPr>
            <a:r>
              <a:rPr lang="en-CO" dirty="0"/>
              <a:t>Pseudo-código</a:t>
            </a:r>
          </a:p>
        </p:txBody>
      </p:sp>
      <p:pic>
        <p:nvPicPr>
          <p:cNvPr id="5" name="Picture 4">
            <a:extLst>
              <a:ext uri="{FF2B5EF4-FFF2-40B4-BE49-F238E27FC236}">
                <a16:creationId xmlns:a16="http://schemas.microsoft.com/office/drawing/2014/main" id="{78BCD7D9-EB54-AFB5-448C-6BAB87569A78}"/>
              </a:ext>
            </a:extLst>
          </p:cNvPr>
          <p:cNvPicPr>
            <a:picLocks noChangeAspect="1"/>
          </p:cNvPicPr>
          <p:nvPr/>
        </p:nvPicPr>
        <p:blipFill>
          <a:blip r:embed="rId2"/>
          <a:stretch>
            <a:fillRect/>
          </a:stretch>
        </p:blipFill>
        <p:spPr>
          <a:xfrm>
            <a:off x="1744790" y="2865833"/>
            <a:ext cx="8702419" cy="3308247"/>
          </a:xfrm>
          <a:prstGeom prst="rect">
            <a:avLst/>
          </a:prstGeom>
        </p:spPr>
      </p:pic>
    </p:spTree>
    <p:extLst>
      <p:ext uri="{BB962C8B-B14F-4D97-AF65-F5344CB8AC3E}">
        <p14:creationId xmlns:p14="http://schemas.microsoft.com/office/powerpoint/2010/main" val="4176882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02DC-6585-900D-8FBD-577413A75823}"/>
              </a:ext>
            </a:extLst>
          </p:cNvPr>
          <p:cNvSpPr>
            <a:spLocks noGrp="1"/>
          </p:cNvSpPr>
          <p:nvPr>
            <p:ph type="title"/>
          </p:nvPr>
        </p:nvSpPr>
        <p:spPr/>
        <p:txBody>
          <a:bodyPr/>
          <a:lstStyle/>
          <a:p>
            <a:r>
              <a:rPr lang="en-CO" dirty="0"/>
              <a:t>Escaneo lineal</a:t>
            </a:r>
          </a:p>
        </p:txBody>
      </p:sp>
      <p:sp>
        <p:nvSpPr>
          <p:cNvPr id="3" name="Content Placeholder 2">
            <a:extLst>
              <a:ext uri="{FF2B5EF4-FFF2-40B4-BE49-F238E27FC236}">
                <a16:creationId xmlns:a16="http://schemas.microsoft.com/office/drawing/2014/main" id="{AB0746D8-242C-9074-404B-BEE852C6CB5B}"/>
              </a:ext>
            </a:extLst>
          </p:cNvPr>
          <p:cNvSpPr>
            <a:spLocks noGrp="1"/>
          </p:cNvSpPr>
          <p:nvPr>
            <p:ph idx="1"/>
          </p:nvPr>
        </p:nvSpPr>
        <p:spPr/>
        <p:txBody>
          <a:bodyPr/>
          <a:lstStyle/>
          <a:p>
            <a:pPr marL="0" indent="0">
              <a:buNone/>
            </a:pPr>
            <a:r>
              <a:rPr lang="en-CO" dirty="0"/>
              <a:t>El escaneo lineal busca un valor objetivo, hasta qe se encuentra el objetivo o llegamos al final de nuestra lista.</a:t>
            </a:r>
          </a:p>
          <a:p>
            <a:pPr marL="0" indent="0">
              <a:buNone/>
            </a:pPr>
            <a:r>
              <a:rPr lang="en-CO" dirty="0"/>
              <a:t>El algoritmo devuelve el indice del elemento coincidente se se encuentra uno y devuelve -1 su la búsqueda falla y el elemento no esta dentro de la matriz.</a:t>
            </a:r>
          </a:p>
        </p:txBody>
      </p:sp>
    </p:spTree>
    <p:extLst>
      <p:ext uri="{BB962C8B-B14F-4D97-AF65-F5344CB8AC3E}">
        <p14:creationId xmlns:p14="http://schemas.microsoft.com/office/powerpoint/2010/main" val="270440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8E1B3-EC4E-5903-1B2B-C0F9557A0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5F608-CA01-8AFF-8C0C-4865F065DAC5}"/>
              </a:ext>
            </a:extLst>
          </p:cNvPr>
          <p:cNvSpPr>
            <a:spLocks noGrp="1"/>
          </p:cNvSpPr>
          <p:nvPr>
            <p:ph type="title"/>
          </p:nvPr>
        </p:nvSpPr>
        <p:spPr/>
        <p:txBody>
          <a:bodyPr/>
          <a:lstStyle/>
          <a:p>
            <a:r>
              <a:rPr lang="en-CO" dirty="0"/>
              <a:t>Escaneo lineal</a:t>
            </a:r>
          </a:p>
        </p:txBody>
      </p:sp>
      <p:pic>
        <p:nvPicPr>
          <p:cNvPr id="4" name="Picture 3">
            <a:extLst>
              <a:ext uri="{FF2B5EF4-FFF2-40B4-BE49-F238E27FC236}">
                <a16:creationId xmlns:a16="http://schemas.microsoft.com/office/drawing/2014/main" id="{CCC150E8-F3CD-F4E2-C2B2-ADDCF43BC03F}"/>
              </a:ext>
            </a:extLst>
          </p:cNvPr>
          <p:cNvPicPr>
            <a:picLocks noChangeAspect="1"/>
          </p:cNvPicPr>
          <p:nvPr/>
        </p:nvPicPr>
        <p:blipFill>
          <a:blip r:embed="rId2"/>
          <a:stretch>
            <a:fillRect/>
          </a:stretch>
        </p:blipFill>
        <p:spPr>
          <a:xfrm>
            <a:off x="821169" y="1838369"/>
            <a:ext cx="10153940" cy="4156031"/>
          </a:xfrm>
          <a:prstGeom prst="rect">
            <a:avLst/>
          </a:prstGeom>
        </p:spPr>
      </p:pic>
    </p:spTree>
    <p:extLst>
      <p:ext uri="{BB962C8B-B14F-4D97-AF65-F5344CB8AC3E}">
        <p14:creationId xmlns:p14="http://schemas.microsoft.com/office/powerpoint/2010/main" val="186019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BDD3F-89D4-C2B9-9D11-67506D076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FC219-9E52-B500-0C3A-24DE4C6D8EC9}"/>
              </a:ext>
            </a:extLst>
          </p:cNvPr>
          <p:cNvSpPr>
            <a:spLocks noGrp="1"/>
          </p:cNvSpPr>
          <p:nvPr>
            <p:ph type="title"/>
          </p:nvPr>
        </p:nvSpPr>
        <p:spPr/>
        <p:txBody>
          <a:bodyPr/>
          <a:lstStyle/>
          <a:p>
            <a:r>
              <a:rPr lang="en-CO" dirty="0"/>
              <a:t>Escaneo lineal</a:t>
            </a:r>
          </a:p>
        </p:txBody>
      </p:sp>
      <p:pic>
        <p:nvPicPr>
          <p:cNvPr id="3" name="Picture 2">
            <a:extLst>
              <a:ext uri="{FF2B5EF4-FFF2-40B4-BE49-F238E27FC236}">
                <a16:creationId xmlns:a16="http://schemas.microsoft.com/office/drawing/2014/main" id="{3216DF58-6F38-24D0-A702-F1418DF53508}"/>
              </a:ext>
            </a:extLst>
          </p:cNvPr>
          <p:cNvPicPr>
            <a:picLocks noChangeAspect="1"/>
          </p:cNvPicPr>
          <p:nvPr/>
        </p:nvPicPr>
        <p:blipFill>
          <a:blip r:embed="rId3"/>
          <a:stretch>
            <a:fillRect/>
          </a:stretch>
        </p:blipFill>
        <p:spPr>
          <a:xfrm>
            <a:off x="1712570" y="1824181"/>
            <a:ext cx="4080939" cy="3477492"/>
          </a:xfrm>
          <a:prstGeom prst="rect">
            <a:avLst/>
          </a:prstGeom>
        </p:spPr>
      </p:pic>
      <p:pic>
        <p:nvPicPr>
          <p:cNvPr id="5" name="Picture 4">
            <a:extLst>
              <a:ext uri="{FF2B5EF4-FFF2-40B4-BE49-F238E27FC236}">
                <a16:creationId xmlns:a16="http://schemas.microsoft.com/office/drawing/2014/main" id="{BDB8ABF2-7B9D-807D-22C2-327156A6D11B}"/>
              </a:ext>
            </a:extLst>
          </p:cNvPr>
          <p:cNvPicPr>
            <a:picLocks noChangeAspect="1"/>
          </p:cNvPicPr>
          <p:nvPr/>
        </p:nvPicPr>
        <p:blipFill>
          <a:blip r:embed="rId4"/>
          <a:stretch>
            <a:fillRect/>
          </a:stretch>
        </p:blipFill>
        <p:spPr>
          <a:xfrm>
            <a:off x="6398491" y="1907309"/>
            <a:ext cx="4080939" cy="3720250"/>
          </a:xfrm>
          <a:prstGeom prst="rect">
            <a:avLst/>
          </a:prstGeom>
        </p:spPr>
      </p:pic>
    </p:spTree>
    <p:extLst>
      <p:ext uri="{BB962C8B-B14F-4D97-AF65-F5344CB8AC3E}">
        <p14:creationId xmlns:p14="http://schemas.microsoft.com/office/powerpoint/2010/main" val="2793740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1738-53D5-E4B9-603B-4F0970E86034}"/>
              </a:ext>
            </a:extLst>
          </p:cNvPr>
          <p:cNvSpPr>
            <a:spLocks noGrp="1"/>
          </p:cNvSpPr>
          <p:nvPr>
            <p:ph type="title"/>
          </p:nvPr>
        </p:nvSpPr>
        <p:spPr/>
        <p:txBody>
          <a:bodyPr/>
          <a:lstStyle/>
          <a:p>
            <a:r>
              <a:rPr lang="en-CO" dirty="0"/>
              <a:t>Propósitos de la clase</a:t>
            </a:r>
          </a:p>
        </p:txBody>
      </p:sp>
      <p:sp>
        <p:nvSpPr>
          <p:cNvPr id="3" name="Content Placeholder 2">
            <a:extLst>
              <a:ext uri="{FF2B5EF4-FFF2-40B4-BE49-F238E27FC236}">
                <a16:creationId xmlns:a16="http://schemas.microsoft.com/office/drawing/2014/main" id="{223B8A40-9F33-C623-CF2C-D1438DAE7DC4}"/>
              </a:ext>
            </a:extLst>
          </p:cNvPr>
          <p:cNvSpPr>
            <a:spLocks noGrp="1"/>
          </p:cNvSpPr>
          <p:nvPr>
            <p:ph idx="1"/>
          </p:nvPr>
        </p:nvSpPr>
        <p:spPr/>
        <p:txBody>
          <a:bodyPr/>
          <a:lstStyle/>
          <a:p>
            <a:r>
              <a:rPr lang="en-CO" dirty="0"/>
              <a:t>Control de lectura</a:t>
            </a:r>
          </a:p>
          <a:p>
            <a:r>
              <a:rPr lang="en-CO" dirty="0"/>
              <a:t>Introducción a las estructuras de datos</a:t>
            </a:r>
          </a:p>
          <a:p>
            <a:r>
              <a:rPr lang="en-CO" dirty="0"/>
              <a:t>Variables y arreglos</a:t>
            </a:r>
          </a:p>
          <a:p>
            <a:r>
              <a:rPr lang="en-CO" dirty="0"/>
              <a:t>Ordenamiento de arreglos estáticos</a:t>
            </a:r>
          </a:p>
          <a:p>
            <a:r>
              <a:rPr lang="en-CO" dirty="0"/>
              <a:t>Actividad</a:t>
            </a:r>
          </a:p>
        </p:txBody>
      </p:sp>
    </p:spTree>
    <p:extLst>
      <p:ext uri="{BB962C8B-B14F-4D97-AF65-F5344CB8AC3E}">
        <p14:creationId xmlns:p14="http://schemas.microsoft.com/office/powerpoint/2010/main" val="1471253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AFF8E-4608-E481-F309-828E04E46786}"/>
              </a:ext>
            </a:extLst>
          </p:cNvPr>
          <p:cNvSpPr>
            <a:spLocks noGrp="1"/>
          </p:cNvSpPr>
          <p:nvPr>
            <p:ph type="title"/>
          </p:nvPr>
        </p:nvSpPr>
        <p:spPr/>
        <p:txBody>
          <a:bodyPr/>
          <a:lstStyle/>
          <a:p>
            <a:r>
              <a:rPr lang="en-CO" dirty="0"/>
              <a:t>Búsqueda binaria</a:t>
            </a:r>
          </a:p>
        </p:txBody>
      </p:sp>
      <p:sp>
        <p:nvSpPr>
          <p:cNvPr id="3" name="Content Placeholder 2">
            <a:extLst>
              <a:ext uri="{FF2B5EF4-FFF2-40B4-BE49-F238E27FC236}">
                <a16:creationId xmlns:a16="http://schemas.microsoft.com/office/drawing/2014/main" id="{F38E3D7E-A1AE-7302-E4E0-6BE1D27A8655}"/>
              </a:ext>
            </a:extLst>
          </p:cNvPr>
          <p:cNvSpPr>
            <a:spLocks noGrp="1"/>
          </p:cNvSpPr>
          <p:nvPr>
            <p:ph idx="1"/>
          </p:nvPr>
        </p:nvSpPr>
        <p:spPr/>
        <p:txBody>
          <a:bodyPr/>
          <a:lstStyle/>
          <a:p>
            <a:pPr marL="0" indent="0">
              <a:buNone/>
            </a:pPr>
            <a:r>
              <a:rPr lang="en-CO" dirty="0"/>
              <a:t>Es un algoritmo para buscar de manera eficiente en una lista ordenada. Comprueba la lista ordenada en busca de un valor objetivo dividiendo repetidamente la lista por la mitad, determinando cual de las dos mitades podría contener el valor objetivo y descartando la otra mitad. </a:t>
            </a:r>
          </a:p>
        </p:txBody>
      </p:sp>
    </p:spTree>
    <p:extLst>
      <p:ext uri="{BB962C8B-B14F-4D97-AF65-F5344CB8AC3E}">
        <p14:creationId xmlns:p14="http://schemas.microsoft.com/office/powerpoint/2010/main" val="1739460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DF88E-4C5A-A988-D982-FEFE8506C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03AF0-8325-907A-1559-9BC1ABBB29F0}"/>
              </a:ext>
            </a:extLst>
          </p:cNvPr>
          <p:cNvSpPr>
            <a:spLocks noGrp="1"/>
          </p:cNvSpPr>
          <p:nvPr>
            <p:ph type="title"/>
          </p:nvPr>
        </p:nvSpPr>
        <p:spPr/>
        <p:txBody>
          <a:bodyPr/>
          <a:lstStyle/>
          <a:p>
            <a:r>
              <a:rPr lang="en-CO" dirty="0"/>
              <a:t>Búsqueda binaria</a:t>
            </a:r>
          </a:p>
        </p:txBody>
      </p:sp>
      <p:pic>
        <p:nvPicPr>
          <p:cNvPr id="4" name="Content Placeholder 3">
            <a:extLst>
              <a:ext uri="{FF2B5EF4-FFF2-40B4-BE49-F238E27FC236}">
                <a16:creationId xmlns:a16="http://schemas.microsoft.com/office/drawing/2014/main" id="{EDB05A80-A1FB-ACC8-128F-9284152C38EA}"/>
              </a:ext>
            </a:extLst>
          </p:cNvPr>
          <p:cNvPicPr>
            <a:picLocks noGrp="1" noChangeAspect="1"/>
          </p:cNvPicPr>
          <p:nvPr>
            <p:ph idx="1"/>
          </p:nvPr>
        </p:nvPicPr>
        <p:blipFill>
          <a:blip r:embed="rId2"/>
          <a:stretch>
            <a:fillRect/>
          </a:stretch>
        </p:blipFill>
        <p:spPr>
          <a:xfrm>
            <a:off x="3598877" y="1316699"/>
            <a:ext cx="4520859" cy="4860264"/>
          </a:xfrm>
          <a:prstGeom prst="rect">
            <a:avLst/>
          </a:prstGeom>
        </p:spPr>
      </p:pic>
    </p:spTree>
    <p:extLst>
      <p:ext uri="{BB962C8B-B14F-4D97-AF65-F5344CB8AC3E}">
        <p14:creationId xmlns:p14="http://schemas.microsoft.com/office/powerpoint/2010/main" val="3471420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30210-C1EF-A018-16AF-2BE70B486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33D78-DBE4-8F47-3852-355DA83664D5}"/>
              </a:ext>
            </a:extLst>
          </p:cNvPr>
          <p:cNvSpPr>
            <a:spLocks noGrp="1"/>
          </p:cNvSpPr>
          <p:nvPr>
            <p:ph type="title"/>
          </p:nvPr>
        </p:nvSpPr>
        <p:spPr/>
        <p:txBody>
          <a:bodyPr/>
          <a:lstStyle/>
          <a:p>
            <a:r>
              <a:rPr lang="en-CO" dirty="0"/>
              <a:t>Búsqueda binaria</a:t>
            </a:r>
          </a:p>
        </p:txBody>
      </p:sp>
      <p:pic>
        <p:nvPicPr>
          <p:cNvPr id="6" name="Content Placeholder 5">
            <a:extLst>
              <a:ext uri="{FF2B5EF4-FFF2-40B4-BE49-F238E27FC236}">
                <a16:creationId xmlns:a16="http://schemas.microsoft.com/office/drawing/2014/main" id="{B30AA3D1-24EC-3011-5F15-A048F1502613}"/>
              </a:ext>
            </a:extLst>
          </p:cNvPr>
          <p:cNvPicPr>
            <a:picLocks noGrp="1" noChangeAspect="1"/>
          </p:cNvPicPr>
          <p:nvPr>
            <p:ph idx="1"/>
          </p:nvPr>
        </p:nvPicPr>
        <p:blipFill>
          <a:blip r:embed="rId2"/>
          <a:stretch>
            <a:fillRect/>
          </a:stretch>
        </p:blipFill>
        <p:spPr>
          <a:xfrm>
            <a:off x="2273295" y="1364009"/>
            <a:ext cx="7645410" cy="4804565"/>
          </a:xfrm>
          <a:prstGeom prst="rect">
            <a:avLst/>
          </a:prstGeom>
        </p:spPr>
      </p:pic>
    </p:spTree>
    <p:extLst>
      <p:ext uri="{BB962C8B-B14F-4D97-AF65-F5344CB8AC3E}">
        <p14:creationId xmlns:p14="http://schemas.microsoft.com/office/powerpoint/2010/main" val="7861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2F3C-35BF-BC46-09A4-E210E0B24E7D}"/>
              </a:ext>
            </a:extLst>
          </p:cNvPr>
          <p:cNvSpPr>
            <a:spLocks noGrp="1"/>
          </p:cNvSpPr>
          <p:nvPr>
            <p:ph type="title"/>
          </p:nvPr>
        </p:nvSpPr>
        <p:spPr/>
        <p:txBody>
          <a:bodyPr/>
          <a:lstStyle/>
          <a:p>
            <a:r>
              <a:rPr lang="en-CO" dirty="0"/>
              <a:t>Espacio de memoria</a:t>
            </a:r>
          </a:p>
        </p:txBody>
      </p:sp>
      <p:sp>
        <p:nvSpPr>
          <p:cNvPr id="3" name="Content Placeholder 2">
            <a:extLst>
              <a:ext uri="{FF2B5EF4-FFF2-40B4-BE49-F238E27FC236}">
                <a16:creationId xmlns:a16="http://schemas.microsoft.com/office/drawing/2014/main" id="{ABC3123D-227A-B82E-2618-EFFB623550A5}"/>
              </a:ext>
            </a:extLst>
          </p:cNvPr>
          <p:cNvSpPr>
            <a:spLocks noGrp="1"/>
          </p:cNvSpPr>
          <p:nvPr>
            <p:ph idx="1"/>
          </p:nvPr>
        </p:nvSpPr>
        <p:spPr/>
        <p:txBody>
          <a:bodyPr>
            <a:normAutofit lnSpcReduction="10000"/>
          </a:bodyPr>
          <a:lstStyle/>
          <a:p>
            <a:r>
              <a:rPr lang="en-US" b="1" dirty="0"/>
              <a:t>¿Por </a:t>
            </a:r>
            <a:r>
              <a:rPr lang="en-US" b="1" dirty="0" err="1"/>
              <a:t>qué</a:t>
            </a:r>
            <a:r>
              <a:rPr lang="en-US" b="1" dirty="0"/>
              <a:t> es </a:t>
            </a:r>
            <a:r>
              <a:rPr lang="en-US" b="1" dirty="0" err="1"/>
              <a:t>importante</a:t>
            </a:r>
            <a:r>
              <a:rPr lang="en-US" b="1" dirty="0"/>
              <a:t> la </a:t>
            </a:r>
            <a:r>
              <a:rPr lang="en-US" b="1" dirty="0" err="1"/>
              <a:t>memoria</a:t>
            </a:r>
            <a:r>
              <a:rPr lang="en-US" b="1" dirty="0"/>
              <a:t> en los </a:t>
            </a:r>
            <a:r>
              <a:rPr lang="en-US" b="1" dirty="0" err="1"/>
              <a:t>programas</a:t>
            </a:r>
            <a:r>
              <a:rPr lang="en-US" b="1" dirty="0"/>
              <a:t>?</a:t>
            </a:r>
          </a:p>
          <a:p>
            <a:pPr marL="0" indent="0">
              <a:buNone/>
            </a:pPr>
            <a:r>
              <a:rPr lang="en-US" dirty="0"/>
              <a:t>Todo </a:t>
            </a:r>
            <a:r>
              <a:rPr lang="en-US" dirty="0" err="1"/>
              <a:t>programa</a:t>
            </a:r>
            <a:r>
              <a:rPr lang="en-US" dirty="0"/>
              <a:t> </a:t>
            </a:r>
            <a:r>
              <a:rPr lang="en-US" dirty="0" err="1"/>
              <a:t>necesita</a:t>
            </a:r>
            <a:r>
              <a:rPr lang="en-US" dirty="0"/>
              <a:t> </a:t>
            </a:r>
            <a:r>
              <a:rPr lang="en-US" dirty="0" err="1"/>
              <a:t>almacenar</a:t>
            </a:r>
            <a:r>
              <a:rPr lang="en-US" dirty="0"/>
              <a:t> y acceder a </a:t>
            </a:r>
            <a:r>
              <a:rPr lang="en-US" dirty="0" err="1"/>
              <a:t>datos</a:t>
            </a:r>
            <a:r>
              <a:rPr lang="en-US" dirty="0"/>
              <a:t> en </a:t>
            </a:r>
            <a:r>
              <a:rPr lang="en-US" dirty="0" err="1"/>
              <a:t>memoria</a:t>
            </a:r>
            <a:r>
              <a:rPr lang="en-US" dirty="0"/>
              <a:t>.</a:t>
            </a:r>
          </a:p>
          <a:p>
            <a:pPr marL="0" indent="0">
              <a:buNone/>
            </a:pPr>
            <a:r>
              <a:rPr lang="en-US" dirty="0" err="1"/>
              <a:t>Ejemplos</a:t>
            </a:r>
            <a:r>
              <a:rPr lang="en-US" dirty="0"/>
              <a:t> de </a:t>
            </a:r>
            <a:r>
              <a:rPr lang="en-US" dirty="0" err="1"/>
              <a:t>datos</a:t>
            </a:r>
            <a:r>
              <a:rPr lang="en-US" dirty="0"/>
              <a:t> en </a:t>
            </a:r>
            <a:r>
              <a:rPr lang="en-US" dirty="0" err="1"/>
              <a:t>programas</a:t>
            </a:r>
            <a:r>
              <a:rPr lang="en-US" dirty="0"/>
              <a:t>:</a:t>
            </a:r>
          </a:p>
          <a:p>
            <a:pPr marL="742950" lvl="1" indent="-285750">
              <a:buFont typeface="Arial" panose="020B0604020202020204" pitchFamily="34" charset="0"/>
              <a:buChar char="•"/>
            </a:pPr>
            <a:r>
              <a:rPr lang="en-US" dirty="0" err="1"/>
              <a:t>Texto</a:t>
            </a:r>
            <a:r>
              <a:rPr lang="en-US" dirty="0"/>
              <a:t> en un </a:t>
            </a:r>
            <a:r>
              <a:rPr lang="en-US" dirty="0" err="1"/>
              <a:t>documento</a:t>
            </a:r>
            <a:r>
              <a:rPr lang="en-US" dirty="0"/>
              <a:t>.</a:t>
            </a:r>
          </a:p>
          <a:p>
            <a:pPr marL="742950" lvl="1" indent="-285750">
              <a:buFont typeface="Arial" panose="020B0604020202020204" pitchFamily="34" charset="0"/>
              <a:buChar char="•"/>
            </a:pPr>
            <a:r>
              <a:rPr lang="en-US" dirty="0" err="1"/>
              <a:t>Información</a:t>
            </a:r>
            <a:r>
              <a:rPr lang="en-US" dirty="0"/>
              <a:t> en </a:t>
            </a:r>
            <a:r>
              <a:rPr lang="en-US" dirty="0" err="1"/>
              <a:t>una</a:t>
            </a:r>
            <a:r>
              <a:rPr lang="en-US" dirty="0"/>
              <a:t> </a:t>
            </a:r>
            <a:r>
              <a:rPr lang="en-US" dirty="0" err="1"/>
              <a:t>página</a:t>
            </a:r>
            <a:r>
              <a:rPr lang="en-US" dirty="0"/>
              <a:t> web.</a:t>
            </a:r>
          </a:p>
          <a:p>
            <a:pPr marL="742950" lvl="1" indent="-285750">
              <a:buFont typeface="Arial" panose="020B0604020202020204" pitchFamily="34" charset="0"/>
              <a:buChar char="•"/>
            </a:pPr>
            <a:r>
              <a:rPr lang="en-US" dirty="0" err="1"/>
              <a:t>Registro</a:t>
            </a:r>
            <a:r>
              <a:rPr lang="en-US" dirty="0"/>
              <a:t> de </a:t>
            </a:r>
            <a:r>
              <a:rPr lang="en-US" dirty="0" err="1"/>
              <a:t>variedades</a:t>
            </a:r>
            <a:r>
              <a:rPr lang="en-US" dirty="0"/>
              <a:t> de café en </a:t>
            </a:r>
            <a:r>
              <a:rPr lang="en-US" dirty="0" err="1"/>
              <a:t>una</a:t>
            </a:r>
            <a:r>
              <a:rPr lang="en-US" dirty="0"/>
              <a:t> base de </a:t>
            </a:r>
            <a:r>
              <a:rPr lang="en-US" dirty="0" err="1"/>
              <a:t>datos</a:t>
            </a:r>
            <a:r>
              <a:rPr lang="en-US" dirty="0"/>
              <a:t>.</a:t>
            </a:r>
          </a:p>
          <a:p>
            <a:pPr marL="0" indent="0">
              <a:buNone/>
            </a:pPr>
            <a:r>
              <a:rPr lang="en-US" dirty="0"/>
              <a:t>También se </a:t>
            </a:r>
            <a:r>
              <a:rPr lang="en-US" dirty="0" err="1"/>
              <a:t>almacena</a:t>
            </a:r>
            <a:r>
              <a:rPr lang="en-US" dirty="0"/>
              <a:t> </a:t>
            </a:r>
            <a:r>
              <a:rPr lang="en-US" dirty="0" err="1"/>
              <a:t>información</a:t>
            </a:r>
            <a:r>
              <a:rPr lang="en-US" dirty="0"/>
              <a:t> interna del </a:t>
            </a:r>
            <a:r>
              <a:rPr lang="en-US" dirty="0" err="1"/>
              <a:t>programa</a:t>
            </a:r>
            <a:r>
              <a:rPr lang="en-US" dirty="0"/>
              <a:t>:</a:t>
            </a:r>
          </a:p>
          <a:p>
            <a:pPr marL="742950" lvl="1" indent="-285750">
              <a:buFont typeface="Arial" panose="020B0604020202020204" pitchFamily="34" charset="0"/>
              <a:buChar char="•"/>
            </a:pPr>
            <a:r>
              <a:rPr lang="en-US" dirty="0" err="1"/>
              <a:t>Número</a:t>
            </a:r>
            <a:r>
              <a:rPr lang="en-US" dirty="0"/>
              <a:t> de </a:t>
            </a:r>
            <a:r>
              <a:rPr lang="en-US" dirty="0" err="1"/>
              <a:t>iteraciones</a:t>
            </a:r>
            <a:r>
              <a:rPr lang="en-US" dirty="0"/>
              <a:t> en un </a:t>
            </a:r>
            <a:r>
              <a:rPr lang="en-US" dirty="0" err="1"/>
              <a:t>bucle</a:t>
            </a:r>
            <a:r>
              <a:rPr lang="en-US" dirty="0"/>
              <a:t>.</a:t>
            </a:r>
          </a:p>
          <a:p>
            <a:pPr marL="742950" lvl="1" indent="-285750">
              <a:buFont typeface="Arial" panose="020B0604020202020204" pitchFamily="34" charset="0"/>
              <a:buChar char="•"/>
            </a:pPr>
            <a:r>
              <a:rPr lang="en-US" dirty="0" err="1"/>
              <a:t>Ubicación</a:t>
            </a:r>
            <a:r>
              <a:rPr lang="en-US" dirty="0"/>
              <a:t> del </a:t>
            </a:r>
            <a:r>
              <a:rPr lang="en-US" dirty="0" err="1"/>
              <a:t>personaje</a:t>
            </a:r>
            <a:r>
              <a:rPr lang="en-US" dirty="0"/>
              <a:t> en un </a:t>
            </a:r>
            <a:r>
              <a:rPr lang="en-US" dirty="0" err="1"/>
              <a:t>juego</a:t>
            </a:r>
            <a:r>
              <a:rPr lang="en-US" dirty="0"/>
              <a:t>.</a:t>
            </a:r>
          </a:p>
          <a:p>
            <a:pPr marL="742950" lvl="1" indent="-285750">
              <a:buFont typeface="Arial" panose="020B0604020202020204" pitchFamily="34" charset="0"/>
              <a:buChar char="•"/>
            </a:pPr>
            <a:r>
              <a:rPr lang="en-US" dirty="0"/>
              <a:t>Hora actual del </a:t>
            </a:r>
            <a:r>
              <a:rPr lang="en-US" dirty="0" err="1"/>
              <a:t>sistema</a:t>
            </a:r>
            <a:r>
              <a:rPr lang="en-US" dirty="0"/>
              <a:t>.</a:t>
            </a:r>
          </a:p>
          <a:p>
            <a:pPr marL="0" indent="0">
              <a:buNone/>
            </a:pPr>
            <a:endParaRPr lang="en-CO" dirty="0"/>
          </a:p>
        </p:txBody>
      </p:sp>
    </p:spTree>
    <p:extLst>
      <p:ext uri="{BB962C8B-B14F-4D97-AF65-F5344CB8AC3E}">
        <p14:creationId xmlns:p14="http://schemas.microsoft.com/office/powerpoint/2010/main" val="162273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E5DD6-5F82-9AC3-5701-D6398C426D6A}"/>
              </a:ext>
            </a:extLst>
          </p:cNvPr>
          <p:cNvSpPr>
            <a:spLocks noGrp="1"/>
          </p:cNvSpPr>
          <p:nvPr>
            <p:ph type="title"/>
          </p:nvPr>
        </p:nvSpPr>
        <p:spPr/>
        <p:txBody>
          <a:bodyPr/>
          <a:lstStyle/>
          <a:p>
            <a:r>
              <a:rPr lang="en-CO" dirty="0"/>
              <a:t>Variables</a:t>
            </a:r>
          </a:p>
        </p:txBody>
      </p:sp>
      <p:sp>
        <p:nvSpPr>
          <p:cNvPr id="3" name="Content Placeholder 2">
            <a:extLst>
              <a:ext uri="{FF2B5EF4-FFF2-40B4-BE49-F238E27FC236}">
                <a16:creationId xmlns:a16="http://schemas.microsoft.com/office/drawing/2014/main" id="{D552BCCC-88BF-696E-F5C3-E1B815C6D414}"/>
              </a:ext>
            </a:extLst>
          </p:cNvPr>
          <p:cNvSpPr>
            <a:spLocks noGrp="1"/>
          </p:cNvSpPr>
          <p:nvPr>
            <p:ph idx="1"/>
          </p:nvPr>
        </p:nvSpPr>
        <p:spPr/>
        <p:txBody>
          <a:bodyPr>
            <a:normAutofit/>
          </a:bodyPr>
          <a:lstStyle/>
          <a:p>
            <a:pPr marL="0" indent="0">
              <a:buNone/>
            </a:pPr>
            <a:r>
              <a:rPr lang="en-US" b="1" dirty="0"/>
              <a:t>¿</a:t>
            </a:r>
            <a:r>
              <a:rPr lang="en-US" b="1" dirty="0" err="1"/>
              <a:t>Qué</a:t>
            </a:r>
            <a:r>
              <a:rPr lang="en-US" b="1" dirty="0"/>
              <a:t> es </a:t>
            </a:r>
            <a:r>
              <a:rPr lang="en-US" b="1" dirty="0" err="1"/>
              <a:t>una</a:t>
            </a:r>
            <a:r>
              <a:rPr lang="en-US" b="1" dirty="0"/>
              <a:t> variable?</a:t>
            </a:r>
          </a:p>
          <a:p>
            <a:pPr marL="0" indent="0">
              <a:buNone/>
            </a:pPr>
            <a:r>
              <a:rPr lang="en-US" dirty="0"/>
              <a:t>Un </a:t>
            </a:r>
            <a:r>
              <a:rPr lang="en-US" dirty="0" err="1"/>
              <a:t>nombre</a:t>
            </a:r>
            <a:r>
              <a:rPr lang="en-US" dirty="0"/>
              <a:t> que </a:t>
            </a:r>
            <a:r>
              <a:rPr lang="en-US" dirty="0" err="1"/>
              <a:t>representa</a:t>
            </a:r>
            <a:r>
              <a:rPr lang="en-US" dirty="0"/>
              <a:t> la </a:t>
            </a:r>
            <a:r>
              <a:rPr lang="en-US" dirty="0" err="1"/>
              <a:t>dirección</a:t>
            </a:r>
            <a:r>
              <a:rPr lang="en-US" dirty="0"/>
              <a:t> de un </a:t>
            </a:r>
            <a:r>
              <a:rPr lang="en-US" dirty="0" err="1"/>
              <a:t>dato</a:t>
            </a:r>
            <a:r>
              <a:rPr lang="en-US" dirty="0"/>
              <a:t> en </a:t>
            </a:r>
            <a:r>
              <a:rPr lang="en-US" dirty="0" err="1"/>
              <a:t>memoria</a:t>
            </a:r>
            <a:r>
              <a:rPr lang="en-US" dirty="0"/>
              <a:t>.</a:t>
            </a:r>
          </a:p>
          <a:p>
            <a:pPr marL="0" indent="0">
              <a:buNone/>
            </a:pPr>
            <a:r>
              <a:rPr lang="en-US" dirty="0"/>
              <a:t>Se </a:t>
            </a:r>
            <a:r>
              <a:rPr lang="en-US" dirty="0" err="1"/>
              <a:t>utilizan</a:t>
            </a:r>
            <a:r>
              <a:rPr lang="en-US" dirty="0"/>
              <a:t> para </a:t>
            </a:r>
            <a:r>
              <a:rPr lang="en-US" dirty="0" err="1"/>
              <a:t>almacenar</a:t>
            </a:r>
            <a:r>
              <a:rPr lang="en-US" dirty="0"/>
              <a:t> </a:t>
            </a:r>
            <a:r>
              <a:rPr lang="en-US" dirty="0" err="1"/>
              <a:t>información</a:t>
            </a:r>
            <a:r>
              <a:rPr lang="en-US" dirty="0"/>
              <a:t> que cambia </a:t>
            </a:r>
            <a:r>
              <a:rPr lang="en-US" dirty="0" err="1"/>
              <a:t>durante</a:t>
            </a:r>
            <a:r>
              <a:rPr lang="en-US" dirty="0"/>
              <a:t> la </a:t>
            </a:r>
            <a:r>
              <a:rPr lang="en-US" dirty="0" err="1"/>
              <a:t>ejecución</a:t>
            </a:r>
            <a:r>
              <a:rPr lang="en-US" dirty="0"/>
              <a:t>.</a:t>
            </a:r>
          </a:p>
          <a:p>
            <a:pPr marL="0" indent="0">
              <a:buNone/>
            </a:pPr>
            <a:r>
              <a:rPr lang="en-US" dirty="0" err="1"/>
              <a:t>Ejemplos</a:t>
            </a:r>
            <a:r>
              <a:rPr lang="en-US" dirty="0"/>
              <a:t>:</a:t>
            </a:r>
          </a:p>
          <a:p>
            <a:pPr marL="742950" lvl="1" indent="-285750">
              <a:buFont typeface="Arial" panose="020B0604020202020204" pitchFamily="34" charset="0"/>
              <a:buChar char="•"/>
            </a:pPr>
            <a:r>
              <a:rPr lang="en-US" dirty="0" err="1"/>
              <a:t>Contar</a:t>
            </a:r>
            <a:r>
              <a:rPr lang="en-US" dirty="0"/>
              <a:t> </a:t>
            </a:r>
            <a:r>
              <a:rPr lang="en-US" dirty="0" err="1"/>
              <a:t>iteraciones</a:t>
            </a:r>
            <a:r>
              <a:rPr lang="en-US" dirty="0"/>
              <a:t> de un </a:t>
            </a:r>
            <a:r>
              <a:rPr lang="en-US" dirty="0" err="1"/>
              <a:t>bucle</a:t>
            </a:r>
            <a:r>
              <a:rPr lang="en-US" dirty="0"/>
              <a:t>.</a:t>
            </a:r>
          </a:p>
          <a:p>
            <a:pPr marL="742950" lvl="1" indent="-285750">
              <a:buFont typeface="Arial" panose="020B0604020202020204" pitchFamily="34" charset="0"/>
              <a:buChar char="•"/>
            </a:pPr>
            <a:r>
              <a:rPr lang="en-US" dirty="0" err="1"/>
              <a:t>Guardar</a:t>
            </a:r>
            <a:r>
              <a:rPr lang="en-US" dirty="0"/>
              <a:t> </a:t>
            </a:r>
            <a:r>
              <a:rPr lang="en-US" dirty="0" err="1"/>
              <a:t>el</a:t>
            </a:r>
            <a:r>
              <a:rPr lang="en-US" dirty="0"/>
              <a:t> </a:t>
            </a:r>
            <a:r>
              <a:rPr lang="en-US" dirty="0" err="1"/>
              <a:t>puntaje</a:t>
            </a:r>
            <a:r>
              <a:rPr lang="en-US" dirty="0"/>
              <a:t> de un </a:t>
            </a:r>
            <a:r>
              <a:rPr lang="en-US" dirty="0" err="1"/>
              <a:t>jugador</a:t>
            </a:r>
            <a:r>
              <a:rPr lang="en-US" dirty="0"/>
              <a:t>.</a:t>
            </a:r>
          </a:p>
          <a:p>
            <a:pPr marL="742950" lvl="1" indent="-285750">
              <a:buFont typeface="Arial" panose="020B0604020202020204" pitchFamily="34" charset="0"/>
              <a:buChar char="•"/>
            </a:pPr>
            <a:r>
              <a:rPr lang="en-US" dirty="0"/>
              <a:t>Registrar </a:t>
            </a:r>
            <a:r>
              <a:rPr lang="en-US" dirty="0" err="1"/>
              <a:t>errores</a:t>
            </a:r>
            <a:r>
              <a:rPr lang="en-US" dirty="0"/>
              <a:t> </a:t>
            </a:r>
            <a:r>
              <a:rPr lang="en-US" dirty="0" err="1"/>
              <a:t>ortográficos</a:t>
            </a:r>
            <a:r>
              <a:rPr lang="en-US" dirty="0"/>
              <a:t> en un editor de </a:t>
            </a:r>
            <a:r>
              <a:rPr lang="en-US" dirty="0" err="1"/>
              <a:t>texto</a:t>
            </a:r>
            <a:endParaRPr lang="en-US" dirty="0"/>
          </a:p>
        </p:txBody>
      </p:sp>
    </p:spTree>
    <p:extLst>
      <p:ext uri="{BB962C8B-B14F-4D97-AF65-F5344CB8AC3E}">
        <p14:creationId xmlns:p14="http://schemas.microsoft.com/office/powerpoint/2010/main" val="149983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87D7-D010-328D-53E3-9DB82DB633E8}"/>
              </a:ext>
            </a:extLst>
          </p:cNvPr>
          <p:cNvSpPr>
            <a:spLocks noGrp="1"/>
          </p:cNvSpPr>
          <p:nvPr>
            <p:ph type="title"/>
          </p:nvPr>
        </p:nvSpPr>
        <p:spPr/>
        <p:txBody>
          <a:bodyPr/>
          <a:lstStyle/>
          <a:p>
            <a:r>
              <a:rPr lang="en-CO" dirty="0"/>
              <a:t>Variables</a:t>
            </a:r>
          </a:p>
        </p:txBody>
      </p:sp>
      <p:sp>
        <p:nvSpPr>
          <p:cNvPr id="3" name="Content Placeholder 2">
            <a:extLst>
              <a:ext uri="{FF2B5EF4-FFF2-40B4-BE49-F238E27FC236}">
                <a16:creationId xmlns:a16="http://schemas.microsoft.com/office/drawing/2014/main" id="{82B298E8-284F-89F4-C845-036941FC9B21}"/>
              </a:ext>
            </a:extLst>
          </p:cNvPr>
          <p:cNvSpPr>
            <a:spLocks noGrp="1"/>
          </p:cNvSpPr>
          <p:nvPr>
            <p:ph idx="1"/>
          </p:nvPr>
        </p:nvSpPr>
        <p:spPr/>
        <p:txBody>
          <a:bodyPr/>
          <a:lstStyle/>
          <a:p>
            <a:pPr marL="0" indent="0">
              <a:buNone/>
            </a:pPr>
            <a:r>
              <a:rPr lang="en-US" b="1" dirty="0"/>
              <a:t>Variables y Organización en Memoria</a:t>
            </a:r>
          </a:p>
          <a:p>
            <a:pPr marL="0" indent="0">
              <a:buNone/>
            </a:pPr>
            <a:r>
              <a:rPr lang="en-US" dirty="0"/>
              <a:t>La </a:t>
            </a:r>
            <a:r>
              <a:rPr lang="en-US" dirty="0" err="1"/>
              <a:t>memoria</a:t>
            </a:r>
            <a:r>
              <a:rPr lang="en-US" dirty="0"/>
              <a:t> del </a:t>
            </a:r>
            <a:r>
              <a:rPr lang="en-US" dirty="0" err="1"/>
              <a:t>computador</a:t>
            </a:r>
            <a:r>
              <a:rPr lang="en-US" dirty="0"/>
              <a:t> se </a:t>
            </a:r>
            <a:r>
              <a:rPr lang="en-US" dirty="0" err="1"/>
              <a:t>puede</a:t>
            </a:r>
            <a:r>
              <a:rPr lang="en-US" dirty="0"/>
              <a:t> </a:t>
            </a:r>
            <a:r>
              <a:rPr lang="en-US" dirty="0" err="1"/>
              <a:t>visualizar</a:t>
            </a:r>
            <a:r>
              <a:rPr lang="en-US" dirty="0"/>
              <a:t> </a:t>
            </a:r>
            <a:r>
              <a:rPr lang="en-US" dirty="0" err="1"/>
              <a:t>como</a:t>
            </a:r>
            <a:r>
              <a:rPr lang="en-US" dirty="0"/>
              <a:t> </a:t>
            </a:r>
            <a:r>
              <a:rPr lang="en-US" dirty="0" err="1"/>
              <a:t>una</a:t>
            </a:r>
            <a:r>
              <a:rPr lang="en-US" dirty="0"/>
              <a:t> </a:t>
            </a:r>
            <a:r>
              <a:rPr lang="en-US" dirty="0" err="1"/>
              <a:t>columna</a:t>
            </a:r>
            <a:r>
              <a:rPr lang="en-US" dirty="0"/>
              <a:t> de </a:t>
            </a:r>
            <a:r>
              <a:rPr lang="en-US" dirty="0" err="1"/>
              <a:t>contenedores</a:t>
            </a:r>
            <a:r>
              <a:rPr lang="en-US" dirty="0"/>
              <a:t> y </a:t>
            </a:r>
            <a:r>
              <a:rPr lang="en-US" dirty="0" err="1"/>
              <a:t>cada</a:t>
            </a:r>
            <a:r>
              <a:rPr lang="en-US" dirty="0"/>
              <a:t> variable </a:t>
            </a:r>
            <a:r>
              <a:rPr lang="en-US" dirty="0" err="1"/>
              <a:t>ocupa</a:t>
            </a:r>
            <a:r>
              <a:rPr lang="en-US" dirty="0"/>
              <a:t> uno o </a:t>
            </a:r>
            <a:r>
              <a:rPr lang="en-US" dirty="0" err="1"/>
              <a:t>más</a:t>
            </a:r>
            <a:r>
              <a:rPr lang="en-US" dirty="0"/>
              <a:t> </a:t>
            </a:r>
            <a:r>
              <a:rPr lang="en-US" dirty="0" err="1"/>
              <a:t>contenedores</a:t>
            </a:r>
            <a:r>
              <a:rPr lang="en-US" dirty="0"/>
              <a:t> </a:t>
            </a:r>
            <a:r>
              <a:rPr lang="en-US" dirty="0" err="1"/>
              <a:t>contiguos</a:t>
            </a:r>
            <a:r>
              <a:rPr lang="en-US" dirty="0"/>
              <a:t>/</a:t>
            </a:r>
            <a:r>
              <a:rPr lang="en-US" dirty="0" err="1"/>
              <a:t>adyancentes</a:t>
            </a:r>
            <a:r>
              <a:rPr lang="en-US" dirty="0"/>
              <a:t>.</a:t>
            </a:r>
          </a:p>
          <a:p>
            <a:pPr marL="0" indent="0">
              <a:buNone/>
            </a:pPr>
            <a:endParaRPr lang="en-US" dirty="0"/>
          </a:p>
          <a:p>
            <a:pPr marL="0" indent="0">
              <a:buNone/>
            </a:pPr>
            <a:endParaRPr lang="en-US" dirty="0"/>
          </a:p>
          <a:p>
            <a:pPr marL="0" indent="0">
              <a:buNone/>
            </a:pPr>
            <a:endParaRPr lang="en-CO" dirty="0"/>
          </a:p>
        </p:txBody>
      </p:sp>
      <p:pic>
        <p:nvPicPr>
          <p:cNvPr id="4" name="Picture 3">
            <a:extLst>
              <a:ext uri="{FF2B5EF4-FFF2-40B4-BE49-F238E27FC236}">
                <a16:creationId xmlns:a16="http://schemas.microsoft.com/office/drawing/2014/main" id="{0B0AF112-FA46-B69F-6B66-93A85FEF8D16}"/>
              </a:ext>
            </a:extLst>
          </p:cNvPr>
          <p:cNvPicPr>
            <a:picLocks noChangeAspect="1"/>
          </p:cNvPicPr>
          <p:nvPr/>
        </p:nvPicPr>
        <p:blipFill>
          <a:blip r:embed="rId2"/>
          <a:stretch>
            <a:fillRect/>
          </a:stretch>
        </p:blipFill>
        <p:spPr>
          <a:xfrm>
            <a:off x="7574576" y="3215339"/>
            <a:ext cx="3539739" cy="3277536"/>
          </a:xfrm>
          <a:prstGeom prst="rect">
            <a:avLst/>
          </a:prstGeom>
        </p:spPr>
      </p:pic>
    </p:spTree>
    <p:extLst>
      <p:ext uri="{BB962C8B-B14F-4D97-AF65-F5344CB8AC3E}">
        <p14:creationId xmlns:p14="http://schemas.microsoft.com/office/powerpoint/2010/main" val="531298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4BB-F9CD-9F89-6369-32F5C58C1273}"/>
              </a:ext>
            </a:extLst>
          </p:cNvPr>
          <p:cNvSpPr>
            <a:spLocks noGrp="1"/>
          </p:cNvSpPr>
          <p:nvPr>
            <p:ph type="title"/>
          </p:nvPr>
        </p:nvSpPr>
        <p:spPr/>
        <p:txBody>
          <a:bodyPr/>
          <a:lstStyle/>
          <a:p>
            <a:r>
              <a:rPr lang="en-CO" dirty="0"/>
              <a:t>Arreglos</a:t>
            </a:r>
          </a:p>
        </p:txBody>
      </p:sp>
      <p:sp>
        <p:nvSpPr>
          <p:cNvPr id="3" name="Content Placeholder 2">
            <a:extLst>
              <a:ext uri="{FF2B5EF4-FFF2-40B4-BE49-F238E27FC236}">
                <a16:creationId xmlns:a16="http://schemas.microsoft.com/office/drawing/2014/main" id="{EC8113C4-C485-DC9F-06A8-4A2D53ADBF88}"/>
              </a:ext>
            </a:extLst>
          </p:cNvPr>
          <p:cNvSpPr>
            <a:spLocks noGrp="1"/>
          </p:cNvSpPr>
          <p:nvPr>
            <p:ph idx="1"/>
          </p:nvPr>
        </p:nvSpPr>
        <p:spPr/>
        <p:txBody>
          <a:bodyPr/>
          <a:lstStyle/>
          <a:p>
            <a:r>
              <a:rPr lang="en-CO" dirty="0"/>
              <a:t>Son una estructura de datos (unidad de almacenamiento) usado generalmente para almacenar de manera eficiente múltiples datos con valores relacionados.</a:t>
            </a:r>
          </a:p>
          <a:p>
            <a:r>
              <a:rPr lang="en-CO" dirty="0"/>
              <a:t>Los arrays almacenan información de manera adyacente e indexada</a:t>
            </a:r>
          </a:p>
          <a:p>
            <a:pPr marL="0" indent="0">
              <a:buNone/>
            </a:pPr>
            <a:endParaRPr lang="en-CO" dirty="0"/>
          </a:p>
          <a:p>
            <a:endParaRPr lang="en-CO" dirty="0"/>
          </a:p>
        </p:txBody>
      </p:sp>
      <p:pic>
        <p:nvPicPr>
          <p:cNvPr id="5" name="Picture 4" descr="A white rectangular object with black numbers&#10;&#10;AI-generated content may be incorrect.">
            <a:extLst>
              <a:ext uri="{FF2B5EF4-FFF2-40B4-BE49-F238E27FC236}">
                <a16:creationId xmlns:a16="http://schemas.microsoft.com/office/drawing/2014/main" id="{D2CF7FBF-3DB6-485B-EAE1-81BDE07F41B2}"/>
              </a:ext>
            </a:extLst>
          </p:cNvPr>
          <p:cNvPicPr>
            <a:picLocks noChangeAspect="1"/>
          </p:cNvPicPr>
          <p:nvPr/>
        </p:nvPicPr>
        <p:blipFill>
          <a:blip r:embed="rId2"/>
          <a:stretch>
            <a:fillRect/>
          </a:stretch>
        </p:blipFill>
        <p:spPr>
          <a:xfrm>
            <a:off x="1427312" y="4136572"/>
            <a:ext cx="9337375" cy="1428479"/>
          </a:xfrm>
          <a:prstGeom prst="rect">
            <a:avLst/>
          </a:prstGeom>
        </p:spPr>
      </p:pic>
    </p:spTree>
    <p:extLst>
      <p:ext uri="{BB962C8B-B14F-4D97-AF65-F5344CB8AC3E}">
        <p14:creationId xmlns:p14="http://schemas.microsoft.com/office/powerpoint/2010/main" val="378892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4D1A-DAE0-9D97-1E94-31FA33770E90}"/>
              </a:ext>
            </a:extLst>
          </p:cNvPr>
          <p:cNvSpPr>
            <a:spLocks noGrp="1"/>
          </p:cNvSpPr>
          <p:nvPr>
            <p:ph type="title"/>
          </p:nvPr>
        </p:nvSpPr>
        <p:spPr/>
        <p:txBody>
          <a:bodyPr/>
          <a:lstStyle/>
          <a:p>
            <a:r>
              <a:rPr lang="en-CO" dirty="0"/>
              <a:t>Arreglos</a:t>
            </a:r>
          </a:p>
        </p:txBody>
      </p:sp>
      <p:sp>
        <p:nvSpPr>
          <p:cNvPr id="3" name="Content Placeholder 2">
            <a:extLst>
              <a:ext uri="{FF2B5EF4-FFF2-40B4-BE49-F238E27FC236}">
                <a16:creationId xmlns:a16="http://schemas.microsoft.com/office/drawing/2014/main" id="{951F5135-AA82-9F58-1D5B-C451E4EF8406}"/>
              </a:ext>
            </a:extLst>
          </p:cNvPr>
          <p:cNvSpPr>
            <a:spLocks noGrp="1"/>
          </p:cNvSpPr>
          <p:nvPr>
            <p:ph idx="1"/>
          </p:nvPr>
        </p:nvSpPr>
        <p:spPr/>
        <p:txBody>
          <a:bodyPr/>
          <a:lstStyle/>
          <a:p>
            <a:r>
              <a:rPr lang="en-CO" dirty="0"/>
              <a:t>Son una manera eficiente de almacenar múltiples variables en memoria</a:t>
            </a:r>
          </a:p>
          <a:p>
            <a:pPr marL="0" indent="0">
              <a:buNone/>
            </a:pPr>
            <a:endParaRPr lang="en-CO" dirty="0"/>
          </a:p>
          <a:p>
            <a:pPr marL="0" indent="0">
              <a:buNone/>
            </a:pPr>
            <a:r>
              <a:rPr lang="en-CO" dirty="0"/>
              <a:t> </a:t>
            </a:r>
          </a:p>
        </p:txBody>
      </p:sp>
      <p:pic>
        <p:nvPicPr>
          <p:cNvPr id="4" name="Picture 3">
            <a:extLst>
              <a:ext uri="{FF2B5EF4-FFF2-40B4-BE49-F238E27FC236}">
                <a16:creationId xmlns:a16="http://schemas.microsoft.com/office/drawing/2014/main" id="{8A435E75-16A6-0F23-104E-F6B63A0C34D1}"/>
              </a:ext>
            </a:extLst>
          </p:cNvPr>
          <p:cNvPicPr>
            <a:picLocks noChangeAspect="1"/>
          </p:cNvPicPr>
          <p:nvPr/>
        </p:nvPicPr>
        <p:blipFill>
          <a:blip r:embed="rId2"/>
          <a:stretch>
            <a:fillRect/>
          </a:stretch>
        </p:blipFill>
        <p:spPr>
          <a:xfrm>
            <a:off x="4272865" y="2526393"/>
            <a:ext cx="3646270" cy="3785507"/>
          </a:xfrm>
          <a:prstGeom prst="rect">
            <a:avLst/>
          </a:prstGeom>
        </p:spPr>
      </p:pic>
    </p:spTree>
    <p:extLst>
      <p:ext uri="{BB962C8B-B14F-4D97-AF65-F5344CB8AC3E}">
        <p14:creationId xmlns:p14="http://schemas.microsoft.com/office/powerpoint/2010/main" val="935014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CA98E-E908-8931-B04C-A97B8AA05C4F}"/>
              </a:ext>
            </a:extLst>
          </p:cNvPr>
          <p:cNvSpPr>
            <a:spLocks noGrp="1"/>
          </p:cNvSpPr>
          <p:nvPr>
            <p:ph type="title"/>
          </p:nvPr>
        </p:nvSpPr>
        <p:spPr/>
        <p:txBody>
          <a:bodyPr/>
          <a:lstStyle/>
          <a:p>
            <a:r>
              <a:rPr lang="en-CO" dirty="0"/>
              <a:t>Algoritmo por inserción</a:t>
            </a:r>
          </a:p>
        </p:txBody>
      </p:sp>
      <p:sp>
        <p:nvSpPr>
          <p:cNvPr id="3" name="Content Placeholder 2">
            <a:extLst>
              <a:ext uri="{FF2B5EF4-FFF2-40B4-BE49-F238E27FC236}">
                <a16:creationId xmlns:a16="http://schemas.microsoft.com/office/drawing/2014/main" id="{45A704E9-BEF4-65A5-C849-6C470EC719F1}"/>
              </a:ext>
            </a:extLst>
          </p:cNvPr>
          <p:cNvSpPr>
            <a:spLocks noGrp="1"/>
          </p:cNvSpPr>
          <p:nvPr>
            <p:ph idx="1"/>
          </p:nvPr>
        </p:nvSpPr>
        <p:spPr/>
        <p:txBody>
          <a:bodyPr>
            <a:normAutofit/>
          </a:bodyPr>
          <a:lstStyle/>
          <a:p>
            <a:r>
              <a:rPr lang="en-CO" b="1" dirty="0"/>
              <a:t>Insertion Sort</a:t>
            </a:r>
          </a:p>
          <a:p>
            <a:pPr marL="0" indent="0">
              <a:buNone/>
            </a:pPr>
            <a:r>
              <a:rPr lang="en-CO" dirty="0"/>
              <a:t>¿Cómo funciona?</a:t>
            </a:r>
          </a:p>
          <a:p>
            <a:pPr>
              <a:buFontTx/>
              <a:buChar char="-"/>
            </a:pPr>
            <a:r>
              <a:rPr lang="en-CO" dirty="0"/>
              <a:t>Ordena un subconjunto del array y expandiendo este rango ordenado hasta que todo el array esté ordenado</a:t>
            </a:r>
          </a:p>
          <a:p>
            <a:pPr>
              <a:buFontTx/>
              <a:buChar char="-"/>
            </a:pPr>
            <a:r>
              <a:rPr lang="en-CO" dirty="0"/>
              <a:t>Se asume que el primer elemento esta ordenado</a:t>
            </a:r>
          </a:p>
          <a:p>
            <a:pPr>
              <a:buFontTx/>
              <a:buChar char="-"/>
            </a:pPr>
            <a:r>
              <a:rPr lang="en-CO" dirty="0"/>
              <a:t>Encontrar la posición correcta del elemento ordenado y lo inserta desplazado los elementos hacia abajo para linerar espacio</a:t>
            </a:r>
          </a:p>
          <a:p>
            <a:pPr>
              <a:buFontTx/>
              <a:buChar char="-"/>
            </a:pPr>
            <a:r>
              <a:rPr lang="en-CO" dirty="0"/>
              <a:t>Repetimos el proceso hasta que ningún número tenga que moverse</a:t>
            </a:r>
          </a:p>
        </p:txBody>
      </p:sp>
    </p:spTree>
    <p:extLst>
      <p:ext uri="{BB962C8B-B14F-4D97-AF65-F5344CB8AC3E}">
        <p14:creationId xmlns:p14="http://schemas.microsoft.com/office/powerpoint/2010/main" val="49863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76316-967B-1C8E-1609-078FBB793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992B7-30F1-078E-7DBC-B6BC06D66E9F}"/>
              </a:ext>
            </a:extLst>
          </p:cNvPr>
          <p:cNvSpPr>
            <a:spLocks noGrp="1"/>
          </p:cNvSpPr>
          <p:nvPr>
            <p:ph type="title"/>
          </p:nvPr>
        </p:nvSpPr>
        <p:spPr/>
        <p:txBody>
          <a:bodyPr/>
          <a:lstStyle/>
          <a:p>
            <a:r>
              <a:rPr lang="en-CO" dirty="0"/>
              <a:t>Algoritmo por intercambio</a:t>
            </a:r>
          </a:p>
        </p:txBody>
      </p:sp>
      <p:sp>
        <p:nvSpPr>
          <p:cNvPr id="3" name="Content Placeholder 2">
            <a:extLst>
              <a:ext uri="{FF2B5EF4-FFF2-40B4-BE49-F238E27FC236}">
                <a16:creationId xmlns:a16="http://schemas.microsoft.com/office/drawing/2014/main" id="{B0C7C3E7-67B1-5B1C-C385-CCC1F9790A87}"/>
              </a:ext>
            </a:extLst>
          </p:cNvPr>
          <p:cNvSpPr>
            <a:spLocks noGrp="1"/>
          </p:cNvSpPr>
          <p:nvPr>
            <p:ph idx="1"/>
          </p:nvPr>
        </p:nvSpPr>
        <p:spPr/>
        <p:txBody>
          <a:bodyPr/>
          <a:lstStyle/>
          <a:p>
            <a:r>
              <a:rPr lang="en-CO" b="1" dirty="0"/>
              <a:t>Insertion Sort</a:t>
            </a:r>
          </a:p>
          <a:p>
            <a:pPr marL="0" indent="0">
              <a:buNone/>
            </a:pPr>
            <a:r>
              <a:rPr lang="en-CO" dirty="0"/>
              <a:t>Pseudo-código</a:t>
            </a:r>
          </a:p>
        </p:txBody>
      </p:sp>
      <p:pic>
        <p:nvPicPr>
          <p:cNvPr id="5" name="Picture 4">
            <a:extLst>
              <a:ext uri="{FF2B5EF4-FFF2-40B4-BE49-F238E27FC236}">
                <a16:creationId xmlns:a16="http://schemas.microsoft.com/office/drawing/2014/main" id="{1D0D5136-3C22-2581-57B8-EBF30796EB97}"/>
              </a:ext>
            </a:extLst>
          </p:cNvPr>
          <p:cNvPicPr>
            <a:picLocks noChangeAspect="1"/>
          </p:cNvPicPr>
          <p:nvPr/>
        </p:nvPicPr>
        <p:blipFill>
          <a:blip r:embed="rId2"/>
          <a:stretch>
            <a:fillRect/>
          </a:stretch>
        </p:blipFill>
        <p:spPr>
          <a:xfrm>
            <a:off x="4876619" y="1960563"/>
            <a:ext cx="6477181" cy="4351337"/>
          </a:xfrm>
          <a:prstGeom prst="rect">
            <a:avLst/>
          </a:prstGeom>
        </p:spPr>
      </p:pic>
    </p:spTree>
    <p:extLst>
      <p:ext uri="{BB962C8B-B14F-4D97-AF65-F5344CB8AC3E}">
        <p14:creationId xmlns:p14="http://schemas.microsoft.com/office/powerpoint/2010/main" val="2875747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384</TotalTime>
  <Words>705</Words>
  <Application>Microsoft Macintosh PowerPoint</Application>
  <PresentationFormat>Widescreen</PresentationFormat>
  <Paragraphs>100</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Noto serif</vt:lpstr>
      <vt:lpstr>Office Theme</vt:lpstr>
      <vt:lpstr>Estructuras de datos</vt:lpstr>
      <vt:lpstr>Propósitos de la clase</vt:lpstr>
      <vt:lpstr>Espacio de memoria</vt:lpstr>
      <vt:lpstr>Variables</vt:lpstr>
      <vt:lpstr>Variables</vt:lpstr>
      <vt:lpstr>Arreglos</vt:lpstr>
      <vt:lpstr>Arreglos</vt:lpstr>
      <vt:lpstr>Algoritmo por inserción</vt:lpstr>
      <vt:lpstr>Algoritmo por intercambio</vt:lpstr>
      <vt:lpstr>Insertion Sort</vt:lpstr>
      <vt:lpstr>Algoritmo por intercambio</vt:lpstr>
      <vt:lpstr>Algoritmo por intercambio</vt:lpstr>
      <vt:lpstr>Algoritmo por intercambio</vt:lpstr>
      <vt:lpstr>Algoritmo por selección</vt:lpstr>
      <vt:lpstr>Algoritmo por selección</vt:lpstr>
      <vt:lpstr>Algoritmo por selección</vt:lpstr>
      <vt:lpstr>Escaneo lineal</vt:lpstr>
      <vt:lpstr>Escaneo lineal</vt:lpstr>
      <vt:lpstr>Escaneo lineal</vt:lpstr>
      <vt:lpstr>Búsqueda binaria</vt:lpstr>
      <vt:lpstr>Búsqueda binaria</vt:lpstr>
      <vt:lpstr>Búsqueda binaria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Stiven Montealegre Gutierrez</dc:creator>
  <cp:lastModifiedBy>James Stiven Montealegre Gutierrez</cp:lastModifiedBy>
  <cp:revision>3</cp:revision>
  <dcterms:created xsi:type="dcterms:W3CDTF">2025-02-20T21:55:38Z</dcterms:created>
  <dcterms:modified xsi:type="dcterms:W3CDTF">2025-08-27T01:53:46Z</dcterms:modified>
</cp:coreProperties>
</file>