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68" r:id="rId2"/>
    <p:sldId id="429" r:id="rId3"/>
    <p:sldId id="430" r:id="rId4"/>
    <p:sldId id="446" r:id="rId5"/>
    <p:sldId id="431" r:id="rId6"/>
    <p:sldId id="447" r:id="rId7"/>
    <p:sldId id="443" r:id="rId8"/>
    <p:sldId id="444" r:id="rId9"/>
    <p:sldId id="449" r:id="rId10"/>
    <p:sldId id="445" r:id="rId11"/>
    <p:sldId id="433" r:id="rId12"/>
    <p:sldId id="434" r:id="rId13"/>
    <p:sldId id="435" r:id="rId14"/>
    <p:sldId id="436" r:id="rId15"/>
    <p:sldId id="437" r:id="rId16"/>
    <p:sldId id="438" r:id="rId17"/>
    <p:sldId id="439" r:id="rId18"/>
    <p:sldId id="463" r:id="rId19"/>
    <p:sldId id="469" r:id="rId20"/>
    <p:sldId id="450" r:id="rId21"/>
    <p:sldId id="460" r:id="rId22"/>
    <p:sldId id="451" r:id="rId23"/>
    <p:sldId id="461" r:id="rId24"/>
    <p:sldId id="453" r:id="rId25"/>
    <p:sldId id="462" r:id="rId26"/>
    <p:sldId id="476" r:id="rId27"/>
    <p:sldId id="471" r:id="rId28"/>
    <p:sldId id="477" r:id="rId29"/>
    <p:sldId id="455" r:id="rId30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000000"/>
    <a:srgbClr val="00145A"/>
    <a:srgbClr val="001E5A"/>
    <a:srgbClr val="5F5F5F"/>
    <a:srgbClr val="6699FF"/>
    <a:srgbClr val="0066FF"/>
    <a:srgbClr val="0000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12" autoAdjust="0"/>
    <p:restoredTop sz="97508" autoAdjust="0"/>
  </p:normalViewPr>
  <p:slideViewPr>
    <p:cSldViewPr snapToGrid="0">
      <p:cViewPr varScale="1">
        <p:scale>
          <a:sx n="72" d="100"/>
          <a:sy n="72" d="100"/>
        </p:scale>
        <p:origin x="1920" y="6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defTabSz="9241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9397" y="2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algn="r" defTabSz="9241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196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defTabSz="924104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9397" y="8832196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algn="r" defTabSz="924104">
              <a:defRPr sz="1100" b="0" i="1"/>
            </a:lvl1pPr>
          </a:lstStyle>
          <a:p>
            <a:pPr>
              <a:defRPr/>
            </a:pPr>
            <a:fld id="{EDDCBEC4-95F6-4ECC-9F85-953343CC41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36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9397" y="2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t" anchorCtr="0" compatLnSpc="1">
            <a:prstTxWarp prst="textNoShape">
              <a:avLst/>
            </a:prstTxWarp>
          </a:bodyPr>
          <a:lstStyle>
            <a:lvl1pPr algn="r"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196"/>
            <a:ext cx="2982418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9397" y="8832196"/>
            <a:ext cx="2982417" cy="464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252" tIns="0" rIns="19252" bIns="0" numCol="1" anchor="b" anchorCtr="0" compatLnSpc="1">
            <a:prstTxWarp prst="textNoShape">
              <a:avLst/>
            </a:prstTxWarp>
          </a:bodyPr>
          <a:lstStyle>
            <a:lvl1pPr algn="r" defTabSz="924104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5824474-4B81-4889-8ECF-AE8C11EE83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486" y="4414562"/>
            <a:ext cx="5050845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50" tIns="46527" rIns="93050" bIns="465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0775" y="698500"/>
            <a:ext cx="4640263" cy="3481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095922" y="8855253"/>
            <a:ext cx="742244" cy="27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8239" tIns="44921" rIns="88239" bIns="44921">
            <a:spAutoFit/>
          </a:bodyPr>
          <a:lstStyle/>
          <a:p>
            <a:pPr algn="ctr" defTabSz="87679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C4650599-843A-4FB9-AADE-7BC5C76BD1BE}" type="slidenum">
              <a:rPr lang="en-US" sz="1300" b="0">
                <a:solidFill>
                  <a:schemeClr val="tx1"/>
                </a:solidFill>
              </a:rPr>
              <a:pPr algn="ctr" defTabSz="87679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99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40E670-6213-4653-A4E7-F854BEF84772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64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3E31A8A-FA01-45AD-BD65-4F09E77E24B8}" type="slidenum">
              <a:rPr lang="en-US" altLang="en-US" sz="1100" b="0">
                <a:solidFill>
                  <a:schemeClr val="tx1"/>
                </a:solidFill>
              </a:rPr>
              <a:pPr/>
              <a:t>17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787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A98ACF7-B8B4-4E21-9AE3-D8E783B86803}" type="slidenum">
              <a:rPr lang="en-US" altLang="en-US" sz="1100" b="0">
                <a:solidFill>
                  <a:schemeClr val="tx1"/>
                </a:solidFill>
              </a:rPr>
              <a:pPr/>
              <a:t>18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090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3D24D5-D3AB-4A4B-AD47-F2479B002E5C}" type="slidenum">
              <a:rPr lang="en-US" altLang="en-US" sz="1100" b="0">
                <a:solidFill>
                  <a:schemeClr val="tx1"/>
                </a:solidFill>
              </a:rPr>
              <a:pPr/>
              <a:t>19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46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1537A8-62B1-4E04-9700-CEDD3A30B3B0}" type="slidenum">
              <a:rPr lang="en-US" altLang="en-US" sz="1100" b="0">
                <a:solidFill>
                  <a:schemeClr val="tx1"/>
                </a:solidFill>
              </a:rPr>
              <a:pPr/>
              <a:t>20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2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CA40984-0C60-488B-8D7E-4816546C0C39}" type="slidenum">
              <a:rPr lang="en-US" altLang="en-US" sz="1100" b="0">
                <a:solidFill>
                  <a:schemeClr val="tx1"/>
                </a:solidFill>
              </a:rPr>
              <a:pPr/>
              <a:t>22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075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418F80E-0052-45AD-9A22-736419E2F0BB}" type="slidenum">
              <a:rPr lang="en-US" altLang="en-US" sz="1100" b="0">
                <a:solidFill>
                  <a:schemeClr val="tx1"/>
                </a:solidFill>
              </a:rPr>
              <a:pPr/>
              <a:t>23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528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These next few slides do not match the book (edition 2), but we think it’s a better model.</a:t>
            </a: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1FC95B1-220A-45E6-A244-9C9E0261BE62}" type="slidenum">
              <a:rPr lang="en-US" altLang="en-US" sz="1100" b="0">
                <a:solidFill>
                  <a:schemeClr val="tx1"/>
                </a:solidFill>
              </a:rPr>
              <a:pPr/>
              <a:t>24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103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differs</a:t>
            </a:r>
            <a:r>
              <a:rPr lang="en-US" baseline="0" dirty="0"/>
              <a:t> from the book to give students two views of the same problem. Hierarchical FSMs are slightly more advanced, but probably more elegant for modeling </a:t>
            </a:r>
            <a:r>
              <a:rPr lang="en-US" baseline="0"/>
              <a:t>this example.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5824474-4B81-4889-8ECF-AE8C11EE832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24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10ACE41-DF85-4FBF-9CAB-1471CE3E04A3}" type="slidenum">
              <a:rPr lang="en-US" altLang="en-US" sz="1100" b="0">
                <a:solidFill>
                  <a:schemeClr val="tx1"/>
                </a:solidFill>
              </a:rPr>
              <a:pPr/>
              <a:t>29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69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63C5168-9AB1-4682-97F2-D3179FB11CE2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736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AABBF74-574E-44C5-852B-5ED1BC9BD531}" type="slidenum">
              <a:rPr lang="en-US" altLang="en-US" sz="1100" b="0">
                <a:solidFill>
                  <a:schemeClr val="tx1"/>
                </a:solidFill>
              </a:rPr>
              <a:pPr/>
              <a:t>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555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C28BA80-1B1C-4783-AAC1-F8821795EE3A}" type="slidenum">
              <a:rPr lang="en-US" altLang="en-US" sz="1100" b="0">
                <a:solidFill>
                  <a:schemeClr val="tx1"/>
                </a:solidFill>
              </a:rPr>
              <a:pPr/>
              <a:t>5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81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BA99A3C-D1AF-44B5-902D-0FC5FB5B8E2C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574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ACB8017-B0C8-4B8D-B6FF-56D29E7CE276}" type="slidenum">
              <a:rPr lang="en-US" altLang="en-US" sz="1100" b="0">
                <a:solidFill>
                  <a:schemeClr val="tx1"/>
                </a:solidFill>
              </a:rPr>
              <a:pPr/>
              <a:t>12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68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D96109E-B144-43F7-A523-A7CB63EDDBCA}" type="slidenum">
              <a:rPr lang="en-US" altLang="en-US" sz="1100" b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385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04BDD95-D82B-4935-8ED0-9BF7EC324A4F}" type="slidenum">
              <a:rPr lang="en-US" altLang="en-US" sz="1100" b="0">
                <a:solidFill>
                  <a:schemeClr val="tx1"/>
                </a:solidFill>
              </a:rPr>
              <a:pPr/>
              <a:t>14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631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10417" indent="-273238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09295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530129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4pPr>
            <a:lvl5pPr marL="1967310" indent="-218590" defTabSz="921418">
              <a:defRPr sz="19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40448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841668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27884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716029" indent="-218590" defTabSz="921418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DD9B2D1-6873-4D17-B8B7-E1484094BCC9}" type="slidenum">
              <a:rPr lang="en-US" altLang="en-US" sz="1100" b="0">
                <a:solidFill>
                  <a:schemeClr val="tx1"/>
                </a:solidFill>
              </a:rPr>
              <a:pPr/>
              <a:t>16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00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009AE-89CC-4665-9D30-801521254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731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AB3A6-2E42-479A-8913-8FAB5DCE7C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6567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03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03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60B34-70B7-4AB0-82BF-31BEB5AD4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88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" y="96838"/>
            <a:ext cx="8878888" cy="8611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106C561A-138D-4822-ABE8-5DC9241D85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00727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10F7EE-E5AD-4288-9636-6E2A1C439C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104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314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00B60-60A6-4953-9D8E-6AC5A54628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262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65580E-EC7C-44D5-952F-88E83A816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96930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B25BB3-F2AA-4438-8A3B-B04F71E3A2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7633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0AAE9-957E-478F-B76D-123FFE0ED0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93471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8E2B46-098E-4BD8-AAD4-4EA091D6FF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0685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15AA4C-46F4-44AC-8383-D6EF75ED74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581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9225" y="6601722"/>
            <a:ext cx="3736975" cy="2070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0663" y="6591869"/>
            <a:ext cx="2895600" cy="213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67550" y="6607414"/>
            <a:ext cx="1905000" cy="220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179D784-E751-417E-82AC-5E25954728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39700" y="96838"/>
            <a:ext cx="88788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3" y="955343"/>
            <a:ext cx="8867775" cy="56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301093"/>
            <a:ext cx="7772400" cy="3328372"/>
          </a:xfrm>
        </p:spPr>
        <p:txBody>
          <a:bodyPr/>
          <a:lstStyle/>
          <a:p>
            <a:r>
              <a:rPr lang="en-US" altLang="en-US" dirty="0"/>
              <a:t>Introduction to Software Testing </a:t>
            </a:r>
            <a:br>
              <a:rPr lang="en-US" altLang="en-US" dirty="0"/>
            </a:br>
            <a:r>
              <a:rPr lang="en-US" altLang="en-US" sz="2800" i="1" dirty="0"/>
              <a:t>(2nd edition)</a:t>
            </a:r>
            <a:br>
              <a:rPr lang="en-US" altLang="en-US" sz="2800" i="1" dirty="0"/>
            </a:br>
            <a:r>
              <a:rPr lang="en-US" altLang="en-US" dirty="0"/>
              <a:t> Chapter 7.5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Graph Coverage for Specifications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887103" y="3882537"/>
            <a:ext cx="7397087" cy="2274887"/>
          </a:xfrm>
        </p:spPr>
        <p:txBody>
          <a:bodyPr/>
          <a:lstStyle/>
          <a:p>
            <a:endParaRPr lang="en-US" altLang="en-US" b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EED110-8514-4443-9A73-670C71A50819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 Requirements for FileADT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67282"/>
            <a:ext cx="8867775" cy="4270375"/>
          </a:xfrm>
        </p:spPr>
        <p:txBody>
          <a:bodyPr/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/>
              <a:t>Cover every path from the start node to every node that contains a write() such that the path does not go through a node containing an open()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/>
              <a:t>Cover every path from the start node to every node that contains a close() such that the path does not go through a node containing an open()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/>
              <a:t>Cover every path from every node that contains a close() to every node that contains a write()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en-US" sz="2400" b="0" dirty="0"/>
              <a:t>Cover every path from every node that contains an open() to every node that contains a close() such that the path does not go through a node containing a write()</a:t>
            </a: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892175" y="903224"/>
            <a:ext cx="7359650" cy="469900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Apply to all programs that use </a:t>
            </a:r>
            <a:r>
              <a:rPr lang="en-US" altLang="en-US" sz="2400" dirty="0" err="1">
                <a:solidFill>
                  <a:schemeClr val="tx2"/>
                </a:solidFill>
                <a:latin typeface="Gill Sans MT" panose="020B0502020104020203" pitchFamily="34" charset="0"/>
              </a:rPr>
              <a:t>FileADT</a:t>
            </a:r>
            <a:endParaRPr lang="en-US" altLang="en-US" sz="2400" dirty="0">
              <a:solidFill>
                <a:schemeClr val="tx2"/>
              </a:solidFill>
              <a:latin typeface="Gill Sans MT" panose="020B0502020104020203" pitchFamily="34" charset="0"/>
            </a:endParaRPr>
          </a:p>
        </p:txBody>
      </p:sp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76225" y="5453487"/>
            <a:ext cx="8377238" cy="1016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If program is correct, all test requirements will be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infeasible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Any tests created will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almost definitely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find faults</a:t>
            </a:r>
          </a:p>
        </p:txBody>
      </p:sp>
      <p:sp>
        <p:nvSpPr>
          <p:cNvPr id="22536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 build="p"/>
      <p:bldP spid="2754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1F6AAD8-75C4-4FFF-9E53-55CC9129CBC5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State Behavior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865313"/>
          </a:xfrm>
        </p:spPr>
        <p:txBody>
          <a:bodyPr/>
          <a:lstStyle/>
          <a:p>
            <a:r>
              <a:rPr lang="en-US" altLang="en-US" b="0" dirty="0"/>
              <a:t>A </a:t>
            </a:r>
            <a:r>
              <a:rPr lang="en-US" altLang="en-US" b="0" dirty="0">
                <a:solidFill>
                  <a:schemeClr val="tx2"/>
                </a:solidFill>
              </a:rPr>
              <a:t>finite state machine </a:t>
            </a:r>
            <a:r>
              <a:rPr lang="en-US" altLang="en-US" b="0" dirty="0"/>
              <a:t>(</a:t>
            </a:r>
            <a:r>
              <a:rPr lang="en-US" altLang="en-US" b="0" dirty="0">
                <a:solidFill>
                  <a:schemeClr val="tx2"/>
                </a:solidFill>
              </a:rPr>
              <a:t>FSM</a:t>
            </a:r>
            <a:r>
              <a:rPr lang="en-US" altLang="en-US" b="0" dirty="0"/>
              <a:t>) is a graph that describes how software variables are modified during execution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Nodes</a:t>
            </a:r>
            <a:r>
              <a:rPr lang="en-US" altLang="en-US" b="0" dirty="0"/>
              <a:t> : States, representing sets of values for key variables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Edges</a:t>
            </a:r>
            <a:r>
              <a:rPr lang="en-US" altLang="en-US" b="0" dirty="0"/>
              <a:t> : Transitions, possible changes in the state</a:t>
            </a:r>
          </a:p>
        </p:txBody>
      </p:sp>
      <p:grpSp>
        <p:nvGrpSpPr>
          <p:cNvPr id="23558" name="Group 10"/>
          <p:cNvGrpSpPr>
            <a:grpSpLocks/>
          </p:cNvGrpSpPr>
          <p:nvPr/>
        </p:nvGrpSpPr>
        <p:grpSpPr bwMode="auto">
          <a:xfrm>
            <a:off x="3032125" y="3257550"/>
            <a:ext cx="3079750" cy="2060575"/>
            <a:chOff x="619" y="1829"/>
            <a:chExt cx="1940" cy="1298"/>
          </a:xfrm>
        </p:grpSpPr>
        <p:sp>
          <p:nvSpPr>
            <p:cNvPr id="23560" name="Oval 4"/>
            <p:cNvSpPr>
              <a:spLocks noChangeArrowheads="1"/>
            </p:cNvSpPr>
            <p:nvPr/>
          </p:nvSpPr>
          <p:spPr bwMode="auto">
            <a:xfrm>
              <a:off x="619" y="2182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dirty="0">
                  <a:latin typeface="Gill Sans MT" panose="020B0502020104020203" pitchFamily="34" charset="0"/>
                </a:rPr>
                <a:t>Off</a:t>
              </a:r>
            </a:p>
          </p:txBody>
        </p:sp>
        <p:sp>
          <p:nvSpPr>
            <p:cNvPr id="23561" name="Oval 5"/>
            <p:cNvSpPr>
              <a:spLocks noChangeArrowheads="1"/>
            </p:cNvSpPr>
            <p:nvPr/>
          </p:nvSpPr>
          <p:spPr bwMode="auto">
            <a:xfrm>
              <a:off x="1824" y="2183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latin typeface="Gill Sans MT" panose="020B0502020104020203" pitchFamily="34" charset="0"/>
                </a:rPr>
                <a:t>On</a:t>
              </a:r>
            </a:p>
          </p:txBody>
        </p:sp>
        <p:cxnSp>
          <p:nvCxnSpPr>
            <p:cNvPr id="23562" name="AutoShape 6"/>
            <p:cNvCxnSpPr>
              <a:cxnSpLocks noChangeShapeType="1"/>
              <a:stCxn id="23560" idx="7"/>
              <a:endCxn id="23561" idx="1"/>
            </p:cNvCxnSpPr>
            <p:nvPr/>
          </p:nvCxnSpPr>
          <p:spPr bwMode="auto">
            <a:xfrm rot="5400000" flipV="1">
              <a:off x="1588" y="1895"/>
              <a:ext cx="1" cy="686"/>
            </a:xfrm>
            <a:prstGeom prst="curvedConnector3">
              <a:avLst>
                <a:gd name="adj1" fmla="val -199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3" name="AutoShape 7"/>
            <p:cNvCxnSpPr>
              <a:cxnSpLocks noChangeShapeType="1"/>
              <a:stCxn id="23561" idx="3"/>
              <a:endCxn id="23560" idx="5"/>
            </p:cNvCxnSpPr>
            <p:nvPr/>
          </p:nvCxnSpPr>
          <p:spPr bwMode="auto">
            <a:xfrm rot="16200000" flipV="1">
              <a:off x="1588" y="2160"/>
              <a:ext cx="1" cy="686"/>
            </a:xfrm>
            <a:prstGeom prst="curvedConnector3">
              <a:avLst>
                <a:gd name="adj1" fmla="val -198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564" name="Text Box 8"/>
            <p:cNvSpPr txBox="1">
              <a:spLocks noChangeArrowheads="1"/>
            </p:cNvSpPr>
            <p:nvPr/>
          </p:nvSpPr>
          <p:spPr bwMode="auto">
            <a:xfrm>
              <a:off x="1109" y="1829"/>
              <a:ext cx="97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switch up</a:t>
              </a:r>
            </a:p>
          </p:txBody>
        </p:sp>
        <p:sp>
          <p:nvSpPr>
            <p:cNvPr id="23565" name="Text Box 9"/>
            <p:cNvSpPr txBox="1">
              <a:spLocks noChangeArrowheads="1"/>
            </p:cNvSpPr>
            <p:nvPr/>
          </p:nvSpPr>
          <p:spPr bwMode="auto">
            <a:xfrm>
              <a:off x="1116" y="2681"/>
              <a:ext cx="96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Gill Sans MT" panose="020B0502020104020203" pitchFamily="34" charset="0"/>
                </a:rPr>
                <a:t>switch down</a:t>
              </a:r>
            </a:p>
          </p:txBody>
        </p:sp>
      </p:grpSp>
      <p:sp>
        <p:nvSpPr>
          <p:cNvPr id="23559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B0A567F-BA07-48CC-8062-9012F41DCDE8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Finite State Machine—Two Variables</a:t>
            </a:r>
            <a:endParaRPr lang="en-US" altLang="en-US" dirty="0"/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1050925" y="1196975"/>
            <a:ext cx="2687638" cy="1371600"/>
          </a:xfrm>
          <a:prstGeom prst="ellipse">
            <a:avLst/>
          </a:prstGeom>
          <a:solidFill>
            <a:srgbClr val="0066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u="sng">
                <a:latin typeface="Gill Sans MT" panose="020B0502020104020203" pitchFamily="34" charset="0"/>
              </a:rPr>
              <a:t>Tropical Depression</a:t>
            </a:r>
          </a:p>
          <a:p>
            <a:pPr algn="ctr"/>
            <a:r>
              <a:rPr lang="en-US" altLang="en-US" sz="1800">
                <a:latin typeface="Gill Sans MT" panose="020B0502020104020203" pitchFamily="34" charset="0"/>
              </a:rPr>
              <a:t>circulation = yes</a:t>
            </a:r>
          </a:p>
          <a:p>
            <a:pPr algn="ctr"/>
            <a:r>
              <a:rPr lang="en-US" altLang="en-US" sz="1800">
                <a:latin typeface="Gill Sans MT" panose="020B0502020104020203" pitchFamily="34" charset="0"/>
              </a:rPr>
              <a:t>windspeed &lt; 39mph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344863" y="1146175"/>
            <a:ext cx="4518025" cy="1473200"/>
            <a:chOff x="1617" y="724"/>
            <a:chExt cx="2846" cy="928"/>
          </a:xfrm>
        </p:grpSpPr>
        <p:sp>
          <p:nvSpPr>
            <p:cNvPr id="24600" name="Oval 7"/>
            <p:cNvSpPr>
              <a:spLocks noChangeArrowheads="1"/>
            </p:cNvSpPr>
            <p:nvPr/>
          </p:nvSpPr>
          <p:spPr bwMode="auto">
            <a:xfrm>
              <a:off x="2698" y="724"/>
              <a:ext cx="1765" cy="928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>
                  <a:latin typeface="Gill Sans MT" panose="020B0502020104020203" pitchFamily="34" charset="0"/>
                </a:rPr>
                <a:t>Tropical Storm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circulation = yes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windspeed = 39..73 mph </a:t>
              </a:r>
            </a:p>
          </p:txBody>
        </p:sp>
        <p:cxnSp>
          <p:nvCxnSpPr>
            <p:cNvPr id="24601" name="AutoShape 9"/>
            <p:cNvCxnSpPr>
              <a:cxnSpLocks noChangeShapeType="1"/>
              <a:stCxn id="24581" idx="7"/>
              <a:endCxn id="24600" idx="1"/>
            </p:cNvCxnSpPr>
            <p:nvPr/>
          </p:nvCxnSpPr>
          <p:spPr bwMode="auto">
            <a:xfrm rot="-5400000">
              <a:off x="2275" y="202"/>
              <a:ext cx="23" cy="1339"/>
            </a:xfrm>
            <a:prstGeom prst="curvedConnector3">
              <a:avLst>
                <a:gd name="adj1" fmla="val 1317394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1050925" y="4033838"/>
            <a:ext cx="4459288" cy="1371600"/>
            <a:chOff x="172" y="2543"/>
            <a:chExt cx="2809" cy="864"/>
          </a:xfrm>
        </p:grpSpPr>
        <p:sp>
          <p:nvSpPr>
            <p:cNvPr id="24598" name="Oval 8"/>
            <p:cNvSpPr>
              <a:spLocks noChangeArrowheads="1"/>
            </p:cNvSpPr>
            <p:nvPr/>
          </p:nvSpPr>
          <p:spPr bwMode="auto">
            <a:xfrm>
              <a:off x="172" y="2543"/>
              <a:ext cx="1693" cy="864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>
                  <a:latin typeface="Gill Sans MT" panose="020B0502020104020203" pitchFamily="34" charset="0"/>
                </a:rPr>
                <a:t>Major Hurricane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circulation = yes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windspeed &gt;= 110 mph</a:t>
              </a:r>
            </a:p>
          </p:txBody>
        </p:sp>
        <p:cxnSp>
          <p:nvCxnSpPr>
            <p:cNvPr id="24599" name="AutoShape 11"/>
            <p:cNvCxnSpPr>
              <a:cxnSpLocks noChangeShapeType="1"/>
              <a:stCxn id="24596" idx="3"/>
              <a:endCxn id="24598" idx="5"/>
            </p:cNvCxnSpPr>
            <p:nvPr/>
          </p:nvCxnSpPr>
          <p:spPr bwMode="auto">
            <a:xfrm rot="16200000" flipV="1">
              <a:off x="2298" y="2599"/>
              <a:ext cx="1" cy="1364"/>
            </a:xfrm>
            <a:prstGeom prst="curvedConnector3">
              <a:avLst>
                <a:gd name="adj1" fmla="val -27100009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4205" name="AutoShape 13"/>
          <p:cNvCxnSpPr>
            <a:cxnSpLocks noChangeShapeType="1"/>
            <a:stCxn id="24596" idx="0"/>
            <a:endCxn id="24600" idx="4"/>
          </p:cNvCxnSpPr>
          <p:nvPr/>
        </p:nvCxnSpPr>
        <p:spPr bwMode="auto">
          <a:xfrm rot="-5400000">
            <a:off x="5753894" y="3326606"/>
            <a:ext cx="1416050" cy="1588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206" name="AutoShape 14"/>
          <p:cNvCxnSpPr>
            <a:cxnSpLocks noChangeShapeType="1"/>
            <a:stCxn id="24600" idx="2"/>
            <a:endCxn id="24581" idx="6"/>
          </p:cNvCxnSpPr>
          <p:nvPr/>
        </p:nvCxnSpPr>
        <p:spPr bwMode="auto">
          <a:xfrm rot="10800000">
            <a:off x="3738563" y="1882775"/>
            <a:ext cx="1322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4207" name="AutoShape 15"/>
          <p:cNvCxnSpPr>
            <a:cxnSpLocks noChangeShapeType="1"/>
            <a:stCxn id="24598" idx="6"/>
            <a:endCxn id="24596" idx="2"/>
          </p:cNvCxnSpPr>
          <p:nvPr/>
        </p:nvCxnSpPr>
        <p:spPr bwMode="auto">
          <a:xfrm>
            <a:off x="3738563" y="4719638"/>
            <a:ext cx="1377950" cy="1587"/>
          </a:xfrm>
          <a:prstGeom prst="curvedConnector3">
            <a:avLst>
              <a:gd name="adj1" fmla="val 49884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116513" y="1882775"/>
            <a:ext cx="2746375" cy="3524250"/>
            <a:chOff x="2733" y="1188"/>
            <a:chExt cx="1730" cy="2220"/>
          </a:xfrm>
        </p:grpSpPr>
        <p:sp>
          <p:nvSpPr>
            <p:cNvPr id="24596" name="Oval 6"/>
            <p:cNvSpPr>
              <a:spLocks noChangeArrowheads="1"/>
            </p:cNvSpPr>
            <p:nvPr/>
          </p:nvSpPr>
          <p:spPr bwMode="auto">
            <a:xfrm>
              <a:off x="2733" y="2544"/>
              <a:ext cx="1693" cy="864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>
                  <a:latin typeface="Gill Sans MT" panose="020B0502020104020203" pitchFamily="34" charset="0"/>
                </a:rPr>
                <a:t>Hurricane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circulation = yes</a:t>
              </a:r>
            </a:p>
            <a:p>
              <a:pPr algn="ctr"/>
              <a:r>
                <a:rPr lang="en-US" altLang="en-US" sz="1800">
                  <a:latin typeface="Gill Sans MT" panose="020B0502020104020203" pitchFamily="34" charset="0"/>
                </a:rPr>
                <a:t>windspeed 74..109 mph</a:t>
              </a:r>
            </a:p>
          </p:txBody>
        </p:sp>
        <p:cxnSp>
          <p:nvCxnSpPr>
            <p:cNvPr id="24597" name="AutoShape 17"/>
            <p:cNvCxnSpPr>
              <a:cxnSpLocks noChangeShapeType="1"/>
              <a:stCxn id="24600" idx="6"/>
              <a:endCxn id="24596" idx="6"/>
            </p:cNvCxnSpPr>
            <p:nvPr/>
          </p:nvCxnSpPr>
          <p:spPr bwMode="auto">
            <a:xfrm flipH="1">
              <a:off x="4426" y="1188"/>
              <a:ext cx="37" cy="1788"/>
            </a:xfrm>
            <a:prstGeom prst="curvedConnector3">
              <a:avLst>
                <a:gd name="adj1" fmla="val -386486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113088" y="2366963"/>
            <a:ext cx="2687637" cy="1870075"/>
            <a:chOff x="1471" y="1493"/>
            <a:chExt cx="1693" cy="1178"/>
          </a:xfrm>
        </p:grpSpPr>
        <p:sp>
          <p:nvSpPr>
            <p:cNvPr id="24591" name="Oval 5"/>
            <p:cNvSpPr>
              <a:spLocks noChangeArrowheads="1"/>
            </p:cNvSpPr>
            <p:nvPr/>
          </p:nvSpPr>
          <p:spPr bwMode="auto">
            <a:xfrm>
              <a:off x="1471" y="1634"/>
              <a:ext cx="1693" cy="864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 dirty="0">
                  <a:latin typeface="Gill Sans MT" panose="020B0502020104020203" pitchFamily="34" charset="0"/>
                </a:rPr>
                <a:t>Something Else</a:t>
              </a:r>
            </a:p>
            <a:p>
              <a:pPr algn="ctr"/>
              <a:r>
                <a:rPr lang="en-US" altLang="en-US" sz="1800" dirty="0">
                  <a:latin typeface="Gill Sans MT" panose="020B0502020104020203" pitchFamily="34" charset="0"/>
                </a:rPr>
                <a:t>circulation = no</a:t>
              </a:r>
            </a:p>
            <a:p>
              <a:pPr algn="ctr"/>
              <a:r>
                <a:rPr lang="en-US" altLang="en-US" sz="1800" dirty="0">
                  <a:latin typeface="Gill Sans MT" panose="020B0502020104020203" pitchFamily="34" charset="0"/>
                </a:rPr>
                <a:t>or</a:t>
              </a:r>
            </a:p>
            <a:p>
              <a:pPr algn="ctr"/>
              <a:r>
                <a:rPr lang="en-US" altLang="en-US" sz="1800" dirty="0" err="1">
                  <a:latin typeface="Gill Sans MT" panose="020B0502020104020203" pitchFamily="34" charset="0"/>
                </a:rPr>
                <a:t>windspeed</a:t>
              </a:r>
              <a:r>
                <a:rPr lang="en-US" altLang="en-US" sz="1800" dirty="0">
                  <a:latin typeface="Gill Sans MT" panose="020B0502020104020203" pitchFamily="34" charset="0"/>
                </a:rPr>
                <a:t> = 0..38 mph</a:t>
              </a:r>
            </a:p>
          </p:txBody>
        </p:sp>
        <p:cxnSp>
          <p:nvCxnSpPr>
            <p:cNvPr id="24592" name="AutoShape 22"/>
            <p:cNvCxnSpPr>
              <a:cxnSpLocks noChangeShapeType="1"/>
              <a:stCxn id="24598" idx="7"/>
              <a:endCxn id="24591" idx="3"/>
            </p:cNvCxnSpPr>
            <p:nvPr/>
          </p:nvCxnSpPr>
          <p:spPr bwMode="auto">
            <a:xfrm flipV="1">
              <a:off x="1617" y="2371"/>
              <a:ext cx="102" cy="299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23"/>
            <p:cNvCxnSpPr>
              <a:cxnSpLocks noChangeShapeType="1"/>
              <a:stCxn id="24596" idx="1"/>
              <a:endCxn id="24591" idx="5"/>
            </p:cNvCxnSpPr>
            <p:nvPr/>
          </p:nvCxnSpPr>
          <p:spPr bwMode="auto">
            <a:xfrm flipH="1" flipV="1">
              <a:off x="2916" y="2371"/>
              <a:ext cx="65" cy="3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24"/>
            <p:cNvCxnSpPr>
              <a:cxnSpLocks noChangeShapeType="1"/>
              <a:stCxn id="24600" idx="3"/>
              <a:endCxn id="24591" idx="7"/>
            </p:cNvCxnSpPr>
            <p:nvPr/>
          </p:nvCxnSpPr>
          <p:spPr bwMode="auto">
            <a:xfrm flipH="1">
              <a:off x="2916" y="1516"/>
              <a:ext cx="40" cy="24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25"/>
            <p:cNvCxnSpPr>
              <a:cxnSpLocks noChangeShapeType="1"/>
              <a:stCxn id="24591" idx="1"/>
              <a:endCxn id="24581" idx="5"/>
            </p:cNvCxnSpPr>
            <p:nvPr/>
          </p:nvCxnSpPr>
          <p:spPr bwMode="auto">
            <a:xfrm flipH="1" flipV="1">
              <a:off x="1617" y="1493"/>
              <a:ext cx="102" cy="26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4219" name="Text Box 27"/>
          <p:cNvSpPr txBox="1">
            <a:spLocks noChangeArrowheads="1"/>
          </p:cNvSpPr>
          <p:nvPr/>
        </p:nvSpPr>
        <p:spPr bwMode="auto">
          <a:xfrm>
            <a:off x="993775" y="5680075"/>
            <a:ext cx="715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Other variables may exist but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not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be part of state</a:t>
            </a:r>
          </a:p>
        </p:txBody>
      </p:sp>
      <p:sp>
        <p:nvSpPr>
          <p:cNvPr id="24590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64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6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33BA1A5-4A44-4AC0-87EA-1F2C13324C33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dirty="0"/>
              <a:t>Finite State Machines </a:t>
            </a:r>
            <a:r>
              <a:rPr lang="en-US" altLang="en-US" dirty="0"/>
              <a:t>are Common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FSMs can </a:t>
            </a:r>
            <a:r>
              <a:rPr lang="en-US" altLang="en-US" b="0" dirty="0">
                <a:solidFill>
                  <a:schemeClr val="tx2"/>
                </a:solidFill>
              </a:rPr>
              <a:t>accurately model</a:t>
            </a:r>
            <a:r>
              <a:rPr lang="en-US" altLang="en-US" b="0" dirty="0"/>
              <a:t> many kinds of software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chemeClr val="tx2"/>
                </a:solidFill>
              </a:rPr>
              <a:t>Embedded</a:t>
            </a:r>
            <a:r>
              <a:rPr lang="en-US" altLang="en-US" b="0" dirty="0"/>
              <a:t> and control software (think electronic gadgets)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chemeClr val="tx2"/>
                </a:solidFill>
              </a:rPr>
              <a:t>Abstract data types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chemeClr val="tx2"/>
                </a:solidFill>
              </a:rPr>
              <a:t>Compilers</a:t>
            </a:r>
            <a:r>
              <a:rPr lang="en-US" altLang="en-US" b="0" dirty="0"/>
              <a:t> and operating systems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>
                <a:solidFill>
                  <a:schemeClr val="tx2"/>
                </a:solidFill>
              </a:rPr>
              <a:t>Web</a:t>
            </a:r>
            <a:r>
              <a:rPr lang="en-US" altLang="en-US" b="0" dirty="0"/>
              <a:t> applications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Creating</a:t>
            </a:r>
            <a:r>
              <a:rPr lang="en-US" altLang="en-US" b="0" dirty="0"/>
              <a:t> FSMs can help find software problems</a:t>
            </a:r>
          </a:p>
          <a:p>
            <a:r>
              <a:rPr lang="en-US" altLang="en-US" b="0" dirty="0"/>
              <a:t>Numerous </a:t>
            </a:r>
            <a:r>
              <a:rPr lang="en-US" altLang="en-US" b="0" dirty="0">
                <a:solidFill>
                  <a:schemeClr val="tx2"/>
                </a:solidFill>
              </a:rPr>
              <a:t>languages</a:t>
            </a:r>
            <a:r>
              <a:rPr lang="en-US" altLang="en-US" b="0" dirty="0"/>
              <a:t> for expressing FSMs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/>
              <a:t>UML </a:t>
            </a:r>
            <a:r>
              <a:rPr lang="en-US" altLang="en-US" b="0" dirty="0" err="1"/>
              <a:t>statecharts</a:t>
            </a:r>
            <a:endParaRPr lang="en-US" altLang="en-US" b="0" dirty="0"/>
          </a:p>
          <a:p>
            <a:pPr lvl="1">
              <a:spcBef>
                <a:spcPts val="600"/>
              </a:spcBef>
            </a:pPr>
            <a:r>
              <a:rPr lang="en-US" altLang="en-US" b="0" dirty="0"/>
              <a:t>Automata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/>
              <a:t>State tables (SCR)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/>
              <a:t>Petri nets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Limitation</a:t>
            </a:r>
            <a:r>
              <a:rPr lang="en-US" altLang="en-US" b="0" dirty="0"/>
              <a:t> : FSMs are not always practical for programs that have </a:t>
            </a:r>
            <a:r>
              <a:rPr lang="en-US" altLang="en-US" b="0" dirty="0">
                <a:solidFill>
                  <a:schemeClr val="tx2"/>
                </a:solidFill>
              </a:rPr>
              <a:t>lots of states</a:t>
            </a:r>
            <a:r>
              <a:rPr lang="en-US" altLang="en-US" b="0" dirty="0"/>
              <a:t> (for example, GUIs)</a:t>
            </a:r>
          </a:p>
        </p:txBody>
      </p:sp>
      <p:sp>
        <p:nvSpPr>
          <p:cNvPr id="2560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06120B7-5BBA-4CDF-BC2A-A7005255B0DE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Annotations on FSMs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b="0" dirty="0"/>
              <a:t>FSMs can be annotated with different types of actions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/>
              <a:t>Actions on </a:t>
            </a:r>
            <a:r>
              <a:rPr lang="en-US" altLang="en-US" b="0" dirty="0">
                <a:solidFill>
                  <a:schemeClr val="tx2"/>
                </a:solidFill>
              </a:rPr>
              <a:t>transitions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>
                <a:solidFill>
                  <a:schemeClr val="tx2"/>
                </a:solidFill>
              </a:rPr>
              <a:t>Entry</a:t>
            </a:r>
            <a:r>
              <a:rPr lang="en-US" altLang="en-US" b="0" dirty="0"/>
              <a:t> actions to nodes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>
                <a:solidFill>
                  <a:schemeClr val="tx2"/>
                </a:solidFill>
              </a:rPr>
              <a:t>Exit</a:t>
            </a:r>
            <a:r>
              <a:rPr lang="en-US" altLang="en-US" b="0" dirty="0"/>
              <a:t> actions on nodes</a:t>
            </a:r>
          </a:p>
          <a:p>
            <a:pPr>
              <a:lnSpc>
                <a:spcPct val="80000"/>
              </a:lnSpc>
            </a:pPr>
            <a:r>
              <a:rPr lang="en-US" altLang="en-US" b="0" dirty="0"/>
              <a:t>Actions can express changes to variables or conditions on variables</a:t>
            </a:r>
          </a:p>
          <a:p>
            <a:pPr>
              <a:lnSpc>
                <a:spcPct val="80000"/>
              </a:lnSpc>
            </a:pPr>
            <a:r>
              <a:rPr lang="en-US" altLang="en-US" b="0" dirty="0"/>
              <a:t>These slides use the basics: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>
                <a:solidFill>
                  <a:schemeClr val="tx2"/>
                </a:solidFill>
              </a:rPr>
              <a:t>Preconditions</a:t>
            </a:r>
            <a:r>
              <a:rPr lang="en-US" altLang="en-US" b="0" dirty="0"/>
              <a:t> (</a:t>
            </a:r>
            <a:r>
              <a:rPr lang="en-US" altLang="en-US" b="0" dirty="0">
                <a:solidFill>
                  <a:schemeClr val="tx2"/>
                </a:solidFill>
              </a:rPr>
              <a:t>guards</a:t>
            </a:r>
            <a:r>
              <a:rPr lang="en-US" altLang="en-US" b="0" dirty="0"/>
              <a:t>) : conditions  that must be true for transitions to be taken</a:t>
            </a:r>
          </a:p>
          <a:p>
            <a:pPr lvl="1">
              <a:lnSpc>
                <a:spcPct val="80000"/>
              </a:lnSpc>
            </a:pPr>
            <a:r>
              <a:rPr lang="en-US" altLang="en-US" b="0" dirty="0">
                <a:solidFill>
                  <a:schemeClr val="tx2"/>
                </a:solidFill>
              </a:rPr>
              <a:t>Triggering events</a:t>
            </a:r>
            <a:r>
              <a:rPr lang="en-US" altLang="en-US" b="0" dirty="0"/>
              <a:t> : changes to variables that cause transitions to be taken</a:t>
            </a:r>
          </a:p>
          <a:p>
            <a:pPr>
              <a:lnSpc>
                <a:spcPct val="80000"/>
              </a:lnSpc>
            </a:pPr>
            <a:r>
              <a:rPr lang="en-US" altLang="en-US" b="0" dirty="0"/>
              <a:t>This is close to the UML </a:t>
            </a:r>
            <a:r>
              <a:rPr lang="en-US" altLang="en-US" b="0" dirty="0" err="1"/>
              <a:t>Statecharts</a:t>
            </a:r>
            <a:r>
              <a:rPr lang="en-US" altLang="en-US" b="0" dirty="0"/>
              <a:t>, but not exactly the same</a:t>
            </a:r>
          </a:p>
        </p:txBody>
      </p:sp>
      <p:sp>
        <p:nvSpPr>
          <p:cNvPr id="2663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73BFFC8-82AF-493F-AB0C-2437C41DFA77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Annotations</a:t>
            </a:r>
          </a:p>
        </p:txBody>
      </p:sp>
      <p:grpSp>
        <p:nvGrpSpPr>
          <p:cNvPr id="27653" name="Group 13"/>
          <p:cNvGrpSpPr>
            <a:grpSpLocks/>
          </p:cNvGrpSpPr>
          <p:nvPr/>
        </p:nvGrpSpPr>
        <p:grpSpPr bwMode="auto">
          <a:xfrm>
            <a:off x="2016125" y="2852738"/>
            <a:ext cx="5146675" cy="595312"/>
            <a:chOff x="1270" y="1797"/>
            <a:chExt cx="3242" cy="375"/>
          </a:xfrm>
        </p:grpSpPr>
        <p:sp>
          <p:nvSpPr>
            <p:cNvPr id="27658" name="Oval 5"/>
            <p:cNvSpPr>
              <a:spLocks noChangeArrowheads="1"/>
            </p:cNvSpPr>
            <p:nvPr/>
          </p:nvSpPr>
          <p:spPr bwMode="auto">
            <a:xfrm>
              <a:off x="1270" y="1797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Closed</a:t>
              </a:r>
            </a:p>
          </p:txBody>
        </p:sp>
        <p:sp>
          <p:nvSpPr>
            <p:cNvPr id="27659" name="Oval 6"/>
            <p:cNvSpPr>
              <a:spLocks noChangeArrowheads="1"/>
            </p:cNvSpPr>
            <p:nvPr/>
          </p:nvSpPr>
          <p:spPr bwMode="auto">
            <a:xfrm>
              <a:off x="3777" y="1797"/>
              <a:ext cx="735" cy="375"/>
            </a:xfrm>
            <a:prstGeom prst="ellipse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Open</a:t>
              </a:r>
            </a:p>
          </p:txBody>
        </p:sp>
        <p:cxnSp>
          <p:nvCxnSpPr>
            <p:cNvPr id="27660" name="AutoShape 7"/>
            <p:cNvCxnSpPr>
              <a:cxnSpLocks noChangeShapeType="1"/>
              <a:stCxn id="27658" idx="7"/>
              <a:endCxn id="27659" idx="1"/>
            </p:cNvCxnSpPr>
            <p:nvPr/>
          </p:nvCxnSpPr>
          <p:spPr bwMode="auto">
            <a:xfrm rot="5400000" flipV="1">
              <a:off x="2890" y="859"/>
              <a:ext cx="1" cy="1988"/>
            </a:xfrm>
            <a:prstGeom prst="curvedConnector3">
              <a:avLst>
                <a:gd name="adj1" fmla="val -35700014"/>
              </a:avLst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7654" name="Text Box 9"/>
          <p:cNvSpPr txBox="1">
            <a:spLocks noChangeArrowheads="1"/>
          </p:cNvSpPr>
          <p:nvPr/>
        </p:nvSpPr>
        <p:spPr bwMode="auto">
          <a:xfrm>
            <a:off x="3597442" y="1985963"/>
            <a:ext cx="21206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open elevator door</a:t>
            </a:r>
          </a:p>
        </p:txBody>
      </p:sp>
      <p:sp>
        <p:nvSpPr>
          <p:cNvPr id="267275" name="AutoShape 11"/>
          <p:cNvSpPr>
            <a:spLocks/>
          </p:cNvSpPr>
          <p:nvPr/>
        </p:nvSpPr>
        <p:spPr bwMode="auto">
          <a:xfrm>
            <a:off x="3996702" y="3495728"/>
            <a:ext cx="2765839" cy="427037"/>
          </a:xfrm>
          <a:prstGeom prst="borderCallout2">
            <a:avLst>
              <a:gd name="adj1" fmla="val 26764"/>
              <a:gd name="adj2" fmla="val -2963"/>
              <a:gd name="adj3" fmla="val 26764"/>
              <a:gd name="adj4" fmla="val -11727"/>
              <a:gd name="adj5" fmla="val -199435"/>
              <a:gd name="adj6" fmla="val -27921"/>
            </a:avLst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Gill Sans MT" panose="020B0502020104020203" pitchFamily="34" charset="0"/>
              </a:rPr>
              <a:t>pre: </a:t>
            </a:r>
            <a:r>
              <a:rPr lang="en-US" altLang="en-US" sz="2400" dirty="0" err="1">
                <a:latin typeface="Gill Sans MT" panose="020B0502020104020203" pitchFamily="34" charset="0"/>
              </a:rPr>
              <a:t>elevSpeed</a:t>
            </a:r>
            <a:r>
              <a:rPr lang="en-US" altLang="en-US" sz="2400" dirty="0">
                <a:latin typeface="Gill Sans MT" panose="020B0502020104020203" pitchFamily="34" charset="0"/>
              </a:rPr>
              <a:t> = 0</a:t>
            </a:r>
          </a:p>
        </p:txBody>
      </p:sp>
      <p:sp>
        <p:nvSpPr>
          <p:cNvPr id="267276" name="AutoShape 12"/>
          <p:cNvSpPr>
            <a:spLocks/>
          </p:cNvSpPr>
          <p:nvPr/>
        </p:nvSpPr>
        <p:spPr bwMode="auto">
          <a:xfrm>
            <a:off x="4026865" y="4281181"/>
            <a:ext cx="4635871" cy="427037"/>
          </a:xfrm>
          <a:prstGeom prst="borderCallout2">
            <a:avLst>
              <a:gd name="adj1" fmla="val 26764"/>
              <a:gd name="adj2" fmla="val -2130"/>
              <a:gd name="adj3" fmla="val 26764"/>
              <a:gd name="adj4" fmla="val -2130"/>
              <a:gd name="adj5" fmla="val -351623"/>
              <a:gd name="adj6" fmla="val -21931"/>
            </a:avLst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400" dirty="0">
                <a:latin typeface="Gill Sans MT" panose="020B0502020104020203" pitchFamily="34" charset="0"/>
              </a:rPr>
              <a:t>trigger: </a:t>
            </a:r>
            <a:r>
              <a:rPr lang="en-US" altLang="en-US" sz="2400" dirty="0" err="1">
                <a:latin typeface="Gill Sans MT" panose="020B0502020104020203" pitchFamily="34" charset="0"/>
              </a:rPr>
              <a:t>openButton</a:t>
            </a:r>
            <a:r>
              <a:rPr lang="en-US" altLang="en-US" sz="2400" dirty="0">
                <a:latin typeface="Gill Sans MT" panose="020B0502020104020203" pitchFamily="34" charset="0"/>
              </a:rPr>
              <a:t> = pressed</a:t>
            </a:r>
          </a:p>
        </p:txBody>
      </p:sp>
      <p:sp>
        <p:nvSpPr>
          <p:cNvPr id="27657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7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5" grpId="0" animBg="1"/>
      <p:bldP spid="26727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959C6CC-9B56-4221-9433-28842D80F1A1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Covering FSMs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>
                <a:solidFill>
                  <a:schemeClr val="tx2"/>
                </a:solidFill>
              </a:rPr>
              <a:t>Node coverage</a:t>
            </a:r>
            <a:r>
              <a:rPr lang="en-US" altLang="en-US" b="0" dirty="0"/>
              <a:t> : execute every state (</a:t>
            </a:r>
            <a:r>
              <a:rPr lang="en-US" altLang="en-US" b="0" i="1" dirty="0"/>
              <a:t>state coverage</a:t>
            </a:r>
            <a:r>
              <a:rPr lang="en-US" altLang="en-US" b="0" dirty="0"/>
              <a:t>)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Edge coverage</a:t>
            </a:r>
            <a:r>
              <a:rPr lang="en-US" altLang="en-US" b="0" dirty="0"/>
              <a:t> : execute every transition (</a:t>
            </a:r>
            <a:r>
              <a:rPr lang="en-US" altLang="en-US" b="0" i="1" dirty="0"/>
              <a:t>transition coverage</a:t>
            </a:r>
            <a:r>
              <a:rPr lang="en-US" altLang="en-US" b="0" dirty="0"/>
              <a:t>)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Edge-pair coverage</a:t>
            </a:r>
            <a:r>
              <a:rPr lang="en-US" altLang="en-US" b="0" dirty="0"/>
              <a:t> : execute every pair of transitions (</a:t>
            </a:r>
            <a:r>
              <a:rPr lang="en-US" altLang="en-US" b="0" i="1" dirty="0"/>
              <a:t>transition-pair</a:t>
            </a:r>
            <a:r>
              <a:rPr lang="en-US" altLang="en-US" b="0" dirty="0"/>
              <a:t>)</a:t>
            </a:r>
          </a:p>
          <a:p>
            <a:r>
              <a:rPr lang="en-US" altLang="en-US" b="0" dirty="0">
                <a:solidFill>
                  <a:schemeClr val="tx2"/>
                </a:solidFill>
              </a:rPr>
              <a:t>Data flow</a:t>
            </a:r>
            <a:r>
              <a:rPr lang="en-US" altLang="en-US" b="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/>
              <a:t>Nodes often do not include </a:t>
            </a:r>
            <a:r>
              <a:rPr lang="en-US" altLang="en-US" b="0" dirty="0" err="1"/>
              <a:t>defs</a:t>
            </a:r>
            <a:r>
              <a:rPr lang="en-US" altLang="en-US" b="0" dirty="0"/>
              <a:t> or uses of variables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err="1"/>
              <a:t>Defs</a:t>
            </a:r>
            <a:r>
              <a:rPr lang="en-US" altLang="en-US" b="0" dirty="0"/>
              <a:t> of variables in triggers are used immediately (the next state)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 err="1"/>
              <a:t>Defs</a:t>
            </a:r>
            <a:r>
              <a:rPr lang="en-US" altLang="en-US" b="0" dirty="0"/>
              <a:t> and uses are usually computed for guards, or states are extended</a:t>
            </a:r>
          </a:p>
          <a:p>
            <a:pPr lvl="1">
              <a:spcBef>
                <a:spcPts val="600"/>
              </a:spcBef>
            </a:pPr>
            <a:r>
              <a:rPr lang="en-US" altLang="en-US" b="0" dirty="0"/>
              <a:t>FSMs typically only model a subset of the variables</a:t>
            </a:r>
          </a:p>
          <a:p>
            <a:r>
              <a:rPr lang="en-US" altLang="en-US" b="0" dirty="0"/>
              <a:t>Generating FSMs is often harder than covering them … </a:t>
            </a:r>
          </a:p>
        </p:txBody>
      </p:sp>
      <p:sp>
        <p:nvSpPr>
          <p:cNvPr id="2867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228FEE1-1D30-4649-BFFD-975124AC1FDE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Deriving FSMs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87400"/>
            <a:ext cx="8867775" cy="5613400"/>
          </a:xfrm>
        </p:spPr>
        <p:txBody>
          <a:bodyPr/>
          <a:lstStyle/>
          <a:p>
            <a:pPr marL="457200" indent="-457200"/>
            <a:r>
              <a:rPr lang="en-US" altLang="en-US" sz="2800" b="0" dirty="0"/>
              <a:t>With some projects, an FSM (such as a </a:t>
            </a:r>
            <a:r>
              <a:rPr lang="en-US" altLang="en-US" sz="2800" b="0" dirty="0" err="1"/>
              <a:t>statechart</a:t>
            </a:r>
            <a:r>
              <a:rPr lang="en-US" altLang="en-US" sz="2800" b="0" dirty="0"/>
              <a:t>) was created during design</a:t>
            </a:r>
          </a:p>
          <a:p>
            <a:pPr marL="838200" lvl="1" indent="-381000"/>
            <a:r>
              <a:rPr lang="en-US" altLang="en-US" sz="2400" b="0" dirty="0"/>
              <a:t>Tester should check to see if the </a:t>
            </a:r>
            <a:r>
              <a:rPr lang="en-US" altLang="en-US" sz="2400" b="0" dirty="0">
                <a:solidFill>
                  <a:schemeClr val="tx2"/>
                </a:solidFill>
              </a:rPr>
              <a:t>FSM is still current</a:t>
            </a:r>
            <a:r>
              <a:rPr lang="en-US" altLang="en-US" sz="2400" b="0" dirty="0"/>
              <a:t> with respect to the implementation</a:t>
            </a:r>
          </a:p>
          <a:p>
            <a:pPr marL="457200" indent="-457200"/>
            <a:r>
              <a:rPr lang="en-US" altLang="en-US" sz="2800" b="0" dirty="0"/>
              <a:t>If not, it is </a:t>
            </a:r>
            <a:r>
              <a:rPr lang="en-US" altLang="en-US" sz="2800" b="0" dirty="0">
                <a:solidFill>
                  <a:schemeClr val="tx2"/>
                </a:solidFill>
              </a:rPr>
              <a:t>very helpful</a:t>
            </a:r>
            <a:r>
              <a:rPr lang="en-US" altLang="en-US" sz="2800" b="0" dirty="0"/>
              <a:t> for the tester to derive the FSM</a:t>
            </a:r>
          </a:p>
          <a:p>
            <a:pPr marL="457200" indent="-457200"/>
            <a:r>
              <a:rPr lang="en-US" altLang="en-US" sz="2800" b="0" dirty="0"/>
              <a:t>Strategies for </a:t>
            </a:r>
            <a:r>
              <a:rPr lang="en-US" altLang="en-US" sz="2800" b="0" dirty="0">
                <a:solidFill>
                  <a:schemeClr val="tx2"/>
                </a:solidFill>
              </a:rPr>
              <a:t>deriving</a:t>
            </a:r>
            <a:r>
              <a:rPr lang="en-US" altLang="en-US" sz="2800" b="0" dirty="0"/>
              <a:t> FSMs from a program: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>
                <a:solidFill>
                  <a:schemeClr val="tx2"/>
                </a:solidFill>
              </a:rPr>
              <a:t>Combining</a:t>
            </a:r>
            <a:r>
              <a:rPr lang="en-US" altLang="en-US" sz="2400" b="0" dirty="0"/>
              <a:t> control flow graphs (</a:t>
            </a:r>
            <a:r>
              <a:rPr lang="en-US" altLang="en-US" sz="2400" b="0" i="1" dirty="0"/>
              <a:t>wrong</a:t>
            </a:r>
            <a:r>
              <a:rPr lang="en-US" altLang="en-US" sz="2400" b="0" dirty="0"/>
              <a:t>)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Using the </a:t>
            </a:r>
            <a:r>
              <a:rPr lang="en-US" altLang="en-US" sz="2400" b="0" dirty="0">
                <a:solidFill>
                  <a:schemeClr val="tx2"/>
                </a:solidFill>
              </a:rPr>
              <a:t>software structure</a:t>
            </a:r>
            <a:r>
              <a:rPr lang="en-US" altLang="en-US" dirty="0"/>
              <a:t> (</a:t>
            </a:r>
            <a:r>
              <a:rPr lang="en-US" altLang="en-US" i="1" dirty="0"/>
              <a:t>wrong</a:t>
            </a:r>
            <a:r>
              <a:rPr lang="en-US" altLang="en-US" dirty="0"/>
              <a:t>)</a:t>
            </a:r>
            <a:endParaRPr lang="en-US" altLang="en-US" sz="2400" b="0" dirty="0">
              <a:solidFill>
                <a:schemeClr val="tx2"/>
              </a:solidFill>
            </a:endParaRP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Modeling </a:t>
            </a:r>
            <a:r>
              <a:rPr lang="en-US" altLang="en-US" sz="2400" b="0" dirty="0">
                <a:solidFill>
                  <a:schemeClr val="tx2"/>
                </a:solidFill>
              </a:rPr>
              <a:t>state variables</a:t>
            </a:r>
          </a:p>
          <a:p>
            <a:pPr marL="457200" indent="-457200"/>
            <a:r>
              <a:rPr lang="en-US" altLang="en-US" sz="2800" b="0" dirty="0"/>
              <a:t>Example based on a digital watch …</a:t>
            </a:r>
          </a:p>
          <a:p>
            <a:pPr marL="838200" lvl="1" indent="-381000"/>
            <a:r>
              <a:rPr lang="en-US" altLang="en-US" sz="2400" b="0" dirty="0"/>
              <a:t>Class </a:t>
            </a:r>
            <a:r>
              <a:rPr lang="en-US" altLang="en-US" sz="2400" b="0" dirty="0">
                <a:latin typeface="Helvetica" charset="0"/>
              </a:rPr>
              <a:t>Watch</a:t>
            </a:r>
            <a:r>
              <a:rPr lang="en-US" altLang="en-US" sz="2400" b="0" dirty="0"/>
              <a:t> uses class </a:t>
            </a:r>
            <a:r>
              <a:rPr lang="en-US" altLang="en-US" sz="2400" b="0" dirty="0">
                <a:latin typeface="Helvetica" charset="0"/>
              </a:rPr>
              <a:t>Time</a:t>
            </a:r>
          </a:p>
        </p:txBody>
      </p:sp>
      <p:sp>
        <p:nvSpPr>
          <p:cNvPr id="2970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FEDC791-C6BB-469E-A79A-C61904932DEB}" type="slidenum">
              <a:rPr lang="en-US" alt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 Watch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00050" y="960438"/>
            <a:ext cx="8342313" cy="5421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u="sng" dirty="0">
                <a:solidFill>
                  <a:schemeClr val="tx1"/>
                </a:solidFill>
                <a:latin typeface="Helvetica" charset="0"/>
              </a:rPr>
              <a:t>class Watch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Constant values for the button (inputs)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NEXT = 0;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UP   = 1;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DOWN = 2;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Constant values for the state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TIME      = 5;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STOPWATCH = 6;</a:t>
            </a:r>
          </a:p>
          <a:p>
            <a:r>
              <a:rPr lang="en-US" altLang="en-US" sz="1800" b="0" dirty="0">
                <a:latin typeface="Helvetica" charset="0"/>
              </a:rPr>
              <a:t>private static final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ALARM     = 7;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Primary state variable</a:t>
            </a:r>
          </a:p>
          <a:p>
            <a:r>
              <a:rPr lang="en-US" altLang="en-US" sz="1800" b="0" dirty="0">
                <a:latin typeface="Helvetica" charset="0"/>
              </a:rPr>
              <a:t>private 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mode = TIME;</a:t>
            </a:r>
          </a:p>
          <a:p>
            <a:r>
              <a:rPr lang="en-US" altLang="en-US" sz="1800" b="0" dirty="0">
                <a:solidFill>
                  <a:schemeClr val="tx1"/>
                </a:solidFill>
                <a:latin typeface="Helvetica" charset="0"/>
              </a:rPr>
              <a:t>// Three separate times, one for each state</a:t>
            </a:r>
          </a:p>
          <a:p>
            <a:r>
              <a:rPr lang="en-US" altLang="en-US" sz="1800" b="0" dirty="0">
                <a:latin typeface="Helvetica" charset="0"/>
              </a:rPr>
              <a:t>private Time watch, stopwatch, alarm;</a:t>
            </a:r>
          </a:p>
          <a:p>
            <a:endParaRPr lang="en-US" altLang="en-US" sz="1800" b="0" dirty="0">
              <a:latin typeface="Helvetica" charset="0"/>
            </a:endParaRPr>
          </a:p>
          <a:p>
            <a:r>
              <a:rPr lang="en-US" altLang="en-US" sz="1800" b="0" dirty="0">
                <a:latin typeface="Helvetica" charset="0"/>
              </a:rPr>
              <a:t>public Watch () // Constructor</a:t>
            </a:r>
          </a:p>
          <a:p>
            <a:pPr>
              <a:lnSpc>
                <a:spcPct val="85000"/>
              </a:lnSpc>
            </a:pPr>
            <a:r>
              <a:rPr lang="en-US" altLang="en-US" sz="1800" b="0" dirty="0">
                <a:latin typeface="Helvetica" charset="0"/>
              </a:rPr>
              <a:t>public void </a:t>
            </a:r>
            <a:r>
              <a:rPr lang="en-US" altLang="en-US" sz="1800" b="0" dirty="0" err="1">
                <a:latin typeface="Helvetica" charset="0"/>
              </a:rPr>
              <a:t>doTransition</a:t>
            </a:r>
            <a:r>
              <a:rPr lang="en-US" altLang="en-US" sz="1800" b="0" dirty="0">
                <a:latin typeface="Helvetica" charset="0"/>
              </a:rPr>
              <a:t> (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button) // Handles inputs</a:t>
            </a:r>
          </a:p>
          <a:p>
            <a:pPr>
              <a:lnSpc>
                <a:spcPct val="85000"/>
              </a:lnSpc>
            </a:pPr>
            <a:r>
              <a:rPr lang="en-US" altLang="en-US" sz="1800" b="0" dirty="0">
                <a:latin typeface="Helvetica" charset="0"/>
              </a:rPr>
              <a:t>public String </a:t>
            </a:r>
            <a:r>
              <a:rPr lang="en-US" altLang="en-US" sz="1800" b="0" dirty="0" err="1">
                <a:latin typeface="Helvetica" charset="0"/>
              </a:rPr>
              <a:t>toString</a:t>
            </a:r>
            <a:r>
              <a:rPr lang="en-US" altLang="en-US" sz="1800" b="0" dirty="0">
                <a:latin typeface="Helvetica" charset="0"/>
              </a:rPr>
              <a:t> ()  // Converts values</a:t>
            </a:r>
          </a:p>
          <a:p>
            <a:pPr>
              <a:lnSpc>
                <a:spcPct val="85000"/>
              </a:lnSpc>
            </a:pPr>
            <a:endParaRPr lang="en-US" altLang="en-US" sz="1800" b="0" dirty="0"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altLang="en-US" sz="1800" b="0" dirty="0">
              <a:latin typeface="Helvetica" charset="0"/>
            </a:endParaRPr>
          </a:p>
          <a:p>
            <a:pPr>
              <a:lnSpc>
                <a:spcPct val="85000"/>
              </a:lnSpc>
            </a:pPr>
            <a:endParaRPr lang="en-US" altLang="en-US" sz="1800" b="0" dirty="0">
              <a:latin typeface="Helvetica" charset="0"/>
            </a:endParaRPr>
          </a:p>
        </p:txBody>
      </p:sp>
      <p:sp>
        <p:nvSpPr>
          <p:cNvPr id="30726" name="Text Box 6"/>
          <p:cNvSpPr txBox="1">
            <a:spLocks noChangeArrowheads="1"/>
          </p:cNvSpPr>
          <p:nvPr/>
        </p:nvSpPr>
        <p:spPr bwMode="auto">
          <a:xfrm>
            <a:off x="4811713" y="1101725"/>
            <a:ext cx="3862387" cy="2332038"/>
          </a:xfrm>
          <a:prstGeom prst="rect">
            <a:avLst/>
          </a:prstGeom>
          <a:solidFill>
            <a:srgbClr val="0033CC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b="0" u="sng" dirty="0">
                <a:solidFill>
                  <a:schemeClr val="tx1"/>
                </a:solidFill>
                <a:latin typeface="Helvetica" charset="0"/>
              </a:rPr>
              <a:t>class Time</a:t>
            </a:r>
            <a:r>
              <a:rPr lang="nb-NO" altLang="en-US" sz="1800" b="0" dirty="0">
                <a:latin typeface="Helvetica" charset="0"/>
              </a:rPr>
              <a:t>   ( inner class )</a:t>
            </a:r>
          </a:p>
          <a:p>
            <a:r>
              <a:rPr lang="nb-NO" altLang="en-US" sz="1800" b="0" dirty="0">
                <a:latin typeface="Helvetica" charset="0"/>
              </a:rPr>
              <a:t>private int hour   = 0;</a:t>
            </a:r>
          </a:p>
          <a:p>
            <a:r>
              <a:rPr lang="nb-NO" altLang="en-US" sz="1800" b="0" dirty="0">
                <a:latin typeface="Helvetica" charset="0"/>
              </a:rPr>
              <a:t>private int minute = 0;</a:t>
            </a:r>
          </a:p>
          <a:p>
            <a:endParaRPr lang="en-US" altLang="en-US" sz="1800" b="0" dirty="0">
              <a:latin typeface="Helvetica" charset="0"/>
            </a:endParaRPr>
          </a:p>
          <a:p>
            <a:r>
              <a:rPr lang="en-US" altLang="en-US" sz="1800" b="0" dirty="0">
                <a:latin typeface="Helvetica" charset="0"/>
              </a:rPr>
              <a:t>public void </a:t>
            </a:r>
            <a:r>
              <a:rPr lang="en-US" altLang="en-US" sz="1800" b="0" dirty="0" err="1">
                <a:latin typeface="Helvetica" charset="0"/>
              </a:rPr>
              <a:t>changeTime</a:t>
            </a:r>
            <a:r>
              <a:rPr lang="en-US" altLang="en-US" sz="1800" b="0" dirty="0">
                <a:latin typeface="Helvetica" charset="0"/>
              </a:rPr>
              <a:t> (</a:t>
            </a:r>
            <a:r>
              <a:rPr lang="en-US" altLang="en-US" sz="1800" b="0" dirty="0" err="1">
                <a:latin typeface="Helvetica" charset="0"/>
              </a:rPr>
              <a:t>int</a:t>
            </a:r>
            <a:r>
              <a:rPr lang="en-US" altLang="en-US" sz="1800" b="0" dirty="0">
                <a:latin typeface="Helvetica" charset="0"/>
              </a:rPr>
              <a:t> button)</a:t>
            </a:r>
          </a:p>
          <a:p>
            <a:r>
              <a:rPr lang="en-US" altLang="en-US" sz="1800" b="0" dirty="0">
                <a:latin typeface="Helvetica" charset="0"/>
              </a:rPr>
              <a:t>public String </a:t>
            </a:r>
            <a:r>
              <a:rPr lang="en-US" altLang="en-US" sz="1800" b="0" dirty="0" err="1">
                <a:latin typeface="Helvetica" charset="0"/>
              </a:rPr>
              <a:t>toString</a:t>
            </a:r>
            <a:r>
              <a:rPr lang="en-US" altLang="en-US" sz="1800" b="0" dirty="0">
                <a:latin typeface="Helvetica" charset="0"/>
              </a:rPr>
              <a:t> ()</a:t>
            </a:r>
          </a:p>
          <a:p>
            <a:endParaRPr lang="en-US" altLang="en-US" sz="1800" b="0" dirty="0">
              <a:latin typeface="Helvetica" charset="0"/>
            </a:endParaRPr>
          </a:p>
          <a:p>
            <a:endParaRPr lang="en-US" altLang="en-US" sz="1800" b="0" dirty="0">
              <a:latin typeface="Helvetica" charset="0"/>
            </a:endParaRP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35B0E59-A7B0-4668-BAB3-DE9545A0846C}" type="slidenum">
              <a:rPr lang="en-US" alt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1748" name="Text Box 2"/>
          <p:cNvSpPr txBox="1">
            <a:spLocks noChangeArrowheads="1"/>
          </p:cNvSpPr>
          <p:nvPr/>
        </p:nvSpPr>
        <p:spPr bwMode="auto">
          <a:xfrm>
            <a:off x="30163" y="523875"/>
            <a:ext cx="5588000" cy="57197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// Takes the appropriate transition when a button is pushed.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public void </a:t>
            </a:r>
            <a:r>
              <a:rPr lang="en-US" altLang="en-US" sz="1600" b="0" u="sng" dirty="0" err="1">
                <a:solidFill>
                  <a:schemeClr val="tx1"/>
                </a:solidFill>
                <a:latin typeface="Helvetica" charset="0"/>
              </a:rPr>
              <a:t>doTransition</a:t>
            </a:r>
            <a:r>
              <a:rPr lang="en-US" altLang="en-US" sz="1600" b="0" dirty="0">
                <a:latin typeface="Helvetica" charset="0"/>
              </a:rPr>
              <a:t> (</a:t>
            </a:r>
            <a:r>
              <a:rPr lang="en-US" altLang="en-US" sz="1600" b="0" dirty="0" err="1">
                <a:latin typeface="Helvetica" charset="0"/>
              </a:rPr>
              <a:t>int</a:t>
            </a:r>
            <a:r>
              <a:rPr lang="en-US" altLang="en-US" sz="1600" b="0" dirty="0">
                <a:latin typeface="Helvetica" charset="0"/>
              </a:rPr>
              <a:t> button)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switch ( mode 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case TIME: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(button == NEXT)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mode = STOPWATCH;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else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</a:t>
            </a:r>
            <a:r>
              <a:rPr lang="en-US" altLang="en-US" sz="1600" b="0" dirty="0" err="1">
                <a:latin typeface="Helvetica" charset="0"/>
              </a:rPr>
              <a:t>watch.changeTime</a:t>
            </a:r>
            <a:r>
              <a:rPr lang="en-US" altLang="en-US" sz="1600" b="0" dirty="0">
                <a:latin typeface="Helvetica" charset="0"/>
              </a:rPr>
              <a:t> (button);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case STOPWATCH: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(button == NEXT)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mode = ALARM;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else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</a:t>
            </a:r>
            <a:r>
              <a:rPr lang="en-US" altLang="en-US" sz="1600" b="0" dirty="0" err="1">
                <a:latin typeface="Helvetica" charset="0"/>
              </a:rPr>
              <a:t>stopwatch.changeTime</a:t>
            </a:r>
            <a:r>
              <a:rPr lang="en-US" altLang="en-US" sz="1600" b="0" dirty="0">
                <a:latin typeface="Helvetica" charset="0"/>
              </a:rPr>
              <a:t> (button);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case ALARM: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(button == NEXT)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mode = TIME;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else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</a:t>
            </a:r>
            <a:r>
              <a:rPr lang="en-US" altLang="en-US" sz="1600" b="0" dirty="0" err="1">
                <a:latin typeface="Helvetica" charset="0"/>
              </a:rPr>
              <a:t>alarm.changeTime</a:t>
            </a:r>
            <a:r>
              <a:rPr lang="en-US" altLang="en-US" sz="1600" b="0" dirty="0">
                <a:latin typeface="Helvetica" charset="0"/>
              </a:rPr>
              <a:t> (button);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default: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break;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}  // end </a:t>
            </a:r>
            <a:r>
              <a:rPr lang="en-US" altLang="en-US" sz="1600" b="0" dirty="0" err="1">
                <a:latin typeface="Helvetica" charset="0"/>
              </a:rPr>
              <a:t>doTransition</a:t>
            </a:r>
            <a:r>
              <a:rPr lang="en-US" altLang="en-US" sz="1600" b="0" dirty="0">
                <a:latin typeface="Helvetica" charset="0"/>
              </a:rPr>
              <a:t>()</a:t>
            </a:r>
          </a:p>
        </p:txBody>
      </p:sp>
      <p:sp>
        <p:nvSpPr>
          <p:cNvPr id="31749" name="Text Box 3"/>
          <p:cNvSpPr txBox="1">
            <a:spLocks noChangeArrowheads="1"/>
          </p:cNvSpPr>
          <p:nvPr/>
        </p:nvSpPr>
        <p:spPr bwMode="auto">
          <a:xfrm>
            <a:off x="5651500" y="525463"/>
            <a:ext cx="3462338" cy="57197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// Increases or decreases the time.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// Rolls around when necessary.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public void </a:t>
            </a:r>
            <a:r>
              <a:rPr lang="en-US" altLang="en-US" sz="1600" b="0" u="sng" dirty="0" err="1">
                <a:solidFill>
                  <a:schemeClr val="tx1"/>
                </a:solidFill>
                <a:latin typeface="Helvetica" charset="0"/>
              </a:rPr>
              <a:t>changeTime</a:t>
            </a:r>
            <a:r>
              <a:rPr lang="en-US" altLang="en-US" sz="1600" b="0" dirty="0">
                <a:latin typeface="Helvetica" charset="0"/>
              </a:rPr>
              <a:t> (</a:t>
            </a:r>
            <a:r>
              <a:rPr lang="en-US" altLang="en-US" sz="1600" b="0" dirty="0" err="1">
                <a:latin typeface="Helvetica" charset="0"/>
              </a:rPr>
              <a:t>int</a:t>
            </a:r>
            <a:r>
              <a:rPr lang="en-US" altLang="en-US" sz="1600" b="0" dirty="0">
                <a:latin typeface="Helvetica" charset="0"/>
              </a:rPr>
              <a:t> button)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if (button == UP)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minute +=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if (minute &gt;= 60)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minute = 0;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hour +=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(hour &gt; 12)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hour 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else if (button == DOWN)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minute -=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if (minute &lt; 0)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{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minute = 59;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hour -= 1;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if (hour &lt;= 0)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      hour = 12;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   }</a:t>
            </a:r>
          </a:p>
          <a:p>
            <a:pPr>
              <a:lnSpc>
                <a:spcPct val="85000"/>
              </a:lnSpc>
            </a:pPr>
            <a:r>
              <a:rPr lang="en-US" altLang="en-US" sz="1600" b="0" dirty="0">
                <a:latin typeface="Helvetica" charset="0"/>
              </a:rPr>
              <a:t>}  // end </a:t>
            </a:r>
            <a:r>
              <a:rPr lang="en-US" altLang="en-US" sz="1600" b="0" dirty="0" err="1">
                <a:latin typeface="Helvetica" charset="0"/>
              </a:rPr>
              <a:t>changeTime</a:t>
            </a:r>
            <a:r>
              <a:rPr lang="en-US" altLang="en-US" sz="1600" b="0" dirty="0">
                <a:latin typeface="Helvetica" charset="0"/>
              </a:rPr>
              <a:t>()</a:t>
            </a:r>
          </a:p>
        </p:txBody>
      </p:sp>
      <p:sp>
        <p:nvSpPr>
          <p:cNvPr id="3175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  <p:extLst>
      <p:ext uri="{BB962C8B-B14F-4D97-AF65-F5344CB8AC3E}">
        <p14:creationId xmlns:p14="http://schemas.microsoft.com/office/powerpoint/2010/main" val="403412231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4DC3096-7D6B-40F5-9220-785D9E6D6E16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Specifications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en-US" altLang="en-US" sz="2800" b="0" dirty="0"/>
              <a:t>A </a:t>
            </a:r>
            <a:r>
              <a:rPr lang="en-US" altLang="en-US" sz="2800" b="0" dirty="0">
                <a:solidFill>
                  <a:schemeClr val="tx2"/>
                </a:solidFill>
              </a:rPr>
              <a:t>design specification</a:t>
            </a:r>
            <a:r>
              <a:rPr lang="en-US" altLang="en-US" sz="2800" b="0" dirty="0"/>
              <a:t> describes aspects of </a:t>
            </a:r>
            <a:r>
              <a:rPr lang="en-US" altLang="en-US" sz="2800" b="0" dirty="0">
                <a:solidFill>
                  <a:schemeClr val="tx2"/>
                </a:solidFill>
              </a:rPr>
              <a:t>what </a:t>
            </a:r>
            <a:r>
              <a:rPr lang="en-US" altLang="en-US" sz="2800" b="0" dirty="0"/>
              <a:t>behavior software should exhibit</a:t>
            </a:r>
          </a:p>
          <a:p>
            <a:pPr marL="800100" lvl="1" indent="-342900"/>
            <a:endParaRPr lang="en-US" altLang="en-US" sz="2400" b="0" dirty="0"/>
          </a:p>
          <a:p>
            <a:pPr marL="457200" indent="-457200"/>
            <a:r>
              <a:rPr lang="en-US" altLang="en-US" sz="2800" b="0" dirty="0"/>
              <a:t>A design specification may or </a:t>
            </a:r>
            <a:r>
              <a:rPr lang="en-US" altLang="en-US" sz="2800" b="0" dirty="0">
                <a:solidFill>
                  <a:schemeClr val="tx2"/>
                </a:solidFill>
              </a:rPr>
              <a:t>may not reflect</a:t>
            </a:r>
            <a:r>
              <a:rPr lang="en-US" altLang="en-US" sz="2800" b="0" dirty="0"/>
              <a:t> the implementation</a:t>
            </a:r>
          </a:p>
          <a:p>
            <a:pPr marL="800100" lvl="1" indent="-342900"/>
            <a:r>
              <a:rPr lang="en-US" altLang="en-US" sz="2400" b="0" dirty="0">
                <a:solidFill>
                  <a:schemeClr val="tx2"/>
                </a:solidFill>
              </a:rPr>
              <a:t>More accurately</a:t>
            </a:r>
            <a:r>
              <a:rPr lang="en-US" altLang="en-US" sz="2400" b="0" dirty="0"/>
              <a:t> – the implementation may not exactly reflect the spec</a:t>
            </a:r>
          </a:p>
          <a:p>
            <a:pPr marL="800100" lvl="1" indent="-342900"/>
            <a:r>
              <a:rPr lang="en-US" altLang="en-US" sz="2400" b="0" dirty="0"/>
              <a:t>Design specifications are often called </a:t>
            </a:r>
            <a:r>
              <a:rPr lang="en-US" altLang="en-US" sz="2400" b="0" dirty="0">
                <a:solidFill>
                  <a:schemeClr val="tx2"/>
                </a:solidFill>
              </a:rPr>
              <a:t>models</a:t>
            </a:r>
            <a:r>
              <a:rPr lang="en-US" altLang="en-US" sz="2400" b="0" dirty="0"/>
              <a:t> of the software</a:t>
            </a:r>
          </a:p>
          <a:p>
            <a:pPr marL="1257300" lvl="2" indent="-342900"/>
            <a:endParaRPr lang="en-US" altLang="en-US" b="0" dirty="0"/>
          </a:p>
          <a:p>
            <a:pPr marL="457200" indent="-457200"/>
            <a:r>
              <a:rPr lang="en-US" altLang="en-US" sz="2800" b="0" dirty="0"/>
              <a:t>Two types of descriptions are used in this chapter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400" b="0" dirty="0">
                <a:solidFill>
                  <a:schemeClr val="tx2"/>
                </a:solidFill>
              </a:rPr>
              <a:t>Sequencing constraints</a:t>
            </a:r>
            <a:r>
              <a:rPr lang="en-US" altLang="en-US" sz="2400" b="0" dirty="0"/>
              <a:t> on class methods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400" b="0" dirty="0">
                <a:solidFill>
                  <a:schemeClr val="tx2"/>
                </a:solidFill>
              </a:rPr>
              <a:t>State behavior</a:t>
            </a:r>
            <a:r>
              <a:rPr lang="en-US" altLang="en-US" sz="2400" b="0" dirty="0"/>
              <a:t> descriptions of software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5932669-8E14-4B3C-9F66-B4743974EBB7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39700" y="96839"/>
            <a:ext cx="8878888" cy="882876"/>
          </a:xfrm>
        </p:spPr>
        <p:txBody>
          <a:bodyPr/>
          <a:lstStyle/>
          <a:p>
            <a:r>
              <a:rPr lang="en-US" altLang="en-US" sz="3200" dirty="0"/>
              <a:t>1. </a:t>
            </a:r>
            <a:r>
              <a:rPr lang="en-US" altLang="en-US" dirty="0"/>
              <a:t>Combining Control Flow Graphs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355725"/>
            <a:ext cx="8867775" cy="5045075"/>
          </a:xfrm>
        </p:spPr>
        <p:txBody>
          <a:bodyPr/>
          <a:lstStyle/>
          <a:p>
            <a:r>
              <a:rPr lang="en-US" altLang="en-US" b="0" dirty="0"/>
              <a:t>The </a:t>
            </a:r>
            <a:r>
              <a:rPr lang="en-US" altLang="en-US" b="0" dirty="0">
                <a:solidFill>
                  <a:schemeClr val="tx2"/>
                </a:solidFill>
              </a:rPr>
              <a:t>first instinct</a:t>
            </a:r>
            <a:r>
              <a:rPr lang="en-US" altLang="en-US" b="0" dirty="0"/>
              <a:t> for inexperienced developers is to draw CFGs and link them together</a:t>
            </a:r>
          </a:p>
          <a:p>
            <a:r>
              <a:rPr lang="en-US" altLang="en-US" b="0" dirty="0"/>
              <a:t>This is really </a:t>
            </a:r>
            <a:r>
              <a:rPr lang="en-US" altLang="en-US" b="0" dirty="0">
                <a:solidFill>
                  <a:schemeClr val="tx2"/>
                </a:solidFill>
              </a:rPr>
              <a:t>not an FSM</a:t>
            </a:r>
            <a:endParaRPr lang="en-US" altLang="en-US" b="0" u="sng" dirty="0"/>
          </a:p>
          <a:p>
            <a:r>
              <a:rPr lang="en-US" altLang="en-US" b="0" dirty="0"/>
              <a:t>Several problems</a:t>
            </a:r>
          </a:p>
          <a:p>
            <a:pPr lvl="1"/>
            <a:r>
              <a:rPr lang="en-US" altLang="en-US" b="0" dirty="0"/>
              <a:t>Methods must return to correct </a:t>
            </a:r>
            <a:r>
              <a:rPr lang="en-US" altLang="en-US" b="0" dirty="0" err="1"/>
              <a:t>callsites</a:t>
            </a:r>
            <a:r>
              <a:rPr lang="en-US" altLang="en-US" b="0" dirty="0"/>
              <a:t>—implicit </a:t>
            </a:r>
            <a:r>
              <a:rPr lang="en-US" altLang="en-US" b="0" dirty="0">
                <a:solidFill>
                  <a:schemeClr val="tx2"/>
                </a:solidFill>
              </a:rPr>
              <a:t>nondeterminism</a:t>
            </a:r>
          </a:p>
          <a:p>
            <a:pPr lvl="1"/>
            <a:r>
              <a:rPr lang="en-US" altLang="en-US" b="0" dirty="0">
                <a:solidFill>
                  <a:schemeClr val="tx2"/>
                </a:solidFill>
              </a:rPr>
              <a:t>Implementation</a:t>
            </a:r>
            <a:r>
              <a:rPr lang="en-US" altLang="en-US" b="0" dirty="0"/>
              <a:t> must be available before graph can be built</a:t>
            </a:r>
          </a:p>
          <a:p>
            <a:pPr lvl="1"/>
            <a:r>
              <a:rPr lang="en-US" altLang="en-US" b="0" dirty="0"/>
              <a:t>This graph does </a:t>
            </a:r>
            <a:r>
              <a:rPr lang="en-US" altLang="en-US" b="0" dirty="0">
                <a:solidFill>
                  <a:schemeClr val="tx2"/>
                </a:solidFill>
              </a:rPr>
              <a:t>not scale</a:t>
            </a:r>
            <a:r>
              <a:rPr lang="en-US" altLang="en-US" b="0" dirty="0"/>
              <a:t> up</a:t>
            </a:r>
          </a:p>
          <a:p>
            <a:r>
              <a:rPr lang="en-US" altLang="en-US" b="0" dirty="0">
                <a:latin typeface="Helvetica" charset="0"/>
              </a:rPr>
              <a:t>Watch</a:t>
            </a:r>
            <a:r>
              <a:rPr lang="en-US" altLang="en-US" b="0" dirty="0"/>
              <a:t> example …</a:t>
            </a:r>
          </a:p>
        </p:txBody>
      </p:sp>
      <p:sp>
        <p:nvSpPr>
          <p:cNvPr id="3277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3795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16D88C2-CAFA-43C9-8BAB-7F6917A8ADB0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3796" name="Rectangle 107"/>
          <p:cNvSpPr>
            <a:spLocks noChangeArrowheads="1"/>
          </p:cNvSpPr>
          <p:nvPr/>
        </p:nvSpPr>
        <p:spPr bwMode="auto">
          <a:xfrm>
            <a:off x="311150" y="1400175"/>
            <a:ext cx="4449763" cy="49260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379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CFGs for Watch</a:t>
            </a:r>
          </a:p>
        </p:txBody>
      </p:sp>
      <p:grpSp>
        <p:nvGrpSpPr>
          <p:cNvPr id="33798" name="Group 18"/>
          <p:cNvGrpSpPr>
            <a:grpSpLocks/>
          </p:cNvGrpSpPr>
          <p:nvPr/>
        </p:nvGrpSpPr>
        <p:grpSpPr bwMode="auto">
          <a:xfrm>
            <a:off x="371475" y="3616325"/>
            <a:ext cx="1217613" cy="481013"/>
            <a:chOff x="447" y="1794"/>
            <a:chExt cx="767" cy="303"/>
          </a:xfrm>
        </p:grpSpPr>
        <p:sp>
          <p:nvSpPr>
            <p:cNvPr id="33872" name="Oval 5"/>
            <p:cNvSpPr>
              <a:spLocks noChangeArrowheads="1"/>
            </p:cNvSpPr>
            <p:nvPr/>
          </p:nvSpPr>
          <p:spPr bwMode="auto">
            <a:xfrm>
              <a:off x="447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873" name="Oval 6"/>
            <p:cNvSpPr>
              <a:spLocks noChangeArrowheads="1"/>
            </p:cNvSpPr>
            <p:nvPr/>
          </p:nvSpPr>
          <p:spPr bwMode="auto">
            <a:xfrm>
              <a:off x="912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3799" name="Group 19"/>
          <p:cNvGrpSpPr>
            <a:grpSpLocks/>
          </p:cNvGrpSpPr>
          <p:nvPr/>
        </p:nvGrpSpPr>
        <p:grpSpPr bwMode="auto">
          <a:xfrm>
            <a:off x="1914525" y="3616325"/>
            <a:ext cx="1217613" cy="481013"/>
            <a:chOff x="1377" y="1794"/>
            <a:chExt cx="767" cy="303"/>
          </a:xfrm>
        </p:grpSpPr>
        <p:sp>
          <p:nvSpPr>
            <p:cNvPr id="33870" name="Oval 7"/>
            <p:cNvSpPr>
              <a:spLocks noChangeArrowheads="1"/>
            </p:cNvSpPr>
            <p:nvPr/>
          </p:nvSpPr>
          <p:spPr bwMode="auto">
            <a:xfrm>
              <a:off x="1377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871" name="Oval 8"/>
            <p:cNvSpPr>
              <a:spLocks noChangeArrowheads="1"/>
            </p:cNvSpPr>
            <p:nvPr/>
          </p:nvSpPr>
          <p:spPr bwMode="auto">
            <a:xfrm>
              <a:off x="1842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33800" name="Oval 10"/>
          <p:cNvSpPr>
            <a:spLocks noChangeArrowheads="1"/>
          </p:cNvSpPr>
          <p:nvPr/>
        </p:nvSpPr>
        <p:spPr bwMode="auto">
          <a:xfrm>
            <a:off x="2284413" y="179546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801" name="Oval 11"/>
          <p:cNvSpPr>
            <a:spLocks noChangeArrowheads="1"/>
          </p:cNvSpPr>
          <p:nvPr/>
        </p:nvSpPr>
        <p:spPr bwMode="auto">
          <a:xfrm>
            <a:off x="739775" y="26765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802" name="Oval 12"/>
          <p:cNvSpPr>
            <a:spLocks noChangeArrowheads="1"/>
          </p:cNvSpPr>
          <p:nvPr/>
        </p:nvSpPr>
        <p:spPr bwMode="auto">
          <a:xfrm>
            <a:off x="2284413" y="26765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803" name="Oval 13"/>
          <p:cNvSpPr>
            <a:spLocks noChangeArrowheads="1"/>
          </p:cNvSpPr>
          <p:nvPr/>
        </p:nvSpPr>
        <p:spPr bwMode="auto">
          <a:xfrm>
            <a:off x="3827463" y="267811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804" name="Oval 14"/>
          <p:cNvSpPr>
            <a:spLocks noChangeArrowheads="1"/>
          </p:cNvSpPr>
          <p:nvPr/>
        </p:nvSpPr>
        <p:spPr bwMode="auto">
          <a:xfrm>
            <a:off x="739775" y="45688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3805" name="Oval 15"/>
          <p:cNvSpPr>
            <a:spLocks noChangeArrowheads="1"/>
          </p:cNvSpPr>
          <p:nvPr/>
        </p:nvSpPr>
        <p:spPr bwMode="auto">
          <a:xfrm>
            <a:off x="2284413" y="457041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3806" name="Oval 16"/>
          <p:cNvSpPr>
            <a:spLocks noChangeArrowheads="1"/>
          </p:cNvSpPr>
          <p:nvPr/>
        </p:nvSpPr>
        <p:spPr bwMode="auto">
          <a:xfrm>
            <a:off x="3827463" y="4570413"/>
            <a:ext cx="479425" cy="481012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13</a:t>
            </a:r>
          </a:p>
        </p:txBody>
      </p:sp>
      <p:grpSp>
        <p:nvGrpSpPr>
          <p:cNvPr id="33807" name="Group 20"/>
          <p:cNvGrpSpPr>
            <a:grpSpLocks/>
          </p:cNvGrpSpPr>
          <p:nvPr/>
        </p:nvGrpSpPr>
        <p:grpSpPr bwMode="auto">
          <a:xfrm>
            <a:off x="3457575" y="3616325"/>
            <a:ext cx="1219200" cy="481013"/>
            <a:chOff x="2307" y="1794"/>
            <a:chExt cx="768" cy="303"/>
          </a:xfrm>
        </p:grpSpPr>
        <p:sp>
          <p:nvSpPr>
            <p:cNvPr id="33868" name="Oval 9"/>
            <p:cNvSpPr>
              <a:spLocks noChangeArrowheads="1"/>
            </p:cNvSpPr>
            <p:nvPr/>
          </p:nvSpPr>
          <p:spPr bwMode="auto">
            <a:xfrm>
              <a:off x="2307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869" name="Oval 17"/>
            <p:cNvSpPr>
              <a:spLocks noChangeArrowheads="1"/>
            </p:cNvSpPr>
            <p:nvPr/>
          </p:nvSpPr>
          <p:spPr bwMode="auto">
            <a:xfrm>
              <a:off x="2773" y="1794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33808" name="Oval 21"/>
          <p:cNvSpPr>
            <a:spLocks noChangeArrowheads="1"/>
          </p:cNvSpPr>
          <p:nvPr/>
        </p:nvSpPr>
        <p:spPr bwMode="auto">
          <a:xfrm>
            <a:off x="2287588" y="5686425"/>
            <a:ext cx="479425" cy="481013"/>
          </a:xfrm>
          <a:prstGeom prst="ellipse">
            <a:avLst/>
          </a:prstGeom>
          <a:solidFill>
            <a:srgbClr val="0033CC"/>
          </a:solidFill>
          <a:ln w="190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33809" name="AutoShape 22"/>
          <p:cNvCxnSpPr>
            <a:cxnSpLocks noChangeShapeType="1"/>
            <a:stCxn id="33800" idx="3"/>
            <a:endCxn id="33801" idx="7"/>
          </p:cNvCxnSpPr>
          <p:nvPr/>
        </p:nvCxnSpPr>
        <p:spPr bwMode="auto">
          <a:xfrm flipH="1">
            <a:off x="1149350" y="2216150"/>
            <a:ext cx="1204913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23"/>
          <p:cNvCxnSpPr>
            <a:cxnSpLocks noChangeShapeType="1"/>
            <a:stCxn id="33800" idx="4"/>
            <a:endCxn id="33802" idx="0"/>
          </p:cNvCxnSpPr>
          <p:nvPr/>
        </p:nvCxnSpPr>
        <p:spPr bwMode="auto">
          <a:xfrm>
            <a:off x="2524125" y="2286000"/>
            <a:ext cx="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24"/>
          <p:cNvCxnSpPr>
            <a:cxnSpLocks noChangeShapeType="1"/>
            <a:stCxn id="33800" idx="5"/>
            <a:endCxn id="33803" idx="1"/>
          </p:cNvCxnSpPr>
          <p:nvPr/>
        </p:nvCxnSpPr>
        <p:spPr bwMode="auto">
          <a:xfrm>
            <a:off x="2693988" y="2216150"/>
            <a:ext cx="1203325" cy="52228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6"/>
          <p:cNvCxnSpPr>
            <a:cxnSpLocks noChangeShapeType="1"/>
            <a:stCxn id="33801" idx="3"/>
            <a:endCxn id="33872" idx="0"/>
          </p:cNvCxnSpPr>
          <p:nvPr/>
        </p:nvCxnSpPr>
        <p:spPr bwMode="auto">
          <a:xfrm flipH="1">
            <a:off x="611188" y="3097213"/>
            <a:ext cx="198437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7"/>
          <p:cNvCxnSpPr>
            <a:cxnSpLocks noChangeShapeType="1"/>
            <a:stCxn id="33801" idx="5"/>
            <a:endCxn id="33873" idx="0"/>
          </p:cNvCxnSpPr>
          <p:nvPr/>
        </p:nvCxnSpPr>
        <p:spPr bwMode="auto">
          <a:xfrm>
            <a:off x="1149350" y="3097213"/>
            <a:ext cx="200025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8"/>
          <p:cNvCxnSpPr>
            <a:cxnSpLocks noChangeShapeType="1"/>
            <a:stCxn id="33872" idx="4"/>
            <a:endCxn id="33804" idx="1"/>
          </p:cNvCxnSpPr>
          <p:nvPr/>
        </p:nvCxnSpPr>
        <p:spPr bwMode="auto">
          <a:xfrm>
            <a:off x="611188" y="4106863"/>
            <a:ext cx="198437" cy="5222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9"/>
          <p:cNvCxnSpPr>
            <a:cxnSpLocks noChangeShapeType="1"/>
            <a:stCxn id="33873" idx="3"/>
            <a:endCxn id="33804" idx="7"/>
          </p:cNvCxnSpPr>
          <p:nvPr/>
        </p:nvCxnSpPr>
        <p:spPr bwMode="auto">
          <a:xfrm flipH="1">
            <a:off x="1149350" y="4037013"/>
            <a:ext cx="30163" cy="592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30"/>
          <p:cNvCxnSpPr>
            <a:cxnSpLocks noChangeShapeType="1"/>
            <a:stCxn id="33802" idx="3"/>
            <a:endCxn id="33870" idx="0"/>
          </p:cNvCxnSpPr>
          <p:nvPr/>
        </p:nvCxnSpPr>
        <p:spPr bwMode="auto">
          <a:xfrm flipH="1">
            <a:off x="2154238" y="3097213"/>
            <a:ext cx="200025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31"/>
          <p:cNvCxnSpPr>
            <a:cxnSpLocks noChangeShapeType="1"/>
            <a:stCxn id="33802" idx="5"/>
            <a:endCxn id="33871" idx="0"/>
          </p:cNvCxnSpPr>
          <p:nvPr/>
        </p:nvCxnSpPr>
        <p:spPr bwMode="auto">
          <a:xfrm>
            <a:off x="2693988" y="3097213"/>
            <a:ext cx="198437" cy="5095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32"/>
          <p:cNvCxnSpPr>
            <a:cxnSpLocks noChangeShapeType="1"/>
            <a:stCxn id="33803" idx="3"/>
            <a:endCxn id="33868" idx="0"/>
          </p:cNvCxnSpPr>
          <p:nvPr/>
        </p:nvCxnSpPr>
        <p:spPr bwMode="auto">
          <a:xfrm flipH="1">
            <a:off x="3697288" y="3098800"/>
            <a:ext cx="200025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33"/>
          <p:cNvCxnSpPr>
            <a:cxnSpLocks noChangeShapeType="1"/>
            <a:stCxn id="33803" idx="5"/>
            <a:endCxn id="33869" idx="0"/>
          </p:cNvCxnSpPr>
          <p:nvPr/>
        </p:nvCxnSpPr>
        <p:spPr bwMode="auto">
          <a:xfrm>
            <a:off x="4237038" y="3098800"/>
            <a:ext cx="200025" cy="508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34"/>
          <p:cNvCxnSpPr>
            <a:cxnSpLocks noChangeShapeType="1"/>
            <a:stCxn id="33870" idx="4"/>
            <a:endCxn id="33805" idx="1"/>
          </p:cNvCxnSpPr>
          <p:nvPr/>
        </p:nvCxnSpPr>
        <p:spPr bwMode="auto">
          <a:xfrm>
            <a:off x="2154238" y="4106863"/>
            <a:ext cx="20002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5"/>
          <p:cNvCxnSpPr>
            <a:cxnSpLocks noChangeShapeType="1"/>
            <a:stCxn id="33871" idx="4"/>
            <a:endCxn id="33805" idx="7"/>
          </p:cNvCxnSpPr>
          <p:nvPr/>
        </p:nvCxnSpPr>
        <p:spPr bwMode="auto">
          <a:xfrm flipH="1">
            <a:off x="2693628" y="4097338"/>
            <a:ext cx="198798" cy="54351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6"/>
          <p:cNvCxnSpPr>
            <a:cxnSpLocks noChangeShapeType="1"/>
            <a:stCxn id="33868" idx="4"/>
            <a:endCxn id="33806" idx="1"/>
          </p:cNvCxnSpPr>
          <p:nvPr/>
        </p:nvCxnSpPr>
        <p:spPr bwMode="auto">
          <a:xfrm>
            <a:off x="3697288" y="4106863"/>
            <a:ext cx="20002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7"/>
          <p:cNvCxnSpPr>
            <a:cxnSpLocks noChangeShapeType="1"/>
            <a:stCxn id="33869" idx="4"/>
            <a:endCxn id="33806" idx="7"/>
          </p:cNvCxnSpPr>
          <p:nvPr/>
        </p:nvCxnSpPr>
        <p:spPr bwMode="auto">
          <a:xfrm flipH="1">
            <a:off x="4237038" y="4106863"/>
            <a:ext cx="200025" cy="523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8"/>
          <p:cNvCxnSpPr>
            <a:cxnSpLocks noChangeShapeType="1"/>
            <a:stCxn id="33804" idx="5"/>
            <a:endCxn id="33808" idx="1"/>
          </p:cNvCxnSpPr>
          <p:nvPr/>
        </p:nvCxnSpPr>
        <p:spPr bwMode="auto">
          <a:xfrm>
            <a:off x="1149350" y="4989513"/>
            <a:ext cx="1208088" cy="7572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9"/>
          <p:cNvCxnSpPr>
            <a:cxnSpLocks noChangeShapeType="1"/>
            <a:stCxn id="33805" idx="4"/>
            <a:endCxn id="33808" idx="0"/>
          </p:cNvCxnSpPr>
          <p:nvPr/>
        </p:nvCxnSpPr>
        <p:spPr bwMode="auto">
          <a:xfrm>
            <a:off x="2524125" y="5060950"/>
            <a:ext cx="3175" cy="6159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6" name="AutoShape 40"/>
          <p:cNvCxnSpPr>
            <a:cxnSpLocks noChangeShapeType="1"/>
            <a:stCxn id="33806" idx="3"/>
            <a:endCxn id="33808" idx="7"/>
          </p:cNvCxnSpPr>
          <p:nvPr/>
        </p:nvCxnSpPr>
        <p:spPr bwMode="auto">
          <a:xfrm flipH="1">
            <a:off x="2697163" y="4991100"/>
            <a:ext cx="120015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7" name="Line 108"/>
          <p:cNvSpPr>
            <a:spLocks noChangeShapeType="1"/>
          </p:cNvSpPr>
          <p:nvPr/>
        </p:nvSpPr>
        <p:spPr bwMode="auto">
          <a:xfrm>
            <a:off x="2524125" y="15462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Text Box 110"/>
          <p:cNvSpPr txBox="1">
            <a:spLocks noChangeArrowheads="1"/>
          </p:cNvSpPr>
          <p:nvPr/>
        </p:nvSpPr>
        <p:spPr bwMode="auto">
          <a:xfrm>
            <a:off x="331788" y="1387475"/>
            <a:ext cx="199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latin typeface="Helvetica" charset="0"/>
              </a:rPr>
              <a:t>doTransition ()</a:t>
            </a:r>
          </a:p>
        </p:txBody>
      </p:sp>
      <p:grpSp>
        <p:nvGrpSpPr>
          <p:cNvPr id="5" name="Group 115"/>
          <p:cNvGrpSpPr>
            <a:grpSpLocks/>
          </p:cNvGrpSpPr>
          <p:nvPr/>
        </p:nvGrpSpPr>
        <p:grpSpPr bwMode="auto">
          <a:xfrm>
            <a:off x="5364163" y="1214438"/>
            <a:ext cx="3452812" cy="5040312"/>
            <a:chOff x="3379" y="765"/>
            <a:chExt cx="2175" cy="3175"/>
          </a:xfrm>
        </p:grpSpPr>
        <p:sp>
          <p:nvSpPr>
            <p:cNvPr id="33837" name="Rectangle 106"/>
            <p:cNvSpPr>
              <a:spLocks noChangeArrowheads="1"/>
            </p:cNvSpPr>
            <p:nvPr/>
          </p:nvSpPr>
          <p:spPr bwMode="auto">
            <a:xfrm>
              <a:off x="3387" y="765"/>
              <a:ext cx="2167" cy="31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3838" name="Oval 47"/>
            <p:cNvSpPr>
              <a:spLocks noChangeArrowheads="1"/>
            </p:cNvSpPr>
            <p:nvPr/>
          </p:nvSpPr>
          <p:spPr bwMode="auto">
            <a:xfrm>
              <a:off x="4558" y="961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9" name="Oval 52"/>
            <p:cNvSpPr>
              <a:spLocks noChangeArrowheads="1"/>
            </p:cNvSpPr>
            <p:nvPr/>
          </p:nvSpPr>
          <p:spPr bwMode="auto">
            <a:xfrm>
              <a:off x="4557" y="3500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33840" name="AutoShape 77"/>
            <p:cNvCxnSpPr>
              <a:cxnSpLocks noChangeShapeType="1"/>
              <a:stCxn id="33838" idx="3"/>
              <a:endCxn id="33844" idx="7"/>
            </p:cNvCxnSpPr>
            <p:nvPr/>
          </p:nvCxnSpPr>
          <p:spPr bwMode="auto">
            <a:xfrm flipH="1">
              <a:off x="4356" y="1226"/>
              <a:ext cx="246" cy="1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1" name="AutoShape 82"/>
            <p:cNvCxnSpPr>
              <a:cxnSpLocks noChangeShapeType="1"/>
              <a:stCxn id="33846" idx="5"/>
              <a:endCxn id="33839" idx="1"/>
            </p:cNvCxnSpPr>
            <p:nvPr/>
          </p:nvCxnSpPr>
          <p:spPr bwMode="auto">
            <a:xfrm>
              <a:off x="4355" y="3343"/>
              <a:ext cx="246" cy="1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42" name="Oval 43"/>
            <p:cNvSpPr>
              <a:spLocks noChangeArrowheads="1"/>
            </p:cNvSpPr>
            <p:nvPr/>
          </p:nvSpPr>
          <p:spPr bwMode="auto">
            <a:xfrm>
              <a:off x="3461" y="2232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3843" name="Oval 46"/>
            <p:cNvSpPr>
              <a:spLocks noChangeArrowheads="1"/>
            </p:cNvSpPr>
            <p:nvPr/>
          </p:nvSpPr>
          <p:spPr bwMode="auto">
            <a:xfrm>
              <a:off x="3784" y="2655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3844" name="Oval 48"/>
            <p:cNvSpPr>
              <a:spLocks noChangeArrowheads="1"/>
            </p:cNvSpPr>
            <p:nvPr/>
          </p:nvSpPr>
          <p:spPr bwMode="auto">
            <a:xfrm>
              <a:off x="4098" y="1386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845" name="Oval 50"/>
            <p:cNvSpPr>
              <a:spLocks noChangeArrowheads="1"/>
            </p:cNvSpPr>
            <p:nvPr/>
          </p:nvSpPr>
          <p:spPr bwMode="auto">
            <a:xfrm>
              <a:off x="3784" y="1809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3846" name="Oval 56"/>
            <p:cNvSpPr>
              <a:spLocks noChangeArrowheads="1"/>
            </p:cNvSpPr>
            <p:nvPr/>
          </p:nvSpPr>
          <p:spPr bwMode="auto">
            <a:xfrm>
              <a:off x="4097" y="3078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33847" name="AutoShape 78"/>
            <p:cNvCxnSpPr>
              <a:cxnSpLocks noChangeShapeType="1"/>
              <a:stCxn id="33844" idx="3"/>
              <a:endCxn id="33845" idx="7"/>
            </p:cNvCxnSpPr>
            <p:nvPr/>
          </p:nvCxnSpPr>
          <p:spPr bwMode="auto">
            <a:xfrm flipH="1">
              <a:off x="4042" y="1651"/>
              <a:ext cx="100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8" name="AutoShape 79"/>
            <p:cNvCxnSpPr>
              <a:cxnSpLocks noChangeShapeType="1"/>
              <a:stCxn id="33845" idx="3"/>
              <a:endCxn id="33842" idx="7"/>
            </p:cNvCxnSpPr>
            <p:nvPr/>
          </p:nvCxnSpPr>
          <p:spPr bwMode="auto">
            <a:xfrm flipH="1">
              <a:off x="3719" y="2074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49" name="AutoShape 80"/>
            <p:cNvCxnSpPr>
              <a:cxnSpLocks noChangeShapeType="1"/>
              <a:stCxn id="33842" idx="5"/>
              <a:endCxn id="33843" idx="1"/>
            </p:cNvCxnSpPr>
            <p:nvPr/>
          </p:nvCxnSpPr>
          <p:spPr bwMode="auto">
            <a:xfrm>
              <a:off x="3719" y="2497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0" name="AutoShape 81"/>
            <p:cNvCxnSpPr>
              <a:cxnSpLocks noChangeShapeType="1"/>
              <a:stCxn id="33843" idx="5"/>
              <a:endCxn id="33846" idx="1"/>
            </p:cNvCxnSpPr>
            <p:nvPr/>
          </p:nvCxnSpPr>
          <p:spPr bwMode="auto">
            <a:xfrm>
              <a:off x="4042" y="2920"/>
              <a:ext cx="9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1" name="AutoShape 83"/>
            <p:cNvCxnSpPr>
              <a:cxnSpLocks noChangeShapeType="1"/>
              <a:stCxn id="33845" idx="4"/>
              <a:endCxn id="33843" idx="0"/>
            </p:cNvCxnSpPr>
            <p:nvPr/>
          </p:nvCxnSpPr>
          <p:spPr bwMode="auto">
            <a:xfrm>
              <a:off x="3935" y="2118"/>
              <a:ext cx="0" cy="5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2" name="AutoShape 84"/>
            <p:cNvCxnSpPr>
              <a:cxnSpLocks noChangeShapeType="1"/>
              <a:stCxn id="33844" idx="4"/>
              <a:endCxn id="33846" idx="0"/>
            </p:cNvCxnSpPr>
            <p:nvPr/>
          </p:nvCxnSpPr>
          <p:spPr bwMode="auto">
            <a:xfrm flipH="1">
              <a:off x="4248" y="1695"/>
              <a:ext cx="1" cy="1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53" name="Oval 92"/>
            <p:cNvSpPr>
              <a:spLocks noChangeArrowheads="1"/>
            </p:cNvSpPr>
            <p:nvPr/>
          </p:nvSpPr>
          <p:spPr bwMode="auto">
            <a:xfrm>
              <a:off x="4556" y="2232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3854" name="Oval 93"/>
            <p:cNvSpPr>
              <a:spLocks noChangeArrowheads="1"/>
            </p:cNvSpPr>
            <p:nvPr/>
          </p:nvSpPr>
          <p:spPr bwMode="auto">
            <a:xfrm>
              <a:off x="4879" y="2655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855" name="Oval 94"/>
            <p:cNvSpPr>
              <a:spLocks noChangeArrowheads="1"/>
            </p:cNvSpPr>
            <p:nvPr/>
          </p:nvSpPr>
          <p:spPr bwMode="auto">
            <a:xfrm>
              <a:off x="5193" y="1386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856" name="Oval 95"/>
            <p:cNvSpPr>
              <a:spLocks noChangeArrowheads="1"/>
            </p:cNvSpPr>
            <p:nvPr/>
          </p:nvSpPr>
          <p:spPr bwMode="auto">
            <a:xfrm>
              <a:off x="4879" y="1809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3857" name="Oval 96"/>
            <p:cNvSpPr>
              <a:spLocks noChangeArrowheads="1"/>
            </p:cNvSpPr>
            <p:nvPr/>
          </p:nvSpPr>
          <p:spPr bwMode="auto">
            <a:xfrm>
              <a:off x="5192" y="3078"/>
              <a:ext cx="302" cy="303"/>
            </a:xfrm>
            <a:prstGeom prst="ellipse">
              <a:avLst/>
            </a:prstGeom>
            <a:solidFill>
              <a:srgbClr val="0033CC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11</a:t>
              </a:r>
            </a:p>
          </p:txBody>
        </p:sp>
        <p:cxnSp>
          <p:nvCxnSpPr>
            <p:cNvPr id="33858" name="AutoShape 97"/>
            <p:cNvCxnSpPr>
              <a:cxnSpLocks noChangeShapeType="1"/>
              <a:stCxn id="33855" idx="3"/>
              <a:endCxn id="33856" idx="7"/>
            </p:cNvCxnSpPr>
            <p:nvPr/>
          </p:nvCxnSpPr>
          <p:spPr bwMode="auto">
            <a:xfrm flipH="1">
              <a:off x="5137" y="1651"/>
              <a:ext cx="100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59" name="AutoShape 98"/>
            <p:cNvCxnSpPr>
              <a:cxnSpLocks noChangeShapeType="1"/>
              <a:stCxn id="33856" idx="3"/>
              <a:endCxn id="33853" idx="7"/>
            </p:cNvCxnSpPr>
            <p:nvPr/>
          </p:nvCxnSpPr>
          <p:spPr bwMode="auto">
            <a:xfrm flipH="1">
              <a:off x="4814" y="2074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0" name="AutoShape 99"/>
            <p:cNvCxnSpPr>
              <a:cxnSpLocks noChangeShapeType="1"/>
              <a:stCxn id="33853" idx="5"/>
              <a:endCxn id="33854" idx="1"/>
            </p:cNvCxnSpPr>
            <p:nvPr/>
          </p:nvCxnSpPr>
          <p:spPr bwMode="auto">
            <a:xfrm>
              <a:off x="4814" y="2497"/>
              <a:ext cx="10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1" name="AutoShape 100"/>
            <p:cNvCxnSpPr>
              <a:cxnSpLocks noChangeShapeType="1"/>
              <a:stCxn id="33854" idx="5"/>
              <a:endCxn id="33857" idx="1"/>
            </p:cNvCxnSpPr>
            <p:nvPr/>
          </p:nvCxnSpPr>
          <p:spPr bwMode="auto">
            <a:xfrm>
              <a:off x="5137" y="2920"/>
              <a:ext cx="99" cy="1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2" name="AutoShape 101"/>
            <p:cNvCxnSpPr>
              <a:cxnSpLocks noChangeShapeType="1"/>
              <a:stCxn id="33856" idx="4"/>
              <a:endCxn id="33854" idx="0"/>
            </p:cNvCxnSpPr>
            <p:nvPr/>
          </p:nvCxnSpPr>
          <p:spPr bwMode="auto">
            <a:xfrm>
              <a:off x="5030" y="2118"/>
              <a:ext cx="0" cy="53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3" name="AutoShape 102"/>
            <p:cNvCxnSpPr>
              <a:cxnSpLocks noChangeShapeType="1"/>
              <a:stCxn id="33855" idx="4"/>
              <a:endCxn id="33857" idx="0"/>
            </p:cNvCxnSpPr>
            <p:nvPr/>
          </p:nvCxnSpPr>
          <p:spPr bwMode="auto">
            <a:xfrm flipH="1">
              <a:off x="5343" y="1695"/>
              <a:ext cx="1" cy="137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4" name="AutoShape 104"/>
            <p:cNvCxnSpPr>
              <a:cxnSpLocks noChangeShapeType="1"/>
              <a:stCxn id="33838" idx="5"/>
              <a:endCxn id="33855" idx="1"/>
            </p:cNvCxnSpPr>
            <p:nvPr/>
          </p:nvCxnSpPr>
          <p:spPr bwMode="auto">
            <a:xfrm>
              <a:off x="4816" y="1226"/>
              <a:ext cx="421" cy="19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865" name="AutoShape 105"/>
            <p:cNvCxnSpPr>
              <a:cxnSpLocks noChangeShapeType="1"/>
              <a:stCxn id="33857" idx="3"/>
              <a:endCxn id="33839" idx="7"/>
            </p:cNvCxnSpPr>
            <p:nvPr/>
          </p:nvCxnSpPr>
          <p:spPr bwMode="auto">
            <a:xfrm flipH="1">
              <a:off x="4815" y="3343"/>
              <a:ext cx="421" cy="19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66" name="Line 109"/>
            <p:cNvSpPr>
              <a:spLocks noChangeShapeType="1"/>
            </p:cNvSpPr>
            <p:nvPr/>
          </p:nvSpPr>
          <p:spPr bwMode="auto">
            <a:xfrm>
              <a:off x="4709" y="81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Text Box 111"/>
            <p:cNvSpPr txBox="1">
              <a:spLocks noChangeArrowheads="1"/>
            </p:cNvSpPr>
            <p:nvPr/>
          </p:nvSpPr>
          <p:spPr bwMode="auto">
            <a:xfrm>
              <a:off x="3379" y="770"/>
              <a:ext cx="12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dirty="0" err="1">
                  <a:latin typeface="Helvetica" charset="0"/>
                </a:rPr>
                <a:t>changeTime</a:t>
              </a:r>
              <a:r>
                <a:rPr lang="en-US" altLang="en-US" dirty="0">
                  <a:latin typeface="Helvetica" charset="0"/>
                </a:rPr>
                <a:t> ()</a:t>
              </a:r>
            </a:p>
          </p:txBody>
        </p:sp>
      </p:grpSp>
      <p:cxnSp>
        <p:nvCxnSpPr>
          <p:cNvPr id="291952" name="AutoShape 112"/>
          <p:cNvCxnSpPr>
            <a:cxnSpLocks noChangeShapeType="1"/>
            <a:stCxn id="33873" idx="5"/>
            <a:endCxn id="33838" idx="1"/>
          </p:cNvCxnSpPr>
          <p:nvPr/>
        </p:nvCxnSpPr>
        <p:spPr bwMode="auto">
          <a:xfrm rot="5400000" flipH="1" flipV="1">
            <a:off x="3186907" y="-81756"/>
            <a:ext cx="2451100" cy="5786437"/>
          </a:xfrm>
          <a:prstGeom prst="curvedConnector5">
            <a:avLst>
              <a:gd name="adj1" fmla="val -54602"/>
              <a:gd name="adj2" fmla="val 31852"/>
              <a:gd name="adj3" fmla="val 12985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3" name="AutoShape 113"/>
          <p:cNvCxnSpPr>
            <a:cxnSpLocks noChangeShapeType="1"/>
            <a:stCxn id="33871" idx="5"/>
            <a:endCxn id="33838" idx="1"/>
          </p:cNvCxnSpPr>
          <p:nvPr/>
        </p:nvCxnSpPr>
        <p:spPr bwMode="auto">
          <a:xfrm rot="5400000" flipH="1" flipV="1">
            <a:off x="3958432" y="689769"/>
            <a:ext cx="2451100" cy="4243387"/>
          </a:xfrm>
          <a:prstGeom prst="curvedConnector5">
            <a:avLst>
              <a:gd name="adj1" fmla="val -61144"/>
              <a:gd name="adj2" fmla="val 40514"/>
              <a:gd name="adj3" fmla="val 119620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4" name="AutoShape 114"/>
          <p:cNvCxnSpPr>
            <a:cxnSpLocks noChangeShapeType="1"/>
            <a:stCxn id="33869" idx="6"/>
            <a:endCxn id="33838" idx="2"/>
          </p:cNvCxnSpPr>
          <p:nvPr/>
        </p:nvCxnSpPr>
        <p:spPr bwMode="auto">
          <a:xfrm flipV="1">
            <a:off x="4686300" y="1766888"/>
            <a:ext cx="2540000" cy="2090737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6" name="AutoShape 116"/>
          <p:cNvCxnSpPr>
            <a:cxnSpLocks noChangeShapeType="1"/>
            <a:stCxn id="33869" idx="5"/>
            <a:endCxn id="33839" idx="2"/>
          </p:cNvCxnSpPr>
          <p:nvPr/>
        </p:nvCxnSpPr>
        <p:spPr bwMode="auto">
          <a:xfrm rot="16200000" flipH="1">
            <a:off x="5035550" y="3608388"/>
            <a:ext cx="1760537" cy="2617788"/>
          </a:xfrm>
          <a:prstGeom prst="curvedConnector2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7" name="AutoShape 117"/>
          <p:cNvCxnSpPr>
            <a:cxnSpLocks noChangeShapeType="1"/>
            <a:stCxn id="33839" idx="3"/>
            <a:endCxn id="33871" idx="4"/>
          </p:cNvCxnSpPr>
          <p:nvPr/>
        </p:nvCxnSpPr>
        <p:spPr bwMode="auto">
          <a:xfrm rot="16200000" flipV="1">
            <a:off x="4163219" y="2836069"/>
            <a:ext cx="1870075" cy="4411663"/>
          </a:xfrm>
          <a:prstGeom prst="curvedConnector3">
            <a:avLst>
              <a:gd name="adj1" fmla="val -15366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1958" name="AutoShape 118"/>
          <p:cNvCxnSpPr>
            <a:cxnSpLocks noChangeShapeType="1"/>
            <a:stCxn id="33839" idx="4"/>
            <a:endCxn id="33873" idx="4"/>
          </p:cNvCxnSpPr>
          <p:nvPr/>
        </p:nvCxnSpPr>
        <p:spPr bwMode="auto">
          <a:xfrm rot="16200000" flipV="1">
            <a:off x="3441700" y="2014538"/>
            <a:ext cx="1939925" cy="6124575"/>
          </a:xfrm>
          <a:prstGeom prst="curvedConnector3">
            <a:avLst>
              <a:gd name="adj1" fmla="val -22995"/>
            </a:avLst>
          </a:prstGeom>
          <a:noFill/>
          <a:ln w="28575">
            <a:solidFill>
              <a:schemeClr val="tx2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36" name="Date Placeholder 8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1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91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9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1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C22C3E4-A01B-4781-B07F-026A6151606C}" type="slidenum">
              <a:rPr lang="en-US" alt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Using the Software Structure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0" dirty="0"/>
              <a:t>A more experienced programmer may </a:t>
            </a:r>
            <a:r>
              <a:rPr lang="en-US" altLang="en-US" b="0" dirty="0">
                <a:solidFill>
                  <a:schemeClr val="tx2"/>
                </a:solidFill>
              </a:rPr>
              <a:t>map methods</a:t>
            </a:r>
            <a:r>
              <a:rPr lang="en-US" altLang="en-US" b="0" dirty="0"/>
              <a:t> to states</a:t>
            </a:r>
          </a:p>
          <a:p>
            <a:pPr lvl="1"/>
            <a:endParaRPr lang="en-US" altLang="en-US" b="0" dirty="0"/>
          </a:p>
          <a:p>
            <a:r>
              <a:rPr lang="en-US" altLang="en-US" b="0" dirty="0"/>
              <a:t>These are really </a:t>
            </a:r>
            <a:r>
              <a:rPr lang="en-US" altLang="en-US" b="0" dirty="0">
                <a:solidFill>
                  <a:schemeClr val="tx2"/>
                </a:solidFill>
              </a:rPr>
              <a:t>not states</a:t>
            </a:r>
          </a:p>
          <a:p>
            <a:pPr lvl="1"/>
            <a:endParaRPr lang="en-US" altLang="en-US" b="0" dirty="0"/>
          </a:p>
          <a:p>
            <a:r>
              <a:rPr lang="en-US" altLang="en-US" b="0" dirty="0"/>
              <a:t>Problems</a:t>
            </a:r>
          </a:p>
          <a:p>
            <a:pPr lvl="1"/>
            <a:r>
              <a:rPr lang="en-US" altLang="en-US" b="0" dirty="0">
                <a:solidFill>
                  <a:schemeClr val="tx2"/>
                </a:solidFill>
              </a:rPr>
              <a:t>Subjective</a:t>
            </a:r>
            <a:r>
              <a:rPr lang="en-US" altLang="en-US" dirty="0"/>
              <a:t>—d</a:t>
            </a:r>
            <a:r>
              <a:rPr lang="en-US" altLang="en-US" b="0" dirty="0"/>
              <a:t>ifferent testers get different graphs</a:t>
            </a:r>
          </a:p>
          <a:p>
            <a:pPr lvl="1"/>
            <a:r>
              <a:rPr lang="en-US" altLang="en-US" b="0" dirty="0"/>
              <a:t>Requires </a:t>
            </a:r>
            <a:r>
              <a:rPr lang="en-US" altLang="en-US" b="0" dirty="0">
                <a:solidFill>
                  <a:schemeClr val="tx2"/>
                </a:solidFill>
              </a:rPr>
              <a:t>in-depth knowledge</a:t>
            </a:r>
            <a:r>
              <a:rPr lang="en-US" altLang="en-US" b="0" dirty="0"/>
              <a:t> of implementation</a:t>
            </a:r>
          </a:p>
          <a:p>
            <a:pPr lvl="1"/>
            <a:r>
              <a:rPr lang="en-US" altLang="en-US" b="0" dirty="0">
                <a:solidFill>
                  <a:schemeClr val="tx2"/>
                </a:solidFill>
              </a:rPr>
              <a:t>Detailed design</a:t>
            </a:r>
            <a:r>
              <a:rPr lang="en-US" altLang="en-US" b="0" dirty="0"/>
              <a:t> must be present</a:t>
            </a:r>
          </a:p>
          <a:p>
            <a:pPr lvl="1"/>
            <a:endParaRPr lang="en-US" altLang="en-US" b="0" dirty="0"/>
          </a:p>
          <a:p>
            <a:r>
              <a:rPr lang="en-US" altLang="en-US" b="0" dirty="0">
                <a:latin typeface="Helvetica" charset="0"/>
              </a:rPr>
              <a:t>Watch</a:t>
            </a:r>
            <a:r>
              <a:rPr lang="en-US" altLang="en-US" b="0" dirty="0"/>
              <a:t> example …</a:t>
            </a:r>
          </a:p>
        </p:txBody>
      </p:sp>
      <p:sp>
        <p:nvSpPr>
          <p:cNvPr id="3482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6D85330-F161-49ED-BF74-B47E0CDAA9BC}" type="slidenum">
              <a:rPr lang="en-US" alt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Software Structure for Watch</a:t>
            </a:r>
          </a:p>
        </p:txBody>
      </p:sp>
      <p:sp>
        <p:nvSpPr>
          <p:cNvPr id="35845" name="Text Box 72"/>
          <p:cNvSpPr txBox="1">
            <a:spLocks noChangeArrowheads="1"/>
          </p:cNvSpPr>
          <p:nvPr/>
        </p:nvSpPr>
        <p:spPr bwMode="auto">
          <a:xfrm>
            <a:off x="2779713" y="2573338"/>
            <a:ext cx="199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</a:t>
            </a:r>
          </a:p>
        </p:txBody>
      </p:sp>
      <p:sp>
        <p:nvSpPr>
          <p:cNvPr id="35846" name="AutoShape 76"/>
          <p:cNvSpPr>
            <a:spLocks noChangeArrowheads="1"/>
          </p:cNvSpPr>
          <p:nvPr/>
        </p:nvSpPr>
        <p:spPr bwMode="auto">
          <a:xfrm>
            <a:off x="1787525" y="1633538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inMain</a:t>
            </a:r>
            <a:endParaRPr lang="en-US" altLang="en-US" sz="24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5847" name="AutoShape 77"/>
          <p:cNvSpPr>
            <a:spLocks noChangeArrowheads="1"/>
          </p:cNvSpPr>
          <p:nvPr/>
        </p:nvSpPr>
        <p:spPr bwMode="auto">
          <a:xfrm>
            <a:off x="5307013" y="3738563"/>
            <a:ext cx="2125662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inChangeTime</a:t>
            </a:r>
          </a:p>
        </p:txBody>
      </p:sp>
      <p:sp>
        <p:nvSpPr>
          <p:cNvPr id="35848" name="AutoShape 78"/>
          <p:cNvSpPr>
            <a:spLocks noChangeArrowheads="1"/>
          </p:cNvSpPr>
          <p:nvPr/>
        </p:nvSpPr>
        <p:spPr bwMode="auto">
          <a:xfrm>
            <a:off x="1787525" y="3738563"/>
            <a:ext cx="2125663" cy="901700"/>
          </a:xfrm>
          <a:prstGeom prst="roundRect">
            <a:avLst>
              <a:gd name="adj" fmla="val 16667"/>
            </a:avLst>
          </a:prstGeom>
          <a:solidFill>
            <a:srgbClr val="0033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inDoTransition</a:t>
            </a:r>
          </a:p>
        </p:txBody>
      </p:sp>
      <p:cxnSp>
        <p:nvCxnSpPr>
          <p:cNvPr id="35849" name="AutoShape 79"/>
          <p:cNvCxnSpPr>
            <a:cxnSpLocks noChangeShapeType="1"/>
            <a:stCxn id="35846" idx="2"/>
            <a:endCxn id="35848" idx="0"/>
          </p:cNvCxnSpPr>
          <p:nvPr/>
        </p:nvCxnSpPr>
        <p:spPr bwMode="auto">
          <a:xfrm>
            <a:off x="2851150" y="2535238"/>
            <a:ext cx="0" cy="1203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5850" name="Group 85"/>
          <p:cNvGrpSpPr>
            <a:grpSpLocks/>
          </p:cNvGrpSpPr>
          <p:nvPr/>
        </p:nvGrpSpPr>
        <p:grpSpPr bwMode="auto">
          <a:xfrm>
            <a:off x="1900238" y="3743325"/>
            <a:ext cx="490537" cy="892175"/>
            <a:chOff x="1253" y="2491"/>
            <a:chExt cx="309" cy="562"/>
          </a:xfrm>
        </p:grpSpPr>
        <p:sp>
          <p:nvSpPr>
            <p:cNvPr id="35886" name="Rectangle 81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7" name="Rectangle 83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8" name="Rectangle 84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1" name="Group 87"/>
          <p:cNvGrpSpPr>
            <a:grpSpLocks/>
          </p:cNvGrpSpPr>
          <p:nvPr/>
        </p:nvGrpSpPr>
        <p:grpSpPr bwMode="auto">
          <a:xfrm>
            <a:off x="3275013" y="3743325"/>
            <a:ext cx="490537" cy="892175"/>
            <a:chOff x="1253" y="2491"/>
            <a:chExt cx="309" cy="562"/>
          </a:xfrm>
        </p:grpSpPr>
        <p:sp>
          <p:nvSpPr>
            <p:cNvPr id="35883" name="Rectangle 88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4" name="Rectangle 89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5" name="Rectangle 90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2" name="Group 91"/>
          <p:cNvGrpSpPr>
            <a:grpSpLocks/>
          </p:cNvGrpSpPr>
          <p:nvPr/>
        </p:nvGrpSpPr>
        <p:grpSpPr bwMode="auto">
          <a:xfrm>
            <a:off x="5473700" y="3743325"/>
            <a:ext cx="490538" cy="892175"/>
            <a:chOff x="1253" y="2491"/>
            <a:chExt cx="309" cy="562"/>
          </a:xfrm>
        </p:grpSpPr>
        <p:sp>
          <p:nvSpPr>
            <p:cNvPr id="35880" name="Rectangle 92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1" name="Rectangle 93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82" name="Rectangle 94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3" name="Group 95"/>
          <p:cNvGrpSpPr>
            <a:grpSpLocks/>
          </p:cNvGrpSpPr>
          <p:nvPr/>
        </p:nvGrpSpPr>
        <p:grpSpPr bwMode="auto">
          <a:xfrm>
            <a:off x="3271838" y="1638300"/>
            <a:ext cx="490537" cy="892175"/>
            <a:chOff x="1253" y="2491"/>
            <a:chExt cx="309" cy="562"/>
          </a:xfrm>
        </p:grpSpPr>
        <p:sp>
          <p:nvSpPr>
            <p:cNvPr id="35877" name="Rectangle 96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8" name="Rectangle 97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9" name="Rectangle 98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35854" name="Group 103"/>
          <p:cNvGrpSpPr>
            <a:grpSpLocks/>
          </p:cNvGrpSpPr>
          <p:nvPr/>
        </p:nvGrpSpPr>
        <p:grpSpPr bwMode="auto">
          <a:xfrm>
            <a:off x="1908175" y="1638300"/>
            <a:ext cx="490538" cy="892175"/>
            <a:chOff x="1253" y="2491"/>
            <a:chExt cx="309" cy="562"/>
          </a:xfrm>
        </p:grpSpPr>
        <p:sp>
          <p:nvSpPr>
            <p:cNvPr id="35874" name="Rectangle 104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5" name="Rectangle 105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6" name="Rectangle 106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35855" name="AutoShape 108"/>
          <p:cNvCxnSpPr>
            <a:cxnSpLocks noChangeShapeType="1"/>
            <a:stCxn id="35886" idx="0"/>
            <a:endCxn id="35875" idx="2"/>
          </p:cNvCxnSpPr>
          <p:nvPr/>
        </p:nvCxnSpPr>
        <p:spPr bwMode="auto">
          <a:xfrm rot="-5400000">
            <a:off x="1444626" y="3030537"/>
            <a:ext cx="1212850" cy="2127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AutoShape 109"/>
          <p:cNvCxnSpPr>
            <a:cxnSpLocks noChangeShapeType="1"/>
            <a:stCxn id="35885" idx="0"/>
            <a:endCxn id="35847" idx="1"/>
          </p:cNvCxnSpPr>
          <p:nvPr/>
        </p:nvCxnSpPr>
        <p:spPr bwMode="auto">
          <a:xfrm rot="5400000" flipV="1">
            <a:off x="4291013" y="3173412"/>
            <a:ext cx="446088" cy="1585913"/>
          </a:xfrm>
          <a:prstGeom prst="curvedConnector4">
            <a:avLst>
              <a:gd name="adj1" fmla="val -51245"/>
              <a:gd name="adj2" fmla="val 51352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AutoShape 111"/>
          <p:cNvCxnSpPr>
            <a:cxnSpLocks noChangeShapeType="1"/>
          </p:cNvCxnSpPr>
          <p:nvPr/>
        </p:nvCxnSpPr>
        <p:spPr bwMode="auto">
          <a:xfrm rot="16200000" flipH="1">
            <a:off x="7040563" y="4435475"/>
            <a:ext cx="1588" cy="401637"/>
          </a:xfrm>
          <a:prstGeom prst="curvedConnector3">
            <a:avLst>
              <a:gd name="adj1" fmla="val 46200014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58" name="Text Box 113"/>
          <p:cNvSpPr txBox="1">
            <a:spLocks noChangeArrowheads="1"/>
          </p:cNvSpPr>
          <p:nvPr/>
        </p:nvSpPr>
        <p:spPr bwMode="auto">
          <a:xfrm>
            <a:off x="392113" y="2849563"/>
            <a:ext cx="216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latin typeface="Helvetica" charset="0"/>
              </a:rPr>
              <a:t>button==NEXT / change mode</a:t>
            </a:r>
          </a:p>
        </p:txBody>
      </p:sp>
      <p:sp>
        <p:nvSpPr>
          <p:cNvPr id="35859" name="Text Box 114"/>
          <p:cNvSpPr txBox="1">
            <a:spLocks noChangeArrowheads="1"/>
          </p:cNvSpPr>
          <p:nvPr/>
        </p:nvSpPr>
        <p:spPr bwMode="auto">
          <a:xfrm>
            <a:off x="3836988" y="2922588"/>
            <a:ext cx="21621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button==UP or button==DOWN</a:t>
            </a:r>
          </a:p>
        </p:txBody>
      </p:sp>
      <p:sp>
        <p:nvSpPr>
          <p:cNvPr id="35860" name="Text Box 115"/>
          <p:cNvSpPr txBox="1">
            <a:spLocks noChangeArrowheads="1"/>
          </p:cNvSpPr>
          <p:nvPr/>
        </p:nvSpPr>
        <p:spPr bwMode="auto">
          <a:xfrm>
            <a:off x="5692775" y="5302250"/>
            <a:ext cx="2449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button==DOWN / change hour, minute</a:t>
            </a:r>
          </a:p>
        </p:txBody>
      </p:sp>
      <p:sp>
        <p:nvSpPr>
          <p:cNvPr id="35861" name="Text Box 116"/>
          <p:cNvSpPr txBox="1">
            <a:spLocks noChangeArrowheads="1"/>
          </p:cNvSpPr>
          <p:nvPr/>
        </p:nvSpPr>
        <p:spPr bwMode="auto">
          <a:xfrm>
            <a:off x="6140450" y="2457450"/>
            <a:ext cx="24495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latin typeface="Helvetica" charset="0"/>
              </a:rPr>
              <a:t>button==UP   / change hour, minute</a:t>
            </a:r>
          </a:p>
        </p:txBody>
      </p:sp>
      <p:grpSp>
        <p:nvGrpSpPr>
          <p:cNvPr id="35862" name="Group 118"/>
          <p:cNvGrpSpPr>
            <a:grpSpLocks/>
          </p:cNvGrpSpPr>
          <p:nvPr/>
        </p:nvGrpSpPr>
        <p:grpSpPr bwMode="auto">
          <a:xfrm>
            <a:off x="6802438" y="3743325"/>
            <a:ext cx="490537" cy="892175"/>
            <a:chOff x="1253" y="2491"/>
            <a:chExt cx="309" cy="562"/>
          </a:xfrm>
        </p:grpSpPr>
        <p:sp>
          <p:nvSpPr>
            <p:cNvPr id="35871" name="Rectangle 119"/>
            <p:cNvSpPr>
              <a:spLocks noChangeArrowheads="1"/>
            </p:cNvSpPr>
            <p:nvPr/>
          </p:nvSpPr>
          <p:spPr bwMode="auto">
            <a:xfrm>
              <a:off x="1253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2" name="Rectangle 120"/>
            <p:cNvSpPr>
              <a:spLocks noChangeArrowheads="1"/>
            </p:cNvSpPr>
            <p:nvPr/>
          </p:nvSpPr>
          <p:spPr bwMode="auto">
            <a:xfrm>
              <a:off x="1382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5873" name="Rectangle 121"/>
            <p:cNvSpPr>
              <a:spLocks noChangeArrowheads="1"/>
            </p:cNvSpPr>
            <p:nvPr/>
          </p:nvSpPr>
          <p:spPr bwMode="auto">
            <a:xfrm>
              <a:off x="1506" y="2491"/>
              <a:ext cx="56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</p:grpSp>
      <p:cxnSp>
        <p:nvCxnSpPr>
          <p:cNvPr id="35863" name="AutoShape 122"/>
          <p:cNvCxnSpPr>
            <a:cxnSpLocks noChangeShapeType="1"/>
            <a:stCxn id="35871" idx="0"/>
            <a:endCxn id="35873" idx="0"/>
          </p:cNvCxnSpPr>
          <p:nvPr/>
        </p:nvCxnSpPr>
        <p:spPr bwMode="auto">
          <a:xfrm rot="5400000" flipV="1">
            <a:off x="7046913" y="3543300"/>
            <a:ext cx="1588" cy="401637"/>
          </a:xfrm>
          <a:prstGeom prst="curvedConnector3">
            <a:avLst>
              <a:gd name="adj1" fmla="val -45300014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Group 127"/>
          <p:cNvGrpSpPr>
            <a:grpSpLocks/>
          </p:cNvGrpSpPr>
          <p:nvPr/>
        </p:nvGrpSpPr>
        <p:grpSpPr bwMode="auto">
          <a:xfrm>
            <a:off x="3305175" y="4189413"/>
            <a:ext cx="2287588" cy="1206500"/>
            <a:chOff x="2082" y="2639"/>
            <a:chExt cx="1441" cy="760"/>
          </a:xfrm>
        </p:grpSpPr>
        <p:cxnSp>
          <p:nvCxnSpPr>
            <p:cNvPr id="35869" name="AutoShape 112"/>
            <p:cNvCxnSpPr>
              <a:cxnSpLocks noChangeShapeType="1"/>
              <a:stCxn id="35880" idx="2"/>
              <a:endCxn id="35848" idx="3"/>
            </p:cNvCxnSpPr>
            <p:nvPr/>
          </p:nvCxnSpPr>
          <p:spPr bwMode="auto">
            <a:xfrm rot="16200000" flipV="1">
              <a:off x="2830" y="2274"/>
              <a:ext cx="281" cy="1011"/>
            </a:xfrm>
            <a:prstGeom prst="curvedConnector4">
              <a:avLst>
                <a:gd name="adj1" fmla="val -51245"/>
                <a:gd name="adj2" fmla="val 5143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0" name="Text Box 123"/>
            <p:cNvSpPr txBox="1">
              <a:spLocks noChangeArrowheads="1"/>
            </p:cNvSpPr>
            <p:nvPr/>
          </p:nvSpPr>
          <p:spPr bwMode="auto">
            <a:xfrm>
              <a:off x="2082" y="2995"/>
              <a:ext cx="144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??? Not clear what triggers this …</a:t>
              </a:r>
            </a:p>
          </p:txBody>
        </p:sp>
      </p:grp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3913188" y="1489075"/>
            <a:ext cx="2620962" cy="2249488"/>
            <a:chOff x="2465" y="938"/>
            <a:chExt cx="1651" cy="1417"/>
          </a:xfrm>
        </p:grpSpPr>
        <p:cxnSp>
          <p:nvCxnSpPr>
            <p:cNvPr id="35867" name="AutoShape 124"/>
            <p:cNvCxnSpPr>
              <a:cxnSpLocks noChangeShapeType="1"/>
              <a:stCxn id="35847" idx="0"/>
              <a:endCxn id="35846" idx="3"/>
            </p:cNvCxnSpPr>
            <p:nvPr/>
          </p:nvCxnSpPr>
          <p:spPr bwMode="auto">
            <a:xfrm rot="5400000" flipH="1">
              <a:off x="2718" y="1060"/>
              <a:ext cx="1042" cy="1548"/>
            </a:xfrm>
            <a:prstGeom prst="curvedConnector2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8" name="Text Box 125"/>
            <p:cNvSpPr txBox="1">
              <a:spLocks noChangeArrowheads="1"/>
            </p:cNvSpPr>
            <p:nvPr/>
          </p:nvSpPr>
          <p:spPr bwMode="auto">
            <a:xfrm>
              <a:off x="2517" y="938"/>
              <a:ext cx="1599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>
                  <a:latin typeface="Helvetica" charset="0"/>
                </a:rPr>
                <a:t>??? Should inChangeTime transit back to inMain???</a:t>
              </a:r>
            </a:p>
          </p:txBody>
        </p:sp>
      </p:grpSp>
      <p:sp>
        <p:nvSpPr>
          <p:cNvPr id="35866" name="Date Placeholder 4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68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3A4CF9-FCE4-4127-8A6B-979CDCFE5261}" type="slidenum">
              <a:rPr lang="en-US" altLang="en-US" sz="900" b="0" smtClean="0">
                <a:solidFill>
                  <a:schemeClr val="tx1"/>
                </a:solidFill>
              </a:rPr>
              <a:pPr/>
              <a:t>24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Modeling State Variables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555750"/>
            <a:ext cx="8867775" cy="4845050"/>
          </a:xfrm>
        </p:spPr>
        <p:txBody>
          <a:bodyPr/>
          <a:lstStyle/>
          <a:p>
            <a:r>
              <a:rPr lang="en-US" altLang="en-US" b="0"/>
              <a:t>More </a:t>
            </a:r>
            <a:r>
              <a:rPr lang="en-US" altLang="en-US" b="0">
                <a:solidFill>
                  <a:schemeClr val="tx2"/>
                </a:solidFill>
              </a:rPr>
              <a:t>mechanical</a:t>
            </a:r>
          </a:p>
          <a:p>
            <a:r>
              <a:rPr lang="en-US" altLang="en-US" b="0">
                <a:solidFill>
                  <a:schemeClr val="tx2"/>
                </a:solidFill>
              </a:rPr>
              <a:t>State variables</a:t>
            </a:r>
            <a:r>
              <a:rPr lang="en-US" altLang="en-US" b="0"/>
              <a:t> are usually defined early</a:t>
            </a:r>
          </a:p>
          <a:p>
            <a:r>
              <a:rPr lang="en-US" altLang="en-US" b="0"/>
              <a:t>First </a:t>
            </a:r>
            <a:r>
              <a:rPr lang="en-US" altLang="en-US" b="0">
                <a:solidFill>
                  <a:schemeClr val="tx2"/>
                </a:solidFill>
              </a:rPr>
              <a:t>identify all state variables</a:t>
            </a:r>
            <a:r>
              <a:rPr lang="en-US" altLang="en-US" b="0"/>
              <a:t>, then choose which are relevant</a:t>
            </a:r>
          </a:p>
          <a:p>
            <a:r>
              <a:rPr lang="en-US" altLang="en-US" b="0"/>
              <a:t>In </a:t>
            </a:r>
            <a:r>
              <a:rPr lang="en-US" altLang="en-US" b="0">
                <a:solidFill>
                  <a:schemeClr val="tx2"/>
                </a:solidFill>
              </a:rPr>
              <a:t>theory</a:t>
            </a:r>
            <a:r>
              <a:rPr lang="en-US" altLang="en-US" b="0"/>
              <a:t>, every combination of values for the state variables defines a </a:t>
            </a:r>
            <a:r>
              <a:rPr lang="en-US" altLang="en-US" b="0">
                <a:solidFill>
                  <a:schemeClr val="tx2"/>
                </a:solidFill>
              </a:rPr>
              <a:t>different state</a:t>
            </a:r>
          </a:p>
          <a:p>
            <a:r>
              <a:rPr lang="en-US" altLang="en-US" b="0"/>
              <a:t>In </a:t>
            </a:r>
            <a:r>
              <a:rPr lang="en-US" altLang="en-US" b="0">
                <a:solidFill>
                  <a:schemeClr val="tx2"/>
                </a:solidFill>
              </a:rPr>
              <a:t>practice</a:t>
            </a:r>
            <a:r>
              <a:rPr lang="en-US" altLang="en-US" b="0"/>
              <a:t>, we must identify ranges, or </a:t>
            </a:r>
            <a:r>
              <a:rPr lang="en-US" altLang="en-US" b="0">
                <a:solidFill>
                  <a:schemeClr val="tx2"/>
                </a:solidFill>
              </a:rPr>
              <a:t>sets of values</a:t>
            </a:r>
            <a:r>
              <a:rPr lang="en-US" altLang="en-US" b="0"/>
              <a:t>, that are all in one state</a:t>
            </a:r>
          </a:p>
          <a:p>
            <a:r>
              <a:rPr lang="en-US" altLang="en-US" b="0"/>
              <a:t>Some states may </a:t>
            </a:r>
            <a:r>
              <a:rPr lang="en-US" altLang="en-US" b="0">
                <a:solidFill>
                  <a:schemeClr val="tx2"/>
                </a:solidFill>
              </a:rPr>
              <a:t>not</a:t>
            </a:r>
            <a:r>
              <a:rPr lang="en-US" altLang="en-US" b="0"/>
              <a:t> be feasible</a:t>
            </a:r>
          </a:p>
        </p:txBody>
      </p:sp>
      <p:sp>
        <p:nvSpPr>
          <p:cNvPr id="3687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A6C5FFE-016B-4B84-B4E4-48307840A0B8}" type="slidenum">
              <a:rPr lang="en-US" altLang="en-US" sz="900" b="0" smtClean="0">
                <a:solidFill>
                  <a:schemeClr val="tx1"/>
                </a:solidFill>
              </a:rPr>
              <a:pPr/>
              <a:t>25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State Variables in Watch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b="0" dirty="0">
                <a:solidFill>
                  <a:schemeClr val="tx2"/>
                </a:solidFill>
              </a:rPr>
              <a:t>Constants</a:t>
            </a:r>
          </a:p>
          <a:p>
            <a:r>
              <a:rPr lang="en-US" altLang="en-US" b="0" dirty="0"/>
              <a:t>NEXT, UP, DOWN</a:t>
            </a:r>
          </a:p>
          <a:p>
            <a:r>
              <a:rPr lang="en-US" altLang="en-US" b="0" dirty="0"/>
              <a:t>TIME, STOPWATCH, ALARM</a:t>
            </a:r>
          </a:p>
          <a:p>
            <a:pPr>
              <a:buFontTx/>
              <a:buNone/>
            </a:pPr>
            <a:endParaRPr lang="en-US" altLang="en-US" b="0" dirty="0">
              <a:solidFill>
                <a:schemeClr val="tx2"/>
              </a:solidFill>
            </a:endParaRPr>
          </a:p>
          <a:p>
            <a:pPr>
              <a:buFontTx/>
              <a:buNone/>
            </a:pPr>
            <a:r>
              <a:rPr lang="en-US" altLang="en-US" b="0" dirty="0">
                <a:solidFill>
                  <a:schemeClr val="tx2"/>
                </a:solidFill>
              </a:rPr>
              <a:t>Non-constant variables in class Watch</a:t>
            </a:r>
          </a:p>
          <a:p>
            <a:r>
              <a:rPr lang="en-US" altLang="en-US" b="0" dirty="0" err="1"/>
              <a:t>int</a:t>
            </a:r>
            <a:r>
              <a:rPr lang="en-US" altLang="en-US" b="0" dirty="0"/>
              <a:t> mode (values: TIME, STOPWATCH, ALARM)</a:t>
            </a:r>
          </a:p>
          <a:p>
            <a:r>
              <a:rPr lang="en-US" altLang="en-US" b="0" dirty="0"/>
              <a:t>Time watch, stopwatch, alarm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2113" y="1589089"/>
            <a:ext cx="7392988" cy="830263"/>
            <a:chOff x="247" y="1001"/>
            <a:chExt cx="4657" cy="523"/>
          </a:xfrm>
        </p:grpSpPr>
        <p:sp>
          <p:nvSpPr>
            <p:cNvPr id="37902" name="Line 5"/>
            <p:cNvSpPr>
              <a:spLocks noChangeShapeType="1"/>
            </p:cNvSpPr>
            <p:nvPr/>
          </p:nvSpPr>
          <p:spPr bwMode="auto">
            <a:xfrm>
              <a:off x="247" y="1094"/>
              <a:ext cx="293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03" name="Line 6"/>
            <p:cNvSpPr>
              <a:spLocks noChangeShapeType="1"/>
            </p:cNvSpPr>
            <p:nvPr/>
          </p:nvSpPr>
          <p:spPr bwMode="auto">
            <a:xfrm>
              <a:off x="247" y="1362"/>
              <a:ext cx="293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7904" name="Text Box 8"/>
            <p:cNvSpPr txBox="1">
              <a:spLocks noChangeArrowheads="1"/>
            </p:cNvSpPr>
            <p:nvPr/>
          </p:nvSpPr>
          <p:spPr bwMode="auto">
            <a:xfrm>
              <a:off x="3182" y="1001"/>
              <a:ext cx="1722" cy="523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dirty="0">
                  <a:latin typeface="Gill Sans MT" panose="020B0502020104020203" pitchFamily="34" charset="0"/>
                </a:rPr>
                <a:t>Not relevant, really just values</a:t>
              </a:r>
            </a:p>
          </p:txBody>
        </p:sp>
      </p:grpSp>
      <p:sp>
        <p:nvSpPr>
          <p:cNvPr id="37896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1203158" y="4598023"/>
            <a:ext cx="4969042" cy="80611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AFD00"/>
              </a:solidFill>
              <a:effectLst/>
              <a:latin typeface="Times New Roman" pitchFamily="18" charset="0"/>
            </a:endParaRPr>
          </a:p>
        </p:txBody>
      </p:sp>
      <p:sp>
        <p:nvSpPr>
          <p:cNvPr id="378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78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A6C5FFE-016B-4B84-B4E4-48307840A0B8}" type="slidenum">
              <a:rPr lang="en-US" altLang="en-US" sz="900" b="0" smtClean="0">
                <a:solidFill>
                  <a:schemeClr val="tx1"/>
                </a:solidFill>
              </a:rPr>
              <a:pPr/>
              <a:t>26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State Variables in Time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49" y="955343"/>
            <a:ext cx="8867775" cy="167957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Non-constant variables in class Time</a:t>
            </a:r>
            <a:endParaRPr lang="en-US" altLang="en-US" b="0" dirty="0">
              <a:solidFill>
                <a:schemeClr val="tx2"/>
              </a:solidFill>
            </a:endParaRPr>
          </a:p>
          <a:p>
            <a:r>
              <a:rPr lang="nb-NO" altLang="en-US" b="0" dirty="0"/>
              <a:t>int hour (values: 1..12) </a:t>
            </a:r>
          </a:p>
          <a:p>
            <a:r>
              <a:rPr lang="nb-NO" altLang="en-US" b="0" dirty="0"/>
              <a:t>int minute (values: 0 .. 59)</a:t>
            </a:r>
            <a:endParaRPr lang="en-US" altLang="en-US" b="0" dirty="0"/>
          </a:p>
        </p:txBody>
      </p:sp>
      <p:sp>
        <p:nvSpPr>
          <p:cNvPr id="37896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59968" y="1449611"/>
            <a:ext cx="4162928" cy="1015663"/>
          </a:xfrm>
          <a:prstGeom prst="rect">
            <a:avLst/>
          </a:prstGeom>
          <a:solidFill>
            <a:srgbClr val="0033CC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12 X 60 values is 720 states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Clearly, that is too many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0649" y="2579057"/>
            <a:ext cx="8701087" cy="2141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/>
              <a:t>Combine values into ranges of similar values :</a:t>
            </a:r>
          </a:p>
          <a:p>
            <a:r>
              <a:rPr lang="en-US" altLang="en-US" kern="0" dirty="0"/>
              <a:t>hour : 1.. 11, 12</a:t>
            </a:r>
          </a:p>
          <a:p>
            <a:r>
              <a:rPr lang="en-US" altLang="en-US" kern="0" dirty="0"/>
              <a:t>minute : 0, 1.. 59</a:t>
            </a:r>
          </a:p>
          <a:p>
            <a:pPr marL="0" indent="0">
              <a:buNone/>
            </a:pPr>
            <a:r>
              <a:rPr lang="en-US" altLang="en-US" kern="0" dirty="0"/>
              <a:t>Four states : (1..11, 0); (12, 0); (1..11, 1.. 59); (12, 1 .. 59)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3583459" y="2998325"/>
            <a:ext cx="4970550" cy="1015663"/>
          </a:xfrm>
          <a:prstGeom prst="rect">
            <a:avLst/>
          </a:prstGeom>
          <a:solidFill>
            <a:srgbClr val="0033CC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Clumsy ... Not sequential …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let’s combine hour and minute …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24765" y="4720299"/>
            <a:ext cx="8701087" cy="561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altLang="en-US" kern="0" dirty="0"/>
              <a:t>Time : </a:t>
            </a:r>
            <a:r>
              <a:rPr lang="en-US" altLang="en-US" dirty="0"/>
              <a:t>12:00, 12:01..12:59,  01:00 .. 11:59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6104830" y="4877043"/>
            <a:ext cx="2744788" cy="1631216"/>
          </a:xfrm>
          <a:prstGeom prst="rect">
            <a:avLst/>
          </a:prstGeom>
          <a:solidFill>
            <a:srgbClr val="0033CC"/>
          </a:solidFill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>
                <a:latin typeface="Gill Sans MT" panose="020B0502020104020203" pitchFamily="34" charset="0"/>
              </a:rPr>
              <a:t>These require lots of thought and semantic domain knowledge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1509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/>
      <p:bldP spid="14" grpId="0" animBg="1"/>
      <p:bldP spid="16" grpId="0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FSMs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8010" y="955344"/>
            <a:ext cx="6051885" cy="717046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One FSM is contained within the other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6C561A-138D-4822-ABE8-5DC9241D853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Oval 7"/>
          <p:cNvSpPr/>
          <p:nvPr/>
        </p:nvSpPr>
        <p:spPr bwMode="auto">
          <a:xfrm>
            <a:off x="3657696" y="2538664"/>
            <a:ext cx="926432" cy="926432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S1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5923643" y="3465095"/>
            <a:ext cx="2751222" cy="2418347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S3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923643" y="1612232"/>
            <a:ext cx="926432" cy="926432"/>
          </a:xfrm>
          <a:prstGeom prst="ellipse">
            <a:avLst/>
          </a:prstGeom>
          <a:solidFill>
            <a:schemeClr val="bg1">
              <a:lumMod val="60000"/>
              <a:lumOff val="40000"/>
            </a:schemeClr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AFD00"/>
                </a:solidFill>
                <a:effectLst/>
                <a:latin typeface="Gill Sans MT" panose="020B0502020104020203" pitchFamily="34" charset="0"/>
              </a:rPr>
              <a:t>S2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rgbClr val="FAFD00"/>
              </a:solidFill>
              <a:effectLst/>
              <a:latin typeface="Gill Sans MT" panose="020B0502020104020203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7174927" y="3753853"/>
            <a:ext cx="613611" cy="67376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a</a:t>
            </a:r>
          </a:p>
        </p:txBody>
      </p:sp>
      <p:sp>
        <p:nvSpPr>
          <p:cNvPr id="13" name="Oval 12"/>
          <p:cNvSpPr/>
          <p:nvPr/>
        </p:nvSpPr>
        <p:spPr bwMode="auto">
          <a:xfrm>
            <a:off x="6685643" y="4674268"/>
            <a:ext cx="613611" cy="67376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b</a:t>
            </a:r>
          </a:p>
        </p:txBody>
      </p:sp>
      <p:sp>
        <p:nvSpPr>
          <p:cNvPr id="14" name="Oval 13"/>
          <p:cNvSpPr/>
          <p:nvPr/>
        </p:nvSpPr>
        <p:spPr bwMode="auto">
          <a:xfrm>
            <a:off x="7788538" y="4674268"/>
            <a:ext cx="613611" cy="673769"/>
          </a:xfrm>
          <a:prstGeom prst="ellipse">
            <a:avLst/>
          </a:prstGeom>
          <a:solidFill>
            <a:schemeClr val="bg1">
              <a:lumMod val="20000"/>
              <a:lumOff val="80000"/>
            </a:schemeClr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  <a:t>c</a:t>
            </a:r>
          </a:p>
        </p:txBody>
      </p:sp>
      <p:cxnSp>
        <p:nvCxnSpPr>
          <p:cNvPr id="16" name="Straight Arrow Connector 15"/>
          <p:cNvCxnSpPr>
            <a:stCxn id="8" idx="6"/>
            <a:endCxn id="11" idx="3"/>
          </p:cNvCxnSpPr>
          <p:nvPr/>
        </p:nvCxnSpPr>
        <p:spPr bwMode="auto">
          <a:xfrm flipV="1">
            <a:off x="4584128" y="2402991"/>
            <a:ext cx="1475188" cy="59888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5"/>
            <a:endCxn id="10" idx="2"/>
          </p:cNvCxnSpPr>
          <p:nvPr/>
        </p:nvCxnSpPr>
        <p:spPr bwMode="auto">
          <a:xfrm>
            <a:off x="4448455" y="3329423"/>
            <a:ext cx="1475188" cy="13448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" name="Straight Arrow Connector 20"/>
          <p:cNvCxnSpPr>
            <a:stCxn id="11" idx="5"/>
            <a:endCxn id="10" idx="0"/>
          </p:cNvCxnSpPr>
          <p:nvPr/>
        </p:nvCxnSpPr>
        <p:spPr bwMode="auto">
          <a:xfrm>
            <a:off x="6714402" y="2402991"/>
            <a:ext cx="584852" cy="1062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2" name="Straight Arrow Connector 21"/>
          <p:cNvCxnSpPr>
            <a:endCxn id="11" idx="4"/>
          </p:cNvCxnSpPr>
          <p:nvPr/>
        </p:nvCxnSpPr>
        <p:spPr bwMode="auto">
          <a:xfrm flipH="1" flipV="1">
            <a:off x="6386859" y="2538664"/>
            <a:ext cx="116855" cy="11309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8" name="Straight Arrow Connector 27"/>
          <p:cNvCxnSpPr>
            <a:stCxn id="13" idx="0"/>
            <a:endCxn id="12" idx="3"/>
          </p:cNvCxnSpPr>
          <p:nvPr/>
        </p:nvCxnSpPr>
        <p:spPr bwMode="auto">
          <a:xfrm flipV="1">
            <a:off x="6992449" y="4328951"/>
            <a:ext cx="272339" cy="3453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9" name="Straight Arrow Connector 28"/>
          <p:cNvCxnSpPr>
            <a:stCxn id="14" idx="1"/>
            <a:endCxn id="12" idx="5"/>
          </p:cNvCxnSpPr>
          <p:nvPr/>
        </p:nvCxnSpPr>
        <p:spPr bwMode="auto">
          <a:xfrm flipH="1" flipV="1">
            <a:off x="7698677" y="4328951"/>
            <a:ext cx="179722" cy="4439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0" name="Straight Arrow Connector 29"/>
          <p:cNvCxnSpPr>
            <a:stCxn id="13" idx="6"/>
            <a:endCxn id="14" idx="2"/>
          </p:cNvCxnSpPr>
          <p:nvPr/>
        </p:nvCxnSpPr>
        <p:spPr bwMode="auto">
          <a:xfrm>
            <a:off x="7299254" y="5011153"/>
            <a:ext cx="489284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>
            <a:off x="6326550" y="5011153"/>
            <a:ext cx="3543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C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37" name="Straight Arrow Connector 36"/>
          <p:cNvCxnSpPr>
            <a:endCxn id="8" idx="0"/>
          </p:cNvCxnSpPr>
          <p:nvPr/>
        </p:nvCxnSpPr>
        <p:spPr bwMode="auto">
          <a:xfrm>
            <a:off x="4120912" y="2075448"/>
            <a:ext cx="0" cy="4632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338587" y="1838839"/>
            <a:ext cx="2980490" cy="2123658"/>
          </a:xfrm>
          <a:prstGeom prst="rect">
            <a:avLst/>
          </a:prstGeom>
          <a:solidFill>
            <a:srgbClr val="0033CC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Class Watch uses class Time</a:t>
            </a:r>
          </a:p>
          <a:p>
            <a:pPr algn="ctr">
              <a:spcBef>
                <a:spcPct val="50000"/>
              </a:spcBef>
            </a:pPr>
            <a:r>
              <a:rPr lang="en-US" altLang="en-US" sz="2400" dirty="0">
                <a:latin typeface="Gill Sans MT" panose="020B0502020104020203" pitchFamily="34" charset="0"/>
              </a:rPr>
              <a:t>How can we model two classes—one that uses another?</a:t>
            </a:r>
          </a:p>
        </p:txBody>
      </p:sp>
    </p:spTree>
    <p:extLst>
      <p:ext uri="{BB962C8B-B14F-4D97-AF65-F5344CB8AC3E}">
        <p14:creationId xmlns:p14="http://schemas.microsoft.com/office/powerpoint/2010/main" val="13600280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/ Time Hierarchical FSM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25BB3-F2AA-4438-8A3B-B04F71E3A25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cxnSp>
        <p:nvCxnSpPr>
          <p:cNvPr id="79" name="Straight Arrow Connector 78"/>
          <p:cNvCxnSpPr>
            <a:stCxn id="147" idx="3"/>
            <a:endCxn id="176" idx="1"/>
          </p:cNvCxnSpPr>
          <p:nvPr/>
        </p:nvCxnSpPr>
        <p:spPr bwMode="auto">
          <a:xfrm>
            <a:off x="4179021" y="5245262"/>
            <a:ext cx="828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4" name="Text Box 122"/>
          <p:cNvSpPr txBox="1">
            <a:spLocks noChangeArrowheads="1"/>
          </p:cNvSpPr>
          <p:nvPr/>
        </p:nvSpPr>
        <p:spPr bwMode="auto">
          <a:xfrm rot="19883594">
            <a:off x="1410549" y="1992256"/>
            <a:ext cx="101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85" name="Text Box 122"/>
          <p:cNvSpPr txBox="1">
            <a:spLocks noChangeArrowheads="1"/>
          </p:cNvSpPr>
          <p:nvPr/>
        </p:nvSpPr>
        <p:spPr bwMode="auto">
          <a:xfrm rot="4296126">
            <a:off x="7577327" y="3133540"/>
            <a:ext cx="101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next</a:t>
            </a:r>
          </a:p>
        </p:txBody>
      </p:sp>
      <p:sp>
        <p:nvSpPr>
          <p:cNvPr id="86" name="Text Box 122"/>
          <p:cNvSpPr txBox="1">
            <a:spLocks noChangeArrowheads="1"/>
          </p:cNvSpPr>
          <p:nvPr/>
        </p:nvSpPr>
        <p:spPr bwMode="auto">
          <a:xfrm>
            <a:off x="3988093" y="4844775"/>
            <a:ext cx="1011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chemeClr val="tx2"/>
                </a:solidFill>
              </a:rPr>
              <a:t>next</a:t>
            </a:r>
          </a:p>
        </p:txBody>
      </p:sp>
      <p:grpSp>
        <p:nvGrpSpPr>
          <p:cNvPr id="145" name="Group 144"/>
          <p:cNvGrpSpPr/>
          <p:nvPr/>
        </p:nvGrpSpPr>
        <p:grpSpPr>
          <a:xfrm>
            <a:off x="2534913" y="801962"/>
            <a:ext cx="4094489" cy="2814074"/>
            <a:chOff x="2534913" y="801962"/>
            <a:chExt cx="4094489" cy="2814074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534913" y="801962"/>
              <a:ext cx="4094489" cy="28140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t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mode = TIME</a:t>
              </a:r>
            </a:p>
          </p:txBody>
        </p:sp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3843948" y="1455975"/>
              <a:ext cx="1475539" cy="549567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12:00</a:t>
              </a: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2833735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12:01 .. 12:59</a:t>
              </a: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auto">
            <a:xfrm>
              <a:off x="4855040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1:00 .. 11:59</a:t>
              </a:r>
            </a:p>
          </p:txBody>
        </p:sp>
        <p:cxnSp>
          <p:nvCxnSpPr>
            <p:cNvPr id="12" name="AutoShape 56"/>
            <p:cNvCxnSpPr>
              <a:cxnSpLocks noChangeShapeType="1"/>
              <a:endCxn id="10" idx="0"/>
            </p:cNvCxnSpPr>
            <p:nvPr/>
          </p:nvCxnSpPr>
          <p:spPr bwMode="auto">
            <a:xfrm flipH="1">
              <a:off x="3571505" y="2017524"/>
              <a:ext cx="424901" cy="7109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74"/>
            <p:cNvCxnSpPr>
              <a:cxnSpLocks noChangeShapeType="1"/>
              <a:endCxn id="8" idx="1"/>
            </p:cNvCxnSpPr>
            <p:nvPr/>
          </p:nvCxnSpPr>
          <p:spPr bwMode="auto">
            <a:xfrm flipV="1">
              <a:off x="3026240" y="1730759"/>
              <a:ext cx="817708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122"/>
            <p:cNvSpPr txBox="1">
              <a:spLocks noChangeArrowheads="1"/>
            </p:cNvSpPr>
            <p:nvPr/>
          </p:nvSpPr>
          <p:spPr bwMode="auto">
            <a:xfrm>
              <a:off x="3539348" y="2016519"/>
              <a:ext cx="41549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5" name="Text Box 125"/>
            <p:cNvSpPr txBox="1">
              <a:spLocks noChangeArrowheads="1"/>
            </p:cNvSpPr>
            <p:nvPr/>
          </p:nvSpPr>
          <p:spPr bwMode="auto">
            <a:xfrm rot="18518447">
              <a:off x="2736160" y="230678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20" name="AutoShape 56"/>
            <p:cNvCxnSpPr>
              <a:cxnSpLocks noChangeShapeType="1"/>
            </p:cNvCxnSpPr>
            <p:nvPr/>
          </p:nvCxnSpPr>
          <p:spPr bwMode="auto">
            <a:xfrm>
              <a:off x="4309274" y="2848715"/>
              <a:ext cx="5457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74"/>
            <p:cNvCxnSpPr>
              <a:cxnSpLocks noChangeShapeType="1"/>
            </p:cNvCxnSpPr>
            <p:nvPr/>
          </p:nvCxnSpPr>
          <p:spPr bwMode="auto">
            <a:xfrm flipH="1">
              <a:off x="4309274" y="3066371"/>
              <a:ext cx="54576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Text Box 122"/>
            <p:cNvSpPr txBox="1">
              <a:spLocks noChangeArrowheads="1"/>
            </p:cNvSpPr>
            <p:nvPr/>
          </p:nvSpPr>
          <p:spPr bwMode="auto">
            <a:xfrm>
              <a:off x="4030992" y="1897872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23" name="Text Box 125"/>
            <p:cNvSpPr txBox="1">
              <a:spLocks noChangeArrowheads="1"/>
            </p:cNvSpPr>
            <p:nvPr/>
          </p:nvSpPr>
          <p:spPr bwMode="auto">
            <a:xfrm>
              <a:off x="4227894" y="25341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24" name="AutoShape 56"/>
            <p:cNvCxnSpPr>
              <a:cxnSpLocks noChangeShapeType="1"/>
              <a:stCxn id="8" idx="3"/>
            </p:cNvCxnSpPr>
            <p:nvPr/>
          </p:nvCxnSpPr>
          <p:spPr bwMode="auto">
            <a:xfrm>
              <a:off x="5319487" y="1730759"/>
              <a:ext cx="763555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74"/>
            <p:cNvCxnSpPr>
              <a:cxnSpLocks noChangeShapeType="1"/>
              <a:stCxn id="11" idx="0"/>
            </p:cNvCxnSpPr>
            <p:nvPr/>
          </p:nvCxnSpPr>
          <p:spPr bwMode="auto">
            <a:xfrm flipH="1" flipV="1">
              <a:off x="5158254" y="2013306"/>
              <a:ext cx="434556" cy="715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Text Box 122"/>
            <p:cNvSpPr txBox="1">
              <a:spLocks noChangeArrowheads="1"/>
            </p:cNvSpPr>
            <p:nvPr/>
          </p:nvSpPr>
          <p:spPr bwMode="auto">
            <a:xfrm rot="3073151">
              <a:off x="5177988" y="1646155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27" name="Text Box 125"/>
            <p:cNvSpPr txBox="1">
              <a:spLocks noChangeArrowheads="1"/>
            </p:cNvSpPr>
            <p:nvPr/>
          </p:nvSpPr>
          <p:spPr bwMode="auto">
            <a:xfrm>
              <a:off x="5465231" y="2421492"/>
              <a:ext cx="4168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96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984768" y="125436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8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4794900" y="1807598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0" name="Text Box 125"/>
            <p:cNvSpPr txBox="1">
              <a:spLocks noChangeArrowheads="1"/>
            </p:cNvSpPr>
            <p:nvPr/>
          </p:nvSpPr>
          <p:spPr bwMode="auto">
            <a:xfrm>
              <a:off x="5044795" y="1073849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17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002883" y="2512104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8" name="Text Box 125"/>
            <p:cNvSpPr txBox="1">
              <a:spLocks noChangeArrowheads="1"/>
            </p:cNvSpPr>
            <p:nvPr/>
          </p:nvSpPr>
          <p:spPr bwMode="auto">
            <a:xfrm>
              <a:off x="3835457" y="22244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19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5106422" y="253358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0" name="Text Box 125"/>
            <p:cNvSpPr txBox="1">
              <a:spLocks noChangeArrowheads="1"/>
            </p:cNvSpPr>
            <p:nvPr/>
          </p:nvSpPr>
          <p:spPr bwMode="auto">
            <a:xfrm>
              <a:off x="4623588" y="2419488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21" name="Text Box 122"/>
            <p:cNvSpPr txBox="1">
              <a:spLocks noChangeArrowheads="1"/>
            </p:cNvSpPr>
            <p:nvPr/>
          </p:nvSpPr>
          <p:spPr bwMode="auto">
            <a:xfrm>
              <a:off x="4277961" y="2971936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39" name="Text Box 122"/>
            <p:cNvSpPr txBox="1">
              <a:spLocks noChangeArrowheads="1"/>
            </p:cNvSpPr>
            <p:nvPr/>
          </p:nvSpPr>
          <p:spPr bwMode="auto">
            <a:xfrm>
              <a:off x="3137140" y="318711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40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3901048" y="3088524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1" name="Text Box 122"/>
            <p:cNvSpPr txBox="1">
              <a:spLocks noChangeArrowheads="1"/>
            </p:cNvSpPr>
            <p:nvPr/>
          </p:nvSpPr>
          <p:spPr bwMode="auto">
            <a:xfrm>
              <a:off x="5137694" y="317693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42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5893289" y="3086657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6" name="Group 145"/>
          <p:cNvGrpSpPr/>
          <p:nvPr/>
        </p:nvGrpSpPr>
        <p:grpSpPr>
          <a:xfrm>
            <a:off x="84532" y="3838225"/>
            <a:ext cx="4094489" cy="2814074"/>
            <a:chOff x="2534913" y="801962"/>
            <a:chExt cx="4094489" cy="2814074"/>
          </a:xfrm>
        </p:grpSpPr>
        <p:sp>
          <p:nvSpPr>
            <p:cNvPr id="147" name="AutoShape 4"/>
            <p:cNvSpPr>
              <a:spLocks noChangeArrowheads="1"/>
            </p:cNvSpPr>
            <p:nvPr/>
          </p:nvSpPr>
          <p:spPr bwMode="auto">
            <a:xfrm>
              <a:off x="2534913" y="801962"/>
              <a:ext cx="4094489" cy="28140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t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mode = STOPWATCH</a:t>
              </a:r>
            </a:p>
          </p:txBody>
        </p:sp>
        <p:sp>
          <p:nvSpPr>
            <p:cNvPr id="148" name="AutoShape 4"/>
            <p:cNvSpPr>
              <a:spLocks noChangeArrowheads="1"/>
            </p:cNvSpPr>
            <p:nvPr/>
          </p:nvSpPr>
          <p:spPr bwMode="auto">
            <a:xfrm>
              <a:off x="3843948" y="1455975"/>
              <a:ext cx="1475539" cy="549567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12:00</a:t>
              </a:r>
            </a:p>
          </p:txBody>
        </p:sp>
        <p:sp>
          <p:nvSpPr>
            <p:cNvPr id="149" name="AutoShape 4"/>
            <p:cNvSpPr>
              <a:spLocks noChangeArrowheads="1"/>
            </p:cNvSpPr>
            <p:nvPr/>
          </p:nvSpPr>
          <p:spPr bwMode="auto">
            <a:xfrm>
              <a:off x="2833735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12:01 .. 12:59</a:t>
              </a:r>
            </a:p>
          </p:txBody>
        </p:sp>
        <p:sp>
          <p:nvSpPr>
            <p:cNvPr id="150" name="AutoShape 4"/>
            <p:cNvSpPr>
              <a:spLocks noChangeArrowheads="1"/>
            </p:cNvSpPr>
            <p:nvPr/>
          </p:nvSpPr>
          <p:spPr bwMode="auto">
            <a:xfrm>
              <a:off x="4855040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1:00 .. 11:59</a:t>
              </a:r>
            </a:p>
          </p:txBody>
        </p:sp>
        <p:cxnSp>
          <p:nvCxnSpPr>
            <p:cNvPr id="151" name="AutoShape 56"/>
            <p:cNvCxnSpPr>
              <a:cxnSpLocks noChangeShapeType="1"/>
              <a:endCxn id="149" idx="0"/>
            </p:cNvCxnSpPr>
            <p:nvPr/>
          </p:nvCxnSpPr>
          <p:spPr bwMode="auto">
            <a:xfrm flipH="1">
              <a:off x="3571505" y="2017524"/>
              <a:ext cx="424901" cy="7109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2" name="AutoShape 74"/>
            <p:cNvCxnSpPr>
              <a:cxnSpLocks noChangeShapeType="1"/>
              <a:endCxn id="148" idx="1"/>
            </p:cNvCxnSpPr>
            <p:nvPr/>
          </p:nvCxnSpPr>
          <p:spPr bwMode="auto">
            <a:xfrm flipV="1">
              <a:off x="3026240" y="1730759"/>
              <a:ext cx="817708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3" name="Text Box 122"/>
            <p:cNvSpPr txBox="1">
              <a:spLocks noChangeArrowheads="1"/>
            </p:cNvSpPr>
            <p:nvPr/>
          </p:nvSpPr>
          <p:spPr bwMode="auto">
            <a:xfrm>
              <a:off x="3539348" y="2016519"/>
              <a:ext cx="41549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54" name="Text Box 125"/>
            <p:cNvSpPr txBox="1">
              <a:spLocks noChangeArrowheads="1"/>
            </p:cNvSpPr>
            <p:nvPr/>
          </p:nvSpPr>
          <p:spPr bwMode="auto">
            <a:xfrm rot="18518447">
              <a:off x="2736160" y="230678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55" name="AutoShape 56"/>
            <p:cNvCxnSpPr>
              <a:cxnSpLocks noChangeShapeType="1"/>
            </p:cNvCxnSpPr>
            <p:nvPr/>
          </p:nvCxnSpPr>
          <p:spPr bwMode="auto">
            <a:xfrm>
              <a:off x="4309274" y="2848715"/>
              <a:ext cx="5457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6" name="AutoShape 74"/>
            <p:cNvCxnSpPr>
              <a:cxnSpLocks noChangeShapeType="1"/>
            </p:cNvCxnSpPr>
            <p:nvPr/>
          </p:nvCxnSpPr>
          <p:spPr bwMode="auto">
            <a:xfrm flipH="1">
              <a:off x="4309274" y="3066371"/>
              <a:ext cx="54576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7" name="Text Box 122"/>
            <p:cNvSpPr txBox="1">
              <a:spLocks noChangeArrowheads="1"/>
            </p:cNvSpPr>
            <p:nvPr/>
          </p:nvSpPr>
          <p:spPr bwMode="auto">
            <a:xfrm>
              <a:off x="4030992" y="1897872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58" name="Text Box 125"/>
            <p:cNvSpPr txBox="1">
              <a:spLocks noChangeArrowheads="1"/>
            </p:cNvSpPr>
            <p:nvPr/>
          </p:nvSpPr>
          <p:spPr bwMode="auto">
            <a:xfrm>
              <a:off x="4227894" y="25341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59" name="AutoShape 56"/>
            <p:cNvCxnSpPr>
              <a:cxnSpLocks noChangeShapeType="1"/>
              <a:stCxn id="148" idx="3"/>
            </p:cNvCxnSpPr>
            <p:nvPr/>
          </p:nvCxnSpPr>
          <p:spPr bwMode="auto">
            <a:xfrm>
              <a:off x="5319487" y="1730759"/>
              <a:ext cx="763555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0" name="AutoShape 74"/>
            <p:cNvCxnSpPr>
              <a:cxnSpLocks noChangeShapeType="1"/>
              <a:stCxn id="150" idx="0"/>
            </p:cNvCxnSpPr>
            <p:nvPr/>
          </p:nvCxnSpPr>
          <p:spPr bwMode="auto">
            <a:xfrm flipH="1" flipV="1">
              <a:off x="5158254" y="2013306"/>
              <a:ext cx="434556" cy="715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1" name="Text Box 122"/>
            <p:cNvSpPr txBox="1">
              <a:spLocks noChangeArrowheads="1"/>
            </p:cNvSpPr>
            <p:nvPr/>
          </p:nvSpPr>
          <p:spPr bwMode="auto">
            <a:xfrm rot="3073151">
              <a:off x="5177988" y="1646155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62" name="Text Box 125"/>
            <p:cNvSpPr txBox="1">
              <a:spLocks noChangeArrowheads="1"/>
            </p:cNvSpPr>
            <p:nvPr/>
          </p:nvSpPr>
          <p:spPr bwMode="auto">
            <a:xfrm>
              <a:off x="5465231" y="2421492"/>
              <a:ext cx="4168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63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984768" y="125436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4794900" y="1807598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5" name="Text Box 125"/>
            <p:cNvSpPr txBox="1">
              <a:spLocks noChangeArrowheads="1"/>
            </p:cNvSpPr>
            <p:nvPr/>
          </p:nvSpPr>
          <p:spPr bwMode="auto">
            <a:xfrm>
              <a:off x="5044795" y="1073849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66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002883" y="2512104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7" name="Text Box 125"/>
            <p:cNvSpPr txBox="1">
              <a:spLocks noChangeArrowheads="1"/>
            </p:cNvSpPr>
            <p:nvPr/>
          </p:nvSpPr>
          <p:spPr bwMode="auto">
            <a:xfrm>
              <a:off x="3835457" y="22244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68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5106422" y="253358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9" name="Text Box 125"/>
            <p:cNvSpPr txBox="1">
              <a:spLocks noChangeArrowheads="1"/>
            </p:cNvSpPr>
            <p:nvPr/>
          </p:nvSpPr>
          <p:spPr bwMode="auto">
            <a:xfrm>
              <a:off x="4623588" y="2419488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70" name="Text Box 122"/>
            <p:cNvSpPr txBox="1">
              <a:spLocks noChangeArrowheads="1"/>
            </p:cNvSpPr>
            <p:nvPr/>
          </p:nvSpPr>
          <p:spPr bwMode="auto">
            <a:xfrm>
              <a:off x="4277961" y="2971936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71" name="Text Box 122"/>
            <p:cNvSpPr txBox="1">
              <a:spLocks noChangeArrowheads="1"/>
            </p:cNvSpPr>
            <p:nvPr/>
          </p:nvSpPr>
          <p:spPr bwMode="auto">
            <a:xfrm>
              <a:off x="3137140" y="318711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72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3901048" y="3088524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3" name="Text Box 122"/>
            <p:cNvSpPr txBox="1">
              <a:spLocks noChangeArrowheads="1"/>
            </p:cNvSpPr>
            <p:nvPr/>
          </p:nvSpPr>
          <p:spPr bwMode="auto">
            <a:xfrm>
              <a:off x="5137694" y="317693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74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5893289" y="3086657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75" name="Group 174"/>
          <p:cNvGrpSpPr/>
          <p:nvPr/>
        </p:nvGrpSpPr>
        <p:grpSpPr>
          <a:xfrm>
            <a:off x="5007440" y="3838225"/>
            <a:ext cx="4094489" cy="2814074"/>
            <a:chOff x="2534913" y="801962"/>
            <a:chExt cx="4094489" cy="2814074"/>
          </a:xfrm>
        </p:grpSpPr>
        <p:sp>
          <p:nvSpPr>
            <p:cNvPr id="176" name="AutoShape 4"/>
            <p:cNvSpPr>
              <a:spLocks noChangeArrowheads="1"/>
            </p:cNvSpPr>
            <p:nvPr/>
          </p:nvSpPr>
          <p:spPr bwMode="auto">
            <a:xfrm>
              <a:off x="2534913" y="801962"/>
              <a:ext cx="4094489" cy="2814074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60000"/>
                <a:lumOff val="40000"/>
              </a:schemeClr>
            </a:solidFill>
            <a:ln w="38100">
              <a:solidFill>
                <a:srgbClr val="FFFF00"/>
              </a:solidFill>
              <a:round/>
              <a:headEnd type="none" w="sm" len="sm"/>
              <a:tailEnd type="none" w="sm" len="sm"/>
            </a:ln>
          </p:spPr>
          <p:txBody>
            <a:bodyPr wrap="none" anchor="t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sz="2800" b="0" dirty="0">
                  <a:solidFill>
                    <a:schemeClr val="tx2"/>
                  </a:solidFill>
                  <a:latin typeface="Gill Sans MT" panose="020B0502020104020203" pitchFamily="34" charset="0"/>
                </a:rPr>
                <a:t>mode = ALARM</a:t>
              </a:r>
            </a:p>
          </p:txBody>
        </p:sp>
        <p:sp>
          <p:nvSpPr>
            <p:cNvPr id="177" name="AutoShape 4"/>
            <p:cNvSpPr>
              <a:spLocks noChangeArrowheads="1"/>
            </p:cNvSpPr>
            <p:nvPr/>
          </p:nvSpPr>
          <p:spPr bwMode="auto">
            <a:xfrm>
              <a:off x="3843948" y="1455975"/>
              <a:ext cx="1475539" cy="549567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12:00</a:t>
              </a:r>
            </a:p>
          </p:txBody>
        </p:sp>
        <p:sp>
          <p:nvSpPr>
            <p:cNvPr id="178" name="AutoShape 4"/>
            <p:cNvSpPr>
              <a:spLocks noChangeArrowheads="1"/>
            </p:cNvSpPr>
            <p:nvPr/>
          </p:nvSpPr>
          <p:spPr bwMode="auto">
            <a:xfrm>
              <a:off x="2833735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12:01 .. 12:59</a:t>
              </a:r>
            </a:p>
          </p:txBody>
        </p:sp>
        <p:sp>
          <p:nvSpPr>
            <p:cNvPr id="179" name="AutoShape 4"/>
            <p:cNvSpPr>
              <a:spLocks noChangeArrowheads="1"/>
            </p:cNvSpPr>
            <p:nvPr/>
          </p:nvSpPr>
          <p:spPr bwMode="auto">
            <a:xfrm>
              <a:off x="4855040" y="2728445"/>
              <a:ext cx="1475539" cy="551400"/>
            </a:xfrm>
            <a:prstGeom prst="roundRect">
              <a:avLst>
                <a:gd name="adj" fmla="val 16667"/>
              </a:avLst>
            </a:prstGeom>
            <a:solidFill>
              <a:srgbClr val="0033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h : m =</a:t>
              </a:r>
            </a:p>
            <a:p>
              <a:pPr algn="ctr"/>
              <a:r>
                <a:rPr lang="en-US" altLang="en-US" b="0" dirty="0">
                  <a:solidFill>
                    <a:schemeClr val="tx1"/>
                  </a:solidFill>
                  <a:latin typeface="Gill Sans MT" panose="020B0502020104020203" pitchFamily="34" charset="0"/>
                </a:rPr>
                <a:t>1:00 .. 11:59</a:t>
              </a:r>
            </a:p>
          </p:txBody>
        </p:sp>
        <p:cxnSp>
          <p:nvCxnSpPr>
            <p:cNvPr id="180" name="AutoShape 56"/>
            <p:cNvCxnSpPr>
              <a:cxnSpLocks noChangeShapeType="1"/>
              <a:endCxn id="178" idx="0"/>
            </p:cNvCxnSpPr>
            <p:nvPr/>
          </p:nvCxnSpPr>
          <p:spPr bwMode="auto">
            <a:xfrm flipH="1">
              <a:off x="3571505" y="2017524"/>
              <a:ext cx="424901" cy="7109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1" name="AutoShape 74"/>
            <p:cNvCxnSpPr>
              <a:cxnSpLocks noChangeShapeType="1"/>
              <a:endCxn id="177" idx="1"/>
            </p:cNvCxnSpPr>
            <p:nvPr/>
          </p:nvCxnSpPr>
          <p:spPr bwMode="auto">
            <a:xfrm flipV="1">
              <a:off x="3026240" y="1730759"/>
              <a:ext cx="817708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2" name="Text Box 122"/>
            <p:cNvSpPr txBox="1">
              <a:spLocks noChangeArrowheads="1"/>
            </p:cNvSpPr>
            <p:nvPr/>
          </p:nvSpPr>
          <p:spPr bwMode="auto">
            <a:xfrm>
              <a:off x="3539348" y="2016519"/>
              <a:ext cx="415493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83" name="Text Box 125"/>
            <p:cNvSpPr txBox="1">
              <a:spLocks noChangeArrowheads="1"/>
            </p:cNvSpPr>
            <p:nvPr/>
          </p:nvSpPr>
          <p:spPr bwMode="auto">
            <a:xfrm rot="18518447">
              <a:off x="2736160" y="2306788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184" name="AutoShape 56"/>
            <p:cNvCxnSpPr>
              <a:cxnSpLocks noChangeShapeType="1"/>
            </p:cNvCxnSpPr>
            <p:nvPr/>
          </p:nvCxnSpPr>
          <p:spPr bwMode="auto">
            <a:xfrm>
              <a:off x="4309274" y="2848715"/>
              <a:ext cx="54576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5" name="AutoShape 74"/>
            <p:cNvCxnSpPr>
              <a:cxnSpLocks noChangeShapeType="1"/>
            </p:cNvCxnSpPr>
            <p:nvPr/>
          </p:nvCxnSpPr>
          <p:spPr bwMode="auto">
            <a:xfrm flipH="1">
              <a:off x="4309274" y="3066371"/>
              <a:ext cx="545766" cy="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6" name="Text Box 122"/>
            <p:cNvSpPr txBox="1">
              <a:spLocks noChangeArrowheads="1"/>
            </p:cNvSpPr>
            <p:nvPr/>
          </p:nvSpPr>
          <p:spPr bwMode="auto">
            <a:xfrm>
              <a:off x="4030992" y="1897872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87" name="Text Box 125"/>
            <p:cNvSpPr txBox="1">
              <a:spLocks noChangeArrowheads="1"/>
            </p:cNvSpPr>
            <p:nvPr/>
          </p:nvSpPr>
          <p:spPr bwMode="auto">
            <a:xfrm>
              <a:off x="4227894" y="25341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88" name="AutoShape 56"/>
            <p:cNvCxnSpPr>
              <a:cxnSpLocks noChangeShapeType="1"/>
              <a:stCxn id="177" idx="3"/>
            </p:cNvCxnSpPr>
            <p:nvPr/>
          </p:nvCxnSpPr>
          <p:spPr bwMode="auto">
            <a:xfrm>
              <a:off x="5319487" y="1730759"/>
              <a:ext cx="763555" cy="99768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9" name="AutoShape 74"/>
            <p:cNvCxnSpPr>
              <a:cxnSpLocks noChangeShapeType="1"/>
              <a:stCxn id="179" idx="0"/>
            </p:cNvCxnSpPr>
            <p:nvPr/>
          </p:nvCxnSpPr>
          <p:spPr bwMode="auto">
            <a:xfrm flipH="1" flipV="1">
              <a:off x="5158254" y="2013306"/>
              <a:ext cx="434556" cy="71513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0" name="Text Box 122"/>
            <p:cNvSpPr txBox="1">
              <a:spLocks noChangeArrowheads="1"/>
            </p:cNvSpPr>
            <p:nvPr/>
          </p:nvSpPr>
          <p:spPr bwMode="auto">
            <a:xfrm rot="3073151">
              <a:off x="5177988" y="1646155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191" name="Text Box 125"/>
            <p:cNvSpPr txBox="1">
              <a:spLocks noChangeArrowheads="1"/>
            </p:cNvSpPr>
            <p:nvPr/>
          </p:nvSpPr>
          <p:spPr bwMode="auto">
            <a:xfrm>
              <a:off x="5465231" y="2421492"/>
              <a:ext cx="41681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92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984768" y="125436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3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4794900" y="1807598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" name="Text Box 125"/>
            <p:cNvSpPr txBox="1">
              <a:spLocks noChangeArrowheads="1"/>
            </p:cNvSpPr>
            <p:nvPr/>
          </p:nvSpPr>
          <p:spPr bwMode="auto">
            <a:xfrm>
              <a:off x="5044795" y="1073849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95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4002883" y="2512104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6" name="Text Box 125"/>
            <p:cNvSpPr txBox="1">
              <a:spLocks noChangeArrowheads="1"/>
            </p:cNvSpPr>
            <p:nvPr/>
          </p:nvSpPr>
          <p:spPr bwMode="auto">
            <a:xfrm>
              <a:off x="3835457" y="2224417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cxnSp>
          <p:nvCxnSpPr>
            <p:cNvPr id="197" name="AutoShape 122"/>
            <p:cNvCxnSpPr>
              <a:cxnSpLocks noChangeShapeType="1"/>
            </p:cNvCxnSpPr>
            <p:nvPr/>
          </p:nvCxnSpPr>
          <p:spPr bwMode="auto">
            <a:xfrm rot="5400000" flipV="1">
              <a:off x="5106422" y="2533583"/>
              <a:ext cx="1588" cy="401637"/>
            </a:xfrm>
            <a:prstGeom prst="curvedConnector3">
              <a:avLst>
                <a:gd name="adj1" fmla="val -13368262"/>
              </a:avLst>
            </a:pr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8" name="Text Box 125"/>
            <p:cNvSpPr txBox="1">
              <a:spLocks noChangeArrowheads="1"/>
            </p:cNvSpPr>
            <p:nvPr/>
          </p:nvSpPr>
          <p:spPr bwMode="auto">
            <a:xfrm>
              <a:off x="4623588" y="2419488"/>
              <a:ext cx="41816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up</a:t>
              </a:r>
            </a:p>
          </p:txBody>
        </p:sp>
        <p:sp>
          <p:nvSpPr>
            <p:cNvPr id="199" name="Text Box 122"/>
            <p:cNvSpPr txBox="1">
              <a:spLocks noChangeArrowheads="1"/>
            </p:cNvSpPr>
            <p:nvPr/>
          </p:nvSpPr>
          <p:spPr bwMode="auto">
            <a:xfrm>
              <a:off x="4277961" y="2971936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sp>
          <p:nvSpPr>
            <p:cNvPr id="200" name="Text Box 122"/>
            <p:cNvSpPr txBox="1">
              <a:spLocks noChangeArrowheads="1"/>
            </p:cNvSpPr>
            <p:nvPr/>
          </p:nvSpPr>
          <p:spPr bwMode="auto">
            <a:xfrm>
              <a:off x="3137140" y="318711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201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3901048" y="3088524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2" name="Text Box 122"/>
            <p:cNvSpPr txBox="1">
              <a:spLocks noChangeArrowheads="1"/>
            </p:cNvSpPr>
            <p:nvPr/>
          </p:nvSpPr>
          <p:spPr bwMode="auto">
            <a:xfrm>
              <a:off x="5137694" y="3176931"/>
              <a:ext cx="6858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solidFill>
                    <a:schemeClr val="tx1"/>
                  </a:solidFill>
                </a:rPr>
                <a:t>down</a:t>
              </a:r>
            </a:p>
          </p:txBody>
        </p:sp>
        <p:cxnSp>
          <p:nvCxnSpPr>
            <p:cNvPr id="203" name="AutoShape 111"/>
            <p:cNvCxnSpPr>
              <a:cxnSpLocks noChangeShapeType="1"/>
            </p:cNvCxnSpPr>
            <p:nvPr/>
          </p:nvCxnSpPr>
          <p:spPr bwMode="auto">
            <a:xfrm rot="16200000" flipH="1">
              <a:off x="5893289" y="3086657"/>
              <a:ext cx="1588" cy="401637"/>
            </a:xfrm>
            <a:prstGeom prst="curvedConnector3">
              <a:avLst>
                <a:gd name="adj1" fmla="val 16361965"/>
              </a:avLst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9" name="Curved Connector 208"/>
          <p:cNvCxnSpPr>
            <a:endCxn id="6" idx="3"/>
          </p:cNvCxnSpPr>
          <p:nvPr/>
        </p:nvCxnSpPr>
        <p:spPr bwMode="auto">
          <a:xfrm rot="16200000" flipV="1">
            <a:off x="6496796" y="2341605"/>
            <a:ext cx="1629226" cy="1364013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11" name="Curved Connector 210"/>
          <p:cNvCxnSpPr>
            <a:endCxn id="6" idx="1"/>
          </p:cNvCxnSpPr>
          <p:nvPr/>
        </p:nvCxnSpPr>
        <p:spPr bwMode="auto">
          <a:xfrm rot="5400000" flipH="1" flipV="1">
            <a:off x="1013405" y="2316718"/>
            <a:ext cx="1629226" cy="1413789"/>
          </a:xfrm>
          <a:prstGeom prst="curved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44285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CE259B-ED95-4D6C-9541-CA685F14579E}" type="slidenum">
              <a:rPr lang="en-US" altLang="en-US" sz="900" b="0" smtClean="0">
                <a:solidFill>
                  <a:schemeClr val="tx1"/>
                </a:solidFill>
              </a:rPr>
              <a:pPr/>
              <a:t>29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>
          <a:xfrm>
            <a:off x="85344" y="96838"/>
            <a:ext cx="8985504" cy="1246187"/>
          </a:xfrm>
        </p:spPr>
        <p:txBody>
          <a:bodyPr/>
          <a:lstStyle/>
          <a:p>
            <a:r>
              <a:rPr lang="en-US" altLang="en-US" dirty="0"/>
              <a:t>Summary–Tradeoffs in Applying Graph Coverage Criteria to FSMs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497" y="1280160"/>
            <a:ext cx="8867775" cy="4876800"/>
          </a:xfrm>
        </p:spPr>
        <p:txBody>
          <a:bodyPr/>
          <a:lstStyle/>
          <a:p>
            <a:pPr marL="457200" indent="-457200"/>
            <a:r>
              <a:rPr lang="en-US" altLang="en-US" sz="2800" b="0" dirty="0"/>
              <a:t>Two </a:t>
            </a:r>
            <a:r>
              <a:rPr lang="en-US" altLang="en-US" sz="2800" b="0" dirty="0">
                <a:solidFill>
                  <a:schemeClr val="tx2"/>
                </a:solidFill>
              </a:rPr>
              <a:t>advantages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Tests can be designed </a:t>
            </a:r>
            <a:r>
              <a:rPr lang="en-US" altLang="en-US" sz="2400" b="0" dirty="0">
                <a:solidFill>
                  <a:schemeClr val="tx2"/>
                </a:solidFill>
              </a:rPr>
              <a:t>before</a:t>
            </a:r>
            <a:r>
              <a:rPr lang="en-US" altLang="en-US" sz="2400" b="0" dirty="0"/>
              <a:t> implementation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Analyzing FSMs is much easier than analyzing source</a:t>
            </a:r>
          </a:p>
          <a:p>
            <a:pPr marL="838200" lvl="1" indent="-381000"/>
            <a:endParaRPr lang="en-US" altLang="en-US" sz="2400" b="0" dirty="0"/>
          </a:p>
          <a:p>
            <a:pPr marL="457200" indent="-457200"/>
            <a:r>
              <a:rPr lang="en-US" altLang="en-US" sz="2800" b="0" dirty="0"/>
              <a:t>Three </a:t>
            </a:r>
            <a:r>
              <a:rPr lang="en-US" altLang="en-US" sz="2800" b="0" dirty="0">
                <a:solidFill>
                  <a:schemeClr val="tx2"/>
                </a:solidFill>
              </a:rPr>
              <a:t>disadvantages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Some implementation decisions are not modeled in the FSM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There is some variation in the results because of the subjective nature of deriving FSMs</a:t>
            </a:r>
          </a:p>
          <a:p>
            <a:pPr marL="838200" lvl="1" indent="-381000">
              <a:buFontTx/>
              <a:buAutoNum type="arabicPeriod"/>
            </a:pPr>
            <a:r>
              <a:rPr lang="en-US" altLang="en-US" sz="2400" b="0" dirty="0"/>
              <a:t>Tests have to be “mapped” to actual inputs to the program – the names that appear in the FSM may not be the same as the names in the program</a:t>
            </a:r>
          </a:p>
        </p:txBody>
      </p:sp>
      <p:sp>
        <p:nvSpPr>
          <p:cNvPr id="43014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3709B3F-B052-4C07-BD65-F8E20D22BE83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Sequencing Constraints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19328"/>
            <a:ext cx="8867775" cy="253384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b="0" dirty="0">
                <a:solidFill>
                  <a:schemeClr val="tx2"/>
                </a:solidFill>
                <a:ea typeface="宋体" pitchFamily="2" charset="-122"/>
              </a:rPr>
              <a:t>Sequencing constraints</a:t>
            </a:r>
            <a:r>
              <a:rPr lang="en-US" altLang="zh-CN" b="0" dirty="0">
                <a:ea typeface="宋体" pitchFamily="2" charset="-122"/>
              </a:rPr>
              <a:t> are </a:t>
            </a:r>
            <a:r>
              <a:rPr lang="en-US" altLang="zh-CN" b="0" dirty="0">
                <a:solidFill>
                  <a:schemeClr val="tx2"/>
                </a:solidFill>
                <a:ea typeface="宋体" pitchFamily="2" charset="-122"/>
              </a:rPr>
              <a:t>rules</a:t>
            </a:r>
            <a:r>
              <a:rPr lang="en-US" altLang="zh-CN" b="0" dirty="0">
                <a:ea typeface="宋体" pitchFamily="2" charset="-122"/>
              </a:rPr>
              <a:t> that impose constraints on the order in which methods may be called</a:t>
            </a:r>
          </a:p>
          <a:p>
            <a:pPr>
              <a:spcBef>
                <a:spcPts val="600"/>
              </a:spcBef>
            </a:pPr>
            <a:r>
              <a:rPr lang="en-US" altLang="zh-CN" b="0" dirty="0">
                <a:ea typeface="宋体" pitchFamily="2" charset="-122"/>
              </a:rPr>
              <a:t>They can be encoded as preconditions or other specifications</a:t>
            </a:r>
          </a:p>
          <a:p>
            <a:pPr>
              <a:spcBef>
                <a:spcPts val="600"/>
              </a:spcBef>
            </a:pPr>
            <a:r>
              <a:rPr lang="en-US" altLang="zh-CN" b="0" dirty="0">
                <a:ea typeface="宋体" pitchFamily="2" charset="-122"/>
              </a:rPr>
              <a:t>Section 7.4 said that classes often have methods that do not call each other</a:t>
            </a:r>
            <a:endParaRPr lang="en-US" altLang="en-US" b="0" dirty="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204788" y="3232468"/>
            <a:ext cx="8626475" cy="1712913"/>
            <a:chOff x="129" y="1921"/>
            <a:chExt cx="5434" cy="1079"/>
          </a:xfrm>
        </p:grpSpPr>
        <p:sp>
          <p:nvSpPr>
            <p:cNvPr id="15369" name="Text Box 4"/>
            <p:cNvSpPr txBox="1">
              <a:spLocks noChangeArrowheads="1"/>
            </p:cNvSpPr>
            <p:nvPr/>
          </p:nvSpPr>
          <p:spPr bwMode="auto">
            <a:xfrm>
              <a:off x="129" y="1964"/>
              <a:ext cx="2715" cy="83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u="sng" dirty="0">
                  <a:solidFill>
                    <a:schemeClr val="tx1"/>
                  </a:solidFill>
                  <a:latin typeface="Helvetica" charset="0"/>
                </a:rPr>
                <a:t>Class stack</a:t>
              </a:r>
            </a:p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public void push (Object o)</a:t>
              </a:r>
            </a:p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public Object pop ( )</a:t>
              </a:r>
            </a:p>
            <a:p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public </a:t>
              </a:r>
              <a:r>
                <a:rPr lang="en-US" altLang="en-US" dirty="0" err="1">
                  <a:solidFill>
                    <a:schemeClr val="tx1"/>
                  </a:solidFill>
                  <a:latin typeface="Helvetica" charset="0"/>
                </a:rPr>
                <a:t>boolean</a:t>
              </a:r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 </a:t>
              </a:r>
              <a:r>
                <a:rPr lang="en-US" altLang="en-US" dirty="0" err="1">
                  <a:solidFill>
                    <a:schemeClr val="tx1"/>
                  </a:solidFill>
                  <a:latin typeface="Helvetica" charset="0"/>
                </a:rPr>
                <a:t>isEmpty</a:t>
              </a:r>
              <a:r>
                <a:rPr lang="en-US" altLang="en-US" dirty="0">
                  <a:solidFill>
                    <a:schemeClr val="tx1"/>
                  </a:solidFill>
                  <a:latin typeface="Helvetica" charset="0"/>
                </a:rPr>
                <a:t> ( )</a:t>
              </a:r>
            </a:p>
          </p:txBody>
        </p:sp>
        <p:grpSp>
          <p:nvGrpSpPr>
            <p:cNvPr id="15370" name="Group 5"/>
            <p:cNvGrpSpPr>
              <a:grpSpLocks/>
            </p:cNvGrpSpPr>
            <p:nvPr/>
          </p:nvGrpSpPr>
          <p:grpSpPr bwMode="auto">
            <a:xfrm>
              <a:off x="2838" y="1921"/>
              <a:ext cx="2725" cy="1079"/>
              <a:chOff x="2838" y="1872"/>
              <a:chExt cx="2725" cy="1079"/>
            </a:xfrm>
          </p:grpSpPr>
          <p:grpSp>
            <p:nvGrpSpPr>
              <p:cNvPr id="15371" name="Group 6"/>
              <p:cNvGrpSpPr>
                <a:grpSpLocks/>
              </p:cNvGrpSpPr>
              <p:nvPr/>
            </p:nvGrpSpPr>
            <p:grpSpPr bwMode="auto">
              <a:xfrm>
                <a:off x="2838" y="2351"/>
                <a:ext cx="2725" cy="600"/>
                <a:chOff x="2896" y="2510"/>
                <a:chExt cx="2725" cy="600"/>
              </a:xfrm>
            </p:grpSpPr>
            <p:grpSp>
              <p:nvGrpSpPr>
                <p:cNvPr id="15373" name="Group 7"/>
                <p:cNvGrpSpPr>
                  <a:grpSpLocks/>
                </p:cNvGrpSpPr>
                <p:nvPr/>
              </p:nvGrpSpPr>
              <p:grpSpPr bwMode="auto">
                <a:xfrm>
                  <a:off x="3855" y="2510"/>
                  <a:ext cx="807" cy="600"/>
                  <a:chOff x="3221" y="2798"/>
                  <a:chExt cx="807" cy="600"/>
                </a:xfrm>
              </p:grpSpPr>
              <p:sp>
                <p:nvSpPr>
                  <p:cNvPr id="15380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21" y="3140"/>
                    <a:ext cx="807" cy="2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tx1"/>
                        </a:solidFill>
                        <a:latin typeface="Helvetica" charset="0"/>
                      </a:rPr>
                      <a:t>pop</a:t>
                    </a:r>
                  </a:p>
                </p:txBody>
              </p:sp>
              <p:sp>
                <p:nvSpPr>
                  <p:cNvPr id="15381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625" y="2798"/>
                    <a:ext cx="0" cy="3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74" name="Group 10"/>
                <p:cNvGrpSpPr>
                  <a:grpSpLocks/>
                </p:cNvGrpSpPr>
                <p:nvPr/>
              </p:nvGrpSpPr>
              <p:grpSpPr bwMode="auto">
                <a:xfrm>
                  <a:off x="2896" y="2510"/>
                  <a:ext cx="807" cy="600"/>
                  <a:chOff x="2262" y="2798"/>
                  <a:chExt cx="807" cy="600"/>
                </a:xfrm>
              </p:grpSpPr>
              <p:sp>
                <p:nvSpPr>
                  <p:cNvPr id="15378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62" y="3140"/>
                    <a:ext cx="807" cy="2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altLang="en-US" dirty="0">
                        <a:solidFill>
                          <a:schemeClr val="tx1"/>
                        </a:solidFill>
                        <a:latin typeface="Helvetica" charset="0"/>
                      </a:rPr>
                      <a:t>push</a:t>
                    </a:r>
                  </a:p>
                </p:txBody>
              </p:sp>
              <p:sp>
                <p:nvSpPr>
                  <p:cNvPr id="15379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666" y="2798"/>
                    <a:ext cx="0" cy="3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375" name="Group 13"/>
                <p:cNvGrpSpPr>
                  <a:grpSpLocks/>
                </p:cNvGrpSpPr>
                <p:nvPr/>
              </p:nvGrpSpPr>
              <p:grpSpPr bwMode="auto">
                <a:xfrm>
                  <a:off x="4814" y="2510"/>
                  <a:ext cx="807" cy="600"/>
                  <a:chOff x="4180" y="2798"/>
                  <a:chExt cx="807" cy="600"/>
                </a:xfrm>
              </p:grpSpPr>
              <p:sp>
                <p:nvSpPr>
                  <p:cNvPr id="1537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80" y="3140"/>
                    <a:ext cx="807" cy="258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r>
                      <a:rPr lang="en-US" altLang="en-US">
                        <a:solidFill>
                          <a:schemeClr val="tx1"/>
                        </a:solidFill>
                        <a:latin typeface="Helvetica" charset="0"/>
                      </a:rPr>
                      <a:t>isEmpty</a:t>
                    </a:r>
                  </a:p>
                </p:txBody>
              </p:sp>
              <p:sp>
                <p:nvSpPr>
                  <p:cNvPr id="15377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4584" y="2798"/>
                    <a:ext cx="0" cy="324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5372" name="AutoShape 16"/>
              <p:cNvSpPr>
                <a:spLocks noChangeArrowheads="1"/>
              </p:cNvSpPr>
              <p:nvPr/>
            </p:nvSpPr>
            <p:spPr bwMode="auto">
              <a:xfrm>
                <a:off x="3084" y="1872"/>
                <a:ext cx="2233" cy="425"/>
              </a:xfrm>
              <a:prstGeom prst="cloudCallout">
                <a:avLst>
                  <a:gd name="adj1" fmla="val -23491"/>
                  <a:gd name="adj2" fmla="val 24352"/>
                </a:avLst>
              </a:prstGeom>
              <a:solidFill>
                <a:srgbClr val="0066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>
                    <a:solidFill>
                      <a:schemeClr val="tx1"/>
                    </a:solidFill>
                  </a:rPr>
                  <a:t>? ? ?</a:t>
                </a:r>
              </a:p>
            </p:txBody>
          </p:sp>
        </p:grpSp>
      </p:grp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138113" y="4974336"/>
            <a:ext cx="8867775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SzPct val="85000"/>
              <a:buFontTx/>
              <a:buChar char="•"/>
            </a:pPr>
            <a:r>
              <a:rPr lang="en-US" altLang="zh-CN" sz="28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Tests can be created for these classes as </a:t>
            </a: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sequences of method calls</a:t>
            </a:r>
          </a:p>
          <a:p>
            <a:pPr>
              <a:lnSpc>
                <a:spcPct val="80000"/>
              </a:lnSpc>
              <a:spcBef>
                <a:spcPts val="600"/>
              </a:spcBef>
              <a:buSzPct val="85000"/>
              <a:buFontTx/>
              <a:buChar char="•"/>
            </a:pPr>
            <a:r>
              <a:rPr lang="en-US" altLang="zh-CN" sz="2800" b="0" dirty="0">
                <a:solidFill>
                  <a:schemeClr val="tx2"/>
                </a:solidFill>
                <a:latin typeface="Gill Sans MT" panose="020B0502020104020203" pitchFamily="34" charset="0"/>
                <a:ea typeface="宋体" pitchFamily="2" charset="-122"/>
              </a:rPr>
              <a:t>Sequencing constraints</a:t>
            </a:r>
            <a:r>
              <a:rPr lang="en-US" altLang="zh-CN" sz="2800" b="0" dirty="0">
                <a:solidFill>
                  <a:schemeClr val="tx1"/>
                </a:solidFill>
                <a:latin typeface="Gill Sans MT" panose="020B0502020104020203" pitchFamily="34" charset="0"/>
                <a:ea typeface="宋体" pitchFamily="2" charset="-122"/>
              </a:rPr>
              <a:t> give an easy and effective way to choose which sequences to use</a:t>
            </a: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5368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309D329-3409-4159-A8C1-442B63E7DB51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Sequencing Constraints Overview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42988"/>
            <a:ext cx="8867775" cy="5318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0"/>
              <a:t>Sequencing constraints might be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/>
              <a:t>Expressed </a:t>
            </a:r>
            <a:r>
              <a:rPr lang="en-US" altLang="en-US" sz="2400" b="0">
                <a:solidFill>
                  <a:schemeClr val="tx2"/>
                </a:solidFill>
              </a:rPr>
              <a:t>explicitly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/>
              <a:t>Expressed </a:t>
            </a:r>
            <a:r>
              <a:rPr lang="en-US" altLang="en-US" sz="2400" b="0">
                <a:solidFill>
                  <a:schemeClr val="tx2"/>
                </a:solidFill>
              </a:rPr>
              <a:t>implicitly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>
                <a:solidFill>
                  <a:schemeClr val="tx2"/>
                </a:solidFill>
              </a:rPr>
              <a:t>Not</a:t>
            </a:r>
            <a:r>
              <a:rPr lang="en-US" altLang="en-US" sz="2400" b="0"/>
              <a:t> expressed at all</a:t>
            </a:r>
          </a:p>
          <a:p>
            <a:pPr>
              <a:lnSpc>
                <a:spcPct val="80000"/>
              </a:lnSpc>
            </a:pPr>
            <a:r>
              <a:rPr lang="en-US" altLang="en-US" sz="2800" b="0"/>
              <a:t>Testers should </a:t>
            </a:r>
            <a:r>
              <a:rPr lang="en-US" altLang="en-US" sz="2800" b="0">
                <a:solidFill>
                  <a:schemeClr val="tx2"/>
                </a:solidFill>
              </a:rPr>
              <a:t>derive them</a:t>
            </a:r>
            <a:r>
              <a:rPr lang="en-US" altLang="en-US" sz="2800" b="0"/>
              <a:t> if they do not exist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/>
              <a:t>Look at existing design documents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/>
              <a:t>Look at requirements documents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/>
              <a:t>Ask the developers</a:t>
            </a:r>
          </a:p>
          <a:p>
            <a:pPr lvl="1">
              <a:lnSpc>
                <a:spcPct val="80000"/>
              </a:lnSpc>
            </a:pPr>
            <a:r>
              <a:rPr lang="en-US" altLang="en-US" sz="2400" b="0"/>
              <a:t>Last choice : Look at the implementation</a:t>
            </a:r>
          </a:p>
          <a:p>
            <a:pPr>
              <a:lnSpc>
                <a:spcPct val="80000"/>
              </a:lnSpc>
            </a:pPr>
            <a:r>
              <a:rPr lang="en-US" altLang="en-US" sz="2800" b="0"/>
              <a:t>If they don’t exist, expect to find </a:t>
            </a:r>
            <a:r>
              <a:rPr lang="en-US" altLang="en-US" sz="2800" b="0">
                <a:solidFill>
                  <a:schemeClr val="tx2"/>
                </a:solidFill>
              </a:rPr>
              <a:t>more</a:t>
            </a:r>
            <a:r>
              <a:rPr lang="en-US" altLang="en-US" sz="2800" b="0"/>
              <a:t> faults !</a:t>
            </a:r>
          </a:p>
          <a:p>
            <a:pPr>
              <a:lnSpc>
                <a:spcPct val="80000"/>
              </a:lnSpc>
            </a:pPr>
            <a:r>
              <a:rPr lang="en-US" altLang="en-US" sz="2800" b="0"/>
              <a:t>Share with designers </a:t>
            </a:r>
            <a:r>
              <a:rPr lang="en-US" altLang="en-US" sz="2800" b="0">
                <a:solidFill>
                  <a:schemeClr val="tx2"/>
                </a:solidFill>
              </a:rPr>
              <a:t>before</a:t>
            </a:r>
            <a:r>
              <a:rPr lang="en-US" altLang="en-US" sz="2800" b="0"/>
              <a:t> designing tests</a:t>
            </a:r>
          </a:p>
          <a:p>
            <a:pPr>
              <a:lnSpc>
                <a:spcPct val="80000"/>
              </a:lnSpc>
            </a:pPr>
            <a:r>
              <a:rPr lang="en-US" altLang="en-US" sz="2800" b="0"/>
              <a:t>Sequencing constraints </a:t>
            </a:r>
            <a:r>
              <a:rPr lang="en-US" altLang="en-US" sz="2800" b="0">
                <a:solidFill>
                  <a:schemeClr val="tx2"/>
                </a:solidFill>
              </a:rPr>
              <a:t>do not capture all behavior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D47E5CF-F2C8-45B0-9474-85DA356CC944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Queue Example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3867150"/>
            <a:ext cx="8867775" cy="2551113"/>
          </a:xfrm>
        </p:spPr>
        <p:txBody>
          <a:bodyPr/>
          <a:lstStyle/>
          <a:p>
            <a:r>
              <a:rPr lang="en-US" altLang="en-US" sz="2800" b="0" dirty="0"/>
              <a:t>Sequencing constraints are </a:t>
            </a:r>
            <a:r>
              <a:rPr lang="en-US" altLang="en-US" sz="2800" b="0" dirty="0">
                <a:solidFill>
                  <a:schemeClr val="tx2"/>
                </a:solidFill>
              </a:rPr>
              <a:t>implicitly</a:t>
            </a:r>
            <a:r>
              <a:rPr lang="en-US" altLang="en-US" sz="2800" b="0" dirty="0"/>
              <a:t> embedded in the pre and </a:t>
            </a:r>
            <a:r>
              <a:rPr lang="en-US" altLang="en-US" sz="2800" b="0" dirty="0" err="1"/>
              <a:t>postconditions</a:t>
            </a:r>
            <a:endParaRPr lang="en-US" altLang="en-US" sz="2800" b="0" dirty="0"/>
          </a:p>
          <a:p>
            <a:pPr lvl="1"/>
            <a:r>
              <a:rPr lang="en-US" altLang="en-US" dirty="0" err="1">
                <a:latin typeface="Helvetica" charset="0"/>
              </a:rPr>
              <a:t>e</a:t>
            </a:r>
            <a:r>
              <a:rPr lang="en-US" altLang="en-US" sz="2400" b="0" dirty="0" err="1">
                <a:latin typeface="Helvetica" charset="0"/>
              </a:rPr>
              <a:t>nQueue</a:t>
            </a:r>
            <a:r>
              <a:rPr lang="en-US" altLang="en-US" sz="2400" b="0" dirty="0">
                <a:latin typeface="Helvetica" charset="0"/>
              </a:rPr>
              <a:t> ()</a:t>
            </a:r>
            <a:r>
              <a:rPr lang="en-US" altLang="en-US" sz="2400" b="0" dirty="0"/>
              <a:t> must be called </a:t>
            </a:r>
            <a:r>
              <a:rPr lang="en-US" altLang="en-US" sz="2400" b="0" dirty="0">
                <a:solidFill>
                  <a:schemeClr val="tx2"/>
                </a:solidFill>
              </a:rPr>
              <a:t>before</a:t>
            </a:r>
            <a:r>
              <a:rPr lang="en-US" altLang="en-US" sz="2400" b="0" dirty="0"/>
              <a:t> </a:t>
            </a:r>
            <a:r>
              <a:rPr lang="en-US" altLang="en-US" dirty="0" err="1">
                <a:latin typeface="Helvetica" charset="0"/>
              </a:rPr>
              <a:t>d</a:t>
            </a:r>
            <a:r>
              <a:rPr lang="en-US" altLang="en-US" sz="2400" b="0" dirty="0" err="1">
                <a:latin typeface="Helvetica" charset="0"/>
              </a:rPr>
              <a:t>eQueue</a:t>
            </a:r>
            <a:r>
              <a:rPr lang="en-US" altLang="en-US" sz="2400" b="0" dirty="0">
                <a:latin typeface="Helvetica" charset="0"/>
              </a:rPr>
              <a:t> ()</a:t>
            </a:r>
          </a:p>
          <a:p>
            <a:r>
              <a:rPr lang="en-US" altLang="en-US" sz="2800" b="0" dirty="0"/>
              <a:t>Does </a:t>
            </a:r>
            <a:r>
              <a:rPr lang="en-US" altLang="en-US" sz="2800" b="0" dirty="0">
                <a:solidFill>
                  <a:schemeClr val="tx2"/>
                </a:solidFill>
              </a:rPr>
              <a:t>not</a:t>
            </a:r>
            <a:r>
              <a:rPr lang="en-US" altLang="en-US" sz="2800" b="0" dirty="0"/>
              <a:t> include the requirement that we must have at least as many </a:t>
            </a:r>
            <a:r>
              <a:rPr lang="en-US" altLang="en-US" dirty="0" err="1"/>
              <a:t>e</a:t>
            </a:r>
            <a:r>
              <a:rPr lang="en-US" altLang="en-US" sz="2800" b="0" dirty="0" err="1"/>
              <a:t>nQueue</a:t>
            </a:r>
            <a:r>
              <a:rPr lang="en-US" altLang="en-US" sz="2800" b="0" dirty="0"/>
              <a:t> () calls as </a:t>
            </a:r>
            <a:r>
              <a:rPr lang="en-US" altLang="en-US" dirty="0" err="1"/>
              <a:t>d</a:t>
            </a:r>
            <a:r>
              <a:rPr lang="en-US" altLang="en-US" sz="2800" b="0" dirty="0" err="1"/>
              <a:t>eQueue</a:t>
            </a:r>
            <a:r>
              <a:rPr lang="en-US" altLang="en-US" sz="2800" b="0" dirty="0"/>
              <a:t> () calls</a:t>
            </a:r>
          </a:p>
          <a:p>
            <a:pPr lvl="1"/>
            <a:r>
              <a:rPr lang="en-US" altLang="en-US" sz="2400" b="0" dirty="0"/>
              <a:t>Can be handled by </a:t>
            </a:r>
            <a:r>
              <a:rPr lang="en-US" altLang="en-US" sz="2400" b="0" dirty="0">
                <a:solidFill>
                  <a:schemeClr val="tx2"/>
                </a:solidFill>
              </a:rPr>
              <a:t>state behavior</a:t>
            </a:r>
            <a:r>
              <a:rPr lang="en-US" altLang="en-US" sz="2400" b="0" dirty="0"/>
              <a:t> techniques</a:t>
            </a:r>
          </a:p>
        </p:txBody>
      </p:sp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614363" y="893763"/>
            <a:ext cx="7916862" cy="2840037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public 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deQueue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()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{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  // Pre: At least one element must be on the queue.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  … …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public 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enQueue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(</a:t>
            </a:r>
            <a:r>
              <a:rPr kumimoji="1" lang="en-US" altLang="zh-CN" sz="2400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int</a:t>
            </a: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e)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{</a:t>
            </a:r>
            <a:b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   // Post: e is on the end of the queue.</a:t>
            </a:r>
          </a:p>
        </p:txBody>
      </p:sp>
      <p:sp>
        <p:nvSpPr>
          <p:cNvPr id="1741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1BC235B-3ED8-41FE-AB0E-EAEEB9931C1E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ADT Example</a:t>
            </a:r>
          </a:p>
        </p:txBody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228600" y="1095375"/>
            <a:ext cx="7312025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class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FileADT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 has three methods: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open (String </a:t>
            </a:r>
            <a:r>
              <a:rPr kumimoji="1" lang="en-US" altLang="zh-CN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fName</a:t>
            </a: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)</a:t>
            </a:r>
            <a:r>
              <a:rPr kumimoji="1"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// Opens file with name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fName</a:t>
            </a:r>
            <a:endParaRPr kumimoji="1" lang="en-US" altLang="zh-CN" b="0" dirty="0">
              <a:solidFill>
                <a:schemeClr val="tx1"/>
              </a:solidFill>
              <a:latin typeface="Gill Sans MT" panose="020B0502020104020203" pitchFamily="34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close ()</a:t>
            </a:r>
            <a:r>
              <a:rPr kumimoji="1" lang="en-US" altLang="zh-CN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// Closes the file and makes it unavailable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Char char="•"/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write (String </a:t>
            </a:r>
            <a:r>
              <a:rPr kumimoji="1" lang="en-US" altLang="zh-CN" dirty="0" err="1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textLine</a:t>
            </a:r>
            <a:r>
              <a:rPr kumimoji="1" lang="en-US" altLang="zh-CN" dirty="0">
                <a:solidFill>
                  <a:schemeClr val="tx1"/>
                </a:solidFill>
                <a:ea typeface="楷体_GB2312" pitchFamily="49" charset="-122"/>
              </a:rPr>
              <a:t>) </a:t>
            </a:r>
            <a:r>
              <a:rPr kumimoji="1" lang="en-US" altLang="zh-CN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// Writes a line of text to the file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244475" y="2779713"/>
            <a:ext cx="5700713" cy="3564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500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Valid sequencing constraints on </a:t>
            </a:r>
            <a:r>
              <a:rPr kumimoji="1" lang="en-US" altLang="zh-CN" sz="2400" b="0" u="sng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FileADT</a:t>
            </a: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: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An open (f) must be executed before every write (t)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An open (f) must be executed before every close ()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 write (f) may not be executed after a close () unless there is an open (f) in between</a:t>
            </a:r>
          </a:p>
          <a:p>
            <a:pPr eaLnBrk="1" hangingPunct="1">
              <a:lnSpc>
                <a:spcPct val="80000"/>
              </a:lnSpc>
              <a:spcBef>
                <a:spcPct val="35000"/>
              </a:spcBef>
              <a:buFontTx/>
              <a:buAutoNum type="arabicPeriod"/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A write (t) should be executed before every close ()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5878513" y="2644775"/>
            <a:ext cx="3048000" cy="3543300"/>
            <a:chOff x="3703" y="1260"/>
            <a:chExt cx="1920" cy="2232"/>
          </a:xfrm>
        </p:grpSpPr>
        <p:sp>
          <p:nvSpPr>
            <p:cNvPr id="18441" name="Rectangle 41"/>
            <p:cNvSpPr>
              <a:spLocks noChangeArrowheads="1"/>
            </p:cNvSpPr>
            <p:nvPr/>
          </p:nvSpPr>
          <p:spPr bwMode="auto">
            <a:xfrm>
              <a:off x="3745" y="1260"/>
              <a:ext cx="1836" cy="2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 dirty="0">
                <a:latin typeface="Gill Sans MT" panose="020B0502020104020203" pitchFamily="34" charset="0"/>
              </a:endParaRPr>
            </a:p>
          </p:txBody>
        </p:sp>
        <p:grpSp>
          <p:nvGrpSpPr>
            <p:cNvPr id="18442" name="Group 42"/>
            <p:cNvGrpSpPr>
              <a:grpSpLocks/>
            </p:cNvGrpSpPr>
            <p:nvPr/>
          </p:nvGrpSpPr>
          <p:grpSpPr bwMode="auto">
            <a:xfrm>
              <a:off x="3703" y="1437"/>
              <a:ext cx="1920" cy="1945"/>
              <a:chOff x="3703" y="1404"/>
              <a:chExt cx="1920" cy="1945"/>
            </a:xfrm>
          </p:grpSpPr>
          <p:grpSp>
            <p:nvGrpSpPr>
              <p:cNvPr id="18443" name="Group 35"/>
              <p:cNvGrpSpPr>
                <a:grpSpLocks/>
              </p:cNvGrpSpPr>
              <p:nvPr/>
            </p:nvGrpSpPr>
            <p:grpSpPr bwMode="auto">
              <a:xfrm>
                <a:off x="4527" y="1625"/>
                <a:ext cx="288" cy="240"/>
                <a:chOff x="4543" y="1625"/>
                <a:chExt cx="288" cy="240"/>
              </a:xfrm>
            </p:grpSpPr>
            <p:sp>
              <p:nvSpPr>
                <p:cNvPr id="18471" name="Oval 7"/>
                <p:cNvSpPr>
                  <a:spLocks noChangeArrowheads="1"/>
                </p:cNvSpPr>
                <p:nvPr/>
              </p:nvSpPr>
              <p:spPr bwMode="auto">
                <a:xfrm>
                  <a:off x="4543" y="162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7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543" y="1629"/>
                  <a:ext cx="28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4" name="Group 36"/>
              <p:cNvGrpSpPr>
                <a:grpSpLocks/>
              </p:cNvGrpSpPr>
              <p:nvPr/>
            </p:nvGrpSpPr>
            <p:grpSpPr bwMode="auto">
              <a:xfrm>
                <a:off x="4207" y="2153"/>
                <a:ext cx="288" cy="240"/>
                <a:chOff x="4207" y="2153"/>
                <a:chExt cx="288" cy="240"/>
              </a:xfrm>
            </p:grpSpPr>
            <p:sp>
              <p:nvSpPr>
                <p:cNvPr id="18469" name="Oval 10"/>
                <p:cNvSpPr>
                  <a:spLocks noChangeArrowheads="1"/>
                </p:cNvSpPr>
                <p:nvPr/>
              </p:nvSpPr>
              <p:spPr bwMode="auto">
                <a:xfrm>
                  <a:off x="4207" y="2153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dirty="0"/>
                </a:p>
              </p:txBody>
            </p:sp>
            <p:sp>
              <p:nvSpPr>
                <p:cNvPr id="1847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4207" y="2157"/>
                  <a:ext cx="288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2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5" name="Group 37"/>
              <p:cNvGrpSpPr>
                <a:grpSpLocks/>
              </p:cNvGrpSpPr>
              <p:nvPr/>
            </p:nvGrpSpPr>
            <p:grpSpPr bwMode="auto">
              <a:xfrm>
                <a:off x="4878" y="2105"/>
                <a:ext cx="288" cy="240"/>
                <a:chOff x="4879" y="2105"/>
                <a:chExt cx="288" cy="240"/>
              </a:xfrm>
            </p:grpSpPr>
            <p:sp>
              <p:nvSpPr>
                <p:cNvPr id="18467" name="Oval 13"/>
                <p:cNvSpPr>
                  <a:spLocks noChangeArrowheads="1"/>
                </p:cNvSpPr>
                <p:nvPr/>
              </p:nvSpPr>
              <p:spPr bwMode="auto">
                <a:xfrm>
                  <a:off x="4879" y="210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4879" y="210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3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6" name="Group 38"/>
              <p:cNvGrpSpPr>
                <a:grpSpLocks/>
              </p:cNvGrpSpPr>
              <p:nvPr/>
            </p:nvGrpSpPr>
            <p:grpSpPr bwMode="auto">
              <a:xfrm>
                <a:off x="4527" y="2575"/>
                <a:ext cx="288" cy="240"/>
                <a:chOff x="4543" y="2585"/>
                <a:chExt cx="288" cy="240"/>
              </a:xfrm>
            </p:grpSpPr>
            <p:sp>
              <p:nvSpPr>
                <p:cNvPr id="18465" name="Oval 16"/>
                <p:cNvSpPr>
                  <a:spLocks noChangeArrowheads="1"/>
                </p:cNvSpPr>
                <p:nvPr/>
              </p:nvSpPr>
              <p:spPr bwMode="auto">
                <a:xfrm>
                  <a:off x="4543" y="258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43" y="258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7" name="Group 39"/>
              <p:cNvGrpSpPr>
                <a:grpSpLocks/>
              </p:cNvGrpSpPr>
              <p:nvPr/>
            </p:nvGrpSpPr>
            <p:grpSpPr bwMode="auto">
              <a:xfrm>
                <a:off x="4878" y="2575"/>
                <a:ext cx="288" cy="240"/>
                <a:chOff x="4975" y="2537"/>
                <a:chExt cx="288" cy="240"/>
              </a:xfrm>
            </p:grpSpPr>
            <p:sp>
              <p:nvSpPr>
                <p:cNvPr id="18463" name="Oval 19"/>
                <p:cNvSpPr>
                  <a:spLocks noChangeArrowheads="1"/>
                </p:cNvSpPr>
                <p:nvPr/>
              </p:nvSpPr>
              <p:spPr bwMode="auto">
                <a:xfrm>
                  <a:off x="4975" y="2537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975" y="2541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5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8448" name="Group 40"/>
              <p:cNvGrpSpPr>
                <a:grpSpLocks/>
              </p:cNvGrpSpPr>
              <p:nvPr/>
            </p:nvGrpSpPr>
            <p:grpSpPr bwMode="auto">
              <a:xfrm>
                <a:off x="4526" y="3109"/>
                <a:ext cx="289" cy="240"/>
                <a:chOff x="4510" y="3109"/>
                <a:chExt cx="289" cy="240"/>
              </a:xfrm>
            </p:grpSpPr>
            <p:sp>
              <p:nvSpPr>
                <p:cNvPr id="18461" name="Oval 21"/>
                <p:cNvSpPr>
                  <a:spLocks noChangeArrowheads="1"/>
                </p:cNvSpPr>
                <p:nvPr/>
              </p:nvSpPr>
              <p:spPr bwMode="auto">
                <a:xfrm>
                  <a:off x="4511" y="3109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84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510" y="3113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6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8449" name="Line 23"/>
              <p:cNvSpPr>
                <a:spLocks noChangeShapeType="1"/>
              </p:cNvSpPr>
              <p:nvPr/>
            </p:nvSpPr>
            <p:spPr bwMode="auto">
              <a:xfrm flipH="1">
                <a:off x="4411" y="1865"/>
                <a:ext cx="192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0" name="Line 24"/>
              <p:cNvSpPr>
                <a:spLocks noChangeShapeType="1"/>
              </p:cNvSpPr>
              <p:nvPr/>
            </p:nvSpPr>
            <p:spPr bwMode="auto">
              <a:xfrm>
                <a:off x="4737" y="1865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1" name="Line 25"/>
              <p:cNvSpPr>
                <a:spLocks noChangeShapeType="1"/>
              </p:cNvSpPr>
              <p:nvPr/>
            </p:nvSpPr>
            <p:spPr bwMode="auto">
              <a:xfrm>
                <a:off x="4406" y="2394"/>
                <a:ext cx="196" cy="19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2" name="Line 26"/>
              <p:cNvSpPr>
                <a:spLocks noChangeShapeType="1"/>
              </p:cNvSpPr>
              <p:nvPr/>
            </p:nvSpPr>
            <p:spPr bwMode="auto">
              <a:xfrm flipH="1">
                <a:off x="4759" y="2345"/>
                <a:ext cx="192" cy="25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3" name="Line 27"/>
              <p:cNvSpPr>
                <a:spLocks noChangeShapeType="1"/>
              </p:cNvSpPr>
              <p:nvPr/>
            </p:nvSpPr>
            <p:spPr bwMode="auto">
              <a:xfrm>
                <a:off x="5022" y="2345"/>
                <a:ext cx="0" cy="22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4" name="Line 28"/>
              <p:cNvSpPr>
                <a:spLocks noChangeShapeType="1"/>
              </p:cNvSpPr>
              <p:nvPr/>
            </p:nvSpPr>
            <p:spPr bwMode="auto">
              <a:xfrm>
                <a:off x="4670" y="2825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55" name="Line 29"/>
              <p:cNvSpPr>
                <a:spLocks noChangeShapeType="1"/>
              </p:cNvSpPr>
              <p:nvPr/>
            </p:nvSpPr>
            <p:spPr bwMode="auto">
              <a:xfrm>
                <a:off x="4671" y="1404"/>
                <a:ext cx="0" cy="221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8456" name="AutoShape 30"/>
              <p:cNvCxnSpPr>
                <a:cxnSpLocks noChangeShapeType="1"/>
                <a:stCxn id="18464" idx="3"/>
                <a:endCxn id="18468" idx="3"/>
              </p:cNvCxnSpPr>
              <p:nvPr/>
            </p:nvCxnSpPr>
            <p:spPr bwMode="auto">
              <a:xfrm flipV="1">
                <a:off x="5166" y="2225"/>
                <a:ext cx="1" cy="470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457" name="Text Box 31"/>
              <p:cNvSpPr txBox="1">
                <a:spLocks noChangeArrowheads="1"/>
              </p:cNvSpPr>
              <p:nvPr/>
            </p:nvSpPr>
            <p:spPr bwMode="auto">
              <a:xfrm>
                <a:off x="4807" y="15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dirty="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open (f)</a:t>
                </a:r>
              </a:p>
            </p:txBody>
          </p:sp>
          <p:sp>
            <p:nvSpPr>
              <p:cNvPr id="18458" name="Text Box 32"/>
              <p:cNvSpPr txBox="1">
                <a:spLocks noChangeArrowheads="1"/>
              </p:cNvSpPr>
              <p:nvPr/>
            </p:nvSpPr>
            <p:spPr bwMode="auto">
              <a:xfrm>
                <a:off x="3703" y="215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write(t)</a:t>
                </a:r>
              </a:p>
            </p:txBody>
          </p:sp>
          <p:sp>
            <p:nvSpPr>
              <p:cNvPr id="18459" name="Text Box 33"/>
              <p:cNvSpPr txBox="1">
                <a:spLocks noChangeArrowheads="1"/>
              </p:cNvSpPr>
              <p:nvPr/>
            </p:nvSpPr>
            <p:spPr bwMode="auto">
              <a:xfrm>
                <a:off x="4951" y="27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 (t)</a:t>
                </a:r>
              </a:p>
            </p:txBody>
          </p:sp>
          <p:sp>
            <p:nvSpPr>
              <p:cNvPr id="18460" name="Text Box 34"/>
              <p:cNvSpPr txBox="1">
                <a:spLocks noChangeArrowheads="1"/>
              </p:cNvSpPr>
              <p:nvPr/>
            </p:nvSpPr>
            <p:spPr bwMode="auto">
              <a:xfrm>
                <a:off x="4807" y="311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close ()</a:t>
                </a:r>
              </a:p>
            </p:txBody>
          </p:sp>
        </p:grpSp>
      </p:grpSp>
      <p:sp>
        <p:nvSpPr>
          <p:cNvPr id="18440" name="Date Placeholder 3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35040" y="2571750"/>
            <a:ext cx="2752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 MT" panose="020B0502020104020203" pitchFamily="34" charset="0"/>
              </a:rPr>
              <a:t>Client that uses </a:t>
            </a:r>
            <a:r>
              <a:rPr lang="en-US" b="0" dirty="0" err="1">
                <a:latin typeface="Gill Sans MT" panose="020B0502020104020203" pitchFamily="34" charset="0"/>
              </a:rPr>
              <a:t>FileADT</a:t>
            </a:r>
            <a:endParaRPr lang="en-US" b="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build="p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78BD9F9-4225-4D07-882A-F81CCED0E7D7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Checking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54363" y="1724724"/>
            <a:ext cx="5884862" cy="3097212"/>
          </a:xfrm>
        </p:spPr>
        <p:txBody>
          <a:bodyPr/>
          <a:lstStyle/>
          <a:p>
            <a:r>
              <a:rPr lang="en-US" altLang="en-US" dirty="0"/>
              <a:t>Is there a path to a write() that does not go through an open() ?</a:t>
            </a:r>
          </a:p>
          <a:p>
            <a:r>
              <a:rPr lang="en-US" altLang="en-US" dirty="0"/>
              <a:t>Is there a path to a close() that does not go through an open() ?</a:t>
            </a:r>
          </a:p>
          <a:p>
            <a:r>
              <a:rPr lang="en-US" altLang="en-US" dirty="0"/>
              <a:t>Is there a path from a close() to a write()?</a:t>
            </a:r>
          </a:p>
          <a:p>
            <a:r>
              <a:rPr lang="en-US" altLang="en-US" dirty="0"/>
              <a:t>Is there a path from an open() to a close() that does not go through a write() ? (“write-clear” path)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4613" y="2012950"/>
            <a:ext cx="3048000" cy="3543300"/>
            <a:chOff x="3703" y="1260"/>
            <a:chExt cx="1920" cy="2232"/>
          </a:xfrm>
        </p:grpSpPr>
        <p:sp>
          <p:nvSpPr>
            <p:cNvPr id="19466" name="Rectangle 5"/>
            <p:cNvSpPr>
              <a:spLocks noChangeArrowheads="1"/>
            </p:cNvSpPr>
            <p:nvPr/>
          </p:nvSpPr>
          <p:spPr bwMode="auto">
            <a:xfrm>
              <a:off x="3745" y="1260"/>
              <a:ext cx="1836" cy="2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19467" name="Group 6"/>
            <p:cNvGrpSpPr>
              <a:grpSpLocks/>
            </p:cNvGrpSpPr>
            <p:nvPr/>
          </p:nvGrpSpPr>
          <p:grpSpPr bwMode="auto">
            <a:xfrm>
              <a:off x="3703" y="1370"/>
              <a:ext cx="1920" cy="2012"/>
              <a:chOff x="3703" y="1337"/>
              <a:chExt cx="1920" cy="2012"/>
            </a:xfrm>
          </p:grpSpPr>
          <p:grpSp>
            <p:nvGrpSpPr>
              <p:cNvPr id="19468" name="Group 7"/>
              <p:cNvGrpSpPr>
                <a:grpSpLocks/>
              </p:cNvGrpSpPr>
              <p:nvPr/>
            </p:nvGrpSpPr>
            <p:grpSpPr bwMode="auto">
              <a:xfrm>
                <a:off x="4527" y="1625"/>
                <a:ext cx="288" cy="240"/>
                <a:chOff x="4543" y="1625"/>
                <a:chExt cx="288" cy="240"/>
              </a:xfrm>
            </p:grpSpPr>
            <p:sp>
              <p:nvSpPr>
                <p:cNvPr id="19496" name="Oval 8"/>
                <p:cNvSpPr>
                  <a:spLocks noChangeArrowheads="1"/>
                </p:cNvSpPr>
                <p:nvPr/>
              </p:nvSpPr>
              <p:spPr bwMode="auto">
                <a:xfrm>
                  <a:off x="4543" y="162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7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543" y="162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1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69" name="Group 10"/>
              <p:cNvGrpSpPr>
                <a:grpSpLocks/>
              </p:cNvGrpSpPr>
              <p:nvPr/>
            </p:nvGrpSpPr>
            <p:grpSpPr bwMode="auto">
              <a:xfrm>
                <a:off x="4207" y="2153"/>
                <a:ext cx="288" cy="240"/>
                <a:chOff x="4207" y="2153"/>
                <a:chExt cx="288" cy="240"/>
              </a:xfrm>
            </p:grpSpPr>
            <p:sp>
              <p:nvSpPr>
                <p:cNvPr id="19494" name="Oval 11"/>
                <p:cNvSpPr>
                  <a:spLocks noChangeArrowheads="1"/>
                </p:cNvSpPr>
                <p:nvPr/>
              </p:nvSpPr>
              <p:spPr bwMode="auto">
                <a:xfrm>
                  <a:off x="4207" y="2153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207" y="2157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2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0" name="Group 13"/>
              <p:cNvGrpSpPr>
                <a:grpSpLocks/>
              </p:cNvGrpSpPr>
              <p:nvPr/>
            </p:nvGrpSpPr>
            <p:grpSpPr bwMode="auto">
              <a:xfrm>
                <a:off x="4878" y="2105"/>
                <a:ext cx="288" cy="240"/>
                <a:chOff x="4879" y="2105"/>
                <a:chExt cx="288" cy="240"/>
              </a:xfrm>
            </p:grpSpPr>
            <p:sp>
              <p:nvSpPr>
                <p:cNvPr id="19492" name="Oval 14"/>
                <p:cNvSpPr>
                  <a:spLocks noChangeArrowheads="1"/>
                </p:cNvSpPr>
                <p:nvPr/>
              </p:nvSpPr>
              <p:spPr bwMode="auto">
                <a:xfrm>
                  <a:off x="4879" y="210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dirty="0"/>
                </a:p>
              </p:txBody>
            </p:sp>
            <p:sp>
              <p:nvSpPr>
                <p:cNvPr id="19493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879" y="210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3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1" name="Group 16"/>
              <p:cNvGrpSpPr>
                <a:grpSpLocks/>
              </p:cNvGrpSpPr>
              <p:nvPr/>
            </p:nvGrpSpPr>
            <p:grpSpPr bwMode="auto">
              <a:xfrm>
                <a:off x="4527" y="2575"/>
                <a:ext cx="288" cy="240"/>
                <a:chOff x="4543" y="2585"/>
                <a:chExt cx="288" cy="240"/>
              </a:xfrm>
            </p:grpSpPr>
            <p:sp>
              <p:nvSpPr>
                <p:cNvPr id="19490" name="Oval 17"/>
                <p:cNvSpPr>
                  <a:spLocks noChangeArrowheads="1"/>
                </p:cNvSpPr>
                <p:nvPr/>
              </p:nvSpPr>
              <p:spPr bwMode="auto">
                <a:xfrm>
                  <a:off x="4543" y="2585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9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543" y="2589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4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2" name="Group 19"/>
              <p:cNvGrpSpPr>
                <a:grpSpLocks/>
              </p:cNvGrpSpPr>
              <p:nvPr/>
            </p:nvGrpSpPr>
            <p:grpSpPr bwMode="auto">
              <a:xfrm>
                <a:off x="4878" y="2575"/>
                <a:ext cx="288" cy="240"/>
                <a:chOff x="4975" y="2537"/>
                <a:chExt cx="288" cy="240"/>
              </a:xfrm>
            </p:grpSpPr>
            <p:sp>
              <p:nvSpPr>
                <p:cNvPr id="19488" name="Oval 20"/>
                <p:cNvSpPr>
                  <a:spLocks noChangeArrowheads="1"/>
                </p:cNvSpPr>
                <p:nvPr/>
              </p:nvSpPr>
              <p:spPr bwMode="auto">
                <a:xfrm>
                  <a:off x="4975" y="2537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975" y="2541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5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9473" name="Group 22"/>
              <p:cNvGrpSpPr>
                <a:grpSpLocks/>
              </p:cNvGrpSpPr>
              <p:nvPr/>
            </p:nvGrpSpPr>
            <p:grpSpPr bwMode="auto">
              <a:xfrm>
                <a:off x="4526" y="3109"/>
                <a:ext cx="289" cy="240"/>
                <a:chOff x="4510" y="3109"/>
                <a:chExt cx="289" cy="240"/>
              </a:xfrm>
            </p:grpSpPr>
            <p:sp>
              <p:nvSpPr>
                <p:cNvPr id="19486" name="Oval 23"/>
                <p:cNvSpPr>
                  <a:spLocks noChangeArrowheads="1"/>
                </p:cNvSpPr>
                <p:nvPr/>
              </p:nvSpPr>
              <p:spPr bwMode="auto">
                <a:xfrm>
                  <a:off x="4511" y="3109"/>
                  <a:ext cx="288" cy="240"/>
                </a:xfrm>
                <a:prstGeom prst="ellipse">
                  <a:avLst/>
                </a:prstGeom>
                <a:solidFill>
                  <a:srgbClr val="0066FF"/>
                </a:solidFill>
                <a:ln w="25400">
                  <a:solidFill>
                    <a:schemeClr val="accent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9487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510" y="3113"/>
                  <a:ext cx="288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 dirty="0">
                      <a:solidFill>
                        <a:schemeClr val="tx1"/>
                      </a:solidFill>
                      <a:ea typeface="楷体_GB2312" pitchFamily="49" charset="-122"/>
                    </a:rPr>
                    <a:t>6</a:t>
                  </a:r>
                  <a:endParaRPr kumimoji="1" lang="en-US" altLang="zh-CN" sz="1800" baseline="-25000" dirty="0">
                    <a:solidFill>
                      <a:schemeClr val="tx1"/>
                    </a:solidFill>
                    <a:ea typeface="楷体_GB2312" pitchFamily="49" charset="-122"/>
                  </a:endParaRPr>
                </a:p>
              </p:txBody>
            </p:sp>
          </p:grpSp>
          <p:sp>
            <p:nvSpPr>
              <p:cNvPr id="19474" name="Line 25"/>
              <p:cNvSpPr>
                <a:spLocks noChangeShapeType="1"/>
              </p:cNvSpPr>
              <p:nvPr/>
            </p:nvSpPr>
            <p:spPr bwMode="auto">
              <a:xfrm flipH="1">
                <a:off x="4411" y="1865"/>
                <a:ext cx="192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5" name="Line 26"/>
              <p:cNvSpPr>
                <a:spLocks noChangeShapeType="1"/>
              </p:cNvSpPr>
              <p:nvPr/>
            </p:nvSpPr>
            <p:spPr bwMode="auto">
              <a:xfrm>
                <a:off x="4737" y="1865"/>
                <a:ext cx="240" cy="240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6" name="Line 27"/>
              <p:cNvSpPr>
                <a:spLocks noChangeShapeType="1"/>
              </p:cNvSpPr>
              <p:nvPr/>
            </p:nvSpPr>
            <p:spPr bwMode="auto">
              <a:xfrm>
                <a:off x="4406" y="2394"/>
                <a:ext cx="196" cy="199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7" name="Line 28"/>
              <p:cNvSpPr>
                <a:spLocks noChangeShapeType="1"/>
              </p:cNvSpPr>
              <p:nvPr/>
            </p:nvSpPr>
            <p:spPr bwMode="auto">
              <a:xfrm flipH="1">
                <a:off x="4759" y="2345"/>
                <a:ext cx="192" cy="254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8" name="Line 29"/>
              <p:cNvSpPr>
                <a:spLocks noChangeShapeType="1"/>
              </p:cNvSpPr>
              <p:nvPr/>
            </p:nvSpPr>
            <p:spPr bwMode="auto">
              <a:xfrm>
                <a:off x="5022" y="2345"/>
                <a:ext cx="0" cy="22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79" name="Line 30"/>
              <p:cNvSpPr>
                <a:spLocks noChangeShapeType="1"/>
              </p:cNvSpPr>
              <p:nvPr/>
            </p:nvSpPr>
            <p:spPr bwMode="auto">
              <a:xfrm>
                <a:off x="4670" y="2825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80" name="Line 31"/>
              <p:cNvSpPr>
                <a:spLocks noChangeShapeType="1"/>
              </p:cNvSpPr>
              <p:nvPr/>
            </p:nvSpPr>
            <p:spPr bwMode="auto">
              <a:xfrm>
                <a:off x="4671" y="1337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9481" name="AutoShape 32"/>
              <p:cNvCxnSpPr>
                <a:cxnSpLocks noChangeShapeType="1"/>
                <a:stCxn id="19489" idx="3"/>
                <a:endCxn id="19493" idx="3"/>
              </p:cNvCxnSpPr>
              <p:nvPr/>
            </p:nvCxnSpPr>
            <p:spPr bwMode="auto">
              <a:xfrm flipV="1">
                <a:off x="5166" y="2225"/>
                <a:ext cx="1" cy="470"/>
              </a:xfrm>
              <a:prstGeom prst="curvedConnector3">
                <a:avLst>
                  <a:gd name="adj1" fmla="val 14400005"/>
                </a:avLst>
              </a:prstGeom>
              <a:noFill/>
              <a:ln w="25400">
                <a:solidFill>
                  <a:schemeClr val="folHlink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482" name="Text Box 33"/>
              <p:cNvSpPr txBox="1">
                <a:spLocks noChangeArrowheads="1"/>
              </p:cNvSpPr>
              <p:nvPr/>
            </p:nvSpPr>
            <p:spPr bwMode="auto">
              <a:xfrm>
                <a:off x="4807" y="15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open (f)</a:t>
                </a:r>
              </a:p>
            </p:txBody>
          </p:sp>
          <p:sp>
            <p:nvSpPr>
              <p:cNvPr id="19483" name="Text Box 34"/>
              <p:cNvSpPr txBox="1">
                <a:spLocks noChangeArrowheads="1"/>
              </p:cNvSpPr>
              <p:nvPr/>
            </p:nvSpPr>
            <p:spPr bwMode="auto">
              <a:xfrm>
                <a:off x="3703" y="215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 dirty="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write(t)</a:t>
                </a:r>
              </a:p>
            </p:txBody>
          </p:sp>
          <p:sp>
            <p:nvSpPr>
              <p:cNvPr id="19484" name="Text Box 35"/>
              <p:cNvSpPr txBox="1">
                <a:spLocks noChangeArrowheads="1"/>
              </p:cNvSpPr>
              <p:nvPr/>
            </p:nvSpPr>
            <p:spPr bwMode="auto">
              <a:xfrm>
                <a:off x="4951" y="2777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write (t)</a:t>
                </a:r>
              </a:p>
            </p:txBody>
          </p:sp>
          <p:sp>
            <p:nvSpPr>
              <p:cNvPr id="19485" name="Text Box 36"/>
              <p:cNvSpPr txBox="1">
                <a:spLocks noChangeArrowheads="1"/>
              </p:cNvSpPr>
              <p:nvPr/>
            </p:nvSpPr>
            <p:spPr bwMode="auto">
              <a:xfrm>
                <a:off x="4807" y="3113"/>
                <a:ext cx="67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1800">
                    <a:solidFill>
                      <a:schemeClr val="hlink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close ()</a:t>
                </a:r>
              </a:p>
            </p:txBody>
          </p:sp>
        </p:grpSp>
      </p:grpSp>
      <p:sp>
        <p:nvSpPr>
          <p:cNvPr id="19463" name="Text Box 38"/>
          <p:cNvSpPr txBox="1">
            <a:spLocks noChangeArrowheads="1"/>
          </p:cNvSpPr>
          <p:nvPr/>
        </p:nvSpPr>
        <p:spPr bwMode="auto">
          <a:xfrm>
            <a:off x="354013" y="966450"/>
            <a:ext cx="8435975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en-US" sz="2400" dirty="0">
                <a:solidFill>
                  <a:schemeClr val="tx2"/>
                </a:solidFill>
                <a:latin typeface="Gill Sans MT" panose="020B0502020104020203" pitchFamily="34" charset="0"/>
              </a:rPr>
              <a:t>Is there a path that violates any of the sequencing constraints ?</a:t>
            </a:r>
          </a:p>
        </p:txBody>
      </p:sp>
      <p:sp>
        <p:nvSpPr>
          <p:cNvPr id="273447" name="Text Box 39"/>
          <p:cNvSpPr txBox="1">
            <a:spLocks noChangeArrowheads="1"/>
          </p:cNvSpPr>
          <p:nvPr/>
        </p:nvSpPr>
        <p:spPr bwMode="auto">
          <a:xfrm>
            <a:off x="3668713" y="5705031"/>
            <a:ext cx="4627562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/>
              <a:t>[ 1, 3, 4, 6 ] </a:t>
            </a:r>
            <a:r>
              <a:rPr lang="en-US" altLang="en-US" sz="2400" dirty="0">
                <a:latin typeface="Gill Sans MT" panose="020B0502020104020203" pitchFamily="34" charset="0"/>
              </a:rPr>
              <a:t>– ADT use anomaly!</a:t>
            </a:r>
          </a:p>
        </p:txBody>
      </p:sp>
      <p:sp>
        <p:nvSpPr>
          <p:cNvPr id="19465" name="Date Placeholder 4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3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 bldLvl="2"/>
      <p:bldP spid="2734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73F5480-419F-49E5-8F3D-677BB82B4582}" type="slidenum">
              <a:rPr lang="en-US" altLang="en-US" sz="900" b="0" smtClean="0">
                <a:solidFill>
                  <a:schemeClr val="tx1"/>
                </a:solidFill>
              </a:rPr>
              <a:pPr/>
              <a:t>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Static Checking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2647950" y="1831975"/>
            <a:ext cx="3848100" cy="3567113"/>
            <a:chOff x="1668" y="1154"/>
            <a:chExt cx="2424" cy="2247"/>
          </a:xfrm>
        </p:grpSpPr>
        <p:sp>
          <p:nvSpPr>
            <p:cNvPr id="20489" name="Rectangle 53"/>
            <p:cNvSpPr>
              <a:spLocks noChangeArrowheads="1"/>
            </p:cNvSpPr>
            <p:nvPr/>
          </p:nvSpPr>
          <p:spPr bwMode="auto">
            <a:xfrm>
              <a:off x="1687" y="1154"/>
              <a:ext cx="2405" cy="22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0" name="Text Box 32"/>
            <p:cNvSpPr txBox="1">
              <a:spLocks noChangeArrowheads="1"/>
            </p:cNvSpPr>
            <p:nvPr/>
          </p:nvSpPr>
          <p:spPr bwMode="auto">
            <a:xfrm>
              <a:off x="1668" y="3051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close ()</a:t>
              </a:r>
            </a:p>
          </p:txBody>
        </p:sp>
        <p:sp>
          <p:nvSpPr>
            <p:cNvPr id="20491" name="Oval 6"/>
            <p:cNvSpPr>
              <a:spLocks noChangeArrowheads="1"/>
            </p:cNvSpPr>
            <p:nvPr/>
          </p:nvSpPr>
          <p:spPr bwMode="auto">
            <a:xfrm>
              <a:off x="2332" y="1516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/>
            </a:p>
          </p:txBody>
        </p:sp>
        <p:sp>
          <p:nvSpPr>
            <p:cNvPr id="20492" name="Text Box 7"/>
            <p:cNvSpPr txBox="1">
              <a:spLocks noChangeArrowheads="1"/>
            </p:cNvSpPr>
            <p:nvPr/>
          </p:nvSpPr>
          <p:spPr bwMode="auto">
            <a:xfrm>
              <a:off x="2332" y="15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3" name="Oval 9"/>
            <p:cNvSpPr>
              <a:spLocks noChangeArrowheads="1"/>
            </p:cNvSpPr>
            <p:nvPr/>
          </p:nvSpPr>
          <p:spPr bwMode="auto">
            <a:xfrm>
              <a:off x="2031" y="202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4" name="Text Box 10"/>
            <p:cNvSpPr txBox="1">
              <a:spLocks noChangeArrowheads="1"/>
            </p:cNvSpPr>
            <p:nvPr/>
          </p:nvSpPr>
          <p:spPr bwMode="auto">
            <a:xfrm>
              <a:off x="2031" y="20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2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5" name="Oval 12"/>
            <p:cNvSpPr>
              <a:spLocks noChangeArrowheads="1"/>
            </p:cNvSpPr>
            <p:nvPr/>
          </p:nvSpPr>
          <p:spPr bwMode="auto">
            <a:xfrm>
              <a:off x="2668" y="202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6" name="Text Box 13"/>
            <p:cNvSpPr txBox="1">
              <a:spLocks noChangeArrowheads="1"/>
            </p:cNvSpPr>
            <p:nvPr/>
          </p:nvSpPr>
          <p:spPr bwMode="auto">
            <a:xfrm>
              <a:off x="2668" y="202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7" name="Oval 15"/>
            <p:cNvSpPr>
              <a:spLocks noChangeArrowheads="1"/>
            </p:cNvSpPr>
            <p:nvPr/>
          </p:nvSpPr>
          <p:spPr bwMode="auto">
            <a:xfrm>
              <a:off x="2332" y="2476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8" name="Text Box 16"/>
            <p:cNvSpPr txBox="1">
              <a:spLocks noChangeArrowheads="1"/>
            </p:cNvSpPr>
            <p:nvPr/>
          </p:nvSpPr>
          <p:spPr bwMode="auto">
            <a:xfrm>
              <a:off x="2332" y="248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499" name="Oval 18"/>
            <p:cNvSpPr>
              <a:spLocks noChangeArrowheads="1"/>
            </p:cNvSpPr>
            <p:nvPr/>
          </p:nvSpPr>
          <p:spPr bwMode="auto">
            <a:xfrm>
              <a:off x="2922" y="2416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0" name="Text Box 19"/>
            <p:cNvSpPr txBox="1">
              <a:spLocks noChangeArrowheads="1"/>
            </p:cNvSpPr>
            <p:nvPr/>
          </p:nvSpPr>
          <p:spPr bwMode="auto">
            <a:xfrm>
              <a:off x="2922" y="24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1" name="Oval 20"/>
            <p:cNvSpPr>
              <a:spLocks noChangeArrowheads="1"/>
            </p:cNvSpPr>
            <p:nvPr/>
          </p:nvSpPr>
          <p:spPr bwMode="auto">
            <a:xfrm>
              <a:off x="2332" y="3004"/>
              <a:ext cx="288" cy="24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02" name="Text Box 21"/>
            <p:cNvSpPr txBox="1">
              <a:spLocks noChangeArrowheads="1"/>
            </p:cNvSpPr>
            <p:nvPr/>
          </p:nvSpPr>
          <p:spPr bwMode="auto">
            <a:xfrm>
              <a:off x="2332" y="300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8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03" name="Line 22"/>
            <p:cNvSpPr>
              <a:spLocks noChangeShapeType="1"/>
            </p:cNvSpPr>
            <p:nvPr/>
          </p:nvSpPr>
          <p:spPr bwMode="auto">
            <a:xfrm flipH="1">
              <a:off x="2229" y="1749"/>
              <a:ext cx="177" cy="273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4" name="Line 23"/>
            <p:cNvSpPr>
              <a:spLocks noChangeShapeType="1"/>
            </p:cNvSpPr>
            <p:nvPr/>
          </p:nvSpPr>
          <p:spPr bwMode="auto">
            <a:xfrm>
              <a:off x="2556" y="1734"/>
              <a:ext cx="205" cy="304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5" name="Line 24"/>
            <p:cNvSpPr>
              <a:spLocks noChangeShapeType="1"/>
            </p:cNvSpPr>
            <p:nvPr/>
          </p:nvSpPr>
          <p:spPr bwMode="auto">
            <a:xfrm>
              <a:off x="2238" y="2256"/>
              <a:ext cx="168" cy="242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6" name="Line 25"/>
            <p:cNvSpPr>
              <a:spLocks noChangeShapeType="1"/>
            </p:cNvSpPr>
            <p:nvPr/>
          </p:nvSpPr>
          <p:spPr bwMode="auto">
            <a:xfrm flipH="1">
              <a:off x="2556" y="2236"/>
              <a:ext cx="184" cy="24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Line 26"/>
            <p:cNvSpPr>
              <a:spLocks noChangeShapeType="1"/>
            </p:cNvSpPr>
            <p:nvPr/>
          </p:nvSpPr>
          <p:spPr bwMode="auto">
            <a:xfrm>
              <a:off x="2879" y="2263"/>
              <a:ext cx="141" cy="175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8" name="Line 27"/>
            <p:cNvSpPr>
              <a:spLocks noChangeShapeType="1"/>
            </p:cNvSpPr>
            <p:nvPr/>
          </p:nvSpPr>
          <p:spPr bwMode="auto">
            <a:xfrm>
              <a:off x="2476" y="2716"/>
              <a:ext cx="0" cy="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9" name="Line 28"/>
            <p:cNvSpPr>
              <a:spLocks noChangeShapeType="1"/>
            </p:cNvSpPr>
            <p:nvPr/>
          </p:nvSpPr>
          <p:spPr bwMode="auto">
            <a:xfrm>
              <a:off x="2476" y="1228"/>
              <a:ext cx="0" cy="288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0" name="Text Box 29"/>
            <p:cNvSpPr txBox="1">
              <a:spLocks noChangeArrowheads="1"/>
            </p:cNvSpPr>
            <p:nvPr/>
          </p:nvSpPr>
          <p:spPr bwMode="auto">
            <a:xfrm>
              <a:off x="2546" y="1475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open (f)</a:t>
              </a:r>
            </a:p>
          </p:txBody>
        </p:sp>
        <p:sp>
          <p:nvSpPr>
            <p:cNvPr id="20511" name="Text Box 30"/>
            <p:cNvSpPr txBox="1">
              <a:spLocks noChangeArrowheads="1"/>
            </p:cNvSpPr>
            <p:nvPr/>
          </p:nvSpPr>
          <p:spPr bwMode="auto">
            <a:xfrm>
              <a:off x="1771" y="2527"/>
              <a:ext cx="579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write (t)</a:t>
              </a:r>
            </a:p>
          </p:txBody>
        </p:sp>
        <p:sp>
          <p:nvSpPr>
            <p:cNvPr id="20512" name="Text Box 31"/>
            <p:cNvSpPr txBox="1">
              <a:spLocks noChangeArrowheads="1"/>
            </p:cNvSpPr>
            <p:nvPr/>
          </p:nvSpPr>
          <p:spPr bwMode="auto">
            <a:xfrm>
              <a:off x="3124" y="2284"/>
              <a:ext cx="6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write (t)</a:t>
              </a:r>
            </a:p>
          </p:txBody>
        </p:sp>
        <p:sp>
          <p:nvSpPr>
            <p:cNvPr id="20513" name="Oval 34"/>
            <p:cNvSpPr>
              <a:spLocks noChangeArrowheads="1"/>
            </p:cNvSpPr>
            <p:nvPr/>
          </p:nvSpPr>
          <p:spPr bwMode="auto">
            <a:xfrm>
              <a:off x="2730" y="280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14" name="Text Box 35"/>
            <p:cNvSpPr txBox="1">
              <a:spLocks noChangeArrowheads="1"/>
            </p:cNvSpPr>
            <p:nvPr/>
          </p:nvSpPr>
          <p:spPr bwMode="auto">
            <a:xfrm>
              <a:off x="2730" y="28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15" name="Oval 37"/>
            <p:cNvSpPr>
              <a:spLocks noChangeArrowheads="1"/>
            </p:cNvSpPr>
            <p:nvPr/>
          </p:nvSpPr>
          <p:spPr bwMode="auto">
            <a:xfrm>
              <a:off x="3210" y="2800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endParaRPr lang="en-US" altLang="en-US" dirty="0"/>
            </a:p>
          </p:txBody>
        </p:sp>
        <p:sp>
          <p:nvSpPr>
            <p:cNvPr id="20516" name="Text Box 38"/>
            <p:cNvSpPr txBox="1">
              <a:spLocks noChangeArrowheads="1"/>
            </p:cNvSpPr>
            <p:nvPr/>
          </p:nvSpPr>
          <p:spPr bwMode="auto">
            <a:xfrm>
              <a:off x="3210" y="28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7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  <p:sp>
          <p:nvSpPr>
            <p:cNvPr id="20517" name="Line 39"/>
            <p:cNvSpPr>
              <a:spLocks noChangeShapeType="1"/>
            </p:cNvSpPr>
            <p:nvPr/>
          </p:nvSpPr>
          <p:spPr bwMode="auto">
            <a:xfrm flipH="1">
              <a:off x="2898" y="2663"/>
              <a:ext cx="110" cy="13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8" name="Line 40"/>
            <p:cNvSpPr>
              <a:spLocks noChangeShapeType="1"/>
            </p:cNvSpPr>
            <p:nvPr/>
          </p:nvSpPr>
          <p:spPr bwMode="auto">
            <a:xfrm>
              <a:off x="3145" y="2630"/>
              <a:ext cx="123" cy="187"/>
            </a:xfrm>
            <a:prstGeom prst="line">
              <a:avLst/>
            </a:pr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519" name="AutoShape 41"/>
            <p:cNvCxnSpPr>
              <a:cxnSpLocks noChangeShapeType="1"/>
              <a:stCxn id="20513" idx="4"/>
              <a:endCxn id="20515" idx="4"/>
            </p:cNvCxnSpPr>
            <p:nvPr/>
          </p:nvCxnSpPr>
          <p:spPr bwMode="auto">
            <a:xfrm rot="16200000" flipH="1">
              <a:off x="3113" y="2801"/>
              <a:ext cx="1" cy="480"/>
            </a:xfrm>
            <a:prstGeom prst="curvedConnector3">
              <a:avLst>
                <a:gd name="adj1" fmla="val 14400005"/>
              </a:avLst>
            </a:prstGeom>
            <a:noFill/>
            <a:ln w="2540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20" name="Freeform 42"/>
            <p:cNvSpPr>
              <a:spLocks/>
            </p:cNvSpPr>
            <p:nvPr/>
          </p:nvSpPr>
          <p:spPr bwMode="auto">
            <a:xfrm>
              <a:off x="2947" y="2012"/>
              <a:ext cx="1113" cy="1271"/>
            </a:xfrm>
            <a:custGeom>
              <a:avLst/>
              <a:gdLst>
                <a:gd name="T0" fmla="*/ 174 w 1128"/>
                <a:gd name="T1" fmla="*/ 1918 h 1184"/>
                <a:gd name="T2" fmla="*/ 474 w 1128"/>
                <a:gd name="T3" fmla="*/ 2088 h 1184"/>
                <a:gd name="T4" fmla="*/ 777 w 1128"/>
                <a:gd name="T5" fmla="*/ 1918 h 1184"/>
                <a:gd name="T6" fmla="*/ 992 w 1128"/>
                <a:gd name="T7" fmla="*/ 1412 h 1184"/>
                <a:gd name="T8" fmla="*/ 906 w 1128"/>
                <a:gd name="T9" fmla="*/ 481 h 1184"/>
                <a:gd name="T10" fmla="*/ 474 w 1128"/>
                <a:gd name="T11" fmla="*/ 56 h 1184"/>
                <a:gd name="T12" fmla="*/ 0 w 1128"/>
                <a:gd name="T13" fmla="*/ 141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28"/>
                <a:gd name="T22" fmla="*/ 0 h 1184"/>
                <a:gd name="T23" fmla="*/ 1128 w 1128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28" h="1184">
                  <a:moveTo>
                    <a:pt x="192" y="1088"/>
                  </a:moveTo>
                  <a:cubicBezTo>
                    <a:pt x="304" y="1136"/>
                    <a:pt x="416" y="1184"/>
                    <a:pt x="528" y="1184"/>
                  </a:cubicBezTo>
                  <a:cubicBezTo>
                    <a:pt x="640" y="1184"/>
                    <a:pt x="768" y="1152"/>
                    <a:pt x="864" y="1088"/>
                  </a:cubicBezTo>
                  <a:cubicBezTo>
                    <a:pt x="960" y="1024"/>
                    <a:pt x="1080" y="936"/>
                    <a:pt x="1104" y="800"/>
                  </a:cubicBezTo>
                  <a:cubicBezTo>
                    <a:pt x="1128" y="664"/>
                    <a:pt x="1104" y="400"/>
                    <a:pt x="1008" y="272"/>
                  </a:cubicBezTo>
                  <a:cubicBezTo>
                    <a:pt x="912" y="144"/>
                    <a:pt x="696" y="64"/>
                    <a:pt x="528" y="32"/>
                  </a:cubicBezTo>
                  <a:cubicBezTo>
                    <a:pt x="360" y="0"/>
                    <a:pt x="88" y="72"/>
                    <a:pt x="0" y="80"/>
                  </a:cubicBezTo>
                </a:path>
              </a:pathLst>
            </a:custGeom>
            <a:noFill/>
            <a:ln w="254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1" name="Text Box 43"/>
            <p:cNvSpPr txBox="1">
              <a:spLocks noChangeArrowheads="1"/>
            </p:cNvSpPr>
            <p:nvPr/>
          </p:nvSpPr>
          <p:spPr bwMode="auto">
            <a:xfrm>
              <a:off x="3370" y="2716"/>
              <a:ext cx="67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hlink"/>
                  </a:solidFill>
                  <a:latin typeface="Gill Sans MT" panose="020B0502020104020203" pitchFamily="34" charset="0"/>
                  <a:ea typeface="楷体_GB2312" pitchFamily="49" charset="-122"/>
                </a:rPr>
                <a:t>close ()</a:t>
              </a:r>
            </a:p>
          </p:txBody>
        </p:sp>
      </p:grpSp>
      <p:sp>
        <p:nvSpPr>
          <p:cNvPr id="20486" name="Text Box 56"/>
          <p:cNvSpPr txBox="1">
            <a:spLocks noChangeArrowheads="1"/>
          </p:cNvSpPr>
          <p:nvPr/>
        </p:nvSpPr>
        <p:spPr bwMode="auto">
          <a:xfrm>
            <a:off x="354013" y="1074738"/>
            <a:ext cx="84359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altLang="en-US" sz="2800" dirty="0">
                <a:solidFill>
                  <a:schemeClr val="tx1"/>
                </a:solidFill>
                <a:latin typeface="Gill Sans MT" panose="020B0502020104020203" pitchFamily="34" charset="0"/>
              </a:rPr>
              <a:t>Consider the following graph :</a:t>
            </a:r>
          </a:p>
        </p:txBody>
      </p:sp>
      <p:sp>
        <p:nvSpPr>
          <p:cNvPr id="274489" name="Text Box 57"/>
          <p:cNvSpPr txBox="1">
            <a:spLocks noChangeArrowheads="1"/>
          </p:cNvSpPr>
          <p:nvPr/>
        </p:nvSpPr>
        <p:spPr bwMode="auto">
          <a:xfrm>
            <a:off x="2069433" y="5680075"/>
            <a:ext cx="4979570" cy="46166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/>
              <a:t>[ 7, 3, 4 ] – </a:t>
            </a:r>
            <a:r>
              <a:rPr lang="en-US" altLang="en-US" sz="2400" dirty="0">
                <a:latin typeface="Gill Sans MT" panose="020B0502020104020203" pitchFamily="34" charset="0"/>
              </a:rPr>
              <a:t>close () before write () !</a:t>
            </a:r>
          </a:p>
        </p:txBody>
      </p:sp>
      <p:sp>
        <p:nvSpPr>
          <p:cNvPr id="20488" name="Date Placeholder 4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8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1824769-B40C-4F9C-A1F9-2C5C694F9244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Generating Test Requirements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5263" y="4911725"/>
            <a:ext cx="8707437" cy="1404938"/>
          </a:xfrm>
        </p:spPr>
        <p:txBody>
          <a:bodyPr/>
          <a:lstStyle/>
          <a:p>
            <a:r>
              <a:rPr lang="en-US" altLang="en-US" b="0" dirty="0"/>
              <a:t>Use the sequencing constraints to generate </a:t>
            </a:r>
            <a:r>
              <a:rPr lang="en-US" altLang="en-US" b="0" dirty="0">
                <a:solidFill>
                  <a:schemeClr val="tx2"/>
                </a:solidFill>
              </a:rPr>
              <a:t>test requirements</a:t>
            </a:r>
          </a:p>
          <a:p>
            <a:r>
              <a:rPr lang="en-US" altLang="en-US" b="0" dirty="0"/>
              <a:t>The goal is to </a:t>
            </a:r>
            <a:r>
              <a:rPr lang="en-US" altLang="en-US" b="0" dirty="0">
                <a:solidFill>
                  <a:schemeClr val="tx2"/>
                </a:solidFill>
              </a:rPr>
              <a:t>violate</a:t>
            </a:r>
            <a:r>
              <a:rPr lang="en-US" altLang="en-US" b="0" dirty="0"/>
              <a:t> every sequencing constraint</a:t>
            </a:r>
          </a:p>
        </p:txBody>
      </p:sp>
      <p:sp>
        <p:nvSpPr>
          <p:cNvPr id="21510" name="Rectangle 5"/>
          <p:cNvSpPr>
            <a:spLocks noChangeArrowheads="1"/>
          </p:cNvSpPr>
          <p:nvPr/>
        </p:nvSpPr>
        <p:spPr bwMode="auto">
          <a:xfrm>
            <a:off x="206375" y="1098550"/>
            <a:ext cx="2914650" cy="3543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1447800" y="1730375"/>
            <a:ext cx="457200" cy="381000"/>
            <a:chOff x="4543" y="1625"/>
            <a:chExt cx="288" cy="240"/>
          </a:xfrm>
        </p:grpSpPr>
        <p:sp>
          <p:nvSpPr>
            <p:cNvPr id="21542" name="Oval 8"/>
            <p:cNvSpPr>
              <a:spLocks noChangeArrowheads="1"/>
            </p:cNvSpPr>
            <p:nvPr/>
          </p:nvSpPr>
          <p:spPr bwMode="auto">
            <a:xfrm>
              <a:off x="4543" y="1625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3" name="Text Box 9"/>
            <p:cNvSpPr txBox="1">
              <a:spLocks noChangeArrowheads="1"/>
            </p:cNvSpPr>
            <p:nvPr/>
          </p:nvSpPr>
          <p:spPr bwMode="auto">
            <a:xfrm>
              <a:off x="4543" y="162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1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2" name="Group 10"/>
          <p:cNvGrpSpPr>
            <a:grpSpLocks/>
          </p:cNvGrpSpPr>
          <p:nvPr/>
        </p:nvGrpSpPr>
        <p:grpSpPr bwMode="auto">
          <a:xfrm>
            <a:off x="939800" y="2568575"/>
            <a:ext cx="457200" cy="381000"/>
            <a:chOff x="4207" y="2153"/>
            <a:chExt cx="288" cy="240"/>
          </a:xfrm>
        </p:grpSpPr>
        <p:sp>
          <p:nvSpPr>
            <p:cNvPr id="21540" name="Oval 11"/>
            <p:cNvSpPr>
              <a:spLocks noChangeArrowheads="1"/>
            </p:cNvSpPr>
            <p:nvPr/>
          </p:nvSpPr>
          <p:spPr bwMode="auto">
            <a:xfrm>
              <a:off x="4207" y="2153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41" name="Text Box 12"/>
            <p:cNvSpPr txBox="1">
              <a:spLocks noChangeArrowheads="1"/>
            </p:cNvSpPr>
            <p:nvPr/>
          </p:nvSpPr>
          <p:spPr bwMode="auto">
            <a:xfrm>
              <a:off x="4207" y="215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2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3" name="Group 13"/>
          <p:cNvGrpSpPr>
            <a:grpSpLocks/>
          </p:cNvGrpSpPr>
          <p:nvPr/>
        </p:nvGrpSpPr>
        <p:grpSpPr bwMode="auto">
          <a:xfrm>
            <a:off x="2005013" y="2492375"/>
            <a:ext cx="457200" cy="381000"/>
            <a:chOff x="4879" y="2105"/>
            <a:chExt cx="288" cy="240"/>
          </a:xfrm>
        </p:grpSpPr>
        <p:sp>
          <p:nvSpPr>
            <p:cNvPr id="21538" name="Oval 14"/>
            <p:cNvSpPr>
              <a:spLocks noChangeArrowheads="1"/>
            </p:cNvSpPr>
            <p:nvPr/>
          </p:nvSpPr>
          <p:spPr bwMode="auto">
            <a:xfrm>
              <a:off x="4879" y="2105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9" name="Text Box 15"/>
            <p:cNvSpPr txBox="1">
              <a:spLocks noChangeArrowheads="1"/>
            </p:cNvSpPr>
            <p:nvPr/>
          </p:nvSpPr>
          <p:spPr bwMode="auto">
            <a:xfrm>
              <a:off x="4879" y="210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3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4" name="Group 16"/>
          <p:cNvGrpSpPr>
            <a:grpSpLocks/>
          </p:cNvGrpSpPr>
          <p:nvPr/>
        </p:nvGrpSpPr>
        <p:grpSpPr bwMode="auto">
          <a:xfrm>
            <a:off x="1447800" y="3238500"/>
            <a:ext cx="457200" cy="381000"/>
            <a:chOff x="4543" y="2585"/>
            <a:chExt cx="288" cy="240"/>
          </a:xfrm>
        </p:grpSpPr>
        <p:sp>
          <p:nvSpPr>
            <p:cNvPr id="21536" name="Oval 17"/>
            <p:cNvSpPr>
              <a:spLocks noChangeArrowheads="1"/>
            </p:cNvSpPr>
            <p:nvPr/>
          </p:nvSpPr>
          <p:spPr bwMode="auto">
            <a:xfrm>
              <a:off x="4543" y="2585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7" name="Text Box 18"/>
            <p:cNvSpPr txBox="1">
              <a:spLocks noChangeArrowheads="1"/>
            </p:cNvSpPr>
            <p:nvPr/>
          </p:nvSpPr>
          <p:spPr bwMode="auto">
            <a:xfrm>
              <a:off x="4543" y="258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4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5" name="Group 19"/>
          <p:cNvGrpSpPr>
            <a:grpSpLocks/>
          </p:cNvGrpSpPr>
          <p:nvPr/>
        </p:nvGrpSpPr>
        <p:grpSpPr bwMode="auto">
          <a:xfrm>
            <a:off x="2005013" y="3238500"/>
            <a:ext cx="457200" cy="381000"/>
            <a:chOff x="4975" y="2537"/>
            <a:chExt cx="288" cy="240"/>
          </a:xfrm>
        </p:grpSpPr>
        <p:sp>
          <p:nvSpPr>
            <p:cNvPr id="21534" name="Oval 20"/>
            <p:cNvSpPr>
              <a:spLocks noChangeArrowheads="1"/>
            </p:cNvSpPr>
            <p:nvPr/>
          </p:nvSpPr>
          <p:spPr bwMode="auto">
            <a:xfrm>
              <a:off x="4975" y="2537"/>
              <a:ext cx="288" cy="240"/>
            </a:xfrm>
            <a:prstGeom prst="ellipse">
              <a:avLst/>
            </a:prstGeom>
            <a:solidFill>
              <a:srgbClr val="00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5" name="Text Box 21"/>
            <p:cNvSpPr txBox="1">
              <a:spLocks noChangeArrowheads="1"/>
            </p:cNvSpPr>
            <p:nvPr/>
          </p:nvSpPr>
          <p:spPr bwMode="auto">
            <a:xfrm>
              <a:off x="4975" y="2541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5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21516" name="Group 22"/>
          <p:cNvGrpSpPr>
            <a:grpSpLocks/>
          </p:cNvGrpSpPr>
          <p:nvPr/>
        </p:nvGrpSpPr>
        <p:grpSpPr bwMode="auto">
          <a:xfrm>
            <a:off x="1446213" y="4086225"/>
            <a:ext cx="458787" cy="381000"/>
            <a:chOff x="4510" y="3109"/>
            <a:chExt cx="289" cy="240"/>
          </a:xfrm>
        </p:grpSpPr>
        <p:sp>
          <p:nvSpPr>
            <p:cNvPr id="21532" name="Oval 23"/>
            <p:cNvSpPr>
              <a:spLocks noChangeArrowheads="1"/>
            </p:cNvSpPr>
            <p:nvPr/>
          </p:nvSpPr>
          <p:spPr bwMode="auto">
            <a:xfrm>
              <a:off x="4511" y="3109"/>
              <a:ext cx="288" cy="240"/>
            </a:xfrm>
            <a:prstGeom prst="ellipse">
              <a:avLst/>
            </a:prstGeom>
            <a:solidFill>
              <a:srgbClr val="0066FF"/>
            </a:solidFill>
            <a:ln w="25400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1533" name="Text Box 24"/>
            <p:cNvSpPr txBox="1">
              <a:spLocks noChangeArrowheads="1"/>
            </p:cNvSpPr>
            <p:nvPr/>
          </p:nvSpPr>
          <p:spPr bwMode="auto">
            <a:xfrm>
              <a:off x="4510" y="3113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1800" dirty="0">
                  <a:solidFill>
                    <a:schemeClr val="tx1"/>
                  </a:solidFill>
                  <a:ea typeface="楷体_GB2312" pitchFamily="49" charset="-122"/>
                </a:rPr>
                <a:t>6</a:t>
              </a:r>
              <a:endParaRPr kumimoji="1" lang="en-US" altLang="zh-CN" sz="1800" baseline="-25000" dirty="0">
                <a:solidFill>
                  <a:schemeClr val="tx1"/>
                </a:solidFill>
                <a:ea typeface="楷体_GB2312" pitchFamily="49" charset="-122"/>
              </a:endParaRPr>
            </a:p>
          </p:txBody>
        </p:sp>
      </p:grpSp>
      <p:sp>
        <p:nvSpPr>
          <p:cNvPr id="21517" name="Line 25"/>
          <p:cNvSpPr>
            <a:spLocks noChangeShapeType="1"/>
          </p:cNvSpPr>
          <p:nvPr/>
        </p:nvSpPr>
        <p:spPr bwMode="auto">
          <a:xfrm flipH="1">
            <a:off x="1263650" y="2111375"/>
            <a:ext cx="30480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8" name="Line 26"/>
          <p:cNvSpPr>
            <a:spLocks noChangeShapeType="1"/>
          </p:cNvSpPr>
          <p:nvPr/>
        </p:nvSpPr>
        <p:spPr bwMode="auto">
          <a:xfrm>
            <a:off x="1781175" y="2111375"/>
            <a:ext cx="381000" cy="3810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19" name="Line 27"/>
          <p:cNvSpPr>
            <a:spLocks noChangeShapeType="1"/>
          </p:cNvSpPr>
          <p:nvPr/>
        </p:nvSpPr>
        <p:spPr bwMode="auto">
          <a:xfrm>
            <a:off x="1255713" y="2951163"/>
            <a:ext cx="311150" cy="315912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0" name="Line 28"/>
          <p:cNvSpPr>
            <a:spLocks noChangeShapeType="1"/>
          </p:cNvSpPr>
          <p:nvPr/>
        </p:nvSpPr>
        <p:spPr bwMode="auto">
          <a:xfrm flipH="1">
            <a:off x="1816100" y="2873375"/>
            <a:ext cx="304800" cy="403225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1" name="Line 29"/>
          <p:cNvSpPr>
            <a:spLocks noChangeShapeType="1"/>
          </p:cNvSpPr>
          <p:nvPr/>
        </p:nvSpPr>
        <p:spPr bwMode="auto">
          <a:xfrm>
            <a:off x="2233613" y="2873375"/>
            <a:ext cx="0" cy="36195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2" name="Line 30"/>
          <p:cNvSpPr>
            <a:spLocks noChangeShapeType="1"/>
          </p:cNvSpPr>
          <p:nvPr/>
        </p:nvSpPr>
        <p:spPr bwMode="auto">
          <a:xfrm>
            <a:off x="1674813" y="3635375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23" name="Line 31"/>
          <p:cNvSpPr>
            <a:spLocks noChangeShapeType="1"/>
          </p:cNvSpPr>
          <p:nvPr/>
        </p:nvSpPr>
        <p:spPr bwMode="auto">
          <a:xfrm>
            <a:off x="1676400" y="1273175"/>
            <a:ext cx="0" cy="4572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1524" name="AutoShape 32"/>
          <p:cNvCxnSpPr>
            <a:cxnSpLocks noChangeShapeType="1"/>
            <a:stCxn id="21535" idx="3"/>
            <a:endCxn id="21539" idx="3"/>
          </p:cNvCxnSpPr>
          <p:nvPr/>
        </p:nvCxnSpPr>
        <p:spPr bwMode="auto">
          <a:xfrm flipV="1">
            <a:off x="2462213" y="2682875"/>
            <a:ext cx="1587" cy="746125"/>
          </a:xfrm>
          <a:prstGeom prst="curvedConnector3">
            <a:avLst>
              <a:gd name="adj1" fmla="val 14400005"/>
            </a:avLst>
          </a:prstGeom>
          <a:noFill/>
          <a:ln w="25400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1892300" y="16541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open (f)</a:t>
            </a:r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128588" y="234632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write (t)</a:t>
            </a:r>
          </a:p>
        </p:txBody>
      </p:sp>
      <p:sp>
        <p:nvSpPr>
          <p:cNvPr id="21527" name="Text Box 35"/>
          <p:cNvSpPr txBox="1">
            <a:spLocks noChangeArrowheads="1"/>
          </p:cNvSpPr>
          <p:nvPr/>
        </p:nvSpPr>
        <p:spPr bwMode="auto">
          <a:xfrm>
            <a:off x="2120900" y="35591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write (t)</a:t>
            </a:r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1892300" y="4092575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>
                <a:solidFill>
                  <a:schemeClr val="hlink"/>
                </a:solidFill>
                <a:latin typeface="Gill Sans MT" panose="020B0502020104020203" pitchFamily="34" charset="0"/>
                <a:ea typeface="楷体_GB2312" pitchFamily="49" charset="-122"/>
              </a:rPr>
              <a:t>close ()</a:t>
            </a:r>
          </a:p>
        </p:txBody>
      </p:sp>
      <p:sp>
        <p:nvSpPr>
          <p:cNvPr id="280614" name="Text Box 38"/>
          <p:cNvSpPr txBox="1">
            <a:spLocks noChangeArrowheads="1"/>
          </p:cNvSpPr>
          <p:nvPr/>
        </p:nvSpPr>
        <p:spPr bwMode="auto">
          <a:xfrm>
            <a:off x="3130550" y="1090613"/>
            <a:ext cx="5267325" cy="469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b="0" dirty="0">
                <a:latin typeface="Gill Sans MT" panose="020B0502020104020203" pitchFamily="34" charset="0"/>
              </a:rPr>
              <a:t>[ 1, 3, 4, 6 ] – ADT use anomaly!</a:t>
            </a:r>
          </a:p>
        </p:txBody>
      </p:sp>
      <p:sp>
        <p:nvSpPr>
          <p:cNvPr id="280616" name="Rectangle 40"/>
          <p:cNvSpPr>
            <a:spLocks noChangeArrowheads="1"/>
          </p:cNvSpPr>
          <p:nvPr/>
        </p:nvSpPr>
        <p:spPr bwMode="auto">
          <a:xfrm>
            <a:off x="3121025" y="1965325"/>
            <a:ext cx="5291138" cy="26765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But it is possible that the logic of the program does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not allow 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pair of edges [1, 3, 4]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That is – the </a:t>
            </a:r>
            <a:r>
              <a:rPr lang="en-US" altLang="en-US" sz="2400" b="0" dirty="0">
                <a:solidFill>
                  <a:schemeClr val="tx2"/>
                </a:solidFill>
                <a:latin typeface="Gill Sans MT" panose="020B0502020104020203" pitchFamily="34" charset="0"/>
              </a:rPr>
              <a:t>loop body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must be taken at least once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Determining this is </a:t>
            </a:r>
            <a:r>
              <a:rPr lang="en-US" altLang="en-US" sz="2400" b="0" dirty="0" err="1">
                <a:solidFill>
                  <a:schemeClr val="tx2"/>
                </a:solidFill>
                <a:latin typeface="Gill Sans MT" panose="020B0502020104020203" pitchFamily="34" charset="0"/>
              </a:rPr>
              <a:t>undecidable</a:t>
            </a: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 – so static methods are not enough</a:t>
            </a:r>
          </a:p>
        </p:txBody>
      </p:sp>
      <p:sp>
        <p:nvSpPr>
          <p:cNvPr id="21531" name="Date Placeholder 3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07)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8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806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0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80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80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79" grpId="0" build="p"/>
      <p:bldP spid="280614" grpId="0" animBg="1"/>
      <p:bldP spid="280616" grpId="0" build="p" animBg="1"/>
    </p:bldLst>
  </p:timing>
</p:sld>
</file>

<file path=ppt/theme/theme1.xml><?xml version="1.0" encoding="utf-8"?>
<a:theme xmlns:a="http://schemas.openxmlformats.org/drawingml/2006/main" name="intro">
  <a:themeElements>
    <a:clrScheme name="Custom 5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ED699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708</TotalTime>
  <Pages>49</Pages>
  <Words>2827</Words>
  <Application>Microsoft Office PowerPoint</Application>
  <PresentationFormat>On-screen Show (4:3)</PresentationFormat>
  <Paragraphs>551</Paragraphs>
  <Slides>29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宋体</vt:lpstr>
      <vt:lpstr>Arial</vt:lpstr>
      <vt:lpstr>Gill Sans MT</vt:lpstr>
      <vt:lpstr>Helvetica</vt:lpstr>
      <vt:lpstr>楷体_GB2312</vt:lpstr>
      <vt:lpstr>Times New Roman</vt:lpstr>
      <vt:lpstr>Verdana</vt:lpstr>
      <vt:lpstr>Wingdings</vt:lpstr>
      <vt:lpstr>intro</vt:lpstr>
      <vt:lpstr>Introduction to Software Testing  (2nd edition)  Chapter 7.5   Graph Coverage for Specifications</vt:lpstr>
      <vt:lpstr>Design Specifications</vt:lpstr>
      <vt:lpstr>Sequencing Constraints</vt:lpstr>
      <vt:lpstr>Sequencing Constraints Overview</vt:lpstr>
      <vt:lpstr>Queue Example</vt:lpstr>
      <vt:lpstr>File ADT Example</vt:lpstr>
      <vt:lpstr>Static Checking</vt:lpstr>
      <vt:lpstr>Static Checking</vt:lpstr>
      <vt:lpstr>Generating Test Requirements</vt:lpstr>
      <vt:lpstr>Test Requirements for FileADT</vt:lpstr>
      <vt:lpstr>Testing State Behavior</vt:lpstr>
      <vt:lpstr>Finite State Machine—Two Variables</vt:lpstr>
      <vt:lpstr>Finite State Machines are Common</vt:lpstr>
      <vt:lpstr>Annotations on FSMs</vt:lpstr>
      <vt:lpstr>Example Annotations</vt:lpstr>
      <vt:lpstr>Covering FSMs</vt:lpstr>
      <vt:lpstr>Deriving FSMs</vt:lpstr>
      <vt:lpstr>Class Watch</vt:lpstr>
      <vt:lpstr>PowerPoint Presentation</vt:lpstr>
      <vt:lpstr>1. Combining Control Flow Graphs</vt:lpstr>
      <vt:lpstr>CFGs for Watch</vt:lpstr>
      <vt:lpstr>2. Using the Software Structure</vt:lpstr>
      <vt:lpstr>Software Structure for Watch</vt:lpstr>
      <vt:lpstr>3. Modeling State Variables</vt:lpstr>
      <vt:lpstr>State Variables in Watch</vt:lpstr>
      <vt:lpstr>State Variables in Time</vt:lpstr>
      <vt:lpstr>Hierarchical FSMs</vt:lpstr>
      <vt:lpstr>Watch / Time Hierarchical FSM</vt:lpstr>
      <vt:lpstr>Summary–Tradeoffs in Applying Graph Coverage Criteria to FSMs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Design Elements</dc:title>
  <dc:creator>Jeff Offutt</dc:creator>
  <cp:lastModifiedBy>Ken Baker</cp:lastModifiedBy>
  <cp:revision>313</cp:revision>
  <cp:lastPrinted>2016-10-24T19:47:18Z</cp:lastPrinted>
  <dcterms:created xsi:type="dcterms:W3CDTF">1996-06-15T03:21:08Z</dcterms:created>
  <dcterms:modified xsi:type="dcterms:W3CDTF">2017-09-25T23:49:15Z</dcterms:modified>
</cp:coreProperties>
</file>