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336" r:id="rId2"/>
    <p:sldId id="399" r:id="rId3"/>
    <p:sldId id="400" r:id="rId4"/>
    <p:sldId id="401" r:id="rId5"/>
    <p:sldId id="412" r:id="rId6"/>
    <p:sldId id="413" r:id="rId7"/>
    <p:sldId id="414" r:id="rId8"/>
    <p:sldId id="406" r:id="rId9"/>
    <p:sldId id="407" r:id="rId10"/>
    <p:sldId id="408" r:id="rId11"/>
    <p:sldId id="409" r:id="rId12"/>
    <p:sldId id="411" r:id="rId13"/>
  </p:sldIdLst>
  <p:sldSz cx="9144000" cy="6858000" type="screen4x3"/>
  <p:notesSz cx="7315200" cy="9601200"/>
  <p:defaultTextStyle>
    <a:defPPr>
      <a:defRPr lang="en-US"/>
    </a:defPPr>
    <a:lvl1pPr algn="l" rtl="0" eaLnBrk="0" fontAlgn="base" hangingPunct="0">
      <a:spcBef>
        <a:spcPct val="0"/>
      </a:spcBef>
      <a:spcAft>
        <a:spcPct val="0"/>
      </a:spcAft>
      <a:defRPr sz="2000" b="1" kern="1200">
        <a:solidFill>
          <a:srgbClr val="FAFD00"/>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itchFamily="18" charset="0"/>
        <a:ea typeface="+mn-ea"/>
        <a:cs typeface="+mn-cs"/>
      </a:defRPr>
    </a:lvl5pPr>
    <a:lvl6pPr marL="2286000" algn="l" defTabSz="914400" rtl="0" eaLnBrk="1" latinLnBrk="0" hangingPunct="1">
      <a:defRPr sz="2000" b="1" kern="1200">
        <a:solidFill>
          <a:srgbClr val="FAFD00"/>
        </a:solidFill>
        <a:latin typeface="Times New Roman" pitchFamily="18" charset="0"/>
        <a:ea typeface="+mn-ea"/>
        <a:cs typeface="+mn-cs"/>
      </a:defRPr>
    </a:lvl6pPr>
    <a:lvl7pPr marL="2743200" algn="l" defTabSz="914400" rtl="0" eaLnBrk="1" latinLnBrk="0" hangingPunct="1">
      <a:defRPr sz="2000" b="1" kern="1200">
        <a:solidFill>
          <a:srgbClr val="FAFD00"/>
        </a:solidFill>
        <a:latin typeface="Times New Roman" pitchFamily="18" charset="0"/>
        <a:ea typeface="+mn-ea"/>
        <a:cs typeface="+mn-cs"/>
      </a:defRPr>
    </a:lvl7pPr>
    <a:lvl8pPr marL="3200400" algn="l" defTabSz="914400" rtl="0" eaLnBrk="1" latinLnBrk="0" hangingPunct="1">
      <a:defRPr sz="2000" b="1" kern="1200">
        <a:solidFill>
          <a:srgbClr val="FAFD00"/>
        </a:solidFill>
        <a:latin typeface="Times New Roman" pitchFamily="18" charset="0"/>
        <a:ea typeface="+mn-ea"/>
        <a:cs typeface="+mn-cs"/>
      </a:defRPr>
    </a:lvl8pPr>
    <a:lvl9pPr marL="3657600" algn="l" defTabSz="914400" rtl="0" eaLnBrk="1" latinLnBrk="0" hangingPunct="1">
      <a:defRPr sz="2000" b="1" kern="1200">
        <a:solidFill>
          <a:srgbClr val="FAFD00"/>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45A"/>
    <a:srgbClr val="001E5A"/>
    <a:srgbClr val="5F5F5F"/>
    <a:srgbClr val="000000"/>
    <a:srgbClr val="000050"/>
    <a:srgbClr val="0000FF"/>
    <a:srgbClr val="000099"/>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varScale="1">
        <p:scale>
          <a:sx n="76" d="100"/>
          <a:sy n="76" d="100"/>
        </p:scale>
        <p:origin x="1878" y="96"/>
      </p:cViewPr>
      <p:guideLst>
        <p:guide orient="horz" pos="2280"/>
        <p:guide pos="27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6" tIns="0" rIns="20136" bIns="0" numCol="1" anchor="t" anchorCtr="0" compatLnSpc="1">
            <a:prstTxWarp prst="textNoShape">
              <a:avLst/>
            </a:prstTxWarp>
          </a:bodyPr>
          <a:lstStyle>
            <a:lvl1pPr defTabSz="966788">
              <a:defRPr sz="1100" b="0" i="1"/>
            </a:lvl1pPr>
          </a:lstStyle>
          <a:p>
            <a:pPr>
              <a:defRPr/>
            </a:pPr>
            <a:endParaRPr lang="en-US"/>
          </a:p>
        </p:txBody>
      </p:sp>
      <p:sp>
        <p:nvSpPr>
          <p:cNvPr id="307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20136" tIns="0" rIns="20136" bIns="0" numCol="1" anchor="t" anchorCtr="0" compatLnSpc="1">
            <a:prstTxWarp prst="textNoShape">
              <a:avLst/>
            </a:prstTxWarp>
          </a:bodyPr>
          <a:lstStyle>
            <a:lvl1pPr algn="r" defTabSz="966788">
              <a:defRPr sz="1100" b="0" i="1"/>
            </a:lvl1pPr>
          </a:lstStyle>
          <a:p>
            <a:pPr>
              <a:defRPr/>
            </a:pPr>
            <a:endParaRPr lang="en-US"/>
          </a:p>
        </p:txBody>
      </p:sp>
      <p:sp>
        <p:nvSpPr>
          <p:cNvPr id="307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20136" tIns="0" rIns="20136" bIns="0" numCol="1" anchor="b" anchorCtr="0" compatLnSpc="1">
            <a:prstTxWarp prst="textNoShape">
              <a:avLst/>
            </a:prstTxWarp>
          </a:bodyPr>
          <a:lstStyle>
            <a:lvl1pPr defTabSz="966788">
              <a:defRPr sz="1100" b="0" i="1"/>
            </a:lvl1pPr>
          </a:lstStyle>
          <a:p>
            <a:pPr>
              <a:defRPr/>
            </a:pPr>
            <a:endParaRPr lang="en-US"/>
          </a:p>
        </p:txBody>
      </p:sp>
      <p:sp>
        <p:nvSpPr>
          <p:cNvPr id="307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20136" tIns="0" rIns="20136" bIns="0" numCol="1" anchor="b" anchorCtr="0" compatLnSpc="1">
            <a:prstTxWarp prst="textNoShape">
              <a:avLst/>
            </a:prstTxWarp>
          </a:bodyPr>
          <a:lstStyle>
            <a:lvl1pPr algn="r" defTabSz="966788">
              <a:defRPr sz="1100" b="0" i="1"/>
            </a:lvl1pPr>
          </a:lstStyle>
          <a:p>
            <a:pPr>
              <a:defRPr/>
            </a:pPr>
            <a:fld id="{87D0944D-7C06-4AB1-9984-ECDDEC8A4127}" type="slidenum">
              <a:rPr lang="en-US"/>
              <a:pPr>
                <a:defRPr/>
              </a:pPr>
              <a:t>‹#›</a:t>
            </a:fld>
            <a:endParaRPr lang="en-US"/>
          </a:p>
        </p:txBody>
      </p:sp>
    </p:spTree>
    <p:extLst>
      <p:ext uri="{BB962C8B-B14F-4D97-AF65-F5344CB8AC3E}">
        <p14:creationId xmlns:p14="http://schemas.microsoft.com/office/powerpoint/2010/main" val="2587692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20136" tIns="0" rIns="20136" bIns="0" numCol="1" anchor="t" anchorCtr="0" compatLnSpc="1">
            <a:prstTxWarp prst="textNoShape">
              <a:avLst/>
            </a:prstTxWarp>
          </a:bodyPr>
          <a:lstStyle>
            <a:lvl1pPr defTabSz="966788">
              <a:defRPr sz="1100" b="0" i="1">
                <a:solidFill>
                  <a:schemeClr val="tx1"/>
                </a:solidFill>
              </a:defRPr>
            </a:lvl1pPr>
          </a:lstStyle>
          <a:p>
            <a:pPr>
              <a:defRPr/>
            </a:pPr>
            <a:endParaRPr lang="en-US"/>
          </a:p>
        </p:txBody>
      </p:sp>
      <p:sp>
        <p:nvSpPr>
          <p:cNvPr id="2051"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20136" tIns="0" rIns="20136" bIns="0" numCol="1" anchor="t" anchorCtr="0" compatLnSpc="1">
            <a:prstTxWarp prst="textNoShape">
              <a:avLst/>
            </a:prstTxWarp>
          </a:bodyPr>
          <a:lstStyle>
            <a:lvl1pPr algn="r" defTabSz="966788">
              <a:defRPr sz="1100" b="0" i="1">
                <a:solidFill>
                  <a:schemeClr val="tx1"/>
                </a:solidFill>
              </a:defRPr>
            </a:lvl1pPr>
          </a:lstStyle>
          <a:p>
            <a:pPr>
              <a:defRPr/>
            </a:pPr>
            <a:endParaRPr lang="en-US"/>
          </a:p>
        </p:txBody>
      </p:sp>
      <p:sp>
        <p:nvSpPr>
          <p:cNvPr id="2052" name="Rectangle 4"/>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20136" tIns="0" rIns="20136" bIns="0" numCol="1" anchor="b" anchorCtr="0" compatLnSpc="1">
            <a:prstTxWarp prst="textNoShape">
              <a:avLst/>
            </a:prstTxWarp>
          </a:bodyPr>
          <a:lstStyle>
            <a:lvl1pPr defTabSz="966788">
              <a:defRPr sz="1100" b="0" i="1">
                <a:solidFill>
                  <a:schemeClr val="tx1"/>
                </a:solidFill>
              </a:defRPr>
            </a:lvl1pPr>
          </a:lstStyle>
          <a:p>
            <a:pPr>
              <a:defRPr/>
            </a:pPr>
            <a:endParaRPr lang="en-US"/>
          </a:p>
        </p:txBody>
      </p:sp>
      <p:sp>
        <p:nvSpPr>
          <p:cNvPr id="2053" name="Rectangle 5"/>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20136" tIns="0" rIns="20136" bIns="0" numCol="1" anchor="b" anchorCtr="0" compatLnSpc="1">
            <a:prstTxWarp prst="textNoShape">
              <a:avLst/>
            </a:prstTxWarp>
          </a:bodyPr>
          <a:lstStyle>
            <a:lvl1pPr algn="r" defTabSz="966788">
              <a:defRPr sz="1100" b="0" i="1">
                <a:solidFill>
                  <a:schemeClr val="tx1"/>
                </a:solidFill>
              </a:defRPr>
            </a:lvl1pPr>
          </a:lstStyle>
          <a:p>
            <a:pPr>
              <a:defRPr/>
            </a:pPr>
            <a:fld id="{56100A52-8903-415D-A3E9-0229094F446B}" type="slidenum">
              <a:rPr lang="en-US"/>
              <a:pPr>
                <a:defRPr/>
              </a:pPr>
              <a:t>‹#›</a:t>
            </a:fld>
            <a:endParaRPr lang="en-US"/>
          </a:p>
        </p:txBody>
      </p:sp>
      <p:sp>
        <p:nvSpPr>
          <p:cNvPr id="2054" name="Rectangle 6"/>
          <p:cNvSpPr>
            <a:spLocks noGrp="1" noChangeArrowheads="1"/>
          </p:cNvSpPr>
          <p:nvPr>
            <p:ph type="body" sz="quarter" idx="3"/>
          </p:nvPr>
        </p:nvSpPr>
        <p:spPr bwMode="auto">
          <a:xfrm>
            <a:off x="974725" y="4559300"/>
            <a:ext cx="5365750" cy="4319588"/>
          </a:xfrm>
          <a:prstGeom prst="rect">
            <a:avLst/>
          </a:prstGeom>
          <a:noFill/>
          <a:ln w="9525">
            <a:noFill/>
            <a:miter lim="800000"/>
            <a:headEnd/>
            <a:tailEnd/>
          </a:ln>
          <a:effectLst/>
        </p:spPr>
        <p:txBody>
          <a:bodyPr vert="horz" wrap="square" lIns="97319" tIns="48661" rIns="97319" bIns="4866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3" name="Rectangle 7"/>
          <p:cNvSpPr>
            <a:spLocks noGrp="1" noRot="1" noChangeAspect="1" noChangeArrowheads="1" noTextEdit="1"/>
          </p:cNvSpPr>
          <p:nvPr>
            <p:ph type="sldImg" idx="2"/>
          </p:nvPr>
        </p:nvSpPr>
        <p:spPr bwMode="auto">
          <a:xfrm>
            <a:off x="1260475" y="720725"/>
            <a:ext cx="4794250" cy="3595688"/>
          </a:xfrm>
          <a:prstGeom prst="rect">
            <a:avLst/>
          </a:prstGeom>
          <a:noFill/>
          <a:ln w="12700">
            <a:solidFill>
              <a:schemeClr val="tx1"/>
            </a:solidFill>
            <a:miter lim="800000"/>
            <a:headEnd/>
            <a:tailEnd/>
          </a:ln>
        </p:spPr>
      </p:sp>
      <p:sp>
        <p:nvSpPr>
          <p:cNvPr id="14344" name="Rectangle 8"/>
          <p:cNvSpPr>
            <a:spLocks noChangeArrowheads="1"/>
          </p:cNvSpPr>
          <p:nvPr/>
        </p:nvSpPr>
        <p:spPr bwMode="auto">
          <a:xfrm>
            <a:off x="3290888" y="9144000"/>
            <a:ext cx="731837" cy="268288"/>
          </a:xfrm>
          <a:prstGeom prst="rect">
            <a:avLst/>
          </a:prstGeom>
          <a:noFill/>
          <a:ln w="9525">
            <a:noFill/>
            <a:miter lim="800000"/>
            <a:headEnd/>
            <a:tailEnd/>
          </a:ln>
        </p:spPr>
        <p:txBody>
          <a:bodyPr wrap="none" lIns="92287" tIns="46982" rIns="92287" bIns="46982">
            <a:spAutoFit/>
          </a:bodyPr>
          <a:lstStyle/>
          <a:p>
            <a:pPr algn="ctr" defTabSz="917575">
              <a:lnSpc>
                <a:spcPct val="90000"/>
              </a:lnSpc>
            </a:pPr>
            <a:r>
              <a:rPr lang="en-US" sz="1400" b="0">
                <a:solidFill>
                  <a:schemeClr val="tx1"/>
                </a:solidFill>
              </a:rPr>
              <a:t>Page </a:t>
            </a:r>
            <a:fld id="{89FDA928-F686-40E3-AE6C-2C032373C82A}" type="slidenum">
              <a:rPr lang="en-US" sz="1400" b="0">
                <a:solidFill>
                  <a:schemeClr val="tx1"/>
                </a:solidFill>
              </a:rPr>
              <a:pPr algn="ctr" defTabSz="917575">
                <a:lnSpc>
                  <a:spcPct val="90000"/>
                </a:lnSpc>
              </a:pPr>
              <a:t>‹#›</a:t>
            </a:fld>
            <a:endParaRPr lang="en-US" sz="1400" b="0">
              <a:solidFill>
                <a:schemeClr val="tx1"/>
              </a:solidFill>
            </a:endParaRPr>
          </a:p>
        </p:txBody>
      </p:sp>
    </p:spTree>
    <p:extLst>
      <p:ext uri="{BB962C8B-B14F-4D97-AF65-F5344CB8AC3E}">
        <p14:creationId xmlns:p14="http://schemas.microsoft.com/office/powerpoint/2010/main" val="40924597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p:spPr>
        <p:txBody>
          <a:bodyPr/>
          <a:lstStyle/>
          <a:p>
            <a:endParaRPr lang="en-US"/>
          </a:p>
        </p:txBody>
      </p:sp>
      <p:sp>
        <p:nvSpPr>
          <p:cNvPr id="15364" name="Slide Number Placeholder 3"/>
          <p:cNvSpPr>
            <a:spLocks noGrp="1"/>
          </p:cNvSpPr>
          <p:nvPr>
            <p:ph type="sldNum" sz="quarter" idx="5"/>
          </p:nvPr>
        </p:nvSpPr>
        <p:spPr>
          <a:noFill/>
        </p:spPr>
        <p:txBody>
          <a:bodyPr/>
          <a:lstStyle/>
          <a:p>
            <a:fld id="{540D635B-24C7-4A93-93EA-707DDAB9E7F1}"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Slide Number Placeholder 3"/>
          <p:cNvSpPr>
            <a:spLocks noGrp="1"/>
          </p:cNvSpPr>
          <p:nvPr>
            <p:ph type="sldNum" sz="quarter" idx="5"/>
          </p:nvPr>
        </p:nvSpPr>
        <p:spPr>
          <a:noFill/>
        </p:spPr>
        <p:txBody>
          <a:bodyPr/>
          <a:lstStyle/>
          <a:p>
            <a:fld id="{E06D9A45-40D6-4AD5-BEB0-E11E337DFE0F}"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Slide Number Placeholder 3"/>
          <p:cNvSpPr>
            <a:spLocks noGrp="1"/>
          </p:cNvSpPr>
          <p:nvPr>
            <p:ph type="sldNum" sz="quarter" idx="5"/>
          </p:nvPr>
        </p:nvSpPr>
        <p:spPr>
          <a:noFill/>
        </p:spPr>
        <p:txBody>
          <a:bodyPr/>
          <a:lstStyle/>
          <a:p>
            <a:fld id="{02A23011-DE0D-400B-8A82-F3B31166FB8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a:p>
        </p:txBody>
      </p:sp>
      <p:sp>
        <p:nvSpPr>
          <p:cNvPr id="21508" name="Slide Number Placeholder 3"/>
          <p:cNvSpPr>
            <a:spLocks noGrp="1"/>
          </p:cNvSpPr>
          <p:nvPr>
            <p:ph type="sldNum" sz="quarter" idx="5"/>
          </p:nvPr>
        </p:nvSpPr>
        <p:spPr>
          <a:noFill/>
        </p:spPr>
        <p:txBody>
          <a:bodyPr/>
          <a:lstStyle/>
          <a:p>
            <a:fld id="{D31024CA-5DDE-4B46-9515-2A13784ED8B9}" type="slidenum">
              <a:rPr lang="en-US" smtClean="0"/>
              <a:pPr/>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Slide Number Placeholder 3"/>
          <p:cNvSpPr>
            <a:spLocks noGrp="1"/>
          </p:cNvSpPr>
          <p:nvPr>
            <p:ph type="sldNum" sz="quarter" idx="5"/>
          </p:nvPr>
        </p:nvSpPr>
        <p:spPr>
          <a:noFill/>
        </p:spPr>
        <p:txBody>
          <a:bodyPr/>
          <a:lstStyle/>
          <a:p>
            <a:fld id="{D7F7C3C7-C646-401D-B207-87A6098A3FC4}"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a:p>
        </p:txBody>
      </p:sp>
      <p:sp>
        <p:nvSpPr>
          <p:cNvPr id="23556" name="Slide Number Placeholder 3"/>
          <p:cNvSpPr>
            <a:spLocks noGrp="1"/>
          </p:cNvSpPr>
          <p:nvPr>
            <p:ph type="sldNum" sz="quarter" idx="5"/>
          </p:nvPr>
        </p:nvSpPr>
        <p:spPr>
          <a:noFill/>
        </p:spPr>
        <p:txBody>
          <a:bodyPr/>
          <a:lstStyle/>
          <a:p>
            <a:fld id="{703AB568-F253-4E3F-B2E7-A599F3D0CE59}" type="slidenum">
              <a:rPr lang="en-US" smtClean="0"/>
              <a:pPr/>
              <a:t>10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Slide Number Placeholder 3"/>
          <p:cNvSpPr>
            <a:spLocks noGrp="1"/>
          </p:cNvSpPr>
          <p:nvPr>
            <p:ph type="sldNum" sz="quarter" idx="5"/>
          </p:nvPr>
        </p:nvSpPr>
        <p:spPr>
          <a:noFill/>
        </p:spPr>
        <p:txBody>
          <a:bodyPr/>
          <a:lstStyle/>
          <a:p>
            <a:fld id="{2332EEF1-A147-4E04-AEB8-80E81A03722E}"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07)</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51C456A3-3FBD-42A4-81F4-3ECF25AA3642}" type="slidenum">
              <a:rPr lang="en-US"/>
              <a:pPr>
                <a:defRPr/>
              </a:pPr>
              <a:t>‹#›</a:t>
            </a:fld>
            <a:endParaRPr lang="en-US"/>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07)</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BFD99A80-2919-4424-8FF9-D47E91535610}" type="slidenum">
              <a:rPr lang="en-US"/>
              <a:pPr>
                <a:defRPr/>
              </a:pPr>
              <a:t>‹#›</a:t>
            </a:fld>
            <a:endParaRPr lang="en-US"/>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107950"/>
            <a:ext cx="2228850" cy="6340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 y="107950"/>
            <a:ext cx="6534150" cy="6340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07)</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8A1E28F8-8686-48DC-8044-65727028DBE9}" type="slidenum">
              <a:rPr lang="en-US"/>
              <a:pPr>
                <a:defRPr/>
              </a:pPr>
              <a:t>‹#›</a:t>
            </a:fld>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07)</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10FB7AEF-B7C5-420D-8451-0DC7C4F07E7F}" type="slidenum">
              <a:rPr lang="en-US"/>
              <a:pPr>
                <a:defRPr/>
              </a:pPr>
              <a:t>‹#›</a:t>
            </a:fld>
            <a:endParaRPr 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07)</a:t>
            </a:r>
          </a:p>
        </p:txBody>
      </p:sp>
      <p:sp>
        <p:nvSpPr>
          <p:cNvPr id="5"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6" name="Rectangle 4"/>
          <p:cNvSpPr>
            <a:spLocks noGrp="1" noChangeArrowheads="1"/>
          </p:cNvSpPr>
          <p:nvPr>
            <p:ph type="sldNum" sz="quarter" idx="12"/>
          </p:nvPr>
        </p:nvSpPr>
        <p:spPr>
          <a:ln/>
        </p:spPr>
        <p:txBody>
          <a:bodyPr/>
          <a:lstStyle>
            <a:lvl1pPr>
              <a:defRPr/>
            </a:lvl1pPr>
          </a:lstStyle>
          <a:p>
            <a:pPr>
              <a:defRPr/>
            </a:pPr>
            <a:fld id="{79ADBD4B-4C76-49F3-89F5-771894F8B09E}" type="slidenum">
              <a:rPr lang="en-US"/>
              <a:pPr>
                <a:defRPr/>
              </a:pPr>
              <a:t>‹#›</a:t>
            </a:fld>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074738"/>
            <a:ext cx="4381500" cy="5373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74738"/>
            <a:ext cx="4381500" cy="5373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07)</a:t>
            </a:r>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03A4EF25-54FE-494B-9760-179372174766}" type="slidenum">
              <a:rPr lang="en-US"/>
              <a:pPr>
                <a:defRPr/>
              </a:pPr>
              <a:t>‹#›</a:t>
            </a:fld>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07)</a:t>
            </a:r>
          </a:p>
        </p:txBody>
      </p:sp>
      <p:sp>
        <p:nvSpPr>
          <p:cNvPr id="8"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9" name="Rectangle 4"/>
          <p:cNvSpPr>
            <a:spLocks noGrp="1" noChangeArrowheads="1"/>
          </p:cNvSpPr>
          <p:nvPr>
            <p:ph type="sldNum" sz="quarter" idx="12"/>
          </p:nvPr>
        </p:nvSpPr>
        <p:spPr>
          <a:ln/>
        </p:spPr>
        <p:txBody>
          <a:bodyPr/>
          <a:lstStyle>
            <a:lvl1pPr>
              <a:defRPr/>
            </a:lvl1pPr>
          </a:lstStyle>
          <a:p>
            <a:pPr>
              <a:defRPr/>
            </a:pPr>
            <a:fld id="{6239C74B-F4A3-427B-8E73-3FC3D946D274}" type="slidenum">
              <a:rPr lang="en-US"/>
              <a:pPr>
                <a:defRPr/>
              </a:pPr>
              <a:t>‹#›</a:t>
            </a:fld>
            <a:endParaRPr 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07)</a:t>
            </a:r>
          </a:p>
        </p:txBody>
      </p:sp>
      <p:sp>
        <p:nvSpPr>
          <p:cNvPr id="4"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5" name="Rectangle 4"/>
          <p:cNvSpPr>
            <a:spLocks noGrp="1" noChangeArrowheads="1"/>
          </p:cNvSpPr>
          <p:nvPr>
            <p:ph type="sldNum" sz="quarter" idx="12"/>
          </p:nvPr>
        </p:nvSpPr>
        <p:spPr>
          <a:ln/>
        </p:spPr>
        <p:txBody>
          <a:bodyPr/>
          <a:lstStyle>
            <a:lvl1pPr>
              <a:defRPr/>
            </a:lvl1pPr>
          </a:lstStyle>
          <a:p>
            <a:pPr>
              <a:defRPr/>
            </a:pPr>
            <a:fld id="{6B2370D8-7EB4-430F-8F89-965E196880F7}" type="slidenum">
              <a:rPr lang="en-US"/>
              <a:pPr>
                <a:defRPr/>
              </a:pPr>
              <a:t>‹#›</a:t>
            </a:fld>
            <a:endParaRPr 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07)</a:t>
            </a:r>
          </a:p>
        </p:txBody>
      </p:sp>
      <p:sp>
        <p:nvSpPr>
          <p:cNvPr id="3"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4" name="Rectangle 4"/>
          <p:cNvSpPr>
            <a:spLocks noGrp="1" noChangeArrowheads="1"/>
          </p:cNvSpPr>
          <p:nvPr>
            <p:ph type="sldNum" sz="quarter" idx="12"/>
          </p:nvPr>
        </p:nvSpPr>
        <p:spPr>
          <a:ln/>
        </p:spPr>
        <p:txBody>
          <a:bodyPr/>
          <a:lstStyle>
            <a:lvl1pPr>
              <a:defRPr/>
            </a:lvl1pPr>
          </a:lstStyle>
          <a:p>
            <a:pPr>
              <a:defRPr/>
            </a:pPr>
            <a:fld id="{512FBEB3-9ED6-46E7-95B0-AFAD08A27E19}" type="slidenum">
              <a:rPr lang="en-US"/>
              <a:pPr>
                <a:defRPr/>
              </a:pPr>
              <a:t>‹#›</a:t>
            </a:fld>
            <a:endParaRPr lang="en-US"/>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07)</a:t>
            </a:r>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CAE0B7F7-A668-4861-BEBE-036577C088A4}" type="slidenum">
              <a:rPr lang="en-US"/>
              <a:pPr>
                <a:defRPr/>
              </a:pPr>
              <a:t>‹#›</a:t>
            </a:fld>
            <a:endParaRPr lang="en-US"/>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r>
              <a:rPr lang="en-US"/>
              <a:t>Introduction to Software Testing, Edition 2 (Ch 07)</a:t>
            </a:r>
          </a:p>
        </p:txBody>
      </p:sp>
      <p:sp>
        <p:nvSpPr>
          <p:cNvPr id="6" name="Rectangle 3"/>
          <p:cNvSpPr>
            <a:spLocks noGrp="1" noChangeArrowheads="1"/>
          </p:cNvSpPr>
          <p:nvPr>
            <p:ph type="ftr" sz="quarter" idx="11"/>
          </p:nvPr>
        </p:nvSpPr>
        <p:spPr>
          <a:ln/>
        </p:spPr>
        <p:txBody>
          <a:bodyPr/>
          <a:lstStyle>
            <a:lvl1pPr>
              <a:defRPr/>
            </a:lvl1pPr>
          </a:lstStyle>
          <a:p>
            <a:pPr>
              <a:defRPr/>
            </a:pPr>
            <a:r>
              <a:rPr lang="en-US"/>
              <a:t>© Ammann &amp; Offutt</a:t>
            </a:r>
            <a:endParaRPr lang="en-US" dirty="0"/>
          </a:p>
        </p:txBody>
      </p:sp>
      <p:sp>
        <p:nvSpPr>
          <p:cNvPr id="7" name="Rectangle 4"/>
          <p:cNvSpPr>
            <a:spLocks noGrp="1" noChangeArrowheads="1"/>
          </p:cNvSpPr>
          <p:nvPr>
            <p:ph type="sldNum" sz="quarter" idx="12"/>
          </p:nvPr>
        </p:nvSpPr>
        <p:spPr>
          <a:ln/>
        </p:spPr>
        <p:txBody>
          <a:bodyPr/>
          <a:lstStyle>
            <a:lvl1pPr>
              <a:defRPr/>
            </a:lvl1pPr>
          </a:lstStyle>
          <a:p>
            <a:pPr>
              <a:defRPr/>
            </a:pPr>
            <a:fld id="{5CDF1953-CDEC-4D2E-BDA4-B44B72978AA8}" type="slidenum">
              <a:rPr lang="en-US"/>
              <a:pPr>
                <a:defRPr/>
              </a:pPr>
              <a:t>‹#›</a:t>
            </a:fld>
            <a:endParaRPr lang="en-US"/>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46275"/>
                <a:invGamma/>
              </a:schemeClr>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114300" y="6543675"/>
            <a:ext cx="3779838" cy="249238"/>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900" b="0">
                <a:solidFill>
                  <a:schemeClr val="tx1"/>
                </a:solidFill>
                <a:latin typeface="Arial" pitchFamily="34" charset="0"/>
              </a:defRPr>
            </a:lvl1pPr>
          </a:lstStyle>
          <a:p>
            <a:pPr>
              <a:defRPr/>
            </a:pPr>
            <a:r>
              <a:rPr lang="en-US"/>
              <a:t>Introduction to Software Testing, Edition 2 (Ch 07)</a:t>
            </a:r>
            <a:endParaRPr lang="en-US" dirty="0"/>
          </a:p>
        </p:txBody>
      </p:sp>
      <p:sp>
        <p:nvSpPr>
          <p:cNvPr id="1027" name="Rectangle 3"/>
          <p:cNvSpPr>
            <a:spLocks noGrp="1" noChangeArrowheads="1"/>
          </p:cNvSpPr>
          <p:nvPr>
            <p:ph type="ftr" sz="quarter" idx="3"/>
          </p:nvPr>
        </p:nvSpPr>
        <p:spPr bwMode="auto">
          <a:xfrm>
            <a:off x="4024313" y="6546850"/>
            <a:ext cx="2895600" cy="257175"/>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900" b="0">
                <a:solidFill>
                  <a:schemeClr val="tx1"/>
                </a:solidFill>
                <a:latin typeface="Arial" pitchFamily="34" charset="0"/>
              </a:defRPr>
            </a:lvl1pPr>
          </a:lstStyle>
          <a:p>
            <a:pPr>
              <a:defRPr/>
            </a:pPr>
            <a:r>
              <a:rPr lang="en-US"/>
              <a:t>© Ammann &amp; Offutt</a:t>
            </a:r>
            <a:endParaRPr lang="en-US" dirty="0"/>
          </a:p>
        </p:txBody>
      </p:sp>
      <p:sp>
        <p:nvSpPr>
          <p:cNvPr id="1028" name="Rectangle 4"/>
          <p:cNvSpPr>
            <a:spLocks noGrp="1" noChangeArrowheads="1"/>
          </p:cNvSpPr>
          <p:nvPr>
            <p:ph type="sldNum" sz="quarter" idx="4"/>
          </p:nvPr>
        </p:nvSpPr>
        <p:spPr bwMode="auto">
          <a:xfrm>
            <a:off x="7124700" y="6554788"/>
            <a:ext cx="1905000" cy="249237"/>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900" b="0">
                <a:solidFill>
                  <a:schemeClr val="tx1"/>
                </a:solidFill>
                <a:latin typeface="Arial" pitchFamily="34" charset="0"/>
              </a:defRPr>
            </a:lvl1pPr>
          </a:lstStyle>
          <a:p>
            <a:pPr>
              <a:defRPr/>
            </a:pPr>
            <a:fld id="{8B9B6970-87B6-4019-AA4F-9E7B2311AC86}" type="slidenum">
              <a:rPr lang="en-US"/>
              <a:pPr>
                <a:defRPr/>
              </a:pPr>
              <a:t>‹#›</a:t>
            </a:fld>
            <a:endParaRPr lang="en-US"/>
          </a:p>
        </p:txBody>
      </p:sp>
      <p:sp>
        <p:nvSpPr>
          <p:cNvPr id="1029" name="Rectangle 5"/>
          <p:cNvSpPr>
            <a:spLocks noGrp="1" noChangeArrowheads="1"/>
          </p:cNvSpPr>
          <p:nvPr>
            <p:ph type="title"/>
          </p:nvPr>
        </p:nvSpPr>
        <p:spPr bwMode="auto">
          <a:xfrm>
            <a:off x="111125" y="79814"/>
            <a:ext cx="8929688" cy="9398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30" name="Rectangle 6"/>
          <p:cNvSpPr>
            <a:spLocks noGrp="1" noChangeArrowheads="1"/>
          </p:cNvSpPr>
          <p:nvPr>
            <p:ph type="body" idx="1"/>
          </p:nvPr>
        </p:nvSpPr>
        <p:spPr bwMode="auto">
          <a:xfrm>
            <a:off x="114300" y="998806"/>
            <a:ext cx="8915400" cy="5514536"/>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 </a:t>
            </a:r>
          </a:p>
          <a:p>
            <a:pPr lvl="2"/>
            <a:r>
              <a:rPr lang="en-US" dirty="0"/>
              <a:t>Third level</a:t>
            </a:r>
          </a:p>
          <a:p>
            <a:pPr lvl="3"/>
            <a:r>
              <a:rPr lang="en-US" dirty="0"/>
              <a:t>Fourth level </a:t>
            </a:r>
          </a:p>
          <a:p>
            <a:pPr lvl="4"/>
            <a:r>
              <a:rPr lang="en-US" dirty="0"/>
              <a:t>Fifth level </a:t>
            </a:r>
          </a:p>
        </p:txBody>
      </p:sp>
      <p:sp>
        <p:nvSpPr>
          <p:cNvPr id="1031" name="Rectangle 7"/>
          <p:cNvSpPr>
            <a:spLocks noChangeArrowheads="1"/>
          </p:cNvSpPr>
          <p:nvPr/>
        </p:nvSpPr>
        <p:spPr bwMode="auto">
          <a:xfrm>
            <a:off x="6350" y="6350"/>
            <a:ext cx="9118600" cy="6832600"/>
          </a:xfrm>
          <a:prstGeom prst="rect">
            <a:avLst/>
          </a:prstGeom>
          <a:noFill/>
          <a:ln w="12700">
            <a:solidFill>
              <a:schemeClr val="tx1"/>
            </a:solidFill>
            <a:miter lim="800000"/>
            <a:headEnd/>
            <a:tailEnd/>
          </a:ln>
        </p:spPr>
        <p:txBody>
          <a:bodyPr wrap="none" anchor="ctr"/>
          <a:lstStyle/>
          <a:p>
            <a:endParaRPr lang="en-US"/>
          </a:p>
        </p:txBody>
      </p:sp>
      <p:sp>
        <p:nvSpPr>
          <p:cNvPr id="8" name="Line 10"/>
          <p:cNvSpPr>
            <a:spLocks noChangeShapeType="1"/>
          </p:cNvSpPr>
          <p:nvPr userDrawn="1"/>
        </p:nvSpPr>
        <p:spPr bwMode="auto">
          <a:xfrm>
            <a:off x="-1" y="729143"/>
            <a:ext cx="9118833" cy="0"/>
          </a:xfrm>
          <a:prstGeom prst="line">
            <a:avLst/>
          </a:prstGeom>
          <a:noFill/>
          <a:ln w="57150">
            <a:solidFill>
              <a:srgbClr val="009900"/>
            </a:solidFill>
            <a:round/>
            <a:headEnd/>
            <a:tailEnd/>
          </a:ln>
          <a:effectLst/>
        </p:spPr>
        <p:txBody>
          <a:bodyPr/>
          <a:lstStyle/>
          <a:p>
            <a:pPr>
              <a:defRPr/>
            </a:pPr>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hf hdr="0"/>
  <p:txStyles>
    <p:titleStyle>
      <a:lvl1pPr algn="ctr" rtl="0" eaLnBrk="0" fontAlgn="base" hangingPunct="0">
        <a:lnSpc>
          <a:spcPct val="90000"/>
        </a:lnSpc>
        <a:spcBef>
          <a:spcPct val="0"/>
        </a:spcBef>
        <a:spcAft>
          <a:spcPct val="0"/>
        </a:spcAft>
        <a:defRPr sz="3600" b="1">
          <a:solidFill>
            <a:schemeClr val="tx2"/>
          </a:solidFill>
          <a:effectLst>
            <a:outerShdw blurRad="38100" dist="38100" dir="2700000" algn="tl">
              <a:srgbClr val="000000">
                <a:alpha val="43137"/>
              </a:srgbClr>
            </a:outerShdw>
          </a:effectLst>
          <a:latin typeface="Verdana" pitchFamily="34" charset="0"/>
          <a:ea typeface="+mj-ea"/>
          <a:cs typeface="+mj-cs"/>
        </a:defRPr>
      </a:lvl1pPr>
      <a:lvl2pPr algn="ctr" rtl="0" eaLnBrk="0" fontAlgn="base" hangingPunct="0">
        <a:lnSpc>
          <a:spcPct val="90000"/>
        </a:lnSpc>
        <a:spcBef>
          <a:spcPct val="0"/>
        </a:spcBef>
        <a:spcAft>
          <a:spcPct val="0"/>
        </a:spcAft>
        <a:defRPr sz="3600" b="1">
          <a:solidFill>
            <a:schemeClr val="tx2"/>
          </a:solidFill>
          <a:latin typeface="Times New Roman" pitchFamily="18" charset="0"/>
        </a:defRPr>
      </a:lvl2pPr>
      <a:lvl3pPr algn="ctr" rtl="0" eaLnBrk="0" fontAlgn="base" hangingPunct="0">
        <a:lnSpc>
          <a:spcPct val="90000"/>
        </a:lnSpc>
        <a:spcBef>
          <a:spcPct val="0"/>
        </a:spcBef>
        <a:spcAft>
          <a:spcPct val="0"/>
        </a:spcAft>
        <a:defRPr sz="3600" b="1">
          <a:solidFill>
            <a:schemeClr val="tx2"/>
          </a:solidFill>
          <a:latin typeface="Times New Roman" pitchFamily="18" charset="0"/>
        </a:defRPr>
      </a:lvl3pPr>
      <a:lvl4pPr algn="ctr" rtl="0" eaLnBrk="0" fontAlgn="base" hangingPunct="0">
        <a:lnSpc>
          <a:spcPct val="90000"/>
        </a:lnSpc>
        <a:spcBef>
          <a:spcPct val="0"/>
        </a:spcBef>
        <a:spcAft>
          <a:spcPct val="0"/>
        </a:spcAft>
        <a:defRPr sz="3600" b="1">
          <a:solidFill>
            <a:schemeClr val="tx2"/>
          </a:solidFill>
          <a:latin typeface="Times New Roman" pitchFamily="18" charset="0"/>
        </a:defRPr>
      </a:lvl4pPr>
      <a:lvl5pPr algn="ctr" rtl="0" eaLnBrk="0" fontAlgn="base" hangingPunct="0">
        <a:lnSpc>
          <a:spcPct val="90000"/>
        </a:lnSpc>
        <a:spcBef>
          <a:spcPct val="0"/>
        </a:spcBef>
        <a:spcAft>
          <a:spcPct val="0"/>
        </a:spcAft>
        <a:defRPr sz="3600" b="1">
          <a:solidFill>
            <a:schemeClr val="tx2"/>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Font typeface="Monotype Sorts" charset="2"/>
        <a:buChar char="n"/>
        <a:defRPr sz="2800" b="0">
          <a:solidFill>
            <a:schemeClr val="tx1"/>
          </a:solidFill>
          <a:latin typeface="Gill Sans MT"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400" b="0">
          <a:solidFill>
            <a:schemeClr val="tx1"/>
          </a:solidFill>
          <a:latin typeface="Gill Sans MT" pitchFamily="34" charset="0"/>
        </a:defRPr>
      </a:lvl2pPr>
      <a:lvl3pPr marL="1143000" indent="-22860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3pPr>
      <a:lvl4pPr marL="1543050" indent="-171450" algn="l" rtl="0" eaLnBrk="0" fontAlgn="base" hangingPunct="0">
        <a:lnSpc>
          <a:spcPct val="90000"/>
        </a:lnSpc>
        <a:spcBef>
          <a:spcPct val="30000"/>
        </a:spcBef>
        <a:spcAft>
          <a:spcPct val="0"/>
        </a:spcAft>
        <a:buSzPct val="100000"/>
        <a:buChar char="–"/>
        <a:defRPr sz="2000" b="0">
          <a:solidFill>
            <a:schemeClr val="tx1"/>
          </a:solidFill>
          <a:latin typeface="Gill Sans MT" pitchFamily="34" charset="0"/>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sz="2000" b="0">
          <a:solidFill>
            <a:schemeClr val="tx1"/>
          </a:solidFill>
          <a:latin typeface="Gill Sans MT"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3935" y="56267"/>
            <a:ext cx="8686800" cy="3826415"/>
          </a:xfrm>
        </p:spPr>
        <p:txBody>
          <a:bodyPr/>
          <a:lstStyle/>
          <a:p>
            <a:r>
              <a:rPr lang="en-US" dirty="0"/>
              <a:t>Introduction to Software Testing</a:t>
            </a:r>
            <a:br>
              <a:rPr lang="en-US" dirty="0"/>
            </a:br>
            <a:r>
              <a:rPr lang="en-US" sz="2800" i="1" dirty="0"/>
              <a:t>(2nd edition)</a:t>
            </a:r>
            <a:br>
              <a:rPr lang="en-US" dirty="0"/>
            </a:br>
            <a:r>
              <a:rPr lang="en-US" dirty="0"/>
              <a:t>Chapter 7.6 </a:t>
            </a:r>
            <a:br>
              <a:rPr lang="en-US" dirty="0"/>
            </a:br>
            <a:br>
              <a:rPr lang="en-US" dirty="0"/>
            </a:br>
            <a:r>
              <a:rPr lang="en-US" dirty="0"/>
              <a:t>Graph Coverage for Use Cases</a:t>
            </a:r>
            <a:endParaRPr lang="en-US" sz="3200" dirty="0"/>
          </a:p>
        </p:txBody>
      </p:sp>
      <p:sp>
        <p:nvSpPr>
          <p:cNvPr id="2051" name="Rectangle 3"/>
          <p:cNvSpPr>
            <a:spLocks noGrp="1" noChangeArrowheads="1"/>
          </p:cNvSpPr>
          <p:nvPr>
            <p:ph type="subTitle" idx="1"/>
          </p:nvPr>
        </p:nvSpPr>
        <p:spPr>
          <a:xfrm>
            <a:off x="900331" y="3902100"/>
            <a:ext cx="7371471" cy="2319337"/>
          </a:xfrm>
        </p:spPr>
        <p:txBody>
          <a:bodyPr/>
          <a:lstStyle/>
          <a:p>
            <a:pPr>
              <a:lnSpc>
                <a:spcPct val="100000"/>
              </a:lnSpc>
              <a:spcBef>
                <a:spcPct val="0"/>
              </a:spcBef>
              <a:buSzTx/>
            </a:pPr>
            <a:endParaRPr lang="en-US" b="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2"/>
          <p:cNvSpPr>
            <a:spLocks noGrp="1"/>
          </p:cNvSpPr>
          <p:nvPr>
            <p:ph type="dt" sz="quarter" idx="10"/>
          </p:nvPr>
        </p:nvSpPr>
        <p:spPr>
          <a:noFill/>
        </p:spPr>
        <p:txBody>
          <a:bodyPr/>
          <a:lstStyle/>
          <a:p>
            <a:r>
              <a:rPr lang="en-US"/>
              <a:t>Introduction to Software Testing, Edition 2 (Ch 07)</a:t>
            </a:r>
          </a:p>
        </p:txBody>
      </p:sp>
      <p:sp>
        <p:nvSpPr>
          <p:cNvPr id="11267" name="Footer Placeholder 3"/>
          <p:cNvSpPr>
            <a:spLocks noGrp="1"/>
          </p:cNvSpPr>
          <p:nvPr>
            <p:ph type="ftr" sz="quarter" idx="11"/>
          </p:nvPr>
        </p:nvSpPr>
        <p:spPr>
          <a:noFill/>
        </p:spPr>
        <p:txBody>
          <a:bodyPr/>
          <a:lstStyle/>
          <a:p>
            <a:r>
              <a:rPr lang="en-US"/>
              <a:t>© Ammann &amp; Offutt</a:t>
            </a:r>
          </a:p>
        </p:txBody>
      </p:sp>
      <p:sp>
        <p:nvSpPr>
          <p:cNvPr id="11268" name="Slide Number Placeholder 4"/>
          <p:cNvSpPr>
            <a:spLocks noGrp="1"/>
          </p:cNvSpPr>
          <p:nvPr>
            <p:ph type="sldNum" sz="quarter" idx="12"/>
          </p:nvPr>
        </p:nvSpPr>
        <p:spPr>
          <a:noFill/>
        </p:spPr>
        <p:txBody>
          <a:bodyPr/>
          <a:lstStyle/>
          <a:p>
            <a:fld id="{96FA0A5A-B13C-4870-B4F4-864E13646B00}" type="slidenum">
              <a:rPr lang="en-US" smtClean="0"/>
              <a:pPr/>
              <a:t>10</a:t>
            </a:fld>
            <a:endParaRPr lang="en-US"/>
          </a:p>
        </p:txBody>
      </p:sp>
      <p:sp>
        <p:nvSpPr>
          <p:cNvPr id="11269" name="Rectangle 2"/>
          <p:cNvSpPr>
            <a:spLocks noGrp="1" noChangeArrowheads="1"/>
          </p:cNvSpPr>
          <p:nvPr>
            <p:ph type="title"/>
          </p:nvPr>
        </p:nvSpPr>
        <p:spPr/>
        <p:txBody>
          <a:bodyPr/>
          <a:lstStyle/>
          <a:p>
            <a:r>
              <a:rPr lang="en-US"/>
              <a:t>ATM Withdraw Activity Graph</a:t>
            </a:r>
          </a:p>
        </p:txBody>
      </p:sp>
      <p:graphicFrame>
        <p:nvGraphicFramePr>
          <p:cNvPr id="11270" name="Object 3"/>
          <p:cNvGraphicFramePr>
            <a:graphicFrameLocks noChangeAspect="1"/>
          </p:cNvGraphicFramePr>
          <p:nvPr/>
        </p:nvGraphicFramePr>
        <p:xfrm>
          <a:off x="865188" y="1069975"/>
          <a:ext cx="7413625" cy="5219700"/>
        </p:xfrm>
        <a:graphic>
          <a:graphicData uri="http://schemas.openxmlformats.org/presentationml/2006/ole">
            <mc:AlternateContent xmlns:mc="http://schemas.openxmlformats.org/markup-compatibility/2006">
              <mc:Choice xmlns:v="urn:schemas-microsoft-com:vml" Requires="v">
                <p:oleObj spid="_x0000_s11276" name="VISIO" r:id="rId4" imgW="7415784" imgH="5108448" progId="Visio.Drawing.11">
                  <p:embed/>
                </p:oleObj>
              </mc:Choice>
              <mc:Fallback>
                <p:oleObj name="VISIO" r:id="rId4" imgW="7415784" imgH="5108448"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5188" y="1069975"/>
                        <a:ext cx="7413625" cy="5219700"/>
                      </a:xfrm>
                      <a:prstGeom prst="rect">
                        <a:avLst/>
                      </a:prstGeom>
                      <a:solidFill>
                        <a:schemeClr val="accent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p:spPr>
        <p:txBody>
          <a:bodyPr/>
          <a:lstStyle/>
          <a:p>
            <a:r>
              <a:rPr lang="en-US"/>
              <a:t>Introduction to Software Testing, Edition 2 (Ch 07)</a:t>
            </a:r>
          </a:p>
        </p:txBody>
      </p:sp>
      <p:sp>
        <p:nvSpPr>
          <p:cNvPr id="12291" name="Footer Placeholder 4"/>
          <p:cNvSpPr>
            <a:spLocks noGrp="1"/>
          </p:cNvSpPr>
          <p:nvPr>
            <p:ph type="ftr" sz="quarter" idx="11"/>
          </p:nvPr>
        </p:nvSpPr>
        <p:spPr>
          <a:noFill/>
        </p:spPr>
        <p:txBody>
          <a:bodyPr/>
          <a:lstStyle/>
          <a:p>
            <a:r>
              <a:rPr lang="en-US"/>
              <a:t>© Ammann &amp; Offutt</a:t>
            </a:r>
          </a:p>
        </p:txBody>
      </p:sp>
      <p:sp>
        <p:nvSpPr>
          <p:cNvPr id="12292" name="Slide Number Placeholder 5"/>
          <p:cNvSpPr>
            <a:spLocks noGrp="1"/>
          </p:cNvSpPr>
          <p:nvPr>
            <p:ph type="sldNum" sz="quarter" idx="12"/>
          </p:nvPr>
        </p:nvSpPr>
        <p:spPr>
          <a:noFill/>
        </p:spPr>
        <p:txBody>
          <a:bodyPr/>
          <a:lstStyle/>
          <a:p>
            <a:fld id="{F1D784C2-B21E-4DDA-8632-266A83561570}" type="slidenum">
              <a:rPr lang="en-US" smtClean="0"/>
              <a:pPr/>
              <a:t>11</a:t>
            </a:fld>
            <a:endParaRPr lang="en-US"/>
          </a:p>
        </p:txBody>
      </p:sp>
      <p:sp>
        <p:nvSpPr>
          <p:cNvPr id="12293" name="Rectangle 2"/>
          <p:cNvSpPr>
            <a:spLocks noGrp="1" noChangeArrowheads="1"/>
          </p:cNvSpPr>
          <p:nvPr>
            <p:ph type="title"/>
          </p:nvPr>
        </p:nvSpPr>
        <p:spPr/>
        <p:txBody>
          <a:bodyPr/>
          <a:lstStyle/>
          <a:p>
            <a:r>
              <a:rPr lang="en-US"/>
              <a:t>Covering Activity Graphs</a:t>
            </a:r>
          </a:p>
        </p:txBody>
      </p:sp>
      <p:sp>
        <p:nvSpPr>
          <p:cNvPr id="12294" name="Rectangle 3"/>
          <p:cNvSpPr>
            <a:spLocks noGrp="1" noChangeArrowheads="1"/>
          </p:cNvSpPr>
          <p:nvPr>
            <p:ph type="body" idx="1"/>
          </p:nvPr>
        </p:nvSpPr>
        <p:spPr>
          <a:xfrm>
            <a:off x="114300" y="776748"/>
            <a:ext cx="8915400" cy="5736594"/>
          </a:xfrm>
        </p:spPr>
        <p:txBody>
          <a:bodyPr/>
          <a:lstStyle/>
          <a:p>
            <a:pPr>
              <a:spcBef>
                <a:spcPts val="600"/>
              </a:spcBef>
            </a:pPr>
            <a:r>
              <a:rPr lang="en-US" dirty="0">
                <a:solidFill>
                  <a:schemeClr val="tx2"/>
                </a:solidFill>
              </a:rPr>
              <a:t>Node Coverage</a:t>
            </a:r>
          </a:p>
          <a:p>
            <a:pPr lvl="1">
              <a:spcBef>
                <a:spcPts val="600"/>
              </a:spcBef>
            </a:pPr>
            <a:r>
              <a:rPr lang="en-US" dirty="0"/>
              <a:t>Inputs to the software are derived from labels on nodes and predicates</a:t>
            </a:r>
          </a:p>
          <a:p>
            <a:pPr lvl="1">
              <a:spcBef>
                <a:spcPts val="600"/>
              </a:spcBef>
            </a:pPr>
            <a:r>
              <a:rPr lang="en-US" dirty="0"/>
              <a:t>Used to form test case values</a:t>
            </a:r>
          </a:p>
          <a:p>
            <a:pPr>
              <a:spcBef>
                <a:spcPts val="600"/>
              </a:spcBef>
            </a:pPr>
            <a:r>
              <a:rPr lang="en-US" dirty="0">
                <a:solidFill>
                  <a:schemeClr val="tx2"/>
                </a:solidFill>
              </a:rPr>
              <a:t>Edge Coverage</a:t>
            </a:r>
          </a:p>
          <a:p>
            <a:pPr>
              <a:spcBef>
                <a:spcPts val="600"/>
              </a:spcBef>
            </a:pPr>
            <a:r>
              <a:rPr lang="en-US" dirty="0"/>
              <a:t>Data flow techniques do </a:t>
            </a:r>
            <a:r>
              <a:rPr lang="en-US" dirty="0">
                <a:solidFill>
                  <a:schemeClr val="tx2"/>
                </a:solidFill>
              </a:rPr>
              <a:t>not</a:t>
            </a:r>
            <a:r>
              <a:rPr lang="en-US" dirty="0"/>
              <a:t> apply</a:t>
            </a:r>
          </a:p>
          <a:p>
            <a:pPr>
              <a:spcBef>
                <a:spcPts val="600"/>
              </a:spcBef>
            </a:pPr>
            <a:r>
              <a:rPr lang="en-US" dirty="0">
                <a:solidFill>
                  <a:schemeClr val="tx2"/>
                </a:solidFill>
              </a:rPr>
              <a:t>Scenario Testing</a:t>
            </a:r>
          </a:p>
          <a:p>
            <a:pPr lvl="1">
              <a:lnSpc>
                <a:spcPct val="80000"/>
              </a:lnSpc>
              <a:spcBef>
                <a:spcPts val="300"/>
              </a:spcBef>
            </a:pPr>
            <a:r>
              <a:rPr lang="en-US" dirty="0">
                <a:solidFill>
                  <a:schemeClr val="tx2"/>
                </a:solidFill>
              </a:rPr>
              <a:t>Scenario</a:t>
            </a:r>
            <a:r>
              <a:rPr lang="en-US" dirty="0"/>
              <a:t> : A complete path through a use case activity graph</a:t>
            </a:r>
          </a:p>
          <a:p>
            <a:pPr lvl="1">
              <a:lnSpc>
                <a:spcPct val="80000"/>
              </a:lnSpc>
              <a:spcBef>
                <a:spcPts val="300"/>
              </a:spcBef>
            </a:pPr>
            <a:r>
              <a:rPr lang="en-US" dirty="0"/>
              <a:t>Should make </a:t>
            </a:r>
            <a:r>
              <a:rPr lang="en-US" dirty="0">
                <a:solidFill>
                  <a:schemeClr val="tx2"/>
                </a:solidFill>
              </a:rPr>
              <a:t>semantic</a:t>
            </a:r>
            <a:r>
              <a:rPr lang="en-US" dirty="0"/>
              <a:t> sense to the users</a:t>
            </a:r>
          </a:p>
          <a:p>
            <a:pPr lvl="1">
              <a:lnSpc>
                <a:spcPct val="80000"/>
              </a:lnSpc>
              <a:spcBef>
                <a:spcPts val="300"/>
              </a:spcBef>
            </a:pPr>
            <a:r>
              <a:rPr lang="en-US" dirty="0"/>
              <a:t>Number of paths often </a:t>
            </a:r>
            <a:r>
              <a:rPr lang="en-US" dirty="0">
                <a:solidFill>
                  <a:schemeClr val="tx2"/>
                </a:solidFill>
              </a:rPr>
              <a:t>finite</a:t>
            </a:r>
          </a:p>
          <a:p>
            <a:pPr lvl="1">
              <a:lnSpc>
                <a:spcPct val="80000"/>
              </a:lnSpc>
              <a:spcBef>
                <a:spcPts val="300"/>
              </a:spcBef>
            </a:pPr>
            <a:r>
              <a:rPr lang="en-US" dirty="0"/>
              <a:t>If not, scenarios defined based on </a:t>
            </a:r>
            <a:r>
              <a:rPr lang="en-US" dirty="0">
                <a:solidFill>
                  <a:schemeClr val="tx2"/>
                </a:solidFill>
              </a:rPr>
              <a:t>domain knowledge</a:t>
            </a:r>
          </a:p>
          <a:p>
            <a:pPr lvl="1">
              <a:lnSpc>
                <a:spcPct val="80000"/>
              </a:lnSpc>
              <a:spcBef>
                <a:spcPts val="300"/>
              </a:spcBef>
            </a:pPr>
            <a:r>
              <a:rPr lang="en-US" dirty="0"/>
              <a:t>Use “</a:t>
            </a:r>
            <a:r>
              <a:rPr lang="en-US" dirty="0">
                <a:solidFill>
                  <a:schemeClr val="tx2"/>
                </a:solidFill>
              </a:rPr>
              <a:t>specified path coverage</a:t>
            </a:r>
            <a:r>
              <a:rPr lang="en-US" dirty="0"/>
              <a:t>,” where the set S of paths is the set of scenarios</a:t>
            </a:r>
          </a:p>
          <a:p>
            <a:pPr lvl="1">
              <a:lnSpc>
                <a:spcPct val="80000"/>
              </a:lnSpc>
              <a:spcBef>
                <a:spcPts val="300"/>
              </a:spcBef>
            </a:pPr>
            <a:r>
              <a:rPr lang="en-US" dirty="0"/>
              <a:t>Note that specified path coverage does not necessarily subsume edge coverage, but scenarios </a:t>
            </a:r>
            <a:r>
              <a:rPr lang="en-US" dirty="0">
                <a:solidFill>
                  <a:srgbClr val="FFFF00"/>
                </a:solidFill>
              </a:rPr>
              <a:t>should be</a:t>
            </a:r>
            <a:r>
              <a:rPr lang="en-US" dirty="0"/>
              <a:t> defined so that it does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Summary of Use Case Testing</a:t>
            </a:r>
          </a:p>
        </p:txBody>
      </p:sp>
      <p:sp>
        <p:nvSpPr>
          <p:cNvPr id="13315" name="Content Placeholder 2"/>
          <p:cNvSpPr>
            <a:spLocks noGrp="1"/>
          </p:cNvSpPr>
          <p:nvPr>
            <p:ph idx="1"/>
          </p:nvPr>
        </p:nvSpPr>
        <p:spPr/>
        <p:txBody>
          <a:bodyPr/>
          <a:lstStyle/>
          <a:p>
            <a:pPr>
              <a:spcAft>
                <a:spcPts val="1200"/>
              </a:spcAft>
            </a:pPr>
            <a:r>
              <a:rPr lang="en-US"/>
              <a:t>Use cases are defined at the </a:t>
            </a:r>
            <a:r>
              <a:rPr lang="en-US">
                <a:solidFill>
                  <a:schemeClr val="tx2"/>
                </a:solidFill>
              </a:rPr>
              <a:t>requirements</a:t>
            </a:r>
            <a:r>
              <a:rPr lang="en-US"/>
              <a:t> level</a:t>
            </a:r>
          </a:p>
          <a:p>
            <a:pPr>
              <a:spcAft>
                <a:spcPts val="1200"/>
              </a:spcAft>
            </a:pPr>
            <a:r>
              <a:rPr lang="en-US"/>
              <a:t>Can be very </a:t>
            </a:r>
            <a:r>
              <a:rPr lang="en-US">
                <a:solidFill>
                  <a:schemeClr val="tx2"/>
                </a:solidFill>
              </a:rPr>
              <a:t>high level</a:t>
            </a:r>
          </a:p>
          <a:p>
            <a:pPr>
              <a:spcAft>
                <a:spcPts val="1200"/>
              </a:spcAft>
            </a:pPr>
            <a:r>
              <a:rPr lang="en-US"/>
              <a:t>UML </a:t>
            </a:r>
            <a:r>
              <a:rPr lang="en-US">
                <a:solidFill>
                  <a:schemeClr val="tx2"/>
                </a:solidFill>
              </a:rPr>
              <a:t>Activity Diagrams</a:t>
            </a:r>
            <a:r>
              <a:rPr lang="en-US"/>
              <a:t> encode use cases in graphs</a:t>
            </a:r>
          </a:p>
          <a:p>
            <a:pPr lvl="1">
              <a:spcAft>
                <a:spcPts val="1200"/>
              </a:spcAft>
            </a:pPr>
            <a:r>
              <a:rPr lang="en-US"/>
              <a:t>Graphs usually have a fairly </a:t>
            </a:r>
            <a:r>
              <a:rPr lang="en-US">
                <a:solidFill>
                  <a:schemeClr val="tx2"/>
                </a:solidFill>
              </a:rPr>
              <a:t>simple structure</a:t>
            </a:r>
          </a:p>
          <a:p>
            <a:pPr>
              <a:spcAft>
                <a:spcPts val="1200"/>
              </a:spcAft>
            </a:pPr>
            <a:r>
              <a:rPr lang="en-US">
                <a:solidFill>
                  <a:schemeClr val="tx2"/>
                </a:solidFill>
              </a:rPr>
              <a:t>Requirements-based</a:t>
            </a:r>
            <a:r>
              <a:rPr lang="en-US"/>
              <a:t> testing can use graph coverage</a:t>
            </a:r>
          </a:p>
          <a:p>
            <a:pPr lvl="1">
              <a:spcAft>
                <a:spcPts val="1200"/>
              </a:spcAft>
            </a:pPr>
            <a:r>
              <a:rPr lang="en-US"/>
              <a:t>Straightforward to do </a:t>
            </a:r>
            <a:r>
              <a:rPr lang="en-US">
                <a:solidFill>
                  <a:schemeClr val="tx2"/>
                </a:solidFill>
              </a:rPr>
              <a:t>by hand</a:t>
            </a:r>
          </a:p>
          <a:p>
            <a:pPr lvl="1">
              <a:spcAft>
                <a:spcPts val="1200"/>
              </a:spcAft>
            </a:pPr>
            <a:r>
              <a:rPr lang="en-US">
                <a:solidFill>
                  <a:schemeClr val="tx2"/>
                </a:solidFill>
              </a:rPr>
              <a:t>Specified path coverage</a:t>
            </a:r>
            <a:r>
              <a:rPr lang="en-US"/>
              <a:t> makes sense for these graphs</a:t>
            </a:r>
          </a:p>
        </p:txBody>
      </p:sp>
      <p:sp>
        <p:nvSpPr>
          <p:cNvPr id="13316" name="Date Placeholder 3"/>
          <p:cNvSpPr>
            <a:spLocks noGrp="1"/>
          </p:cNvSpPr>
          <p:nvPr>
            <p:ph type="dt" sz="quarter" idx="10"/>
          </p:nvPr>
        </p:nvSpPr>
        <p:spPr>
          <a:noFill/>
        </p:spPr>
        <p:txBody>
          <a:bodyPr/>
          <a:lstStyle/>
          <a:p>
            <a:r>
              <a:rPr lang="en-US"/>
              <a:t>Introduction to Software Testing, Edition 2 (Ch 07)</a:t>
            </a:r>
          </a:p>
        </p:txBody>
      </p:sp>
      <p:sp>
        <p:nvSpPr>
          <p:cNvPr id="13317" name="Footer Placeholder 4"/>
          <p:cNvSpPr>
            <a:spLocks noGrp="1"/>
          </p:cNvSpPr>
          <p:nvPr>
            <p:ph type="ftr" sz="quarter" idx="11"/>
          </p:nvPr>
        </p:nvSpPr>
        <p:spPr>
          <a:noFill/>
        </p:spPr>
        <p:txBody>
          <a:bodyPr/>
          <a:lstStyle/>
          <a:p>
            <a:r>
              <a:rPr lang="en-US"/>
              <a:t>© Ammann &amp; Offutt</a:t>
            </a:r>
          </a:p>
        </p:txBody>
      </p:sp>
      <p:sp>
        <p:nvSpPr>
          <p:cNvPr id="13318" name="Slide Number Placeholder 5"/>
          <p:cNvSpPr>
            <a:spLocks noGrp="1"/>
          </p:cNvSpPr>
          <p:nvPr>
            <p:ph type="sldNum" sz="quarter" idx="12"/>
          </p:nvPr>
        </p:nvSpPr>
        <p:spPr>
          <a:noFill/>
        </p:spPr>
        <p:txBody>
          <a:bodyPr/>
          <a:lstStyle/>
          <a:p>
            <a:fld id="{685C1A4A-25DC-4422-AE28-ECC9DE890A1B}" type="slidenum">
              <a:rPr lang="en-US" smtClean="0"/>
              <a:pPr/>
              <a:t>12</a:t>
            </a:fld>
            <a:endParaRPr lang="en-US"/>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3"/>
          <p:cNvSpPr>
            <a:spLocks noGrp="1"/>
          </p:cNvSpPr>
          <p:nvPr>
            <p:ph type="dt" sz="quarter" idx="10"/>
          </p:nvPr>
        </p:nvSpPr>
        <p:spPr>
          <a:noFill/>
        </p:spPr>
        <p:txBody>
          <a:bodyPr/>
          <a:lstStyle/>
          <a:p>
            <a:r>
              <a:rPr lang="en-US"/>
              <a:t>Introduction to Software Testing, Edition 2 (Ch 07)</a:t>
            </a:r>
          </a:p>
        </p:txBody>
      </p:sp>
      <p:sp>
        <p:nvSpPr>
          <p:cNvPr id="3075" name="Footer Placeholder 4"/>
          <p:cNvSpPr>
            <a:spLocks noGrp="1"/>
          </p:cNvSpPr>
          <p:nvPr>
            <p:ph type="ftr" sz="quarter" idx="11"/>
          </p:nvPr>
        </p:nvSpPr>
        <p:spPr>
          <a:noFill/>
        </p:spPr>
        <p:txBody>
          <a:bodyPr/>
          <a:lstStyle/>
          <a:p>
            <a:r>
              <a:rPr lang="en-US"/>
              <a:t>© Ammann &amp; Offutt</a:t>
            </a:r>
          </a:p>
        </p:txBody>
      </p:sp>
      <p:sp>
        <p:nvSpPr>
          <p:cNvPr id="3076" name="Slide Number Placeholder 5"/>
          <p:cNvSpPr>
            <a:spLocks noGrp="1"/>
          </p:cNvSpPr>
          <p:nvPr>
            <p:ph type="sldNum" sz="quarter" idx="12"/>
          </p:nvPr>
        </p:nvSpPr>
        <p:spPr>
          <a:noFill/>
        </p:spPr>
        <p:txBody>
          <a:bodyPr/>
          <a:lstStyle/>
          <a:p>
            <a:fld id="{6DD50F56-223C-4328-A224-1942D4D9939C}" type="slidenum">
              <a:rPr lang="en-US" smtClean="0"/>
              <a:pPr/>
              <a:t>2</a:t>
            </a:fld>
            <a:endParaRPr lang="en-US"/>
          </a:p>
        </p:txBody>
      </p:sp>
      <p:sp>
        <p:nvSpPr>
          <p:cNvPr id="3077" name="Rectangle 2"/>
          <p:cNvSpPr>
            <a:spLocks noGrp="1" noChangeArrowheads="1"/>
          </p:cNvSpPr>
          <p:nvPr>
            <p:ph type="title"/>
          </p:nvPr>
        </p:nvSpPr>
        <p:spPr/>
        <p:txBody>
          <a:bodyPr/>
          <a:lstStyle/>
          <a:p>
            <a:r>
              <a:rPr lang="en-US"/>
              <a:t>UML Use Cases</a:t>
            </a:r>
          </a:p>
        </p:txBody>
      </p:sp>
      <p:sp>
        <p:nvSpPr>
          <p:cNvPr id="3078" name="Rectangle 3"/>
          <p:cNvSpPr>
            <a:spLocks noGrp="1" noChangeArrowheads="1"/>
          </p:cNvSpPr>
          <p:nvPr>
            <p:ph type="body" idx="1"/>
          </p:nvPr>
        </p:nvSpPr>
        <p:spPr/>
        <p:txBody>
          <a:bodyPr/>
          <a:lstStyle/>
          <a:p>
            <a:r>
              <a:rPr lang="en-US" dirty="0"/>
              <a:t>UML use cases are often used to express </a:t>
            </a:r>
            <a:r>
              <a:rPr lang="en-US" dirty="0">
                <a:solidFill>
                  <a:schemeClr val="tx2"/>
                </a:solidFill>
              </a:rPr>
              <a:t>software requirements</a:t>
            </a:r>
          </a:p>
          <a:p>
            <a:endParaRPr lang="en-US" dirty="0"/>
          </a:p>
          <a:p>
            <a:r>
              <a:rPr lang="en-US" dirty="0"/>
              <a:t>They help express computer application </a:t>
            </a:r>
            <a:r>
              <a:rPr lang="en-US" dirty="0">
                <a:solidFill>
                  <a:schemeClr val="tx2"/>
                </a:solidFill>
              </a:rPr>
              <a:t>workflow</a:t>
            </a:r>
          </a:p>
          <a:p>
            <a:endParaRPr lang="en-US" dirty="0"/>
          </a:p>
          <a:p>
            <a:r>
              <a:rPr lang="en-US" dirty="0"/>
              <a:t>We won’t teach use cases, but show </a:t>
            </a:r>
            <a:r>
              <a:rPr lang="en-US" dirty="0">
                <a:solidFill>
                  <a:schemeClr val="tx2"/>
                </a:solidFill>
              </a:rPr>
              <a:t>examples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p:spPr>
        <p:txBody>
          <a:bodyPr/>
          <a:lstStyle/>
          <a:p>
            <a:r>
              <a:rPr lang="en-US"/>
              <a:t>Introduction to Software Testing, Edition 2 (Ch 07)</a:t>
            </a:r>
          </a:p>
        </p:txBody>
      </p:sp>
      <p:sp>
        <p:nvSpPr>
          <p:cNvPr id="4099" name="Footer Placeholder 4"/>
          <p:cNvSpPr>
            <a:spLocks noGrp="1"/>
          </p:cNvSpPr>
          <p:nvPr>
            <p:ph type="ftr" sz="quarter" idx="11"/>
          </p:nvPr>
        </p:nvSpPr>
        <p:spPr>
          <a:noFill/>
        </p:spPr>
        <p:txBody>
          <a:bodyPr/>
          <a:lstStyle/>
          <a:p>
            <a:r>
              <a:rPr lang="en-US"/>
              <a:t>© Ammann &amp; Offutt</a:t>
            </a:r>
          </a:p>
        </p:txBody>
      </p:sp>
      <p:sp>
        <p:nvSpPr>
          <p:cNvPr id="4100" name="Slide Number Placeholder 5"/>
          <p:cNvSpPr>
            <a:spLocks noGrp="1"/>
          </p:cNvSpPr>
          <p:nvPr>
            <p:ph type="sldNum" sz="quarter" idx="12"/>
          </p:nvPr>
        </p:nvSpPr>
        <p:spPr>
          <a:noFill/>
        </p:spPr>
        <p:txBody>
          <a:bodyPr/>
          <a:lstStyle/>
          <a:p>
            <a:fld id="{42C3BE25-D71A-4F75-8415-ED3C936FD962}" type="slidenum">
              <a:rPr lang="en-US" smtClean="0"/>
              <a:pPr/>
              <a:t>3</a:t>
            </a:fld>
            <a:endParaRPr lang="en-US"/>
          </a:p>
        </p:txBody>
      </p:sp>
      <p:sp>
        <p:nvSpPr>
          <p:cNvPr id="4101" name="Rectangle 21"/>
          <p:cNvSpPr>
            <a:spLocks noChangeArrowheads="1"/>
          </p:cNvSpPr>
          <p:nvPr/>
        </p:nvSpPr>
        <p:spPr bwMode="auto">
          <a:xfrm>
            <a:off x="4481513" y="966586"/>
            <a:ext cx="2541587" cy="2733675"/>
          </a:xfrm>
          <a:prstGeom prst="rect">
            <a:avLst/>
          </a:prstGeom>
          <a:solidFill>
            <a:srgbClr val="0000CC"/>
          </a:solidFill>
          <a:ln w="19050">
            <a:solidFill>
              <a:schemeClr val="tx1"/>
            </a:solidFill>
            <a:miter lim="800000"/>
            <a:headEnd type="none" w="sm" len="sm"/>
            <a:tailEnd type="none" w="sm" len="sm"/>
          </a:ln>
        </p:spPr>
        <p:txBody>
          <a:bodyPr wrap="none" anchor="ctr"/>
          <a:lstStyle/>
          <a:p>
            <a:endParaRPr lang="en-US"/>
          </a:p>
        </p:txBody>
      </p:sp>
      <p:sp>
        <p:nvSpPr>
          <p:cNvPr id="4102" name="Rectangle 2"/>
          <p:cNvSpPr>
            <a:spLocks noGrp="1" noChangeArrowheads="1"/>
          </p:cNvSpPr>
          <p:nvPr>
            <p:ph type="title"/>
          </p:nvPr>
        </p:nvSpPr>
        <p:spPr/>
        <p:txBody>
          <a:bodyPr/>
          <a:lstStyle/>
          <a:p>
            <a:r>
              <a:rPr lang="en-US"/>
              <a:t>Simple Use Case Example</a:t>
            </a:r>
          </a:p>
        </p:txBody>
      </p:sp>
      <p:sp>
        <p:nvSpPr>
          <p:cNvPr id="4103" name="Rectangle 3"/>
          <p:cNvSpPr>
            <a:spLocks noGrp="1" noChangeArrowheads="1"/>
          </p:cNvSpPr>
          <p:nvPr>
            <p:ph type="body" idx="1"/>
          </p:nvPr>
        </p:nvSpPr>
        <p:spPr>
          <a:xfrm>
            <a:off x="114300" y="3746298"/>
            <a:ext cx="8915400" cy="2153058"/>
          </a:xfrm>
        </p:spPr>
        <p:txBody>
          <a:bodyPr/>
          <a:lstStyle/>
          <a:p>
            <a:pPr>
              <a:lnSpc>
                <a:spcPct val="80000"/>
              </a:lnSpc>
              <a:spcAft>
                <a:spcPts val="1200"/>
              </a:spcAft>
            </a:pPr>
            <a:r>
              <a:rPr lang="en-US" dirty="0">
                <a:solidFill>
                  <a:schemeClr val="tx2"/>
                </a:solidFill>
              </a:rPr>
              <a:t>Actors</a:t>
            </a:r>
            <a:r>
              <a:rPr lang="en-US" dirty="0"/>
              <a:t> : Humans or software components that use the software being modeled</a:t>
            </a:r>
          </a:p>
          <a:p>
            <a:pPr>
              <a:lnSpc>
                <a:spcPct val="80000"/>
              </a:lnSpc>
              <a:spcAft>
                <a:spcPts val="1200"/>
              </a:spcAft>
            </a:pPr>
            <a:r>
              <a:rPr lang="en-US" dirty="0">
                <a:solidFill>
                  <a:schemeClr val="tx2"/>
                </a:solidFill>
              </a:rPr>
              <a:t>Use cases</a:t>
            </a:r>
            <a:r>
              <a:rPr lang="en-US" dirty="0"/>
              <a:t> : Shown as circles or ovals</a:t>
            </a:r>
          </a:p>
          <a:p>
            <a:pPr>
              <a:lnSpc>
                <a:spcPct val="80000"/>
              </a:lnSpc>
              <a:spcAft>
                <a:spcPts val="1200"/>
              </a:spcAft>
            </a:pPr>
            <a:r>
              <a:rPr lang="en-US" dirty="0">
                <a:solidFill>
                  <a:schemeClr val="tx2"/>
                </a:solidFill>
              </a:rPr>
              <a:t>Node Coverage</a:t>
            </a:r>
            <a:r>
              <a:rPr lang="en-US" dirty="0"/>
              <a:t> : Try each use case once …</a:t>
            </a:r>
          </a:p>
        </p:txBody>
      </p:sp>
      <p:grpSp>
        <p:nvGrpSpPr>
          <p:cNvPr id="4104" name="Group 11"/>
          <p:cNvGrpSpPr>
            <a:grpSpLocks/>
          </p:cNvGrpSpPr>
          <p:nvPr/>
        </p:nvGrpSpPr>
        <p:grpSpPr bwMode="auto">
          <a:xfrm>
            <a:off x="2603500" y="1817486"/>
            <a:ext cx="614363" cy="1030287"/>
            <a:chOff x="1235" y="978"/>
            <a:chExt cx="387" cy="649"/>
          </a:xfrm>
        </p:grpSpPr>
        <p:sp>
          <p:nvSpPr>
            <p:cNvPr id="4120" name="Oval 4"/>
            <p:cNvSpPr>
              <a:spLocks noChangeArrowheads="1"/>
            </p:cNvSpPr>
            <p:nvPr/>
          </p:nvSpPr>
          <p:spPr bwMode="auto">
            <a:xfrm>
              <a:off x="1353" y="978"/>
              <a:ext cx="151" cy="129"/>
            </a:xfrm>
            <a:prstGeom prst="ellipse">
              <a:avLst/>
            </a:prstGeom>
            <a:noFill/>
            <a:ln w="19050">
              <a:solidFill>
                <a:schemeClr val="tx1"/>
              </a:solidFill>
              <a:round/>
              <a:headEnd type="none" w="sm" len="sm"/>
              <a:tailEnd type="none" w="sm" len="sm"/>
            </a:ln>
          </p:spPr>
          <p:txBody>
            <a:bodyPr wrap="none" anchor="ctr"/>
            <a:lstStyle/>
            <a:p>
              <a:endParaRPr lang="en-US"/>
            </a:p>
          </p:txBody>
        </p:sp>
        <p:sp>
          <p:nvSpPr>
            <p:cNvPr id="4121" name="Line 5"/>
            <p:cNvSpPr>
              <a:spLocks noChangeShapeType="1"/>
            </p:cNvSpPr>
            <p:nvPr/>
          </p:nvSpPr>
          <p:spPr bwMode="auto">
            <a:xfrm>
              <a:off x="1235" y="1235"/>
              <a:ext cx="387" cy="0"/>
            </a:xfrm>
            <a:prstGeom prst="line">
              <a:avLst/>
            </a:prstGeom>
            <a:noFill/>
            <a:ln w="19050">
              <a:solidFill>
                <a:schemeClr val="tx1"/>
              </a:solidFill>
              <a:round/>
              <a:headEnd type="none" w="sm" len="sm"/>
              <a:tailEnd type="none" w="sm" len="sm"/>
            </a:ln>
          </p:spPr>
          <p:txBody>
            <a:bodyPr/>
            <a:lstStyle/>
            <a:p>
              <a:endParaRPr lang="en-US"/>
            </a:p>
          </p:txBody>
        </p:sp>
        <p:sp>
          <p:nvSpPr>
            <p:cNvPr id="4122" name="Line 6"/>
            <p:cNvSpPr>
              <a:spLocks noChangeShapeType="1"/>
            </p:cNvSpPr>
            <p:nvPr/>
          </p:nvSpPr>
          <p:spPr bwMode="auto">
            <a:xfrm>
              <a:off x="1428" y="1108"/>
              <a:ext cx="0" cy="341"/>
            </a:xfrm>
            <a:prstGeom prst="line">
              <a:avLst/>
            </a:prstGeom>
            <a:noFill/>
            <a:ln w="19050">
              <a:solidFill>
                <a:schemeClr val="tx1"/>
              </a:solidFill>
              <a:round/>
              <a:headEnd type="none" w="sm" len="sm"/>
              <a:tailEnd type="none" w="sm" len="sm"/>
            </a:ln>
          </p:spPr>
          <p:txBody>
            <a:bodyPr/>
            <a:lstStyle/>
            <a:p>
              <a:endParaRPr lang="en-US"/>
            </a:p>
          </p:txBody>
        </p:sp>
        <p:grpSp>
          <p:nvGrpSpPr>
            <p:cNvPr id="4123" name="Group 10"/>
            <p:cNvGrpSpPr>
              <a:grpSpLocks/>
            </p:cNvGrpSpPr>
            <p:nvPr/>
          </p:nvGrpSpPr>
          <p:grpSpPr bwMode="auto">
            <a:xfrm>
              <a:off x="1344" y="1449"/>
              <a:ext cx="168" cy="178"/>
              <a:chOff x="1338" y="1449"/>
              <a:chExt cx="168" cy="178"/>
            </a:xfrm>
          </p:grpSpPr>
          <p:sp>
            <p:nvSpPr>
              <p:cNvPr id="4124" name="Line 7"/>
              <p:cNvSpPr>
                <a:spLocks noChangeShapeType="1"/>
              </p:cNvSpPr>
              <p:nvPr/>
            </p:nvSpPr>
            <p:spPr bwMode="auto">
              <a:xfrm flipH="1">
                <a:off x="1338" y="1449"/>
                <a:ext cx="86" cy="178"/>
              </a:xfrm>
              <a:prstGeom prst="line">
                <a:avLst/>
              </a:prstGeom>
              <a:noFill/>
              <a:ln w="19050">
                <a:solidFill>
                  <a:schemeClr val="tx1"/>
                </a:solidFill>
                <a:round/>
                <a:headEnd type="none" w="sm" len="sm"/>
                <a:tailEnd type="none" w="sm" len="sm"/>
              </a:ln>
            </p:spPr>
            <p:txBody>
              <a:bodyPr/>
              <a:lstStyle/>
              <a:p>
                <a:endParaRPr lang="en-US"/>
              </a:p>
            </p:txBody>
          </p:sp>
          <p:sp>
            <p:nvSpPr>
              <p:cNvPr id="4125" name="Line 8"/>
              <p:cNvSpPr>
                <a:spLocks noChangeShapeType="1"/>
              </p:cNvSpPr>
              <p:nvPr/>
            </p:nvSpPr>
            <p:spPr bwMode="auto">
              <a:xfrm>
                <a:off x="1424" y="1449"/>
                <a:ext cx="82" cy="171"/>
              </a:xfrm>
              <a:prstGeom prst="line">
                <a:avLst/>
              </a:prstGeom>
              <a:noFill/>
              <a:ln w="19050">
                <a:solidFill>
                  <a:schemeClr val="tx1"/>
                </a:solidFill>
                <a:round/>
                <a:headEnd type="none" w="sm" len="sm"/>
                <a:tailEnd type="none" w="sm" len="sm"/>
              </a:ln>
            </p:spPr>
            <p:txBody>
              <a:bodyPr/>
              <a:lstStyle/>
              <a:p>
                <a:endParaRPr lang="en-US"/>
              </a:p>
            </p:txBody>
          </p:sp>
        </p:grpSp>
      </p:grpSp>
      <p:grpSp>
        <p:nvGrpSpPr>
          <p:cNvPr id="4105" name="Group 30"/>
          <p:cNvGrpSpPr>
            <a:grpSpLocks/>
          </p:cNvGrpSpPr>
          <p:nvPr/>
        </p:nvGrpSpPr>
        <p:grpSpPr bwMode="auto">
          <a:xfrm>
            <a:off x="4968875" y="1190423"/>
            <a:ext cx="1568450" cy="2284413"/>
            <a:chOff x="3130" y="818"/>
            <a:chExt cx="988" cy="1439"/>
          </a:xfrm>
        </p:grpSpPr>
        <p:grpSp>
          <p:nvGrpSpPr>
            <p:cNvPr id="4111" name="Group 27"/>
            <p:cNvGrpSpPr>
              <a:grpSpLocks/>
            </p:cNvGrpSpPr>
            <p:nvPr/>
          </p:nvGrpSpPr>
          <p:grpSpPr bwMode="auto">
            <a:xfrm>
              <a:off x="3130" y="818"/>
              <a:ext cx="987" cy="450"/>
              <a:chOff x="3130" y="818"/>
              <a:chExt cx="987" cy="450"/>
            </a:xfrm>
          </p:grpSpPr>
          <p:sp>
            <p:nvSpPr>
              <p:cNvPr id="4118" name="Oval 15"/>
              <p:cNvSpPr>
                <a:spLocks noChangeArrowheads="1"/>
              </p:cNvSpPr>
              <p:nvPr/>
            </p:nvSpPr>
            <p:spPr bwMode="auto">
              <a:xfrm>
                <a:off x="3130" y="818"/>
                <a:ext cx="987" cy="450"/>
              </a:xfrm>
              <a:prstGeom prst="ellipse">
                <a:avLst/>
              </a:prstGeom>
              <a:solidFill>
                <a:srgbClr val="0000FF"/>
              </a:solidFill>
              <a:ln w="19050">
                <a:solidFill>
                  <a:schemeClr val="tx1"/>
                </a:solidFill>
                <a:round/>
                <a:headEnd type="none" w="sm" len="sm"/>
                <a:tailEnd type="none" w="sm" len="sm"/>
              </a:ln>
            </p:spPr>
            <p:txBody>
              <a:bodyPr wrap="none" anchor="ctr"/>
              <a:lstStyle/>
              <a:p>
                <a:endParaRPr lang="en-US">
                  <a:latin typeface="Gill Sans MT" pitchFamily="34" charset="0"/>
                </a:endParaRPr>
              </a:p>
            </p:txBody>
          </p:sp>
          <p:sp>
            <p:nvSpPr>
              <p:cNvPr id="4119" name="Text Box 12"/>
              <p:cNvSpPr txBox="1">
                <a:spLocks noChangeArrowheads="1"/>
              </p:cNvSpPr>
              <p:nvPr/>
            </p:nvSpPr>
            <p:spPr bwMode="auto">
              <a:xfrm>
                <a:off x="3233" y="821"/>
                <a:ext cx="780" cy="446"/>
              </a:xfrm>
              <a:prstGeom prst="rect">
                <a:avLst/>
              </a:prstGeom>
              <a:noFill/>
              <a:ln w="12700">
                <a:noFill/>
                <a:miter lim="800000"/>
                <a:headEnd type="none" w="sm" len="sm"/>
                <a:tailEnd type="none" w="sm" len="sm"/>
              </a:ln>
            </p:spPr>
            <p:txBody>
              <a:bodyPr wrap="none">
                <a:spAutoFit/>
              </a:bodyPr>
              <a:lstStyle/>
              <a:p>
                <a:pPr algn="ctr"/>
                <a:r>
                  <a:rPr lang="en-US" b="0" dirty="0">
                    <a:solidFill>
                      <a:schemeClr val="tx1"/>
                    </a:solidFill>
                    <a:latin typeface="Gill Sans MT" pitchFamily="34" charset="0"/>
                  </a:rPr>
                  <a:t>Withdraw</a:t>
                </a:r>
              </a:p>
              <a:p>
                <a:pPr algn="ctr"/>
                <a:r>
                  <a:rPr lang="en-US" b="0" dirty="0">
                    <a:solidFill>
                      <a:schemeClr val="tx1"/>
                    </a:solidFill>
                    <a:latin typeface="Gill Sans MT" pitchFamily="34" charset="0"/>
                  </a:rPr>
                  <a:t>Funds</a:t>
                </a:r>
              </a:p>
            </p:txBody>
          </p:sp>
        </p:grpSp>
        <p:grpSp>
          <p:nvGrpSpPr>
            <p:cNvPr id="4112" name="Group 28"/>
            <p:cNvGrpSpPr>
              <a:grpSpLocks/>
            </p:cNvGrpSpPr>
            <p:nvPr/>
          </p:nvGrpSpPr>
          <p:grpSpPr bwMode="auto">
            <a:xfrm>
              <a:off x="3131" y="1313"/>
              <a:ext cx="987" cy="450"/>
              <a:chOff x="3131" y="1313"/>
              <a:chExt cx="987" cy="450"/>
            </a:xfrm>
          </p:grpSpPr>
          <p:sp>
            <p:nvSpPr>
              <p:cNvPr id="4116" name="Oval 16"/>
              <p:cNvSpPr>
                <a:spLocks noChangeArrowheads="1"/>
              </p:cNvSpPr>
              <p:nvPr/>
            </p:nvSpPr>
            <p:spPr bwMode="auto">
              <a:xfrm>
                <a:off x="3131" y="1313"/>
                <a:ext cx="987" cy="450"/>
              </a:xfrm>
              <a:prstGeom prst="ellipse">
                <a:avLst/>
              </a:prstGeom>
              <a:solidFill>
                <a:srgbClr val="0000FF"/>
              </a:solidFill>
              <a:ln w="19050">
                <a:solidFill>
                  <a:schemeClr val="tx1"/>
                </a:solidFill>
                <a:round/>
                <a:headEnd type="none" w="sm" len="sm"/>
                <a:tailEnd type="none" w="sm" len="sm"/>
              </a:ln>
            </p:spPr>
            <p:txBody>
              <a:bodyPr wrap="none" anchor="ctr"/>
              <a:lstStyle/>
              <a:p>
                <a:endParaRPr lang="en-US">
                  <a:latin typeface="Gill Sans MT" pitchFamily="34" charset="0"/>
                </a:endParaRPr>
              </a:p>
            </p:txBody>
          </p:sp>
          <p:sp>
            <p:nvSpPr>
              <p:cNvPr id="4117" name="Text Box 13"/>
              <p:cNvSpPr txBox="1">
                <a:spLocks noChangeArrowheads="1"/>
              </p:cNvSpPr>
              <p:nvPr/>
            </p:nvSpPr>
            <p:spPr bwMode="auto">
              <a:xfrm>
                <a:off x="3174" y="1413"/>
                <a:ext cx="902" cy="250"/>
              </a:xfrm>
              <a:prstGeom prst="rect">
                <a:avLst/>
              </a:prstGeom>
              <a:noFill/>
              <a:ln w="12700">
                <a:noFill/>
                <a:miter lim="800000"/>
                <a:headEnd type="none" w="sm" len="sm"/>
                <a:tailEnd type="none" w="sm" len="sm"/>
              </a:ln>
            </p:spPr>
            <p:txBody>
              <a:bodyPr wrap="none">
                <a:spAutoFit/>
              </a:bodyPr>
              <a:lstStyle/>
              <a:p>
                <a:pPr algn="ctr"/>
                <a:r>
                  <a:rPr lang="en-US" b="0" dirty="0">
                    <a:solidFill>
                      <a:schemeClr val="tx1"/>
                    </a:solidFill>
                    <a:latin typeface="Gill Sans MT" pitchFamily="34" charset="0"/>
                  </a:rPr>
                  <a:t>Get Balance</a:t>
                </a:r>
              </a:p>
            </p:txBody>
          </p:sp>
        </p:grpSp>
        <p:grpSp>
          <p:nvGrpSpPr>
            <p:cNvPr id="4113" name="Group 29"/>
            <p:cNvGrpSpPr>
              <a:grpSpLocks/>
            </p:cNvGrpSpPr>
            <p:nvPr/>
          </p:nvGrpSpPr>
          <p:grpSpPr bwMode="auto">
            <a:xfrm>
              <a:off x="3131" y="1807"/>
              <a:ext cx="987" cy="450"/>
              <a:chOff x="3131" y="1807"/>
              <a:chExt cx="987" cy="450"/>
            </a:xfrm>
          </p:grpSpPr>
          <p:sp>
            <p:nvSpPr>
              <p:cNvPr id="4114" name="Oval 17"/>
              <p:cNvSpPr>
                <a:spLocks noChangeArrowheads="1"/>
              </p:cNvSpPr>
              <p:nvPr/>
            </p:nvSpPr>
            <p:spPr bwMode="auto">
              <a:xfrm>
                <a:off x="3131" y="1807"/>
                <a:ext cx="987" cy="450"/>
              </a:xfrm>
              <a:prstGeom prst="ellipse">
                <a:avLst/>
              </a:prstGeom>
              <a:solidFill>
                <a:srgbClr val="0000FF"/>
              </a:solidFill>
              <a:ln w="19050">
                <a:solidFill>
                  <a:schemeClr val="tx1"/>
                </a:solidFill>
                <a:round/>
                <a:headEnd type="none" w="sm" len="sm"/>
                <a:tailEnd type="none" w="sm" len="sm"/>
              </a:ln>
            </p:spPr>
            <p:txBody>
              <a:bodyPr wrap="none" anchor="ctr"/>
              <a:lstStyle/>
              <a:p>
                <a:endParaRPr lang="en-US">
                  <a:latin typeface="Gill Sans MT" pitchFamily="34" charset="0"/>
                </a:endParaRPr>
              </a:p>
            </p:txBody>
          </p:sp>
          <p:sp>
            <p:nvSpPr>
              <p:cNvPr id="4115" name="Text Box 14"/>
              <p:cNvSpPr txBox="1">
                <a:spLocks noChangeArrowheads="1"/>
              </p:cNvSpPr>
              <p:nvPr/>
            </p:nvSpPr>
            <p:spPr bwMode="auto">
              <a:xfrm>
                <a:off x="3296" y="1810"/>
                <a:ext cx="657" cy="442"/>
              </a:xfrm>
              <a:prstGeom prst="rect">
                <a:avLst/>
              </a:prstGeom>
              <a:noFill/>
              <a:ln w="12700">
                <a:noFill/>
                <a:miter lim="800000"/>
                <a:headEnd type="none" w="sm" len="sm"/>
                <a:tailEnd type="none" w="sm" len="sm"/>
              </a:ln>
            </p:spPr>
            <p:txBody>
              <a:bodyPr wrap="none">
                <a:spAutoFit/>
              </a:bodyPr>
              <a:lstStyle/>
              <a:p>
                <a:pPr algn="ctr"/>
                <a:r>
                  <a:rPr lang="en-US" b="0">
                    <a:solidFill>
                      <a:schemeClr val="tx1"/>
                    </a:solidFill>
                    <a:latin typeface="Gill Sans MT" pitchFamily="34" charset="0"/>
                  </a:rPr>
                  <a:t>Transfer</a:t>
                </a:r>
              </a:p>
              <a:p>
                <a:pPr algn="ctr"/>
                <a:r>
                  <a:rPr lang="en-US" b="0">
                    <a:solidFill>
                      <a:schemeClr val="tx1"/>
                    </a:solidFill>
                    <a:latin typeface="Gill Sans MT" pitchFamily="34" charset="0"/>
                  </a:rPr>
                  <a:t>Funds</a:t>
                </a:r>
              </a:p>
            </p:txBody>
          </p:sp>
        </p:grpSp>
      </p:grpSp>
      <p:sp>
        <p:nvSpPr>
          <p:cNvPr id="4106" name="Line 23"/>
          <p:cNvSpPr>
            <a:spLocks noChangeShapeType="1"/>
          </p:cNvSpPr>
          <p:nvPr/>
        </p:nvSpPr>
        <p:spPr bwMode="auto">
          <a:xfrm flipH="1">
            <a:off x="3365500" y="1549198"/>
            <a:ext cx="1598613" cy="563563"/>
          </a:xfrm>
          <a:prstGeom prst="line">
            <a:avLst/>
          </a:prstGeom>
          <a:noFill/>
          <a:ln w="12700">
            <a:solidFill>
              <a:schemeClr val="tx1"/>
            </a:solidFill>
            <a:round/>
            <a:headEnd type="none" w="sm" len="sm"/>
            <a:tailEnd type="none" w="sm" len="sm"/>
          </a:ln>
        </p:spPr>
        <p:txBody>
          <a:bodyPr/>
          <a:lstStyle/>
          <a:p>
            <a:endParaRPr lang="en-US"/>
          </a:p>
        </p:txBody>
      </p:sp>
      <p:sp>
        <p:nvSpPr>
          <p:cNvPr id="4107" name="Line 24"/>
          <p:cNvSpPr>
            <a:spLocks noChangeShapeType="1"/>
          </p:cNvSpPr>
          <p:nvPr/>
        </p:nvSpPr>
        <p:spPr bwMode="auto">
          <a:xfrm flipH="1">
            <a:off x="3365500" y="2333423"/>
            <a:ext cx="1608138" cy="0"/>
          </a:xfrm>
          <a:prstGeom prst="line">
            <a:avLst/>
          </a:prstGeom>
          <a:noFill/>
          <a:ln w="12700">
            <a:solidFill>
              <a:schemeClr val="tx1"/>
            </a:solidFill>
            <a:round/>
            <a:headEnd type="none" w="sm" len="sm"/>
            <a:tailEnd type="none" w="sm" len="sm"/>
          </a:ln>
        </p:spPr>
        <p:txBody>
          <a:bodyPr/>
          <a:lstStyle/>
          <a:p>
            <a:endParaRPr lang="en-US"/>
          </a:p>
        </p:txBody>
      </p:sp>
      <p:sp>
        <p:nvSpPr>
          <p:cNvPr id="4108" name="Line 25"/>
          <p:cNvSpPr>
            <a:spLocks noChangeShapeType="1"/>
          </p:cNvSpPr>
          <p:nvPr/>
        </p:nvSpPr>
        <p:spPr bwMode="auto">
          <a:xfrm flipH="1" flipV="1">
            <a:off x="3346450" y="2554086"/>
            <a:ext cx="1638300" cy="552450"/>
          </a:xfrm>
          <a:prstGeom prst="line">
            <a:avLst/>
          </a:prstGeom>
          <a:noFill/>
          <a:ln w="12700">
            <a:solidFill>
              <a:schemeClr val="tx1"/>
            </a:solidFill>
            <a:round/>
            <a:headEnd type="none" w="sm" len="sm"/>
            <a:tailEnd type="none" w="sm" len="sm"/>
          </a:ln>
        </p:spPr>
        <p:txBody>
          <a:bodyPr/>
          <a:lstStyle/>
          <a:p>
            <a:endParaRPr lang="en-US"/>
          </a:p>
        </p:txBody>
      </p:sp>
      <p:sp>
        <p:nvSpPr>
          <p:cNvPr id="4109" name="Text Box 26"/>
          <p:cNvSpPr txBox="1">
            <a:spLocks noChangeArrowheads="1"/>
          </p:cNvSpPr>
          <p:nvPr/>
        </p:nvSpPr>
        <p:spPr bwMode="auto">
          <a:xfrm>
            <a:off x="1414463" y="2012748"/>
            <a:ext cx="717550" cy="641350"/>
          </a:xfrm>
          <a:prstGeom prst="rect">
            <a:avLst/>
          </a:prstGeom>
          <a:noFill/>
          <a:ln w="12700">
            <a:noFill/>
            <a:miter lim="800000"/>
            <a:headEnd type="none" w="sm" len="sm"/>
            <a:tailEnd type="none" w="sm" len="sm"/>
          </a:ln>
        </p:spPr>
        <p:txBody>
          <a:bodyPr wrap="none">
            <a:spAutoFit/>
          </a:bodyPr>
          <a:lstStyle/>
          <a:p>
            <a:pPr algn="ctr"/>
            <a:r>
              <a:rPr lang="en-US" sz="1800" dirty="0">
                <a:solidFill>
                  <a:schemeClr val="tx1"/>
                </a:solidFill>
                <a:latin typeface="Gill Sans MT" pitchFamily="34" charset="0"/>
              </a:rPr>
              <a:t>ATM</a:t>
            </a:r>
          </a:p>
          <a:p>
            <a:pPr algn="ctr"/>
            <a:r>
              <a:rPr lang="en-US" sz="1800" dirty="0">
                <a:solidFill>
                  <a:schemeClr val="tx1"/>
                </a:solidFill>
                <a:latin typeface="Gill Sans MT" pitchFamily="34" charset="0"/>
              </a:rPr>
              <a:t>User</a:t>
            </a:r>
          </a:p>
        </p:txBody>
      </p:sp>
      <p:sp>
        <p:nvSpPr>
          <p:cNvPr id="186399" name="Text Box 31"/>
          <p:cNvSpPr txBox="1">
            <a:spLocks noChangeArrowheads="1"/>
          </p:cNvSpPr>
          <p:nvPr/>
        </p:nvSpPr>
        <p:spPr bwMode="auto">
          <a:xfrm>
            <a:off x="363789" y="5928541"/>
            <a:ext cx="8392037" cy="424732"/>
          </a:xfrm>
          <a:prstGeom prst="rect">
            <a:avLst/>
          </a:prstGeom>
          <a:gradFill rotWithShape="1">
            <a:gsLst>
              <a:gs pos="0">
                <a:srgbClr val="0000FF"/>
              </a:gs>
              <a:gs pos="100000">
                <a:srgbClr val="0000FF">
                  <a:gamma/>
                  <a:shade val="46275"/>
                  <a:invGamma/>
                </a:srgbClr>
              </a:gs>
            </a:gsLst>
            <a:path path="shape">
              <a:fillToRect l="50000" t="50000" r="50000" b="50000"/>
            </a:path>
          </a:gradFill>
          <a:ln w="12700">
            <a:solidFill>
              <a:schemeClr val="tx1"/>
            </a:solidFill>
            <a:miter lim="800000"/>
            <a:headEnd type="none" w="sm" len="sm"/>
            <a:tailEnd type="none" w="sm" len="sm"/>
          </a:ln>
          <a:effectLst/>
        </p:spPr>
        <p:txBody>
          <a:bodyPr wrap="square">
            <a:spAutoFit/>
          </a:bodyPr>
          <a:lstStyle/>
          <a:p>
            <a:pPr algn="ctr">
              <a:lnSpc>
                <a:spcPct val="90000"/>
              </a:lnSpc>
              <a:spcBef>
                <a:spcPct val="30000"/>
              </a:spcBef>
              <a:buSzPct val="75000"/>
              <a:buFont typeface="Monotype Sorts" charset="2"/>
              <a:buNone/>
              <a:defRPr/>
            </a:pPr>
            <a:r>
              <a:rPr lang="en-US" sz="2400" dirty="0">
                <a:solidFill>
                  <a:schemeClr val="tx2"/>
                </a:solidFill>
                <a:effectLst>
                  <a:outerShdw blurRad="38100" dist="38100" dir="2700000" algn="tl">
                    <a:srgbClr val="000000"/>
                  </a:outerShdw>
                </a:effectLst>
                <a:latin typeface="Gill Sans MT" pitchFamily="34" charset="0"/>
              </a:rPr>
              <a:t>Use case graphs, by themselves, are not useful for testing</a:t>
            </a:r>
            <a:endParaRPr lang="en-US" dirty="0">
              <a:solidFill>
                <a:schemeClr val="tx2"/>
              </a:solidFill>
              <a:effectLst>
                <a:outerShdw blurRad="38100" dist="38100" dir="2700000" algn="tl">
                  <a:srgbClr val="000000"/>
                </a:outerShdw>
              </a:effectLst>
              <a:latin typeface="Gill Sans MT"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6399"/>
                                        </p:tgtEl>
                                        <p:attrNameLst>
                                          <p:attrName>style.visibility</p:attrName>
                                        </p:attrNameLst>
                                      </p:cBhvr>
                                      <p:to>
                                        <p:strVal val="visible"/>
                                      </p:to>
                                    </p:set>
                                    <p:animEffect transition="in" filter="dissolve">
                                      <p:cBhvr>
                                        <p:cTn id="7" dur="500"/>
                                        <p:tgtEl>
                                          <p:spTgt spid="186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9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p:spPr>
        <p:txBody>
          <a:bodyPr/>
          <a:lstStyle/>
          <a:p>
            <a:r>
              <a:rPr lang="en-US"/>
              <a:t>Introduction to Software Testing, Edition 2 (Ch 07)</a:t>
            </a:r>
          </a:p>
        </p:txBody>
      </p:sp>
      <p:sp>
        <p:nvSpPr>
          <p:cNvPr id="5123" name="Footer Placeholder 4"/>
          <p:cNvSpPr>
            <a:spLocks noGrp="1"/>
          </p:cNvSpPr>
          <p:nvPr>
            <p:ph type="ftr" sz="quarter" idx="11"/>
          </p:nvPr>
        </p:nvSpPr>
        <p:spPr>
          <a:noFill/>
        </p:spPr>
        <p:txBody>
          <a:bodyPr/>
          <a:lstStyle/>
          <a:p>
            <a:r>
              <a:rPr lang="en-US"/>
              <a:t>© Ammann &amp; Offutt</a:t>
            </a:r>
          </a:p>
        </p:txBody>
      </p:sp>
      <p:sp>
        <p:nvSpPr>
          <p:cNvPr id="5124" name="Slide Number Placeholder 5"/>
          <p:cNvSpPr>
            <a:spLocks noGrp="1"/>
          </p:cNvSpPr>
          <p:nvPr>
            <p:ph type="sldNum" sz="quarter" idx="12"/>
          </p:nvPr>
        </p:nvSpPr>
        <p:spPr>
          <a:noFill/>
        </p:spPr>
        <p:txBody>
          <a:bodyPr/>
          <a:lstStyle/>
          <a:p>
            <a:fld id="{8C6D4521-2610-4B3C-9219-4F300423C757}" type="slidenum">
              <a:rPr lang="en-US" smtClean="0"/>
              <a:pPr/>
              <a:t>4</a:t>
            </a:fld>
            <a:endParaRPr lang="en-US"/>
          </a:p>
        </p:txBody>
      </p:sp>
      <p:sp>
        <p:nvSpPr>
          <p:cNvPr id="5125" name="Rectangle 2"/>
          <p:cNvSpPr>
            <a:spLocks noGrp="1" noChangeArrowheads="1"/>
          </p:cNvSpPr>
          <p:nvPr>
            <p:ph type="title"/>
          </p:nvPr>
        </p:nvSpPr>
        <p:spPr/>
        <p:txBody>
          <a:bodyPr/>
          <a:lstStyle/>
          <a:p>
            <a:r>
              <a:rPr lang="en-US"/>
              <a:t>Elaboration</a:t>
            </a:r>
          </a:p>
        </p:txBody>
      </p:sp>
      <p:sp>
        <p:nvSpPr>
          <p:cNvPr id="5126" name="Rectangle 3"/>
          <p:cNvSpPr>
            <a:spLocks noGrp="1" noChangeArrowheads="1"/>
          </p:cNvSpPr>
          <p:nvPr>
            <p:ph type="body" idx="1"/>
          </p:nvPr>
        </p:nvSpPr>
        <p:spPr/>
        <p:txBody>
          <a:bodyPr/>
          <a:lstStyle/>
          <a:p>
            <a:r>
              <a:rPr lang="en-US"/>
              <a:t>Use cases are commonly </a:t>
            </a:r>
            <a:r>
              <a:rPr lang="en-US">
                <a:solidFill>
                  <a:schemeClr val="tx2"/>
                </a:solidFill>
              </a:rPr>
              <a:t>elaborated</a:t>
            </a:r>
            <a:r>
              <a:rPr lang="en-US"/>
              <a:t> (or </a:t>
            </a:r>
            <a:r>
              <a:rPr lang="en-US">
                <a:solidFill>
                  <a:schemeClr val="tx2"/>
                </a:solidFill>
              </a:rPr>
              <a:t>documented</a:t>
            </a:r>
            <a:r>
              <a:rPr lang="en-US"/>
              <a:t>)</a:t>
            </a:r>
          </a:p>
          <a:p>
            <a:endParaRPr lang="en-US"/>
          </a:p>
          <a:p>
            <a:r>
              <a:rPr lang="en-US"/>
              <a:t>Elaboration is first written </a:t>
            </a:r>
            <a:r>
              <a:rPr lang="en-US">
                <a:solidFill>
                  <a:schemeClr val="tx2"/>
                </a:solidFill>
              </a:rPr>
              <a:t>textually</a:t>
            </a:r>
          </a:p>
          <a:p>
            <a:pPr lvl="1"/>
            <a:endParaRPr lang="en-US"/>
          </a:p>
          <a:p>
            <a:pPr lvl="1"/>
            <a:r>
              <a:rPr lang="en-US">
                <a:solidFill>
                  <a:schemeClr val="tx2"/>
                </a:solidFill>
              </a:rPr>
              <a:t>Details</a:t>
            </a:r>
            <a:r>
              <a:rPr lang="en-US"/>
              <a:t> of operation</a:t>
            </a:r>
          </a:p>
          <a:p>
            <a:pPr lvl="1"/>
            <a:endParaRPr lang="en-US"/>
          </a:p>
          <a:p>
            <a:pPr lvl="1"/>
            <a:r>
              <a:rPr lang="en-US">
                <a:solidFill>
                  <a:schemeClr val="tx2"/>
                </a:solidFill>
              </a:rPr>
              <a:t>Alternatives</a:t>
            </a:r>
            <a:r>
              <a:rPr lang="en-US"/>
              <a:t> model choices and conditions during execution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Elaboration of ATM Use Case</a:t>
            </a:r>
          </a:p>
        </p:txBody>
      </p:sp>
      <p:sp>
        <p:nvSpPr>
          <p:cNvPr id="3" name="Content Placeholder 2"/>
          <p:cNvSpPr>
            <a:spLocks noGrp="1"/>
          </p:cNvSpPr>
          <p:nvPr>
            <p:ph idx="1"/>
          </p:nvPr>
        </p:nvSpPr>
        <p:spPr>
          <a:xfrm>
            <a:off x="114300" y="796413"/>
            <a:ext cx="8915400" cy="5716929"/>
          </a:xfrm>
        </p:spPr>
        <p:txBody>
          <a:bodyPr/>
          <a:lstStyle/>
          <a:p>
            <a:r>
              <a:rPr lang="en-US" sz="2000" u="sng" dirty="0">
                <a:solidFill>
                  <a:schemeClr val="tx2"/>
                </a:solidFill>
              </a:rPr>
              <a:t>Use Case Name</a:t>
            </a:r>
            <a:r>
              <a:rPr lang="en-US" sz="2000" dirty="0"/>
              <a:t> : Withdraw Funds</a:t>
            </a:r>
          </a:p>
          <a:p>
            <a:r>
              <a:rPr lang="en-US" sz="2000" u="sng" dirty="0">
                <a:solidFill>
                  <a:schemeClr val="tx2"/>
                </a:solidFill>
              </a:rPr>
              <a:t>Summary</a:t>
            </a:r>
            <a:r>
              <a:rPr lang="en-US" sz="2000" dirty="0"/>
              <a:t> : Customer uses a valid card to withdraw funds from a valid bank account.</a:t>
            </a:r>
          </a:p>
          <a:p>
            <a:r>
              <a:rPr lang="en-US" sz="2000" u="sng" dirty="0">
                <a:solidFill>
                  <a:schemeClr val="tx2"/>
                </a:solidFill>
              </a:rPr>
              <a:t>Actor</a:t>
            </a:r>
            <a:r>
              <a:rPr lang="en-US" sz="2000" dirty="0"/>
              <a:t> : ATM Customer</a:t>
            </a:r>
          </a:p>
          <a:p>
            <a:r>
              <a:rPr lang="en-US" sz="2000" u="sng" dirty="0">
                <a:solidFill>
                  <a:schemeClr val="tx2"/>
                </a:solidFill>
              </a:rPr>
              <a:t>Precondition</a:t>
            </a:r>
            <a:r>
              <a:rPr lang="en-US" sz="2000" dirty="0"/>
              <a:t> : ATM is displaying the idle welcome message</a:t>
            </a:r>
          </a:p>
          <a:p>
            <a:r>
              <a:rPr lang="en-US" sz="2000" u="sng" dirty="0">
                <a:solidFill>
                  <a:schemeClr val="tx2"/>
                </a:solidFill>
              </a:rPr>
              <a:t>Description</a:t>
            </a:r>
            <a:r>
              <a:rPr lang="en-US" sz="2000" dirty="0"/>
              <a:t> :</a:t>
            </a:r>
          </a:p>
          <a:p>
            <a:pPr lvl="1"/>
            <a:r>
              <a:rPr lang="en-US" sz="1800" dirty="0"/>
              <a:t>Customer inserts an ATM Card into the ATM Card Reader.</a:t>
            </a:r>
          </a:p>
          <a:p>
            <a:pPr lvl="1"/>
            <a:r>
              <a:rPr lang="en-US" sz="1800" dirty="0"/>
              <a:t>If the system can recognize the card, it reads the card number.</a:t>
            </a:r>
          </a:p>
          <a:p>
            <a:pPr lvl="1"/>
            <a:r>
              <a:rPr lang="en-US" sz="1800" dirty="0"/>
              <a:t>System prompts the customer for a PIN.</a:t>
            </a:r>
          </a:p>
          <a:p>
            <a:pPr lvl="1"/>
            <a:r>
              <a:rPr lang="en-US" sz="1800" dirty="0"/>
              <a:t>Customer enters PIN.</a:t>
            </a:r>
          </a:p>
          <a:p>
            <a:pPr lvl="1"/>
            <a:r>
              <a:rPr lang="en-US" sz="1800" dirty="0"/>
              <a:t>System checks the card’s expiration date and whether the card has been stolen or lost.</a:t>
            </a:r>
          </a:p>
          <a:p>
            <a:pPr lvl="1"/>
            <a:r>
              <a:rPr lang="en-US" sz="1800" dirty="0"/>
              <a:t>If the card is valid, the system checks if the entered PIN matches the card PIN.</a:t>
            </a:r>
          </a:p>
          <a:p>
            <a:pPr lvl="1"/>
            <a:r>
              <a:rPr lang="en-US" sz="1800" dirty="0"/>
              <a:t>If the PINs match, the system finds out what accounts the card can access.</a:t>
            </a:r>
          </a:p>
          <a:p>
            <a:pPr lvl="1"/>
            <a:r>
              <a:rPr lang="en-US" sz="1800" dirty="0"/>
              <a:t>System displays customer accounts and prompts the customer to choose a type of transaction.  There are three types of transactions, Withdraw Funds, Get Balance and Transfer Funds.  (The previous eight steps are part of all three use cases; the following steps are unique to the Withdraw Funds use case.)</a:t>
            </a:r>
          </a:p>
        </p:txBody>
      </p:sp>
      <p:sp>
        <p:nvSpPr>
          <p:cNvPr id="4" name="Date Placeholder 3"/>
          <p:cNvSpPr>
            <a:spLocks noGrp="1"/>
          </p:cNvSpPr>
          <p:nvPr>
            <p:ph type="dt" sz="half" idx="10"/>
          </p:nvPr>
        </p:nvSpPr>
        <p:spPr/>
        <p:txBody>
          <a:bodyPr/>
          <a:lstStyle/>
          <a:p>
            <a:pPr>
              <a:defRPr/>
            </a:pPr>
            <a:r>
              <a:rPr lang="en-US"/>
              <a:t>Introduction to Software Testing, Edition 2 (Ch 07)</a:t>
            </a:r>
          </a:p>
        </p:txBody>
      </p:sp>
      <p:sp>
        <p:nvSpPr>
          <p:cNvPr id="5" name="Footer Placeholder 4"/>
          <p:cNvSpPr>
            <a:spLocks noGrp="1"/>
          </p:cNvSpPr>
          <p:nvPr>
            <p:ph type="ftr" sz="quarter" idx="11"/>
          </p:nvPr>
        </p:nvSpPr>
        <p:spPr/>
        <p:txBody>
          <a:bodyPr/>
          <a:lstStyle/>
          <a:p>
            <a:pPr>
              <a:defRPr/>
            </a:pPr>
            <a:r>
              <a:rPr lang="en-US"/>
              <a:t>© Ammann &amp; Offutt</a:t>
            </a:r>
            <a:endParaRPr lang="en-US" dirty="0"/>
          </a:p>
        </p:txBody>
      </p:sp>
      <p:sp>
        <p:nvSpPr>
          <p:cNvPr id="6" name="Slide Number Placeholder 5"/>
          <p:cNvSpPr>
            <a:spLocks noGrp="1"/>
          </p:cNvSpPr>
          <p:nvPr>
            <p:ph type="sldNum" sz="quarter" idx="12"/>
          </p:nvPr>
        </p:nvSpPr>
        <p:spPr/>
        <p:txBody>
          <a:bodyPr/>
          <a:lstStyle/>
          <a:p>
            <a:pPr>
              <a:defRPr/>
            </a:pPr>
            <a:fld id="{10FB7AEF-B7C5-420D-8451-0DC7C4F07E7F}" type="slidenum">
              <a:rPr lang="en-US" smtClean="0"/>
              <a:pPr>
                <a:defRPr/>
              </a:pPr>
              <a:t>5</a:t>
            </a:fld>
            <a:endParaRPr lang="en-US"/>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Elaboration of</a:t>
            </a:r>
            <a:r>
              <a:rPr lang="en-US" sz="3200" dirty="0"/>
              <a:t> ATM </a:t>
            </a:r>
            <a:r>
              <a:rPr lang="en-US" dirty="0"/>
              <a:t>Use Case</a:t>
            </a:r>
            <a:r>
              <a:rPr lang="en-US" sz="2800" dirty="0"/>
              <a:t>—(2/3)</a:t>
            </a:r>
            <a:endParaRPr lang="en-US" dirty="0"/>
          </a:p>
        </p:txBody>
      </p:sp>
      <p:sp>
        <p:nvSpPr>
          <p:cNvPr id="3" name="Content Placeholder 2"/>
          <p:cNvSpPr>
            <a:spLocks noGrp="1"/>
          </p:cNvSpPr>
          <p:nvPr>
            <p:ph idx="1"/>
          </p:nvPr>
        </p:nvSpPr>
        <p:spPr/>
        <p:txBody>
          <a:bodyPr/>
          <a:lstStyle/>
          <a:p>
            <a:r>
              <a:rPr lang="en-US" sz="2000" u="sng" dirty="0">
                <a:solidFill>
                  <a:schemeClr val="tx2"/>
                </a:solidFill>
              </a:rPr>
              <a:t>Description</a:t>
            </a:r>
            <a:r>
              <a:rPr lang="en-US" sz="2000" dirty="0"/>
              <a:t> (continued) :</a:t>
            </a:r>
          </a:p>
          <a:p>
            <a:pPr lvl="1"/>
            <a:r>
              <a:rPr lang="en-US" sz="1800" dirty="0"/>
              <a:t>Customer selects Withdraw Funds, selects the account number, and enters the amount.</a:t>
            </a:r>
          </a:p>
          <a:p>
            <a:pPr lvl="1"/>
            <a:r>
              <a:rPr lang="en-US" sz="1800" dirty="0"/>
              <a:t>System checks that the account is valid, makes sure that customer has enough funds in the account, makes sure that the daily limit has not been exceeded, and checks that the ATM has enough funds.</a:t>
            </a:r>
          </a:p>
          <a:p>
            <a:pPr lvl="1"/>
            <a:r>
              <a:rPr lang="en-US" sz="1800" dirty="0"/>
              <a:t>If all four checks are successful, the system dispenses the cash.</a:t>
            </a:r>
          </a:p>
          <a:p>
            <a:pPr lvl="1"/>
            <a:r>
              <a:rPr lang="en-US" sz="1800" dirty="0"/>
              <a:t>System prints a receipt with a transaction number, the transaction type, the amount withdrawn, and the new account balance.</a:t>
            </a:r>
          </a:p>
          <a:p>
            <a:pPr lvl="1"/>
            <a:r>
              <a:rPr lang="en-US" sz="1800" dirty="0"/>
              <a:t>System ejects card.</a:t>
            </a:r>
          </a:p>
          <a:p>
            <a:pPr lvl="1"/>
            <a:r>
              <a:rPr lang="en-US" sz="1800" dirty="0"/>
              <a:t>System displays the idle welcome message.</a:t>
            </a:r>
          </a:p>
        </p:txBody>
      </p:sp>
      <p:sp>
        <p:nvSpPr>
          <p:cNvPr id="4" name="Date Placeholder 3"/>
          <p:cNvSpPr>
            <a:spLocks noGrp="1"/>
          </p:cNvSpPr>
          <p:nvPr>
            <p:ph type="dt" sz="half" idx="10"/>
          </p:nvPr>
        </p:nvSpPr>
        <p:spPr/>
        <p:txBody>
          <a:bodyPr/>
          <a:lstStyle/>
          <a:p>
            <a:pPr>
              <a:defRPr/>
            </a:pPr>
            <a:r>
              <a:rPr lang="en-US"/>
              <a:t>Introduction to Software Testing, Edition 2 (Ch 07)</a:t>
            </a:r>
          </a:p>
        </p:txBody>
      </p:sp>
      <p:sp>
        <p:nvSpPr>
          <p:cNvPr id="5" name="Footer Placeholder 4"/>
          <p:cNvSpPr>
            <a:spLocks noGrp="1"/>
          </p:cNvSpPr>
          <p:nvPr>
            <p:ph type="ftr" sz="quarter" idx="11"/>
          </p:nvPr>
        </p:nvSpPr>
        <p:spPr/>
        <p:txBody>
          <a:bodyPr/>
          <a:lstStyle/>
          <a:p>
            <a:pPr>
              <a:defRPr/>
            </a:pPr>
            <a:r>
              <a:rPr lang="en-US"/>
              <a:t>© Ammann &amp; Offutt</a:t>
            </a:r>
            <a:endParaRPr lang="en-US" dirty="0"/>
          </a:p>
        </p:txBody>
      </p:sp>
      <p:sp>
        <p:nvSpPr>
          <p:cNvPr id="6" name="Slide Number Placeholder 5"/>
          <p:cNvSpPr>
            <a:spLocks noGrp="1"/>
          </p:cNvSpPr>
          <p:nvPr>
            <p:ph type="sldNum" sz="quarter" idx="12"/>
          </p:nvPr>
        </p:nvSpPr>
        <p:spPr/>
        <p:txBody>
          <a:bodyPr/>
          <a:lstStyle/>
          <a:p>
            <a:pPr>
              <a:defRPr/>
            </a:pPr>
            <a:fld id="{10FB7AEF-B7C5-420D-8451-0DC7C4F07E7F}" type="slidenum">
              <a:rPr lang="en-US" smtClean="0"/>
              <a:pPr>
                <a:defRPr/>
              </a:pPr>
              <a:t>6</a:t>
            </a:fld>
            <a:endParaRPr lang="en-US"/>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Elaboration of </a:t>
            </a:r>
            <a:r>
              <a:rPr lang="en-US" sz="3200" dirty="0"/>
              <a:t>ATM </a:t>
            </a:r>
            <a:r>
              <a:rPr lang="en-US" dirty="0"/>
              <a:t>Use Case</a:t>
            </a:r>
            <a:r>
              <a:rPr lang="en-US" sz="2800" dirty="0"/>
              <a:t>—(3/3)</a:t>
            </a:r>
            <a:endParaRPr lang="en-US" dirty="0"/>
          </a:p>
        </p:txBody>
      </p:sp>
      <p:sp>
        <p:nvSpPr>
          <p:cNvPr id="3" name="Content Placeholder 2"/>
          <p:cNvSpPr>
            <a:spLocks noGrp="1"/>
          </p:cNvSpPr>
          <p:nvPr>
            <p:ph idx="1"/>
          </p:nvPr>
        </p:nvSpPr>
        <p:spPr/>
        <p:txBody>
          <a:bodyPr/>
          <a:lstStyle/>
          <a:p>
            <a:pPr>
              <a:lnSpc>
                <a:spcPct val="80000"/>
              </a:lnSpc>
            </a:pPr>
            <a:r>
              <a:rPr lang="en-US" sz="1800" u="sng" dirty="0">
                <a:solidFill>
                  <a:schemeClr val="tx2"/>
                </a:solidFill>
              </a:rPr>
              <a:t>Alternatives</a:t>
            </a:r>
            <a:r>
              <a:rPr lang="en-US" sz="1800" dirty="0"/>
              <a:t> :</a:t>
            </a:r>
          </a:p>
          <a:p>
            <a:pPr lvl="1">
              <a:lnSpc>
                <a:spcPct val="80000"/>
              </a:lnSpc>
            </a:pPr>
            <a:r>
              <a:rPr lang="en-US" sz="1600" dirty="0"/>
              <a:t>If the system cannot recognize the card, it is ejected and the welcome message is displayed.</a:t>
            </a:r>
          </a:p>
          <a:p>
            <a:pPr lvl="1">
              <a:lnSpc>
                <a:spcPct val="80000"/>
              </a:lnSpc>
            </a:pPr>
            <a:r>
              <a:rPr lang="en-US" sz="1600" dirty="0"/>
              <a:t>If the current date is past the card's expiration date, the card is confiscated and the welcome message is displayed.</a:t>
            </a:r>
          </a:p>
          <a:p>
            <a:pPr lvl="1">
              <a:lnSpc>
                <a:spcPct val="80000"/>
              </a:lnSpc>
            </a:pPr>
            <a:r>
              <a:rPr lang="en-US" sz="1600" dirty="0"/>
              <a:t>If the card has been reported lost or stolen, it is confiscated and the welcome message is displayed.</a:t>
            </a:r>
          </a:p>
          <a:p>
            <a:pPr lvl="1">
              <a:lnSpc>
                <a:spcPct val="80000"/>
              </a:lnSpc>
            </a:pPr>
            <a:r>
              <a:rPr lang="en-US" sz="1600" dirty="0"/>
              <a:t>If the customer entered PIN does not match the PIN for the card, the system prompts for a new PIN.</a:t>
            </a:r>
          </a:p>
          <a:p>
            <a:pPr lvl="1">
              <a:lnSpc>
                <a:spcPct val="80000"/>
              </a:lnSpc>
            </a:pPr>
            <a:r>
              <a:rPr lang="en-US" sz="1600" dirty="0"/>
              <a:t>If the customer enters an incorrect PIN three times, the card is confiscated and the welcome message is displayed.</a:t>
            </a:r>
          </a:p>
          <a:p>
            <a:pPr lvl="1">
              <a:lnSpc>
                <a:spcPct val="80000"/>
              </a:lnSpc>
            </a:pPr>
            <a:r>
              <a:rPr lang="en-US" sz="1600" dirty="0"/>
              <a:t>If the account number entered by the user is invalid, the system displays an error message, ejects the card and the welcome message is displayed.</a:t>
            </a:r>
          </a:p>
          <a:p>
            <a:pPr lvl="1">
              <a:lnSpc>
                <a:spcPct val="80000"/>
              </a:lnSpc>
            </a:pPr>
            <a:r>
              <a:rPr lang="en-US" sz="1600" dirty="0"/>
              <a:t>If the request for withdraw exceeds the maximum allowable daily withdrawal amount, the system displays an apology message, ejects the card and the welcome message is displayed.</a:t>
            </a:r>
          </a:p>
          <a:p>
            <a:pPr lvl="1">
              <a:lnSpc>
                <a:spcPct val="80000"/>
              </a:lnSpc>
            </a:pPr>
            <a:r>
              <a:rPr lang="en-US" sz="1600" dirty="0"/>
              <a:t>If the request for withdraw exceeds the amount of funds in the ATM, the system displays an apology message, ejects the card and the welcome message is displayed.</a:t>
            </a:r>
          </a:p>
          <a:p>
            <a:pPr lvl="1">
              <a:lnSpc>
                <a:spcPct val="80000"/>
              </a:lnSpc>
            </a:pPr>
            <a:r>
              <a:rPr lang="en-US" sz="1600" dirty="0"/>
              <a:t>If the customer enters Cancel, the system cancels the transaction, ejects the card and the welcome message is displayed.</a:t>
            </a:r>
          </a:p>
          <a:p>
            <a:pPr>
              <a:lnSpc>
                <a:spcPct val="80000"/>
              </a:lnSpc>
            </a:pPr>
            <a:r>
              <a:rPr lang="en-US" sz="1800" dirty="0"/>
              <a:t> </a:t>
            </a:r>
            <a:r>
              <a:rPr lang="en-US" sz="1800" u="sng" dirty="0" err="1">
                <a:solidFill>
                  <a:schemeClr val="tx2"/>
                </a:solidFill>
              </a:rPr>
              <a:t>Postcondition</a:t>
            </a:r>
            <a:r>
              <a:rPr lang="en-US" sz="1800" dirty="0"/>
              <a:t> :</a:t>
            </a:r>
          </a:p>
          <a:p>
            <a:pPr lvl="1">
              <a:lnSpc>
                <a:spcPct val="80000"/>
              </a:lnSpc>
            </a:pPr>
            <a:r>
              <a:rPr lang="en-US" sz="1600" dirty="0"/>
              <a:t>Funds have been withdrawn from the customer’s account.</a:t>
            </a:r>
          </a:p>
        </p:txBody>
      </p:sp>
      <p:sp>
        <p:nvSpPr>
          <p:cNvPr id="4" name="Date Placeholder 3"/>
          <p:cNvSpPr>
            <a:spLocks noGrp="1"/>
          </p:cNvSpPr>
          <p:nvPr>
            <p:ph type="dt" sz="half" idx="10"/>
          </p:nvPr>
        </p:nvSpPr>
        <p:spPr/>
        <p:txBody>
          <a:bodyPr/>
          <a:lstStyle/>
          <a:p>
            <a:pPr>
              <a:defRPr/>
            </a:pPr>
            <a:r>
              <a:rPr lang="en-US"/>
              <a:t>Introduction to Software Testing, Edition 2 (Ch 07)</a:t>
            </a:r>
          </a:p>
        </p:txBody>
      </p:sp>
      <p:sp>
        <p:nvSpPr>
          <p:cNvPr id="5" name="Footer Placeholder 4"/>
          <p:cNvSpPr>
            <a:spLocks noGrp="1"/>
          </p:cNvSpPr>
          <p:nvPr>
            <p:ph type="ftr" sz="quarter" idx="11"/>
          </p:nvPr>
        </p:nvSpPr>
        <p:spPr/>
        <p:txBody>
          <a:bodyPr/>
          <a:lstStyle/>
          <a:p>
            <a:pPr>
              <a:defRPr/>
            </a:pPr>
            <a:r>
              <a:rPr lang="en-US"/>
              <a:t>© Ammann &amp; Offutt</a:t>
            </a:r>
            <a:endParaRPr lang="en-US" dirty="0"/>
          </a:p>
        </p:txBody>
      </p:sp>
      <p:sp>
        <p:nvSpPr>
          <p:cNvPr id="6" name="Slide Number Placeholder 5"/>
          <p:cNvSpPr>
            <a:spLocks noGrp="1"/>
          </p:cNvSpPr>
          <p:nvPr>
            <p:ph type="sldNum" sz="quarter" idx="12"/>
          </p:nvPr>
        </p:nvSpPr>
        <p:spPr/>
        <p:txBody>
          <a:bodyPr/>
          <a:lstStyle/>
          <a:p>
            <a:pPr>
              <a:defRPr/>
            </a:pPr>
            <a:fld id="{10FB7AEF-B7C5-420D-8451-0DC7C4F07E7F}" type="slidenum">
              <a:rPr lang="en-US" smtClean="0"/>
              <a:pPr>
                <a:defRPr/>
              </a:pPr>
              <a:t>7</a:t>
            </a:fld>
            <a:endParaRPr lang="en-US"/>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p:spPr>
        <p:txBody>
          <a:bodyPr/>
          <a:lstStyle/>
          <a:p>
            <a:r>
              <a:rPr lang="en-US"/>
              <a:t>Introduction to Software Testing, Edition 2 (Ch 07)</a:t>
            </a:r>
          </a:p>
        </p:txBody>
      </p:sp>
      <p:sp>
        <p:nvSpPr>
          <p:cNvPr id="9219" name="Footer Placeholder 4"/>
          <p:cNvSpPr>
            <a:spLocks noGrp="1"/>
          </p:cNvSpPr>
          <p:nvPr>
            <p:ph type="ftr" sz="quarter" idx="11"/>
          </p:nvPr>
        </p:nvSpPr>
        <p:spPr>
          <a:noFill/>
        </p:spPr>
        <p:txBody>
          <a:bodyPr/>
          <a:lstStyle/>
          <a:p>
            <a:r>
              <a:rPr lang="en-US"/>
              <a:t>© Ammann &amp; Offutt</a:t>
            </a:r>
          </a:p>
        </p:txBody>
      </p:sp>
      <p:sp>
        <p:nvSpPr>
          <p:cNvPr id="9220" name="Slide Number Placeholder 5"/>
          <p:cNvSpPr>
            <a:spLocks noGrp="1"/>
          </p:cNvSpPr>
          <p:nvPr>
            <p:ph type="sldNum" sz="quarter" idx="12"/>
          </p:nvPr>
        </p:nvSpPr>
        <p:spPr>
          <a:noFill/>
        </p:spPr>
        <p:txBody>
          <a:bodyPr/>
          <a:lstStyle/>
          <a:p>
            <a:fld id="{FB773AF4-2F49-4655-ADDA-DF34A26CEE1C}" type="slidenum">
              <a:rPr lang="en-US" smtClean="0"/>
              <a:pPr/>
              <a:t>8</a:t>
            </a:fld>
            <a:endParaRPr lang="en-US"/>
          </a:p>
        </p:txBody>
      </p:sp>
      <p:sp>
        <p:nvSpPr>
          <p:cNvPr id="9221" name="Rectangle 2"/>
          <p:cNvSpPr>
            <a:spLocks noGrp="1" noChangeArrowheads="1"/>
          </p:cNvSpPr>
          <p:nvPr>
            <p:ph type="title"/>
          </p:nvPr>
        </p:nvSpPr>
        <p:spPr/>
        <p:txBody>
          <a:bodyPr/>
          <a:lstStyle/>
          <a:p>
            <a:r>
              <a:rPr lang="en-US"/>
              <a:t>Wait A Minute …</a:t>
            </a:r>
          </a:p>
        </p:txBody>
      </p:sp>
      <p:sp>
        <p:nvSpPr>
          <p:cNvPr id="192515" name="Rectangle 3"/>
          <p:cNvSpPr>
            <a:spLocks noGrp="1" noChangeArrowheads="1"/>
          </p:cNvSpPr>
          <p:nvPr>
            <p:ph type="body" idx="1"/>
          </p:nvPr>
        </p:nvSpPr>
        <p:spPr/>
        <p:txBody>
          <a:bodyPr/>
          <a:lstStyle/>
          <a:p>
            <a:r>
              <a:rPr lang="en-US"/>
              <a:t>What does this have to do with </a:t>
            </a:r>
            <a:r>
              <a:rPr lang="en-US">
                <a:solidFill>
                  <a:schemeClr val="tx2"/>
                </a:solidFill>
              </a:rPr>
              <a:t>testing</a:t>
            </a:r>
            <a:r>
              <a:rPr lang="en-US"/>
              <a:t> ?</a:t>
            </a:r>
          </a:p>
          <a:p>
            <a:pPr lvl="1"/>
            <a:endParaRPr lang="en-US"/>
          </a:p>
          <a:p>
            <a:r>
              <a:rPr lang="en-US"/>
              <a:t>Specifically, what does this have to do with </a:t>
            </a:r>
            <a:r>
              <a:rPr lang="en-US">
                <a:solidFill>
                  <a:schemeClr val="tx2"/>
                </a:solidFill>
              </a:rPr>
              <a:t>graphs</a:t>
            </a:r>
            <a:r>
              <a:rPr lang="en-US"/>
              <a:t> ???</a:t>
            </a:r>
          </a:p>
          <a:p>
            <a:pPr lvl="1"/>
            <a:endParaRPr lang="en-US"/>
          </a:p>
          <a:p>
            <a:r>
              <a:rPr lang="en-US"/>
              <a:t>Remember our admonition : </a:t>
            </a:r>
            <a:r>
              <a:rPr lang="en-US">
                <a:solidFill>
                  <a:schemeClr val="tx2"/>
                </a:solidFill>
              </a:rPr>
              <a:t>Find</a:t>
            </a:r>
            <a:r>
              <a:rPr lang="en-US"/>
              <a:t> a  graph, then cover it!</a:t>
            </a:r>
          </a:p>
          <a:p>
            <a:pPr lvl="1"/>
            <a:endParaRPr lang="en-US"/>
          </a:p>
          <a:p>
            <a:r>
              <a:rPr lang="en-US"/>
              <a:t>Beizer suggested “</a:t>
            </a:r>
            <a:r>
              <a:rPr lang="en-US">
                <a:solidFill>
                  <a:schemeClr val="tx2"/>
                </a:solidFill>
              </a:rPr>
              <a:t>Transaction Flow Graphs</a:t>
            </a:r>
            <a:r>
              <a:rPr lang="en-US"/>
              <a:t>” in his book</a:t>
            </a:r>
          </a:p>
          <a:p>
            <a:pPr lvl="1"/>
            <a:endParaRPr lang="en-US"/>
          </a:p>
          <a:p>
            <a:r>
              <a:rPr lang="en-US"/>
              <a:t>UML has something very similar :</a:t>
            </a:r>
            <a:endParaRPr lang="en-US">
              <a:solidFill>
                <a:schemeClr val="tx2"/>
              </a:solidFill>
            </a:endParaRPr>
          </a:p>
        </p:txBody>
      </p:sp>
      <p:sp>
        <p:nvSpPr>
          <p:cNvPr id="192516" name="Text Box 4"/>
          <p:cNvSpPr txBox="1">
            <a:spLocks noChangeArrowheads="1"/>
          </p:cNvSpPr>
          <p:nvPr/>
        </p:nvSpPr>
        <p:spPr bwMode="auto">
          <a:xfrm>
            <a:off x="2428560" y="5616208"/>
            <a:ext cx="4283024" cy="535531"/>
          </a:xfrm>
          <a:prstGeom prst="rect">
            <a:avLst/>
          </a:prstGeom>
          <a:gradFill rotWithShape="1">
            <a:gsLst>
              <a:gs pos="0">
                <a:srgbClr val="0000FF"/>
              </a:gs>
              <a:gs pos="100000">
                <a:srgbClr val="0000FF">
                  <a:gamma/>
                  <a:shade val="46275"/>
                  <a:invGamma/>
                </a:srgbClr>
              </a:gs>
            </a:gsLst>
            <a:path path="shape">
              <a:fillToRect l="50000" t="50000" r="50000" b="50000"/>
            </a:path>
          </a:gradFill>
          <a:ln w="12700">
            <a:solidFill>
              <a:schemeClr val="tx1"/>
            </a:solidFill>
            <a:miter lim="800000"/>
            <a:headEnd type="none" w="sm" len="sm"/>
            <a:tailEnd type="none" w="sm" len="sm"/>
          </a:ln>
          <a:effectLst/>
        </p:spPr>
        <p:txBody>
          <a:bodyPr wrap="square">
            <a:spAutoFit/>
          </a:bodyPr>
          <a:lstStyle/>
          <a:p>
            <a:pPr algn="ctr">
              <a:lnSpc>
                <a:spcPct val="90000"/>
              </a:lnSpc>
              <a:spcBef>
                <a:spcPct val="30000"/>
              </a:spcBef>
              <a:buSzPct val="75000"/>
              <a:buFont typeface="Monotype Sorts" charset="2"/>
              <a:buNone/>
              <a:defRPr/>
            </a:pPr>
            <a:r>
              <a:rPr lang="en-US" sz="3200" dirty="0">
                <a:solidFill>
                  <a:schemeClr val="tx2"/>
                </a:solidFill>
                <a:effectLst>
                  <a:outerShdw blurRad="38100" dist="38100" dir="2700000" algn="tl">
                    <a:srgbClr val="000000"/>
                  </a:outerShdw>
                </a:effectLst>
                <a:latin typeface="Gill Sans MT" pitchFamily="34" charset="0"/>
              </a:rPr>
              <a:t>Activity Diagrams</a:t>
            </a:r>
            <a:endParaRPr lang="en-US" sz="2800" dirty="0">
              <a:solidFill>
                <a:schemeClr val="tx2"/>
              </a:solidFill>
              <a:effectLst>
                <a:outerShdw blurRad="38100" dist="38100" dir="2700000" algn="tl">
                  <a:srgbClr val="000000"/>
                </a:outerShdw>
              </a:effectLst>
              <a:latin typeface="Gill Sans MT"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wipe(left)">
                                      <p:cBhvr>
                                        <p:cTn id="7" dur="1000"/>
                                        <p:tgtEl>
                                          <p:spTgt spid="192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2515">
                                            <p:txEl>
                                              <p:pRg st="2" end="2"/>
                                            </p:txEl>
                                          </p:spTgt>
                                        </p:tgtEl>
                                        <p:attrNameLst>
                                          <p:attrName>style.visibility</p:attrName>
                                        </p:attrNameLst>
                                      </p:cBhvr>
                                      <p:to>
                                        <p:strVal val="visible"/>
                                      </p:to>
                                    </p:set>
                                    <p:animEffect transition="in" filter="wipe(left)">
                                      <p:cBhvr>
                                        <p:cTn id="12" dur="1000"/>
                                        <p:tgtEl>
                                          <p:spTgt spid="1925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2515">
                                            <p:txEl>
                                              <p:pRg st="4" end="4"/>
                                            </p:txEl>
                                          </p:spTgt>
                                        </p:tgtEl>
                                        <p:attrNameLst>
                                          <p:attrName>style.visibility</p:attrName>
                                        </p:attrNameLst>
                                      </p:cBhvr>
                                      <p:to>
                                        <p:strVal val="visible"/>
                                      </p:to>
                                    </p:set>
                                    <p:animEffect transition="in" filter="wipe(left)">
                                      <p:cBhvr>
                                        <p:cTn id="17" dur="1000"/>
                                        <p:tgtEl>
                                          <p:spTgt spid="19251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2515">
                                            <p:txEl>
                                              <p:pRg st="6" end="6"/>
                                            </p:txEl>
                                          </p:spTgt>
                                        </p:tgtEl>
                                        <p:attrNameLst>
                                          <p:attrName>style.visibility</p:attrName>
                                        </p:attrNameLst>
                                      </p:cBhvr>
                                      <p:to>
                                        <p:strVal val="visible"/>
                                      </p:to>
                                    </p:set>
                                    <p:animEffect transition="in" filter="wipe(left)">
                                      <p:cBhvr>
                                        <p:cTn id="22" dur="1000"/>
                                        <p:tgtEl>
                                          <p:spTgt spid="192515">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2515">
                                            <p:txEl>
                                              <p:pRg st="8" end="8"/>
                                            </p:txEl>
                                          </p:spTgt>
                                        </p:tgtEl>
                                        <p:attrNameLst>
                                          <p:attrName>style.visibility</p:attrName>
                                        </p:attrNameLst>
                                      </p:cBhvr>
                                      <p:to>
                                        <p:strVal val="visible"/>
                                      </p:to>
                                    </p:set>
                                    <p:animEffect transition="in" filter="wipe(left)">
                                      <p:cBhvr>
                                        <p:cTn id="27" dur="1000"/>
                                        <p:tgtEl>
                                          <p:spTgt spid="192515">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92516"/>
                                        </p:tgtEl>
                                        <p:attrNameLst>
                                          <p:attrName>style.visibility</p:attrName>
                                        </p:attrNameLst>
                                      </p:cBhvr>
                                      <p:to>
                                        <p:strVal val="visible"/>
                                      </p:to>
                                    </p:set>
                                    <p:animEffect transition="in" filter="dissolve">
                                      <p:cBhvr>
                                        <p:cTn id="32" dur="500"/>
                                        <p:tgtEl>
                                          <p:spTgt spid="192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p:bldP spid="1925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p:spPr>
        <p:txBody>
          <a:bodyPr/>
          <a:lstStyle/>
          <a:p>
            <a:r>
              <a:rPr lang="en-US"/>
              <a:t>Introduction to Software Testing, Edition 2 (Ch 07)</a:t>
            </a:r>
          </a:p>
        </p:txBody>
      </p:sp>
      <p:sp>
        <p:nvSpPr>
          <p:cNvPr id="10243" name="Footer Placeholder 4"/>
          <p:cNvSpPr>
            <a:spLocks noGrp="1"/>
          </p:cNvSpPr>
          <p:nvPr>
            <p:ph type="ftr" sz="quarter" idx="11"/>
          </p:nvPr>
        </p:nvSpPr>
        <p:spPr>
          <a:noFill/>
        </p:spPr>
        <p:txBody>
          <a:bodyPr/>
          <a:lstStyle/>
          <a:p>
            <a:r>
              <a:rPr lang="en-US"/>
              <a:t>© Ammann &amp; Offutt</a:t>
            </a:r>
          </a:p>
        </p:txBody>
      </p:sp>
      <p:sp>
        <p:nvSpPr>
          <p:cNvPr id="10244" name="Slide Number Placeholder 5"/>
          <p:cNvSpPr>
            <a:spLocks noGrp="1"/>
          </p:cNvSpPr>
          <p:nvPr>
            <p:ph type="sldNum" sz="quarter" idx="12"/>
          </p:nvPr>
        </p:nvSpPr>
        <p:spPr>
          <a:noFill/>
        </p:spPr>
        <p:txBody>
          <a:bodyPr/>
          <a:lstStyle/>
          <a:p>
            <a:fld id="{4DD5B59F-91C4-4DDB-A90B-C44F81916E22}" type="slidenum">
              <a:rPr lang="en-US" smtClean="0"/>
              <a:pPr/>
              <a:t>9</a:t>
            </a:fld>
            <a:endParaRPr lang="en-US"/>
          </a:p>
        </p:txBody>
      </p:sp>
      <p:sp>
        <p:nvSpPr>
          <p:cNvPr id="10245" name="Rectangle 2"/>
          <p:cNvSpPr>
            <a:spLocks noGrp="1" noChangeArrowheads="1"/>
          </p:cNvSpPr>
          <p:nvPr>
            <p:ph type="title"/>
          </p:nvPr>
        </p:nvSpPr>
        <p:spPr/>
        <p:txBody>
          <a:bodyPr/>
          <a:lstStyle/>
          <a:p>
            <a:r>
              <a:rPr lang="en-US"/>
              <a:t>Use Cases to Activity Diagrams</a:t>
            </a:r>
          </a:p>
        </p:txBody>
      </p:sp>
      <p:sp>
        <p:nvSpPr>
          <p:cNvPr id="10246" name="Rectangle 3"/>
          <p:cNvSpPr>
            <a:spLocks noGrp="1" noChangeArrowheads="1"/>
          </p:cNvSpPr>
          <p:nvPr>
            <p:ph type="body" idx="1"/>
          </p:nvPr>
        </p:nvSpPr>
        <p:spPr>
          <a:xfrm>
            <a:off x="114300" y="806245"/>
            <a:ext cx="8915400" cy="5642180"/>
          </a:xfrm>
        </p:spPr>
        <p:txBody>
          <a:bodyPr/>
          <a:lstStyle/>
          <a:p>
            <a:pPr>
              <a:spcBef>
                <a:spcPts val="600"/>
              </a:spcBef>
            </a:pPr>
            <a:r>
              <a:rPr lang="en-US" dirty="0"/>
              <a:t>Activity diagrams indicate </a:t>
            </a:r>
            <a:r>
              <a:rPr lang="en-US" dirty="0">
                <a:solidFill>
                  <a:schemeClr val="tx2"/>
                </a:solidFill>
              </a:rPr>
              <a:t>flow among activities</a:t>
            </a:r>
          </a:p>
          <a:p>
            <a:pPr>
              <a:spcBef>
                <a:spcPts val="600"/>
              </a:spcBef>
            </a:pPr>
            <a:r>
              <a:rPr lang="en-US" dirty="0"/>
              <a:t>Activities should model </a:t>
            </a:r>
            <a:r>
              <a:rPr lang="en-US" dirty="0">
                <a:solidFill>
                  <a:schemeClr val="tx2"/>
                </a:solidFill>
              </a:rPr>
              <a:t>user level steps</a:t>
            </a:r>
          </a:p>
          <a:p>
            <a:pPr>
              <a:spcBef>
                <a:spcPts val="600"/>
              </a:spcBef>
            </a:pPr>
            <a:r>
              <a:rPr lang="en-US" dirty="0"/>
              <a:t>Two kinds of nodes:</a:t>
            </a:r>
          </a:p>
          <a:p>
            <a:pPr lvl="1">
              <a:spcBef>
                <a:spcPts val="600"/>
              </a:spcBef>
            </a:pPr>
            <a:r>
              <a:rPr lang="en-US" dirty="0">
                <a:solidFill>
                  <a:schemeClr val="tx2"/>
                </a:solidFill>
              </a:rPr>
              <a:t>Action</a:t>
            </a:r>
            <a:r>
              <a:rPr lang="en-US" dirty="0"/>
              <a:t> states</a:t>
            </a:r>
          </a:p>
          <a:p>
            <a:pPr lvl="1">
              <a:spcBef>
                <a:spcPts val="600"/>
              </a:spcBef>
            </a:pPr>
            <a:r>
              <a:rPr lang="en-US" dirty="0">
                <a:solidFill>
                  <a:schemeClr val="tx2"/>
                </a:solidFill>
              </a:rPr>
              <a:t>Sequential</a:t>
            </a:r>
            <a:r>
              <a:rPr lang="en-US" dirty="0"/>
              <a:t> branches</a:t>
            </a:r>
          </a:p>
          <a:p>
            <a:pPr>
              <a:spcBef>
                <a:spcPts val="600"/>
              </a:spcBef>
            </a:pPr>
            <a:r>
              <a:rPr lang="en-US" dirty="0"/>
              <a:t>Use case descriptions become </a:t>
            </a:r>
            <a:r>
              <a:rPr lang="en-US" dirty="0">
                <a:solidFill>
                  <a:schemeClr val="tx2"/>
                </a:solidFill>
              </a:rPr>
              <a:t>action state nodes</a:t>
            </a:r>
            <a:r>
              <a:rPr lang="en-US" dirty="0"/>
              <a:t> in the activity diagram</a:t>
            </a:r>
          </a:p>
          <a:p>
            <a:pPr>
              <a:spcBef>
                <a:spcPts val="600"/>
              </a:spcBef>
            </a:pPr>
            <a:r>
              <a:rPr lang="en-US" dirty="0"/>
              <a:t>Alternatives are </a:t>
            </a:r>
            <a:r>
              <a:rPr lang="en-US" dirty="0">
                <a:solidFill>
                  <a:schemeClr val="tx2"/>
                </a:solidFill>
              </a:rPr>
              <a:t>sequential branch nodes</a:t>
            </a:r>
          </a:p>
          <a:p>
            <a:pPr>
              <a:spcBef>
                <a:spcPts val="600"/>
              </a:spcBef>
            </a:pPr>
            <a:r>
              <a:rPr lang="en-US" dirty="0"/>
              <a:t>Flow among steps are </a:t>
            </a:r>
            <a:r>
              <a:rPr lang="en-US" dirty="0">
                <a:solidFill>
                  <a:schemeClr val="tx2"/>
                </a:solidFill>
              </a:rPr>
              <a:t>edges</a:t>
            </a:r>
          </a:p>
          <a:p>
            <a:pPr>
              <a:spcBef>
                <a:spcPts val="600"/>
              </a:spcBef>
            </a:pPr>
            <a:r>
              <a:rPr lang="en-US" dirty="0"/>
              <a:t>Activity diagrams usually have some helpful characteristics:</a:t>
            </a:r>
          </a:p>
          <a:p>
            <a:pPr lvl="1">
              <a:spcBef>
                <a:spcPts val="600"/>
              </a:spcBef>
            </a:pPr>
            <a:r>
              <a:rPr lang="en-US" dirty="0"/>
              <a:t>Few loops</a:t>
            </a:r>
          </a:p>
          <a:p>
            <a:pPr lvl="1">
              <a:spcBef>
                <a:spcPts val="600"/>
              </a:spcBef>
            </a:pPr>
            <a:r>
              <a:rPr lang="en-US" dirty="0"/>
              <a:t>Simple predicates </a:t>
            </a:r>
          </a:p>
          <a:p>
            <a:pPr lvl="1">
              <a:spcBef>
                <a:spcPts val="600"/>
              </a:spcBef>
            </a:pPr>
            <a:r>
              <a:rPr lang="en-US" dirty="0"/>
              <a:t>No obvious DU pairs</a:t>
            </a:r>
          </a:p>
        </p:txBody>
      </p:sp>
    </p:spTree>
  </p:cSld>
  <p:clrMapOvr>
    <a:masterClrMapping/>
  </p:clrMapOvr>
  <p:transition spd="med"/>
</p:sld>
</file>

<file path=ppt/theme/theme1.xml><?xml version="1.0" encoding="utf-8"?>
<a:theme xmlns:a="http://schemas.openxmlformats.org/drawingml/2006/main" name="intro">
  <a:themeElements>
    <a:clrScheme name="Custom 6">
      <a:dk1>
        <a:srgbClr val="5F5F5F"/>
      </a:dk1>
      <a:lt1>
        <a:srgbClr val="FFFFFF"/>
      </a:lt1>
      <a:dk2>
        <a:srgbClr val="000099"/>
      </a:dk2>
      <a:lt2>
        <a:srgbClr val="FFFF00"/>
      </a:lt2>
      <a:accent1>
        <a:srgbClr val="FF9900"/>
      </a:accent1>
      <a:accent2>
        <a:srgbClr val="66CCFF"/>
      </a:accent2>
      <a:accent3>
        <a:srgbClr val="AAAACA"/>
      </a:accent3>
      <a:accent4>
        <a:srgbClr val="DADADA"/>
      </a:accent4>
      <a:accent5>
        <a:srgbClr val="FFCAAA"/>
      </a:accent5>
      <a:accent6>
        <a:srgbClr val="5CB9E7"/>
      </a:accent6>
      <a:hlink>
        <a:srgbClr val="FFFF00"/>
      </a:hlink>
      <a:folHlink>
        <a:srgbClr val="FFC165"/>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a:\intro.ppt</Template>
  <TotalTime>267</TotalTime>
  <Pages>49</Pages>
  <Words>1104</Words>
  <Application>Microsoft Office PowerPoint</Application>
  <PresentationFormat>On-screen Show (4:3)</PresentationFormat>
  <Paragraphs>148</Paragraphs>
  <Slides>12</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0" baseType="lpstr">
      <vt:lpstr>Arial</vt:lpstr>
      <vt:lpstr>Gill Sans MT</vt:lpstr>
      <vt:lpstr>Monotype Sorts</vt:lpstr>
      <vt:lpstr>Times New Roman</vt:lpstr>
      <vt:lpstr>Verdana</vt:lpstr>
      <vt:lpstr>Wingdings</vt:lpstr>
      <vt:lpstr>intro</vt:lpstr>
      <vt:lpstr>VISIO</vt:lpstr>
      <vt:lpstr>Introduction to Software Testing (2nd edition) Chapter 7.6   Graph Coverage for Use Cases</vt:lpstr>
      <vt:lpstr>UML Use Cases</vt:lpstr>
      <vt:lpstr>Simple Use Case Example</vt:lpstr>
      <vt:lpstr>Elaboration</vt:lpstr>
      <vt:lpstr>Elaboration of ATM Use Case</vt:lpstr>
      <vt:lpstr>Elaboration of ATM Use Case—(2/3)</vt:lpstr>
      <vt:lpstr>Elaboration of ATM Use Case—(3/3)</vt:lpstr>
      <vt:lpstr>Wait A Minute …</vt:lpstr>
      <vt:lpstr>Use Cases to Activity Diagrams</vt:lpstr>
      <vt:lpstr>ATM Withdraw Activity Graph</vt:lpstr>
      <vt:lpstr>Covering Activity Graphs</vt:lpstr>
      <vt:lpstr>Summary of Use Case Testing</vt:lpstr>
    </vt:vector>
  </TitlesOfParts>
  <Company>George Mason Unviersity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SWE 637: Test Criteria and Definitions</dc:title>
  <dc:creator>Jeff Offutt</dc:creator>
  <cp:lastModifiedBy>Ken Baker</cp:lastModifiedBy>
  <cp:revision>136</cp:revision>
  <cp:lastPrinted>1996-04-04T10:27:56Z</cp:lastPrinted>
  <dcterms:created xsi:type="dcterms:W3CDTF">1996-06-15T03:21:08Z</dcterms:created>
  <dcterms:modified xsi:type="dcterms:W3CDTF">2017-09-25T23:49:31Z</dcterms:modified>
</cp:coreProperties>
</file>