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36" r:id="rId2"/>
    <p:sldId id="615" r:id="rId3"/>
    <p:sldId id="619" r:id="rId4"/>
    <p:sldId id="620" r:id="rId5"/>
    <p:sldId id="640" r:id="rId6"/>
    <p:sldId id="616" r:id="rId7"/>
    <p:sldId id="621" r:id="rId8"/>
    <p:sldId id="626" r:id="rId9"/>
    <p:sldId id="627" r:id="rId10"/>
    <p:sldId id="641" r:id="rId11"/>
    <p:sldId id="628" r:id="rId12"/>
    <p:sldId id="629" r:id="rId13"/>
    <p:sldId id="630" r:id="rId14"/>
    <p:sldId id="632" r:id="rId15"/>
    <p:sldId id="633" r:id="rId16"/>
    <p:sldId id="634" r:id="rId17"/>
    <p:sldId id="635" r:id="rId18"/>
    <p:sldId id="636" r:id="rId19"/>
    <p:sldId id="637" r:id="rId20"/>
    <p:sldId id="638" r:id="rId21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008000"/>
    <a:srgbClr val="000000"/>
    <a:srgbClr val="00FF00"/>
    <a:srgbClr val="0000CC"/>
    <a:srgbClr val="00145A"/>
    <a:srgbClr val="001E5A"/>
    <a:srgbClr val="5F5F5F"/>
    <a:srgbClr val="000050"/>
    <a:srgbClr val="00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35" autoAdjust="0"/>
  </p:normalViewPr>
  <p:slideViewPr>
    <p:cSldViewPr snapToGrid="0">
      <p:cViewPr varScale="1">
        <p:scale>
          <a:sx n="89" d="100"/>
          <a:sy n="89" d="100"/>
        </p:scale>
        <p:origin x="-96" y="-228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Integrated Functionality</c:v>
                </c:pt>
              </c:strCache>
            </c:strRef>
          </c:tx>
          <c:marker>
            <c:symbol val="none"/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1.5</c:v>
                </c:pt>
                <c:pt idx="4">
                  <c:v>1.5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6</c:v>
                </c:pt>
                <c:pt idx="7">
                  <c:v>6</c:v>
                </c:pt>
                <c:pt idx="8">
                  <c:v>8</c:v>
                </c:pt>
                <c:pt idx="9">
                  <c:v>8</c:v>
                </c:pt>
                <c:pt idx="10">
                  <c:v>10</c:v>
                </c:pt>
                <c:pt idx="11">
                  <c:v>10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Functionality</c:v>
                </c:pt>
              </c:strCache>
            </c:strRef>
          </c:tx>
          <c:marker>
            <c:symbol val="none"/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1.5</c:v>
                </c:pt>
                <c:pt idx="4">
                  <c:v>1.5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</c:numCache>
            </c:numRef>
          </c:xVal>
          <c:yVal>
            <c:numRef>
              <c:f>Sheet1!$C$2:$C$14</c:f>
              <c:numCache>
                <c:formatCode>General</c:formatCode>
                <c:ptCount val="13"/>
                <c:pt idx="0">
                  <c:v>0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6</c:v>
                </c:pt>
                <c:pt idx="6">
                  <c:v>6</c:v>
                </c:pt>
                <c:pt idx="7">
                  <c:v>8</c:v>
                </c:pt>
                <c:pt idx="8">
                  <c:v>8</c:v>
                </c:pt>
                <c:pt idx="9">
                  <c:v>10</c:v>
                </c:pt>
                <c:pt idx="10">
                  <c:v>10</c:v>
                </c:pt>
                <c:pt idx="11">
                  <c:v>12</c:v>
                </c:pt>
                <c:pt idx="12">
                  <c:v>12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512128"/>
        <c:axId val="86510400"/>
      </c:scatterChart>
      <c:valAx>
        <c:axId val="8651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86510400"/>
        <c:crosses val="autoZero"/>
        <c:crossBetween val="midCat"/>
      </c:valAx>
      <c:valAx>
        <c:axId val="8651040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  <a:effectLst>
              <a:outerShdw dist="50800" dir="5400000" sx="1000" sy="1000" algn="ctr" rotWithShape="0">
                <a:schemeClr val="bg1">
                  <a:lumMod val="75000"/>
                  <a:alpha val="0"/>
                </a:schemeClr>
              </a:outerShdw>
            </a:effectLst>
          </c:spPr>
        </c:majorGridlines>
        <c:minorGridlines>
          <c:spPr>
            <a:ln w="0">
              <a:solidFill>
                <a:srgbClr val="FFFFFF">
                  <a:alpha val="0"/>
                </a:srgbClr>
              </a:solidFill>
            </a:ln>
          </c:spPr>
        </c:minorGridlines>
        <c:numFmt formatCode="General" sourceLinked="1"/>
        <c:majorTickMark val="none"/>
        <c:minorTickMark val="none"/>
        <c:tickLblPos val="none"/>
        <c:crossAx val="86512128"/>
        <c:crosses val="autoZero"/>
        <c:crossBetween val="midCat"/>
      </c:valAx>
      <c:spPr>
        <a:ln w="38100"/>
      </c:spPr>
    </c:plotArea>
    <c:legend>
      <c:legendPos val="r"/>
      <c:legendEntry>
        <c:idx val="0"/>
        <c:txPr>
          <a:bodyPr/>
          <a:lstStyle/>
          <a:p>
            <a:pPr>
              <a:defRPr sz="2400">
                <a:latin typeface="Gill Sans MT" panose="020B0502020104020203" pitchFamily="34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2400">
                <a:latin typeface="Gill Sans MT" panose="020B0502020104020203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53825761154855645"/>
          <c:y val="0.41397993395986793"/>
          <c:w val="0.45174238845144354"/>
          <c:h val="0.17204013208026417"/>
        </c:manualLayout>
      </c:layout>
      <c:overlay val="0"/>
      <c:txPr>
        <a:bodyPr/>
        <a:lstStyle/>
        <a:p>
          <a:pPr>
            <a:defRPr sz="2000">
              <a:latin typeface="Gill Sans MT" panose="020B0502020104020203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0.53</cdr:x>
      <cdr:y>0.16774</cdr:y>
    </cdr:from>
    <cdr:to>
      <cdr:x>0.97</cdr:x>
      <cdr:y>0.28792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038600" y="660392"/>
          <a:ext cx="3352800" cy="47315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400" dirty="0" smtClean="0">
              <a:solidFill>
                <a:schemeClr val="tx1"/>
              </a:solidFill>
              <a:latin typeface="Gill Sans MT" panose="020B0502020104020203" pitchFamily="34" charset="0"/>
            </a:rPr>
            <a:t>Inventory of non-integrated work</a:t>
          </a:r>
        </a:p>
        <a:p xmlns:a="http://schemas.openxmlformats.org/drawingml/2006/main">
          <a:endParaRPr lang="en-US" sz="1400" dirty="0">
            <a:latin typeface="Gill Sans MT" panose="020B0502020104020203" pitchFamily="34" charset="0"/>
          </a:endParaRPr>
        </a:p>
      </cdr:txBody>
    </cdr:sp>
  </cdr:relSizeAnchor>
  <cdr:relSizeAnchor xmlns:cdr="http://schemas.openxmlformats.org/drawingml/2006/chartDrawing">
    <cdr:from>
      <cdr:x>0.48</cdr:x>
      <cdr:y>0.22581</cdr:y>
    </cdr:from>
    <cdr:to>
      <cdr:x>0.53</cdr:x>
      <cdr:y>0.24516</cdr:y>
    </cdr:to>
    <cdr:sp macro="" textlink="">
      <cdr:nvSpPr>
        <cdr:cNvPr id="4" name="Straight Arrow Connector 3"/>
        <cdr:cNvSpPr/>
      </cdr:nvSpPr>
      <cdr:spPr bwMode="auto">
        <a:xfrm xmlns:a="http://schemas.openxmlformats.org/drawingml/2006/main" rot="10800000" flipV="1">
          <a:off x="3657600" y="889001"/>
          <a:ext cx="381000" cy="7620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2857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 xmlns:a="http://schemas.openxmlformats.org/drawingml/2006/main"/>
      </cdr:spPr>
      <cdr:txBody>
        <a:bodyPr xmlns:a="http://schemas.openxmlformats.org/drawingml/2006/main" vertOverflow="clip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t" anchorCtr="0" compatLnSpc="1">
            <a:prstTxWarp prst="textNoShape">
              <a:avLst/>
            </a:prstTxWarp>
          </a:bodyPr>
          <a:lstStyle>
            <a:lvl1pPr defTabSz="924539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396" y="1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t" anchorCtr="0" compatLnSpc="1">
            <a:prstTxWarp prst="textNoShape">
              <a:avLst/>
            </a:prstTxWarp>
          </a:bodyPr>
          <a:lstStyle>
            <a:lvl1pPr algn="r" defTabSz="924539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195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b" anchorCtr="0" compatLnSpc="1">
            <a:prstTxWarp prst="textNoShape">
              <a:avLst/>
            </a:prstTxWarp>
          </a:bodyPr>
          <a:lstStyle>
            <a:lvl1pPr defTabSz="924539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b" anchorCtr="0" compatLnSpc="1">
            <a:prstTxWarp prst="textNoShape">
              <a:avLst/>
            </a:prstTxWarp>
          </a:bodyPr>
          <a:lstStyle>
            <a:lvl1pPr algn="r" defTabSz="924539">
              <a:defRPr sz="1100" b="0" i="1"/>
            </a:lvl1pPr>
          </a:lstStyle>
          <a:p>
            <a:pPr>
              <a:defRPr/>
            </a:pPr>
            <a:fld id="{1B3B0E3B-E5C4-4251-A7FB-CB33CCB6C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5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t" anchorCtr="0" compatLnSpc="1">
            <a:prstTxWarp prst="textNoShape">
              <a:avLst/>
            </a:prstTxWarp>
          </a:bodyPr>
          <a:lstStyle>
            <a:lvl1pPr defTabSz="924539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396" y="1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t" anchorCtr="0" compatLnSpc="1">
            <a:prstTxWarp prst="textNoShape">
              <a:avLst/>
            </a:prstTxWarp>
          </a:bodyPr>
          <a:lstStyle>
            <a:lvl1pPr algn="r" defTabSz="924539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195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b" anchorCtr="0" compatLnSpc="1">
            <a:prstTxWarp prst="textNoShape">
              <a:avLst/>
            </a:prstTxWarp>
          </a:bodyPr>
          <a:lstStyle>
            <a:lvl1pPr defTabSz="924539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b" anchorCtr="0" compatLnSpc="1">
            <a:prstTxWarp prst="textNoShape">
              <a:avLst/>
            </a:prstTxWarp>
          </a:bodyPr>
          <a:lstStyle>
            <a:lvl1pPr algn="r" defTabSz="924539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229CEE7-0F02-44C1-8906-EC6CFDC65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978" y="4414560"/>
            <a:ext cx="5047858" cy="4182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66" tIns="46535" rIns="93066" bIns="465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626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0775" y="698500"/>
            <a:ext cx="4640263" cy="3481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070518" y="8853714"/>
            <a:ext cx="739285" cy="27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255" tIns="44930" rIns="88255" bIns="44930">
            <a:spAutoFit/>
          </a:bodyPr>
          <a:lstStyle/>
          <a:p>
            <a:pPr algn="ctr" defTabSz="877477">
              <a:lnSpc>
                <a:spcPct val="90000"/>
              </a:lnSpc>
              <a:defRPr/>
            </a:pPr>
            <a:r>
              <a:rPr lang="en-US" sz="1300" b="0">
                <a:solidFill>
                  <a:schemeClr val="tx1"/>
                </a:solidFill>
              </a:rPr>
              <a:t>Page </a:t>
            </a:r>
            <a:fld id="{55488FE2-1213-4D8B-9D82-EC18FBC6248F}" type="slidenum">
              <a:rPr lang="en-US" sz="1300" b="0">
                <a:solidFill>
                  <a:schemeClr val="tx1"/>
                </a:solidFill>
              </a:rPr>
              <a:pPr algn="ctr" defTabSz="877477">
                <a:lnSpc>
                  <a:spcPct val="90000"/>
                </a:lnSpc>
                <a:defRPr/>
              </a:pPr>
              <a:t>‹#›</a:t>
            </a:fld>
            <a:endParaRPr lang="en-US" sz="13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5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4412327-F9A8-4C82-83D7-AD07442DFF20}" type="slidenum">
              <a:rPr lang="en-US" sz="1100" b="0">
                <a:solidFill>
                  <a:schemeClr val="tx1"/>
                </a:solidFill>
              </a:rPr>
              <a:pPr/>
              <a:t>1</a:t>
            </a:fld>
            <a:endParaRPr 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3575"/>
            <a:fld id="{FC0FCBAE-9CA4-4A03-AFF7-5647735560BF}" type="slidenum">
              <a:rPr lang="en-US" smtClean="0"/>
              <a:pPr defTabSz="923575"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3575"/>
            <a:fld id="{FC0FCBAE-9CA4-4A03-AFF7-5647735560BF}" type="slidenum">
              <a:rPr lang="en-US" smtClean="0"/>
              <a:pPr defTabSz="923575"/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4)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2E1F-CC9B-4A24-8835-E097471CC5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65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4)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A3BD3-2509-4F01-9114-521231456D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6267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80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80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4)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CF888-7503-4D3E-BC7A-0F436AE460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2480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29994"/>
            <a:ext cx="8966200" cy="5731228"/>
          </a:xfrm>
        </p:spPr>
        <p:txBody>
          <a:bodyPr/>
          <a:lstStyle>
            <a:lvl1pPr>
              <a:defRPr sz="2800">
                <a:latin typeface="Gill Sans MT" panose="020B0502020104020203" pitchFamily="34" charset="0"/>
              </a:defRPr>
            </a:lvl1pPr>
            <a:lvl2pPr>
              <a:defRPr sz="2400"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4)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B1FAA-A740-404F-BBC5-7C153B666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45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4)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6E679-5245-4D04-9B5E-6F7A762A63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9137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4)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56877-A1FA-486C-970B-A787F06937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8821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4)</a:t>
            </a: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21A5C-439D-4C05-8267-ECDE501361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1712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4)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1E189-A5E4-460C-B525-E80730F3D2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6061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4)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59007-A7D2-484D-B045-20F01AFEB2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8135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4)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1680B-D5C9-49AC-83D2-20D4FD564E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8849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4)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3C506-278B-4869-9411-0A8C8B40ED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035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391" y="6568158"/>
            <a:ext cx="38449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Software Testing, Edition 2  (Ch 4)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05275" y="6560220"/>
            <a:ext cx="2895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4550" y="6552283"/>
            <a:ext cx="19050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BDDBD9-5CD3-45F3-80AE-704B15C07F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625" y="96838"/>
            <a:ext cx="90487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" y="1085850"/>
            <a:ext cx="9048750" cy="542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 </a:t>
            </a:r>
          </a:p>
          <a:p>
            <a:pPr lvl="4"/>
            <a:r>
              <a:rPr lang="en-US" dirty="0" smtClean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46" r:id="rId1"/>
    <p:sldLayoutId id="214748405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ransition spd="med"/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75000"/>
        <a:buFont typeface="Monotype Sorts" charset="2"/>
        <a:buChar char="n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gmu.edu/~offutt/softwarete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850" y="260440"/>
            <a:ext cx="8229600" cy="2870200"/>
          </a:xfrm>
        </p:spPr>
        <p:txBody>
          <a:bodyPr/>
          <a:lstStyle/>
          <a:p>
            <a:r>
              <a:rPr lang="en-US" dirty="0" smtClean="0"/>
              <a:t>Introduction to Software Testing</a:t>
            </a:r>
            <a:br>
              <a:rPr lang="en-US" dirty="0" smtClean="0"/>
            </a:br>
            <a:r>
              <a:rPr lang="en-US" sz="2800" dirty="0" smtClean="0"/>
              <a:t>(</a:t>
            </a:r>
            <a:r>
              <a:rPr lang="en-US" sz="2800" i="1" dirty="0" smtClean="0"/>
              <a:t>2nd edition</a:t>
            </a:r>
            <a:r>
              <a:rPr lang="en-US" sz="2800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Chapter 4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Putting Testing First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425825"/>
            <a:ext cx="7342496" cy="25257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3200" smtClean="0"/>
              <a:t>Paul Ammann &amp; Jeff Offutt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sz="2800" smtClean="0"/>
          </a:p>
          <a:p>
            <a:r>
              <a:rPr lang="en-US" b="0" smtClean="0">
                <a:hlinkClick r:id="rId3"/>
              </a:rPr>
              <a:t>http://www.cs.gmu.edu/~offutt/softwaretest/</a:t>
            </a:r>
            <a:endParaRPr lang="en-US" b="0" smtClean="0"/>
          </a:p>
          <a:p>
            <a:endParaRPr lang="en-US" b="0" smtClean="0"/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2602514" y="6281233"/>
            <a:ext cx="39320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="0" i="1" dirty="0" smtClean="0">
                <a:latin typeface="Comic Sans MS" pitchFamily="66" charset="0"/>
              </a:rPr>
              <a:t>August 2014</a:t>
            </a:r>
            <a:endParaRPr lang="en-US" sz="1600" b="0" i="1" dirty="0">
              <a:latin typeface="Comic Sans MS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Introduction to Software Testing, Edition 2  (Ch 4)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B1FAEA-FB61-49EA-83B9-B0A89AFA292A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  <p:sp>
        <p:nvSpPr>
          <p:cNvPr id="1638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6253" y="88231"/>
            <a:ext cx="8939463" cy="1415717"/>
          </a:xfrm>
        </p:spPr>
        <p:txBody>
          <a:bodyPr/>
          <a:lstStyle/>
          <a:p>
            <a:r>
              <a:rPr lang="en-US" dirty="0" smtClean="0"/>
              <a:t>Continuous Integration</a:t>
            </a:r>
            <a:r>
              <a:rPr lang="en-US" dirty="0"/>
              <a:t> </a:t>
            </a:r>
            <a:r>
              <a:rPr lang="en-US" dirty="0" smtClean="0"/>
              <a:t>Reduces Risk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1375644" y="5858933"/>
            <a:ext cx="6392708" cy="461665"/>
          </a:xfrm>
          <a:prstGeom prst="rect">
            <a:avLst/>
          </a:prstGeom>
          <a:solidFill>
            <a:srgbClr val="0000CC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Non-integrated functionality is dangerous!</a:t>
            </a:r>
            <a:endParaRPr lang="en-US" sz="2400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358822600"/>
              </p:ext>
            </p:extLst>
          </p:nvPr>
        </p:nvGraphicFramePr>
        <p:xfrm>
          <a:off x="762000" y="1397000"/>
          <a:ext cx="7620000" cy="393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140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Tests in Agile Methods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4)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1E189-A5E4-460C-B525-E80730F3D25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9950" y="1288493"/>
            <a:ext cx="48646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Traditional testers often design system tests from requirements</a:t>
            </a:r>
            <a:endParaRPr lang="en-US" sz="2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7" name="Right Brace 16"/>
          <p:cNvSpPr/>
          <p:nvPr/>
        </p:nvSpPr>
        <p:spPr bwMode="auto">
          <a:xfrm>
            <a:off x="4563484" y="2477537"/>
            <a:ext cx="894945" cy="1915547"/>
          </a:xfrm>
          <a:prstGeom prst="rightBrace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5739382" y="3017021"/>
            <a:ext cx="1157592" cy="836579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AFD00"/>
                </a:solidFill>
                <a:effectLst/>
                <a:latin typeface="Gill Sans MT" panose="020B0502020104020203" pitchFamily="34" charset="0"/>
              </a:rPr>
              <a:t>System tests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82375" y="4732583"/>
            <a:ext cx="43417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But … what if there are no traditional requirements documents ?</a:t>
            </a:r>
            <a:endParaRPr lang="en-US" sz="2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864526" y="2609260"/>
            <a:ext cx="2344366" cy="1652100"/>
            <a:chOff x="2234190" y="2609260"/>
            <a:chExt cx="2344366" cy="1652100"/>
          </a:xfrm>
        </p:grpSpPr>
        <p:sp>
          <p:nvSpPr>
            <p:cNvPr id="10" name="Flowchart: Document 9"/>
            <p:cNvSpPr/>
            <p:nvPr/>
          </p:nvSpPr>
          <p:spPr bwMode="auto">
            <a:xfrm>
              <a:off x="2234190" y="2609260"/>
              <a:ext cx="2039566" cy="792804"/>
            </a:xfrm>
            <a:prstGeom prst="flowChartDocument">
              <a:avLst/>
            </a:prstGeom>
            <a:solidFill>
              <a:schemeClr val="bg1">
                <a:lumMod val="60000"/>
                <a:lumOff val="40000"/>
              </a:schemeClr>
            </a:solidFill>
            <a:ln w="285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FAFD00"/>
                  </a:solidFill>
                  <a:effectLst/>
                  <a:latin typeface="Gill Sans MT" panose="020B0502020104020203" pitchFamily="34" charset="0"/>
                </a:rPr>
                <a:t>Requirements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AFD00"/>
                </a:solidFill>
                <a:effectLst/>
                <a:latin typeface="Gill Sans MT" panose="020B0502020104020203" pitchFamily="34" charset="0"/>
              </a:endParaRPr>
            </a:p>
          </p:txBody>
        </p:sp>
        <p:sp>
          <p:nvSpPr>
            <p:cNvPr id="14" name="Flowchart: Document 13"/>
            <p:cNvSpPr/>
            <p:nvPr/>
          </p:nvSpPr>
          <p:spPr bwMode="auto">
            <a:xfrm>
              <a:off x="2386590" y="3043772"/>
              <a:ext cx="2039566" cy="792804"/>
            </a:xfrm>
            <a:prstGeom prst="flowChartDocument">
              <a:avLst/>
            </a:prstGeom>
            <a:solidFill>
              <a:schemeClr val="bg1">
                <a:lumMod val="60000"/>
                <a:lumOff val="40000"/>
              </a:schemeClr>
            </a:solidFill>
            <a:ln w="285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FAFD00"/>
                  </a:solidFill>
                  <a:effectLst/>
                  <a:latin typeface="Gill Sans MT" panose="020B0502020104020203" pitchFamily="34" charset="0"/>
                </a:rPr>
                <a:t>Requirements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AFD00"/>
                </a:solidFill>
                <a:effectLst/>
                <a:latin typeface="Gill Sans MT" panose="020B0502020104020203" pitchFamily="34" charset="0"/>
              </a:endParaRPr>
            </a:p>
          </p:txBody>
        </p:sp>
        <p:sp>
          <p:nvSpPr>
            <p:cNvPr id="16" name="Flowchart: Document 15"/>
            <p:cNvSpPr/>
            <p:nvPr/>
          </p:nvSpPr>
          <p:spPr bwMode="auto">
            <a:xfrm>
              <a:off x="2538990" y="3468556"/>
              <a:ext cx="2039566" cy="792804"/>
            </a:xfrm>
            <a:prstGeom prst="flowChartDocument">
              <a:avLst/>
            </a:prstGeom>
            <a:solidFill>
              <a:schemeClr val="bg1">
                <a:lumMod val="60000"/>
                <a:lumOff val="40000"/>
              </a:schemeClr>
            </a:solidFill>
            <a:ln w="285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FAFD00"/>
                  </a:solidFill>
                  <a:effectLst/>
                  <a:latin typeface="Gill Sans MT" panose="020B0502020104020203" pitchFamily="34" charset="0"/>
                </a:rPr>
                <a:t>Requirements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AFD00"/>
                </a:solidFill>
                <a:effectLst/>
                <a:latin typeface="Gill Sans MT" panose="020B0502020104020203" pitchFamily="34" charset="0"/>
              </a:endParaRPr>
            </a:p>
          </p:txBody>
        </p:sp>
      </p:grpSp>
      <p:cxnSp>
        <p:nvCxnSpPr>
          <p:cNvPr id="23" name="Straight Connector 22"/>
          <p:cNvCxnSpPr/>
          <p:nvPr/>
        </p:nvCxnSpPr>
        <p:spPr bwMode="auto">
          <a:xfrm>
            <a:off x="1913076" y="2443177"/>
            <a:ext cx="2039566" cy="1984267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5400000">
            <a:off x="1913076" y="2443177"/>
            <a:ext cx="2039566" cy="1984267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4311925" y="3050590"/>
            <a:ext cx="434734" cy="769441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en-US" sz="4400" dirty="0">
              <a:solidFill>
                <a:srgbClr val="FF0000"/>
              </a:solidFill>
              <a:latin typeface="Century" panose="020406040505050203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2824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 animBg="1"/>
      <p:bldP spid="18" grpId="0" animBg="1"/>
      <p:bldP spid="20" grpId="0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4)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1E189-A5E4-460C-B525-E80730F3D25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29301" y="890152"/>
            <a:ext cx="8262938" cy="1015663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A </a:t>
            </a:r>
            <a:r>
              <a:rPr lang="en-US" sz="3200" b="0" i="1" dirty="0" smtClean="0">
                <a:solidFill>
                  <a:schemeClr val="tx2"/>
                </a:solidFill>
                <a:latin typeface="Gill Sans MT" panose="020B0502020104020203" pitchFamily="34" charset="0"/>
                <a:cs typeface="Arial" pitchFamily="34" charset="0"/>
              </a:rPr>
              <a:t>user story</a:t>
            </a:r>
            <a:r>
              <a:rPr lang="en-US" sz="3200" b="0" dirty="0" smtClean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is a few sentences that captures what a user will do with the software</a:t>
            </a:r>
            <a:endParaRPr lang="en-US" sz="2800" b="0" dirty="0">
              <a:solidFill>
                <a:schemeClr val="tx1"/>
              </a:solidFill>
              <a:latin typeface="Gill Sans MT" panose="020B0502020104020203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29301" y="2198005"/>
            <a:ext cx="3315849" cy="1989509"/>
            <a:chOff x="429301" y="3375093"/>
            <a:chExt cx="3315849" cy="1989509"/>
          </a:xfrm>
        </p:grpSpPr>
        <p:pic>
          <p:nvPicPr>
            <p:cNvPr id="1026" name="Picture 2" descr="C:\Users\offutt\Desktop\Notecard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301" y="3375093"/>
              <a:ext cx="3315849" cy="1989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505840" y="3675780"/>
              <a:ext cx="26459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smtClean="0">
                  <a:solidFill>
                    <a:srgbClr val="000000"/>
                  </a:solidFill>
                  <a:latin typeface="Gill Sans MT" panose="020B0502020104020203" pitchFamily="34" charset="0"/>
                </a:rPr>
                <a:t>Withdraw money from checking account</a:t>
              </a:r>
              <a:endParaRPr lang="en-US" b="0" dirty="0">
                <a:solidFill>
                  <a:srgbClr val="000000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386823" y="3027467"/>
            <a:ext cx="3315849" cy="1989509"/>
            <a:chOff x="4044748" y="3838778"/>
            <a:chExt cx="3315849" cy="1989509"/>
          </a:xfrm>
        </p:grpSpPr>
        <p:pic>
          <p:nvPicPr>
            <p:cNvPr id="9" name="Picture 2" descr="C:\Users\offutt\Desktop\Notecard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748" y="3838778"/>
              <a:ext cx="3315849" cy="1989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083017" y="4204555"/>
              <a:ext cx="30181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smtClean="0">
                  <a:solidFill>
                    <a:srgbClr val="000000"/>
                  </a:solidFill>
                  <a:latin typeface="Gill Sans MT" panose="020B0502020104020203" pitchFamily="34" charset="0"/>
                </a:rPr>
                <a:t>Support technician sees customer’s history on demand</a:t>
              </a:r>
              <a:endParaRPr lang="en-US" b="0" dirty="0">
                <a:solidFill>
                  <a:srgbClr val="000000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83860" y="1955463"/>
            <a:ext cx="3315849" cy="1989509"/>
            <a:chOff x="4044748" y="3838778"/>
            <a:chExt cx="3315849" cy="1989509"/>
          </a:xfrm>
        </p:grpSpPr>
        <p:pic>
          <p:nvPicPr>
            <p:cNvPr id="14" name="Picture 2" descr="C:\Users\offutt\Desktop\Notecard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748" y="3838778"/>
              <a:ext cx="3315849" cy="1989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083017" y="4204555"/>
              <a:ext cx="30181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smtClean="0">
                  <a:solidFill>
                    <a:srgbClr val="000000"/>
                  </a:solidFill>
                  <a:latin typeface="Gill Sans MT" panose="020B0502020104020203" pitchFamily="34" charset="0"/>
                </a:rPr>
                <a:t>Agent sees a list of today’s interview applicants</a:t>
              </a:r>
              <a:endParaRPr lang="en-US" b="0" dirty="0">
                <a:solidFill>
                  <a:srgbClr val="000000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88900" y="5068149"/>
            <a:ext cx="8966200" cy="1449386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z="2800" kern="0" dirty="0" smtClean="0">
                <a:latin typeface="Gill Sans MT" panose="020B0502020104020203" pitchFamily="34" charset="0"/>
              </a:rPr>
              <a:t>In the language of the </a:t>
            </a:r>
            <a:r>
              <a:rPr lang="en-US" sz="2800" kern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end user</a:t>
            </a:r>
          </a:p>
          <a:p>
            <a:pPr lvl="1"/>
            <a:r>
              <a:rPr lang="en-US" sz="2800" kern="0" dirty="0" smtClean="0">
                <a:latin typeface="Gill Sans MT" panose="020B0502020104020203" pitchFamily="34" charset="0"/>
              </a:rPr>
              <a:t>Usually small in scale with </a:t>
            </a:r>
            <a:r>
              <a:rPr lang="en-US" sz="2800" kern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few details</a:t>
            </a:r>
          </a:p>
          <a:p>
            <a:pPr lvl="1"/>
            <a:r>
              <a:rPr lang="en-US" sz="2800" kern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Not</a:t>
            </a:r>
            <a:r>
              <a:rPr lang="en-US" sz="2800" kern="0" dirty="0" smtClean="0">
                <a:latin typeface="Gill Sans MT" panose="020B0502020104020203" pitchFamily="34" charset="0"/>
              </a:rPr>
              <a:t> archived</a:t>
            </a:r>
            <a:endParaRPr lang="en-US" sz="2800" kern="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2219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Tests in Agile Methods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4)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1E189-A5E4-460C-B525-E80730F3D25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926505" y="991391"/>
            <a:ext cx="1867242" cy="134273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Acceptance Test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(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Failing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)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17347" y="1165501"/>
            <a:ext cx="1335505" cy="994510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User Story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5867400" y="1211647"/>
            <a:ext cx="1335505" cy="902218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TDD Test 1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6436895" y="2647232"/>
            <a:ext cx="2574758" cy="1395664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Change software &amp; Refactor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7056521" y="4576262"/>
            <a:ext cx="1335505" cy="902218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TDD Test 2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3807158" y="5185832"/>
            <a:ext cx="2574758" cy="1395664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Change software &amp; Refactor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51479" y="3621357"/>
            <a:ext cx="1867242" cy="134273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Acceptance Test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(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Passing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)</a:t>
            </a:r>
          </a:p>
        </p:txBody>
      </p:sp>
      <p:cxnSp>
        <p:nvCxnSpPr>
          <p:cNvPr id="17" name="Straight Arrow Connector 16"/>
          <p:cNvCxnSpPr>
            <a:stCxn id="10" idx="3"/>
            <a:endCxn id="8" idx="1"/>
          </p:cNvCxnSpPr>
          <p:nvPr/>
        </p:nvCxnSpPr>
        <p:spPr bwMode="auto">
          <a:xfrm>
            <a:off x="1852852" y="1662756"/>
            <a:ext cx="107365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3"/>
            <a:endCxn id="11" idx="1"/>
          </p:cNvCxnSpPr>
          <p:nvPr/>
        </p:nvCxnSpPr>
        <p:spPr bwMode="auto">
          <a:xfrm>
            <a:off x="4793747" y="1662756"/>
            <a:ext cx="107365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1" name="Straight Arrow Connector 20"/>
          <p:cNvCxnSpPr>
            <a:stCxn id="12" idx="4"/>
            <a:endCxn id="13" idx="0"/>
          </p:cNvCxnSpPr>
          <p:nvPr/>
        </p:nvCxnSpPr>
        <p:spPr bwMode="auto">
          <a:xfrm>
            <a:off x="7724274" y="4042896"/>
            <a:ext cx="0" cy="5333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3" name="Curved Connector 22"/>
          <p:cNvCxnSpPr>
            <a:stCxn id="11" idx="3"/>
            <a:endCxn id="12" idx="0"/>
          </p:cNvCxnSpPr>
          <p:nvPr/>
        </p:nvCxnSpPr>
        <p:spPr bwMode="auto">
          <a:xfrm>
            <a:off x="7202905" y="1662756"/>
            <a:ext cx="521369" cy="984476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7" name="Curved Connector 26"/>
          <p:cNvCxnSpPr>
            <a:stCxn id="13" idx="2"/>
            <a:endCxn id="14" idx="6"/>
          </p:cNvCxnSpPr>
          <p:nvPr/>
        </p:nvCxnSpPr>
        <p:spPr bwMode="auto">
          <a:xfrm rot="5400000">
            <a:off x="6850503" y="5009893"/>
            <a:ext cx="405184" cy="134235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38" name="Group 37"/>
          <p:cNvGrpSpPr/>
          <p:nvPr/>
        </p:nvGrpSpPr>
        <p:grpSpPr>
          <a:xfrm>
            <a:off x="2231022" y="5799443"/>
            <a:ext cx="689818" cy="168442"/>
            <a:chOff x="3260558" y="3595437"/>
            <a:chExt cx="689818" cy="168442"/>
          </a:xfrm>
        </p:grpSpPr>
        <p:sp>
          <p:nvSpPr>
            <p:cNvPr id="35" name="Oval 34"/>
            <p:cNvSpPr/>
            <p:nvPr/>
          </p:nvSpPr>
          <p:spPr bwMode="auto">
            <a:xfrm>
              <a:off x="3260558" y="3595437"/>
              <a:ext cx="168442" cy="168442"/>
            </a:xfrm>
            <a:prstGeom prst="ellipse">
              <a:avLst/>
            </a:prstGeom>
            <a:solidFill>
              <a:schemeClr val="bg1">
                <a:lumMod val="60000"/>
                <a:lumOff val="40000"/>
              </a:schemeClr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3521246" y="3595437"/>
              <a:ext cx="168442" cy="168442"/>
            </a:xfrm>
            <a:prstGeom prst="ellipse">
              <a:avLst/>
            </a:prstGeom>
            <a:solidFill>
              <a:schemeClr val="bg1">
                <a:lumMod val="60000"/>
                <a:lumOff val="40000"/>
              </a:schemeClr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3781934" y="3595437"/>
              <a:ext cx="168442" cy="168442"/>
            </a:xfrm>
            <a:prstGeom prst="ellipse">
              <a:avLst/>
            </a:prstGeom>
            <a:solidFill>
              <a:schemeClr val="bg1">
                <a:lumMod val="60000"/>
                <a:lumOff val="40000"/>
              </a:schemeClr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</p:grpSp>
      <p:cxnSp>
        <p:nvCxnSpPr>
          <p:cNvPr id="39" name="Straight Arrow Connector 38"/>
          <p:cNvCxnSpPr/>
          <p:nvPr/>
        </p:nvCxnSpPr>
        <p:spPr bwMode="auto">
          <a:xfrm flipH="1">
            <a:off x="3022758" y="5883664"/>
            <a:ext cx="784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2" name="Curved Connector 41"/>
          <p:cNvCxnSpPr>
            <a:endCxn id="15" idx="2"/>
          </p:cNvCxnSpPr>
          <p:nvPr/>
        </p:nvCxnSpPr>
        <p:spPr bwMode="auto">
          <a:xfrm rot="10800000">
            <a:off x="1185101" y="4964088"/>
            <a:ext cx="949669" cy="92047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7" name="Straight Arrow Connector 46"/>
          <p:cNvCxnSpPr>
            <a:stCxn id="15" idx="0"/>
            <a:endCxn id="10" idx="2"/>
          </p:cNvCxnSpPr>
          <p:nvPr/>
        </p:nvCxnSpPr>
        <p:spPr bwMode="auto">
          <a:xfrm flipV="1">
            <a:off x="1185100" y="2160011"/>
            <a:ext cx="0" cy="14613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3865552" y="3238727"/>
            <a:ext cx="1465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latin typeface="Gill Sans MT" panose="020B0502020104020203" pitchFamily="34" charset="0"/>
              </a:rPr>
              <a:t>Tests archived</a:t>
            </a:r>
            <a:endParaRPr lang="en-US" sz="2400" b="0" dirty="0">
              <a:latin typeface="Gill Sans MT" panose="020B0502020104020203" pitchFamily="34" charset="0"/>
            </a:endParaRPr>
          </a:p>
        </p:txBody>
      </p:sp>
      <p:cxnSp>
        <p:nvCxnSpPr>
          <p:cNvPr id="52" name="Straight Arrow Connector 51"/>
          <p:cNvCxnSpPr>
            <a:stCxn id="50" idx="0"/>
          </p:cNvCxnSpPr>
          <p:nvPr/>
        </p:nvCxnSpPr>
        <p:spPr bwMode="auto">
          <a:xfrm flipH="1" flipV="1">
            <a:off x="4162927" y="2490537"/>
            <a:ext cx="435136" cy="7481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V="1">
            <a:off x="4969042" y="2160011"/>
            <a:ext cx="898358" cy="11850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5094537" y="3654225"/>
            <a:ext cx="1727368" cy="9220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2135775" y="4258108"/>
            <a:ext cx="2833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latin typeface="Gill Sans MT" panose="020B0502020104020203" pitchFamily="34" charset="0"/>
              </a:rPr>
              <a:t>Continue adding TDD tests until acceptance test passes</a:t>
            </a:r>
            <a:endParaRPr lang="en-US" sz="2400" b="0" dirty="0">
              <a:latin typeface="Gill Sans MT" panose="020B05020201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72992" y="5848467"/>
            <a:ext cx="2574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latin typeface="Gill Sans MT" panose="020B0502020104020203" pitchFamily="34" charset="0"/>
              </a:rPr>
              <a:t>Refactoring avoids maintenance debt</a:t>
            </a:r>
            <a:endParaRPr lang="en-US" sz="2400" b="0" dirty="0">
              <a:latin typeface="Gill Sans MT" panose="020B0502020104020203" pitchFamily="34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 bwMode="auto">
          <a:xfrm flipH="1">
            <a:off x="5763126" y="6193684"/>
            <a:ext cx="709867" cy="7028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920408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50" grpId="0"/>
      <p:bldP spid="59" grpId="0"/>
      <p:bldP spid="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Tests to Existing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today’s software is </a:t>
            </a:r>
            <a:r>
              <a:rPr lang="en-US" dirty="0" smtClean="0">
                <a:solidFill>
                  <a:schemeClr val="tx2"/>
                </a:solidFill>
              </a:rPr>
              <a:t>legacy</a:t>
            </a:r>
          </a:p>
          <a:p>
            <a:pPr lvl="1"/>
            <a:r>
              <a:rPr lang="en-US" dirty="0" smtClean="0"/>
              <a:t>No legacy </a:t>
            </a:r>
            <a:r>
              <a:rPr lang="en-US" dirty="0" smtClean="0">
                <a:solidFill>
                  <a:schemeClr val="tx2"/>
                </a:solidFill>
              </a:rPr>
              <a:t>tests</a:t>
            </a:r>
          </a:p>
          <a:p>
            <a:pPr lvl="1"/>
            <a:r>
              <a:rPr lang="en-US" dirty="0" smtClean="0"/>
              <a:t>Legacy requirements hopelessly </a:t>
            </a:r>
            <a:r>
              <a:rPr lang="en-US" dirty="0" smtClean="0">
                <a:solidFill>
                  <a:schemeClr val="tx2"/>
                </a:solidFill>
              </a:rPr>
              <a:t>outdated</a:t>
            </a:r>
          </a:p>
          <a:p>
            <a:pPr lvl="1"/>
            <a:r>
              <a:rPr lang="en-US" dirty="0" smtClean="0"/>
              <a:t>Designs, if they were ever written down, </a:t>
            </a:r>
            <a:r>
              <a:rPr lang="en-US" dirty="0" smtClean="0">
                <a:solidFill>
                  <a:schemeClr val="tx2"/>
                </a:solidFill>
              </a:rPr>
              <a:t>lost</a:t>
            </a:r>
          </a:p>
          <a:p>
            <a:r>
              <a:rPr lang="en-US" dirty="0" smtClean="0"/>
              <a:t>Companies sometimes </a:t>
            </a:r>
            <a:r>
              <a:rPr lang="en-US" dirty="0" smtClean="0">
                <a:solidFill>
                  <a:schemeClr val="tx2"/>
                </a:solidFill>
              </a:rPr>
              <a:t>choose not to change</a:t>
            </a:r>
            <a:r>
              <a:rPr lang="en-US" dirty="0" smtClean="0"/>
              <a:t> software out of fear of failure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4)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371616" y="3816187"/>
            <a:ext cx="6388769" cy="1077218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How to apply TDD to legacy software with no tests?</a:t>
            </a:r>
            <a:endParaRPr lang="en-US" sz="3200" b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cs typeface="Arial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7670" y="5113421"/>
            <a:ext cx="8966200" cy="112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Create an entire new test set? — too </a:t>
            </a:r>
            <a:r>
              <a:rPr lang="en-US" kern="0" dirty="0" smtClean="0">
                <a:solidFill>
                  <a:schemeClr val="tx2"/>
                </a:solidFill>
              </a:rPr>
              <a:t>expensive</a:t>
            </a:r>
            <a:r>
              <a:rPr lang="en-US" kern="0" dirty="0" smtClean="0"/>
              <a:t>!</a:t>
            </a:r>
          </a:p>
          <a:p>
            <a:r>
              <a:rPr lang="en-US" kern="0" dirty="0" smtClean="0"/>
              <a:t>Give up? — a mixed project is </a:t>
            </a:r>
            <a:r>
              <a:rPr lang="en-US" kern="0" dirty="0" smtClean="0">
                <a:solidFill>
                  <a:schemeClr val="tx2"/>
                </a:solidFill>
              </a:rPr>
              <a:t>unmanageable</a:t>
            </a:r>
          </a:p>
        </p:txBody>
      </p:sp>
    </p:spTree>
    <p:extLst>
      <p:ext uri="{BB962C8B-B14F-4D97-AF65-F5344CB8AC3E}">
        <p14:creationId xmlns:p14="http://schemas.microsoft.com/office/powerpoint/2010/main" val="2185906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079500"/>
            <a:ext cx="8966200" cy="548172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When a change is made, add TDD tests for </a:t>
            </a:r>
            <a:r>
              <a:rPr lang="en-US" dirty="0" smtClean="0">
                <a:solidFill>
                  <a:schemeClr val="tx2"/>
                </a:solidFill>
              </a:rPr>
              <a:t>just that change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Refactor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As the project proceeds, the collection of TDD tests continues to </a:t>
            </a:r>
            <a:r>
              <a:rPr lang="en-US" dirty="0" smtClean="0">
                <a:solidFill>
                  <a:schemeClr val="tx2"/>
                </a:solidFill>
              </a:rPr>
              <a:t>grow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Eventually the software will have </a:t>
            </a:r>
            <a:r>
              <a:rPr lang="en-US" dirty="0" smtClean="0">
                <a:solidFill>
                  <a:schemeClr val="tx2"/>
                </a:solidFill>
              </a:rPr>
              <a:t>strong TDD tests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4)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45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www.clipartbest.com/cliparts/pc5/dnk/pc5dnkycB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288" y="4631499"/>
            <a:ext cx="1376817" cy="137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Testing Shortfall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29994"/>
            <a:ext cx="8966200" cy="2767448"/>
          </a:xfrm>
        </p:spPr>
        <p:txBody>
          <a:bodyPr/>
          <a:lstStyle/>
          <a:p>
            <a:r>
              <a:rPr lang="en-US" dirty="0" smtClean="0"/>
              <a:t>Do </a:t>
            </a:r>
            <a:r>
              <a:rPr lang="en-US" dirty="0" smtClean="0">
                <a:solidFill>
                  <a:schemeClr val="tx2"/>
                </a:solidFill>
              </a:rPr>
              <a:t>TDD tests</a:t>
            </a:r>
            <a:r>
              <a:rPr lang="en-US" dirty="0" smtClean="0"/>
              <a:t> (acceptance or otherwise) test the software well?</a:t>
            </a:r>
          </a:p>
          <a:p>
            <a:pPr lvl="1"/>
            <a:r>
              <a:rPr lang="en-US" dirty="0"/>
              <a:t>Do the tests achieve good </a:t>
            </a:r>
            <a:r>
              <a:rPr lang="en-US" dirty="0">
                <a:solidFill>
                  <a:schemeClr val="tx2"/>
                </a:solidFill>
              </a:rPr>
              <a:t>coverage</a:t>
            </a:r>
            <a:r>
              <a:rPr lang="en-US" dirty="0"/>
              <a:t> on the code?</a:t>
            </a:r>
          </a:p>
          <a:p>
            <a:pPr lvl="1"/>
            <a:r>
              <a:rPr lang="en-US" dirty="0"/>
              <a:t>Do the tests find most of the </a:t>
            </a:r>
            <a:r>
              <a:rPr lang="en-US" dirty="0" smtClean="0">
                <a:solidFill>
                  <a:schemeClr val="tx2"/>
                </a:solidFill>
              </a:rPr>
              <a:t>faults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/>
              <a:t>If the software passes, should management feel confident the software is </a:t>
            </a:r>
            <a:r>
              <a:rPr lang="en-US" dirty="0" smtClean="0">
                <a:solidFill>
                  <a:schemeClr val="tx2"/>
                </a:solidFill>
              </a:rPr>
              <a:t>reliable</a:t>
            </a:r>
            <a:r>
              <a:rPr lang="en-US" dirty="0" smtClean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4)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645568" y="3455245"/>
            <a:ext cx="1840832" cy="707886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NO!</a:t>
            </a:r>
            <a:endParaRPr lang="en-US" sz="4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cs typeface="Arial" pitchFamily="34" charset="0"/>
            </a:endParaRPr>
          </a:p>
        </p:txBody>
      </p:sp>
      <p:pic>
        <p:nvPicPr>
          <p:cNvPr id="1026" name="Picture 2" descr="https://encrypted-tbn1.gstatic.com/images?q=tbn:ANd9GcS0OVtyYUvl8MJzmuitEUNLlohJRTLGE7f35US_QnIpQqsXn4Zs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919" y="4648394"/>
            <a:ext cx="1790700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encrypted-tbn1.gstatic.com/images?q=tbn:ANd9GcR3U9CtaWN7xQXnTmXn-_2wFuPeIZbkQYoOKU2J8Mn3-ubJg-9eb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433" y="4846437"/>
            <a:ext cx="1578232" cy="94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encrypted-tbn1.gstatic.com/images?q=tbn:ANd9GcTH0U3SLbKqz17NowfQAztUAaDUndTqRJlsErV83nzvzHonPZV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479" y="4805557"/>
            <a:ext cx="1109662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cdn.mobilerated.com/scripts/image.php?x=0&amp;y=0&amp;id=1162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955" y="4745984"/>
            <a:ext cx="1147846" cy="114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encrypted-tbn1.gstatic.com/images?q=tbn:ANd9GcRFZ9vXzP1vYgGohw5VU7OfaPhn5LUT0Yys-YtRNSRSEqj-bfuZP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613" y="4756722"/>
            <a:ext cx="1317929" cy="112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111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agile tests focus on “</a:t>
            </a:r>
            <a:r>
              <a:rPr lang="en-US" i="1" dirty="0" smtClean="0"/>
              <a:t>happy paths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What should happen under normal use</a:t>
            </a:r>
          </a:p>
          <a:p>
            <a:r>
              <a:rPr lang="en-US" dirty="0" smtClean="0"/>
              <a:t>They often miss things like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Confused</a:t>
            </a:r>
            <a:r>
              <a:rPr lang="en-US" dirty="0" smtClean="0"/>
              <a:t>-user paths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Creative</a:t>
            </a:r>
            <a:r>
              <a:rPr lang="en-US" dirty="0" smtClean="0"/>
              <a:t>-user paths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Malicious</a:t>
            </a:r>
            <a:r>
              <a:rPr lang="en-US" dirty="0" smtClean="0"/>
              <a:t>-user paths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4)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816768" y="4008699"/>
            <a:ext cx="5486400" cy="1077218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The agile methods literature does not give much guidance</a:t>
            </a:r>
            <a:endParaRPr lang="en-US" sz="3200" b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372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Should </a:t>
            </a:r>
            <a:r>
              <a:rPr lang="en-US" dirty="0"/>
              <a:t>Testers Do?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4)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1E189-A5E4-460C-B525-E80730F3D25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04800" y="1295400"/>
            <a:ext cx="7086600" cy="584775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000099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sv-SE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ＭＳ Ｐゴシック" pitchFamily="48" charset="-128"/>
                <a:cs typeface="Times New Roman" pitchFamily="18" charset="0"/>
              </a:rPr>
              <a:t>Ummm ... Excuse me, Professor ...</a:t>
            </a:r>
            <a:endParaRPr lang="sv-SE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ＭＳ Ｐゴシック" pitchFamily="48" charset="-128"/>
              <a:cs typeface="Times New Roman" pitchFamily="18" charset="0"/>
            </a:endParaRPr>
          </a:p>
        </p:txBody>
      </p:sp>
      <p:pic>
        <p:nvPicPr>
          <p:cNvPr id="8" name="Picture 7" descr="puzzl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85946" y="2088268"/>
            <a:ext cx="3133854" cy="3037640"/>
          </a:xfrm>
          <a:prstGeom prst="rect">
            <a:avLst/>
          </a:prstGeom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645567" y="5334000"/>
            <a:ext cx="4559969" cy="584775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000099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sv-SE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ＭＳ Ｐゴシック" pitchFamily="48" charset="-128"/>
                <a:cs typeface="Times New Roman" pitchFamily="18" charset="0"/>
              </a:rPr>
              <a:t>What do I do?</a:t>
            </a:r>
            <a:endParaRPr lang="sv-SE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ＭＳ Ｐゴシック" pitchFamily="48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5885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Good Tests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4)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1E189-A5E4-460C-B525-E80730F3D25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128338" y="906378"/>
            <a:ext cx="5959641" cy="2667001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u="sng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Use a human-based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Create</a:t>
            </a:r>
            <a:r>
              <a:rPr kumimoji="0" lang="en-US" sz="2400" b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additional user stories that describe non-happy paths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baseline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How do you know when you’re finished?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Some people are very good at this, some are bad, and it’s hard to teach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767263" y="3862136"/>
            <a:ext cx="6204286" cy="2667001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u="sng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Use modeling and criteria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 the input domain to design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 software behavior with graphs, logic, or grammars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A built-in sense of completion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Much easier to teach—engineering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Requires discrete math knowledge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200" y="1003300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1.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024179" y="3787086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10" name="Right Arrow 9"/>
          <p:cNvSpPr/>
          <p:nvPr/>
        </p:nvSpPr>
        <p:spPr bwMode="auto">
          <a:xfrm>
            <a:off x="876300" y="4371861"/>
            <a:ext cx="1730057" cy="1368539"/>
          </a:xfrm>
          <a:prstGeom prst="rightArrow">
            <a:avLst/>
          </a:prstGeom>
          <a:solidFill>
            <a:srgbClr val="006600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Part 2 of book …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1966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1792705" y="2646939"/>
            <a:ext cx="5522495" cy="3925363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 </a:t>
            </a:r>
            <a:r>
              <a:rPr lang="en-US" dirty="0" smtClean="0"/>
              <a:t>I</a:t>
            </a:r>
            <a:r>
              <a:rPr lang="en-US" sz="3200" dirty="0" smtClean="0"/>
              <a:t>n</a:t>
            </a:r>
            <a:r>
              <a:rPr lang="en-US" dirty="0" smtClean="0"/>
              <a:t>creased</a:t>
            </a:r>
            <a:r>
              <a:rPr lang="en-US" sz="3200" dirty="0" smtClean="0"/>
              <a:t> </a:t>
            </a:r>
            <a:r>
              <a:rPr lang="en-US" dirty="0" smtClean="0"/>
              <a:t>E</a:t>
            </a:r>
            <a:r>
              <a:rPr lang="en-US" sz="3200" dirty="0" smtClean="0"/>
              <a:t>m</a:t>
            </a:r>
            <a:r>
              <a:rPr lang="en-US" dirty="0" smtClean="0"/>
              <a:t>phasis</a:t>
            </a:r>
            <a:r>
              <a:rPr lang="en-US" sz="3200" dirty="0" smtClean="0"/>
              <a:t> on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Philosophy of </a:t>
            </a:r>
            <a:r>
              <a:rPr lang="en-US" dirty="0" smtClean="0">
                <a:solidFill>
                  <a:schemeClr val="tx2"/>
                </a:solidFill>
              </a:rPr>
              <a:t>traditional</a:t>
            </a:r>
            <a:r>
              <a:rPr lang="en-US" dirty="0" smtClean="0"/>
              <a:t> software development methods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Upfront</a:t>
            </a:r>
            <a:r>
              <a:rPr lang="en-US" dirty="0" smtClean="0"/>
              <a:t> analysis</a:t>
            </a:r>
          </a:p>
          <a:p>
            <a:pPr lvl="1"/>
            <a:r>
              <a:rPr lang="en-US" dirty="0" smtClean="0"/>
              <a:t>Extensive </a:t>
            </a:r>
            <a:r>
              <a:rPr lang="en-US" dirty="0" smtClean="0">
                <a:solidFill>
                  <a:schemeClr val="tx2"/>
                </a:solidFill>
              </a:rPr>
              <a:t>modeling</a:t>
            </a:r>
          </a:p>
          <a:p>
            <a:pPr lvl="1"/>
            <a:r>
              <a:rPr lang="en-US" dirty="0" smtClean="0"/>
              <a:t>Reveal </a:t>
            </a:r>
            <a:r>
              <a:rPr lang="en-US" dirty="0" smtClean="0">
                <a:solidFill>
                  <a:schemeClr val="tx2"/>
                </a:solidFill>
              </a:rPr>
              <a:t>problems</a:t>
            </a:r>
            <a:r>
              <a:rPr lang="en-US" dirty="0" smtClean="0"/>
              <a:t> as early as possible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4)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 bwMode="auto">
          <a:xfrm flipV="1">
            <a:off x="2719168" y="5907496"/>
            <a:ext cx="3669632" cy="120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flipV="1">
            <a:off x="2719168" y="2816726"/>
            <a:ext cx="0" cy="31161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4" name="Arc 13"/>
          <p:cNvSpPr/>
          <p:nvPr/>
        </p:nvSpPr>
        <p:spPr bwMode="auto">
          <a:xfrm rot="10800000" flipH="1">
            <a:off x="78202" y="1034708"/>
            <a:ext cx="6021830" cy="4752472"/>
          </a:xfrm>
          <a:prstGeom prst="arc">
            <a:avLst>
              <a:gd name="adj1" fmla="val 16200000"/>
              <a:gd name="adj2" fmla="val 21522412"/>
            </a:avLst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03353" y="6172192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Original</a:t>
            </a:r>
            <a:endParaRPr lang="en-US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3809260" y="5919528"/>
            <a:ext cx="0" cy="3007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960961" y="6192237"/>
            <a:ext cx="1052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Revision</a:t>
            </a:r>
            <a:endParaRPr lang="en-US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5478900" y="5939573"/>
            <a:ext cx="0" cy="3007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 rot="16200000">
            <a:off x="2031681" y="5042885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Delta</a:t>
            </a:r>
            <a:endParaRPr lang="en-US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2719168" y="5705578"/>
            <a:ext cx="109009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2719168" y="4825465"/>
            <a:ext cx="276818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2606999" y="4825465"/>
            <a:ext cx="0" cy="8562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4076898" y="5886130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Time</a:t>
            </a:r>
            <a:endParaRPr lang="en-US" sz="24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1849343" y="3998300"/>
            <a:ext cx="861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Cost</a:t>
            </a:r>
            <a:endParaRPr lang="en-US" sz="24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50581" y="2790136"/>
            <a:ext cx="3136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More work must be revised</a:t>
            </a:r>
            <a:endParaRPr lang="en-US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56831" y="3342646"/>
            <a:ext cx="3594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Root problem   is harder to find</a:t>
            </a:r>
            <a:endParaRPr lang="en-US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0673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More companies are putting </a:t>
            </a:r>
            <a:r>
              <a:rPr lang="en-US" dirty="0" smtClean="0">
                <a:solidFill>
                  <a:schemeClr val="tx2"/>
                </a:solidFill>
              </a:rPr>
              <a:t>testing first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This can dramatically </a:t>
            </a:r>
            <a:r>
              <a:rPr lang="en-US" dirty="0" smtClean="0">
                <a:solidFill>
                  <a:schemeClr val="tx2"/>
                </a:solidFill>
              </a:rPr>
              <a:t>decrease cost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/>
                </a:solidFill>
              </a:rPr>
              <a:t>increase quality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 different view of “</a:t>
            </a:r>
            <a:r>
              <a:rPr lang="en-US" i="1" dirty="0" smtClean="0">
                <a:solidFill>
                  <a:schemeClr val="tx2"/>
                </a:solidFill>
              </a:rPr>
              <a:t>correctness</a:t>
            </a:r>
            <a:r>
              <a:rPr lang="en-US" dirty="0" smtClean="0"/>
              <a:t>”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Restricted but practical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Embraces </a:t>
            </a:r>
            <a:r>
              <a:rPr lang="en-US" dirty="0" smtClean="0">
                <a:solidFill>
                  <a:schemeClr val="tx2"/>
                </a:solidFill>
              </a:rPr>
              <a:t>evolutionary design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TDD is definitely </a:t>
            </a:r>
            <a:r>
              <a:rPr lang="en-US" dirty="0" smtClean="0">
                <a:solidFill>
                  <a:schemeClr val="tx2"/>
                </a:solidFill>
              </a:rPr>
              <a:t>not</a:t>
            </a:r>
            <a:r>
              <a:rPr lang="en-US" dirty="0" smtClean="0"/>
              <a:t> test automation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Test automation is a </a:t>
            </a:r>
            <a:r>
              <a:rPr lang="en-US" dirty="0" smtClean="0">
                <a:solidFill>
                  <a:schemeClr val="tx2"/>
                </a:solidFill>
              </a:rPr>
              <a:t>prerequisite</a:t>
            </a:r>
            <a:r>
              <a:rPr lang="en-US" dirty="0" smtClean="0"/>
              <a:t> to TDD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2"/>
                </a:solidFill>
              </a:rPr>
              <a:t>Agile tests</a:t>
            </a:r>
            <a:r>
              <a:rPr lang="en-US" dirty="0" smtClean="0"/>
              <a:t> aren’t enough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4)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794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2941468"/>
            <a:ext cx="8966200" cy="3559593"/>
          </a:xfrm>
        </p:spPr>
        <p:txBody>
          <a:bodyPr/>
          <a:lstStyle/>
          <a:p>
            <a:r>
              <a:rPr lang="en-US" dirty="0" smtClean="0"/>
              <a:t>These are true if requirements are always complete and current</a:t>
            </a:r>
          </a:p>
          <a:p>
            <a:r>
              <a:rPr lang="en-US" dirty="0" smtClean="0"/>
              <a:t>But those annoying customers keep changing their minds!</a:t>
            </a:r>
          </a:p>
          <a:p>
            <a:pPr lvl="1"/>
            <a:r>
              <a:rPr lang="en-US" dirty="0" smtClean="0"/>
              <a:t>Humans are naturally good at approximating</a:t>
            </a:r>
          </a:p>
          <a:p>
            <a:pPr lvl="1"/>
            <a:r>
              <a:rPr lang="en-US" dirty="0" smtClean="0"/>
              <a:t>But pretty bad at perfecting</a:t>
            </a:r>
          </a:p>
          <a:p>
            <a:r>
              <a:rPr lang="en-US" dirty="0" smtClean="0"/>
              <a:t>These two assumptions have made software engineering frustrating and difficult for decades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4)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7408" y="872040"/>
            <a:ext cx="8842208" cy="954107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Modeling and analysis can identify potential problems early in development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45376" y="1922403"/>
            <a:ext cx="8854240" cy="954107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Savings implied by the cost-of-change curve justify the cost of modeling and analysis over the life of the project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418133" y="6069750"/>
            <a:ext cx="3581483" cy="523220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marL="457200" indent="-457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r">
              <a:buFont typeface="Monotype Sorts" charset="2"/>
              <a:buNone/>
            </a:pPr>
            <a:r>
              <a:rPr lang="en-US" sz="2800" b="0" dirty="0" smtClean="0">
                <a:latin typeface="Gill Sans MT" panose="020B0502020104020203" pitchFamily="34" charset="0"/>
              </a:rPr>
              <a:t>Thus, agile methods …</a:t>
            </a:r>
            <a:endParaRPr lang="en-US" sz="2800" b="0" u="sng" dirty="0">
              <a:solidFill>
                <a:srgbClr val="FFFF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524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 animBg="1"/>
      <p:bldP spid="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Be Agile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 methods start by recognizing that </a:t>
            </a:r>
            <a:r>
              <a:rPr lang="en-US" dirty="0" smtClean="0">
                <a:solidFill>
                  <a:schemeClr val="tx2"/>
                </a:solidFill>
              </a:rPr>
              <a:t>neither assumption</a:t>
            </a:r>
            <a:r>
              <a:rPr lang="en-US" dirty="0" smtClean="0"/>
              <a:t> is valid for many current software projects</a:t>
            </a:r>
          </a:p>
          <a:p>
            <a:pPr lvl="1"/>
            <a:r>
              <a:rPr lang="en-US" dirty="0" smtClean="0"/>
              <a:t>Software engineers are </a:t>
            </a:r>
            <a:r>
              <a:rPr lang="en-US" dirty="0" smtClean="0">
                <a:solidFill>
                  <a:schemeClr val="tx2"/>
                </a:solidFill>
              </a:rPr>
              <a:t>not good at developing requirements</a:t>
            </a:r>
          </a:p>
          <a:p>
            <a:pPr lvl="1"/>
            <a:r>
              <a:rPr lang="en-US" dirty="0" smtClean="0"/>
              <a:t>We do not anticipate many </a:t>
            </a:r>
            <a:r>
              <a:rPr lang="en-US" dirty="0" smtClean="0">
                <a:solidFill>
                  <a:schemeClr val="tx2"/>
                </a:solidFill>
              </a:rPr>
              <a:t>changes</a:t>
            </a:r>
          </a:p>
          <a:p>
            <a:pPr lvl="1"/>
            <a:r>
              <a:rPr lang="en-US" dirty="0" smtClean="0"/>
              <a:t>Many of the changes we do anticipate are </a:t>
            </a:r>
            <a:r>
              <a:rPr lang="en-US" dirty="0" smtClean="0">
                <a:solidFill>
                  <a:schemeClr val="tx2"/>
                </a:solidFill>
              </a:rPr>
              <a:t>not needed</a:t>
            </a:r>
          </a:p>
          <a:p>
            <a:r>
              <a:rPr lang="en-US" dirty="0" smtClean="0"/>
              <a:t>Requirements (and other “non-executable artifacts”) tend to go </a:t>
            </a:r>
            <a:r>
              <a:rPr lang="en-US" dirty="0" smtClean="0">
                <a:solidFill>
                  <a:schemeClr val="tx2"/>
                </a:solidFill>
              </a:rPr>
              <a:t>out of date</a:t>
            </a:r>
            <a:r>
              <a:rPr lang="en-US" dirty="0" smtClean="0"/>
              <a:t> very quickly</a:t>
            </a:r>
          </a:p>
          <a:p>
            <a:pPr lvl="1"/>
            <a:r>
              <a:rPr lang="en-US" dirty="0" smtClean="0"/>
              <a:t>We seldom take time to </a:t>
            </a:r>
            <a:r>
              <a:rPr lang="en-US" dirty="0" smtClean="0">
                <a:solidFill>
                  <a:schemeClr val="tx2"/>
                </a:solidFill>
              </a:rPr>
              <a:t>update</a:t>
            </a:r>
            <a:r>
              <a:rPr lang="en-US" dirty="0" smtClean="0"/>
              <a:t> them</a:t>
            </a:r>
          </a:p>
          <a:p>
            <a:pPr lvl="1"/>
            <a:r>
              <a:rPr lang="en-US" dirty="0" smtClean="0"/>
              <a:t>Many current software projects </a:t>
            </a:r>
            <a:r>
              <a:rPr lang="en-US" dirty="0" smtClean="0">
                <a:solidFill>
                  <a:schemeClr val="tx2"/>
                </a:solidFill>
              </a:rPr>
              <a:t>change continuously</a:t>
            </a:r>
          </a:p>
          <a:p>
            <a:r>
              <a:rPr lang="en-US" dirty="0" smtClean="0"/>
              <a:t>Agile methods expect software to </a:t>
            </a:r>
            <a:r>
              <a:rPr lang="en-US" dirty="0" smtClean="0">
                <a:solidFill>
                  <a:schemeClr val="tx2"/>
                </a:solidFill>
              </a:rPr>
              <a:t>start small and evolve</a:t>
            </a:r>
            <a:r>
              <a:rPr lang="en-US" dirty="0" smtClean="0"/>
              <a:t> over time</a:t>
            </a:r>
          </a:p>
          <a:p>
            <a:pPr lvl="1"/>
            <a:r>
              <a:rPr lang="en-US" dirty="0" smtClean="0"/>
              <a:t>Embraces </a:t>
            </a:r>
            <a:r>
              <a:rPr lang="en-US" dirty="0" smtClean="0">
                <a:solidFill>
                  <a:schemeClr val="tx2"/>
                </a:solidFill>
              </a:rPr>
              <a:t>software </a:t>
            </a:r>
            <a:r>
              <a:rPr lang="en-US" dirty="0">
                <a:solidFill>
                  <a:schemeClr val="tx2"/>
                </a:solidFill>
              </a:rPr>
              <a:t>evolution</a:t>
            </a:r>
            <a:r>
              <a:rPr lang="en-US" dirty="0"/>
              <a:t> </a:t>
            </a:r>
            <a:r>
              <a:rPr lang="en-US" dirty="0" smtClean="0"/>
              <a:t>instead of fighting 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4)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282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Introduction to Software Testing, Edition 2  (Ch 4)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B1FAEA-FB61-49EA-83B9-B0A89AFA292A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  <p:sp>
        <p:nvSpPr>
          <p:cNvPr id="1638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4221" y="76200"/>
            <a:ext cx="8963526" cy="958516"/>
          </a:xfrm>
        </p:spPr>
        <p:txBody>
          <a:bodyPr/>
          <a:lstStyle/>
          <a:p>
            <a:r>
              <a:rPr lang="en-US" dirty="0" smtClean="0"/>
              <a:t>Supporting Evolutionary Design</a:t>
            </a:r>
          </a:p>
        </p:txBody>
      </p:sp>
      <p:sp>
        <p:nvSpPr>
          <p:cNvPr id="1638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143576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Traditional design advice says to anticipate changes</a:t>
            </a:r>
          </a:p>
          <a:p>
            <a:pPr>
              <a:buNone/>
            </a:pPr>
            <a:r>
              <a:rPr lang="en-US" dirty="0" smtClean="0"/>
              <a:t>Designers often anticipate changes that don’t happen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565496" y="5903496"/>
            <a:ext cx="7988968" cy="461665"/>
          </a:xfrm>
          <a:prstGeom prst="rect">
            <a:avLst/>
          </a:prstGeom>
          <a:solidFill>
            <a:srgbClr val="0000CC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Both anticipated and unanticipated changes affect design</a:t>
            </a:r>
            <a:endParaRPr lang="en-US" sz="2400" b="0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553200" y="2819400"/>
            <a:ext cx="1905000" cy="1600200"/>
          </a:xfrm>
          <a:prstGeom prst="roundRect">
            <a:avLst/>
          </a:prstGeom>
          <a:solidFill>
            <a:schemeClr val="bg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Evolving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Design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272589" y="3962400"/>
            <a:ext cx="2671011" cy="1676400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Unanticipated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   Change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3388894" y="1981200"/>
            <a:ext cx="2438400" cy="1676400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Anticipated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   Change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381000" y="2743200"/>
            <a:ext cx="2667000" cy="1676400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</a:t>
            </a:r>
            <a:r>
              <a:rPr lang="en-US" sz="2000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nticipated</a:t>
            </a:r>
            <a:endParaRPr lang="en-US" sz="2000" i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 change that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doesn’t </a:t>
            </a:r>
            <a:r>
              <a:rPr lang="en-US" i="1" dirty="0">
                <a:solidFill>
                  <a:schemeClr val="tx1"/>
                </a:solidFill>
                <a:latin typeface="Gill Sans MT" panose="020B0502020104020203" pitchFamily="34" charset="0"/>
              </a:rPr>
              <a:t>h</a:t>
            </a:r>
            <a:r>
              <a:rPr lang="en-US" sz="200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appen</a:t>
            </a:r>
            <a:endParaRPr kumimoji="0" lang="en-US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cxnSp>
        <p:nvCxnSpPr>
          <p:cNvPr id="16" name="Straight Arrow Connector 15"/>
          <p:cNvCxnSpPr>
            <a:stCxn id="13" idx="6"/>
          </p:cNvCxnSpPr>
          <p:nvPr/>
        </p:nvCxnSpPr>
        <p:spPr bwMode="auto">
          <a:xfrm>
            <a:off x="5827294" y="2819400"/>
            <a:ext cx="725906" cy="152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2" idx="6"/>
          </p:cNvCxnSpPr>
          <p:nvPr/>
        </p:nvCxnSpPr>
        <p:spPr bwMode="auto">
          <a:xfrm flipV="1">
            <a:off x="5943600" y="4343400"/>
            <a:ext cx="685800" cy="457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156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Harness as </a:t>
            </a:r>
            <a:r>
              <a:rPr lang="en-US" dirty="0" smtClean="0"/>
              <a:t>Guardian</a:t>
            </a:r>
            <a:r>
              <a:rPr lang="en-US" sz="2800" dirty="0" smtClean="0"/>
              <a:t> (4.2)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4)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67854" y="1031087"/>
            <a:ext cx="5202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Correctness ?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73387" y="1716510"/>
            <a:ext cx="28092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Agile Correctness</a:t>
            </a:r>
          </a:p>
          <a:p>
            <a:pPr algn="ctr"/>
            <a:r>
              <a:rPr 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(Existential)</a:t>
            </a:r>
            <a:endParaRPr lang="en-US" sz="2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851926" y="3229272"/>
            <a:ext cx="3348593" cy="2981050"/>
            <a:chOff x="1849049" y="2768157"/>
            <a:chExt cx="3348593" cy="2981050"/>
          </a:xfrm>
        </p:grpSpPr>
        <p:sp>
          <p:nvSpPr>
            <p:cNvPr id="10" name="Rectangle 9"/>
            <p:cNvSpPr/>
            <p:nvPr/>
          </p:nvSpPr>
          <p:spPr bwMode="auto">
            <a:xfrm>
              <a:off x="1849049" y="2768157"/>
              <a:ext cx="3348593" cy="298105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 w="285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 flipV="1">
              <a:off x="2504863" y="5249135"/>
              <a:ext cx="2597623" cy="851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2504863" y="2839622"/>
              <a:ext cx="0" cy="241803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3042813" y="5337132"/>
              <a:ext cx="285041" cy="326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X</a:t>
              </a:r>
              <a:endParaRPr lang="en-US" sz="2400" b="0" dirty="0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1326" y="4403545"/>
              <a:ext cx="262347" cy="326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Y</a:t>
              </a:r>
              <a:endParaRPr lang="en-US" sz="2400" b="0" dirty="0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2739747" y="5243418"/>
              <a:ext cx="0" cy="14541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4561723" y="5238132"/>
              <a:ext cx="0" cy="14541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3650735" y="5238132"/>
              <a:ext cx="0" cy="14541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 rot="5400000">
              <a:off x="2439676" y="5023580"/>
              <a:ext cx="0" cy="14541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rot="5400000">
              <a:off x="2439676" y="3136107"/>
              <a:ext cx="0" cy="14541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2583294" y="530555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94282" y="530555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 bwMode="auto">
            <a:xfrm rot="5400000">
              <a:off x="2439676" y="4078011"/>
              <a:ext cx="0" cy="14541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9" name="TextBox 48"/>
            <p:cNvSpPr txBox="1"/>
            <p:nvPr/>
          </p:nvSpPr>
          <p:spPr>
            <a:xfrm>
              <a:off x="2149232" y="491162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0" b="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149232" y="396605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0" b="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20991" y="3024151"/>
              <a:ext cx="441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0" b="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341149" y="5305555"/>
              <a:ext cx="441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0" b="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 bwMode="auto">
            <a:xfrm flipV="1">
              <a:off x="2504863" y="3050706"/>
              <a:ext cx="2206946" cy="220694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flipH="1" flipV="1">
              <a:off x="3081560" y="4712538"/>
              <a:ext cx="569176" cy="54106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 flipH="1" flipV="1">
              <a:off x="2747275" y="5048516"/>
              <a:ext cx="215740" cy="20508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 flipH="1" flipV="1">
              <a:off x="2847147" y="4918079"/>
              <a:ext cx="352954" cy="3355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 flipH="1" flipV="1">
              <a:off x="2985395" y="4835974"/>
              <a:ext cx="439324" cy="4176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 flipH="1" flipV="1">
              <a:off x="2662136" y="5180036"/>
              <a:ext cx="77387" cy="7356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 flipH="1" flipV="1">
              <a:off x="3807188" y="3952579"/>
              <a:ext cx="1145372" cy="10887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 flipH="1" flipV="1">
              <a:off x="3713164" y="4078786"/>
              <a:ext cx="1235856" cy="11748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 flipH="1" flipV="1">
              <a:off x="3615592" y="4133927"/>
              <a:ext cx="1177850" cy="11196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 flipH="1" flipV="1">
              <a:off x="3544415" y="4281515"/>
              <a:ext cx="1022593" cy="97208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 flipH="1" flipV="1">
              <a:off x="3403575" y="4363811"/>
              <a:ext cx="936021" cy="88979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 flipH="1" flipV="1">
              <a:off x="3314039" y="4494778"/>
              <a:ext cx="798250" cy="75882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 flipH="1" flipV="1">
              <a:off x="3185334" y="4591009"/>
              <a:ext cx="697018" cy="6625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 flipH="1" flipV="1">
              <a:off x="4624880" y="3208816"/>
              <a:ext cx="327680" cy="31149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auto">
            <a:xfrm flipH="1" flipV="1">
              <a:off x="4491500" y="3302066"/>
              <a:ext cx="461060" cy="4382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4" name="Straight Connector 103"/>
            <p:cNvCxnSpPr/>
            <p:nvPr/>
          </p:nvCxnSpPr>
          <p:spPr bwMode="auto">
            <a:xfrm flipH="1" flipV="1">
              <a:off x="4364416" y="3393484"/>
              <a:ext cx="588144" cy="55909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auto">
            <a:xfrm flipH="1" flipV="1">
              <a:off x="4262545" y="3514890"/>
              <a:ext cx="690015" cy="6559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auto">
            <a:xfrm flipH="1" flipV="1">
              <a:off x="4159727" y="3637194"/>
              <a:ext cx="785868" cy="74705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 flipH="1" flipV="1">
              <a:off x="4055711" y="3750538"/>
              <a:ext cx="884140" cy="8404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 flipH="1" flipV="1">
              <a:off x="3916640" y="3836580"/>
              <a:ext cx="1035920" cy="9847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28" name="Group 127"/>
          <p:cNvGrpSpPr/>
          <p:nvPr/>
        </p:nvGrpSpPr>
        <p:grpSpPr>
          <a:xfrm>
            <a:off x="712809" y="1716510"/>
            <a:ext cx="3626826" cy="1384995"/>
            <a:chOff x="289812" y="1696452"/>
            <a:chExt cx="3626826" cy="1384995"/>
          </a:xfrm>
        </p:grpSpPr>
        <p:sp>
          <p:nvSpPr>
            <p:cNvPr id="8" name="TextBox 7"/>
            <p:cNvSpPr txBox="1"/>
            <p:nvPr/>
          </p:nvSpPr>
          <p:spPr>
            <a:xfrm>
              <a:off x="289812" y="1696452"/>
              <a:ext cx="362682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0" dirty="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Traditional Correctness</a:t>
              </a:r>
            </a:p>
            <a:p>
              <a:pPr algn="ctr"/>
              <a:r>
                <a:rPr lang="en-US" sz="2800" b="0" dirty="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(Universal)</a:t>
              </a:r>
            </a:p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V</a:t>
              </a:r>
              <a:r>
                <a:rPr lang="en-US" sz="2800" b="0" dirty="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 </a:t>
              </a:r>
              <a:r>
                <a:rPr lang="en-US" sz="2800" b="0" dirty="0" err="1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x,y</a:t>
              </a:r>
              <a:r>
                <a:rPr lang="en-US" sz="2800" b="0" dirty="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, x ≥ y</a:t>
              </a:r>
              <a:endParaRPr lang="en-US" sz="2800" b="0" dirty="0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cxnSp>
          <p:nvCxnSpPr>
            <p:cNvPr id="127" name="Straight Connector 126"/>
            <p:cNvCxnSpPr/>
            <p:nvPr/>
          </p:nvCxnSpPr>
          <p:spPr bwMode="auto">
            <a:xfrm>
              <a:off x="1354300" y="2753255"/>
              <a:ext cx="146318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68" name="Group 167"/>
          <p:cNvGrpSpPr/>
          <p:nvPr/>
        </p:nvGrpSpPr>
        <p:grpSpPr>
          <a:xfrm>
            <a:off x="5556242" y="3229272"/>
            <a:ext cx="2699890" cy="2981050"/>
            <a:chOff x="5290631" y="3229272"/>
            <a:chExt cx="2699890" cy="2981050"/>
          </a:xfrm>
        </p:grpSpPr>
        <p:sp>
          <p:nvSpPr>
            <p:cNvPr id="130" name="Rectangle 129"/>
            <p:cNvSpPr/>
            <p:nvPr/>
          </p:nvSpPr>
          <p:spPr bwMode="auto">
            <a:xfrm>
              <a:off x="5290631" y="3229272"/>
              <a:ext cx="2699890" cy="298105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 w="285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382058" y="3750301"/>
              <a:ext cx="2517036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  (1, 1) </a:t>
              </a:r>
              <a:r>
                <a:rPr lang="en-US" sz="2400" b="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 T</a:t>
              </a:r>
            </a:p>
            <a:p>
              <a:r>
                <a:rPr lang="en-US" sz="24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 </a:t>
              </a:r>
              <a:r>
                <a:rPr lang="en-US" sz="2400" b="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   (1, 0)  T</a:t>
              </a:r>
            </a:p>
            <a:p>
              <a:r>
                <a:rPr lang="en-US" sz="24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 </a:t>
              </a:r>
              <a:r>
                <a:rPr lang="en-US" sz="2400" b="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   (0, 1) </a:t>
              </a:r>
              <a:r>
                <a:rPr lang="en-US" sz="24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en-US" sz="2400" b="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F</a:t>
              </a:r>
            </a:p>
            <a:p>
              <a:r>
                <a:rPr lang="en-US" sz="2400" b="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    </a:t>
              </a:r>
              <a:r>
                <a:rPr lang="en-US" sz="24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(</a:t>
              </a:r>
              <a:r>
                <a:rPr lang="en-US" sz="2400" b="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10, 5) </a:t>
              </a:r>
              <a:r>
                <a:rPr lang="en-US" sz="24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en-US" sz="2400" b="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T</a:t>
              </a:r>
            </a:p>
            <a:p>
              <a:r>
                <a:rPr lang="en-US" sz="24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 </a:t>
              </a:r>
              <a:r>
                <a:rPr lang="en-US" sz="2400" b="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   (10, 12) </a:t>
              </a:r>
              <a:r>
                <a:rPr lang="en-US" sz="24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 F</a:t>
              </a:r>
              <a:r>
                <a:rPr lang="en-US" sz="2400" b="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  }</a:t>
              </a:r>
              <a:endParaRPr lang="en-US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63068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Limited View of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>
                <a:solidFill>
                  <a:schemeClr val="tx2"/>
                </a:solidFill>
              </a:rPr>
              <a:t>traditional</a:t>
            </a:r>
            <a:r>
              <a:rPr lang="en-US" dirty="0" smtClean="0"/>
              <a:t> methods, we try to define </a:t>
            </a:r>
            <a:r>
              <a:rPr lang="en-US" dirty="0" smtClean="0">
                <a:solidFill>
                  <a:schemeClr val="tx2"/>
                </a:solidFill>
              </a:rPr>
              <a:t>all correct behavior</a:t>
            </a:r>
            <a:r>
              <a:rPr lang="en-US" dirty="0" smtClean="0"/>
              <a:t> completely, at the beginning</a:t>
            </a:r>
          </a:p>
          <a:p>
            <a:pPr lvl="1"/>
            <a:r>
              <a:rPr lang="en-US" dirty="0" smtClean="0"/>
              <a:t>What is </a:t>
            </a:r>
            <a:r>
              <a:rPr lang="en-US" dirty="0" smtClean="0">
                <a:solidFill>
                  <a:schemeClr val="tx2"/>
                </a:solidFill>
              </a:rPr>
              <a:t>correctness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Does “correctness” </a:t>
            </a:r>
            <a:r>
              <a:rPr lang="en-US" dirty="0" smtClean="0">
                <a:solidFill>
                  <a:schemeClr val="tx2"/>
                </a:solidFill>
              </a:rPr>
              <a:t>mean anything</a:t>
            </a:r>
            <a:r>
              <a:rPr lang="en-US" dirty="0" smtClean="0"/>
              <a:t> in large engineering products?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People are </a:t>
            </a:r>
            <a:r>
              <a:rPr lang="en-US" dirty="0" smtClean="0">
                <a:solidFill>
                  <a:schemeClr val="tx2"/>
                </a:solidFill>
              </a:rPr>
              <a:t>VERY BAD </a:t>
            </a:r>
            <a:r>
              <a:rPr lang="en-US" dirty="0" smtClean="0"/>
              <a:t>at </a:t>
            </a:r>
            <a:r>
              <a:rPr lang="en-US" dirty="0"/>
              <a:t>completely </a:t>
            </a:r>
            <a:r>
              <a:rPr lang="en-US" dirty="0" smtClean="0"/>
              <a:t>defining correctness</a:t>
            </a:r>
          </a:p>
          <a:p>
            <a:r>
              <a:rPr lang="en-US" dirty="0" smtClean="0"/>
              <a:t>In </a:t>
            </a:r>
            <a:r>
              <a:rPr lang="en-US" dirty="0" smtClean="0">
                <a:solidFill>
                  <a:schemeClr val="tx2"/>
                </a:solidFill>
              </a:rPr>
              <a:t>agile</a:t>
            </a:r>
            <a:r>
              <a:rPr lang="en-US" dirty="0" smtClean="0"/>
              <a:t> methods, we redefine correctness to be </a:t>
            </a:r>
            <a:r>
              <a:rPr lang="en-US" dirty="0" smtClean="0">
                <a:solidFill>
                  <a:schemeClr val="tx2"/>
                </a:solidFill>
              </a:rPr>
              <a:t>relative</a:t>
            </a:r>
            <a:r>
              <a:rPr lang="en-US" dirty="0" smtClean="0"/>
              <a:t> to a specific set of tests</a:t>
            </a:r>
          </a:p>
          <a:p>
            <a:pPr lvl="1"/>
            <a:r>
              <a:rPr lang="en-US" dirty="0" smtClean="0"/>
              <a:t>If the software behaves correctly </a:t>
            </a:r>
            <a:r>
              <a:rPr lang="en-US" dirty="0" smtClean="0">
                <a:solidFill>
                  <a:schemeClr val="tx2"/>
                </a:solidFill>
              </a:rPr>
              <a:t>on the tests</a:t>
            </a:r>
            <a:r>
              <a:rPr lang="en-US" dirty="0" smtClean="0"/>
              <a:t>, it is “correct”</a:t>
            </a:r>
          </a:p>
          <a:p>
            <a:pPr lvl="1"/>
            <a:r>
              <a:rPr lang="en-US" dirty="0" smtClean="0"/>
              <a:t>Instead of </a:t>
            </a:r>
            <a:r>
              <a:rPr lang="en-US" dirty="0" smtClean="0">
                <a:solidFill>
                  <a:schemeClr val="tx2"/>
                </a:solidFill>
              </a:rPr>
              <a:t>defining all</a:t>
            </a:r>
            <a:r>
              <a:rPr lang="en-US" dirty="0" smtClean="0"/>
              <a:t> behaviors, we </a:t>
            </a:r>
            <a:r>
              <a:rPr lang="en-US" dirty="0" smtClean="0">
                <a:solidFill>
                  <a:schemeClr val="tx2"/>
                </a:solidFill>
              </a:rPr>
              <a:t>demonstrate some</a:t>
            </a:r>
            <a:r>
              <a:rPr lang="en-US" dirty="0" smtClean="0"/>
              <a:t> behaviors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Mathematicians</a:t>
            </a:r>
            <a:r>
              <a:rPr lang="en-US" dirty="0" smtClean="0"/>
              <a:t> may be disappointed at the lack of completeness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4)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1325" y="5582555"/>
            <a:ext cx="8262938" cy="584775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But software engineers </a:t>
            </a:r>
            <a:r>
              <a:rPr lang="en-US" sz="3200" b="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ain’t</a:t>
            </a:r>
            <a:r>
              <a:rPr 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 mathematicians!</a:t>
            </a:r>
            <a:endParaRPr 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8770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96838"/>
            <a:ext cx="9048750" cy="915987"/>
          </a:xfrm>
        </p:spPr>
        <p:txBody>
          <a:bodyPr/>
          <a:lstStyle/>
          <a:p>
            <a:r>
              <a:rPr lang="en-US" dirty="0" smtClean="0"/>
              <a:t>Test Harnesses Verify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2237874"/>
            <a:ext cx="8966200" cy="4323347"/>
          </a:xfrm>
        </p:spPr>
        <p:txBody>
          <a:bodyPr/>
          <a:lstStyle/>
          <a:p>
            <a:r>
              <a:rPr lang="en-US" dirty="0" smtClean="0"/>
              <a:t>Tests must be </a:t>
            </a:r>
            <a:r>
              <a:rPr lang="en-US" dirty="0" smtClean="0">
                <a:solidFill>
                  <a:schemeClr val="tx2"/>
                </a:solidFill>
              </a:rPr>
              <a:t>automated</a:t>
            </a:r>
          </a:p>
          <a:p>
            <a:pPr lvl="1"/>
            <a:r>
              <a:rPr lang="en-US" dirty="0" smtClean="0"/>
              <a:t>Test automation is a </a:t>
            </a:r>
            <a:r>
              <a:rPr lang="en-US" dirty="0" smtClean="0">
                <a:solidFill>
                  <a:schemeClr val="tx2"/>
                </a:solidFill>
              </a:rPr>
              <a:t>prerequisite</a:t>
            </a:r>
            <a:r>
              <a:rPr lang="en-US" dirty="0" smtClean="0"/>
              <a:t> to test driven development</a:t>
            </a:r>
          </a:p>
          <a:p>
            <a:r>
              <a:rPr lang="en-US" dirty="0" smtClean="0"/>
              <a:t>Every test must include a </a:t>
            </a:r>
            <a:r>
              <a:rPr lang="en-US" dirty="0" smtClean="0">
                <a:solidFill>
                  <a:schemeClr val="tx2"/>
                </a:solidFill>
              </a:rPr>
              <a:t>test oracle</a:t>
            </a:r>
            <a:r>
              <a:rPr lang="en-US" dirty="0" smtClean="0"/>
              <a:t> that can evaluate whether that test executed correctly</a:t>
            </a:r>
          </a:p>
          <a:p>
            <a:r>
              <a:rPr lang="en-US" dirty="0" smtClean="0"/>
              <a:t>The tests replace the </a:t>
            </a:r>
            <a:r>
              <a:rPr lang="en-US" dirty="0" smtClean="0">
                <a:solidFill>
                  <a:schemeClr val="tx2"/>
                </a:solidFill>
              </a:rPr>
              <a:t>requirements</a:t>
            </a:r>
          </a:p>
          <a:p>
            <a:r>
              <a:rPr lang="en-US" dirty="0" smtClean="0"/>
              <a:t>Tests must be </a:t>
            </a:r>
            <a:r>
              <a:rPr lang="en-US" dirty="0" smtClean="0">
                <a:solidFill>
                  <a:schemeClr val="tx2"/>
                </a:solidFill>
              </a:rPr>
              <a:t>high quality</a:t>
            </a:r>
            <a:r>
              <a:rPr lang="en-US" dirty="0" smtClean="0"/>
              <a:t> and must </a:t>
            </a:r>
            <a:r>
              <a:rPr lang="en-US" dirty="0" smtClean="0">
                <a:solidFill>
                  <a:schemeClr val="tx2"/>
                </a:solidFill>
              </a:rPr>
              <a:t>run quickly</a:t>
            </a:r>
          </a:p>
          <a:p>
            <a:r>
              <a:rPr lang="en-US" dirty="0" smtClean="0"/>
              <a:t>We run tests </a:t>
            </a:r>
            <a:r>
              <a:rPr lang="en-US" dirty="0" smtClean="0">
                <a:solidFill>
                  <a:schemeClr val="tx2"/>
                </a:solidFill>
              </a:rPr>
              <a:t>every time</a:t>
            </a:r>
            <a:r>
              <a:rPr lang="en-US" dirty="0" smtClean="0"/>
              <a:t> we make a change to the software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4)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29301" y="1022583"/>
            <a:ext cx="8262938" cy="1015663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A </a:t>
            </a:r>
            <a:r>
              <a:rPr lang="en-US" sz="3200" b="0" i="1" dirty="0" smtClean="0">
                <a:solidFill>
                  <a:schemeClr val="tx2"/>
                </a:solidFill>
                <a:latin typeface="Gill Sans MT" panose="020B0502020104020203" pitchFamily="34" charset="0"/>
                <a:cs typeface="Arial" pitchFamily="34" charset="0"/>
              </a:rPr>
              <a:t>test harness</a:t>
            </a:r>
            <a:r>
              <a:rPr lang="en-US" sz="3200" b="0" dirty="0" smtClean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runs </a:t>
            </a:r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all automated </a:t>
            </a:r>
            <a:r>
              <a:rPr 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tests efficiently and reports results to the developers</a:t>
            </a:r>
            <a:endParaRPr lang="en-US" sz="2800" b="0" dirty="0">
              <a:solidFill>
                <a:schemeClr val="tx1"/>
              </a:solidFill>
              <a:latin typeface="Gill Sans MT" panose="020B05020201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7773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29994"/>
            <a:ext cx="8966200" cy="893005"/>
          </a:xfrm>
        </p:spPr>
        <p:txBody>
          <a:bodyPr/>
          <a:lstStyle/>
          <a:p>
            <a:r>
              <a:rPr lang="en-US" dirty="0" smtClean="0"/>
              <a:t>Agile methods work best when the current version of the software can be run against all tests at any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4)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29301" y="1804584"/>
            <a:ext cx="8262938" cy="1446550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A </a:t>
            </a:r>
            <a:r>
              <a:rPr lang="en-US" sz="3200" b="0" i="1" dirty="0" smtClean="0">
                <a:solidFill>
                  <a:schemeClr val="tx2"/>
                </a:solidFill>
                <a:latin typeface="Gill Sans MT" panose="020B0502020104020203" pitchFamily="34" charset="0"/>
                <a:cs typeface="Arial" pitchFamily="34" charset="0"/>
              </a:rPr>
              <a:t>continuous integration server</a:t>
            </a:r>
            <a:r>
              <a:rPr lang="en-US" sz="3200" b="0" dirty="0" smtClean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rebuilds the system, returns, and </a:t>
            </a:r>
            <a:r>
              <a:rPr lang="en-US" sz="2800" b="0" dirty="0" err="1" smtClean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reverifies</a:t>
            </a:r>
            <a:r>
              <a:rPr 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tests whenever </a:t>
            </a:r>
            <a:r>
              <a:rPr lang="en-US" sz="2800" b="0" i="1" dirty="0" smtClean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any</a:t>
            </a:r>
            <a:r>
              <a:rPr 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update is checked into the repository</a:t>
            </a:r>
            <a:endParaRPr lang="en-US" sz="2800" b="0" dirty="0">
              <a:solidFill>
                <a:schemeClr val="tx1"/>
              </a:solidFill>
              <a:latin typeface="Gill Sans MT" panose="020B0502020104020203" pitchFamily="34" charset="0"/>
              <a:cs typeface="Arial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7398" y="3332719"/>
            <a:ext cx="8966200" cy="2001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Mistakes are caught earlier</a:t>
            </a:r>
          </a:p>
          <a:p>
            <a:r>
              <a:rPr lang="en-US" kern="0" dirty="0" smtClean="0"/>
              <a:t>Other developers are aware of changes early</a:t>
            </a:r>
          </a:p>
          <a:p>
            <a:r>
              <a:rPr lang="en-US" kern="0" dirty="0" smtClean="0"/>
              <a:t>The rebuild and </a:t>
            </a:r>
            <a:r>
              <a:rPr lang="en-US" kern="0" dirty="0" err="1" smtClean="0"/>
              <a:t>reverify</a:t>
            </a:r>
            <a:r>
              <a:rPr lang="en-US" kern="0" dirty="0" smtClean="0"/>
              <a:t> must happen as soon as possible</a:t>
            </a:r>
          </a:p>
          <a:p>
            <a:pPr lvl="1"/>
            <a:r>
              <a:rPr lang="en-US" kern="0" dirty="0" smtClean="0"/>
              <a:t>Thus, tests need to execute quickly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29301" y="5416284"/>
            <a:ext cx="8262938" cy="1015663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A </a:t>
            </a:r>
            <a:r>
              <a:rPr lang="en-US" sz="3200" b="0" i="1" dirty="0" smtClean="0">
                <a:solidFill>
                  <a:schemeClr val="tx2"/>
                </a:solidFill>
                <a:latin typeface="Gill Sans MT" panose="020B0502020104020203" pitchFamily="34" charset="0"/>
                <a:cs typeface="Arial" pitchFamily="34" charset="0"/>
              </a:rPr>
              <a:t>continuous integration server</a:t>
            </a:r>
            <a:r>
              <a:rPr lang="en-US" sz="3200" b="0" dirty="0" smtClean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doesn’t just run tests, it decides if a modified system is </a:t>
            </a:r>
            <a:r>
              <a:rPr lang="en-US" sz="2800" b="0" dirty="0" smtClean="0">
                <a:solidFill>
                  <a:schemeClr val="tx2"/>
                </a:solidFill>
                <a:latin typeface="Gill Sans MT" panose="020B0502020104020203" pitchFamily="34" charset="0"/>
                <a:cs typeface="Arial" pitchFamily="34" charset="0"/>
              </a:rPr>
              <a:t>still correct</a:t>
            </a:r>
            <a:endParaRPr lang="en-US" sz="2800" b="0" dirty="0">
              <a:solidFill>
                <a:schemeClr val="tx2"/>
              </a:solidFill>
              <a:latin typeface="Gill Sans MT" panose="020B05020201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626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/>
      <p:bldP spid="9" grpId="0" animBg="1" autoUpdateAnimBg="0"/>
    </p:bldLst>
  </p:timing>
</p:sld>
</file>

<file path=ppt/theme/theme1.xml><?xml version="1.0" encoding="utf-8"?>
<a:theme xmlns:a="http://schemas.openxmlformats.org/drawingml/2006/main" name="intro">
  <a:themeElements>
    <a:clrScheme name="Custom 2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2633</TotalTime>
  <Pages>49</Pages>
  <Words>1392</Words>
  <Application>Microsoft Office PowerPoint</Application>
  <PresentationFormat>On-screen Show (4:3)</PresentationFormat>
  <Paragraphs>241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intro</vt:lpstr>
      <vt:lpstr>Introduction to Software Testing (2nd edition) Chapter 4  Putting Testing First</vt:lpstr>
      <vt:lpstr>The Increased Emphasis on Testing</vt:lpstr>
      <vt:lpstr>Traditional Assumptions</vt:lpstr>
      <vt:lpstr>Why Be Agile ?</vt:lpstr>
      <vt:lpstr>Supporting Evolutionary Design</vt:lpstr>
      <vt:lpstr>The Test Harness as Guardian (4.2)</vt:lpstr>
      <vt:lpstr>A Limited View of Correctness</vt:lpstr>
      <vt:lpstr>Test Harnesses Verify Correctness</vt:lpstr>
      <vt:lpstr>Continuous Integration</vt:lpstr>
      <vt:lpstr>Continuous Integration Reduces Risk</vt:lpstr>
      <vt:lpstr>System Tests in Agile Methods</vt:lpstr>
      <vt:lpstr>User Stories</vt:lpstr>
      <vt:lpstr>Acceptance Tests in Agile Methods</vt:lpstr>
      <vt:lpstr>Adding Tests to Existing Systems</vt:lpstr>
      <vt:lpstr>Incremental TDD</vt:lpstr>
      <vt:lpstr>The Testing Shortfall</vt:lpstr>
      <vt:lpstr>Why Not?</vt:lpstr>
      <vt:lpstr>What Should Testers Do?</vt:lpstr>
      <vt:lpstr>Design Good Tests</vt:lpstr>
      <vt:lpstr>Summary</vt:lpstr>
    </vt:vector>
  </TitlesOfParts>
  <Company>George Mason Unviersity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Here! Test this!</dc:title>
  <dc:creator>Jeff Offutt</dc:creator>
  <cp:lastModifiedBy>Jeff Offutt</cp:lastModifiedBy>
  <cp:revision>326</cp:revision>
  <cp:lastPrinted>2014-09-15T19:36:17Z</cp:lastPrinted>
  <dcterms:created xsi:type="dcterms:W3CDTF">1996-06-15T03:21:08Z</dcterms:created>
  <dcterms:modified xsi:type="dcterms:W3CDTF">2016-09-19T20:09:31Z</dcterms:modified>
</cp:coreProperties>
</file>