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36" r:id="rId2"/>
    <p:sldId id="405" r:id="rId3"/>
    <p:sldId id="431" r:id="rId4"/>
    <p:sldId id="432" r:id="rId5"/>
    <p:sldId id="416" r:id="rId6"/>
    <p:sldId id="418" r:id="rId7"/>
    <p:sldId id="437" r:id="rId8"/>
    <p:sldId id="417" r:id="rId9"/>
    <p:sldId id="424" r:id="rId10"/>
    <p:sldId id="438" r:id="rId11"/>
    <p:sldId id="433" r:id="rId12"/>
    <p:sldId id="435" r:id="rId13"/>
    <p:sldId id="436" r:id="rId14"/>
    <p:sldId id="441" r:id="rId15"/>
    <p:sldId id="442" r:id="rId16"/>
    <p:sldId id="443" r:id="rId17"/>
    <p:sldId id="444" r:id="rId18"/>
    <p:sldId id="445" r:id="rId19"/>
    <p:sldId id="446" r:id="rId20"/>
    <p:sldId id="447" r:id="rId2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FF"/>
    <a:srgbClr val="99FF99"/>
    <a:srgbClr val="0000CC"/>
    <a:srgbClr val="66CCFF"/>
    <a:srgbClr val="000000"/>
    <a:srgbClr val="66FFCC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588" autoAdjust="0"/>
    <p:restoredTop sz="94684" autoAdjust="0"/>
  </p:normalViewPr>
  <p:slideViewPr>
    <p:cSldViewPr snapToGrid="0">
      <p:cViewPr varScale="1">
        <p:scale>
          <a:sx n="97" d="100"/>
          <a:sy n="97" d="100"/>
        </p:scale>
        <p:origin x="200" y="6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29" tIns="0" rIns="20129" bIns="0" numCol="1" anchor="t" anchorCtr="0" compatLnSpc="1">
            <a:prstTxWarp prst="textNoShape">
              <a:avLst/>
            </a:prstTxWarp>
          </a:bodyPr>
          <a:lstStyle>
            <a:lvl1pPr defTabSz="967315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29" tIns="0" rIns="20129" bIns="0" numCol="1" anchor="t" anchorCtr="0" compatLnSpc="1">
            <a:prstTxWarp prst="textNoShape">
              <a:avLst/>
            </a:prstTxWarp>
          </a:bodyPr>
          <a:lstStyle>
            <a:lvl1pPr algn="r" defTabSz="967315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29" tIns="0" rIns="20129" bIns="0" numCol="1" anchor="b" anchorCtr="0" compatLnSpc="1">
            <a:prstTxWarp prst="textNoShape">
              <a:avLst/>
            </a:prstTxWarp>
          </a:bodyPr>
          <a:lstStyle>
            <a:lvl1pPr defTabSz="967315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29" tIns="0" rIns="20129" bIns="0" numCol="1" anchor="b" anchorCtr="0" compatLnSpc="1">
            <a:prstTxWarp prst="textNoShape">
              <a:avLst/>
            </a:prstTxWarp>
          </a:bodyPr>
          <a:lstStyle>
            <a:lvl1pPr algn="r" defTabSz="967315">
              <a:defRPr sz="1100" b="0" i="1"/>
            </a:lvl1pPr>
          </a:lstStyle>
          <a:p>
            <a:pPr>
              <a:defRPr/>
            </a:pPr>
            <a:fld id="{082FB739-CD8B-4C26-978D-C3ED87A5A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81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29" tIns="0" rIns="20129" bIns="0" numCol="1" anchor="t" anchorCtr="0" compatLnSpc="1">
            <a:prstTxWarp prst="textNoShape">
              <a:avLst/>
            </a:prstTxWarp>
          </a:bodyPr>
          <a:lstStyle>
            <a:lvl1pPr defTabSz="967315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29" tIns="0" rIns="20129" bIns="0" numCol="1" anchor="t" anchorCtr="0" compatLnSpc="1">
            <a:prstTxWarp prst="textNoShape">
              <a:avLst/>
            </a:prstTxWarp>
          </a:bodyPr>
          <a:lstStyle>
            <a:lvl1pPr algn="r" defTabSz="967315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29" tIns="0" rIns="20129" bIns="0" numCol="1" anchor="b" anchorCtr="0" compatLnSpc="1">
            <a:prstTxWarp prst="textNoShape">
              <a:avLst/>
            </a:prstTxWarp>
          </a:bodyPr>
          <a:lstStyle>
            <a:lvl1pPr defTabSz="967315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29" tIns="0" rIns="20129" bIns="0" numCol="1" anchor="b" anchorCtr="0" compatLnSpc="1">
            <a:prstTxWarp prst="textNoShape">
              <a:avLst/>
            </a:prstTxWarp>
          </a:bodyPr>
          <a:lstStyle>
            <a:lvl1pPr algn="r" defTabSz="967315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6C1433A-C512-4138-BF0D-05D4A67A6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9300"/>
            <a:ext cx="53689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93" tIns="48647" rIns="97293" bIns="48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6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3298825" y="9145588"/>
            <a:ext cx="773113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61" tIns="46968" rIns="92261" bIns="46968">
            <a:spAutoFit/>
          </a:bodyPr>
          <a:lstStyle>
            <a:lvl1pPr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>
                <a:solidFill>
                  <a:schemeClr val="tx1"/>
                </a:solidFill>
              </a:rPr>
              <a:t>Page </a:t>
            </a:r>
            <a:fld id="{69CC9AE4-0CF4-43D6-9178-9D7C9D6FA5CB}" type="slidenum">
              <a:rPr lang="en-US" altLang="en-US" sz="1300" b="0">
                <a:solidFill>
                  <a:schemeClr val="tx1"/>
                </a:solidFill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359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2FD70D6-3F65-4F87-8C96-BB8E51C141B3}" type="slidenum">
              <a:rPr lang="en-US" altLang="en-US" sz="1100" b="0" smtClean="0">
                <a:solidFill>
                  <a:schemeClr val="tx1"/>
                </a:solidFill>
              </a:rPr>
              <a:pPr/>
              <a:t>1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72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7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7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3A914B8-DB8C-4DA7-8759-FEA2EEAAE71E}" type="slidenum">
              <a:rPr lang="en-US" altLang="en-US" sz="1100" b="0" smtClean="0">
                <a:solidFill>
                  <a:schemeClr val="tx1"/>
                </a:solidFill>
              </a:rPr>
              <a:pPr/>
              <a:t>2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78A72E5-8CE3-43F2-A32A-87D3524F917C}" type="slidenum">
              <a:rPr lang="en-US" altLang="en-US" sz="1100" b="0" smtClean="0">
                <a:solidFill>
                  <a:schemeClr val="tx1"/>
                </a:solidFill>
              </a:rPr>
              <a:pPr/>
              <a:t>5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FD507C8-1EC9-4AE3-B71F-4A05FD5053F6}" type="slidenum">
              <a:rPr lang="en-US" altLang="en-US" sz="1100" b="0" smtClean="0">
                <a:solidFill>
                  <a:schemeClr val="tx1"/>
                </a:solidFill>
              </a:rPr>
              <a:pPr/>
              <a:t>6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75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curTemp</a:t>
            </a:r>
            <a:r>
              <a:rPr lang="en-US" dirty="0"/>
              <a:t> must have the same value for both predicate</a:t>
            </a:r>
            <a:r>
              <a:rPr lang="en-US" baseline="0" dirty="0"/>
              <a:t> a and c, so </a:t>
            </a:r>
            <a:r>
              <a:rPr lang="en-US" dirty="0" err="1"/>
              <a:t>overTemp</a:t>
            </a:r>
            <a:r>
              <a:rPr lang="en-US" dirty="0"/>
              <a:t> is given values so that c</a:t>
            </a:r>
            <a:r>
              <a:rPr lang="en-US" baseline="0" dirty="0"/>
              <a:t> has the correct truth value regardless of the value of </a:t>
            </a:r>
            <a:r>
              <a:rPr lang="en-US" baseline="0" dirty="0" err="1"/>
              <a:t>cutTemp</a:t>
            </a:r>
            <a:r>
              <a:rPr lang="en-US" baseline="0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51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6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91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1433A-C512-4138-BF0D-05D4A67A6D1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5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CBA1E-A781-4F58-AA6C-66EB8182AC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8570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FAE15-58D4-4D01-A440-62A5E9E2A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555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4613"/>
            <a:ext cx="222885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" y="74613"/>
            <a:ext cx="653415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73930-80E0-4735-8E12-590EBEF55B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2091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88" y="74613"/>
            <a:ext cx="8929687" cy="7826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4300" y="939800"/>
            <a:ext cx="4381500" cy="5505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9800"/>
            <a:ext cx="4381500" cy="5505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90E0F-7AFB-4BF4-9891-BFDA9B693A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88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7E80D-252C-4EBC-97B9-18FA681E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1860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8C1C5-B817-4DA6-AB90-3167CAFB6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0139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939800"/>
            <a:ext cx="4381500" cy="538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9800"/>
            <a:ext cx="4381500" cy="538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82B7B-2FB2-4937-A528-1860488ED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1825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CF006-D926-4E5E-9480-14A7EBA711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8297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2D1C0C8-01DB-4E73-A5D6-175755F873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9100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7BB60-5BED-46BD-9666-91251CD19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3533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0FF5C-53EE-465F-BE4E-1D8B924F2E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7154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3ABC6-915B-4CDB-9918-E7F9BC0799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1540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838" y="6589713"/>
            <a:ext cx="38925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56075" y="6577013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48513" y="6584950"/>
            <a:ext cx="19050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AE9692-6327-4E95-9A87-B54F7E12D8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2566" y="74613"/>
            <a:ext cx="903781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850" y="893763"/>
            <a:ext cx="9023350" cy="564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 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 </a:t>
            </a:r>
          </a:p>
          <a:p>
            <a:pPr lvl="4"/>
            <a:r>
              <a:rPr lang="en-US" alt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03" r:id="rId1"/>
    <p:sldLayoutId id="2147483900" r:id="rId2"/>
    <p:sldLayoutId id="2147483904" r:id="rId3"/>
    <p:sldLayoutId id="2147483901" r:id="rId4"/>
    <p:sldLayoutId id="2147483902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s.gmu.edu:8080/offutt/coverage/LogicCoverage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7772400" cy="1997075"/>
          </a:xfrm>
        </p:spPr>
        <p:txBody>
          <a:bodyPr/>
          <a:lstStyle/>
          <a:p>
            <a:r>
              <a:rPr lang="en-US" altLang="en-US" dirty="0"/>
              <a:t>Introduction to Software Testing</a:t>
            </a:r>
            <a:br>
              <a:rPr lang="en-US" altLang="en-US" dirty="0"/>
            </a:br>
            <a:r>
              <a:rPr lang="en-US" altLang="en-US" dirty="0"/>
              <a:t>Chapter 8.3</a:t>
            </a:r>
            <a:br>
              <a:rPr lang="en-US" altLang="en-US" dirty="0"/>
            </a:br>
            <a:r>
              <a:rPr lang="en-US" altLang="en-US" dirty="0"/>
              <a:t>Logic Coverage for Source Code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1" y="3395663"/>
            <a:ext cx="7315200" cy="24272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3200" dirty="0"/>
              <a:t>Paul Ammann &amp; Jeff Offutt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altLang="en-US" sz="2800" dirty="0"/>
          </a:p>
          <a:p>
            <a:r>
              <a:rPr lang="en-US" altLang="en-US" b="0" dirty="0">
                <a:hlinkClick r:id="rId3"/>
              </a:rPr>
              <a:t>http://www.cs.gmu.edu/~offutt/softwaretest/</a:t>
            </a:r>
            <a:endParaRPr lang="en-US" altLang="en-US" b="0" dirty="0"/>
          </a:p>
          <a:p>
            <a:endParaRPr lang="en-US" altLang="en-US" b="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Correlated Active Clause Coverage</a:t>
            </a:r>
          </a:p>
        </p:txBody>
      </p:sp>
      <p:sp>
        <p:nvSpPr>
          <p:cNvPr id="21507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43BF300-B80B-4017-9AFE-D944F55F466B}" type="slidenum">
              <a:rPr lang="en-US" altLang="en-US" sz="900" b="0" smtClean="0">
                <a:solidFill>
                  <a:schemeClr val="tx1"/>
                </a:solidFill>
              </a:rPr>
              <a:pPr/>
              <a:t>10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6888" y="840022"/>
            <a:ext cx="8159750" cy="5632311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                                                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dTemp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thresholdDiff</a:t>
            </a:r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a=t :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&lt;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dTemp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-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thresholdDiff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63             69                 5</a:t>
            </a:r>
          </a:p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a=f : !(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&lt;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dTemp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-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thresholdDiff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)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66             69                 5</a:t>
            </a:r>
          </a:p>
          <a:p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dTemp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:</a:t>
            </a:r>
          </a:p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settings.setSettings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Period.</a:t>
            </a:r>
            <a:r>
              <a:rPr lang="en-US" altLang="en-US" sz="1800" b="0" dirty="0" err="1">
                <a:solidFill>
                  <a:schemeClr val="tx2"/>
                </a:solidFill>
                <a:latin typeface="Gill Sans MT" panose="020B0502020104020203" pitchFamily="34" charset="0"/>
              </a:rPr>
              <a:t>MORNING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DayType.</a:t>
            </a:r>
            <a:r>
              <a:rPr lang="en-US" altLang="en-US" sz="1800" b="0" dirty="0" err="1">
                <a:solidFill>
                  <a:schemeClr val="tx2"/>
                </a:solidFill>
                <a:latin typeface="Gill Sans MT" panose="020B0502020104020203" pitchFamily="34" charset="0"/>
              </a:rPr>
              <a:t>WEEKDAY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69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</a:p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thermo.setPeriod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Period.</a:t>
            </a:r>
            <a:r>
              <a:rPr lang="en-US" altLang="en-US" sz="1800" b="0" dirty="0" err="1">
                <a:solidFill>
                  <a:schemeClr val="tx2"/>
                </a:solidFill>
                <a:latin typeface="Gill Sans MT" panose="020B0502020104020203" pitchFamily="34" charset="0"/>
              </a:rPr>
              <a:t>MORNING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);</a:t>
            </a:r>
          </a:p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thermo.setDay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Daytype.</a:t>
            </a:r>
            <a:r>
              <a:rPr lang="en-US" altLang="en-US" sz="1800" b="0" dirty="0" err="1">
                <a:solidFill>
                  <a:schemeClr val="tx2"/>
                </a:solidFill>
                <a:latin typeface="Gill Sans MT" panose="020B0502020104020203" pitchFamily="34" charset="0"/>
              </a:rPr>
              <a:t>WEEKDAY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);</a:t>
            </a:r>
          </a:p>
          <a:p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      Override</a:t>
            </a:r>
          </a:p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b=t : Override 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T</a:t>
            </a:r>
          </a:p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b=f : !Override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F</a:t>
            </a:r>
          </a:p>
          <a:p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                                                         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overTemp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thresholdDiff</a:t>
            </a:r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c=t :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&lt;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overTemp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-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thresholdDiff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63            72               5</a:t>
            </a:r>
          </a:p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c=f : !(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&lt;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overTemp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-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thresholdDiff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)    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66            67               5</a:t>
            </a:r>
          </a:p>
          <a:p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                                          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timeSinceLastRun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minLag</a:t>
            </a:r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d=t :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timeSinceLastRun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&gt;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minLag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   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12                 10</a:t>
            </a:r>
          </a:p>
          <a:p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d=f : !(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timeSinceLastRun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&gt;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minLag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)                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8                  10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772859" y="2744458"/>
            <a:ext cx="4829175" cy="1749425"/>
          </a:xfrm>
          <a:prstGeom prst="ellipse">
            <a:avLst/>
          </a:prstGeom>
          <a:solidFill>
            <a:schemeClr val="accent2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Comic Sans MS" pitchFamily="66" charset="0"/>
              </a:rPr>
              <a:t>These values then need to be placed into calls to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  <a:latin typeface="Comic Sans MS" pitchFamily="66" charset="0"/>
              </a:rPr>
              <a:t>turnHeaterOn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  <a:latin typeface="Comic Sans MS" pitchFamily="66" charset="0"/>
              </a:rPr>
              <a:t>() to satisfy the 6 tests for CACC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11940" y="6958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>
                <a:latin typeface="Gill Sans MT" panose="020B0502020104020203" pitchFamily="34" charset="0"/>
              </a:rPr>
              <a:t>(3 of 6)</a:t>
            </a:r>
          </a:p>
        </p:txBody>
      </p:sp>
    </p:spTree>
    <p:extLst>
      <p:ext uri="{BB962C8B-B14F-4D97-AF65-F5344CB8AC3E}">
        <p14:creationId xmlns:p14="http://schemas.microsoft.com/office/powerpoint/2010/main" val="26798405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Correlated Active Clause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Monotype Sorts" charset="2"/>
              <a:buNone/>
              <a:defRPr/>
            </a:pPr>
            <a:r>
              <a:rPr lang="en-US" sz="2000" dirty="0" err="1"/>
              <a:t>dTemp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tx2"/>
                </a:solidFill>
              </a:rPr>
              <a:t>69</a:t>
            </a:r>
            <a:r>
              <a:rPr lang="en-US" sz="2000" dirty="0"/>
              <a:t> (period = </a:t>
            </a:r>
            <a:r>
              <a:rPr lang="en-US" sz="1800" dirty="0">
                <a:solidFill>
                  <a:schemeClr val="tx2"/>
                </a:solidFill>
              </a:rPr>
              <a:t>MORNING</a:t>
            </a:r>
            <a:r>
              <a:rPr lang="en-US" sz="2000" dirty="0"/>
              <a:t>, </a:t>
            </a:r>
            <a:r>
              <a:rPr lang="en-US" sz="2000" dirty="0" err="1"/>
              <a:t>daytype</a:t>
            </a:r>
            <a:r>
              <a:rPr lang="en-US" sz="2000" dirty="0"/>
              <a:t> = </a:t>
            </a:r>
            <a:r>
              <a:rPr lang="en-US" sz="1800" dirty="0">
                <a:solidFill>
                  <a:schemeClr val="tx2"/>
                </a:solidFill>
              </a:rPr>
              <a:t>WEEKDAY</a:t>
            </a:r>
            <a:r>
              <a:rPr lang="en-US" sz="2000" dirty="0"/>
              <a:t>)</a:t>
            </a:r>
          </a:p>
          <a:p>
            <a:pPr marL="342900" indent="-342900">
              <a:buFont typeface="Monotype Sorts" charset="2"/>
              <a:buNone/>
              <a:defRPr/>
            </a:pPr>
            <a:r>
              <a:rPr lang="en-US" sz="2000" dirty="0"/>
              <a:t>1. T </a:t>
            </a:r>
            <a:r>
              <a:rPr lang="en-US" sz="2000" dirty="0" err="1"/>
              <a:t>t</a:t>
            </a:r>
            <a:r>
              <a:rPr lang="en-US" sz="2000" dirty="0"/>
              <a:t> f t</a:t>
            </a:r>
          </a:p>
          <a:p>
            <a:pPr marL="342900" indent="-342900">
              <a:spcBef>
                <a:spcPts val="300"/>
              </a:spcBef>
              <a:buFont typeface="Monotype Sorts" charset="2"/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thermo.setCurrentTemp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63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thermo.setThresholdDiff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5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thermo.setOverride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true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thermo.setOverTemp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67</a:t>
            </a:r>
            <a:r>
              <a:rPr lang="en-US" sz="2000" dirty="0"/>
              <a:t>); // c is false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thermo.setMinLag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10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thermo.setTimeSinceLastRun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12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endParaRPr lang="en-US" sz="2000" dirty="0"/>
          </a:p>
          <a:p>
            <a:pPr marL="342900" indent="-342900">
              <a:buFont typeface="Monotype Sorts" charset="2"/>
              <a:buNone/>
              <a:defRPr/>
            </a:pPr>
            <a:r>
              <a:rPr lang="en-US" sz="2000" dirty="0"/>
              <a:t>2. F t f t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thermo.setCurrentTemp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66</a:t>
            </a:r>
            <a:r>
              <a:rPr lang="en-US" sz="2000" dirty="0"/>
              <a:t>); // a is false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thermo.setThresholdDiff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5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thermo.setOverride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true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thermo.setOverTemp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67</a:t>
            </a:r>
            <a:r>
              <a:rPr lang="en-US" sz="2000" dirty="0"/>
              <a:t>); // c is false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thermo.setMinLag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10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thermo.setTimeSinceLastRun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12</a:t>
            </a:r>
            <a:r>
              <a:rPr lang="en-US" sz="2000" dirty="0"/>
              <a:t>);</a:t>
            </a:r>
          </a:p>
        </p:txBody>
      </p:sp>
      <p:sp>
        <p:nvSpPr>
          <p:cNvPr id="225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25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25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5F490F6-9775-45B1-9DD6-7EE025D1911B}" type="slidenum">
              <a:rPr lang="en-US" altLang="en-US" sz="900" b="0" smtClean="0">
                <a:solidFill>
                  <a:schemeClr val="tx1"/>
                </a:solidFill>
              </a:rPr>
              <a:pPr/>
              <a:t>11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11940" y="6958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>
                <a:latin typeface="Gill Sans MT" panose="020B0502020104020203" pitchFamily="34" charset="0"/>
              </a:rPr>
              <a:t>(4 of 6)</a:t>
            </a:r>
          </a:p>
        </p:txBody>
      </p:sp>
    </p:spTree>
    <p:extLst>
      <p:ext uri="{BB962C8B-B14F-4D97-AF65-F5344CB8AC3E}">
        <p14:creationId xmlns:p14="http://schemas.microsoft.com/office/powerpoint/2010/main" val="18749063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Correlated Active Clause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Monotype Sorts" charset="2"/>
              <a:buNone/>
              <a:defRPr/>
            </a:pPr>
            <a:r>
              <a:rPr lang="en-US" sz="2000" dirty="0" err="1"/>
              <a:t>dTemp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tx2"/>
                </a:solidFill>
              </a:rPr>
              <a:t>69</a:t>
            </a:r>
            <a:r>
              <a:rPr lang="en-US" sz="2000" dirty="0"/>
              <a:t> (period = </a:t>
            </a:r>
            <a:r>
              <a:rPr lang="en-US" sz="1800" dirty="0">
                <a:solidFill>
                  <a:schemeClr val="tx2"/>
                </a:solidFill>
              </a:rPr>
              <a:t>MORNING</a:t>
            </a:r>
            <a:r>
              <a:rPr lang="en-US" sz="2000" dirty="0"/>
              <a:t>, </a:t>
            </a:r>
            <a:r>
              <a:rPr lang="en-US" sz="2000" dirty="0" err="1"/>
              <a:t>daytype</a:t>
            </a:r>
            <a:r>
              <a:rPr lang="en-US" sz="2000" dirty="0"/>
              <a:t> = </a:t>
            </a:r>
            <a:r>
              <a:rPr lang="en-US" sz="1800" dirty="0">
                <a:solidFill>
                  <a:schemeClr val="tx2"/>
                </a:solidFill>
              </a:rPr>
              <a:t>WEEKDAY</a:t>
            </a:r>
            <a:r>
              <a:rPr lang="en-US" sz="2000" dirty="0"/>
              <a:t>)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3. f T </a:t>
            </a:r>
            <a:r>
              <a:rPr lang="en-US" sz="2000" dirty="0" err="1"/>
              <a:t>t</a:t>
            </a:r>
            <a:r>
              <a:rPr lang="en-US" sz="2000" dirty="0"/>
              <a:t> </a:t>
            </a:r>
            <a:r>
              <a:rPr lang="en-US" sz="2000" dirty="0" err="1"/>
              <a:t>t</a:t>
            </a:r>
            <a:endParaRPr lang="en-US" sz="2000" dirty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thermo.setCurrentTemp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66</a:t>
            </a:r>
            <a:r>
              <a:rPr lang="en-US" sz="2000" dirty="0"/>
              <a:t>); // a is false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thermo.setThresholdDiff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5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thermo.setOverride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true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thermo.setOverTemp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72</a:t>
            </a:r>
            <a:r>
              <a:rPr lang="en-US" sz="2000" dirty="0"/>
              <a:t>); // to make c true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thermo.setMinLag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10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thermo.setTimeSinceLastRun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12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endParaRPr lang="en-US" sz="2000" dirty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4. F </a:t>
            </a:r>
            <a:r>
              <a:rPr lang="en-US" sz="2000" dirty="0" err="1"/>
              <a:t>f</a:t>
            </a:r>
            <a:r>
              <a:rPr lang="en-US" sz="2000" dirty="0"/>
              <a:t> T </a:t>
            </a:r>
            <a:r>
              <a:rPr lang="en-US" sz="2000" dirty="0" err="1"/>
              <a:t>t</a:t>
            </a:r>
            <a:endParaRPr lang="en-US" sz="2000" dirty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thermo.setCurrentTemp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66</a:t>
            </a:r>
            <a:r>
              <a:rPr lang="en-US" sz="2000" dirty="0"/>
              <a:t>); // a is false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thermo.setThresholdDiff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5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thermo.setOverride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false</a:t>
            </a:r>
            <a:r>
              <a:rPr lang="en-US" sz="2000" dirty="0"/>
              <a:t>); // b is false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thermo.setOverTemp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72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thermo.setMinLag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10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thermo.setTimeSinceLastRun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12</a:t>
            </a:r>
            <a:r>
              <a:rPr lang="en-US" sz="2000" dirty="0"/>
              <a:t>);</a:t>
            </a:r>
          </a:p>
        </p:txBody>
      </p:sp>
      <p:sp>
        <p:nvSpPr>
          <p:cNvPr id="225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25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25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5F490F6-9775-45B1-9DD6-7EE025D1911B}" type="slidenum">
              <a:rPr lang="en-US" altLang="en-US" sz="900" b="0" smtClean="0">
                <a:solidFill>
                  <a:schemeClr val="tx1"/>
                </a:solidFill>
              </a:rPr>
              <a:pPr/>
              <a:t>12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11940" y="6958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>
                <a:latin typeface="Gill Sans MT" panose="020B0502020104020203" pitchFamily="34" charset="0"/>
              </a:rPr>
              <a:t>(5 of 6)</a:t>
            </a:r>
          </a:p>
        </p:txBody>
      </p:sp>
    </p:spTree>
    <p:extLst>
      <p:ext uri="{BB962C8B-B14F-4D97-AF65-F5344CB8AC3E}">
        <p14:creationId xmlns:p14="http://schemas.microsoft.com/office/powerpoint/2010/main" val="38448834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Correlated Active Clause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Monotype Sorts" charset="2"/>
              <a:buNone/>
              <a:defRPr/>
            </a:pPr>
            <a:r>
              <a:rPr lang="en-US" sz="2000" dirty="0" err="1"/>
              <a:t>dTemp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tx2"/>
                </a:solidFill>
              </a:rPr>
              <a:t>69</a:t>
            </a:r>
            <a:r>
              <a:rPr lang="en-US" sz="2000" dirty="0"/>
              <a:t> (period = </a:t>
            </a:r>
            <a:r>
              <a:rPr lang="en-US" sz="1800" dirty="0">
                <a:solidFill>
                  <a:schemeClr val="tx2"/>
                </a:solidFill>
              </a:rPr>
              <a:t>MORNING</a:t>
            </a:r>
            <a:r>
              <a:rPr lang="en-US" sz="2000" dirty="0"/>
              <a:t>, </a:t>
            </a:r>
            <a:r>
              <a:rPr lang="en-US" sz="2000" dirty="0" err="1"/>
              <a:t>daytype</a:t>
            </a:r>
            <a:r>
              <a:rPr lang="en-US" sz="2000" dirty="0"/>
              <a:t> = </a:t>
            </a:r>
            <a:r>
              <a:rPr lang="en-US" sz="1800" dirty="0">
                <a:solidFill>
                  <a:schemeClr val="tx2"/>
                </a:solidFill>
              </a:rPr>
              <a:t>WEEKDAY</a:t>
            </a:r>
            <a:r>
              <a:rPr lang="en-US" sz="2000" dirty="0"/>
              <a:t>)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5. t </a:t>
            </a:r>
            <a:r>
              <a:rPr lang="en-US" sz="2000" dirty="0" err="1"/>
              <a:t>t</a:t>
            </a:r>
            <a:r>
              <a:rPr lang="en-US" sz="2000" dirty="0"/>
              <a:t> </a:t>
            </a:r>
            <a:r>
              <a:rPr lang="en-US" sz="2000" dirty="0" err="1"/>
              <a:t>t</a:t>
            </a:r>
            <a:r>
              <a:rPr lang="en-US" sz="2000" dirty="0"/>
              <a:t> </a:t>
            </a:r>
            <a:r>
              <a:rPr lang="en-US" sz="2000" dirty="0" err="1"/>
              <a:t>T</a:t>
            </a:r>
            <a:endParaRPr lang="en-US" sz="2000" dirty="0"/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thermo.setCurrentTemp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63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thermo.setThresholdDiff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5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thermo.setOverride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true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thermo.setOverTemp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72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thermo.setMinLag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10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thermo.setTimeSinceLastRun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12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endParaRPr lang="en-US" sz="2000" dirty="0"/>
          </a:p>
          <a:p>
            <a:pPr marL="342900" indent="-342900">
              <a:buFont typeface="Monotype Sorts" charset="2"/>
              <a:buNone/>
              <a:defRPr/>
            </a:pPr>
            <a:r>
              <a:rPr lang="en-US" sz="2000" dirty="0"/>
              <a:t>6. t </a:t>
            </a:r>
            <a:r>
              <a:rPr lang="en-US" sz="2000" dirty="0" err="1"/>
              <a:t>t</a:t>
            </a:r>
            <a:r>
              <a:rPr lang="en-US" sz="2000" dirty="0"/>
              <a:t> </a:t>
            </a:r>
            <a:r>
              <a:rPr lang="en-US" sz="2000" dirty="0" err="1"/>
              <a:t>t</a:t>
            </a:r>
            <a:r>
              <a:rPr lang="en-US" sz="2000" dirty="0"/>
              <a:t> F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thermo.setCurrentTemp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63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thermo.setThresholdDiff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5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thermo.setOverride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true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thermo.setOverTemp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72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thermo.setMinLag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10</a:t>
            </a:r>
            <a:r>
              <a:rPr lang="en-US" sz="2000" dirty="0"/>
              <a:t>);</a:t>
            </a:r>
          </a:p>
          <a:p>
            <a:pPr marL="342900" indent="-342900">
              <a:spcBef>
                <a:spcPts val="300"/>
              </a:spcBef>
              <a:buNone/>
              <a:defRPr/>
            </a:pPr>
            <a:r>
              <a:rPr lang="en-US" sz="2000" dirty="0"/>
              <a:t>    </a:t>
            </a:r>
            <a:r>
              <a:rPr lang="en-US" sz="2000" dirty="0" err="1"/>
              <a:t>thermo.setTimeSinceLastRun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FFFF00"/>
                </a:solidFill>
              </a:rPr>
              <a:t>8</a:t>
            </a:r>
            <a:r>
              <a:rPr lang="en-US" sz="2000" dirty="0"/>
              <a:t>); // d is false</a:t>
            </a:r>
          </a:p>
        </p:txBody>
      </p:sp>
      <p:sp>
        <p:nvSpPr>
          <p:cNvPr id="225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25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25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5F490F6-9775-45B1-9DD6-7EE025D1911B}" type="slidenum">
              <a:rPr lang="en-US" altLang="en-US" sz="900" b="0" smtClean="0">
                <a:solidFill>
                  <a:schemeClr val="tx1"/>
                </a:solidFill>
              </a:rPr>
              <a:pPr/>
              <a:t>13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11940" y="6958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>
                <a:latin typeface="Gill Sans MT" panose="020B0502020104020203" pitchFamily="34" charset="0"/>
              </a:rPr>
              <a:t>(6 of 6)</a:t>
            </a:r>
          </a:p>
        </p:txBody>
      </p:sp>
    </p:spTree>
    <p:extLst>
      <p:ext uri="{BB962C8B-B14F-4D97-AF65-F5344CB8AC3E}">
        <p14:creationId xmlns:p14="http://schemas.microsoft.com/office/powerpoint/2010/main" val="332751786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 Transformation Issues</a:t>
            </a:r>
          </a:p>
        </p:txBody>
      </p:sp>
      <p:sp>
        <p:nvSpPr>
          <p:cNvPr id="24579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169932C-C1F1-4D99-820E-ADE602FCE184}" type="slidenum">
              <a:rPr lang="en-US" altLang="en-US" sz="900" b="0" smtClean="0">
                <a:solidFill>
                  <a:schemeClr val="tx1"/>
                </a:solidFill>
              </a:rPr>
              <a:pPr/>
              <a:t>14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4363" y="666750"/>
            <a:ext cx="277495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240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if ((a &amp;&amp; b) || c)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S1;  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else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S2;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683250" y="843709"/>
            <a:ext cx="2774950" cy="58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if (a)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if (b)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     S1;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else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     if (c)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         S1;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     else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         S2;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} 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else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if (c)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     S1;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else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     S2;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649663" y="1901825"/>
            <a:ext cx="1619250" cy="1588"/>
          </a:xfrm>
          <a:prstGeom prst="line">
            <a:avLst/>
          </a:prstGeom>
          <a:noFill/>
          <a:ln w="127000">
            <a:solidFill>
              <a:schemeClr val="accent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284621" y="1778000"/>
            <a:ext cx="25025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Transform (</a:t>
            </a:r>
            <a:r>
              <a:rPr lang="en-US" alt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) 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12246" y="755752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(8.3.4)</a:t>
            </a:r>
          </a:p>
        </p:txBody>
      </p:sp>
    </p:spTree>
    <p:extLst>
      <p:ext uri="{BB962C8B-B14F-4D97-AF65-F5344CB8AC3E}">
        <p14:creationId xmlns:p14="http://schemas.microsoft.com/office/powerpoint/2010/main" val="32264827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Transformation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9" y="893763"/>
            <a:ext cx="4903161" cy="1777248"/>
          </a:xfrm>
        </p:spPr>
        <p:txBody>
          <a:bodyPr/>
          <a:lstStyle/>
          <a:p>
            <a:r>
              <a:rPr lang="en-US" dirty="0"/>
              <a:t>We trade one problem for </a:t>
            </a:r>
            <a:r>
              <a:rPr lang="en-US" dirty="0">
                <a:solidFill>
                  <a:schemeClr val="tx2"/>
                </a:solidFill>
              </a:rPr>
              <a:t>two problems 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Maintenance</a:t>
            </a:r>
            <a:r>
              <a:rPr lang="en-US" dirty="0"/>
              <a:t> becomes harder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Reachability</a:t>
            </a:r>
            <a:r>
              <a:rPr lang="en-US" dirty="0"/>
              <a:t> becomes harder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7E80D-252C-4EBC-97B9-18FA681E2FD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7" name="Group 1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042846"/>
              </p:ext>
            </p:extLst>
          </p:nvPr>
        </p:nvGraphicFramePr>
        <p:xfrm>
          <a:off x="5000875" y="1188366"/>
          <a:ext cx="4022809" cy="3365501"/>
        </p:xfrm>
        <a:graphic>
          <a:graphicData uri="http://schemas.openxmlformats.org/drawingml/2006/table">
            <a:tbl>
              <a:tblPr/>
              <a:tblGrid>
                <a:gridCol w="401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9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)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CACC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PC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849" y="2646367"/>
            <a:ext cx="4903161" cy="2130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Consider </a:t>
            </a:r>
            <a:r>
              <a:rPr lang="en-US" kern="0" dirty="0">
                <a:solidFill>
                  <a:schemeClr val="tx2"/>
                </a:solidFill>
              </a:rPr>
              <a:t>coverage</a:t>
            </a:r>
            <a:r>
              <a:rPr lang="en-US" kern="0" dirty="0"/>
              <a:t> :</a:t>
            </a:r>
          </a:p>
          <a:p>
            <a:pPr lvl="1"/>
            <a:r>
              <a:rPr lang="en-US" kern="0" dirty="0">
                <a:solidFill>
                  <a:schemeClr val="tx2"/>
                </a:solidFill>
              </a:rPr>
              <a:t>CACC</a:t>
            </a:r>
            <a:r>
              <a:rPr lang="en-US" kern="0" dirty="0"/>
              <a:t> on the original requires four rows marked in the table</a:t>
            </a:r>
          </a:p>
          <a:p>
            <a:pPr lvl="1"/>
            <a:r>
              <a:rPr lang="en-US" kern="0" dirty="0">
                <a:solidFill>
                  <a:schemeClr val="tx2"/>
                </a:solidFill>
              </a:rPr>
              <a:t>PC on the transformed </a:t>
            </a:r>
            <a:r>
              <a:rPr lang="en-US" kern="0" dirty="0"/>
              <a:t>version requires five different rows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849" y="4788571"/>
            <a:ext cx="8981867" cy="160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PC on the transformed version has </a:t>
            </a:r>
            <a:r>
              <a:rPr lang="en-US" kern="0" dirty="0">
                <a:solidFill>
                  <a:schemeClr val="tx2"/>
                </a:solidFill>
              </a:rPr>
              <a:t>two problems </a:t>
            </a:r>
            <a:r>
              <a:rPr lang="en-US" kern="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kern="0" dirty="0"/>
              <a:t>It does </a:t>
            </a:r>
            <a:r>
              <a:rPr lang="en-US" kern="0" dirty="0">
                <a:solidFill>
                  <a:schemeClr val="tx2"/>
                </a:solidFill>
              </a:rPr>
              <a:t>not satisfy CACC </a:t>
            </a:r>
            <a:r>
              <a:rPr lang="en-US" kern="0" dirty="0"/>
              <a:t>on the original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kern="0" dirty="0"/>
              <a:t>It is </a:t>
            </a:r>
            <a:r>
              <a:rPr lang="en-US" kern="0" dirty="0">
                <a:solidFill>
                  <a:schemeClr val="tx2"/>
                </a:solidFill>
              </a:rPr>
              <a:t>more expensive </a:t>
            </a:r>
            <a:r>
              <a:rPr lang="en-US" kern="0" dirty="0"/>
              <a:t>(more tests)</a:t>
            </a:r>
          </a:p>
        </p:txBody>
      </p:sp>
    </p:spTree>
    <p:extLst>
      <p:ext uri="{BB962C8B-B14F-4D97-AF65-F5344CB8AC3E}">
        <p14:creationId xmlns:p14="http://schemas.microsoft.com/office/powerpoint/2010/main" val="7469975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 Transformation Issue 2</a:t>
            </a:r>
          </a:p>
        </p:txBody>
      </p:sp>
      <p:sp>
        <p:nvSpPr>
          <p:cNvPr id="24579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169932C-C1F1-4D99-820E-ADE602FCE184}" type="slidenum">
              <a:rPr lang="en-US" altLang="en-US" sz="900" b="0" smtClean="0">
                <a:solidFill>
                  <a:schemeClr val="tx1"/>
                </a:solidFill>
              </a:rPr>
              <a:pPr/>
              <a:t>16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4363" y="1836279"/>
            <a:ext cx="277495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240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if ((a &amp;&amp; b) || c)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S1;  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else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S2;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683250" y="1651613"/>
            <a:ext cx="277495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d = a &amp;&amp; b;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e = d || c;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if (e)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S1;    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else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S2;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288703" y="3198609"/>
            <a:ext cx="1619250" cy="1588"/>
          </a:xfrm>
          <a:prstGeom prst="line">
            <a:avLst/>
          </a:prstGeom>
          <a:noFill/>
          <a:ln w="127000">
            <a:solidFill>
              <a:schemeClr val="accent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923661" y="3137616"/>
            <a:ext cx="25025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Transform (</a:t>
            </a:r>
            <a:r>
              <a:rPr lang="en-US" alt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) ?</a:t>
            </a:r>
          </a:p>
        </p:txBody>
      </p:sp>
    </p:spTree>
    <p:extLst>
      <p:ext uri="{BB962C8B-B14F-4D97-AF65-F5344CB8AC3E}">
        <p14:creationId xmlns:p14="http://schemas.microsoft.com/office/powerpoint/2010/main" val="6555169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Transformation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9" y="893763"/>
            <a:ext cx="4903161" cy="1777248"/>
          </a:xfrm>
        </p:spPr>
        <p:txBody>
          <a:bodyPr/>
          <a:lstStyle/>
          <a:p>
            <a:r>
              <a:rPr lang="en-US" dirty="0"/>
              <a:t>We move </a:t>
            </a:r>
            <a:r>
              <a:rPr lang="en-US" dirty="0">
                <a:solidFill>
                  <a:schemeClr val="tx2"/>
                </a:solidFill>
              </a:rPr>
              <a:t>complexity</a:t>
            </a:r>
            <a:r>
              <a:rPr lang="en-US" dirty="0"/>
              <a:t> into computations</a:t>
            </a:r>
          </a:p>
          <a:p>
            <a:pPr lvl="1"/>
            <a:r>
              <a:rPr lang="en-US" dirty="0"/>
              <a:t>Logic criteria are not effective at testing computations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7E80D-252C-4EBC-97B9-18FA681E2FD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7" name="Group 1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12297"/>
              </p:ext>
            </p:extLst>
          </p:nvPr>
        </p:nvGraphicFramePr>
        <p:xfrm>
          <a:off x="5000875" y="1188366"/>
          <a:ext cx="4022809" cy="3365501"/>
        </p:xfrm>
        <a:graphic>
          <a:graphicData uri="http://schemas.openxmlformats.org/drawingml/2006/table">
            <a:tbl>
              <a:tblPr/>
              <a:tblGrid>
                <a:gridCol w="401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9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)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CACC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PC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3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X</a:t>
                      </a:r>
                    </a:p>
                  </a:txBody>
                  <a:tcPr marL="91452" marR="9145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849" y="2646367"/>
            <a:ext cx="4903161" cy="2130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Consider </a:t>
            </a:r>
            <a:r>
              <a:rPr lang="en-US" kern="0" dirty="0">
                <a:solidFill>
                  <a:schemeClr val="tx2"/>
                </a:solidFill>
              </a:rPr>
              <a:t>coverage</a:t>
            </a:r>
            <a:r>
              <a:rPr lang="en-US" kern="0" dirty="0"/>
              <a:t> :</a:t>
            </a:r>
          </a:p>
          <a:p>
            <a:pPr lvl="1"/>
            <a:r>
              <a:rPr lang="en-US" kern="0" dirty="0">
                <a:solidFill>
                  <a:schemeClr val="tx2"/>
                </a:solidFill>
              </a:rPr>
              <a:t>CACC</a:t>
            </a:r>
            <a:r>
              <a:rPr lang="en-US" kern="0" dirty="0"/>
              <a:t> on the original requires four rows marked in the table</a:t>
            </a:r>
          </a:p>
          <a:p>
            <a:pPr lvl="1"/>
            <a:r>
              <a:rPr lang="en-US" kern="0" dirty="0">
                <a:solidFill>
                  <a:schemeClr val="tx2"/>
                </a:solidFill>
              </a:rPr>
              <a:t>PC on the transformed </a:t>
            </a:r>
            <a:r>
              <a:rPr lang="en-US" kern="0" dirty="0"/>
              <a:t>version requires only two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849" y="4788571"/>
            <a:ext cx="8981867" cy="160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PC on the transformed version becomes equivalent to </a:t>
            </a:r>
            <a:r>
              <a:rPr lang="en-US" kern="0" dirty="0">
                <a:solidFill>
                  <a:schemeClr val="tx2"/>
                </a:solidFill>
              </a:rPr>
              <a:t>clause coverage</a:t>
            </a:r>
            <a:r>
              <a:rPr lang="en-US" kern="0" dirty="0"/>
              <a:t> on the original</a:t>
            </a:r>
          </a:p>
          <a:p>
            <a:pPr lvl="1"/>
            <a:r>
              <a:rPr lang="en-US" kern="0" dirty="0">
                <a:solidFill>
                  <a:schemeClr val="tx2"/>
                </a:solidFill>
              </a:rPr>
              <a:t>Not</a:t>
            </a:r>
            <a:r>
              <a:rPr lang="en-US" kern="0" dirty="0"/>
              <a:t> an </a:t>
            </a:r>
            <a:r>
              <a:rPr lang="en-US" kern="0" dirty="0">
                <a:solidFill>
                  <a:schemeClr val="tx2"/>
                </a:solidFill>
              </a:rPr>
              <a:t>effective</a:t>
            </a:r>
            <a:r>
              <a:rPr lang="en-US" kern="0" dirty="0"/>
              <a:t> testing technique</a:t>
            </a:r>
          </a:p>
        </p:txBody>
      </p:sp>
    </p:spTree>
    <p:extLst>
      <p:ext uri="{BB962C8B-B14F-4D97-AF65-F5344CB8AC3E}">
        <p14:creationId xmlns:p14="http://schemas.microsoft.com/office/powerpoint/2010/main" val="4143020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Does Not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7E80D-252C-4EBC-97B9-18FA681E2FD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1828801" y="1612231"/>
            <a:ext cx="5450304" cy="1191126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57150" cap="flat" cmpd="sng" algn="ctr">
            <a:solidFill>
              <a:srgbClr val="33CC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Logic coverage criteria exist</a:t>
            </a:r>
            <a:r>
              <a:rPr kumimoji="0" 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to help us make better software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273953" y="4050631"/>
            <a:ext cx="4592047" cy="1191126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57150" cap="flat" cmpd="sng" algn="ctr">
            <a:solidFill>
              <a:srgbClr val="33CC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Circumventing the criteria is unsafe</a:t>
            </a:r>
          </a:p>
        </p:txBody>
      </p:sp>
    </p:spTree>
    <p:extLst>
      <p:ext uri="{BB962C8B-B14F-4D97-AF65-F5344CB8AC3E}">
        <p14:creationId xmlns:p14="http://schemas.microsoft.com/office/powerpoint/2010/main" val="21296679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Effects in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50" y="842211"/>
            <a:ext cx="9023350" cy="569828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Side effects occur when a value is changed while evaluating a predicate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 clause appears twice in the same predicate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 clause in between changes the value of the clause that appears twice</a:t>
            </a:r>
          </a:p>
          <a:p>
            <a:pPr>
              <a:lnSpc>
                <a:spcPct val="80000"/>
              </a:lnSpc>
            </a:pPr>
            <a:r>
              <a:rPr lang="en-US" dirty="0"/>
              <a:t>Example :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Evaluation : Runtime system checks </a:t>
            </a:r>
            <a:r>
              <a:rPr lang="en-US" i="1" dirty="0"/>
              <a:t>A</a:t>
            </a:r>
            <a:r>
              <a:rPr lang="en-US" dirty="0"/>
              <a:t>, then </a:t>
            </a:r>
            <a:r>
              <a:rPr lang="en-US" i="1" dirty="0"/>
              <a:t>B</a:t>
            </a:r>
            <a:r>
              <a:rPr lang="en-US" dirty="0"/>
              <a:t>, if </a:t>
            </a:r>
            <a:r>
              <a:rPr lang="en-US" i="1" dirty="0"/>
              <a:t>B</a:t>
            </a:r>
            <a:r>
              <a:rPr lang="en-US" dirty="0"/>
              <a:t> is false, check </a:t>
            </a:r>
            <a:r>
              <a:rPr lang="en-US" i="1" dirty="0"/>
              <a:t>A</a:t>
            </a:r>
            <a:r>
              <a:rPr lang="en-US" dirty="0"/>
              <a:t> again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But now </a:t>
            </a:r>
            <a:r>
              <a:rPr lang="en-US" i="1" dirty="0"/>
              <a:t>A</a:t>
            </a:r>
            <a:r>
              <a:rPr lang="en-US" dirty="0"/>
              <a:t> has a different value!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How do we write a test that has two different values for the same predicate?</a:t>
            </a:r>
          </a:p>
          <a:p>
            <a:pPr>
              <a:lnSpc>
                <a:spcPct val="80000"/>
              </a:lnSpc>
            </a:pPr>
            <a:r>
              <a:rPr lang="en-US" dirty="0"/>
              <a:t>No clear answers to this controllability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8)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7E80D-252C-4EBC-97B9-18FA681E2FD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24278" y="250408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(8.3.5)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57989" y="3167981"/>
            <a:ext cx="1973179" cy="400110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 &amp;&amp; (B || A)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815389" y="3167981"/>
            <a:ext cx="2991853" cy="400110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 is :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changeVar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(A)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41408" y="5972652"/>
            <a:ext cx="8061158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dirty="0">
                <a:latin typeface="Gill Sans MT" panose="020B0502020104020203" pitchFamily="34" charset="0"/>
                <a:cs typeface="Arial" panose="020B0604020202020204" pitchFamily="34" charset="0"/>
              </a:rPr>
              <a:t>We suggest a social solution : Go ask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1548663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EC3F9F1-4A3D-4032-A424-ED7DB944D1C4}" type="slidenum">
              <a:rPr lang="en-US" altLang="en-US" sz="900" b="0" smtClean="0">
                <a:solidFill>
                  <a:schemeClr val="tx1"/>
                </a:solidFill>
              </a:rPr>
              <a:pPr/>
              <a:t>2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Expressions from Source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50" y="782053"/>
            <a:ext cx="9023350" cy="5758447"/>
          </a:xfrm>
        </p:spPr>
        <p:txBody>
          <a:bodyPr/>
          <a:lstStyle/>
          <a:p>
            <a:r>
              <a:rPr lang="en-US" altLang="en-US" dirty="0"/>
              <a:t>Predicates are derived from </a:t>
            </a:r>
            <a:r>
              <a:rPr lang="en-US" altLang="en-US" dirty="0">
                <a:solidFill>
                  <a:schemeClr val="tx2"/>
                </a:solidFill>
              </a:rPr>
              <a:t>decision</a:t>
            </a:r>
            <a:r>
              <a:rPr lang="en-US" altLang="en-US" dirty="0"/>
              <a:t> statements</a:t>
            </a:r>
          </a:p>
          <a:p>
            <a:r>
              <a:rPr lang="en-US" altLang="en-US" dirty="0"/>
              <a:t>In programs, most predicates have </a:t>
            </a:r>
            <a:r>
              <a:rPr lang="en-US" altLang="en-US" dirty="0">
                <a:solidFill>
                  <a:schemeClr val="tx2"/>
                </a:solidFill>
              </a:rPr>
              <a:t>less than four</a:t>
            </a:r>
            <a:r>
              <a:rPr lang="en-US" altLang="en-US" dirty="0"/>
              <a:t> clauses</a:t>
            </a:r>
          </a:p>
          <a:p>
            <a:pPr lvl="1"/>
            <a:r>
              <a:rPr lang="en-US" altLang="en-US" dirty="0"/>
              <a:t>Wise programmers actively strive to keep predicates simple</a:t>
            </a:r>
            <a:endParaRPr lang="en-US" altLang="en-US" sz="1800" dirty="0"/>
          </a:p>
          <a:p>
            <a:r>
              <a:rPr lang="en-US" altLang="en-US" dirty="0"/>
              <a:t>When a predicate only has one clause, COC, ACC, ICC, and CC all collapse to </a:t>
            </a:r>
            <a:r>
              <a:rPr lang="en-US" altLang="en-US" dirty="0">
                <a:solidFill>
                  <a:schemeClr val="tx2"/>
                </a:solidFill>
              </a:rPr>
              <a:t>predicate coverage</a:t>
            </a:r>
            <a:r>
              <a:rPr lang="en-US" altLang="en-US" dirty="0"/>
              <a:t> (PC)</a:t>
            </a:r>
          </a:p>
          <a:p>
            <a:r>
              <a:rPr lang="en-US" altLang="en-US" dirty="0"/>
              <a:t>Applying logic criteria to program source is hard because of </a:t>
            </a:r>
            <a:r>
              <a:rPr lang="en-US" altLang="en-US" dirty="0">
                <a:solidFill>
                  <a:schemeClr val="tx2"/>
                </a:solidFill>
              </a:rPr>
              <a:t>reachability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chemeClr val="tx2"/>
                </a:solidFill>
              </a:rPr>
              <a:t>controllability</a:t>
            </a:r>
            <a:r>
              <a:rPr lang="en-US" altLang="en-US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i="1" dirty="0">
                <a:solidFill>
                  <a:schemeClr val="tx2"/>
                </a:solidFill>
              </a:rPr>
              <a:t>Reachability</a:t>
            </a:r>
            <a:r>
              <a:rPr lang="en-US" altLang="en-US" dirty="0"/>
              <a:t> : Before applying the criteria on a predicate at a particular statement, we have to </a:t>
            </a:r>
            <a:r>
              <a:rPr lang="en-US" altLang="en-US" dirty="0">
                <a:solidFill>
                  <a:schemeClr val="tx2"/>
                </a:solidFill>
              </a:rPr>
              <a:t>get to</a:t>
            </a:r>
            <a:r>
              <a:rPr lang="en-US" altLang="en-US" dirty="0"/>
              <a:t> that statement</a:t>
            </a:r>
          </a:p>
          <a:p>
            <a:pPr lvl="1">
              <a:lnSpc>
                <a:spcPct val="80000"/>
              </a:lnSpc>
            </a:pPr>
            <a:r>
              <a:rPr lang="en-US" altLang="en-US" i="1" dirty="0">
                <a:solidFill>
                  <a:schemeClr val="tx2"/>
                </a:solidFill>
              </a:rPr>
              <a:t>Controllability</a:t>
            </a:r>
            <a:r>
              <a:rPr lang="en-US" altLang="en-US" dirty="0"/>
              <a:t> : We have to </a:t>
            </a:r>
            <a:r>
              <a:rPr lang="en-US" altLang="en-US" dirty="0">
                <a:solidFill>
                  <a:schemeClr val="tx2"/>
                </a:solidFill>
              </a:rPr>
              <a:t>find input values</a:t>
            </a:r>
            <a:r>
              <a:rPr lang="en-US" altLang="en-US" dirty="0"/>
              <a:t> that indirectly assign values to the variables in the predicates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Variables in the predicates that are not inputs to the program are called </a:t>
            </a:r>
            <a:r>
              <a:rPr lang="en-US" altLang="en-US" i="1" dirty="0">
                <a:solidFill>
                  <a:schemeClr val="tx2"/>
                </a:solidFill>
              </a:rPr>
              <a:t>internal variables</a:t>
            </a:r>
          </a:p>
          <a:p>
            <a:r>
              <a:rPr lang="en-US" altLang="en-US" dirty="0"/>
              <a:t>Illustrated through an example in the following slides …</a:t>
            </a:r>
          </a:p>
        </p:txBody>
      </p:sp>
      <p:sp>
        <p:nvSpPr>
          <p:cNvPr id="1229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2566" y="74613"/>
            <a:ext cx="9037810" cy="1296987"/>
          </a:xfrm>
        </p:spPr>
        <p:txBody>
          <a:bodyPr/>
          <a:lstStyle/>
          <a:p>
            <a:r>
              <a:rPr lang="en-US" altLang="en-US" dirty="0"/>
              <a:t>Summary : Logic Coverage for Source Code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3850" y="1106905"/>
            <a:ext cx="9023350" cy="5433595"/>
          </a:xfrm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Predicates</a:t>
            </a:r>
            <a:r>
              <a:rPr lang="en-US" altLang="en-US" dirty="0"/>
              <a:t> appear in decision statements</a:t>
            </a:r>
            <a:r>
              <a:rPr lang="en-US" altLang="en-US" sz="2400" dirty="0"/>
              <a:t> (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if, while, for</a:t>
            </a:r>
            <a:r>
              <a:rPr lang="en-US" altLang="en-US" sz="2400" dirty="0"/>
              <a:t>, etc.)</a:t>
            </a:r>
            <a:endParaRPr lang="en-US" altLang="en-US" dirty="0"/>
          </a:p>
          <a:p>
            <a:r>
              <a:rPr lang="en-US" altLang="en-US" dirty="0"/>
              <a:t>Most predicates have less than </a:t>
            </a:r>
            <a:r>
              <a:rPr lang="en-US" altLang="en-US" dirty="0">
                <a:solidFill>
                  <a:schemeClr val="tx2"/>
                </a:solidFill>
              </a:rPr>
              <a:t>four clauses</a:t>
            </a:r>
            <a:endParaRPr lang="en-US" altLang="en-US" dirty="0"/>
          </a:p>
          <a:p>
            <a:pPr lvl="1"/>
            <a:r>
              <a:rPr lang="en-US" altLang="en-US" dirty="0"/>
              <a:t>But some programs have a few predicates with many clauses</a:t>
            </a:r>
            <a:endParaRPr lang="en-US" altLang="en-US" dirty="0">
              <a:solidFill>
                <a:schemeClr val="tx2"/>
              </a:solidFill>
            </a:endParaRPr>
          </a:p>
          <a:p>
            <a:r>
              <a:rPr lang="en-US" altLang="en-US" dirty="0"/>
              <a:t>The hard part of applying logic criteria to source is usually resolving the </a:t>
            </a:r>
            <a:r>
              <a:rPr lang="en-US" altLang="en-US" dirty="0">
                <a:solidFill>
                  <a:schemeClr val="tx2"/>
                </a:solidFill>
              </a:rPr>
              <a:t>internal variables</a:t>
            </a:r>
          </a:p>
          <a:p>
            <a:pPr lvl="1"/>
            <a:r>
              <a:rPr lang="en-US" altLang="en-US" dirty="0"/>
              <a:t>Sometimes setting variables requires calling </a:t>
            </a:r>
            <a:r>
              <a:rPr lang="en-US" altLang="en-US" dirty="0">
                <a:solidFill>
                  <a:schemeClr val="tx2"/>
                </a:solidFill>
              </a:rPr>
              <a:t>other methods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Non-local variables </a:t>
            </a:r>
            <a:r>
              <a:rPr lang="en-US" altLang="en-US" dirty="0"/>
              <a:t>(class, global, etc.) are also input variables if they are used</a:t>
            </a:r>
          </a:p>
          <a:p>
            <a:r>
              <a:rPr lang="en-US" altLang="en-US" dirty="0"/>
              <a:t>If an input variable is changed within a method, it is treated as an </a:t>
            </a:r>
            <a:r>
              <a:rPr lang="en-US" altLang="en-US" dirty="0">
                <a:solidFill>
                  <a:schemeClr val="tx2"/>
                </a:solidFill>
              </a:rPr>
              <a:t>internal variable </a:t>
            </a:r>
            <a:r>
              <a:rPr lang="en-US" altLang="en-US" dirty="0"/>
              <a:t>thereafter</a:t>
            </a:r>
          </a:p>
          <a:p>
            <a:r>
              <a:rPr lang="en-US" altLang="en-US" dirty="0"/>
              <a:t>Avoid transformations that hide predicate structure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7CB1C1C-EA9F-4B5E-81BF-5591B5FB00F1}" type="slidenum">
              <a:rPr lang="en-US" altLang="en-US" sz="900" b="0" smtClean="0">
                <a:solidFill>
                  <a:schemeClr val="tx1"/>
                </a:solidFill>
              </a:rPr>
              <a:pPr/>
              <a:t>20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7216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Thermostat (</a:t>
            </a:r>
            <a:r>
              <a:rPr lang="en-US" altLang="en-US" i="1"/>
              <a:t>pg 1 of 2</a:t>
            </a:r>
            <a:r>
              <a:rPr lang="en-US" altLang="en-US"/>
              <a:t>)</a:t>
            </a:r>
          </a:p>
        </p:txBody>
      </p:sp>
      <p:sp>
        <p:nvSpPr>
          <p:cNvPr id="13315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D830D00-F0C2-4019-881C-58C0D39319A1}" type="slidenum">
              <a:rPr lang="en-US" altLang="en-US" sz="900" b="0" smtClean="0">
                <a:solidFill>
                  <a:schemeClr val="tx1"/>
                </a:solidFill>
              </a:rPr>
              <a:pPr/>
              <a:t>3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60325" y="833941"/>
            <a:ext cx="9023350" cy="547842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 1 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Jeff Offutt &amp; Paul Ammann—September 2014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  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2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  // Programmable Thermostat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 6  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import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java.io.*;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10  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public class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Thermostat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11  {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12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     private </a:t>
            </a:r>
            <a:r>
              <a:rPr lang="en-US" b="0" dirty="0" err="1">
                <a:solidFill>
                  <a:srgbClr val="92D050"/>
                </a:solidFill>
                <a:latin typeface="Arial" pitchFamily="34" charset="0"/>
              </a:rPr>
              <a:t>int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;               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Current temperature reading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13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     private </a:t>
            </a:r>
            <a:r>
              <a:rPr lang="en-US" b="0" dirty="0" err="1">
                <a:solidFill>
                  <a:srgbClr val="92D050"/>
                </a:solidFill>
                <a:latin typeface="Arial" pitchFamily="34" charset="0"/>
              </a:rPr>
              <a:t>int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Arial" pitchFamily="34" charset="0"/>
              </a:rPr>
              <a:t>thresholdDiff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;         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Temp difference until heater on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14     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private </a:t>
            </a:r>
            <a:r>
              <a:rPr lang="en-US" b="0" dirty="0" err="1">
                <a:solidFill>
                  <a:srgbClr val="92D050"/>
                </a:solidFill>
                <a:latin typeface="Arial" pitchFamily="34" charset="0"/>
              </a:rPr>
              <a:t>int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Arial" pitchFamily="34" charset="0"/>
              </a:rPr>
              <a:t>timeSinceLastRun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;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Time since heater stopped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15     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private </a:t>
            </a:r>
            <a:r>
              <a:rPr lang="en-US" b="0" dirty="0" err="1">
                <a:solidFill>
                  <a:srgbClr val="92D050"/>
                </a:solidFill>
                <a:latin typeface="Arial" pitchFamily="34" charset="0"/>
              </a:rPr>
              <a:t>int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Arial" pitchFamily="34" charset="0"/>
              </a:rPr>
              <a:t>minLag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;                  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How long I need to wait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16     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private </a:t>
            </a:r>
            <a:r>
              <a:rPr lang="en-US" b="0" dirty="0" err="1">
                <a:solidFill>
                  <a:srgbClr val="92D050"/>
                </a:solidFill>
                <a:latin typeface="Arial" pitchFamily="34" charset="0"/>
              </a:rPr>
              <a:t>boolean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Override;       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Has user overridden the program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17   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  private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>
                <a:solidFill>
                  <a:srgbClr val="92D050"/>
                </a:solidFill>
                <a:latin typeface="Arial" pitchFamily="34" charset="0"/>
              </a:rPr>
              <a:t>int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Arial" pitchFamily="34" charset="0"/>
              </a:rPr>
              <a:t>overTemp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;              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</a:t>
            </a:r>
            <a:r>
              <a:rPr lang="en-US" b="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OverridingTemp</a:t>
            </a:r>
            <a:endParaRPr lang="en-US" b="0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18     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private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>
                <a:solidFill>
                  <a:srgbClr val="92D050"/>
                </a:solidFill>
                <a:latin typeface="Arial" pitchFamily="34" charset="0"/>
              </a:rPr>
              <a:t>int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Arial" pitchFamily="34" charset="0"/>
              </a:rPr>
              <a:t>runTime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;                 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output of </a:t>
            </a:r>
            <a:r>
              <a:rPr lang="en-US" b="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turnHeaterOn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–how long to run</a:t>
            </a:r>
            <a:endParaRPr lang="en-US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19     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private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>
                <a:solidFill>
                  <a:srgbClr val="92D050"/>
                </a:solidFill>
                <a:latin typeface="Arial" pitchFamily="34" charset="0"/>
              </a:rPr>
              <a:t>boolean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Arial" pitchFamily="34" charset="0"/>
              </a:rPr>
              <a:t>heaterOn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;      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output of </a:t>
            </a:r>
            <a:r>
              <a:rPr lang="en-US" b="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turnHeaterOn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 – whether to run</a:t>
            </a:r>
            <a:endParaRPr lang="en-US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20     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private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Period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Arial" pitchFamily="34" charset="0"/>
              </a:rPr>
              <a:t>period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;              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morning, day, evening, or night</a:t>
            </a:r>
            <a:endParaRPr lang="en-US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21     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private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>
                <a:solidFill>
                  <a:srgbClr val="92D050"/>
                </a:solidFill>
                <a:latin typeface="Arial" pitchFamily="34" charset="0"/>
              </a:rPr>
              <a:t>DayType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day;              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week day or weekend day</a:t>
            </a:r>
            <a:endParaRPr lang="en-US" b="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23     </a:t>
            </a:r>
            <a:r>
              <a:rPr lang="en-US" b="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Decide whether to turn the heater on, and for how long.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24     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public </a:t>
            </a:r>
            <a:r>
              <a:rPr lang="en-US" b="0" dirty="0" err="1">
                <a:solidFill>
                  <a:srgbClr val="92D050"/>
                </a:solidFill>
                <a:latin typeface="Arial" pitchFamily="34" charset="0"/>
              </a:rPr>
              <a:t>boolean</a:t>
            </a:r>
            <a:r>
              <a:rPr lang="en-US" b="0" dirty="0">
                <a:solidFill>
                  <a:srgbClr val="92D050"/>
                </a:solidFill>
                <a:latin typeface="Arial" pitchFamily="34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Arial" pitchFamily="34" charset="0"/>
              </a:rPr>
              <a:t>turnHeaterOn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(</a:t>
            </a:r>
            <a:r>
              <a:rPr lang="en-US" b="0" dirty="0" err="1">
                <a:solidFill>
                  <a:schemeClr val="tx1"/>
                </a:solidFill>
                <a:latin typeface="Arial" pitchFamily="34" charset="0"/>
              </a:rPr>
              <a:t>ProgrammedSettings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Arial" pitchFamily="34" charset="0"/>
              </a:rPr>
              <a:t>pSet</a:t>
            </a: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)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b="0" dirty="0">
                <a:solidFill>
                  <a:schemeClr val="tx1"/>
                </a:solidFill>
                <a:latin typeface="Arial" pitchFamily="34" charset="0"/>
              </a:rPr>
              <a:t>25     {</a:t>
            </a:r>
          </a:p>
        </p:txBody>
      </p:sp>
    </p:spTree>
    <p:extLst>
      <p:ext uri="{BB962C8B-B14F-4D97-AF65-F5344CB8AC3E}">
        <p14:creationId xmlns:p14="http://schemas.microsoft.com/office/powerpoint/2010/main" val="40051514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Thermostat (</a:t>
            </a:r>
            <a:r>
              <a:rPr lang="en-US" altLang="en-US" i="1"/>
              <a:t>pg 2 of 2</a:t>
            </a:r>
            <a:r>
              <a:rPr lang="en-US" altLang="en-US"/>
              <a:t>)</a:t>
            </a:r>
          </a:p>
        </p:txBody>
      </p:sp>
      <p:sp>
        <p:nvSpPr>
          <p:cNvPr id="14339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7EA69D3-4AAB-4ED4-8183-637BAFB9B34F}" type="slidenum">
              <a:rPr lang="en-US" altLang="en-US" sz="900" b="0" smtClean="0">
                <a:solidFill>
                  <a:schemeClr val="tx1"/>
                </a:solidFill>
              </a:rPr>
              <a:pPr/>
              <a:t>4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60325" y="793511"/>
            <a:ext cx="9023350" cy="57861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26     </a:t>
            </a:r>
            <a:r>
              <a:rPr lang="en-US" dirty="0" err="1">
                <a:solidFill>
                  <a:srgbClr val="92D050"/>
                </a:solidFill>
                <a:latin typeface="Arial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dTemp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pSet.getSetting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(period, day);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28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if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(((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&lt;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dTemp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-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thresholdDiff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) </a:t>
            </a:r>
            <a:r>
              <a:rPr lang="en-US" dirty="0">
                <a:solidFill>
                  <a:srgbClr val="FF66FF"/>
                </a:solidFill>
                <a:latin typeface="Arial" pitchFamily="34" charset="0"/>
              </a:rPr>
              <a:t>||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29          (Override </a:t>
            </a:r>
            <a:r>
              <a:rPr lang="en-US" dirty="0">
                <a:solidFill>
                  <a:srgbClr val="FF66FF"/>
                </a:solidFill>
                <a:latin typeface="Arial" pitchFamily="34" charset="0"/>
              </a:rPr>
              <a:t>&amp;&amp;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&lt;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overTemp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-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thresholdDiff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)) </a:t>
            </a:r>
            <a:r>
              <a:rPr lang="en-US" dirty="0">
                <a:solidFill>
                  <a:srgbClr val="FF66FF"/>
                </a:solidFill>
                <a:latin typeface="Arial" pitchFamily="34" charset="0"/>
              </a:rPr>
              <a:t>&amp;&amp;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30          (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timeSinceLastRun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&gt;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minLag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))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31     { 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Turn on the heater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32       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How long? Assume 1 minute per degree (Fahrenheit)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33        </a:t>
            </a:r>
            <a:r>
              <a:rPr lang="en-US" dirty="0" err="1">
                <a:solidFill>
                  <a:srgbClr val="92D050"/>
                </a:solidFill>
                <a:latin typeface="Arial" pitchFamily="34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timeNeeded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-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dTemp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34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if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(Override)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35          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timeNeeded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-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overTemp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36       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setRunTime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timeNeeded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);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37       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setHeaterOn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(</a:t>
            </a:r>
            <a:r>
              <a:rPr lang="en-US" dirty="0">
                <a:solidFill>
                  <a:srgbClr val="FF66FF"/>
                </a:solidFill>
                <a:latin typeface="Arial" pitchFamily="34" charset="0"/>
              </a:rPr>
              <a:t>true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);</a:t>
            </a:r>
          </a:p>
          <a:p>
            <a:pPr marL="457200" indent="-457200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38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(</a:t>
            </a:r>
            <a:r>
              <a:rPr lang="en-US" dirty="0">
                <a:solidFill>
                  <a:srgbClr val="FF66FF"/>
                </a:solidFill>
                <a:latin typeface="Arial" pitchFamily="34" charset="0"/>
              </a:rPr>
              <a:t>true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);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39     }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40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    else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41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    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42        </a:t>
            </a:r>
            <a:r>
              <a:rPr lang="en-US" dirty="0" err="1">
                <a:solidFill>
                  <a:schemeClr val="tx1"/>
                </a:solidFill>
                <a:latin typeface="Arial" pitchFamily="34" charset="0"/>
              </a:rPr>
              <a:t>setHeaterOn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(</a:t>
            </a:r>
            <a:r>
              <a:rPr lang="en-US" dirty="0">
                <a:solidFill>
                  <a:srgbClr val="FF66FF"/>
                </a:solidFill>
                <a:latin typeface="Arial" pitchFamily="34" charset="0"/>
              </a:rPr>
              <a:t>false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);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43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 (</a:t>
            </a:r>
            <a:r>
              <a:rPr lang="en-US" dirty="0">
                <a:solidFill>
                  <a:srgbClr val="FF66FF"/>
                </a:solidFill>
                <a:latin typeface="Arial" pitchFamily="34" charset="0"/>
              </a:rPr>
              <a:t>false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);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44     }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</a:rPr>
              <a:t>45  }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// End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</a:rPr>
              <a:t>turnHeaterOn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 rot="20834944">
            <a:off x="4636734" y="4393975"/>
            <a:ext cx="3641417" cy="91440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28575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AFD00"/>
                </a:solidFill>
                <a:effectLst/>
                <a:latin typeface="Gill Sans MT" panose="020B0502020104020203" pitchFamily="34" charset="0"/>
              </a:rPr>
              <a:t>The full class is in the book and on the book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AFD00"/>
                </a:solidFill>
                <a:effectLst/>
                <a:latin typeface="Gill Sans MT" panose="020B0502020104020203" pitchFamily="34" charset="0"/>
              </a:rPr>
              <a:t> website.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AFD00"/>
              </a:solidFill>
              <a:effectLst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6327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013" y="6529388"/>
            <a:ext cx="2895600" cy="254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48513" y="6545263"/>
            <a:ext cx="1905000" cy="246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C94D41B-EDE9-41BD-949A-F812BA07E1F2}" type="slidenum">
              <a:rPr lang="en-US" altLang="en-US" sz="900" b="0" smtClean="0">
                <a:solidFill>
                  <a:schemeClr val="tx1"/>
                </a:solidFill>
              </a:rPr>
              <a:pPr/>
              <a:t>5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 Thermostat Predicates</a:t>
            </a:r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60325" y="1031875"/>
            <a:ext cx="890428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28-30 : (((</a:t>
            </a:r>
            <a:r>
              <a:rPr lang="en-US" altLang="en-US" sz="2400" dirty="0" err="1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dirty="0">
                <a:solidFill>
                  <a:srgbClr val="FF66FF"/>
                </a:solidFill>
                <a:latin typeface="Arial" pitchFamily="34" charset="0"/>
              </a:rPr>
              <a:t>&lt;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itchFamily="34" charset="0"/>
              </a:rPr>
              <a:t>dTemp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dirty="0">
                <a:solidFill>
                  <a:srgbClr val="FF66FF"/>
                </a:solidFill>
                <a:latin typeface="Arial" pitchFamily="34" charset="0"/>
              </a:rPr>
              <a:t>-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itchFamily="34" charset="0"/>
              </a:rPr>
              <a:t>thresholdDiff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) </a:t>
            </a:r>
            <a:r>
              <a:rPr lang="en-US" altLang="en-US" sz="2400" dirty="0">
                <a:solidFill>
                  <a:srgbClr val="FF66FF"/>
                </a:solidFill>
                <a:latin typeface="Arial" pitchFamily="34" charset="0"/>
              </a:rPr>
              <a:t>||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   (Override </a:t>
            </a:r>
            <a:r>
              <a:rPr lang="en-US" altLang="en-US" sz="2400" dirty="0">
                <a:solidFill>
                  <a:srgbClr val="FF66FF"/>
                </a:solidFill>
                <a:latin typeface="Arial" pitchFamily="34" charset="0"/>
              </a:rPr>
              <a:t>&amp;&amp;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dirty="0">
                <a:solidFill>
                  <a:srgbClr val="FF66FF"/>
                </a:solidFill>
                <a:latin typeface="Arial" pitchFamily="34" charset="0"/>
              </a:rPr>
              <a:t>&lt;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itchFamily="34" charset="0"/>
              </a:rPr>
              <a:t>overTemp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dirty="0">
                <a:solidFill>
                  <a:srgbClr val="FF66FF"/>
                </a:solidFill>
                <a:latin typeface="Arial" pitchFamily="34" charset="0"/>
              </a:rPr>
              <a:t>-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itchFamily="34" charset="0"/>
              </a:rPr>
              <a:t>thresholdDiff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)) </a:t>
            </a:r>
            <a:r>
              <a:rPr lang="en-US" altLang="en-US" sz="2400" dirty="0">
                <a:solidFill>
                  <a:srgbClr val="FF66FF"/>
                </a:solidFill>
                <a:latin typeface="Arial" pitchFamily="34" charset="0"/>
              </a:rPr>
              <a:t>&amp;&amp;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         </a:t>
            </a:r>
            <a:r>
              <a:rPr lang="en-US" altLang="en-US" sz="2400" dirty="0" err="1">
                <a:solidFill>
                  <a:schemeClr val="tx1"/>
                </a:solidFill>
                <a:latin typeface="Arial" pitchFamily="34" charset="0"/>
              </a:rPr>
              <a:t>timeSinceLastRun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&gt; </a:t>
            </a:r>
            <a:r>
              <a:rPr lang="en-US" altLang="en-US" sz="2400" dirty="0" err="1">
                <a:solidFill>
                  <a:schemeClr val="tx1"/>
                </a:solidFill>
                <a:latin typeface="Arial" pitchFamily="34" charset="0"/>
              </a:rPr>
              <a:t>minLag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))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34 : (Override)</a:t>
            </a:r>
          </a:p>
        </p:txBody>
      </p:sp>
      <p:sp>
        <p:nvSpPr>
          <p:cNvPr id="15366" name="Date Placeholder 5"/>
          <p:cNvSpPr>
            <a:spLocks noGrp="1"/>
          </p:cNvSpPr>
          <p:nvPr>
            <p:ph type="dt" sz="quarter" idx="10"/>
          </p:nvPr>
        </p:nvSpPr>
        <p:spPr>
          <a:xfrm>
            <a:off x="66675" y="6553200"/>
            <a:ext cx="3856038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325" y="3001963"/>
            <a:ext cx="8904288" cy="295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u="sng" dirty="0">
                <a:solidFill>
                  <a:schemeClr val="tx1"/>
                </a:solidFill>
                <a:latin typeface="Gill Sans MT" panose="020B0502020104020203" pitchFamily="34" charset="0"/>
              </a:rPr>
              <a:t>Simplify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endParaRPr lang="en-US" altLang="en-US" sz="2400" dirty="0">
              <a:solidFill>
                <a:schemeClr val="tx1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a : </a:t>
            </a:r>
            <a:r>
              <a:rPr lang="en-US" altLang="en-US" sz="2400" dirty="0" err="1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&lt; </a:t>
            </a:r>
            <a:r>
              <a:rPr lang="en-US" altLang="en-US" sz="2400" dirty="0" err="1">
                <a:solidFill>
                  <a:schemeClr val="tx1"/>
                </a:solidFill>
                <a:latin typeface="Arial" pitchFamily="34" charset="0"/>
              </a:rPr>
              <a:t>dTemp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- </a:t>
            </a:r>
            <a:r>
              <a:rPr lang="en-US" altLang="en-US" sz="2400" dirty="0" err="1">
                <a:solidFill>
                  <a:schemeClr val="tx1"/>
                </a:solidFill>
                <a:latin typeface="Arial" pitchFamily="34" charset="0"/>
              </a:rPr>
              <a:t>thresholdDiff</a:t>
            </a:r>
            <a:endParaRPr lang="en-US" altLang="en-US" sz="2400" dirty="0">
              <a:solidFill>
                <a:srgbClr val="FF66FF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b : Override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c : </a:t>
            </a:r>
            <a:r>
              <a:rPr lang="en-US" altLang="en-US" sz="2400" dirty="0" err="1">
                <a:solidFill>
                  <a:schemeClr val="tx1"/>
                </a:solidFill>
                <a:latin typeface="Arial" pitchFamily="34" charset="0"/>
              </a:rPr>
              <a:t>curTemp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&lt; </a:t>
            </a:r>
            <a:r>
              <a:rPr lang="en-US" altLang="en-US" sz="2400" dirty="0" err="1">
                <a:solidFill>
                  <a:schemeClr val="tx1"/>
                </a:solidFill>
                <a:latin typeface="Arial" pitchFamily="34" charset="0"/>
              </a:rPr>
              <a:t>overTemp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- </a:t>
            </a:r>
            <a:r>
              <a:rPr lang="en-US" altLang="en-US" sz="2400" dirty="0" err="1">
                <a:solidFill>
                  <a:schemeClr val="tx1"/>
                </a:solidFill>
                <a:latin typeface="Arial" pitchFamily="34" charset="0"/>
              </a:rPr>
              <a:t>thresholdDiff</a:t>
            </a:r>
            <a:endParaRPr lang="en-US" altLang="en-US" sz="2400" dirty="0">
              <a:solidFill>
                <a:srgbClr val="FF66FF"/>
              </a:solidFill>
              <a:latin typeface="Arial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d : </a:t>
            </a:r>
            <a:r>
              <a:rPr lang="en-US" altLang="en-US" sz="2400" dirty="0" err="1">
                <a:solidFill>
                  <a:schemeClr val="tx1"/>
                </a:solidFill>
                <a:latin typeface="Arial" pitchFamily="34" charset="0"/>
              </a:rPr>
              <a:t>timeSinceLastRun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&gt; </a:t>
            </a:r>
            <a:r>
              <a:rPr lang="en-US" altLang="en-US" sz="2400" dirty="0" err="1">
                <a:solidFill>
                  <a:schemeClr val="tx1"/>
                </a:solidFill>
                <a:latin typeface="Arial" pitchFamily="34" charset="0"/>
              </a:rPr>
              <a:t>minLag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28-30 :  (a </a:t>
            </a:r>
            <a:r>
              <a:rPr lang="en-US" altLang="en-US" sz="2400" dirty="0">
                <a:solidFill>
                  <a:srgbClr val="FF66FF"/>
                </a:solidFill>
                <a:latin typeface="Arial" pitchFamily="34" charset="0"/>
              </a:rPr>
              <a:t>||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(b &amp;&amp; c)) </a:t>
            </a:r>
            <a:r>
              <a:rPr lang="en-US" altLang="en-US" sz="2400" dirty="0">
                <a:solidFill>
                  <a:srgbClr val="FF66FF"/>
                </a:solidFill>
                <a:latin typeface="Arial" pitchFamily="34" charset="0"/>
              </a:rPr>
              <a:t>&amp;&amp;</a:t>
            </a: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d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Arial" pitchFamily="34" charset="0"/>
              </a:rPr>
              <a:t> 34 :       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9"/>
          <p:cNvSpPr>
            <a:spLocks noChangeArrowheads="1"/>
          </p:cNvSpPr>
          <p:nvPr/>
        </p:nvSpPr>
        <p:spPr bwMode="auto">
          <a:xfrm>
            <a:off x="868363" y="1322388"/>
            <a:ext cx="438150" cy="411162"/>
          </a:xfrm>
          <a:prstGeom prst="ellipse">
            <a:avLst/>
          </a:prstGeom>
          <a:solidFill>
            <a:srgbClr val="0033CC"/>
          </a:solidFill>
          <a:ln w="28575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>
              <a:solidFill>
                <a:srgbClr val="0066FF"/>
              </a:solidFill>
            </a:endParaRP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013" y="6529388"/>
            <a:ext cx="2895600" cy="254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48513" y="6545263"/>
            <a:ext cx="1905000" cy="246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AB758E2-0E8C-47CA-91DF-FA7936E46718}" type="slidenum">
              <a:rPr lang="en-US" altLang="en-US" sz="900" b="0" smtClean="0">
                <a:solidFill>
                  <a:schemeClr val="tx1"/>
                </a:solidFill>
              </a:rPr>
              <a:pPr/>
              <a:t>6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611"/>
            <a:ext cx="9144000" cy="1276351"/>
          </a:xfrm>
        </p:spPr>
        <p:txBody>
          <a:bodyPr/>
          <a:lstStyle/>
          <a:p>
            <a:r>
              <a:rPr lang="en-US" altLang="en-US" dirty="0"/>
              <a:t>Reachability for Thermostat Predicates</a:t>
            </a:r>
          </a:p>
        </p:txBody>
      </p:sp>
      <p:sp>
        <p:nvSpPr>
          <p:cNvPr id="16390" name="Text Box 3"/>
          <p:cNvSpPr txBox="1">
            <a:spLocks noChangeArrowheads="1"/>
          </p:cNvSpPr>
          <p:nvPr/>
        </p:nvSpPr>
        <p:spPr bwMode="auto">
          <a:xfrm>
            <a:off x="314325" y="996950"/>
            <a:ext cx="85169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28-30 : True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34 : (a </a:t>
            </a:r>
            <a:r>
              <a:rPr lang="en-US" altLang="en-US" dirty="0">
                <a:solidFill>
                  <a:srgbClr val="FF66FF"/>
                </a:solidFill>
                <a:latin typeface="Arial" pitchFamily="34" charset="0"/>
              </a:rPr>
              <a:t>||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(b &amp;&amp; c)) </a:t>
            </a:r>
            <a:r>
              <a:rPr lang="en-US" altLang="en-US" dirty="0">
                <a:solidFill>
                  <a:srgbClr val="FF66FF"/>
                </a:solidFill>
                <a:latin typeface="Arial" pitchFamily="34" charset="0"/>
              </a:rPr>
              <a:t>&amp;&amp;</a:t>
            </a:r>
            <a:r>
              <a:rPr lang="en-US" altLang="en-US" dirty="0">
                <a:solidFill>
                  <a:schemeClr val="tx1"/>
                </a:solidFill>
                <a:latin typeface="Arial" pitchFamily="34" charset="0"/>
              </a:rPr>
              <a:t> d</a:t>
            </a:r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655455" y="2244320"/>
            <a:ext cx="4620552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0" dirty="0" err="1">
                <a:latin typeface="Gill Sans MT" panose="020B0502020104020203" pitchFamily="34" charset="0"/>
              </a:rPr>
              <a:t>curTemp</a:t>
            </a:r>
            <a:r>
              <a:rPr lang="en-US" altLang="en-US" sz="2400" b="0" dirty="0">
                <a:latin typeface="Gill Sans MT" panose="020B0502020104020203" pitchFamily="34" charset="0"/>
              </a:rPr>
              <a:t> &lt; </a:t>
            </a:r>
            <a:r>
              <a:rPr lang="en-US" altLang="en-US" sz="2400" b="0" dirty="0" err="1">
                <a:latin typeface="Gill Sans MT" panose="020B0502020104020203" pitchFamily="34" charset="0"/>
              </a:rPr>
              <a:t>dTemp</a:t>
            </a:r>
            <a:r>
              <a:rPr lang="en-US" altLang="en-US" sz="2400" b="0" dirty="0">
                <a:latin typeface="Gill Sans MT" panose="020B0502020104020203" pitchFamily="34" charset="0"/>
              </a:rPr>
              <a:t> - </a:t>
            </a:r>
            <a:r>
              <a:rPr lang="en-US" altLang="en-US" sz="2400" b="0" dirty="0" err="1">
                <a:latin typeface="Gill Sans MT" panose="020B0502020104020203" pitchFamily="34" charset="0"/>
              </a:rPr>
              <a:t>thresholdDiff</a:t>
            </a:r>
            <a:endParaRPr lang="en-US" altLang="en-US" sz="2400" b="0" dirty="0">
              <a:latin typeface="Gill Sans MT" panose="020B0502020104020203" pitchFamily="34" charset="0"/>
            </a:endParaRPr>
          </a:p>
        </p:txBody>
      </p:sp>
      <p:sp>
        <p:nvSpPr>
          <p:cNvPr id="16392" name="Date Placeholder 27"/>
          <p:cNvSpPr>
            <a:spLocks noGrp="1"/>
          </p:cNvSpPr>
          <p:nvPr>
            <p:ph type="dt" sz="quarter" idx="10"/>
          </p:nvPr>
        </p:nvSpPr>
        <p:spPr>
          <a:xfrm>
            <a:off x="66675" y="6553200"/>
            <a:ext cx="3856038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1173162" y="1709738"/>
            <a:ext cx="598993" cy="534582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865188" y="3361808"/>
            <a:ext cx="5924030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0" dirty="0">
                <a:latin typeface="Gill Sans MT" panose="020B0502020104020203" pitchFamily="34" charset="0"/>
              </a:rPr>
              <a:t>Need to solve for the </a:t>
            </a:r>
            <a:r>
              <a:rPr lang="en-US" altLang="en-US" sz="2400" b="0" u="sng" dirty="0">
                <a:latin typeface="Gill Sans MT" panose="020B0502020104020203" pitchFamily="34" charset="0"/>
              </a:rPr>
              <a:t>internal variable</a:t>
            </a:r>
            <a:r>
              <a:rPr lang="en-US" altLang="en-US" sz="2400" b="0" dirty="0">
                <a:latin typeface="Gill Sans MT" panose="020B0502020104020203" pitchFamily="34" charset="0"/>
              </a:rPr>
              <a:t> </a:t>
            </a:r>
            <a:r>
              <a:rPr lang="en-US" altLang="en-US" sz="2400" b="0" i="1" dirty="0" err="1">
                <a:latin typeface="Gill Sans MT" panose="020B0502020104020203" pitchFamily="34" charset="0"/>
              </a:rPr>
              <a:t>dTemp</a:t>
            </a:r>
            <a:endParaRPr lang="en-US" altLang="en-US" sz="2400" b="0" i="1" dirty="0">
              <a:latin typeface="Gill Sans MT" panose="020B0502020104020203" pitchFamily="34" charset="0"/>
            </a:endParaRPr>
          </a:p>
        </p:txBody>
      </p:sp>
      <p:sp>
        <p:nvSpPr>
          <p:cNvPr id="32" name="Oval 9"/>
          <p:cNvSpPr>
            <a:spLocks noChangeArrowheads="1"/>
          </p:cNvSpPr>
          <p:nvPr/>
        </p:nvSpPr>
        <p:spPr bwMode="auto">
          <a:xfrm>
            <a:off x="2136297" y="2265602"/>
            <a:ext cx="1189530" cy="440383"/>
          </a:xfrm>
          <a:prstGeom prst="ellipse">
            <a:avLst/>
          </a:prstGeom>
          <a:solidFill>
            <a:srgbClr val="66CCFF">
              <a:alpha val="49019"/>
            </a:srgbClr>
          </a:solidFill>
          <a:ln w="285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>
              <a:solidFill>
                <a:srgbClr val="0066FF"/>
              </a:solidFill>
            </a:endParaRPr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2563813" y="2659303"/>
            <a:ext cx="496887" cy="683328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5638409" y="3342630"/>
            <a:ext cx="1150810" cy="525045"/>
          </a:xfrm>
          <a:prstGeom prst="ellipse">
            <a:avLst/>
          </a:prstGeom>
          <a:solidFill>
            <a:srgbClr val="66CCFF">
              <a:alpha val="49019"/>
            </a:srgbClr>
          </a:solidFill>
          <a:ln w="285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>
              <a:solidFill>
                <a:srgbClr val="0066FF"/>
              </a:solidFill>
            </a:endParaRPr>
          </a:p>
        </p:txBody>
      </p:sp>
      <p:sp>
        <p:nvSpPr>
          <p:cNvPr id="35" name="Line 28"/>
          <p:cNvSpPr>
            <a:spLocks noChangeShapeType="1"/>
          </p:cNvSpPr>
          <p:nvPr/>
        </p:nvSpPr>
        <p:spPr bwMode="auto">
          <a:xfrm flipH="1">
            <a:off x="4524706" y="3802190"/>
            <a:ext cx="1318882" cy="599877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844983" y="4461809"/>
            <a:ext cx="3269183" cy="400110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b="0" dirty="0" err="1">
                <a:latin typeface="Gill Sans MT" panose="020B0502020104020203" pitchFamily="34" charset="0"/>
              </a:rPr>
              <a:t>pSet.getSetting</a:t>
            </a:r>
            <a:r>
              <a:rPr lang="en-US" altLang="en-US" b="0" dirty="0">
                <a:latin typeface="Gill Sans MT" panose="020B0502020104020203" pitchFamily="34" charset="0"/>
              </a:rPr>
              <a:t> (period, day); 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868364" y="5333118"/>
            <a:ext cx="7312684" cy="1200329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lvl="1"/>
            <a:r>
              <a:rPr lang="en-US" altLang="en-US" sz="2400" b="0" dirty="0" err="1">
                <a:latin typeface="Gill Sans MT" panose="020B0502020104020203" pitchFamily="34" charset="0"/>
              </a:rPr>
              <a:t>setSetting</a:t>
            </a:r>
            <a:r>
              <a:rPr lang="en-US" altLang="en-US" sz="2400" b="0" dirty="0">
                <a:latin typeface="Gill Sans MT" panose="020B0502020104020203" pitchFamily="34" charset="0"/>
              </a:rPr>
              <a:t> (</a:t>
            </a:r>
            <a:r>
              <a:rPr lang="en-US" altLang="en-US" sz="2400" b="0" dirty="0" err="1">
                <a:latin typeface="Gill Sans MT" panose="020B0502020104020203" pitchFamily="34" charset="0"/>
              </a:rPr>
              <a:t>Period.</a:t>
            </a:r>
            <a:r>
              <a:rPr lang="en-US" altLang="en-US" b="0" dirty="0" err="1">
                <a:solidFill>
                  <a:srgbClr val="FF66FF"/>
                </a:solidFill>
                <a:latin typeface="Gill Sans MT" panose="020B0502020104020203" pitchFamily="34" charset="0"/>
              </a:rPr>
              <a:t>MORNING</a:t>
            </a:r>
            <a:r>
              <a:rPr lang="en-US" altLang="en-US" sz="2400" b="0" dirty="0">
                <a:latin typeface="Gill Sans MT" panose="020B0502020104020203" pitchFamily="34" charset="0"/>
              </a:rPr>
              <a:t>, </a:t>
            </a:r>
            <a:r>
              <a:rPr lang="en-US" altLang="en-US" sz="2400" b="0" dirty="0" err="1">
                <a:latin typeface="Gill Sans MT" panose="020B0502020104020203" pitchFamily="34" charset="0"/>
              </a:rPr>
              <a:t>DayType.</a:t>
            </a:r>
            <a:r>
              <a:rPr lang="en-US" altLang="en-US" b="0" dirty="0" err="1">
                <a:solidFill>
                  <a:srgbClr val="FF66FF"/>
                </a:solidFill>
                <a:latin typeface="Gill Sans MT" panose="020B0502020104020203" pitchFamily="34" charset="0"/>
              </a:rPr>
              <a:t>WEEKDAY</a:t>
            </a:r>
            <a:r>
              <a:rPr lang="en-US" altLang="en-US" sz="2400" b="0" dirty="0">
                <a:latin typeface="Gill Sans MT" panose="020B0502020104020203" pitchFamily="34" charset="0"/>
              </a:rPr>
              <a:t>, </a:t>
            </a:r>
            <a:r>
              <a:rPr lang="en-US" altLang="en-US" sz="2400" b="0" dirty="0">
                <a:solidFill>
                  <a:srgbClr val="FF66FF"/>
                </a:solidFill>
                <a:latin typeface="Gill Sans MT" panose="020B0502020104020203" pitchFamily="34" charset="0"/>
              </a:rPr>
              <a:t>69</a:t>
            </a:r>
            <a:r>
              <a:rPr lang="en-US" altLang="en-US" sz="2400" b="0" dirty="0">
                <a:latin typeface="Gill Sans MT" panose="020B0502020104020203" pitchFamily="34" charset="0"/>
              </a:rPr>
              <a:t>);</a:t>
            </a:r>
          </a:p>
          <a:p>
            <a:pPr lvl="1"/>
            <a:r>
              <a:rPr lang="en-US" altLang="en-US" sz="2400" b="0" dirty="0" err="1">
                <a:latin typeface="Gill Sans MT" panose="020B0502020104020203" pitchFamily="34" charset="0"/>
              </a:rPr>
              <a:t>setPeriod</a:t>
            </a:r>
            <a:r>
              <a:rPr lang="en-US" altLang="en-US" sz="2400" b="0" dirty="0">
                <a:latin typeface="Gill Sans MT" panose="020B0502020104020203" pitchFamily="34" charset="0"/>
              </a:rPr>
              <a:t> (</a:t>
            </a:r>
            <a:r>
              <a:rPr lang="en-US" altLang="en-US" sz="2400" b="0" dirty="0" err="1">
                <a:latin typeface="Gill Sans MT" panose="020B0502020104020203" pitchFamily="34" charset="0"/>
              </a:rPr>
              <a:t>Period.</a:t>
            </a:r>
            <a:r>
              <a:rPr lang="en-US" altLang="en-US" b="0" dirty="0" err="1">
                <a:solidFill>
                  <a:srgbClr val="FF66FF"/>
                </a:solidFill>
                <a:latin typeface="Gill Sans MT" panose="020B0502020104020203" pitchFamily="34" charset="0"/>
              </a:rPr>
              <a:t>MORNING</a:t>
            </a:r>
            <a:r>
              <a:rPr lang="en-US" altLang="en-US" sz="2400" b="0" dirty="0">
                <a:latin typeface="Gill Sans MT" panose="020B0502020104020203" pitchFamily="34" charset="0"/>
              </a:rPr>
              <a:t>);</a:t>
            </a:r>
          </a:p>
          <a:p>
            <a:pPr lvl="1"/>
            <a:r>
              <a:rPr lang="en-US" altLang="en-US" sz="2400" b="0" dirty="0" err="1">
                <a:latin typeface="Gill Sans MT" panose="020B0502020104020203" pitchFamily="34" charset="0"/>
              </a:rPr>
              <a:t>setDay</a:t>
            </a:r>
            <a:r>
              <a:rPr lang="en-US" altLang="en-US" sz="2400" b="0" dirty="0">
                <a:latin typeface="Gill Sans MT" panose="020B0502020104020203" pitchFamily="34" charset="0"/>
              </a:rPr>
              <a:t> (</a:t>
            </a:r>
            <a:r>
              <a:rPr lang="en-US" altLang="en-US" sz="2400" b="0" dirty="0" err="1">
                <a:latin typeface="Gill Sans MT" panose="020B0502020104020203" pitchFamily="34" charset="0"/>
              </a:rPr>
              <a:t>DayType.</a:t>
            </a:r>
            <a:r>
              <a:rPr lang="en-US" altLang="en-US" b="0" dirty="0" err="1">
                <a:solidFill>
                  <a:srgbClr val="FF66FF"/>
                </a:solidFill>
                <a:latin typeface="Gill Sans MT" panose="020B0502020104020203" pitchFamily="34" charset="0"/>
              </a:rPr>
              <a:t>WEEKDAY</a:t>
            </a:r>
            <a:r>
              <a:rPr lang="en-US" altLang="en-US" sz="2400" b="0" dirty="0">
                <a:latin typeface="Gill Sans MT" panose="020B0502020104020203" pitchFamily="34" charset="0"/>
              </a:rPr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1271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013" y="6529388"/>
            <a:ext cx="2895600" cy="254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48513" y="6545263"/>
            <a:ext cx="1905000" cy="246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287C8E1-45CB-45EF-8019-0D286CC29679}" type="slidenum">
              <a:rPr lang="en-US" altLang="en-US" sz="900" b="0" smtClean="0">
                <a:solidFill>
                  <a:schemeClr val="tx1"/>
                </a:solidFill>
              </a:rPr>
              <a:pPr/>
              <a:t>7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Predicate Coverage (</a:t>
            </a:r>
            <a:r>
              <a:rPr lang="en-US" altLang="en-US" i="1"/>
              <a:t>true</a:t>
            </a:r>
            <a:r>
              <a:rPr lang="en-US" altLang="en-US"/>
              <a:t>)</a:t>
            </a:r>
          </a:p>
        </p:txBody>
      </p:sp>
      <p:sp>
        <p:nvSpPr>
          <p:cNvPr id="17413" name="Date Placeholder 25"/>
          <p:cNvSpPr>
            <a:spLocks noGrp="1"/>
          </p:cNvSpPr>
          <p:nvPr>
            <p:ph type="dt" sz="quarter" idx="10"/>
          </p:nvPr>
        </p:nvSpPr>
        <p:spPr>
          <a:xfrm>
            <a:off x="66675" y="6553200"/>
            <a:ext cx="3856038" cy="238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167190" y="713552"/>
            <a:ext cx="2791326" cy="400110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dirty="0">
                <a:latin typeface="Gill Sans MT" panose="020B0502020104020203" pitchFamily="34" charset="0"/>
              </a:rPr>
              <a:t>(a || (b &amp;&amp; c)) &amp;&amp; d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371591" y="1912765"/>
            <a:ext cx="6400800" cy="1200150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a: </a:t>
            </a:r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 &lt; </a:t>
            </a:r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dTemp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 – </a:t>
            </a:r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thresholdDiff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 :</a:t>
            </a:r>
            <a:r>
              <a:rPr lang="en-US" altLang="en-US" sz="1800" dirty="0">
                <a:latin typeface="Gill Sans MT" panose="020B0502020104020203" pitchFamily="34" charset="0"/>
              </a:rPr>
              <a:t> true</a:t>
            </a:r>
          </a:p>
          <a:p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b: Override :</a:t>
            </a:r>
            <a:r>
              <a:rPr lang="en-US" altLang="en-US" sz="1800" dirty="0">
                <a:latin typeface="Gill Sans MT" panose="020B0502020104020203" pitchFamily="34" charset="0"/>
              </a:rPr>
              <a:t> true</a:t>
            </a:r>
          </a:p>
          <a:p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c: </a:t>
            </a:r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curTemp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 &lt; </a:t>
            </a:r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overTemp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 – </a:t>
            </a:r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thresholdDiff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 :</a:t>
            </a:r>
            <a:r>
              <a:rPr lang="en-US" altLang="en-US" sz="1800" dirty="0">
                <a:latin typeface="Gill Sans MT" panose="020B0502020104020203" pitchFamily="34" charset="0"/>
              </a:rPr>
              <a:t> true</a:t>
            </a:r>
          </a:p>
          <a:p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d: </a:t>
            </a:r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timeSinceLastRun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 &gt; (</a:t>
            </a:r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minLag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) :</a:t>
            </a:r>
            <a:r>
              <a:rPr lang="en-US" altLang="en-US" sz="1800" dirty="0">
                <a:latin typeface="Gill Sans MT" panose="020B0502020104020203" pitchFamily="34" charset="0"/>
              </a:rPr>
              <a:t> true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415158" y="1158524"/>
            <a:ext cx="2311461" cy="707886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a :</a:t>
            </a:r>
            <a:r>
              <a:rPr lang="en-US" altLang="en-US" dirty="0">
                <a:latin typeface="Gill Sans MT" panose="020B0502020104020203" pitchFamily="34" charset="0"/>
              </a:rPr>
              <a:t> true    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b :</a:t>
            </a:r>
            <a:r>
              <a:rPr lang="en-US" altLang="en-US" dirty="0">
                <a:latin typeface="Gill Sans MT" panose="020B0502020104020203" pitchFamily="34" charset="0"/>
              </a:rPr>
              <a:t> true</a:t>
            </a:r>
          </a:p>
          <a:p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c :</a:t>
            </a:r>
            <a:r>
              <a:rPr lang="en-US" altLang="en-US" dirty="0">
                <a:latin typeface="Gill Sans MT" panose="020B0502020104020203" pitchFamily="34" charset="0"/>
              </a:rPr>
              <a:t> true    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d :</a:t>
            </a:r>
            <a:r>
              <a:rPr lang="en-US" altLang="en-US" dirty="0">
                <a:latin typeface="Gill Sans MT" panose="020B0502020104020203" pitchFamily="34" charset="0"/>
              </a:rPr>
              <a:t> true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14932" y="3158762"/>
            <a:ext cx="8095842" cy="3416320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thermo = new Thermostat();  // Needed object</a:t>
            </a:r>
          </a:p>
          <a:p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settings = new </a:t>
            </a:r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ProgrammedSettings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();  // Needed object</a:t>
            </a:r>
          </a:p>
          <a:p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settings.setSetting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Period.</a:t>
            </a:r>
            <a:r>
              <a:rPr lang="en-US" altLang="en-US" sz="18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MORNING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DayType.</a:t>
            </a:r>
            <a:r>
              <a:rPr lang="en-US" altLang="en-US" sz="18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WEEKDAY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1800" dirty="0">
                <a:solidFill>
                  <a:srgbClr val="FFFF00"/>
                </a:solidFill>
                <a:latin typeface="Gill Sans MT" panose="020B0502020104020203" pitchFamily="34" charset="0"/>
              </a:rPr>
              <a:t>69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);  // </a:t>
            </a:r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dTemp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</a:p>
          <a:p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thermo.setPeriod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Period.</a:t>
            </a:r>
            <a:r>
              <a:rPr lang="en-US" altLang="en-US" sz="18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MORNING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);  // </a:t>
            </a:r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dTemp</a:t>
            </a:r>
            <a:endParaRPr lang="en-US" altLang="en-US" sz="18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thermo.setDay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DayType.</a:t>
            </a:r>
            <a:r>
              <a:rPr lang="en-US" altLang="en-US" sz="18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WEEKDAY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);  // </a:t>
            </a:r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dTemp</a:t>
            </a:r>
            <a:endParaRPr lang="en-US" altLang="en-US" sz="18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thermo.setCurrentTemp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dirty="0">
                <a:solidFill>
                  <a:srgbClr val="FFFF00"/>
                </a:solidFill>
                <a:latin typeface="Gill Sans MT" panose="020B0502020104020203" pitchFamily="34" charset="0"/>
              </a:rPr>
              <a:t>63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);  // clause a</a:t>
            </a:r>
          </a:p>
          <a:p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thermo.setThresholdDiff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dirty="0">
                <a:solidFill>
                  <a:srgbClr val="FFFF00"/>
                </a:solidFill>
                <a:latin typeface="Gill Sans MT" panose="020B0502020104020203" pitchFamily="34" charset="0"/>
              </a:rPr>
              <a:t>5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);   // clause a</a:t>
            </a:r>
          </a:p>
          <a:p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thermo.setOverride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dirty="0">
                <a:solidFill>
                  <a:srgbClr val="FFFF00"/>
                </a:solidFill>
                <a:latin typeface="Gill Sans MT" panose="020B0502020104020203" pitchFamily="34" charset="0"/>
              </a:rPr>
              <a:t>true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);  // clause b</a:t>
            </a:r>
          </a:p>
          <a:p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thermo.setOverTemp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dirty="0">
                <a:solidFill>
                  <a:srgbClr val="FFFF00"/>
                </a:solidFill>
                <a:latin typeface="Gill Sans MT" panose="020B0502020104020203" pitchFamily="34" charset="0"/>
              </a:rPr>
              <a:t>70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);  // clause c</a:t>
            </a:r>
          </a:p>
          <a:p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thermo.setMinLag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dirty="0">
                <a:solidFill>
                  <a:srgbClr val="FFFF00"/>
                </a:solidFill>
                <a:latin typeface="Gill Sans MT" panose="020B0502020104020203" pitchFamily="34" charset="0"/>
              </a:rPr>
              <a:t>10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);  // clause d</a:t>
            </a:r>
          </a:p>
          <a:p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thermo.setTimeSinceLastRun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dirty="0">
                <a:solidFill>
                  <a:srgbClr val="FFFF00"/>
                </a:solidFill>
                <a:latin typeface="Gill Sans MT" panose="020B0502020104020203" pitchFamily="34" charset="0"/>
              </a:rPr>
              <a:t>12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);  // clause d</a:t>
            </a:r>
          </a:p>
          <a:p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assertTrue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dirty="0" err="1">
                <a:solidFill>
                  <a:schemeClr val="tx1"/>
                </a:solidFill>
                <a:latin typeface="Gill Sans MT" panose="020B0502020104020203" pitchFamily="34" charset="0"/>
              </a:rPr>
              <a:t>thermo.turnHeaterOn</a:t>
            </a:r>
            <a:r>
              <a:rPr lang="en-US" altLang="en-US" sz="1800" dirty="0">
                <a:solidFill>
                  <a:schemeClr val="tx1"/>
                </a:solidFill>
                <a:latin typeface="Gill Sans MT" panose="020B0502020104020203" pitchFamily="34" charset="0"/>
              </a:rPr>
              <a:t> (settings));   // Run test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12246" y="755752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(8.3.1)</a:t>
            </a:r>
          </a:p>
        </p:txBody>
      </p:sp>
    </p:spTree>
    <p:extLst>
      <p:ext uri="{BB962C8B-B14F-4D97-AF65-F5344CB8AC3E}">
        <p14:creationId xmlns:p14="http://schemas.microsoft.com/office/powerpoint/2010/main" val="19494772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Correlated Active Clause Coverage</a:t>
            </a:r>
          </a:p>
        </p:txBody>
      </p:sp>
      <p:sp>
        <p:nvSpPr>
          <p:cNvPr id="19459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993E268-E118-49E7-AD84-183489832916}" type="slidenum">
              <a:rPr lang="en-US" altLang="en-US" sz="900" b="0" smtClean="0">
                <a:solidFill>
                  <a:schemeClr val="tx1"/>
                </a:solidFill>
              </a:rPr>
              <a:pPr/>
              <a:t>8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40839" y="907406"/>
            <a:ext cx="6543149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 dirty="0">
                <a:latin typeface="Gill Sans MT" panose="020B0502020104020203" pitchFamily="34" charset="0"/>
              </a:rPr>
              <a:t>P</a:t>
            </a:r>
            <a:r>
              <a:rPr lang="en-US" altLang="en-US" sz="2800" b="0" baseline="-25000" dirty="0">
                <a:latin typeface="Gill Sans MT" panose="020B0502020104020203" pitchFamily="34" charset="0"/>
              </a:rPr>
              <a:t>a</a:t>
            </a:r>
            <a:r>
              <a:rPr lang="en-US" altLang="en-US" sz="2400" b="0" dirty="0">
                <a:latin typeface="Gill Sans MT" panose="020B0502020104020203" pitchFamily="34" charset="0"/>
              </a:rPr>
              <a:t> = ((a || (b &amp;&amp; c)) &amp;&amp; d)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 dirty="0">
                <a:latin typeface="Gill Sans MT" panose="020B0502020104020203" pitchFamily="34" charset="0"/>
              </a:rPr>
              <a:t> ((a || (b &amp;&amp; c)) &amp;&amp; d)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40839" y="2234556"/>
            <a:ext cx="6543149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>
                <a:latin typeface="Gill Sans MT" panose="020B0502020104020203" pitchFamily="34" charset="0"/>
              </a:rPr>
              <a:t>(T &amp;&amp; d) </a:t>
            </a:r>
            <a:r>
              <a:rPr lang="en-US" altLang="en-US" sz="2400" b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>
                <a:latin typeface="Gill Sans MT" panose="020B0502020104020203" pitchFamily="34" charset="0"/>
              </a:rPr>
              <a:t> ((b &amp;&amp; c) &amp;&amp; d)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240839" y="1570981"/>
            <a:ext cx="6543149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>
                <a:latin typeface="Gill Sans MT" panose="020B0502020104020203" pitchFamily="34" charset="0"/>
              </a:rPr>
              <a:t>((T || (b &amp;&amp; c)) &amp;&amp; d) </a:t>
            </a:r>
            <a:r>
              <a:rPr lang="en-US" altLang="en-US" sz="2400" b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>
                <a:latin typeface="Gill Sans MT" panose="020B0502020104020203" pitchFamily="34" charset="0"/>
              </a:rPr>
              <a:t> ((F || (b &amp;&amp; c)) &amp;&amp; d)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240839" y="4249093"/>
            <a:ext cx="6543149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>
                <a:latin typeface="Gill Sans MT" panose="020B0502020104020203" pitchFamily="34" charset="0"/>
              </a:rPr>
              <a:t>!(b &amp;&amp; c) &amp;&amp; d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240839" y="4913462"/>
            <a:ext cx="6543149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>
                <a:latin typeface="Gill Sans MT" panose="020B0502020104020203" pitchFamily="34" charset="0"/>
              </a:rPr>
              <a:t>( !b || !c ) &amp;&amp; d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02368" y="5580141"/>
            <a:ext cx="73272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 dirty="0">
                <a:latin typeface="Gill Sans MT" panose="020B0502020104020203" pitchFamily="34" charset="0"/>
              </a:rPr>
              <a:t>Check with the logic coverage web app</a:t>
            </a:r>
          </a:p>
          <a:p>
            <a:pPr algn="ctr"/>
            <a:r>
              <a:rPr lang="en-US" altLang="en-US" sz="2400" b="0" dirty="0">
                <a:latin typeface="Gill Sans MT" panose="020B0502020104020203" pitchFamily="34" charset="0"/>
                <a:hlinkClick r:id="rId2"/>
              </a:rPr>
              <a:t>http://cs.gmu.edu:8080/offutt/coverage/LogicCoverage</a:t>
            </a:r>
            <a:endParaRPr lang="en-US" altLang="en-US" sz="2400" b="0" dirty="0">
              <a:latin typeface="Gill Sans MT" panose="020B0502020104020203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240839" y="2899718"/>
            <a:ext cx="6543149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 dirty="0">
                <a:latin typeface="Gill Sans MT" panose="020B0502020104020203" pitchFamily="34" charset="0"/>
              </a:rPr>
              <a:t>d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 dirty="0">
                <a:latin typeface="Gill Sans MT" panose="020B0502020104020203" pitchFamily="34" charset="0"/>
              </a:rPr>
              <a:t> ((b &amp;&amp; c) &amp;&amp; 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2462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 MT" panose="020B0502020104020203" pitchFamily="34" charset="0"/>
              </a:rPr>
              <a:t>(1 of 6)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48341" y="755752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(8.3.3)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240839" y="3522366"/>
            <a:ext cx="6543149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 dirty="0">
                <a:latin typeface="Gill Sans MT" panose="020B0502020104020203" pitchFamily="34" charset="0"/>
              </a:rPr>
              <a:t>T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 dirty="0">
                <a:latin typeface="Gill Sans MT" panose="020B0502020104020203" pitchFamily="34" charset="0"/>
              </a:rPr>
              <a:t> ((b &amp;&amp; c) &amp;&amp; 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Correlated Active Clause Coverage</a:t>
            </a:r>
          </a:p>
        </p:txBody>
      </p:sp>
      <p:sp>
        <p:nvSpPr>
          <p:cNvPr id="20483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8)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93141CB-31AC-4FF2-959B-C85505DD4FB8}" type="slidenum">
              <a:rPr lang="en-US" altLang="en-US" sz="900" b="0" smtClean="0">
                <a:solidFill>
                  <a:schemeClr val="tx1"/>
                </a:solidFill>
              </a:rPr>
              <a:pPr/>
              <a:t>9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28800" y="1138123"/>
            <a:ext cx="4572000" cy="3785652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             (a || (b &amp;&amp; c)) &amp;&amp; d</a:t>
            </a:r>
          </a:p>
          <a:p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          </a:t>
            </a:r>
            <a:r>
              <a:rPr lang="en-US" altLang="en-US" sz="2400" b="0" u="sng" dirty="0">
                <a:solidFill>
                  <a:schemeClr val="tx2"/>
                </a:solidFill>
                <a:latin typeface="Gill Sans MT" panose="020B0502020104020203" pitchFamily="34" charset="0"/>
              </a:rPr>
              <a:t>a    b        c           d</a:t>
            </a:r>
          </a:p>
          <a:p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3200" b="0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:    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f            t</a:t>
            </a:r>
          </a:p>
          <a:p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F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t         f            t</a:t>
            </a:r>
          </a:p>
          <a:p>
            <a:r>
              <a:rPr lang="en-US" altLang="en-US" sz="2400" b="0" dirty="0" err="1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3200" b="0" baseline="-25000" dirty="0" err="1">
                <a:solidFill>
                  <a:schemeClr val="tx2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:     f    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f     </a:t>
            </a:r>
            <a:r>
              <a:rPr lang="en-US" altLang="en-US" sz="2400" b="0" dirty="0" err="1">
                <a:solidFill>
                  <a:schemeClr val="tx2"/>
                </a:solidFill>
                <a:latin typeface="Gill Sans MT" panose="020B0502020104020203" pitchFamily="34" charset="0"/>
              </a:rPr>
              <a:t>F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t          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3200" b="0" baseline="-25000" dirty="0">
                <a:solidFill>
                  <a:schemeClr val="tx2"/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:     f     t         </a:t>
            </a:r>
            <a:r>
              <a:rPr lang="en-US" altLang="en-US" sz="2400" b="0" dirty="0" err="1">
                <a:solidFill>
                  <a:schemeClr val="tx2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f     t        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F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t</a:t>
            </a:r>
          </a:p>
          <a:p>
            <a:r>
              <a:rPr lang="en-US" altLang="en-US" sz="2400" b="0" dirty="0" err="1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3200" b="0" baseline="-25000" dirty="0" err="1">
                <a:solidFill>
                  <a:schemeClr val="tx2"/>
                </a:solidFill>
                <a:latin typeface="Gill Sans MT" panose="020B0502020104020203" pitchFamily="34" charset="0"/>
              </a:rPr>
              <a:t>d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:     t   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</a:t>
            </a:r>
            <a:r>
              <a:rPr lang="en-US" altLang="en-US" sz="2400" b="0" dirty="0" err="1">
                <a:solidFill>
                  <a:schemeClr val="tx2"/>
                </a:solidFill>
                <a:latin typeface="Gill Sans MT" panose="020B0502020104020203" pitchFamily="34" charset="0"/>
              </a:rPr>
              <a:t>T</a:t>
            </a:r>
            <a:endParaRPr lang="en-US" altLang="en-US" sz="2400" b="0" dirty="0">
              <a:solidFill>
                <a:schemeClr val="tx2"/>
              </a:solidFill>
              <a:latin typeface="Gill Sans MT" panose="020B0502020104020203" pitchFamily="34" charset="0"/>
            </a:endParaRPr>
          </a:p>
          <a:p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t   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</a:t>
            </a:r>
            <a:r>
              <a:rPr lang="en-US" altLang="en-US" sz="24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 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F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V="1">
            <a:off x="2549613" y="3561577"/>
            <a:ext cx="3081170" cy="65088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flipV="1">
            <a:off x="2549613" y="3940081"/>
            <a:ext cx="3081170" cy="65088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580187" y="3244206"/>
            <a:ext cx="1553159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 dirty="0">
                <a:latin typeface="Gill Sans MT" panose="020B0502020104020203" pitchFamily="34" charset="0"/>
              </a:rPr>
              <a:t>duplicates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347552" y="5255238"/>
            <a:ext cx="6442366" cy="461665"/>
          </a:xfrm>
          <a:prstGeom prst="rect">
            <a:avLst/>
          </a:prstGeom>
          <a:solidFill>
            <a:srgbClr val="0000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0">
                <a:solidFill>
                  <a:schemeClr val="tx1"/>
                </a:solidFill>
                <a:latin typeface="Gill Sans MT" panose="020B0502020104020203" pitchFamily="34" charset="0"/>
              </a:rPr>
              <a:t>Six tests needed for CACC on Thermostat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29640" y="2733250"/>
            <a:ext cx="2800350" cy="297699"/>
          </a:xfrm>
          <a:prstGeom prst="rect">
            <a:avLst/>
          </a:prstGeom>
          <a:solidFill>
            <a:srgbClr val="FFFF00">
              <a:alpha val="2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sz="2400" b="0">
              <a:latin typeface="Gill Sans MT" panose="020B0502020104020203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29640" y="2348180"/>
            <a:ext cx="2800350" cy="316164"/>
          </a:xfrm>
          <a:prstGeom prst="rect">
            <a:avLst/>
          </a:prstGeom>
          <a:solidFill>
            <a:srgbClr val="FFFF00">
              <a:alpha val="2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sz="2400" b="0">
              <a:latin typeface="Gill Sans MT" panose="020B05020201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11940" y="6958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>
                <a:latin typeface="Gill Sans MT" panose="020B0502020104020203" pitchFamily="34" charset="0"/>
              </a:rPr>
              <a:t>(2 of 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4" grpId="0" animBg="1"/>
      <p:bldP spid="14" grpId="0" animBg="1"/>
    </p:bldLst>
  </p:timing>
</p:sld>
</file>

<file path=ppt/theme/theme1.xml><?xml version="1.0" encoding="utf-8"?>
<a:theme xmlns:a="http://schemas.openxmlformats.org/drawingml/2006/main" name="intro">
  <a:themeElements>
    <a:clrScheme name="Custom 13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1404</TotalTime>
  <Pages>49</Pages>
  <Words>2492</Words>
  <Application>Microsoft Macintosh PowerPoint</Application>
  <PresentationFormat>On-screen Show (4:3)</PresentationFormat>
  <Paragraphs>456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Comic Sans MS</vt:lpstr>
      <vt:lpstr>Gill Sans MT</vt:lpstr>
      <vt:lpstr>Monotype Sorts</vt:lpstr>
      <vt:lpstr>Times New Roman</vt:lpstr>
      <vt:lpstr>Verdana</vt:lpstr>
      <vt:lpstr>Wingdings</vt:lpstr>
      <vt:lpstr>intro</vt:lpstr>
      <vt:lpstr>Introduction to Software Testing Chapter 8.3 Logic Coverage for Source Code</vt:lpstr>
      <vt:lpstr>Logic Expressions from Source</vt:lpstr>
      <vt:lpstr>Thermostat (pg 1 of 2)</vt:lpstr>
      <vt:lpstr>Thermostat (pg 2 of 2)</vt:lpstr>
      <vt:lpstr>Two Thermostat Predicates</vt:lpstr>
      <vt:lpstr>Reachability for Thermostat Predicates</vt:lpstr>
      <vt:lpstr>Predicate Coverage (true)</vt:lpstr>
      <vt:lpstr>Correlated Active Clause Coverage</vt:lpstr>
      <vt:lpstr>Correlated Active Clause Coverage</vt:lpstr>
      <vt:lpstr>Correlated Active Clause Coverage</vt:lpstr>
      <vt:lpstr>Correlated Active Clause Coverage</vt:lpstr>
      <vt:lpstr>Correlated Active Clause Coverage</vt:lpstr>
      <vt:lpstr>Correlated Active Clause Coverage</vt:lpstr>
      <vt:lpstr>Program Transformation Issues</vt:lpstr>
      <vt:lpstr>Problems With Transformation 1</vt:lpstr>
      <vt:lpstr>Program Transformation Issue 2</vt:lpstr>
      <vt:lpstr>Problems With Transformation 2</vt:lpstr>
      <vt:lpstr>Transforming Does Not Work</vt:lpstr>
      <vt:lpstr>Side Effects in Predicates</vt:lpstr>
      <vt:lpstr>Summary : Logic Coverage for Source Code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637, Tools &amp; Process</dc:title>
  <dc:creator>Jeff Offutt</dc:creator>
  <cp:lastModifiedBy>Edwin Cervantes</cp:lastModifiedBy>
  <cp:revision>221</cp:revision>
  <cp:lastPrinted>1996-04-04T10:27:56Z</cp:lastPrinted>
  <dcterms:created xsi:type="dcterms:W3CDTF">1996-06-15T03:21:08Z</dcterms:created>
  <dcterms:modified xsi:type="dcterms:W3CDTF">2025-03-26T20:54:52Z</dcterms:modified>
</cp:coreProperties>
</file>