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6" r:id="rId2"/>
    <p:sldId id="411" r:id="rId3"/>
    <p:sldId id="412" r:id="rId4"/>
    <p:sldId id="422" r:id="rId5"/>
    <p:sldId id="419" r:id="rId6"/>
    <p:sldId id="418" r:id="rId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88235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5C724F8B-CF3C-4940-A0F6-7D50BAC7A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BAAF57-92C6-4A47-B918-EB072432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2" tIns="46537" rIns="93072" bIns="46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070513" y="8853714"/>
            <a:ext cx="739295" cy="2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60" tIns="44932" rIns="88260" bIns="44932">
            <a:spAutoFit/>
          </a:bodyPr>
          <a:lstStyle>
            <a:lvl1pPr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008BE9BF-BC08-4D4B-A8F4-FCDA4A2F1C41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B9BC07-199F-4B83-8EFF-B504F691E9EA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D39582-AB69-4670-9B55-D8A6E7B64FE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4441">
              <a:defRPr/>
            </a:pPr>
            <a:r>
              <a:rPr lang="en-US" dirty="0" smtClean="0"/>
              <a:t>I stop before the “Rewriting to …”</a:t>
            </a:r>
            <a:r>
              <a:rPr lang="en-US" baseline="0" dirty="0" smtClean="0"/>
              <a:t> box</a:t>
            </a:r>
            <a:r>
              <a:rPr lang="en-US" dirty="0" smtClean="0"/>
              <a:t> and ask the students to</a:t>
            </a:r>
            <a:r>
              <a:rPr lang="en-US" baseline="0" dirty="0" smtClean="0"/>
              <a:t> write the predicate formally.</a:t>
            </a:r>
            <a:endParaRPr lang="en-US" dirty="0" smtClean="0"/>
          </a:p>
          <a:p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66D8AE7-6537-4D07-B321-99BE6B54F5DD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stop before the “ACC tests are ‘all true’ …” and ask the students to</a:t>
            </a:r>
            <a:r>
              <a:rPr lang="en-US" baseline="0" dirty="0" smtClean="0"/>
              <a:t> work out ACC for A &amp; B &amp;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AF57-92C6-4A47-B918-EB072432AF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stop before the “ACC tests are ‘all true’ …” and ask the students to</a:t>
            </a:r>
            <a:r>
              <a:rPr lang="en-US" baseline="0" dirty="0" smtClean="0"/>
              <a:t> work out ACC for A &amp; B &amp;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AF57-92C6-4A47-B918-EB072432AF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B145472-D96C-457A-B39C-C61AA697C36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FE19-7629-415C-98BB-4CC3FDD94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89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67D2-99B9-45BA-B4D3-8E2E4BC82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51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51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FFA0-9706-477F-AC58-4F2332192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126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66788"/>
            <a:ext cx="4357688" cy="261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357688" cy="261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19F0-53F1-4CD2-AA50-C640910A0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30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4F21-61B2-4EB7-B561-4D9324CC5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7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3B24-5C13-4AA2-AD77-BA06FD33D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68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543F-DF5E-4757-8BCA-0BD6F7A17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65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DFEEA-BE90-4A59-AC4A-712CA9769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49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F63F1-7C05-4A0E-B81C-415BC3C13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64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341F6-7202-4FE3-ABBE-104B76807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51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29A6-780C-4917-BEAB-073CE206D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59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1FA61-CFE3-4A6A-8131-E47C1CA2A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7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572E5-F945-4F0A-8A31-A55CF2268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37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4938" y="6554968"/>
            <a:ext cx="3787775" cy="23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90988" y="6555178"/>
            <a:ext cx="2895600" cy="2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6925" y="6541102"/>
            <a:ext cx="1905000" cy="25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E111F0-E617-439B-BE58-529B005E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50" y="96838"/>
            <a:ext cx="90201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890650"/>
            <a:ext cx="8966200" cy="56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84632"/>
            <a:ext cx="7772400" cy="1997075"/>
          </a:xfrm>
        </p:spPr>
        <p:txBody>
          <a:bodyPr/>
          <a:lstStyle/>
          <a:p>
            <a:r>
              <a:rPr lang="en-US" altLang="en-US" dirty="0" smtClean="0"/>
              <a:t>Introduction to Software Testing </a:t>
            </a:r>
            <a:br>
              <a:rPr lang="en-US" altLang="en-US" dirty="0" smtClean="0"/>
            </a:br>
            <a:r>
              <a:rPr lang="en-US" altLang="en-US" dirty="0" smtClean="0"/>
              <a:t>Chapter 8.4</a:t>
            </a:r>
            <a:br>
              <a:rPr lang="en-US" altLang="en-US" dirty="0" smtClean="0"/>
            </a:br>
            <a:r>
              <a:rPr lang="en-US" altLang="en-US" dirty="0" smtClean="0"/>
              <a:t>Logic Coverage for Specifications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395663"/>
            <a:ext cx="7303169" cy="23193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0B5E676-46E7-499F-BD90-958E4D4CD90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Specifications in Software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Specifications can be </a:t>
            </a:r>
            <a:r>
              <a:rPr lang="en-US" altLang="en-US" dirty="0" smtClean="0">
                <a:solidFill>
                  <a:schemeClr val="tx2"/>
                </a:solidFill>
              </a:rPr>
              <a:t>formal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informal</a:t>
            </a:r>
          </a:p>
          <a:p>
            <a:pPr lvl="1"/>
            <a:r>
              <a:rPr lang="en-US" altLang="en-US" dirty="0" smtClean="0"/>
              <a:t>Formal specs are usually expressed </a:t>
            </a:r>
            <a:r>
              <a:rPr lang="en-US" altLang="en-US" dirty="0" smtClean="0">
                <a:solidFill>
                  <a:schemeClr val="tx2"/>
                </a:solidFill>
              </a:rPr>
              <a:t>mathematically</a:t>
            </a:r>
          </a:p>
          <a:p>
            <a:pPr lvl="1"/>
            <a:r>
              <a:rPr lang="en-US" altLang="en-US" dirty="0" smtClean="0"/>
              <a:t>Informal specs are usually expressed in </a:t>
            </a:r>
            <a:r>
              <a:rPr lang="en-US" altLang="en-US" i="1" dirty="0" smtClean="0">
                <a:solidFill>
                  <a:schemeClr val="tx2"/>
                </a:solidFill>
              </a:rPr>
              <a:t>natural language</a:t>
            </a:r>
          </a:p>
          <a:p>
            <a:r>
              <a:rPr lang="en-US" altLang="en-US" dirty="0" smtClean="0"/>
              <a:t>Lots of </a:t>
            </a:r>
            <a:r>
              <a:rPr lang="en-US" altLang="en-US" dirty="0" smtClean="0">
                <a:solidFill>
                  <a:schemeClr val="tx2"/>
                </a:solidFill>
              </a:rPr>
              <a:t>formal languages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informal styles</a:t>
            </a:r>
            <a:r>
              <a:rPr lang="en-US" altLang="en-US" dirty="0" smtClean="0"/>
              <a:t> are available</a:t>
            </a:r>
          </a:p>
          <a:p>
            <a:r>
              <a:rPr lang="en-US" altLang="en-US" dirty="0" smtClean="0"/>
              <a:t>Most specification languages include </a:t>
            </a:r>
            <a:r>
              <a:rPr lang="en-US" altLang="en-US" dirty="0" smtClean="0">
                <a:solidFill>
                  <a:schemeClr val="tx2"/>
                </a:solidFill>
              </a:rPr>
              <a:t>explicit logical expressions</a:t>
            </a:r>
            <a:r>
              <a:rPr lang="en-US" altLang="en-US" dirty="0" smtClean="0"/>
              <a:t>, so it is very easy to apply logic coverage criteria</a:t>
            </a:r>
          </a:p>
          <a:p>
            <a:r>
              <a:rPr lang="en-US" altLang="en-US" dirty="0" smtClean="0"/>
              <a:t>Implicit logical expressions in natural-language specifications should be </a:t>
            </a:r>
            <a:r>
              <a:rPr lang="en-US" altLang="en-US" dirty="0" smtClean="0">
                <a:solidFill>
                  <a:schemeClr val="tx2"/>
                </a:solidFill>
              </a:rPr>
              <a:t>re-written</a:t>
            </a:r>
            <a:r>
              <a:rPr lang="en-US" altLang="en-US" dirty="0" smtClean="0"/>
              <a:t> as explicit logical expressions as part of test design</a:t>
            </a:r>
          </a:p>
          <a:p>
            <a:pPr lvl="1"/>
            <a:r>
              <a:rPr lang="en-US" altLang="en-US" dirty="0" smtClean="0"/>
              <a:t>You will often find mistakes</a:t>
            </a:r>
          </a:p>
          <a:p>
            <a:r>
              <a:rPr lang="en-US" altLang="en-US" dirty="0" smtClean="0"/>
              <a:t>One of the most common is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410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55D14F-9F0A-4A21-85D3-AA95C6C3DD4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Preconditions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757990"/>
            <a:ext cx="8861425" cy="2097924"/>
          </a:xfrm>
        </p:spPr>
        <p:txBody>
          <a:bodyPr/>
          <a:lstStyle/>
          <a:p>
            <a:r>
              <a:rPr lang="en-US" altLang="en-US" dirty="0" smtClean="0"/>
              <a:t>Programmers often include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for their methods</a:t>
            </a:r>
          </a:p>
          <a:p>
            <a:r>
              <a:rPr lang="en-US" altLang="en-US" dirty="0" smtClean="0"/>
              <a:t>The preconditions are often expressed in </a:t>
            </a:r>
            <a:r>
              <a:rPr lang="en-US" altLang="en-US" dirty="0" smtClean="0">
                <a:solidFill>
                  <a:schemeClr val="tx2"/>
                </a:solidFill>
              </a:rPr>
              <a:t>comments</a:t>
            </a:r>
            <a:r>
              <a:rPr lang="en-US" altLang="en-US" dirty="0" smtClean="0"/>
              <a:t> in method headers</a:t>
            </a:r>
          </a:p>
          <a:p>
            <a:r>
              <a:rPr lang="en-US" altLang="en-US" dirty="0" smtClean="0"/>
              <a:t>Preconditions can be in </a:t>
            </a:r>
            <a:r>
              <a:rPr lang="en-US" altLang="en-US" dirty="0" err="1" smtClean="0">
                <a:solidFill>
                  <a:schemeClr val="tx2"/>
                </a:solidFill>
              </a:rPr>
              <a:t>javadoc</a:t>
            </a:r>
            <a:r>
              <a:rPr lang="en-US" altLang="en-US" dirty="0" smtClean="0"/>
              <a:t>, “requires”,  “pre”, …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600325" y="3061958"/>
            <a:ext cx="3941763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Example – Saving addresses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name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state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valid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zip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5 numeric digits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street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city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697834" y="5386058"/>
            <a:ext cx="7736305" cy="106521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Rewriting to logical expression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name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state in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stateList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&gt;= 00000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&lt;= 99999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street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city != “”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69432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68994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108370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24767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70225" y="6117895"/>
            <a:ext cx="3429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16775" y="4298620"/>
            <a:ext cx="1650499" cy="101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Conjunctive Normal 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7475" y="96838"/>
            <a:ext cx="8909050" cy="1146175"/>
          </a:xfrm>
        </p:spPr>
        <p:txBody>
          <a:bodyPr/>
          <a:lstStyle/>
          <a:p>
            <a:r>
              <a:rPr lang="en-US" altLang="en-US" smtClean="0"/>
              <a:t>Shortcut for Predicates in Conjunctive Normal Form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7551" y="1062975"/>
            <a:ext cx="8966200" cy="2603656"/>
          </a:xfrm>
        </p:spPr>
        <p:txBody>
          <a:bodyPr/>
          <a:lstStyle/>
          <a:p>
            <a:r>
              <a:rPr lang="en-US" altLang="en-US" sz="2400" dirty="0" smtClean="0"/>
              <a:t>A predicate is in conjunctive normal form (CNF) if it consists of clauses or </a:t>
            </a:r>
            <a:r>
              <a:rPr lang="en-US" altLang="en-US" sz="2400" dirty="0" err="1" smtClean="0"/>
              <a:t>disjuncts</a:t>
            </a:r>
            <a:r>
              <a:rPr lang="en-US" altLang="en-US" sz="2400" dirty="0" smtClean="0"/>
              <a:t> 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and</a:t>
            </a:r>
            <a:r>
              <a:rPr lang="en-US" altLang="en-US" sz="2400" dirty="0" smtClean="0"/>
              <a:t> 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A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(A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(C </a:t>
            </a:r>
            <a:r>
              <a:rPr lang="en-US" altLang="en-US" sz="28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D)</a:t>
            </a:r>
          </a:p>
          <a:p>
            <a:r>
              <a:rPr lang="en-US" altLang="en-US" sz="2400" dirty="0" smtClean="0"/>
              <a:t>A major clause is made active by making all other clauses </a:t>
            </a:r>
            <a:r>
              <a:rPr lang="en-US" altLang="en-US" sz="2400" dirty="0" smtClean="0">
                <a:solidFill>
                  <a:schemeClr val="tx2"/>
                </a:solidFill>
              </a:rPr>
              <a:t>true</a:t>
            </a:r>
            <a:endParaRPr lang="en-US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772D-B440-461C-ACB2-107E03801DE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946671"/>
              </p:ext>
            </p:extLst>
          </p:nvPr>
        </p:nvGraphicFramePr>
        <p:xfrm>
          <a:off x="3086100" y="364324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/>
                <a:gridCol w="560388"/>
                <a:gridCol w="615950"/>
                <a:gridCol w="571500"/>
                <a:gridCol w="731837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551" y="3242997"/>
            <a:ext cx="8966200" cy="5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ACC 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true</a:t>
            </a:r>
            <a:r>
              <a:rPr lang="en-US" altLang="en-US" sz="2400" kern="0" dirty="0" smtClean="0"/>
              <a:t>” 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false values:</a:t>
            </a:r>
          </a:p>
        </p:txBody>
      </p:sp>
    </p:spTree>
    <p:extLst>
      <p:ext uri="{BB962C8B-B14F-4D97-AF65-F5344CB8AC3E}">
        <p14:creationId xmlns:p14="http://schemas.microsoft.com/office/powerpoint/2010/main" val="3770182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7475" y="96838"/>
            <a:ext cx="8909050" cy="1146175"/>
          </a:xfrm>
        </p:spPr>
        <p:txBody>
          <a:bodyPr/>
          <a:lstStyle/>
          <a:p>
            <a:r>
              <a:rPr lang="en-US" altLang="en-US" dirty="0" smtClean="0"/>
              <a:t>Shortcut for Predicates in </a:t>
            </a:r>
            <a:r>
              <a:rPr lang="en-US" altLang="en-US" dirty="0" smtClean="0"/>
              <a:t>Dis</a:t>
            </a:r>
            <a:r>
              <a:rPr lang="en-US" altLang="en-US" dirty="0" smtClean="0"/>
              <a:t>junctive </a:t>
            </a:r>
            <a:r>
              <a:rPr lang="en-US" altLang="en-US" dirty="0" smtClean="0"/>
              <a:t>Normal Form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7551" y="1062975"/>
            <a:ext cx="8966200" cy="2603656"/>
          </a:xfrm>
        </p:spPr>
        <p:txBody>
          <a:bodyPr/>
          <a:lstStyle/>
          <a:p>
            <a:r>
              <a:rPr lang="en-US" altLang="en-US" sz="2400" dirty="0" smtClean="0"/>
              <a:t>A predicate is in </a:t>
            </a:r>
            <a:r>
              <a:rPr lang="en-US" altLang="en-US" sz="2400" dirty="0" smtClean="0"/>
              <a:t>disjunctive </a:t>
            </a:r>
            <a:r>
              <a:rPr lang="en-US" altLang="en-US" sz="2400" dirty="0" smtClean="0"/>
              <a:t>normal form </a:t>
            </a:r>
            <a:r>
              <a:rPr lang="en-US" altLang="en-US" sz="2400" dirty="0" smtClean="0"/>
              <a:t>(DNF</a:t>
            </a:r>
            <a:r>
              <a:rPr lang="en-US" altLang="en-US" sz="2400" dirty="0" smtClean="0"/>
              <a:t>) if it consists of clauses or </a:t>
            </a:r>
            <a:r>
              <a:rPr lang="en-US" altLang="en-US" sz="2400" dirty="0" smtClean="0"/>
              <a:t>con</a:t>
            </a:r>
            <a:r>
              <a:rPr lang="en-US" altLang="en-US" sz="2400" dirty="0" smtClean="0"/>
              <a:t>juncts </a:t>
            </a:r>
            <a:r>
              <a:rPr lang="en-US" altLang="en-US" sz="2400" dirty="0" smtClean="0"/>
              <a:t>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or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</a:t>
            </a:r>
            <a:r>
              <a:rPr lang="en-US" altLang="en-US" dirty="0" smtClean="0"/>
              <a:t>B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</a:t>
            </a:r>
            <a:r>
              <a:rPr lang="en-US" altLang="en-US" dirty="0" smtClean="0"/>
              <a:t>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</a:t>
            </a:r>
            <a:r>
              <a:rPr lang="en-US" altLang="en-US" dirty="0" smtClean="0"/>
              <a:t>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(A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</a:t>
            </a:r>
            <a:r>
              <a:rPr lang="en-US" altLang="en-US" dirty="0" smtClean="0"/>
              <a:t>B)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</a:t>
            </a:r>
            <a:r>
              <a:rPr lang="en-US" altLang="en-US" dirty="0" smtClean="0"/>
              <a:t>(C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</a:t>
            </a:r>
            <a:r>
              <a:rPr lang="en-US" altLang="en-US" dirty="0" smtClean="0"/>
              <a:t>D)</a:t>
            </a:r>
          </a:p>
          <a:p>
            <a:r>
              <a:rPr lang="en-US" altLang="en-US" sz="2400" dirty="0" smtClean="0"/>
              <a:t>A major clause is made active by making all other clauses </a:t>
            </a:r>
            <a:r>
              <a:rPr lang="en-US" altLang="en-US" sz="2400" dirty="0" smtClean="0">
                <a:solidFill>
                  <a:schemeClr val="tx2"/>
                </a:solidFill>
              </a:rPr>
              <a:t>false</a:t>
            </a:r>
            <a:endParaRPr lang="en-US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772D-B440-461C-ACB2-107E03801DE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801468"/>
              </p:ext>
            </p:extLst>
          </p:nvPr>
        </p:nvGraphicFramePr>
        <p:xfrm>
          <a:off x="3086100" y="364324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/>
                <a:gridCol w="560388"/>
                <a:gridCol w="615950"/>
                <a:gridCol w="571500"/>
                <a:gridCol w="731837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551" y="3242997"/>
            <a:ext cx="8966200" cy="5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ACC 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false</a:t>
            </a:r>
            <a:r>
              <a:rPr lang="en-US" altLang="en-US" sz="2400" kern="0" dirty="0" smtClean="0"/>
              <a:t>” </a:t>
            </a:r>
            <a:r>
              <a:rPr lang="en-US" altLang="en-US" sz="2400" kern="0" dirty="0" smtClean="0"/>
              <a:t>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</a:t>
            </a:r>
            <a:r>
              <a:rPr lang="en-US" altLang="en-US" sz="2400" kern="0" dirty="0" smtClean="0"/>
              <a:t>true </a:t>
            </a:r>
            <a:r>
              <a:rPr lang="en-US" altLang="en-US" sz="2400" kern="0" dirty="0" smtClean="0"/>
              <a:t>values: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7163" y="96838"/>
            <a:ext cx="8859837" cy="1274762"/>
          </a:xfrm>
        </p:spPr>
        <p:txBody>
          <a:bodyPr/>
          <a:lstStyle/>
          <a:p>
            <a:r>
              <a:rPr lang="en-US" altLang="en-US" dirty="0" smtClean="0"/>
              <a:t>Summary : Logic Coverage for Specs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8900" y="1239252"/>
            <a:ext cx="8966200" cy="5292177"/>
          </a:xfrm>
        </p:spPr>
        <p:txBody>
          <a:bodyPr/>
          <a:lstStyle/>
          <a:p>
            <a:r>
              <a:rPr lang="en-US" altLang="en-US" dirty="0" smtClean="0"/>
              <a:t>Logical specifications can come from </a:t>
            </a:r>
            <a:r>
              <a:rPr lang="en-US" altLang="en-US" dirty="0" smtClean="0">
                <a:solidFill>
                  <a:schemeClr val="tx2"/>
                </a:solidFill>
              </a:rPr>
              <a:t>lots of places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Java asserts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Contracts (in design-by-contract development)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OCL 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Formal languages</a:t>
            </a:r>
          </a:p>
          <a:p>
            <a:r>
              <a:rPr lang="en-US" altLang="en-US" dirty="0" smtClean="0"/>
              <a:t>Logic specifications can describe behavior at </a:t>
            </a:r>
            <a:r>
              <a:rPr lang="en-US" altLang="en-US" dirty="0" smtClean="0">
                <a:solidFill>
                  <a:schemeClr val="tx2"/>
                </a:solidFill>
              </a:rPr>
              <a:t>many levels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Methods and classes (unit and module testing)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Connections among classes and components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System-level behavior</a:t>
            </a:r>
          </a:p>
          <a:p>
            <a:r>
              <a:rPr lang="en-US" altLang="en-US" dirty="0" smtClean="0"/>
              <a:t>Many predicates in specifications are in </a:t>
            </a:r>
            <a:r>
              <a:rPr lang="en-US" altLang="en-US" dirty="0" smtClean="0">
                <a:solidFill>
                  <a:schemeClr val="tx2"/>
                </a:solidFill>
              </a:rPr>
              <a:t>disjunctive</a:t>
            </a:r>
            <a:r>
              <a:rPr lang="en-US" altLang="en-US" dirty="0" smtClean="0"/>
              <a:t> normal or </a:t>
            </a:r>
            <a:r>
              <a:rPr lang="en-US" altLang="en-US" dirty="0" smtClean="0">
                <a:solidFill>
                  <a:schemeClr val="tx2"/>
                </a:solidFill>
              </a:rPr>
              <a:t>conjunctive</a:t>
            </a:r>
            <a:r>
              <a:rPr lang="en-US" altLang="en-US" dirty="0" smtClean="0"/>
              <a:t> normal form—simplifying the computations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67F28F-C4A2-4D4A-BD58-4AE3713670D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1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226</TotalTime>
  <Pages>49</Pages>
  <Words>623</Words>
  <Application>Microsoft Office PowerPoint</Application>
  <PresentationFormat>On-screen Show (4:3)</PresentationFormat>
  <Paragraphs>128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</vt:lpstr>
      <vt:lpstr>Introduction to Software Testing  Chapter 8.4 Logic Coverage for Specifications</vt:lpstr>
      <vt:lpstr>Specifications in Software</vt:lpstr>
      <vt:lpstr>Preconditions</vt:lpstr>
      <vt:lpstr>Shortcut for Predicates in Conjunctive Normal Form</vt:lpstr>
      <vt:lpstr>Shortcut for Predicates in Disjunctive Normal Form</vt:lpstr>
      <vt:lpstr>Summary : Logic Coverage for Specs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220</cp:revision>
  <cp:lastPrinted>2016-04-18T15:07:22Z</cp:lastPrinted>
  <dcterms:created xsi:type="dcterms:W3CDTF">1996-06-15T03:21:08Z</dcterms:created>
  <dcterms:modified xsi:type="dcterms:W3CDTF">2016-04-18T17:16:40Z</dcterms:modified>
</cp:coreProperties>
</file>