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4" r:id="rId2"/>
    <p:sldId id="411" r:id="rId3"/>
    <p:sldId id="418" r:id="rId4"/>
    <p:sldId id="432" r:id="rId5"/>
    <p:sldId id="433" r:id="rId6"/>
    <p:sldId id="441" r:id="rId7"/>
    <p:sldId id="436" r:id="rId8"/>
    <p:sldId id="431" r:id="rId9"/>
    <p:sldId id="438" r:id="rId10"/>
    <p:sldId id="437" r:id="rId11"/>
    <p:sldId id="427" r:id="rId12"/>
    <p:sldId id="422" r:id="rId13"/>
    <p:sldId id="423" r:id="rId14"/>
    <p:sldId id="425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33CC33"/>
    <a:srgbClr val="00145A"/>
    <a:srgbClr val="001E5A"/>
    <a:srgbClr val="5F5F5F"/>
    <a:srgbClr val="6699FF"/>
    <a:srgbClr val="333399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2" autoAdjust="0"/>
    <p:restoredTop sz="95928" autoAdjust="0"/>
  </p:normalViewPr>
  <p:slideViewPr>
    <p:cSldViewPr snapToGrid="0">
      <p:cViewPr varScale="1">
        <p:scale>
          <a:sx n="113" d="100"/>
          <a:sy n="113" d="100"/>
        </p:scale>
        <p:origin x="-1074" y="-114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/>
            </a:lvl1pPr>
          </a:lstStyle>
          <a:p>
            <a:pPr>
              <a:defRPr/>
            </a:pPr>
            <a:fld id="{9680A32F-CD24-41C5-A879-B99CDF0B4E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6" y="1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t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5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6" y="8832195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4" tIns="0" rIns="19254" bIns="0" numCol="1" anchor="b" anchorCtr="0" compatLnSpc="1">
            <a:prstTxWarp prst="textNoShape">
              <a:avLst/>
            </a:prstTxWarp>
          </a:bodyPr>
          <a:lstStyle>
            <a:lvl1pPr algn="r" defTabSz="9244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1B433C8-D9D6-4000-8598-C045E701D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6978" y="4414560"/>
            <a:ext cx="5047858" cy="4182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9" tIns="46531" rIns="93059" bIns="465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2167" y="8853714"/>
            <a:ext cx="695985" cy="25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46" tIns="44925" rIns="88246" bIns="44925">
            <a:spAutoFit/>
          </a:bodyPr>
          <a:lstStyle/>
          <a:p>
            <a:pPr algn="ctr" defTabSz="877349">
              <a:lnSpc>
                <a:spcPct val="90000"/>
              </a:lnSpc>
              <a:defRPr/>
            </a:pPr>
            <a:r>
              <a:rPr lang="en-US" sz="1200" b="0" dirty="0">
                <a:solidFill>
                  <a:schemeClr val="tx1"/>
                </a:solidFill>
              </a:rPr>
              <a:t>Page </a:t>
            </a:r>
            <a:fld id="{12406AAB-7E86-4D9B-B5A7-D01C317ABD86}" type="slidenum">
              <a:rPr lang="en-US" sz="1200" b="0">
                <a:solidFill>
                  <a:schemeClr val="tx1"/>
                </a:solidFill>
              </a:rPr>
              <a:pPr algn="ctr" defTabSz="877349">
                <a:lnSpc>
                  <a:spcPct val="90000"/>
                </a:lnSpc>
                <a:defRPr/>
              </a:pPr>
              <a:t>‹#›</a:t>
            </a:fld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42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animation in these slides turns the example in the non-active</a:t>
            </a:r>
            <a:r>
              <a:rPr lang="en-US" baseline="0" dirty="0" smtClean="0"/>
              <a:t> version into an active in-class exercise. Let the students try the work, then show the answers here.</a:t>
            </a:r>
            <a:br>
              <a:rPr lang="en-US" baseline="0" dirty="0" smtClean="0"/>
            </a:br>
            <a:r>
              <a:rPr lang="en-US" baseline="0" dirty="0" smtClean="0"/>
              <a:t>It really helps to have the FSM in slides 3 visible at all times. I draw it on a board on the side while they’re working on slide 4.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1DAB8DB-D27F-4A21-A6CA-8F3C9875CD01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D760426-93FA-43D0-B080-3CBF8B337D8A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really helps to have the FSM in slides 3 visible at all times. I draw it on a board on the side while they’re working on slide 4.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8D4847-03C4-46B9-9E5F-13CBD2ADC70A}" type="slidenum">
              <a:rPr lang="en-US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By this time, most students</a:t>
            </a:r>
            <a:r>
              <a:rPr lang="en-US" altLang="en-US" baseline="0" dirty="0" smtClean="0"/>
              <a:t> should be able to do this quickly, without going through the computations.</a:t>
            </a:r>
            <a:endParaRPr lang="en-US" alt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92FF4C-4CB8-47F8-A317-1C9619E63F55}" type="slidenum">
              <a:rPr lang="en-US" altLang="en-US" sz="1100" b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92FF4C-4CB8-47F8-A317-1C9619E63F55}" type="slidenum">
              <a:rPr lang="en-US" altLang="en-US" sz="1100" b="0">
                <a:solidFill>
                  <a:schemeClr val="tx1"/>
                </a:solidFill>
              </a:rPr>
              <a:pPr/>
              <a:t>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 mean teacher would tell the students</a:t>
            </a:r>
            <a:r>
              <a:rPr lang="en-US" baseline="0" dirty="0" smtClean="0"/>
              <a:t> this is easy.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433C8-D9D6-4000-8598-C045E701D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7BBCAA1-A51C-424D-962B-DCD74746FDC9}" type="slidenum">
              <a:rPr lang="en-US" altLang="en-US" sz="1100" b="0">
                <a:solidFill>
                  <a:schemeClr val="tx1"/>
                </a:solidFill>
              </a:rPr>
              <a:pPr/>
              <a:t>12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83" indent="-273263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305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271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492" indent="-218610" defTabSz="923021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71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932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915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373" indent="-218610" defTabSz="92302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32921E-5A2A-469E-A8FA-A82650251BAA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B8FA9-A451-44FD-8093-97F40538A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3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278B7-BF18-4158-9513-D44597DA9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71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3D178-FF6C-4E79-A261-90ECF19DA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404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6838"/>
            <a:ext cx="7772400" cy="9159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A3D6E-6C24-40DF-A934-319844D45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423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13" y="876300"/>
            <a:ext cx="8867775" cy="55392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63" y="6578928"/>
            <a:ext cx="3919537" cy="25595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038" y="6570672"/>
            <a:ext cx="2895600" cy="26421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5663" y="6562416"/>
            <a:ext cx="1905000" cy="27247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3B6A-A111-4B79-9B96-4B0C2AB78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51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A517-5FFB-48A2-89FC-64BFEC5A2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48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069D-4A44-4B4F-A2AE-B6FBDCAAF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382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20814-C1E1-47F2-8D72-CB57D81D35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5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164A8-1AE9-437C-A63B-023F30ED1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47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19797-6662-4892-A0ED-1D1FD7E93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09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3FC60-2CCE-4CB9-A0BD-2F60956D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09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DCB52-A659-4704-A303-B9227B0CF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155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563" y="6577713"/>
            <a:ext cx="3919537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19563" y="6569775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60250"/>
            <a:ext cx="1905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E18E52E-C440-44E8-BE0C-A6F3C2745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4757" y="103188"/>
            <a:ext cx="9087815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1273"/>
            <a:ext cx="9118831" cy="574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</p:sldLayoutIdLst>
  <p:transition spd="med"/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268696"/>
            <a:ext cx="77724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Introduction to Software Testing</a:t>
            </a: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Chapter </a:t>
            </a:r>
            <a:r>
              <a:rPr lang="en-US" altLang="en-US" sz="3600" dirty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8.5</a:t>
            </a:r>
            <a:endParaRPr lang="en-US" altLang="en-US" sz="3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36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Logic Coverage for FSMs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902368" y="3395663"/>
            <a:ext cx="7327232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Paul Ammann &amp; Jeff Offutt</a:t>
            </a:r>
          </a:p>
          <a:p>
            <a:pPr algn="ctr"/>
            <a:endParaRPr lang="en-US" altLang="en-US" sz="2800" dirty="0">
              <a:latin typeface="Gill Sans MT" panose="020B0502020104020203" pitchFamily="34" charset="0"/>
            </a:endParaRPr>
          </a:p>
          <a:p>
            <a:pPr algn="ctr"/>
            <a:r>
              <a:rPr lang="en-US" altLang="en-US" sz="2800" b="0" dirty="0">
                <a:latin typeface="Gill Sans MT" panose="020B0502020104020203" pitchFamily="34" charset="0"/>
                <a:hlinkClick r:id="rId3"/>
              </a:rPr>
              <a:t>http://www.cs.gmu.edu/~offutt/softwaretest/</a:t>
            </a:r>
            <a:endParaRPr lang="en-US" altLang="en-US" sz="2800" b="0" dirty="0">
              <a:latin typeface="Gill Sans MT" panose="020B0502020104020203" pitchFamily="34" charset="0"/>
            </a:endParaRPr>
          </a:p>
          <a:p>
            <a:pPr algn="ctr"/>
            <a:endParaRPr lang="en-US" alt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304565"/>
              </p:ext>
            </p:extLst>
          </p:nvPr>
        </p:nvGraphicFramePr>
        <p:xfrm>
          <a:off x="175066" y="1943560"/>
          <a:ext cx="3875649" cy="4672436"/>
        </p:xfrm>
        <a:graphic>
          <a:graphicData uri="http://schemas.openxmlformats.org/drawingml/2006/table">
            <a:tbl>
              <a:tblPr/>
              <a:tblGrid>
                <a:gridCol w="1852640"/>
                <a:gridCol w="2023009"/>
              </a:tblGrid>
              <a:tr h="2278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Expected Results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97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56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8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375239"/>
              </p:ext>
            </p:extLst>
          </p:nvPr>
        </p:nvGraphicFramePr>
        <p:xfrm>
          <a:off x="175066" y="1936715"/>
          <a:ext cx="3875649" cy="4686127"/>
        </p:xfrm>
        <a:graphic>
          <a:graphicData uri="http://schemas.openxmlformats.org/drawingml/2006/table">
            <a:tbl>
              <a:tblPr/>
              <a:tblGrid>
                <a:gridCol w="1852640"/>
                <a:gridCol w="2023009"/>
              </a:tblGrid>
              <a:tr h="3794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Expected Results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97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56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Left Doors Open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8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All Doors Closed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398" y="710918"/>
            <a:ext cx="79165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Expected outputs are read from the FSM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the major clause is true, the transition is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false, the transition is not taken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22890" y="2132620"/>
            <a:ext cx="1966910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 you notice anything “funny”?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2141188" y="3387893"/>
            <a:ext cx="1911179" cy="424962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91835" y="3246431"/>
            <a:ext cx="1966910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What about here?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 Box 293"/>
          <p:cNvSpPr txBox="1">
            <a:spLocks noChangeArrowheads="1"/>
          </p:cNvSpPr>
          <p:nvPr/>
        </p:nvSpPr>
        <p:spPr bwMode="auto">
          <a:xfrm>
            <a:off x="4356405" y="2654921"/>
            <a:ext cx="4204678" cy="2123658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 !=left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then 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must equal </a:t>
            </a:r>
            <a:r>
              <a:rPr lang="en-US" altLang="en-US" sz="240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 the expected output of this test is to go to state “</a:t>
            </a:r>
            <a:r>
              <a:rPr lang="en-US" altLang="en-US" sz="24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Right Doors Open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168700" y="5052277"/>
            <a:ext cx="4580089" cy="1549625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Gill Sans MT" panose="020B0502020104020203" pitchFamily="34" charset="0"/>
              </a:rPr>
              <a:t>Accidental transitions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must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be recognized when designing expected results during test automation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736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</a:t>
            </a:r>
            <a:r>
              <a:rPr lang="en-US" dirty="0" smtClean="0"/>
              <a:t>Identification is a Win!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1375644" y="1820707"/>
            <a:ext cx="6392707" cy="3623359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 process of modeling software artifacts for test design can help us find defects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in the artifacts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0" baseline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This is a very powerful side-effect of the model-driven test design process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56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9697515-A6F8-44EA-AE68-639856212FC4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9"/>
            <a:ext cx="7772400" cy="744733"/>
          </a:xfrm>
        </p:spPr>
        <p:txBody>
          <a:bodyPr/>
          <a:lstStyle/>
          <a:p>
            <a:r>
              <a:rPr lang="en-US" altLang="en-US" dirty="0" smtClean="0"/>
              <a:t>Complicating Issues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5363"/>
            <a:ext cx="8867775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Some buttons must be pressed </a:t>
            </a:r>
            <a:r>
              <a:rPr lang="en-US" altLang="en-US" dirty="0" smtClean="0">
                <a:solidFill>
                  <a:schemeClr val="tx2"/>
                </a:solidFill>
              </a:rPr>
              <a:t>simultaneously</a:t>
            </a:r>
            <a:r>
              <a:rPr lang="en-US" altLang="en-US" dirty="0" smtClean="0"/>
              <a:t> to have effect – so timing must be tested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Reachability</a:t>
            </a:r>
            <a:r>
              <a:rPr lang="en-US" altLang="en-US" dirty="0" smtClean="0"/>
              <a:t> : The tests must reach the state where the transition starts (the </a:t>
            </a:r>
            <a:r>
              <a:rPr lang="en-US" altLang="en-US" dirty="0" smtClean="0">
                <a:solidFill>
                  <a:schemeClr val="tx2"/>
                </a:solidFill>
              </a:rPr>
              <a:t>prefix</a:t>
            </a:r>
            <a:r>
              <a:rPr lang="en-US" altLang="en-US" dirty="0" smtClean="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Exit</a:t>
            </a:r>
            <a:r>
              <a:rPr lang="en-US" altLang="en-US" dirty="0" smtClean="0"/>
              <a:t> : Some tests must continue executing to an </a:t>
            </a:r>
            <a:r>
              <a:rPr lang="en-US" altLang="en-US" dirty="0" smtClean="0">
                <a:solidFill>
                  <a:schemeClr val="tx2"/>
                </a:solidFill>
              </a:rPr>
              <a:t>end state</a:t>
            </a:r>
            <a:endParaRPr lang="en-US" altLang="en-US" dirty="0" smtClean="0"/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Expected output</a:t>
            </a:r>
            <a:r>
              <a:rPr lang="en-US" altLang="en-US" dirty="0" smtClean="0"/>
              <a:t> : The expected output is the state that the </a:t>
            </a:r>
            <a:r>
              <a:rPr lang="en-US" altLang="en-US" dirty="0" smtClean="0">
                <a:solidFill>
                  <a:schemeClr val="tx2"/>
                </a:solidFill>
              </a:rPr>
              <a:t>transition reaches</a:t>
            </a:r>
            <a:r>
              <a:rPr lang="en-US" altLang="en-US" dirty="0" smtClean="0"/>
              <a:t> for true values, or same state for false values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Accidental transitions</a:t>
            </a:r>
            <a:r>
              <a:rPr lang="en-US" altLang="en-US" dirty="0" smtClean="0"/>
              <a:t> : Sometimes a false value for one transition happens to be a true value for another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alternate expected output must be recognized</a:t>
            </a:r>
          </a:p>
        </p:txBody>
      </p:sp>
      <p:sp>
        <p:nvSpPr>
          <p:cNvPr id="1946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68A72EA-31E5-4FAB-9075-6F693AE6B417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44" y="96839"/>
            <a:ext cx="9030712" cy="744733"/>
          </a:xfrm>
        </p:spPr>
        <p:txBody>
          <a:bodyPr/>
          <a:lstStyle/>
          <a:p>
            <a:r>
              <a:rPr lang="en-US" altLang="en-US" dirty="0" smtClean="0"/>
              <a:t>Test Automation Issues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30275"/>
            <a:ext cx="8867775" cy="5470525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sz="2800" dirty="0" smtClean="0">
                <a:solidFill>
                  <a:schemeClr val="tx2"/>
                </a:solidFill>
              </a:rPr>
              <a:t>Mapping problem</a:t>
            </a:r>
            <a:r>
              <a:rPr lang="en-US" altLang="en-US" sz="2800" dirty="0" smtClean="0"/>
              <a:t> : The names used in the FSMs may not match the names in the program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 smtClean="0"/>
              <a:t>Examples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/>
              <a:t>p</a:t>
            </a:r>
            <a:r>
              <a:rPr lang="en-US" altLang="en-US" sz="2400" i="1" dirty="0" smtClean="0"/>
              <a:t>latform = left</a:t>
            </a:r>
            <a:r>
              <a:rPr lang="en-US" altLang="en-US" sz="2400" dirty="0" smtClean="0"/>
              <a:t> requires the train to go to a specific station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en-US" i="1" dirty="0" err="1" smtClean="0"/>
              <a:t>trainspeed</a:t>
            </a:r>
            <a:r>
              <a:rPr lang="en-US" altLang="en-US" i="1" dirty="0" smtClean="0"/>
              <a:t> = 0</a:t>
            </a:r>
            <a:r>
              <a:rPr lang="en-US" altLang="en-US" dirty="0" smtClean="0"/>
              <a:t> probably requires the brake to be applied multiple times</a:t>
            </a:r>
            <a:endParaRPr lang="en-US" altLang="en-US" sz="2400" dirty="0" smtClean="0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en-US" dirty="0"/>
              <a:t>The solution to this is </a:t>
            </a:r>
            <a:r>
              <a:rPr lang="en-US" altLang="en-US" dirty="0" smtClean="0">
                <a:solidFill>
                  <a:schemeClr val="tx2"/>
                </a:solidFill>
              </a:rPr>
              <a:t>implementation-specific</a:t>
            </a:r>
            <a:endParaRPr lang="en-US" altLang="en-US" sz="2800" dirty="0" smtClean="0"/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a </a:t>
            </a:r>
            <a:r>
              <a:rPr lang="en-US" altLang="en-US" sz="2400" dirty="0" smtClean="0">
                <a:solidFill>
                  <a:schemeClr val="tx2"/>
                </a:solidFill>
              </a:rPr>
              <a:t>direct name-to-name mapping</a:t>
            </a:r>
            <a:r>
              <a:rPr lang="en-US" altLang="en-US" sz="2400" dirty="0" smtClean="0"/>
              <a:t> can be found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Sometimes </a:t>
            </a:r>
            <a:r>
              <a:rPr lang="en-US" altLang="en-US" sz="2400" dirty="0" smtClean="0">
                <a:solidFill>
                  <a:schemeClr val="tx2"/>
                </a:solidFill>
              </a:rPr>
              <a:t>more complicated</a:t>
            </a:r>
            <a:r>
              <a:rPr lang="en-US" altLang="en-US" sz="2400" dirty="0" smtClean="0"/>
              <a:t> actions must be taken to assign the appropriate values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Simulation</a:t>
            </a:r>
            <a:r>
              <a:rPr lang="en-US" altLang="en-US" sz="2400" dirty="0" smtClean="0"/>
              <a:t> : Directly inserting value assignments into the middle of the program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This is an issue of </a:t>
            </a:r>
            <a:r>
              <a:rPr lang="en-US" altLang="en-US" dirty="0" smtClean="0">
                <a:solidFill>
                  <a:schemeClr val="tx2"/>
                </a:solidFill>
              </a:rPr>
              <a:t>controllability</a:t>
            </a:r>
          </a:p>
        </p:txBody>
      </p:sp>
      <p:sp>
        <p:nvSpPr>
          <p:cNvPr id="2048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</a:t>
            </a:r>
            <a:r>
              <a:rPr lang="en-US" altLang="en-US" sz="900" b="0" dirty="0" err="1" smtClean="0">
                <a:solidFill>
                  <a:schemeClr val="tx1"/>
                </a:solidFill>
                <a:latin typeface="Arial" pitchFamily="34" charset="0"/>
              </a:rPr>
              <a:t>Ch</a:t>
            </a:r>
            <a:r>
              <a:rPr lang="en-US" altLang="en-US" sz="900" b="0" dirty="0" smtClean="0">
                <a:solidFill>
                  <a:schemeClr val="tx1"/>
                </a:solidFill>
                <a:latin typeface="Arial" pitchFamily="34" charset="0"/>
              </a:rPr>
              <a:t>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4757" y="103187"/>
            <a:ext cx="9087815" cy="730293"/>
          </a:xfrm>
        </p:spPr>
        <p:txBody>
          <a:bodyPr/>
          <a:lstStyle/>
          <a:p>
            <a:r>
              <a:rPr lang="en-US" altLang="en-US" dirty="0" smtClean="0"/>
              <a:t>Summary FSM Logic Testing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8113" y="1070810"/>
            <a:ext cx="8867775" cy="5344277"/>
          </a:xfrm>
        </p:spPr>
        <p:txBody>
          <a:bodyPr/>
          <a:lstStyle/>
          <a:p>
            <a:r>
              <a:rPr lang="en-US" altLang="en-US" sz="2800" dirty="0" smtClean="0"/>
              <a:t>FSMs are </a:t>
            </a:r>
            <a:r>
              <a:rPr lang="en-US" altLang="en-US" sz="2800" dirty="0" smtClean="0">
                <a:solidFill>
                  <a:schemeClr val="tx2"/>
                </a:solidFill>
              </a:rPr>
              <a:t>widely used</a:t>
            </a:r>
            <a:r>
              <a:rPr lang="en-US" altLang="en-US" sz="2800" dirty="0" smtClean="0"/>
              <a:t> at all levels of abstraction</a:t>
            </a:r>
          </a:p>
          <a:p>
            <a:r>
              <a:rPr lang="en-US" altLang="en-US" sz="2800" dirty="0" smtClean="0"/>
              <a:t>Many ways to </a:t>
            </a:r>
            <a:r>
              <a:rPr lang="en-US" altLang="en-US" sz="2800" dirty="0" smtClean="0">
                <a:solidFill>
                  <a:schemeClr val="tx2"/>
                </a:solidFill>
              </a:rPr>
              <a:t>express</a:t>
            </a:r>
            <a:r>
              <a:rPr lang="en-US" altLang="en-US" sz="2800" dirty="0" smtClean="0"/>
              <a:t> FSMs</a:t>
            </a:r>
          </a:p>
          <a:p>
            <a:pPr lvl="1"/>
            <a:r>
              <a:rPr lang="en-US" altLang="en-US" sz="2400" dirty="0" err="1" smtClean="0"/>
              <a:t>Statecharts</a:t>
            </a:r>
            <a:r>
              <a:rPr lang="en-US" altLang="en-US" sz="2400" dirty="0" smtClean="0"/>
              <a:t>, tables, Z, decision tables, Petri nets, …</a:t>
            </a:r>
          </a:p>
          <a:p>
            <a:r>
              <a:rPr lang="en-US" altLang="en-US" sz="2800" dirty="0" smtClean="0"/>
              <a:t>Predicates are usually </a:t>
            </a:r>
            <a:r>
              <a:rPr lang="en-US" altLang="en-US" sz="2800" dirty="0" smtClean="0">
                <a:solidFill>
                  <a:schemeClr val="tx2"/>
                </a:solidFill>
              </a:rPr>
              <a:t>explicitly included</a:t>
            </a:r>
            <a:r>
              <a:rPr lang="en-US" altLang="en-US" sz="2800" dirty="0" smtClean="0"/>
              <a:t> on the transitions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Guards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Actions</a:t>
            </a:r>
          </a:p>
          <a:p>
            <a:pPr lvl="1"/>
            <a:r>
              <a:rPr lang="en-US" altLang="en-US" sz="2400" dirty="0" smtClean="0"/>
              <a:t>Often represent </a:t>
            </a:r>
            <a:r>
              <a:rPr lang="en-US" altLang="en-US" sz="2400" dirty="0" smtClean="0">
                <a:solidFill>
                  <a:schemeClr val="tx2"/>
                </a:solidFill>
              </a:rPr>
              <a:t>safety constraints</a:t>
            </a:r>
          </a:p>
          <a:p>
            <a:r>
              <a:rPr lang="en-US" altLang="en-US" sz="2800" dirty="0" smtClean="0"/>
              <a:t>FSMs are often used in </a:t>
            </a:r>
            <a:r>
              <a:rPr lang="en-US" altLang="en-US" sz="2800" dirty="0" smtClean="0">
                <a:solidFill>
                  <a:schemeClr val="tx2"/>
                </a:solidFill>
              </a:rPr>
              <a:t>embedded</a:t>
            </a:r>
            <a:r>
              <a:rPr lang="en-US" altLang="en-US" sz="2800" dirty="0" smtClean="0"/>
              <a:t> software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90BAB4-7078-49DA-811F-623016E6427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B5F7BF-0BB5-4DD8-A0DB-0EA4018DAEEA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2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9"/>
            <a:ext cx="9144000" cy="752825"/>
          </a:xfrm>
        </p:spPr>
        <p:txBody>
          <a:bodyPr/>
          <a:lstStyle/>
          <a:p>
            <a:r>
              <a:rPr lang="en-US" altLang="en-US" dirty="0" smtClean="0"/>
              <a:t>Covering Finite State Machines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5314950"/>
          </a:xfrm>
        </p:spPr>
        <p:txBody>
          <a:bodyPr/>
          <a:lstStyle/>
          <a:p>
            <a:r>
              <a:rPr lang="en-US" altLang="en-US" dirty="0" smtClean="0"/>
              <a:t>FSMs are graphs</a:t>
            </a:r>
          </a:p>
          <a:p>
            <a:pPr lvl="1"/>
            <a:r>
              <a:rPr lang="en-US" altLang="en-US" dirty="0" smtClean="0"/>
              <a:t>Nodes represent state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dirty="0" smtClean="0"/>
              <a:t>dges represent transitions among states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Transitions often have logical expressions as guards or triggers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we said :</a:t>
            </a:r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1453058" y="4864714"/>
            <a:ext cx="6223083" cy="523220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Find a </a:t>
            </a:r>
            <a:r>
              <a:rPr lang="en-US" altLang="en-US" sz="2800" i="1">
                <a:solidFill>
                  <a:schemeClr val="tx2"/>
                </a:solidFill>
                <a:latin typeface="Gill Sans MT" panose="020B0502020104020203" pitchFamily="34" charset="0"/>
              </a:rPr>
              <a:t>logical expression</a:t>
            </a:r>
            <a:r>
              <a:rPr lang="en-US" altLang="en-US" sz="2800">
                <a:solidFill>
                  <a:schemeClr val="tx2"/>
                </a:solidFill>
                <a:latin typeface="Gill Sans MT" panose="020B0502020104020203" pitchFamily="34" charset="0"/>
              </a:rPr>
              <a:t> and cover it</a:t>
            </a:r>
          </a:p>
        </p:txBody>
      </p:sp>
      <p:sp>
        <p:nvSpPr>
          <p:cNvPr id="1536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F8E8DEB-A9BF-4A7E-977D-B49168718346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3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9"/>
            <a:ext cx="7772400" cy="744733"/>
          </a:xfrm>
        </p:spPr>
        <p:txBody>
          <a:bodyPr/>
          <a:lstStyle/>
          <a:p>
            <a:r>
              <a:rPr lang="en-US" altLang="en-US" dirty="0" smtClean="0"/>
              <a:t>Example—Subway Train</a:t>
            </a: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3509963" y="1270000"/>
            <a:ext cx="2125662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cxnSp>
        <p:nvCxnSpPr>
          <p:cNvPr id="16390" name="AutoShape 29"/>
          <p:cNvCxnSpPr>
            <a:cxnSpLocks noChangeShapeType="1"/>
            <a:stCxn id="16393" idx="3"/>
            <a:endCxn id="16392" idx="2"/>
          </p:cNvCxnSpPr>
          <p:nvPr/>
        </p:nvCxnSpPr>
        <p:spPr bwMode="auto">
          <a:xfrm flipV="1">
            <a:off x="5634038" y="3241675"/>
            <a:ext cx="2001837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AutoShape 47"/>
          <p:cNvSpPr>
            <a:spLocks noChangeArrowheads="1"/>
          </p:cNvSpPr>
          <p:nvPr/>
        </p:nvSpPr>
        <p:spPr bwMode="auto">
          <a:xfrm>
            <a:off x="54610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Left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2" name="AutoShape 48"/>
          <p:cNvSpPr>
            <a:spLocks noChangeArrowheads="1"/>
          </p:cNvSpPr>
          <p:nvPr/>
        </p:nvSpPr>
        <p:spPr bwMode="auto">
          <a:xfrm>
            <a:off x="6572250" y="2339975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Right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Open</a:t>
            </a:r>
          </a:p>
        </p:txBody>
      </p:sp>
      <p:sp>
        <p:nvSpPr>
          <p:cNvPr id="16393" name="AutoShape 49"/>
          <p:cNvSpPr>
            <a:spLocks noChangeArrowheads="1"/>
          </p:cNvSpPr>
          <p:nvPr/>
        </p:nvSpPr>
        <p:spPr bwMode="auto">
          <a:xfrm>
            <a:off x="3508375" y="4548188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All Doors</a:t>
            </a:r>
          </a:p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Closed</a:t>
            </a:r>
          </a:p>
        </p:txBody>
      </p:sp>
      <p:sp>
        <p:nvSpPr>
          <p:cNvPr id="16394" name="Text Box 51"/>
          <p:cNvSpPr txBox="1">
            <a:spLocks noChangeArrowheads="1"/>
          </p:cNvSpPr>
          <p:nvPr/>
        </p:nvSpPr>
        <p:spPr bwMode="auto">
          <a:xfrm>
            <a:off x="5662700" y="4947153"/>
            <a:ext cx="34091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platform=right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latin typeface="Gill Sans MT" panose="020B0502020104020203" pitchFamily="34" charset="0"/>
              </a:rPr>
              <a:t>))</a:t>
            </a:r>
          </a:p>
        </p:txBody>
      </p:sp>
      <p:cxnSp>
        <p:nvCxnSpPr>
          <p:cNvPr id="16395" name="AutoShape 52"/>
          <p:cNvCxnSpPr>
            <a:cxnSpLocks noChangeShapeType="1"/>
            <a:stCxn id="16393" idx="1"/>
            <a:endCxn id="16391" idx="2"/>
          </p:cNvCxnSpPr>
          <p:nvPr/>
        </p:nvCxnSpPr>
        <p:spPr bwMode="auto">
          <a:xfrm rot="10800000">
            <a:off x="1609725" y="3241675"/>
            <a:ext cx="189865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Text Box 53"/>
          <p:cNvSpPr txBox="1">
            <a:spLocks noChangeArrowheads="1"/>
          </p:cNvSpPr>
          <p:nvPr/>
        </p:nvSpPr>
        <p:spPr bwMode="auto">
          <a:xfrm>
            <a:off x="88900" y="4953252"/>
            <a:ext cx="35210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latin typeface="Gill Sans MT" panose="020B0502020104020203" pitchFamily="34" charset="0"/>
              </a:rPr>
              <a:t> = 0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(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location </a:t>
            </a:r>
            <a:r>
              <a:rPr lang="en-US" altLang="en-US" sz="1800" b="0" dirty="0">
                <a:latin typeface="Gill Sans MT" panose="020B0502020104020203" pitchFamily="34" charset="0"/>
              </a:rPr>
              <a:t>=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397" name="AutoShape 54"/>
          <p:cNvCxnSpPr>
            <a:cxnSpLocks noChangeShapeType="1"/>
            <a:stCxn id="16391" idx="0"/>
            <a:endCxn id="16389" idx="1"/>
          </p:cNvCxnSpPr>
          <p:nvPr/>
        </p:nvCxnSpPr>
        <p:spPr bwMode="auto">
          <a:xfrm rot="-5400000">
            <a:off x="2250281" y="1080294"/>
            <a:ext cx="619125" cy="1900238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55"/>
          <p:cNvCxnSpPr>
            <a:cxnSpLocks noChangeShapeType="1"/>
            <a:stCxn id="16392" idx="0"/>
            <a:endCxn id="16389" idx="3"/>
          </p:cNvCxnSpPr>
          <p:nvPr/>
        </p:nvCxnSpPr>
        <p:spPr bwMode="auto">
          <a:xfrm rot="5400000" flipH="1">
            <a:off x="6326187" y="1030288"/>
            <a:ext cx="619125" cy="200025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Text Box 56"/>
          <p:cNvSpPr txBox="1">
            <a:spLocks noChangeArrowheads="1"/>
          </p:cNvSpPr>
          <p:nvPr/>
        </p:nvSpPr>
        <p:spPr bwMode="auto">
          <a:xfrm>
            <a:off x="893763" y="1414463"/>
            <a:ext cx="2516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= right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sp>
        <p:nvSpPr>
          <p:cNvPr id="16400" name="Text Box 57"/>
          <p:cNvSpPr txBox="1">
            <a:spLocks noChangeArrowheads="1"/>
          </p:cNvSpPr>
          <p:nvPr/>
        </p:nvSpPr>
        <p:spPr bwMode="auto">
          <a:xfrm>
            <a:off x="5737225" y="1416050"/>
            <a:ext cx="2492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 err="1">
                <a:latin typeface="Gill Sans MT" panose="020B0502020104020203" pitchFamily="34" charset="0"/>
              </a:rPr>
              <a:t>secondP</a:t>
            </a:r>
            <a:r>
              <a:rPr lang="en-US" altLang="en-US" sz="1800" b="0" dirty="0" err="1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latform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endParaRPr lang="en-US" altLang="en-US" sz="1800" b="0" dirty="0">
              <a:latin typeface="Gill Sans MT" panose="020B0502020104020203" pitchFamily="34" charset="0"/>
            </a:endParaRPr>
          </a:p>
        </p:txBody>
      </p:sp>
      <p:cxnSp>
        <p:nvCxnSpPr>
          <p:cNvPr id="16401" name="AutoShape 58"/>
          <p:cNvCxnSpPr>
            <a:cxnSpLocks noChangeShapeType="1"/>
            <a:stCxn id="16392" idx="1"/>
            <a:endCxn id="16404" idx="0"/>
          </p:cNvCxnSpPr>
          <p:nvPr/>
        </p:nvCxnSpPr>
        <p:spPr bwMode="auto">
          <a:xfrm rot="10800000" flipV="1">
            <a:off x="4667250" y="2790825"/>
            <a:ext cx="1905000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59"/>
          <p:cNvCxnSpPr>
            <a:cxnSpLocks noChangeShapeType="1"/>
            <a:stCxn id="16391" idx="3"/>
            <a:endCxn id="16405" idx="0"/>
          </p:cNvCxnSpPr>
          <p:nvPr/>
        </p:nvCxnSpPr>
        <p:spPr bwMode="auto">
          <a:xfrm>
            <a:off x="2671763" y="2790825"/>
            <a:ext cx="1814512" cy="1757363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60"/>
          <p:cNvCxnSpPr>
            <a:cxnSpLocks noChangeShapeType="1"/>
            <a:stCxn id="16389" idx="2"/>
            <a:endCxn id="16393" idx="0"/>
          </p:cNvCxnSpPr>
          <p:nvPr/>
        </p:nvCxnSpPr>
        <p:spPr bwMode="auto">
          <a:xfrm rot="5400000">
            <a:off x="3384550" y="3359150"/>
            <a:ext cx="2376488" cy="1588"/>
          </a:xfrm>
          <a:prstGeom prst="curvedConnector3">
            <a:avLst>
              <a:gd name="adj1" fmla="val 49968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Rectangle 61"/>
          <p:cNvSpPr>
            <a:spLocks noChangeArrowheads="1"/>
          </p:cNvSpPr>
          <p:nvPr/>
        </p:nvSpPr>
        <p:spPr bwMode="auto">
          <a:xfrm>
            <a:off x="4581525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5" name="Rectangle 62"/>
          <p:cNvSpPr>
            <a:spLocks noChangeArrowheads="1"/>
          </p:cNvSpPr>
          <p:nvPr/>
        </p:nvSpPr>
        <p:spPr bwMode="auto">
          <a:xfrm>
            <a:off x="4400550" y="4548188"/>
            <a:ext cx="17145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406" name="Text Box 64"/>
          <p:cNvSpPr txBox="1">
            <a:spLocks noChangeArrowheads="1"/>
          </p:cNvSpPr>
          <p:nvPr/>
        </p:nvSpPr>
        <p:spPr bwMode="auto">
          <a:xfrm>
            <a:off x="2705100" y="2190750"/>
            <a:ext cx="392112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latin typeface="Gill Sans MT" panose="020B0502020104020203" pitchFamily="34" charset="0"/>
              </a:rPr>
              <a:t>doorsClear</a:t>
            </a:r>
            <a:r>
              <a:rPr lang="en-US" altLang="en-US" sz="1800" b="0" dirty="0" smtClean="0"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altLang="en-US" sz="18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closeDoorPressed</a:t>
            </a:r>
            <a:endParaRPr lang="en-US" altLang="en-US" sz="1800" b="0" dirty="0" smtClean="0">
              <a:solidFill>
                <a:schemeClr val="tx2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en-US" altLang="en-US" sz="1800" b="0" dirty="0" smtClean="0">
                <a:latin typeface="Gill Sans MT" panose="020B0502020104020203" pitchFamily="34" charset="0"/>
              </a:rPr>
              <a:t>(applies to </a:t>
            </a:r>
            <a:r>
              <a:rPr lang="en-US" altLang="en-US" sz="1800" b="0" i="1" dirty="0" smtClean="0">
                <a:latin typeface="Gill Sans MT" panose="020B0502020104020203" pitchFamily="34" charset="0"/>
              </a:rPr>
              <a:t>all </a:t>
            </a:r>
            <a:r>
              <a:rPr lang="en-US" altLang="en-US" sz="1800" b="0" i="1" dirty="0">
                <a:latin typeface="Gill Sans MT" panose="020B0502020104020203" pitchFamily="34" charset="0"/>
              </a:rPr>
              <a:t>three transitions</a:t>
            </a:r>
            <a:r>
              <a:rPr lang="en-US" altLang="en-US" sz="1800" b="0" dirty="0"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6407" name="Line 66"/>
          <p:cNvSpPr>
            <a:spLocks noChangeShapeType="1"/>
          </p:cNvSpPr>
          <p:nvPr/>
        </p:nvSpPr>
        <p:spPr bwMode="auto">
          <a:xfrm flipV="1">
            <a:off x="4572000" y="5451475"/>
            <a:ext cx="0" cy="652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8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0460" y="4766209"/>
            <a:ext cx="3785581" cy="163459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D6399A-7897-4DAC-A222-6D7E449660B9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7" y="96839"/>
            <a:ext cx="9032875" cy="744733"/>
          </a:xfrm>
        </p:spPr>
        <p:txBody>
          <a:bodyPr/>
          <a:lstStyle/>
          <a:p>
            <a:r>
              <a:rPr lang="en-US" altLang="en-US" dirty="0" smtClean="0"/>
              <a:t>Determination of the Predicate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84262" y="827575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7419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7628" y="2308738"/>
            <a:ext cx="6366888" cy="1938992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Find the truth assignments that let the all six clauses determine the value of the predicate.</a:t>
            </a:r>
          </a:p>
          <a:p>
            <a:pPr algn="ctr"/>
            <a:endParaRPr lang="en-US" sz="24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That is, solve for </a:t>
            </a:r>
            <a:r>
              <a:rPr 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32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then </a:t>
            </a:r>
            <a:r>
              <a:rPr 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32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</a:t>
            </a:r>
            <a:r>
              <a:rPr lang="en-US" sz="3200" b="0" i="1" baseline="-25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=left</a:t>
            </a:r>
            <a:r>
              <a:rPr 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etc.</a:t>
            </a:r>
          </a:p>
          <a:p>
            <a:pPr algn="ctr"/>
            <a:endParaRPr lang="en-US" sz="24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820333" y="5111708"/>
            <a:ext cx="5494867" cy="52322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 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</a:t>
            </a:r>
            <a:r>
              <a:rPr 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b 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 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(d </a:t>
            </a: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 </a:t>
            </a:r>
            <a:r>
              <a:rPr 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f</a:t>
            </a:r>
            <a:r>
              <a:rPr lang="en-U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sz="2800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3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FD6399A-7897-4DAC-A222-6D7E449660B9}" type="slidenum"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27" y="96839"/>
            <a:ext cx="9032875" cy="744733"/>
          </a:xfrm>
        </p:spPr>
        <p:txBody>
          <a:bodyPr/>
          <a:lstStyle/>
          <a:p>
            <a:r>
              <a:rPr lang="en-US" altLang="en-US" dirty="0" smtClean="0"/>
              <a:t>Determination of the Predicate</a:t>
            </a:r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184262" y="827575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37138" y="1633506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latin typeface="Gill Sans MT" panose="020B0502020104020203" pitchFamily="34" charset="0"/>
              </a:rPr>
              <a:t>trainSpeed</a:t>
            </a:r>
            <a:r>
              <a:rPr lang="en-US" altLang="en-US" sz="2400" b="0" baseline="-25000" dirty="0" smtClean="0">
                <a:latin typeface="Gill Sans MT" panose="020B0502020104020203" pitchFamily="34" charset="0"/>
              </a:rPr>
              <a:t> </a:t>
            </a:r>
            <a:r>
              <a:rPr lang="en-US" altLang="en-US" sz="2400" b="0" baseline="-25000" dirty="0">
                <a:latin typeface="Gill Sans MT" panose="020B0502020104020203" pitchFamily="34" charset="0"/>
              </a:rPr>
              <a:t>= 0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37138" y="2455254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platform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baseline="-250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= left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))</a:t>
            </a:r>
          </a:p>
        </p:txBody>
      </p:sp>
      <p:sp>
        <p:nvSpPr>
          <p:cNvPr id="260104" name="Text Box 8"/>
          <p:cNvSpPr txBox="1">
            <a:spLocks noChangeArrowheads="1"/>
          </p:cNvSpPr>
          <p:nvPr/>
        </p:nvSpPr>
        <p:spPr bwMode="auto">
          <a:xfrm>
            <a:off x="437139" y="3277002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endParaRPr lang="en-US" altLang="en-US" sz="18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ts val="300"/>
              </a:spcBef>
            </a:pP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                            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 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0105" name="Text Box 9"/>
          <p:cNvSpPr txBox="1">
            <a:spLocks noChangeArrowheads="1"/>
          </p:cNvSpPr>
          <p:nvPr/>
        </p:nvSpPr>
        <p:spPr bwMode="auto">
          <a:xfrm>
            <a:off x="437138" y="4098750"/>
            <a:ext cx="8261351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260106" name="Text Box 10"/>
          <p:cNvSpPr txBox="1">
            <a:spLocks noChangeArrowheads="1"/>
          </p:cNvSpPr>
          <p:nvPr/>
        </p:nvSpPr>
        <p:spPr bwMode="auto">
          <a:xfrm>
            <a:off x="437139" y="4920498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17419" name="Date Placeholder 1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pitchFamily="34" charset="0"/>
              </a:rPr>
              <a:t>Introduction to Software Testing, Edition 2  (Ch 8)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45155" y="5742247"/>
            <a:ext cx="8261350" cy="77713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b="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location</a:t>
            </a:r>
            <a:r>
              <a:rPr lang="en-US" altLang="en-US" sz="2400" b="0" baseline="-2500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sz="2400" b="0" baseline="-25000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= 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platform = left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location = </a:t>
            </a:r>
            <a:r>
              <a:rPr lang="en-US" altLang="en-US" sz="1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</a:p>
          <a:p>
            <a:pPr>
              <a:spcBef>
                <a:spcPts val="300"/>
              </a:spcBef>
            </a:pP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1800" b="0" dirty="0" smtClean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                           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altLang="en-US" sz="1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</a:t>
            </a:r>
            <a:r>
              <a:rPr lang="en-US" altLang="en-US" sz="18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18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altLang="en-US" sz="1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1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98679" y="2046677"/>
            <a:ext cx="2861734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trainSpeed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1159" y="2885279"/>
            <a:ext cx="2552654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platform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65575" y="3662415"/>
            <a:ext cx="2573856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37809" y="4475776"/>
            <a:ext cx="3196363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emergencyStop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8271" y="5342137"/>
            <a:ext cx="3031160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overrideOpen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5762" y="6203810"/>
            <a:ext cx="2527105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Solution for </a:t>
            </a:r>
            <a:r>
              <a:rPr lang="en-US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sz="2800" b="0" i="1" baseline="-25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</a:t>
            </a:r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30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  <p:bldP spid="260102" grpId="0" animBg="1"/>
      <p:bldP spid="260104" grpId="0" animBg="1"/>
      <p:bldP spid="260105" grpId="0" animBg="1"/>
      <p:bldP spid="260106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Truth Assignments (CACC)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7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18501"/>
              </p:ext>
            </p:extLst>
          </p:nvPr>
        </p:nvGraphicFramePr>
        <p:xfrm>
          <a:off x="84222" y="1672389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3690" y="2926830"/>
            <a:ext cx="3888844" cy="1015663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Fill in the remaining truth assignments based on the expressions computed for the previous slide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94869" y="2040464"/>
            <a:ext cx="4149598" cy="262468"/>
            <a:chOff x="4494869" y="2040464"/>
            <a:chExt cx="4149598" cy="262468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10" idx="3"/>
              <a:endCxn id="11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3" name="8-Point Star 12"/>
          <p:cNvSpPr/>
          <p:nvPr/>
        </p:nvSpPr>
        <p:spPr bwMode="auto">
          <a:xfrm>
            <a:off x="4586114" y="2023524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94869" y="2412993"/>
            <a:ext cx="4149598" cy="262468"/>
            <a:chOff x="4494869" y="2040464"/>
            <a:chExt cx="4149598" cy="262468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6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98966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Truth Assignments (CACC)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262" y="803511"/>
            <a:ext cx="8773621" cy="70788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trainSpeed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0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platform=left 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(location =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inStation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(</a:t>
            </a:r>
            <a:r>
              <a:rPr lang="en-US" b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emergencyStop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overrideOpen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 location = </a:t>
            </a:r>
            <a:r>
              <a:rPr lang="en-US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sym typeface="Symbol" pitchFamily="18" charset="2"/>
              </a:rPr>
              <a:t>inTunnel</a:t>
            </a:r>
            <a:r>
              <a:rPr lang="en-US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))</a:t>
            </a:r>
            <a:endParaRPr lang="en-US" b="0" dirty="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  <p:graphicFrame>
        <p:nvGraphicFramePr>
          <p:cNvPr id="7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039442"/>
              </p:ext>
            </p:extLst>
          </p:nvPr>
        </p:nvGraphicFramePr>
        <p:xfrm>
          <a:off x="96920" y="1672386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7556218"/>
              </p:ext>
            </p:extLst>
          </p:nvPr>
        </p:nvGraphicFramePr>
        <p:xfrm>
          <a:off x="96920" y="1672386"/>
          <a:ext cx="8963523" cy="4700016"/>
        </p:xfrm>
        <a:graphic>
          <a:graphicData uri="http://schemas.openxmlformats.org/drawingml/2006/table">
            <a:tbl>
              <a:tblPr/>
              <a:tblGrid>
                <a:gridCol w="1564744"/>
                <a:gridCol w="1237868"/>
                <a:gridCol w="1310349"/>
                <a:gridCol w="962153"/>
                <a:gridCol w="1370039"/>
                <a:gridCol w="1387404"/>
                <a:gridCol w="1130966"/>
              </a:tblGrid>
              <a:tr h="1925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Major Clause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3368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72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76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248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080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1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emergStop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8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54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494869" y="2040464"/>
            <a:ext cx="4149598" cy="262468"/>
            <a:chOff x="4494869" y="2040464"/>
            <a:chExt cx="4149598" cy="26246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2" name="Straight Connector 11"/>
            <p:cNvCxnSpPr>
              <a:stCxn id="8" idx="3"/>
              <a:endCxn id="10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4" name="8-Point Star 13"/>
          <p:cNvSpPr/>
          <p:nvPr/>
        </p:nvSpPr>
        <p:spPr bwMode="auto">
          <a:xfrm>
            <a:off x="4586114" y="2023524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true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494869" y="2412993"/>
            <a:ext cx="4149598" cy="262468"/>
            <a:chOff x="4494869" y="2040464"/>
            <a:chExt cx="4149598" cy="262468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0" name="Straight Connector 19"/>
            <p:cNvCxnSpPr>
              <a:stCxn id="18" idx="3"/>
              <a:endCxn id="19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4494869" y="2751656"/>
            <a:ext cx="4149598" cy="262468"/>
            <a:chOff x="4494869" y="2040464"/>
            <a:chExt cx="4149598" cy="262468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4" name="Straight Connector 23"/>
            <p:cNvCxnSpPr>
              <a:stCxn id="22" idx="3"/>
              <a:endCxn id="23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4494869" y="3124185"/>
            <a:ext cx="4149598" cy="262468"/>
            <a:chOff x="4494869" y="2040464"/>
            <a:chExt cx="4149598" cy="262468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4494869" y="2048932"/>
              <a:ext cx="364995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5731003" y="2040464"/>
              <a:ext cx="2913464" cy="254000"/>
            </a:xfrm>
            <a:prstGeom prst="roundRect">
              <a:avLst/>
            </a:prstGeom>
            <a:noFill/>
            <a:ln w="28575" cap="flat" cmpd="sng" algn="ctr">
              <a:solidFill>
                <a:srgbClr val="33CC33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8" name="Straight Connector 27"/>
            <p:cNvCxnSpPr>
              <a:stCxn id="26" idx="3"/>
              <a:endCxn id="27" idx="1"/>
            </p:cNvCxnSpPr>
            <p:nvPr/>
          </p:nvCxnSpPr>
          <p:spPr bwMode="auto">
            <a:xfrm flipV="1">
              <a:off x="4859864" y="2167464"/>
              <a:ext cx="871139" cy="846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33CC33"/>
              </a:solidFill>
              <a:prstDash val="sys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1" name="Rounded Rectangle 30"/>
          <p:cNvSpPr/>
          <p:nvPr/>
        </p:nvSpPr>
        <p:spPr bwMode="auto">
          <a:xfrm>
            <a:off x="5731003" y="3479790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5731003" y="3843849"/>
            <a:ext cx="2913464" cy="254000"/>
          </a:xfrm>
          <a:prstGeom prst="roundRect">
            <a:avLst/>
          </a:prstGeom>
          <a:noFill/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8-Point Star 33"/>
          <p:cNvSpPr/>
          <p:nvPr/>
        </p:nvSpPr>
        <p:spPr bwMode="auto">
          <a:xfrm>
            <a:off x="5889980" y="3395117"/>
            <a:ext cx="1418637" cy="728132"/>
          </a:xfrm>
          <a:prstGeom prst="star8">
            <a:avLst/>
          </a:prstGeom>
          <a:solidFill>
            <a:srgbClr val="00B050"/>
          </a:solidFill>
          <a:ln w="28575" cap="flat" cmpd="sng" algn="ctr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One of these must be false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00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1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 Predicate?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9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578588"/>
              </p:ext>
            </p:extLst>
          </p:nvPr>
        </p:nvGraphicFramePr>
        <p:xfrm>
          <a:off x="84221" y="922471"/>
          <a:ext cx="8963527" cy="1295400"/>
        </p:xfrm>
        <a:graphic>
          <a:graphicData uri="http://schemas.openxmlformats.org/drawingml/2006/table">
            <a:tbl>
              <a:tblPr/>
              <a:tblGrid>
                <a:gridCol w="1191126"/>
                <a:gridCol w="1335506"/>
                <a:gridCol w="1311442"/>
                <a:gridCol w="974558"/>
                <a:gridCol w="1455821"/>
                <a:gridCol w="1435888"/>
                <a:gridCol w="1259186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platform=left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293"/>
          <p:cNvSpPr txBox="1">
            <a:spLocks noChangeArrowheads="1"/>
          </p:cNvSpPr>
          <p:nvPr/>
        </p:nvSpPr>
        <p:spPr bwMode="auto">
          <a:xfrm>
            <a:off x="1230152" y="2784090"/>
            <a:ext cx="6917709" cy="2169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The model only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has two locations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endParaRPr lang="en-US" altLang="en-US" sz="2400" b="0" i="1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So these cannot both be false!</a:t>
            </a:r>
          </a:p>
          <a:p>
            <a:pPr algn="ctr">
              <a:spcBef>
                <a:spcPts val="6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the train is not in the station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!=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inStation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), then it must be in a tunnel (</a:t>
            </a:r>
            <a:r>
              <a:rPr lang="en-US" altLang="en-US" sz="2400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location = </a:t>
            </a:r>
            <a:r>
              <a:rPr lang="en-US" altLang="en-US" sz="24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inTunnel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altLang="en-US" sz="24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Oval 295"/>
          <p:cNvSpPr>
            <a:spLocks noChangeArrowheads="1"/>
          </p:cNvSpPr>
          <p:nvPr/>
        </p:nvSpPr>
        <p:spPr bwMode="auto">
          <a:xfrm>
            <a:off x="4137705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5" name="Oval 295"/>
          <p:cNvSpPr>
            <a:spLocks noChangeArrowheads="1"/>
          </p:cNvSpPr>
          <p:nvPr/>
        </p:nvSpPr>
        <p:spPr bwMode="auto">
          <a:xfrm>
            <a:off x="8147861" y="1807072"/>
            <a:ext cx="558739" cy="36735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5805" y="5033791"/>
            <a:ext cx="8212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Possible solutions 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:</a:t>
            </a:r>
          </a:p>
          <a:p>
            <a:pPr marL="457200" indent="-457200">
              <a:buFontTx/>
              <a:buAutoNum type="arabicPeriod"/>
            </a:pP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Check with the </a:t>
            </a:r>
            <a:r>
              <a:rPr 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developer</a:t>
            </a:r>
            <a:r>
              <a:rPr 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for 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mistakes (</a:t>
            </a: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 this first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Rewrite </a:t>
            </a: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the predicate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to eliminate 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dependencies (</a:t>
            </a:r>
            <a:r>
              <a:rPr lang="en-US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if possible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  <a:endParaRPr lang="en-US" sz="2400" b="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Change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truth assignment :  t  </a:t>
            </a:r>
            <a:r>
              <a:rPr 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t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f</a:t>
            </a: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sz="2400" b="0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t</a:t>
            </a:r>
            <a:endParaRPr lang="en-US" sz="2400" b="0" dirty="0" smtClean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490" y="2417375"/>
            <a:ext cx="3101444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Do you see a problem here?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023" y="2514058"/>
            <a:ext cx="3372377" cy="40011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Think about these two values …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29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7" grpId="0"/>
      <p:bldP spid="14" grpId="0" animBg="1"/>
      <p:bldP spid="14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164A8-1AE9-437C-A63B-023F30ED14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4398" y="710918"/>
            <a:ext cx="79165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Expected outputs are read from the FSM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the major clause is true, the transition is taken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When false, the transition is not taken</a:t>
            </a:r>
            <a:endParaRPr 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8" name="Group 29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908106"/>
              </p:ext>
            </p:extLst>
          </p:nvPr>
        </p:nvGraphicFramePr>
        <p:xfrm>
          <a:off x="179299" y="1931242"/>
          <a:ext cx="3875649" cy="4686127"/>
        </p:xfrm>
        <a:graphic>
          <a:graphicData uri="http://schemas.openxmlformats.org/drawingml/2006/table">
            <a:tbl>
              <a:tblPr/>
              <a:tblGrid>
                <a:gridCol w="1852640"/>
                <a:gridCol w="2023009"/>
              </a:tblGrid>
              <a:tr h="3794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Expected Results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297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trainSpeed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!=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923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platform !=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808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inStation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709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inStation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390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emergencyStop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80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5655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overrideOpen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3794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  <a:tr h="2486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¬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inTunnel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99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04622" y="2809614"/>
            <a:ext cx="1992311" cy="707886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Fill in the expected results</a:t>
            </a:r>
            <a:endParaRPr lang="en-US" b="0" i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28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14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1050</TotalTime>
  <Pages>49</Pages>
  <Words>1568</Words>
  <Application>Microsoft Office PowerPoint</Application>
  <PresentationFormat>On-screen Show (4:3)</PresentationFormat>
  <Paragraphs>387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intro</vt:lpstr>
      <vt:lpstr>PowerPoint Presentation</vt:lpstr>
      <vt:lpstr>Covering Finite State Machines</vt:lpstr>
      <vt:lpstr>Example—Subway Train</vt:lpstr>
      <vt:lpstr>Determination of the Predicate</vt:lpstr>
      <vt:lpstr>Determination of the Predicate</vt:lpstr>
      <vt:lpstr>Test Truth Assignments (CACC)</vt:lpstr>
      <vt:lpstr>Test Truth Assignments (CACC)</vt:lpstr>
      <vt:lpstr>Problem With a Predicate?</vt:lpstr>
      <vt:lpstr>Expected Results</vt:lpstr>
      <vt:lpstr>Expected Results</vt:lpstr>
      <vt:lpstr>Early Identification is a Win!</vt:lpstr>
      <vt:lpstr>Complicating Issues</vt:lpstr>
      <vt:lpstr>Test Automation Issues</vt:lpstr>
      <vt:lpstr>Summary FSM Logic Testing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277</cp:revision>
  <cp:lastPrinted>2016-04-18T15:07:07Z</cp:lastPrinted>
  <dcterms:created xsi:type="dcterms:W3CDTF">1996-06-15T03:21:08Z</dcterms:created>
  <dcterms:modified xsi:type="dcterms:W3CDTF">2016-11-15T14:27:23Z</dcterms:modified>
</cp:coreProperties>
</file>