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36" r:id="rId2"/>
    <p:sldId id="443" r:id="rId3"/>
    <p:sldId id="411" r:id="rId4"/>
    <p:sldId id="425" r:id="rId5"/>
    <p:sldId id="427" r:id="rId6"/>
    <p:sldId id="428" r:id="rId7"/>
    <p:sldId id="429" r:id="rId8"/>
    <p:sldId id="440" r:id="rId9"/>
    <p:sldId id="431" r:id="rId10"/>
    <p:sldId id="432" r:id="rId11"/>
    <p:sldId id="433" r:id="rId12"/>
    <p:sldId id="439" r:id="rId13"/>
    <p:sldId id="423" r:id="rId14"/>
    <p:sldId id="434" r:id="rId15"/>
    <p:sldId id="435" r:id="rId16"/>
    <p:sldId id="436" r:id="rId17"/>
    <p:sldId id="424" r:id="rId18"/>
    <p:sldId id="437" r:id="rId19"/>
    <p:sldId id="442" r:id="rId20"/>
    <p:sldId id="416" r:id="rId21"/>
    <p:sldId id="441" r:id="rId22"/>
    <p:sldId id="417" r:id="rId2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00145A"/>
    <a:srgbClr val="001E5A"/>
    <a:srgbClr val="5F5F5F"/>
    <a:srgbClr val="000000"/>
    <a:srgbClr val="0033CC"/>
    <a:srgbClr val="0000FF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4550" autoAdjust="0"/>
  </p:normalViewPr>
  <p:slideViewPr>
    <p:cSldViewPr snapToGrid="0">
      <p:cViewPr varScale="1">
        <p:scale>
          <a:sx n="78" d="100"/>
          <a:sy n="78" d="100"/>
        </p:scale>
        <p:origin x="1692" y="96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t" anchorCtr="0" compatLnSpc="1">
            <a:prstTxWarp prst="textNoShape">
              <a:avLst/>
            </a:prstTxWarp>
          </a:bodyPr>
          <a:lstStyle>
            <a:lvl1pPr defTabSz="966646">
              <a:defRPr sz="11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t" anchorCtr="0" compatLnSpc="1">
            <a:prstTxWarp prst="textNoShape">
              <a:avLst/>
            </a:prstTxWarp>
          </a:bodyPr>
          <a:lstStyle>
            <a:lvl1pPr algn="r" defTabSz="966646">
              <a:defRPr sz="11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b" anchorCtr="0" compatLnSpc="1">
            <a:prstTxWarp prst="textNoShape">
              <a:avLst/>
            </a:prstTxWarp>
          </a:bodyPr>
          <a:lstStyle>
            <a:lvl1pPr defTabSz="966646">
              <a:defRPr sz="11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b" anchorCtr="0" compatLnSpc="1">
            <a:prstTxWarp prst="textNoShape">
              <a:avLst/>
            </a:prstTxWarp>
          </a:bodyPr>
          <a:lstStyle>
            <a:lvl1pPr algn="r" defTabSz="966646">
              <a:defRPr sz="1100" b="0" i="1"/>
            </a:lvl1pPr>
          </a:lstStyle>
          <a:p>
            <a:pPr>
              <a:defRPr/>
            </a:pPr>
            <a:fld id="{C73C4303-2D60-4DE8-8971-56F303A9CA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625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t" anchorCtr="0" compatLnSpc="1">
            <a:prstTxWarp prst="textNoShape">
              <a:avLst/>
            </a:prstTxWarp>
          </a:bodyPr>
          <a:lstStyle>
            <a:lvl1pPr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t" anchorCtr="0" compatLnSpc="1">
            <a:prstTxWarp prst="textNoShape">
              <a:avLst/>
            </a:prstTxWarp>
          </a:bodyPr>
          <a:lstStyle>
            <a:lvl1pPr algn="r"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b" anchorCtr="0" compatLnSpc="1">
            <a:prstTxWarp prst="textNoShape">
              <a:avLst/>
            </a:prstTxWarp>
          </a:bodyPr>
          <a:lstStyle>
            <a:lvl1pPr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b" anchorCtr="0" compatLnSpc="1">
            <a:prstTxWarp prst="textNoShape">
              <a:avLst/>
            </a:prstTxWarp>
          </a:bodyPr>
          <a:lstStyle>
            <a:lvl1pPr algn="r"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6650710-2B61-4F23-9ECD-28F1DFC6FA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1" tIns="48657" rIns="97311" bIns="48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687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70250" y="9144000"/>
            <a:ext cx="77311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79" tIns="46978" rIns="92279" bIns="46978">
            <a:spAutoFit/>
          </a:bodyPr>
          <a:lstStyle/>
          <a:p>
            <a:pPr algn="ctr" defTabSz="917441">
              <a:lnSpc>
                <a:spcPct val="90000"/>
              </a:lnSpc>
              <a:defRPr/>
            </a:pPr>
            <a:r>
              <a:rPr lang="en-US" altLang="zh-CN" sz="1300" b="0" dirty="0">
                <a:solidFill>
                  <a:schemeClr val="tx1"/>
                </a:solidFill>
              </a:rPr>
              <a:t>Page </a:t>
            </a:r>
            <a:fld id="{5B5FB086-C417-4A07-9659-3FEE2435AFC9}" type="slidenum">
              <a:rPr lang="en-US" altLang="zh-CN" sz="1300" b="0">
                <a:solidFill>
                  <a:schemeClr val="tx1"/>
                </a:solidFill>
              </a:rPr>
              <a:pPr algn="ctr" defTabSz="917441">
                <a:lnSpc>
                  <a:spcPct val="90000"/>
                </a:lnSpc>
                <a:defRPr/>
              </a:pPr>
              <a:t>‹#›</a:t>
            </a:fld>
            <a:endParaRPr lang="en-US" altLang="zh-CN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820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C93B7E2-D4CC-417C-859E-B974E0EA8C46}" type="slidenum">
              <a:rPr lang="zh-CN" altLang="en-US" sz="1100" b="0" smtClean="0">
                <a:solidFill>
                  <a:schemeClr val="tx1"/>
                </a:solidFill>
              </a:rPr>
              <a:pPr/>
              <a:t>1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774A085-E00B-49D8-8697-273B41035649}" type="slidenum">
              <a:rPr lang="zh-CN" altLang="en-US" sz="1100" b="0" smtClean="0">
                <a:solidFill>
                  <a:schemeClr val="tx1"/>
                </a:solidFill>
              </a:rPr>
              <a:pPr/>
              <a:t>15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36AD37E-25AA-401C-A323-7EC02BB11ACE}" type="slidenum">
              <a:rPr lang="zh-CN" altLang="en-US" sz="1100" b="0" smtClean="0">
                <a:solidFill>
                  <a:schemeClr val="tx1"/>
                </a:solidFill>
              </a:rPr>
              <a:pPr/>
              <a:t>16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F225C59-21EC-45DE-A75A-8B3E33613300}" type="slidenum">
              <a:rPr lang="zh-CN" altLang="en-US" sz="1100" b="0" smtClean="0">
                <a:solidFill>
                  <a:schemeClr val="tx1"/>
                </a:solidFill>
              </a:rPr>
              <a:pPr/>
              <a:t>17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28A6CED-1FF5-4F90-B29B-01905152F013}" type="slidenum">
              <a:rPr lang="zh-CN" altLang="en-US" sz="1100" b="0" smtClean="0">
                <a:solidFill>
                  <a:schemeClr val="tx1"/>
                </a:solidFill>
              </a:rPr>
              <a:pPr/>
              <a:t>18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5B1D491-80F1-4C57-85D1-6E71B267135F}" type="slidenum">
              <a:rPr lang="zh-CN" altLang="en-US" sz="1100" b="0" smtClean="0">
                <a:solidFill>
                  <a:schemeClr val="tx1"/>
                </a:solidFill>
              </a:rPr>
              <a:pPr/>
              <a:t>20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I don’t talk about this. It</a:t>
            </a:r>
            <a:r>
              <a:rPr lang="en-US" altLang="en-US" baseline="0" dirty="0" smtClean="0"/>
              <a:t> can be a useful reference though.</a:t>
            </a:r>
            <a:endParaRPr lang="en-US" alt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B5970FB-F09A-4CED-AC4E-6B4D1899857B}" type="slidenum">
              <a:rPr lang="zh-CN" altLang="en-US" sz="1100" b="0" smtClean="0">
                <a:solidFill>
                  <a:schemeClr val="tx1"/>
                </a:solidFill>
              </a:rPr>
              <a:pPr/>
              <a:t>22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D21DC16-DCBD-4C1C-95BF-4EA5AE304944}" type="slidenum">
              <a:rPr lang="zh-CN" altLang="en-US" sz="1100" b="0" smtClean="0">
                <a:solidFill>
                  <a:schemeClr val="tx1"/>
                </a:solidFill>
              </a:rPr>
              <a:pPr/>
              <a:t>3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students haven’t seen this. Some (graduate students) saw it years ago in a theory class they promptly forgot. It’s a good idea to ask the students how much they know or remember about grammars and BNF.</a:t>
            </a:r>
            <a:r>
              <a:rPr lang="en-US" baseline="0" dirty="0" smtClean="0"/>
              <a:t> Some know Java’s </a:t>
            </a:r>
            <a:r>
              <a:rPr lang="en-US" baseline="0" dirty="0" err="1" smtClean="0"/>
              <a:t>regexp</a:t>
            </a:r>
            <a:r>
              <a:rPr lang="en-US" baseline="0" dirty="0" smtClean="0"/>
              <a:t> and XML, but don’t see the connection to their theory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50710-2B61-4F23-9ECD-28F1DFC6FA50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273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2634218-F33B-4262-A1F6-BFBE7F08F4E3}" type="slidenum">
              <a:rPr lang="zh-CN" altLang="en-US" sz="1100" b="0" smtClean="0">
                <a:solidFill>
                  <a:schemeClr val="tx1"/>
                </a:solidFill>
              </a:rPr>
              <a:pPr/>
              <a:t>7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ADC1558-3A10-466B-A68B-497D33D99C20}" type="slidenum">
              <a:rPr lang="zh-CN" altLang="en-US" sz="1100" b="0" smtClean="0">
                <a:solidFill>
                  <a:schemeClr val="tx1"/>
                </a:solidFill>
              </a:rPr>
              <a:pPr/>
              <a:t>9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Many of our students are not familiar with grammars or BNF. Some have never seen it, some saw it years ago and forgot, and some are quite familiar. I often give an assignment on this section with a simple BNF and ask straightforward questions: How</a:t>
            </a:r>
            <a:r>
              <a:rPr lang="en-US" altLang="en-US" baseline="0" dirty="0" smtClean="0"/>
              <a:t> many </a:t>
            </a:r>
            <a:r>
              <a:rPr lang="en-US" altLang="en-US" baseline="0" dirty="0" err="1" smtClean="0"/>
              <a:t>nonterminals</a:t>
            </a:r>
            <a:r>
              <a:rPr lang="en-US" altLang="en-US" baseline="0" dirty="0" smtClean="0"/>
              <a:t>, how many terminals, write two strings from the grammar. I usually stop here and do those questions as an in-class exercise.</a:t>
            </a:r>
            <a:endParaRPr lang="en-US" altLang="en-US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DBCA522-7850-47AE-BAF9-D641F04D3B32}" type="slidenum">
              <a:rPr lang="zh-CN" altLang="en-US" sz="1100" b="0" smtClean="0">
                <a:solidFill>
                  <a:schemeClr val="tx1"/>
                </a:solidFill>
              </a:rPr>
              <a:pPr/>
              <a:t>10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B2DF148-D3F2-49C9-BF52-F4F52F7BD30C}" type="slidenum">
              <a:rPr lang="zh-CN" altLang="en-US" sz="1100" b="0" smtClean="0">
                <a:solidFill>
                  <a:schemeClr val="tx1"/>
                </a:solidFill>
              </a:rPr>
              <a:pPr/>
              <a:t>11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4E822C4-6245-4C54-95E9-AADE304FBC24}" type="slidenum">
              <a:rPr lang="zh-CN" altLang="en-US" sz="1100" b="0" smtClean="0">
                <a:solidFill>
                  <a:schemeClr val="tx1"/>
                </a:solidFill>
              </a:rPr>
              <a:pPr/>
              <a:t>13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If</a:t>
            </a:r>
            <a:r>
              <a:rPr lang="en-US" altLang="en-US" baseline="0" dirty="0" smtClean="0"/>
              <a:t> I do the assignment as discussed on slide 10, I usually stop here and let them create their mutants.</a:t>
            </a:r>
            <a:endParaRPr lang="en-US" altLang="en-US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9BBFC59-E932-4A79-809A-790F5B1B5A59}" type="slidenum">
              <a:rPr lang="zh-CN" altLang="en-US" sz="1100" b="0" smtClean="0">
                <a:solidFill>
                  <a:schemeClr val="tx1"/>
                </a:solidFill>
              </a:rPr>
              <a:pPr/>
              <a:t>14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6EA4D-0E76-4E4D-9A84-EB72233B41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3410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DEB63-8356-48E9-ABB7-FCA2575C87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75795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438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438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9AA5E-3E87-4BAA-B225-5C240C0AA1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36369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6838"/>
            <a:ext cx="8831263" cy="7715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8113" y="969963"/>
            <a:ext cx="8867775" cy="55657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450" y="6575425"/>
            <a:ext cx="3886200" cy="25241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94175" y="6567488"/>
            <a:ext cx="2895600" cy="26035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CAA6E0A-E62C-4D7D-86BE-D47A1DC0334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05070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BDD6F-8B6C-4A1D-8FFB-4712A03F9B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21677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EA4E2-F0DD-4E21-9DBE-4EE10C2D45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81633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969963"/>
            <a:ext cx="4357687" cy="5565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69963"/>
            <a:ext cx="4357688" cy="5565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7462-23A5-4B77-BB2C-91B0819ECF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73315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566CD-A1CE-4836-AE84-C9150FC2E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294836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FCC65-23EF-490F-9129-2235C86F12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57855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A7B9B-4FD3-4D50-81BC-079C3B5DA4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01028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FDF75-D710-4B0A-BCC6-5E70495E7E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20596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9E2CB-65D6-40D9-A81B-2C14AC38A2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98407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50" y="6575425"/>
            <a:ext cx="39751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+mn-lt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08463" y="6567488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+mn-lt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dirty="0" smtClean="0"/>
              <a:t>© </a:t>
            </a:r>
            <a:r>
              <a:rPr lang="en-US" altLang="zh-CN" dirty="0" err="1" smtClean="0"/>
              <a:t>Ammann</a:t>
            </a:r>
            <a:r>
              <a:rPr lang="en-US" altLang="zh-CN" dirty="0" smtClean="0"/>
              <a:t> &amp; Offutt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5663" y="6559550"/>
            <a:ext cx="19050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+mj-lt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70E26694-1B49-4E46-B97E-D8F9F649B66C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350" y="96838"/>
            <a:ext cx="9089792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-8541" y="786063"/>
            <a:ext cx="9127373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 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 </a:t>
            </a:r>
          </a:p>
          <a:p>
            <a:pPr lvl="4"/>
            <a:r>
              <a:rPr lang="en-US" altLang="zh-CN" dirty="0" smtClean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0"/>
            <a:ext cx="7772400" cy="2514601"/>
          </a:xfrm>
        </p:spPr>
        <p:txBody>
          <a:bodyPr/>
          <a:lstStyle/>
          <a:p>
            <a:r>
              <a:rPr lang="en-US" altLang="en-US" dirty="0" smtClean="0"/>
              <a:t>Introduction to Software Testing</a:t>
            </a:r>
            <a:br>
              <a:rPr lang="en-US" altLang="en-US" dirty="0" smtClean="0"/>
            </a:br>
            <a:r>
              <a:rPr lang="en-US" altLang="zh-CN" dirty="0" smtClean="0">
                <a:ea typeface="宋体" pitchFamily="2" charset="-122"/>
              </a:rPr>
              <a:t>Chapter 9.1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zh-CN" dirty="0" smtClean="0">
                <a:ea typeface="宋体" pitchFamily="2" charset="-122"/>
              </a:rPr>
              <a:t>Syntax-based Testing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0825" y="3413125"/>
            <a:ext cx="7137175" cy="23018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3200" dirty="0" smtClean="0"/>
              <a:t>Paul </a:t>
            </a:r>
            <a:r>
              <a:rPr lang="en-US" altLang="en-US" sz="3200" dirty="0" err="1" smtClean="0"/>
              <a:t>Ammann</a:t>
            </a:r>
            <a:r>
              <a:rPr lang="en-US" altLang="en-US" sz="3200" dirty="0" smtClean="0"/>
              <a:t> &amp; Jeff Offutt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altLang="en-US" sz="2800" dirty="0" smtClean="0"/>
          </a:p>
          <a:p>
            <a:r>
              <a:rPr lang="en-US" altLang="en-US" b="0" dirty="0" smtClean="0">
                <a:hlinkClick r:id="rId3"/>
              </a:rPr>
              <a:t>http://www.cs.gmu.edu/~offutt/softwaretest/</a:t>
            </a:r>
            <a:endParaRPr lang="en-US" altLang="en-US" b="0" dirty="0" smtClean="0"/>
          </a:p>
          <a:p>
            <a:endParaRPr lang="en-US" altLang="en-US" b="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2D6A4EE-047B-489E-9F2F-A5B313905070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10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Grammar-based Coverage Criteria</a:t>
            </a:r>
            <a:endParaRPr lang="en-US" altLang="en-US" sz="3200" dirty="0" smtClean="0">
              <a:ea typeface="宋体" pitchFamily="2" charset="-122"/>
            </a:endParaRP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69963"/>
            <a:ext cx="8867775" cy="1004887"/>
          </a:xfrm>
        </p:spPr>
        <p:txBody>
          <a:bodyPr/>
          <a:lstStyle/>
          <a:p>
            <a:r>
              <a:rPr lang="en-US" altLang="en-US" smtClean="0"/>
              <a:t>A related criterion is the impractical one of deriving all possible strings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439738" y="1895475"/>
            <a:ext cx="8114715" cy="830997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Derivation Coverage (DC)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: TR contains every possible </a:t>
            </a:r>
            <a:r>
              <a:rPr lang="en-US" altLang="zh-CN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string that 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can be derived from the grammar </a:t>
            </a:r>
            <a:r>
              <a:rPr lang="en-US" altLang="zh-CN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G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.</a:t>
            </a: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60325" y="2851150"/>
            <a:ext cx="9005888" cy="352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  <a:defRPr/>
            </a:pP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The number of </a:t>
            </a: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TSC tests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is bound by the number of </a:t>
            </a: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terminal symbols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13 in the stream grammar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  <a:defRPr/>
            </a:pP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The number of </a:t>
            </a: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PDC tests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is bound by the number of </a:t>
            </a: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productions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18 in the stream grammar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  <a:defRPr/>
            </a:pP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The number of </a:t>
            </a: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DC tests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depends on the </a:t>
            </a: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details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of the grammar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2,000,000,000</a:t>
            </a:r>
            <a:r>
              <a:rPr 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in the stream grammar !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  <a:defRPr/>
            </a:pP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All TSC, PDC and DC tests are </a:t>
            </a: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in the grammar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… how about tests that are </a:t>
            </a:r>
            <a:r>
              <a:rPr lang="en-US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NOT in the grammar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animBg="1" autoUpdateAnimBg="0"/>
      <p:bldP spid="27238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760B271-0ECD-4BCF-A3A3-255C0B763BC2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11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Mutation Testing</a:t>
            </a:r>
            <a:endParaRPr lang="en-US" altLang="en-US" smtClean="0">
              <a:ea typeface="宋体" pitchFamily="2" charset="-122"/>
            </a:endParaRP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71588"/>
            <a:ext cx="8867775" cy="5264150"/>
          </a:xfrm>
        </p:spPr>
        <p:txBody>
          <a:bodyPr/>
          <a:lstStyle/>
          <a:p>
            <a:r>
              <a:rPr lang="en-US" altLang="en-US" dirty="0" smtClean="0"/>
              <a:t>Grammars describe both </a:t>
            </a:r>
            <a:r>
              <a:rPr lang="en-US" altLang="en-US" dirty="0" smtClean="0">
                <a:solidFill>
                  <a:schemeClr val="tx2"/>
                </a:solidFill>
              </a:rPr>
              <a:t>valid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chemeClr val="tx2"/>
                </a:solidFill>
              </a:rPr>
              <a:t>invalid</a:t>
            </a:r>
            <a:r>
              <a:rPr lang="en-US" altLang="en-US" dirty="0" smtClean="0"/>
              <a:t> strings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Both types can be produced as </a:t>
            </a:r>
            <a:r>
              <a:rPr lang="en-US" altLang="en-US" dirty="0" smtClean="0">
                <a:solidFill>
                  <a:schemeClr val="tx2"/>
                </a:solidFill>
              </a:rPr>
              <a:t>mutants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A mutant is a </a:t>
            </a:r>
            <a:r>
              <a:rPr lang="en-US" altLang="en-US" dirty="0" smtClean="0">
                <a:solidFill>
                  <a:schemeClr val="tx2"/>
                </a:solidFill>
              </a:rPr>
              <a:t>variation</a:t>
            </a:r>
            <a:r>
              <a:rPr lang="en-US" altLang="en-US" dirty="0" smtClean="0"/>
              <a:t> of a valid string</a:t>
            </a:r>
          </a:p>
          <a:p>
            <a:pPr lvl="1"/>
            <a:r>
              <a:rPr lang="en-US" altLang="en-US" dirty="0" smtClean="0"/>
              <a:t>Mutants may be valid or invalid strings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Mutation is based on “</a:t>
            </a:r>
            <a:r>
              <a:rPr lang="en-US" altLang="en-US" dirty="0" smtClean="0">
                <a:solidFill>
                  <a:schemeClr val="tx2"/>
                </a:solidFill>
              </a:rPr>
              <a:t>mutation operators</a:t>
            </a:r>
            <a:r>
              <a:rPr lang="en-US" altLang="en-US" dirty="0" smtClean="0"/>
              <a:t>” and “</a:t>
            </a:r>
            <a:r>
              <a:rPr lang="en-US" altLang="en-US" dirty="0" smtClean="0">
                <a:solidFill>
                  <a:schemeClr val="tx2"/>
                </a:solidFill>
              </a:rPr>
              <a:t>ground strings</a:t>
            </a:r>
            <a:r>
              <a:rPr lang="en-US" altLang="en-US" dirty="0" smtClean="0"/>
              <a:t>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32548" y="72188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(9.1.2)</a:t>
            </a:r>
            <a:endParaRPr lang="en-US" sz="24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50D0680-5A55-4D07-858F-833831AF2437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12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Mutation ?</a:t>
            </a:r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342900" y="1909763"/>
            <a:ext cx="8458200" cy="3111500"/>
          </a:xfrm>
          <a:prstGeom prst="rect">
            <a:avLst/>
          </a:prstGeom>
          <a:gradFill rotWithShape="1">
            <a:gsLst>
              <a:gs pos="0">
                <a:srgbClr val="3333FF">
                  <a:gamma/>
                  <a:shade val="46275"/>
                  <a:invGamma/>
                </a:srgbClr>
              </a:gs>
              <a:gs pos="50000">
                <a:srgbClr val="3333FF"/>
              </a:gs>
              <a:gs pos="100000">
                <a:srgbClr val="3333FF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CN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General View</a:t>
            </a:r>
            <a:endParaRPr lang="en-US" altLang="zh-CN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SimSun" pitchFamily="2" charset="-122"/>
            </a:endParaRPr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342900" y="1936750"/>
            <a:ext cx="8458200" cy="310854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endParaRPr lang="en-US" altLang="zh-CN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SimSun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We are performing mutation analysis whenever we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use well defined </a:t>
            </a: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rules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defined on </a:t>
            </a: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syntactic descriptions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to make </a:t>
            </a: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systematic changes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to the </a:t>
            </a: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syntax</a:t>
            </a: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or to </a:t>
            </a: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objects</a:t>
            </a: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developed from the syntax</a:t>
            </a:r>
            <a:endParaRPr lang="en-US" sz="2800" b="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SimSun" pitchFamily="2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971800" y="1757363"/>
            <a:ext cx="4572000" cy="1752600"/>
            <a:chOff x="1872" y="1680"/>
            <a:chExt cx="2880" cy="1104"/>
          </a:xfrm>
        </p:grpSpPr>
        <p:sp>
          <p:nvSpPr>
            <p:cNvPr id="25625" name="Oval 9"/>
            <p:cNvSpPr>
              <a:spLocks noChangeArrowheads="1"/>
            </p:cNvSpPr>
            <p:nvPr/>
          </p:nvSpPr>
          <p:spPr bwMode="auto">
            <a:xfrm>
              <a:off x="1872" y="2400"/>
              <a:ext cx="672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rgbClr val="FFCC00"/>
                </a:solidFill>
              </a:endParaRPr>
            </a:p>
          </p:txBody>
        </p:sp>
        <p:sp>
          <p:nvSpPr>
            <p:cNvPr id="25626" name="Text Box 10"/>
            <p:cNvSpPr txBox="1">
              <a:spLocks noChangeArrowheads="1"/>
            </p:cNvSpPr>
            <p:nvPr/>
          </p:nvSpPr>
          <p:spPr bwMode="auto">
            <a:xfrm>
              <a:off x="3744" y="1680"/>
              <a:ext cx="1008" cy="524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FFCC00"/>
                  </a:solidFill>
                  <a:latin typeface="Gill Sans MT" panose="020B0502020104020203" pitchFamily="34" charset="0"/>
                </a:rPr>
                <a:t>mutation operators</a:t>
              </a:r>
            </a:p>
          </p:txBody>
        </p:sp>
        <p:sp>
          <p:nvSpPr>
            <p:cNvPr id="25627" name="Line 11"/>
            <p:cNvSpPr>
              <a:spLocks noChangeShapeType="1"/>
            </p:cNvSpPr>
            <p:nvPr/>
          </p:nvSpPr>
          <p:spPr bwMode="auto">
            <a:xfrm flipV="1">
              <a:off x="2544" y="2016"/>
              <a:ext cx="120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CC00"/>
                </a:solidFill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209800" y="2824163"/>
            <a:ext cx="5791200" cy="1295400"/>
            <a:chOff x="1392" y="2352"/>
            <a:chExt cx="3648" cy="816"/>
          </a:xfrm>
        </p:grpSpPr>
        <p:sp>
          <p:nvSpPr>
            <p:cNvPr id="25622" name="Oval 13"/>
            <p:cNvSpPr>
              <a:spLocks noChangeArrowheads="1"/>
            </p:cNvSpPr>
            <p:nvPr/>
          </p:nvSpPr>
          <p:spPr bwMode="auto">
            <a:xfrm>
              <a:off x="1392" y="2736"/>
              <a:ext cx="2304" cy="43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rgbClr val="FFCC00"/>
                </a:solidFill>
              </a:endParaRPr>
            </a:p>
          </p:txBody>
        </p:sp>
        <p:sp>
          <p:nvSpPr>
            <p:cNvPr id="25623" name="Text Box 14"/>
            <p:cNvSpPr txBox="1">
              <a:spLocks noChangeArrowheads="1"/>
            </p:cNvSpPr>
            <p:nvPr/>
          </p:nvSpPr>
          <p:spPr bwMode="auto">
            <a:xfrm>
              <a:off x="3888" y="2352"/>
              <a:ext cx="1152" cy="294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FFCC00"/>
                  </a:solidFill>
                  <a:latin typeface="Gill Sans MT" panose="020B0502020104020203" pitchFamily="34" charset="0"/>
                </a:rPr>
                <a:t>grammars</a:t>
              </a:r>
            </a:p>
          </p:txBody>
        </p:sp>
        <p:sp>
          <p:nvSpPr>
            <p:cNvPr id="25624" name="Line 15"/>
            <p:cNvSpPr>
              <a:spLocks noChangeShapeType="1"/>
            </p:cNvSpPr>
            <p:nvPr/>
          </p:nvSpPr>
          <p:spPr bwMode="auto">
            <a:xfrm flipV="1">
              <a:off x="3264" y="2592"/>
              <a:ext cx="624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CC00"/>
                </a:solidFill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447800" y="4500563"/>
            <a:ext cx="2743200" cy="1219200"/>
            <a:chOff x="912" y="3408"/>
            <a:chExt cx="1728" cy="768"/>
          </a:xfrm>
        </p:grpSpPr>
        <p:sp>
          <p:nvSpPr>
            <p:cNvPr id="25619" name="Oval 17"/>
            <p:cNvSpPr>
              <a:spLocks noChangeArrowheads="1"/>
            </p:cNvSpPr>
            <p:nvPr/>
          </p:nvSpPr>
          <p:spPr bwMode="auto">
            <a:xfrm>
              <a:off x="912" y="3408"/>
              <a:ext cx="768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rgbClr val="FFCC00"/>
                </a:solidFill>
              </a:endParaRPr>
            </a:p>
          </p:txBody>
        </p:sp>
        <p:sp>
          <p:nvSpPr>
            <p:cNvPr id="25620" name="Text Box 18"/>
            <p:cNvSpPr txBox="1">
              <a:spLocks noChangeArrowheads="1"/>
            </p:cNvSpPr>
            <p:nvPr/>
          </p:nvSpPr>
          <p:spPr bwMode="auto">
            <a:xfrm>
              <a:off x="1488" y="3882"/>
              <a:ext cx="1152" cy="294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FFCC00"/>
                  </a:solidFill>
                  <a:latin typeface="Gill Sans MT" panose="020B0502020104020203" pitchFamily="34" charset="0"/>
                </a:rPr>
                <a:t>grammar</a:t>
              </a:r>
            </a:p>
          </p:txBody>
        </p:sp>
        <p:sp>
          <p:nvSpPr>
            <p:cNvPr id="25621" name="Line 19"/>
            <p:cNvSpPr>
              <a:spLocks noChangeShapeType="1"/>
            </p:cNvSpPr>
            <p:nvPr/>
          </p:nvSpPr>
          <p:spPr bwMode="auto">
            <a:xfrm>
              <a:off x="1248" y="3792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CC00"/>
                </a:solidFill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352800" y="4500567"/>
            <a:ext cx="5516563" cy="1625601"/>
            <a:chOff x="2112" y="3360"/>
            <a:chExt cx="3475" cy="1024"/>
          </a:xfrm>
        </p:grpSpPr>
        <p:sp>
          <p:nvSpPr>
            <p:cNvPr id="25616" name="Oval 21"/>
            <p:cNvSpPr>
              <a:spLocks noChangeArrowheads="1"/>
            </p:cNvSpPr>
            <p:nvPr/>
          </p:nvSpPr>
          <p:spPr bwMode="auto">
            <a:xfrm>
              <a:off x="2112" y="3360"/>
              <a:ext cx="816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rgbClr val="FFCC00"/>
                </a:solidFill>
              </a:endParaRPr>
            </a:p>
          </p:txBody>
        </p:sp>
        <p:sp>
          <p:nvSpPr>
            <p:cNvPr id="25617" name="Text Box 22"/>
            <p:cNvSpPr txBox="1">
              <a:spLocks noChangeArrowheads="1"/>
            </p:cNvSpPr>
            <p:nvPr/>
          </p:nvSpPr>
          <p:spPr bwMode="auto">
            <a:xfrm>
              <a:off x="3696" y="3744"/>
              <a:ext cx="1891" cy="640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FFCC00"/>
                  </a:solidFill>
                  <a:latin typeface="Gill Sans MT" panose="020B0502020104020203" pitchFamily="34" charset="0"/>
                </a:rPr>
                <a:t>ground </a:t>
              </a:r>
              <a:r>
                <a:rPr lang="en-US" altLang="en-US" sz="2400" dirty="0" smtClean="0">
                  <a:solidFill>
                    <a:srgbClr val="FFCC00"/>
                  </a:solidFill>
                  <a:latin typeface="Gill Sans MT" panose="020B0502020104020203" pitchFamily="34" charset="0"/>
                </a:rPr>
                <a:t>strings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dirty="0" smtClean="0">
                  <a:solidFill>
                    <a:srgbClr val="FFCC00"/>
                  </a:solidFill>
                  <a:latin typeface="Gill Sans MT" panose="020B0502020104020203" pitchFamily="34" charset="0"/>
                </a:rPr>
                <a:t>(tests or programs)</a:t>
              </a:r>
              <a:endParaRPr lang="en-US" altLang="en-US" sz="2400" dirty="0">
                <a:solidFill>
                  <a:srgbClr val="FFCC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5618" name="Line 23"/>
            <p:cNvSpPr>
              <a:spLocks noChangeShapeType="1"/>
            </p:cNvSpPr>
            <p:nvPr/>
          </p:nvSpPr>
          <p:spPr bwMode="auto">
            <a:xfrm>
              <a:off x="2880" y="3648"/>
              <a:ext cx="816" cy="4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CC00"/>
                </a:solidFill>
              </a:endParaRP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828800" y="3433763"/>
            <a:ext cx="7239000" cy="1143000"/>
            <a:chOff x="1152" y="2688"/>
            <a:chExt cx="4560" cy="720"/>
          </a:xfrm>
        </p:grpSpPr>
        <p:sp>
          <p:nvSpPr>
            <p:cNvPr id="25613" name="Oval 25"/>
            <p:cNvSpPr>
              <a:spLocks noChangeArrowheads="1"/>
            </p:cNvSpPr>
            <p:nvPr/>
          </p:nvSpPr>
          <p:spPr bwMode="auto">
            <a:xfrm>
              <a:off x="1152" y="3024"/>
              <a:ext cx="2064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solidFill>
                  <a:srgbClr val="FFCC00"/>
                </a:solidFill>
              </a:endParaRPr>
            </a:p>
          </p:txBody>
        </p:sp>
        <p:sp>
          <p:nvSpPr>
            <p:cNvPr id="25614" name="Text Box 26"/>
            <p:cNvSpPr txBox="1">
              <a:spLocks noChangeArrowheads="1"/>
            </p:cNvSpPr>
            <p:nvPr/>
          </p:nvSpPr>
          <p:spPr bwMode="auto">
            <a:xfrm>
              <a:off x="3696" y="2688"/>
              <a:ext cx="2016" cy="640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solidFill>
                    <a:srgbClr val="FFCC00"/>
                  </a:solidFill>
                  <a:latin typeface="Gill Sans MT" panose="020B0502020104020203" pitchFamily="34" charset="0"/>
                </a:rPr>
                <a:t>Applied universally or according to empirically verified distributions</a:t>
              </a:r>
            </a:p>
          </p:txBody>
        </p:sp>
        <p:sp>
          <p:nvSpPr>
            <p:cNvPr id="25615" name="Line 27"/>
            <p:cNvSpPr>
              <a:spLocks noChangeShapeType="1"/>
            </p:cNvSpPr>
            <p:nvPr/>
          </p:nvSpPr>
          <p:spPr bwMode="auto">
            <a:xfrm flipV="1">
              <a:off x="3216" y="3120"/>
              <a:ext cx="48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CC00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81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81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281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281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9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81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6" grpId="0" animBg="1" autoUpdateAnimBg="0"/>
      <p:bldP spid="281607" grpId="0" uiExpand="1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4CDF83B-681C-42CE-8DC7-3A5AC128700B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13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4463"/>
            <a:ext cx="8831263" cy="655637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Mutation Testing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308100"/>
            <a:ext cx="8867775" cy="522763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Ground string</a:t>
            </a:r>
            <a:r>
              <a:rPr lang="en-US" altLang="zh-CN" dirty="0" smtClean="0">
                <a:ea typeface="宋体" pitchFamily="2" charset="-122"/>
              </a:rPr>
              <a:t>: A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string</a:t>
            </a:r>
            <a:r>
              <a:rPr lang="en-US" altLang="zh-CN" dirty="0" smtClean="0">
                <a:ea typeface="宋体" pitchFamily="2" charset="-122"/>
              </a:rPr>
              <a:t> in the grammar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The term “ground” is used as an analogy to algebraic ground terms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Mutation Operator</a:t>
            </a:r>
            <a:r>
              <a:rPr lang="en-US" altLang="zh-CN" dirty="0" smtClean="0">
                <a:ea typeface="宋体" pitchFamily="2" charset="-122"/>
              </a:rPr>
              <a:t> : A rule that specifies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syntactic variations</a:t>
            </a:r>
            <a:r>
              <a:rPr lang="en-US" altLang="zh-CN" dirty="0" smtClean="0">
                <a:ea typeface="宋体" pitchFamily="2" charset="-122"/>
              </a:rPr>
              <a:t> of strings generated from a grammar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Mutant</a:t>
            </a:r>
            <a:r>
              <a:rPr lang="en-US" altLang="zh-CN" dirty="0" smtClean="0">
                <a:ea typeface="宋体" pitchFamily="2" charset="-122"/>
              </a:rPr>
              <a:t> : The result of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one application</a:t>
            </a:r>
            <a:r>
              <a:rPr lang="en-US" altLang="zh-CN" dirty="0" smtClean="0">
                <a:ea typeface="宋体" pitchFamily="2" charset="-122"/>
              </a:rPr>
              <a:t> of a mutation operator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A mutant is a string </a:t>
            </a:r>
            <a:r>
              <a:rPr lang="en-US" altLang="zh-CN" dirty="0" smtClean="0">
                <a:ea typeface="宋体" pitchFamily="2" charset="-122"/>
              </a:rPr>
              <a:t>either in </a:t>
            </a:r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 smtClean="0">
                <a:ea typeface="宋体" pitchFamily="2" charset="-122"/>
              </a:rPr>
              <a:t>grammar or very close to being in the grammar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20D9672-267C-46EA-9B7B-084FCE9C6F2C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14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Mutants and Ground Strings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69963"/>
            <a:ext cx="8867775" cy="2998787"/>
          </a:xfrm>
        </p:spPr>
        <p:txBody>
          <a:bodyPr/>
          <a:lstStyle/>
          <a:p>
            <a:r>
              <a:rPr lang="en-US" altLang="en-US" dirty="0" smtClean="0"/>
              <a:t>The key to mutation testing is the </a:t>
            </a:r>
            <a:r>
              <a:rPr lang="en-US" altLang="en-US" dirty="0" smtClean="0">
                <a:solidFill>
                  <a:schemeClr val="tx2"/>
                </a:solidFill>
              </a:rPr>
              <a:t>design</a:t>
            </a:r>
            <a:r>
              <a:rPr lang="en-US" altLang="en-US" dirty="0" smtClean="0"/>
              <a:t> of the mutation operators</a:t>
            </a:r>
          </a:p>
          <a:p>
            <a:pPr lvl="1"/>
            <a:r>
              <a:rPr lang="en-US" altLang="en-US" dirty="0" smtClean="0"/>
              <a:t>Well designed </a:t>
            </a:r>
            <a:r>
              <a:rPr lang="en-US" altLang="en-US" dirty="0" smtClean="0">
                <a:solidFill>
                  <a:schemeClr val="tx2"/>
                </a:solidFill>
              </a:rPr>
              <a:t>operators</a:t>
            </a:r>
            <a:r>
              <a:rPr lang="en-US" altLang="en-US" dirty="0" smtClean="0"/>
              <a:t> lead to powerful testing</a:t>
            </a:r>
          </a:p>
          <a:p>
            <a:r>
              <a:rPr lang="en-US" altLang="en-US" dirty="0" smtClean="0"/>
              <a:t>Sometimes </a:t>
            </a:r>
            <a:r>
              <a:rPr lang="en-US" altLang="en-US" dirty="0" smtClean="0">
                <a:solidFill>
                  <a:schemeClr val="tx2"/>
                </a:solidFill>
              </a:rPr>
              <a:t>mutant strings</a:t>
            </a:r>
            <a:r>
              <a:rPr lang="en-US" altLang="en-US" dirty="0" smtClean="0"/>
              <a:t> are based on ground strings</a:t>
            </a:r>
          </a:p>
          <a:p>
            <a:r>
              <a:rPr lang="en-US" altLang="en-US" dirty="0" smtClean="0"/>
              <a:t>Sometimes they are derived directly </a:t>
            </a:r>
            <a:r>
              <a:rPr lang="en-US" altLang="en-US" dirty="0" smtClean="0">
                <a:solidFill>
                  <a:schemeClr val="tx2"/>
                </a:solidFill>
              </a:rPr>
              <a:t>from the grammar</a:t>
            </a:r>
          </a:p>
          <a:p>
            <a:pPr lvl="1"/>
            <a:r>
              <a:rPr lang="en-US" altLang="en-US" dirty="0" smtClean="0">
                <a:solidFill>
                  <a:schemeClr val="tx2"/>
                </a:solidFill>
              </a:rPr>
              <a:t>Ground</a:t>
            </a:r>
            <a:r>
              <a:rPr lang="en-US" altLang="en-US" dirty="0" smtClean="0"/>
              <a:t> strings are used for </a:t>
            </a:r>
            <a:r>
              <a:rPr lang="en-US" altLang="en-US" dirty="0" smtClean="0">
                <a:solidFill>
                  <a:schemeClr val="tx2"/>
                </a:solidFill>
              </a:rPr>
              <a:t>valid</a:t>
            </a:r>
            <a:r>
              <a:rPr lang="en-US" altLang="en-US" dirty="0" smtClean="0"/>
              <a:t> tests</a:t>
            </a:r>
          </a:p>
          <a:p>
            <a:pPr lvl="1"/>
            <a:r>
              <a:rPr lang="en-US" altLang="en-US" dirty="0" smtClean="0">
                <a:solidFill>
                  <a:schemeClr val="tx2"/>
                </a:solidFill>
              </a:rPr>
              <a:t>Invalid</a:t>
            </a:r>
            <a:r>
              <a:rPr lang="en-US" altLang="en-US" dirty="0" smtClean="0"/>
              <a:t> tests do not need ground strings</a:t>
            </a:r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730250" y="4473575"/>
            <a:ext cx="4578350" cy="1754326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u="sng" dirty="0">
                <a:latin typeface="Gill Sans MT" panose="020B0502020104020203" pitchFamily="34" charset="0"/>
                <a:ea typeface="宋体" pitchFamily="2" charset="-122"/>
              </a:rPr>
              <a:t>Valid Mutants</a:t>
            </a:r>
          </a:p>
          <a:p>
            <a:pPr algn="ctr"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u="sng" dirty="0">
                <a:latin typeface="Gill Sans MT" panose="020B0502020104020203" pitchFamily="34" charset="0"/>
                <a:ea typeface="宋体" pitchFamily="2" charset="-122"/>
              </a:rPr>
              <a:t>Ground Strings</a:t>
            </a:r>
            <a:r>
              <a:rPr lang="en-US" altLang="zh-CN" sz="2400" dirty="0">
                <a:latin typeface="Gill Sans MT" panose="020B0502020104020203" pitchFamily="34" charset="0"/>
                <a:ea typeface="宋体" pitchFamily="2" charset="-122"/>
              </a:rPr>
              <a:t>         </a:t>
            </a:r>
            <a:r>
              <a:rPr lang="en-US" altLang="zh-CN" sz="2400" u="sng" dirty="0">
                <a:latin typeface="Gill Sans MT" panose="020B0502020104020203" pitchFamily="34" charset="0"/>
                <a:ea typeface="宋体" pitchFamily="2" charset="-122"/>
              </a:rPr>
              <a:t>Mutants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b="0" i="1" dirty="0">
                <a:latin typeface="Gill Sans MT" panose="020B0502020104020203" pitchFamily="34" charset="0"/>
                <a:ea typeface="宋体" pitchFamily="2" charset="-122"/>
              </a:rPr>
              <a:t>    G </a:t>
            </a:r>
            <a:r>
              <a:rPr lang="en-US" altLang="zh-CN" sz="2400" b="0" i="1" dirty="0" smtClean="0">
                <a:latin typeface="Gill Sans MT" panose="020B0502020104020203" pitchFamily="34" charset="0"/>
                <a:ea typeface="宋体" pitchFamily="2" charset="-122"/>
              </a:rPr>
              <a:t>26 </a:t>
            </a:r>
            <a:r>
              <a:rPr lang="en-US" altLang="zh-CN" sz="2400" b="0" i="1" dirty="0">
                <a:latin typeface="Gill Sans MT" panose="020B0502020104020203" pitchFamily="34" charset="0"/>
                <a:ea typeface="宋体" pitchFamily="2" charset="-122"/>
              </a:rPr>
              <a:t>08.01.90     </a:t>
            </a:r>
            <a:r>
              <a:rPr lang="en-US" altLang="zh-CN" sz="2400" b="0" i="1" dirty="0">
                <a:solidFill>
                  <a:schemeClr val="hlink"/>
                </a:solidFill>
                <a:latin typeface="Gill Sans MT" panose="020B0502020104020203" pitchFamily="34" charset="0"/>
                <a:ea typeface="宋体" pitchFamily="2" charset="-122"/>
              </a:rPr>
              <a:t>B</a:t>
            </a:r>
            <a:r>
              <a:rPr lang="en-US" altLang="zh-CN" sz="2400" b="0" i="1" dirty="0">
                <a:latin typeface="Gill Sans MT" panose="020B0502020104020203" pitchFamily="34" charset="0"/>
                <a:ea typeface="宋体" pitchFamily="2" charset="-122"/>
              </a:rPr>
              <a:t>  </a:t>
            </a:r>
            <a:r>
              <a:rPr lang="en-US" altLang="zh-CN" sz="2400" b="0" i="1" dirty="0" smtClean="0">
                <a:latin typeface="Gill Sans MT" panose="020B0502020104020203" pitchFamily="34" charset="0"/>
                <a:ea typeface="宋体" pitchFamily="2" charset="-122"/>
              </a:rPr>
              <a:t>26  </a:t>
            </a:r>
            <a:r>
              <a:rPr lang="en-US" altLang="zh-CN" sz="2400" b="0" i="1" dirty="0">
                <a:latin typeface="Gill Sans MT" panose="020B0502020104020203" pitchFamily="34" charset="0"/>
                <a:ea typeface="宋体" pitchFamily="2" charset="-122"/>
              </a:rPr>
              <a:t>08.01.90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b="0" i="1" dirty="0">
                <a:latin typeface="Gill Sans MT" panose="020B0502020104020203" pitchFamily="34" charset="0"/>
                <a:ea typeface="宋体" pitchFamily="2" charset="-122"/>
              </a:rPr>
              <a:t>    B </a:t>
            </a:r>
            <a:r>
              <a:rPr lang="en-US" altLang="zh-CN" sz="2400" b="0" i="1" dirty="0" smtClean="0">
                <a:latin typeface="Gill Sans MT" panose="020B0502020104020203" pitchFamily="34" charset="0"/>
                <a:ea typeface="宋体" pitchFamily="2" charset="-122"/>
              </a:rPr>
              <a:t>22 </a:t>
            </a:r>
            <a:r>
              <a:rPr lang="en-US" altLang="zh-CN" sz="2400" b="0" i="1" dirty="0">
                <a:latin typeface="Gill Sans MT" panose="020B0502020104020203" pitchFamily="34" charset="0"/>
                <a:ea typeface="宋体" pitchFamily="2" charset="-122"/>
              </a:rPr>
              <a:t>06.27.94     B  </a:t>
            </a:r>
            <a:r>
              <a:rPr lang="en-US" altLang="zh-CN" sz="2400" b="0" i="1" dirty="0">
                <a:solidFill>
                  <a:schemeClr val="hlink"/>
                </a:solidFill>
                <a:latin typeface="Gill Sans MT" panose="020B0502020104020203" pitchFamily="34" charset="0"/>
                <a:ea typeface="宋体" pitchFamily="2" charset="-122"/>
              </a:rPr>
              <a:t>45</a:t>
            </a:r>
            <a:r>
              <a:rPr lang="en-US" altLang="zh-CN" sz="2400" b="0" i="1" dirty="0">
                <a:latin typeface="Gill Sans MT" panose="020B0502020104020203" pitchFamily="34" charset="0"/>
                <a:ea typeface="宋体" pitchFamily="2" charset="-122"/>
              </a:rPr>
              <a:t>  06.27.94</a:t>
            </a:r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6042025" y="4473575"/>
            <a:ext cx="2371725" cy="1293813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u="sng" dirty="0">
                <a:latin typeface="Gill Sans MT" panose="020B0502020104020203" pitchFamily="34" charset="0"/>
                <a:ea typeface="宋体" pitchFamily="2" charset="-122"/>
              </a:rPr>
              <a:t>Invalid Mutants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b="0" i="1" dirty="0">
                <a:solidFill>
                  <a:schemeClr val="hlink"/>
                </a:solidFill>
                <a:latin typeface="Gill Sans MT" panose="020B0502020104020203" pitchFamily="34" charset="0"/>
                <a:ea typeface="宋体" pitchFamily="2" charset="-122"/>
              </a:rPr>
              <a:t>7</a:t>
            </a:r>
            <a:r>
              <a:rPr lang="en-US" altLang="zh-CN" sz="2400" b="0" i="1" dirty="0">
                <a:latin typeface="Gill Sans MT" panose="020B0502020104020203" pitchFamily="34" charset="0"/>
                <a:ea typeface="宋体" pitchFamily="2" charset="-122"/>
              </a:rPr>
              <a:t>  </a:t>
            </a:r>
            <a:r>
              <a:rPr lang="en-US" altLang="zh-CN" sz="2400" b="0" i="1" dirty="0" smtClean="0">
                <a:latin typeface="Gill Sans MT" panose="020B0502020104020203" pitchFamily="34" charset="0"/>
                <a:ea typeface="宋体" pitchFamily="2" charset="-122"/>
              </a:rPr>
              <a:t>26  </a:t>
            </a:r>
            <a:r>
              <a:rPr lang="en-US" altLang="zh-CN" sz="2400" b="0" i="1" dirty="0">
                <a:latin typeface="Gill Sans MT" panose="020B0502020104020203" pitchFamily="34" charset="0"/>
                <a:ea typeface="宋体" pitchFamily="2" charset="-122"/>
              </a:rPr>
              <a:t>08.01.90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b="0" i="1" dirty="0">
                <a:latin typeface="Gill Sans MT" panose="020B0502020104020203" pitchFamily="34" charset="0"/>
                <a:ea typeface="宋体" pitchFamily="2" charset="-122"/>
              </a:rPr>
              <a:t>B  </a:t>
            </a:r>
            <a:r>
              <a:rPr lang="en-US" altLang="zh-CN" sz="2400" b="0" i="1" dirty="0" smtClean="0">
                <a:latin typeface="Gill Sans MT" panose="020B0502020104020203" pitchFamily="34" charset="0"/>
                <a:ea typeface="宋体" pitchFamily="2" charset="-122"/>
              </a:rPr>
              <a:t>22 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06.27.</a:t>
            </a:r>
            <a:r>
              <a:rPr lang="en-US" altLang="zh-CN" sz="2400" b="0" i="1" dirty="0">
                <a:solidFill>
                  <a:schemeClr val="hlink"/>
                </a:solidFill>
                <a:latin typeface="Gill Sans MT" panose="020B0502020104020203" pitchFamily="34" charset="0"/>
                <a:ea typeface="宋体" pitchFamily="2" charset="-122"/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 animBg="1"/>
      <p:bldP spid="2744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56382A4-2BE4-401E-B968-98E6833378CE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15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Questions About Mutation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714375"/>
            <a:ext cx="8867775" cy="5926138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 smtClean="0"/>
              <a:t>Should </a:t>
            </a:r>
            <a:r>
              <a:rPr lang="en-US" altLang="en-US" sz="2400" dirty="0" smtClean="0">
                <a:solidFill>
                  <a:schemeClr val="tx2"/>
                </a:solidFill>
              </a:rPr>
              <a:t>more than one operator</a:t>
            </a:r>
            <a:r>
              <a:rPr lang="en-US" altLang="en-US" sz="2400" dirty="0" smtClean="0"/>
              <a:t> be applied at the same time ?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/>
              <a:t>Should a mutated string contain more than one </a:t>
            </a:r>
            <a:r>
              <a:rPr lang="en-US" altLang="en-US" sz="2000" dirty="0" err="1" smtClean="0"/>
              <a:t>one</a:t>
            </a:r>
            <a:r>
              <a:rPr lang="en-US" altLang="en-US" sz="2000" dirty="0" smtClean="0"/>
              <a:t> mutated element?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/>
              <a:t>Usually not – multiple mutations can interfere with each other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/>
              <a:t>Experience with program-based mutation indicates not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/>
              <a:t>Recent research is finding exceptions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 smtClean="0"/>
              <a:t>Should </a:t>
            </a:r>
            <a:r>
              <a:rPr lang="en-US" altLang="en-US" sz="2400" dirty="0" smtClean="0">
                <a:solidFill>
                  <a:schemeClr val="tx2"/>
                </a:solidFill>
              </a:rPr>
              <a:t>every possible application</a:t>
            </a:r>
            <a:r>
              <a:rPr lang="en-US" altLang="en-US" sz="2400" dirty="0" smtClean="0"/>
              <a:t> of a mutation operator be considered ?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000" dirty="0" smtClean="0"/>
              <a:t>Necessary with program-based mutation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 smtClean="0"/>
              <a:t>Mutation operators have been defined for many </a:t>
            </a:r>
            <a:r>
              <a:rPr lang="en-US" altLang="en-US" sz="2400" dirty="0" smtClean="0">
                <a:solidFill>
                  <a:schemeClr val="tx2"/>
                </a:solidFill>
              </a:rPr>
              <a:t>languages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/>
              <a:t>Programming languages (</a:t>
            </a:r>
            <a:r>
              <a:rPr lang="en-US" altLang="en-US" sz="2000" i="1" dirty="0" smtClean="0"/>
              <a:t>Fortran, Lisp, Ada, C, C++, Java</a:t>
            </a:r>
            <a:r>
              <a:rPr lang="en-US" altLang="en-US" sz="2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/>
              <a:t>Specification languages (</a:t>
            </a:r>
            <a:r>
              <a:rPr lang="en-US" altLang="en-US" sz="2000" i="1" dirty="0" smtClean="0"/>
              <a:t>SMV, Z, Object-Z, algebraic specs</a:t>
            </a:r>
            <a:r>
              <a:rPr lang="en-US" altLang="en-US" sz="2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/>
              <a:t>Modeling languages (</a:t>
            </a:r>
            <a:r>
              <a:rPr lang="en-US" altLang="en-US" sz="2000" i="1" dirty="0" err="1" smtClean="0"/>
              <a:t>Statecharts</a:t>
            </a:r>
            <a:r>
              <a:rPr lang="en-US" altLang="en-US" sz="2000" i="1" dirty="0" smtClean="0"/>
              <a:t>, activity diagrams</a:t>
            </a:r>
            <a:r>
              <a:rPr lang="en-US" altLang="en-US" sz="2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/>
              <a:t>Input grammars (</a:t>
            </a:r>
            <a:r>
              <a:rPr lang="en-US" altLang="en-US" sz="2000" i="1" dirty="0" smtClean="0"/>
              <a:t>XML, SQL, HTML</a:t>
            </a:r>
            <a:r>
              <a:rPr lang="en-US" altLang="en-US" sz="2000" dirty="0" smtClean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19E6369-5AD5-4547-B9C9-83453C675569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16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4463"/>
            <a:ext cx="8831263" cy="655637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Killing Mutants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mtClean="0">
                <a:ea typeface="宋体" pitchFamily="2" charset="-122"/>
              </a:rPr>
              <a:t>When ground strings are mutated to create valid strings, the hope is to exhibit </a:t>
            </a: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different behavior</a:t>
            </a:r>
            <a:r>
              <a:rPr lang="en-US" altLang="zh-CN" smtClean="0">
                <a:ea typeface="宋体" pitchFamily="2" charset="-122"/>
              </a:rPr>
              <a:t> from the ground string</a:t>
            </a:r>
          </a:p>
          <a:p>
            <a:pPr>
              <a:spcAft>
                <a:spcPts val="600"/>
              </a:spcAft>
            </a:pPr>
            <a:r>
              <a:rPr lang="en-US" altLang="zh-CN" smtClean="0">
                <a:ea typeface="宋体" pitchFamily="2" charset="-122"/>
              </a:rPr>
              <a:t>This is normally used when the grammars are </a:t>
            </a: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programming languages</a:t>
            </a:r>
            <a:r>
              <a:rPr lang="en-US" altLang="zh-CN" smtClean="0">
                <a:ea typeface="宋体" pitchFamily="2" charset="-122"/>
              </a:rPr>
              <a:t>, the strings are </a:t>
            </a: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programs</a:t>
            </a:r>
            <a:r>
              <a:rPr lang="en-US" altLang="zh-CN" smtClean="0">
                <a:ea typeface="宋体" pitchFamily="2" charset="-122"/>
              </a:rPr>
              <a:t>, and the ground strings are </a:t>
            </a: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pre-existing</a:t>
            </a:r>
            <a:r>
              <a:rPr lang="en-US" altLang="zh-CN" smtClean="0">
                <a:ea typeface="宋体" pitchFamily="2" charset="-122"/>
              </a:rPr>
              <a:t> programs</a:t>
            </a:r>
          </a:p>
          <a:p>
            <a:pPr>
              <a:spcAft>
                <a:spcPts val="600"/>
              </a:spcAft>
            </a:pP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Killing Mutants</a:t>
            </a:r>
            <a:r>
              <a:rPr lang="en-US" altLang="zh-CN" smtClean="0">
                <a:ea typeface="宋体" pitchFamily="2" charset="-122"/>
              </a:rPr>
              <a:t> : Given a mutant </a:t>
            </a:r>
            <a:r>
              <a:rPr lang="en-US" altLang="zh-CN" i="1" smtClean="0">
                <a:solidFill>
                  <a:schemeClr val="tx2"/>
                </a:solidFill>
                <a:ea typeface="宋体" pitchFamily="2" charset="-122"/>
              </a:rPr>
              <a:t>m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sz="280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i="1" smtClean="0">
                <a:solidFill>
                  <a:schemeClr val="tx2"/>
                </a:solidFill>
                <a:ea typeface="宋体" pitchFamily="2" charset="-122"/>
              </a:rPr>
              <a:t>M</a:t>
            </a:r>
            <a:r>
              <a:rPr lang="en-US" altLang="zh-CN" smtClean="0">
                <a:ea typeface="宋体" pitchFamily="2" charset="-122"/>
              </a:rPr>
              <a:t> for a derivation </a:t>
            </a: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D</a:t>
            </a:r>
            <a:r>
              <a:rPr lang="en-US" altLang="zh-CN" smtClean="0">
                <a:ea typeface="宋体" pitchFamily="2" charset="-122"/>
              </a:rPr>
              <a:t> and a test </a:t>
            </a:r>
            <a:r>
              <a:rPr lang="en-US" altLang="zh-CN" i="1" smtClean="0">
                <a:solidFill>
                  <a:schemeClr val="tx2"/>
                </a:solidFill>
                <a:ea typeface="宋体" pitchFamily="2" charset="-122"/>
              </a:rPr>
              <a:t>t</a:t>
            </a:r>
            <a:r>
              <a:rPr lang="en-US" altLang="zh-CN" smtClean="0">
                <a:ea typeface="宋体" pitchFamily="2" charset="-122"/>
              </a:rPr>
              <a:t>, </a:t>
            </a:r>
            <a:r>
              <a:rPr lang="en-US" altLang="zh-CN" i="1" smtClean="0">
                <a:solidFill>
                  <a:schemeClr val="tx2"/>
                </a:solidFill>
                <a:ea typeface="宋体" pitchFamily="2" charset="-122"/>
              </a:rPr>
              <a:t>t</a:t>
            </a:r>
            <a:r>
              <a:rPr lang="en-US" altLang="zh-CN" smtClean="0">
                <a:ea typeface="宋体" pitchFamily="2" charset="-122"/>
              </a:rPr>
              <a:t> is said to kill </a:t>
            </a:r>
            <a:r>
              <a:rPr lang="en-US" altLang="zh-CN" i="1" smtClean="0">
                <a:solidFill>
                  <a:schemeClr val="tx2"/>
                </a:solidFill>
                <a:ea typeface="宋体" pitchFamily="2" charset="-122"/>
              </a:rPr>
              <a:t>m</a:t>
            </a:r>
            <a:r>
              <a:rPr lang="en-US" altLang="zh-CN" smtClean="0">
                <a:ea typeface="宋体" pitchFamily="2" charset="-122"/>
              </a:rPr>
              <a:t> if and only if the output of </a:t>
            </a:r>
            <a:r>
              <a:rPr lang="en-US" altLang="zh-CN" i="1" smtClean="0">
                <a:solidFill>
                  <a:schemeClr val="tx2"/>
                </a:solidFill>
                <a:ea typeface="宋体" pitchFamily="2" charset="-122"/>
              </a:rPr>
              <a:t>t</a:t>
            </a:r>
            <a:r>
              <a:rPr lang="en-US" altLang="zh-CN" smtClean="0">
                <a:ea typeface="宋体" pitchFamily="2" charset="-122"/>
              </a:rPr>
              <a:t> on </a:t>
            </a:r>
            <a:r>
              <a:rPr lang="en-US" altLang="zh-CN" i="1" smtClean="0">
                <a:solidFill>
                  <a:schemeClr val="tx2"/>
                </a:solidFill>
                <a:ea typeface="宋体" pitchFamily="2" charset="-122"/>
              </a:rPr>
              <a:t>D</a:t>
            </a:r>
            <a:r>
              <a:rPr lang="en-US" altLang="zh-CN" smtClean="0">
                <a:ea typeface="宋体" pitchFamily="2" charset="-122"/>
              </a:rPr>
              <a:t> is different from the output of </a:t>
            </a:r>
            <a:r>
              <a:rPr lang="en-US" altLang="zh-CN" i="1" smtClean="0">
                <a:solidFill>
                  <a:schemeClr val="tx2"/>
                </a:solidFill>
                <a:ea typeface="宋体" pitchFamily="2" charset="-122"/>
              </a:rPr>
              <a:t>t</a:t>
            </a:r>
            <a:r>
              <a:rPr lang="en-US" altLang="zh-CN" smtClean="0">
                <a:ea typeface="宋体" pitchFamily="2" charset="-122"/>
              </a:rPr>
              <a:t> on </a:t>
            </a:r>
            <a:r>
              <a:rPr lang="en-US" altLang="zh-CN" i="1" smtClean="0">
                <a:solidFill>
                  <a:schemeClr val="tx2"/>
                </a:solidFill>
                <a:ea typeface="宋体" pitchFamily="2" charset="-122"/>
              </a:rPr>
              <a:t>m</a:t>
            </a:r>
            <a:endParaRPr lang="en-US" altLang="zh-CN" b="0" i="1" smtClean="0">
              <a:ea typeface="宋体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mtClean="0">
                <a:ea typeface="宋体" pitchFamily="2" charset="-122"/>
              </a:rPr>
              <a:t>The derivation </a:t>
            </a:r>
            <a:r>
              <a:rPr lang="en-US" altLang="zh-CN" i="1" smtClean="0">
                <a:solidFill>
                  <a:schemeClr val="tx2"/>
                </a:solidFill>
                <a:ea typeface="宋体" pitchFamily="2" charset="-122"/>
              </a:rPr>
              <a:t>D</a:t>
            </a:r>
            <a:r>
              <a:rPr lang="en-US" altLang="zh-CN" smtClean="0">
                <a:ea typeface="宋体" pitchFamily="2" charset="-122"/>
              </a:rPr>
              <a:t> may be represented by the list of productions or by the final string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28852DD-5DDB-42C1-BCF3-73A2274ED20D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17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36513"/>
            <a:ext cx="7772400" cy="825500"/>
          </a:xfrm>
        </p:spPr>
        <p:txBody>
          <a:bodyPr/>
          <a:lstStyle/>
          <a:p>
            <a:r>
              <a:rPr lang="en-US" altLang="zh-CN" sz="3200" smtClean="0">
                <a:ea typeface="宋体" pitchFamily="2" charset="-122"/>
              </a:rPr>
              <a:t>Syntax-based Coverage Criteria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66775"/>
            <a:ext cx="8867775" cy="446088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Coverage is defined in terms of killing mutants</a:t>
            </a:r>
          </a:p>
          <a:p>
            <a:endParaRPr lang="en-US" altLang="zh-CN" smtClean="0">
              <a:ea typeface="宋体" pitchFamily="2" charset="-122"/>
            </a:endParaRPr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268288" y="1385888"/>
            <a:ext cx="8607425" cy="8413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Mutation Coverage (MC)</a:t>
            </a:r>
            <a:r>
              <a:rPr lang="en-US" altLang="zh-CN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: For each </a:t>
            </a:r>
            <a:r>
              <a:rPr lang="en-US" altLang="zh-CN" sz="2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m</a:t>
            </a:r>
            <a:r>
              <a:rPr lang="en-US" altLang="zh-CN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</a:t>
            </a:r>
            <a:r>
              <a:rPr lang="en-US" altLang="zh-CN" sz="240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  <a:sym typeface="Symbol" pitchFamily="18" charset="2"/>
              </a:rPr>
              <a:t></a:t>
            </a:r>
            <a:r>
              <a:rPr lang="en-US" altLang="zh-CN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</a:t>
            </a:r>
            <a:r>
              <a:rPr lang="en-US" altLang="zh-CN" sz="2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M</a:t>
            </a:r>
            <a:r>
              <a:rPr lang="en-US" altLang="zh-CN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, TR contains exactly one requirement, to kill </a:t>
            </a:r>
            <a:r>
              <a:rPr lang="en-US" altLang="zh-CN" sz="2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m</a:t>
            </a:r>
            <a:r>
              <a:rPr lang="en-US" altLang="zh-CN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.</a:t>
            </a:r>
          </a:p>
        </p:txBody>
      </p:sp>
      <p:sp>
        <p:nvSpPr>
          <p:cNvPr id="263174" name="Rectangle 6"/>
          <p:cNvSpPr>
            <a:spLocks noChangeArrowheads="1"/>
          </p:cNvSpPr>
          <p:nvPr/>
        </p:nvSpPr>
        <p:spPr bwMode="auto">
          <a:xfrm>
            <a:off x="131763" y="2478088"/>
            <a:ext cx="8867775" cy="33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6858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Coverage in mutation equates to number of mutants killed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endParaRPr lang="en-US" altLang="zh-CN" b="0" dirty="0">
              <a:solidFill>
                <a:schemeClr val="tx1"/>
              </a:solidFill>
              <a:latin typeface="Gill Sans MT" panose="020B0502020104020203" pitchFamily="34" charset="0"/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The amount of mutants killed is called the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mutation score</a:t>
            </a:r>
            <a:endParaRPr lang="en-US" altLang="zh-CN" sz="2400" b="0" dirty="0">
              <a:solidFill>
                <a:schemeClr val="tx1"/>
              </a:solidFill>
              <a:latin typeface="Gill Sans MT" panose="020B0502020104020203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3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3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 animBg="1" autoUpdateAnimBg="0"/>
      <p:bldP spid="26317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FAB4957-D9A5-473E-921C-EA32EACEFC61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18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36513"/>
            <a:ext cx="7772400" cy="825500"/>
          </a:xfrm>
        </p:spPr>
        <p:txBody>
          <a:bodyPr/>
          <a:lstStyle/>
          <a:p>
            <a:r>
              <a:rPr lang="en-US" altLang="zh-CN" sz="3200" smtClean="0">
                <a:ea typeface="宋体" pitchFamily="2" charset="-122"/>
              </a:rPr>
              <a:t>Syntax-based Coverage Criteria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66775"/>
            <a:ext cx="8867775" cy="1704975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When creating invalid strings, we just apply the operators</a:t>
            </a:r>
          </a:p>
          <a:p>
            <a:r>
              <a:rPr lang="en-US" altLang="zh-CN" dirty="0" smtClean="0">
                <a:ea typeface="宋体" pitchFamily="2" charset="-122"/>
              </a:rPr>
              <a:t>This results in two simple criteria</a:t>
            </a:r>
          </a:p>
          <a:p>
            <a:r>
              <a:rPr lang="en-US" altLang="zh-CN" dirty="0" smtClean="0">
                <a:ea typeface="宋体" pitchFamily="2" charset="-122"/>
              </a:rPr>
              <a:t>It makes sense to either use every operator once or every production once</a:t>
            </a:r>
          </a:p>
        </p:txBody>
      </p:sp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314325" y="4601086"/>
            <a:ext cx="8262938" cy="157162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Mutation Production Coverage (MPC)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: For each mutation operator, TR contains several requirements, to create one mutated string </a:t>
            </a:r>
            <a:r>
              <a:rPr lang="en-US" altLang="zh-CN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m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that includes every production that can be mutated by that operator.</a:t>
            </a:r>
          </a:p>
        </p:txBody>
      </p: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314325" y="2844800"/>
            <a:ext cx="8262938" cy="156966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Mutation Operator Coverage (MOC)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: For each mutation operator, TR contains exactly one requirement, to create a mutated string </a:t>
            </a:r>
            <a:r>
              <a:rPr lang="en-US" altLang="zh-CN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m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that is derived using the mutation operator.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9" grpId="0" animBg="1" autoUpdateAnimBg="0"/>
      <p:bldP spid="277511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1C863D8-4347-42EF-AA06-7C2400F3AF50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19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1254125" y="3168650"/>
            <a:ext cx="1822450" cy="1065213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5000"/>
              </a:spcBef>
              <a:defRPr/>
            </a:pPr>
            <a:r>
              <a:rPr lang="en-US" altLang="zh-CN" sz="1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Ground String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G  </a:t>
            </a:r>
            <a:r>
              <a:rPr lang="en-US" altLang="zh-CN" sz="1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25  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08.01.90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B  </a:t>
            </a:r>
            <a:r>
              <a:rPr lang="en-US" altLang="zh-CN" sz="1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21  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06.27.94</a:t>
            </a:r>
          </a:p>
        </p:txBody>
      </p:sp>
      <p:sp>
        <p:nvSpPr>
          <p:cNvPr id="285703" name="Text Box 7"/>
          <p:cNvSpPr txBox="1">
            <a:spLocks noChangeArrowheads="1"/>
          </p:cNvSpPr>
          <p:nvPr/>
        </p:nvSpPr>
        <p:spPr bwMode="auto">
          <a:xfrm>
            <a:off x="4330700" y="3168650"/>
            <a:ext cx="3913188" cy="1061829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5000"/>
              </a:spcBef>
              <a:defRPr/>
            </a:pPr>
            <a:r>
              <a:rPr lang="en-US" altLang="zh-CN" sz="1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Mutation Operators</a:t>
            </a:r>
          </a:p>
          <a:p>
            <a:pPr>
              <a:spcBef>
                <a:spcPct val="25000"/>
              </a:spcBef>
              <a:buFontTx/>
              <a:buChar char="•"/>
              <a:defRPr/>
            </a:pP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Exchange </a:t>
            </a:r>
            <a:r>
              <a:rPr lang="en-US" altLang="zh-CN" sz="18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actG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and </a:t>
            </a:r>
            <a:r>
              <a:rPr lang="en-US" altLang="zh-CN" sz="18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actB</a:t>
            </a:r>
            <a:endParaRPr lang="en-US" altLang="zh-CN" sz="1800" i="1" dirty="0"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SimSun" pitchFamily="2" charset="-122"/>
            </a:endParaRPr>
          </a:p>
          <a:p>
            <a:pPr>
              <a:spcBef>
                <a:spcPct val="25000"/>
              </a:spcBef>
              <a:buFontTx/>
              <a:buChar char="•"/>
              <a:defRPr/>
            </a:pP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Replace digits with all other digits</a:t>
            </a:r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900113" y="4849813"/>
            <a:ext cx="2357437" cy="1138773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5000"/>
              </a:spcBef>
              <a:defRPr/>
            </a:pPr>
            <a:r>
              <a:rPr lang="en-US" altLang="zh-CN" sz="1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Mutants using MOC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B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 </a:t>
            </a:r>
            <a:r>
              <a:rPr lang="en-US" altLang="zh-CN" sz="1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25  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08.01.90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B  </a:t>
            </a:r>
            <a:r>
              <a:rPr lang="en-US" altLang="zh-CN" sz="1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2</a:t>
            </a:r>
            <a:r>
              <a:rPr lang="en-US" altLang="zh-CN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3</a:t>
            </a:r>
            <a:r>
              <a:rPr lang="en-US" altLang="zh-CN" sz="1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 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06.27.94</a:t>
            </a:r>
          </a:p>
        </p:txBody>
      </p:sp>
      <p:sp>
        <p:nvSpPr>
          <p:cNvPr id="285705" name="Text Box 9"/>
          <p:cNvSpPr txBox="1">
            <a:spLocks noChangeArrowheads="1"/>
          </p:cNvSpPr>
          <p:nvPr/>
        </p:nvSpPr>
        <p:spPr bwMode="auto">
          <a:xfrm>
            <a:off x="4157663" y="4335463"/>
            <a:ext cx="4086225" cy="2254463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5000"/>
              </a:spcBef>
              <a:defRPr/>
            </a:pPr>
            <a:r>
              <a:rPr lang="en-US" altLang="zh-CN" sz="1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Mutants using MPC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B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 </a:t>
            </a:r>
            <a:r>
              <a:rPr lang="en-US" altLang="zh-CN" sz="1800" i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25</a:t>
            </a:r>
            <a:r>
              <a:rPr lang="en-US" altLang="zh-CN" sz="1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 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08.01.90     </a:t>
            </a:r>
            <a:r>
              <a: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G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 </a:t>
            </a:r>
            <a:r>
              <a:rPr lang="en-US" altLang="zh-CN" sz="1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21  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06.27.94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G  </a:t>
            </a:r>
            <a:r>
              <a:rPr lang="en-US" altLang="zh-CN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1</a:t>
            </a:r>
            <a:r>
              <a:rPr lang="en-US" altLang="zh-CN" sz="1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5 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08.01.90      </a:t>
            </a:r>
            <a:r>
              <a:rPr lang="en-US" altLang="zh-CN" sz="18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B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 </a:t>
            </a:r>
            <a:r>
              <a:rPr lang="en-US" altLang="zh-CN" sz="1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2</a:t>
            </a:r>
            <a:r>
              <a:rPr lang="en-US" altLang="zh-CN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2</a:t>
            </a:r>
            <a:r>
              <a:rPr lang="en-US" altLang="zh-CN" sz="1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 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06.27.94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G  </a:t>
            </a:r>
            <a:r>
              <a:rPr lang="en-US" altLang="zh-CN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3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5</a:t>
            </a:r>
            <a:r>
              <a:rPr lang="en-US" altLang="zh-CN" sz="1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 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08.01.90     </a:t>
            </a:r>
            <a:r>
              <a:rPr lang="en-US" altLang="zh-CN" sz="18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B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 </a:t>
            </a:r>
            <a:r>
              <a:rPr lang="en-US" altLang="zh-CN" sz="1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2</a:t>
            </a:r>
            <a:r>
              <a:rPr lang="en-US" altLang="zh-CN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3</a:t>
            </a:r>
            <a:r>
              <a:rPr lang="en-US" altLang="zh-CN" sz="1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 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06.27.94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G  </a:t>
            </a:r>
            <a:r>
              <a:rPr lang="en-US" altLang="zh-CN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4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5</a:t>
            </a:r>
            <a:r>
              <a:rPr lang="en-US" altLang="zh-CN" sz="1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 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08.01.90     </a:t>
            </a:r>
            <a:r>
              <a:rPr lang="en-US" altLang="zh-CN" sz="18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B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 </a:t>
            </a:r>
            <a:r>
              <a:rPr lang="en-US" altLang="zh-CN" sz="1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2</a:t>
            </a:r>
            <a:r>
              <a:rPr lang="en-US" altLang="zh-CN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4</a:t>
            </a:r>
            <a:r>
              <a:rPr lang="en-US" altLang="zh-CN" sz="1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 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06.27.94</a:t>
            </a:r>
          </a:p>
          <a:p>
            <a:pPr>
              <a:spcBef>
                <a:spcPct val="25000"/>
              </a:spcBef>
              <a:defRPr/>
            </a:pPr>
            <a:r>
              <a:rPr lang="en-US" altLang="zh-CN" sz="1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…                         </a:t>
            </a:r>
            <a:r>
              <a:rPr lang="en-US" altLang="zh-CN" sz="1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…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111250" y="828675"/>
            <a:ext cx="6921500" cy="2239963"/>
            <a:chOff x="700" y="522"/>
            <a:chExt cx="4360" cy="1411"/>
          </a:xfrm>
        </p:grpSpPr>
        <p:sp>
          <p:nvSpPr>
            <p:cNvPr id="32779" name="Text Box 5"/>
            <p:cNvSpPr txBox="1">
              <a:spLocks noChangeArrowheads="1"/>
            </p:cNvSpPr>
            <p:nvPr/>
          </p:nvSpPr>
          <p:spPr bwMode="auto">
            <a:xfrm>
              <a:off x="700" y="522"/>
              <a:ext cx="4360" cy="1411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25000"/>
                </a:spcBef>
              </a:pPr>
              <a:r>
                <a:rPr lang="en-US" altLang="zh-CN" sz="1800" dirty="0">
                  <a:latin typeface="Helvetica" charset="0"/>
                  <a:ea typeface="宋体" pitchFamily="2" charset="-122"/>
                </a:rPr>
                <a:t>Stream  ::=  action*</a:t>
              </a:r>
            </a:p>
            <a:p>
              <a:pPr>
                <a:lnSpc>
                  <a:spcPct val="75000"/>
                </a:lnSpc>
                <a:spcBef>
                  <a:spcPct val="25000"/>
                </a:spcBef>
              </a:pPr>
              <a:r>
                <a:rPr lang="en-US" altLang="zh-CN" sz="1800" dirty="0">
                  <a:latin typeface="Helvetica" charset="0"/>
                  <a:ea typeface="宋体" pitchFamily="2" charset="-122"/>
                </a:rPr>
                <a:t>action   ::=  </a:t>
              </a:r>
              <a:r>
                <a:rPr lang="en-US" altLang="zh-CN" sz="1800" dirty="0" err="1">
                  <a:latin typeface="Helvetica" charset="0"/>
                  <a:ea typeface="宋体" pitchFamily="2" charset="-122"/>
                </a:rPr>
                <a:t>actG</a:t>
              </a:r>
              <a:r>
                <a:rPr lang="en-US" altLang="zh-CN" sz="1800" dirty="0">
                  <a:latin typeface="Helvetica" charset="0"/>
                  <a:ea typeface="宋体" pitchFamily="2" charset="-122"/>
                </a:rPr>
                <a:t>  |  </a:t>
              </a:r>
              <a:r>
                <a:rPr lang="en-US" altLang="zh-CN" sz="1800" dirty="0" err="1">
                  <a:latin typeface="Helvetica" charset="0"/>
                  <a:ea typeface="宋体" pitchFamily="2" charset="-122"/>
                </a:rPr>
                <a:t>actB</a:t>
              </a:r>
              <a:endParaRPr lang="en-US" altLang="zh-CN" sz="1800" dirty="0">
                <a:latin typeface="Helvetica" charset="0"/>
                <a:ea typeface="宋体" pitchFamily="2" charset="-122"/>
              </a:endParaRPr>
            </a:p>
            <a:p>
              <a:pPr>
                <a:lnSpc>
                  <a:spcPct val="75000"/>
                </a:lnSpc>
                <a:spcBef>
                  <a:spcPct val="25000"/>
                </a:spcBef>
              </a:pPr>
              <a:r>
                <a:rPr lang="en-US" altLang="zh-CN" sz="1800" dirty="0" err="1">
                  <a:latin typeface="Helvetica" charset="0"/>
                  <a:ea typeface="宋体" pitchFamily="2" charset="-122"/>
                </a:rPr>
                <a:t>actG</a:t>
              </a:r>
              <a:r>
                <a:rPr lang="en-US" altLang="zh-CN" sz="1800" dirty="0">
                  <a:latin typeface="Helvetica" charset="0"/>
                  <a:ea typeface="宋体" pitchFamily="2" charset="-122"/>
                </a:rPr>
                <a:t>      ::=  “G” s  n</a:t>
              </a:r>
            </a:p>
            <a:p>
              <a:pPr>
                <a:lnSpc>
                  <a:spcPct val="75000"/>
                </a:lnSpc>
                <a:spcBef>
                  <a:spcPct val="25000"/>
                </a:spcBef>
              </a:pPr>
              <a:r>
                <a:rPr lang="en-US" altLang="zh-CN" sz="1800" dirty="0" err="1">
                  <a:latin typeface="Helvetica" charset="0"/>
                  <a:ea typeface="宋体" pitchFamily="2" charset="-122"/>
                </a:rPr>
                <a:t>actB</a:t>
              </a:r>
              <a:r>
                <a:rPr lang="en-US" altLang="zh-CN" sz="1800" dirty="0">
                  <a:latin typeface="Helvetica" charset="0"/>
                  <a:ea typeface="宋体" pitchFamily="2" charset="-122"/>
                </a:rPr>
                <a:t>      ::=  “B”  t  n</a:t>
              </a:r>
            </a:p>
            <a:p>
              <a:pPr>
                <a:lnSpc>
                  <a:spcPct val="75000"/>
                </a:lnSpc>
                <a:spcBef>
                  <a:spcPct val="25000"/>
                </a:spcBef>
              </a:pPr>
              <a:r>
                <a:rPr lang="en-US" altLang="zh-CN" sz="1800" dirty="0">
                  <a:latin typeface="Helvetica" charset="0"/>
                  <a:ea typeface="宋体" pitchFamily="2" charset="-122"/>
                </a:rPr>
                <a:t>s            ::=  digit</a:t>
              </a:r>
              <a:r>
                <a:rPr lang="en-US" altLang="zh-CN" sz="1800" baseline="30000" dirty="0">
                  <a:latin typeface="Helvetica" charset="0"/>
                  <a:ea typeface="宋体" pitchFamily="2" charset="-122"/>
                </a:rPr>
                <a:t>1-3</a:t>
              </a:r>
            </a:p>
            <a:p>
              <a:pPr>
                <a:lnSpc>
                  <a:spcPct val="75000"/>
                </a:lnSpc>
                <a:spcBef>
                  <a:spcPct val="25000"/>
                </a:spcBef>
              </a:pPr>
              <a:r>
                <a:rPr lang="en-US" altLang="zh-CN" sz="1800" dirty="0">
                  <a:latin typeface="Helvetica" charset="0"/>
                  <a:ea typeface="宋体" pitchFamily="2" charset="-122"/>
                </a:rPr>
                <a:t>t             ::=  digit</a:t>
              </a:r>
              <a:r>
                <a:rPr lang="en-US" altLang="zh-CN" sz="1800" baseline="30000" dirty="0">
                  <a:latin typeface="Helvetica" charset="0"/>
                  <a:ea typeface="宋体" pitchFamily="2" charset="-122"/>
                </a:rPr>
                <a:t>1-3</a:t>
              </a:r>
            </a:p>
            <a:p>
              <a:pPr>
                <a:lnSpc>
                  <a:spcPct val="75000"/>
                </a:lnSpc>
                <a:spcBef>
                  <a:spcPct val="25000"/>
                </a:spcBef>
              </a:pPr>
              <a:r>
                <a:rPr lang="en-US" altLang="zh-CN" sz="1800" dirty="0">
                  <a:latin typeface="Helvetica" charset="0"/>
                  <a:ea typeface="宋体" pitchFamily="2" charset="-122"/>
                </a:rPr>
                <a:t>n            ::=  digit</a:t>
              </a:r>
              <a:r>
                <a:rPr lang="en-US" altLang="zh-CN" sz="1800" baseline="30000" dirty="0">
                  <a:latin typeface="Helvetica" charset="0"/>
                  <a:ea typeface="宋体" pitchFamily="2" charset="-122"/>
                </a:rPr>
                <a:t>2</a:t>
              </a:r>
              <a:r>
                <a:rPr lang="en-US" altLang="zh-CN" sz="1800" dirty="0">
                  <a:latin typeface="Helvetica" charset="0"/>
                  <a:ea typeface="宋体" pitchFamily="2" charset="-122"/>
                </a:rPr>
                <a:t>  “.”  digit</a:t>
              </a:r>
              <a:r>
                <a:rPr lang="en-US" altLang="zh-CN" sz="1800" baseline="30000" dirty="0">
                  <a:latin typeface="Helvetica" charset="0"/>
                  <a:ea typeface="宋体" pitchFamily="2" charset="-122"/>
                </a:rPr>
                <a:t>2</a:t>
              </a:r>
              <a:r>
                <a:rPr lang="en-US" altLang="zh-CN" sz="1800" dirty="0">
                  <a:latin typeface="Helvetica" charset="0"/>
                  <a:ea typeface="宋体" pitchFamily="2" charset="-122"/>
                </a:rPr>
                <a:t>  “.”  digit</a:t>
              </a:r>
              <a:r>
                <a:rPr lang="en-US" altLang="zh-CN" sz="1800" baseline="30000" dirty="0">
                  <a:latin typeface="Helvetica" charset="0"/>
                  <a:ea typeface="宋体" pitchFamily="2" charset="-122"/>
                </a:rPr>
                <a:t>2</a:t>
              </a:r>
            </a:p>
            <a:p>
              <a:pPr>
                <a:lnSpc>
                  <a:spcPct val="75000"/>
                </a:lnSpc>
                <a:spcBef>
                  <a:spcPct val="25000"/>
                </a:spcBef>
              </a:pPr>
              <a:r>
                <a:rPr lang="en-US" altLang="zh-CN" sz="1800" dirty="0">
                  <a:latin typeface="Helvetica" charset="0"/>
                  <a:ea typeface="宋体" pitchFamily="2" charset="-122"/>
                </a:rPr>
                <a:t>digit       ::=  “0” | “1” | “2” | “3” | “4” | “5” | “6” |  “7” | “8” | “9”</a:t>
              </a:r>
            </a:p>
          </p:txBody>
        </p:sp>
        <p:sp>
          <p:nvSpPr>
            <p:cNvPr id="32780" name="Text Box 10"/>
            <p:cNvSpPr txBox="1">
              <a:spLocks noChangeArrowheads="1"/>
            </p:cNvSpPr>
            <p:nvPr/>
          </p:nvSpPr>
          <p:spPr bwMode="auto">
            <a:xfrm>
              <a:off x="3286" y="577"/>
              <a:ext cx="8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Grammar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2" grpId="0" animBg="1"/>
      <p:bldP spid="285703" grpId="0" animBg="1"/>
      <p:bldP spid="285704" grpId="0" animBg="1"/>
      <p:bldP spid="28570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Ch. 9</a:t>
            </a:r>
            <a:r>
              <a:rPr lang="en-US" altLang="en-US" dirty="0" smtClean="0"/>
              <a:t> </a:t>
            </a:r>
            <a:r>
              <a:rPr lang="en-US" altLang="en-US" dirty="0"/>
              <a:t>: </a:t>
            </a:r>
            <a:r>
              <a:rPr lang="en-US" altLang="en-US" dirty="0" smtClean="0"/>
              <a:t>Syntax Coverage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14600" y="914400"/>
            <a:ext cx="4114800" cy="974725"/>
          </a:xfrm>
          <a:prstGeom prst="rect">
            <a:avLst/>
          </a:prstGeom>
          <a:gradFill rotWithShape="1">
            <a:gsLst>
              <a:gs pos="0">
                <a:srgbClr val="FAF400"/>
              </a:gs>
              <a:gs pos="100000">
                <a:srgbClr val="FAF4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  <a:cs typeface="Arial" pitchFamily="34" charset="0"/>
              </a:rPr>
              <a:t>Four Structures for Modeling Software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4788" y="1905000"/>
            <a:ext cx="8682037" cy="1126755"/>
            <a:chOff x="204788" y="1905000"/>
            <a:chExt cx="8682037" cy="1126755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139017" y="2484067"/>
              <a:ext cx="1498600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Graphs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62034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Logic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04788" y="2484067"/>
              <a:ext cx="2309812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 Space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386638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Syntax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359694" y="2184400"/>
              <a:ext cx="6787356" cy="11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7535" y="21844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007105" y="2195514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551363" y="19050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137525" y="21717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889110" y="2194718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16766" y="3024701"/>
            <a:ext cx="3201988" cy="3611563"/>
            <a:chOff x="5816766" y="3024701"/>
            <a:chExt cx="3201988" cy="3611563"/>
          </a:xfrm>
        </p:grpSpPr>
        <p:sp>
          <p:nvSpPr>
            <p:cNvPr id="22" name="AutoShape 42"/>
            <p:cNvSpPr>
              <a:spLocks noChangeArrowheads="1"/>
            </p:cNvSpPr>
            <p:nvPr/>
          </p:nvSpPr>
          <p:spPr bwMode="auto">
            <a:xfrm>
              <a:off x="5816766" y="5296414"/>
              <a:ext cx="3201988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7867816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24" name="Text Box 44"/>
            <p:cNvSpPr txBox="1">
              <a:spLocks noChangeArrowheads="1"/>
            </p:cNvSpPr>
            <p:nvPr/>
          </p:nvSpPr>
          <p:spPr bwMode="auto">
            <a:xfrm>
              <a:off x="7205829" y="5428176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Models</a:t>
              </a: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6545429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Integ</a:t>
              </a:r>
            </a:p>
          </p:txBody>
        </p:sp>
        <p:sp>
          <p:nvSpPr>
            <p:cNvPr id="26" name="Text Box 46"/>
            <p:cNvSpPr txBox="1">
              <a:spLocks noChangeArrowheads="1"/>
            </p:cNvSpPr>
            <p:nvPr/>
          </p:nvSpPr>
          <p:spPr bwMode="auto">
            <a:xfrm>
              <a:off x="5904079" y="5426589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>
              <a:off x="6421604" y="5026539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8"/>
            <p:cNvSpPr>
              <a:spLocks noChangeShapeType="1"/>
            </p:cNvSpPr>
            <p:nvPr/>
          </p:nvSpPr>
          <p:spPr bwMode="auto">
            <a:xfrm flipV="1">
              <a:off x="6435891" y="5026539"/>
              <a:ext cx="0" cy="392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9"/>
            <p:cNvSpPr>
              <a:spLocks noChangeShapeType="1"/>
            </p:cNvSpPr>
            <p:nvPr/>
          </p:nvSpPr>
          <p:spPr bwMode="auto">
            <a:xfrm flipV="1">
              <a:off x="7737641" y="5026539"/>
              <a:ext cx="0" cy="398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0"/>
            <p:cNvSpPr>
              <a:spLocks noChangeShapeType="1"/>
            </p:cNvSpPr>
            <p:nvPr/>
          </p:nvSpPr>
          <p:spPr bwMode="auto">
            <a:xfrm flipV="1">
              <a:off x="7077241" y="5036064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 flipV="1">
              <a:off x="8399629" y="5026539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2"/>
            <p:cNvSpPr>
              <a:spLocks noChangeShapeType="1"/>
            </p:cNvSpPr>
            <p:nvPr/>
          </p:nvSpPr>
          <p:spPr bwMode="auto">
            <a:xfrm>
              <a:off x="8150391" y="3024701"/>
              <a:ext cx="0" cy="1990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7415379" y="3575564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 smtClean="0">
                  <a:latin typeface="Comic Sans MS" pitchFamily="66" charset="0"/>
                  <a:cs typeface="Arial" pitchFamily="34" charset="0"/>
                </a:rPr>
                <a:t>Applied </a:t>
              </a:r>
              <a:r>
                <a:rPr lang="en-US" dirty="0">
                  <a:latin typeface="Comic Sans MS" pitchFamily="66" charset="0"/>
                  <a:cs typeface="Arial" pitchFamily="34" charset="0"/>
                </a:rPr>
                <a:t>to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605062" y="2989263"/>
            <a:ext cx="3305175" cy="1971675"/>
            <a:chOff x="3605062" y="2989263"/>
            <a:chExt cx="3305175" cy="1971675"/>
          </a:xfrm>
        </p:grpSpPr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3605062" y="3621088"/>
              <a:ext cx="3305175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5727550" y="438308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DNF</a:t>
              </a: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4387700" y="440213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5089375" y="3706813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FSMs</a:t>
              </a: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3749525" y="3727451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4292450" y="3336926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 flipV="1">
              <a:off x="4294037" y="3336926"/>
              <a:ext cx="0" cy="3730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V="1">
              <a:off x="5633887" y="3336926"/>
              <a:ext cx="0" cy="379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V="1">
              <a:off x="4932212" y="3346451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V="1">
              <a:off x="6272062" y="3336926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0"/>
            <p:cNvSpPr txBox="1">
              <a:spLocks noChangeArrowheads="1"/>
            </p:cNvSpPr>
            <p:nvPr/>
          </p:nvSpPr>
          <p:spPr bwMode="auto">
            <a:xfrm>
              <a:off x="4871887" y="2989263"/>
              <a:ext cx="15890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6008312" y="3024188"/>
              <a:ext cx="0" cy="320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75838" y="3005138"/>
            <a:ext cx="4138612" cy="3598863"/>
            <a:chOff x="175838" y="3005138"/>
            <a:chExt cx="4138612" cy="3598863"/>
          </a:xfrm>
        </p:grpSpPr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4030512" y="3035301"/>
              <a:ext cx="0" cy="3095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AutoShape 16"/>
            <p:cNvSpPr>
              <a:spLocks noChangeArrowheads="1"/>
            </p:cNvSpPr>
            <p:nvPr/>
          </p:nvSpPr>
          <p:spPr bwMode="auto">
            <a:xfrm>
              <a:off x="175838" y="5264151"/>
              <a:ext cx="4138612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27983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Use cases</a:t>
              </a:r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96812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11092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Design</a:t>
              </a: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27267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972763" y="3355976"/>
              <a:ext cx="30686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 flipV="1">
              <a:off x="988638" y="3336926"/>
              <a:ext cx="0" cy="2039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 flipV="1">
              <a:off x="2690438" y="3346451"/>
              <a:ext cx="0" cy="20367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 flipV="1">
              <a:off x="1833188" y="3346451"/>
              <a:ext cx="0" cy="2690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 flipV="1">
              <a:off x="3522287" y="3355976"/>
              <a:ext cx="0" cy="2687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2638978" y="3005138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sp>
        <p:nvSpPr>
          <p:cNvPr id="62" name="Rectangle 56"/>
          <p:cNvSpPr>
            <a:spLocks noChangeArrowheads="1"/>
          </p:cNvSpPr>
          <p:nvPr/>
        </p:nvSpPr>
        <p:spPr bwMode="auto">
          <a:xfrm>
            <a:off x="92578" y="5015426"/>
            <a:ext cx="4838841" cy="1610186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6" name="Rectangle 56"/>
          <p:cNvSpPr>
            <a:spLocks noChangeArrowheads="1"/>
          </p:cNvSpPr>
          <p:nvPr/>
        </p:nvSpPr>
        <p:spPr bwMode="auto">
          <a:xfrm>
            <a:off x="92577" y="2020889"/>
            <a:ext cx="6984664" cy="2994537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200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B49EF6B-EA90-44AD-A76E-EFC67EFE99F4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20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Mutation Testing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2800" dirty="0" smtClean="0">
                <a:ea typeface="宋体" pitchFamily="2" charset="-122"/>
              </a:rPr>
              <a:t>The </a:t>
            </a:r>
            <a:r>
              <a:rPr lang="en-US" altLang="zh-CN" sz="2800" dirty="0" smtClean="0">
                <a:solidFill>
                  <a:schemeClr val="tx2"/>
                </a:solidFill>
                <a:ea typeface="宋体" pitchFamily="2" charset="-122"/>
              </a:rPr>
              <a:t>number of test requirements</a:t>
            </a:r>
            <a:r>
              <a:rPr lang="en-US" altLang="zh-CN" sz="2800" dirty="0" smtClean="0">
                <a:ea typeface="宋体" pitchFamily="2" charset="-122"/>
              </a:rPr>
              <a:t> for mutation depends on two things</a:t>
            </a:r>
          </a:p>
          <a:p>
            <a:pPr lvl="1">
              <a:spcAft>
                <a:spcPts val="300"/>
              </a:spcAft>
            </a:pPr>
            <a:r>
              <a:rPr lang="en-US" altLang="zh-CN" sz="2400" dirty="0" smtClean="0">
                <a:ea typeface="宋体" pitchFamily="2" charset="-122"/>
              </a:rPr>
              <a:t>The </a:t>
            </a: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syntax</a:t>
            </a:r>
            <a:r>
              <a:rPr lang="en-US" altLang="zh-CN" sz="2400" dirty="0" smtClean="0">
                <a:ea typeface="宋体" pitchFamily="2" charset="-122"/>
              </a:rPr>
              <a:t> of the artifact being mutated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 smtClean="0">
                <a:ea typeface="宋体" pitchFamily="2" charset="-122"/>
              </a:rPr>
              <a:t>The mutation </a:t>
            </a:r>
            <a:r>
              <a:rPr lang="en-US" altLang="zh-CN" sz="2400" dirty="0" smtClean="0">
                <a:solidFill>
                  <a:schemeClr val="tx2"/>
                </a:solidFill>
                <a:ea typeface="宋体" pitchFamily="2" charset="-122"/>
              </a:rPr>
              <a:t>operators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ea typeface="宋体" pitchFamily="2" charset="-122"/>
              </a:rPr>
              <a:t>Mutation testing is very difficult to apply </a:t>
            </a:r>
            <a:r>
              <a:rPr lang="en-US" altLang="zh-CN" sz="2800" dirty="0" smtClean="0">
                <a:solidFill>
                  <a:schemeClr val="tx2"/>
                </a:solidFill>
                <a:ea typeface="宋体" pitchFamily="2" charset="-122"/>
              </a:rPr>
              <a:t>by hand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ea typeface="宋体" pitchFamily="2" charset="-122"/>
              </a:rPr>
              <a:t>Mutation testing is very effective – considered the “</a:t>
            </a:r>
            <a:r>
              <a:rPr lang="en-US" altLang="zh-CN" sz="2800" dirty="0" smtClean="0">
                <a:solidFill>
                  <a:schemeClr val="tx2"/>
                </a:solidFill>
                <a:ea typeface="宋体" pitchFamily="2" charset="-122"/>
              </a:rPr>
              <a:t>gold standard</a:t>
            </a:r>
            <a:r>
              <a:rPr lang="en-US" altLang="zh-CN" sz="2800" dirty="0" smtClean="0">
                <a:ea typeface="宋体" pitchFamily="2" charset="-122"/>
              </a:rPr>
              <a:t>” of testing</a:t>
            </a:r>
            <a:endParaRPr lang="en-US" altLang="zh-CN" dirty="0" smtClean="0">
              <a:ea typeface="宋体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ea typeface="宋体" pitchFamily="2" charset="-122"/>
              </a:rPr>
              <a:t>Mutation testing is often used to </a:t>
            </a:r>
            <a:r>
              <a:rPr lang="en-US" altLang="zh-CN" sz="2800" dirty="0" smtClean="0">
                <a:solidFill>
                  <a:schemeClr val="tx2"/>
                </a:solidFill>
                <a:ea typeface="宋体" pitchFamily="2" charset="-122"/>
              </a:rPr>
              <a:t>evaluate</a:t>
            </a:r>
            <a:r>
              <a:rPr lang="en-US" altLang="zh-CN" sz="2800" dirty="0" smtClean="0">
                <a:ea typeface="宋体" pitchFamily="2" charset="-122"/>
              </a:rPr>
              <a:t> other criteria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F3C7B3A-B2E8-43A3-A384-3252DBC9D252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21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" y="96838"/>
            <a:ext cx="9089792" cy="1310857"/>
          </a:xfrm>
        </p:spPr>
        <p:txBody>
          <a:bodyPr/>
          <a:lstStyle/>
          <a:p>
            <a:r>
              <a:rPr lang="en-US" altLang="en-US" dirty="0" smtClean="0"/>
              <a:t>Instantiating Grammar-Based Testing</a:t>
            </a: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2533650" y="1259312"/>
            <a:ext cx="4076700" cy="461665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Grammar-Based Testing</a:t>
            </a:r>
            <a:endParaRPr lang="en-US" altLang="en-US" sz="2400" b="0">
              <a:solidFill>
                <a:schemeClr val="tx1"/>
              </a:solidFill>
              <a:latin typeface="Gill Sans MT" panose="020B0502020104020203" pitchFamily="34" charset="0"/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1720853"/>
            <a:ext cx="8686800" cy="950914"/>
            <a:chOff x="144" y="1084"/>
            <a:chExt cx="5472" cy="599"/>
          </a:xfrm>
        </p:grpSpPr>
        <p:sp>
          <p:nvSpPr>
            <p:cNvPr id="34848" name="Text Box 5"/>
            <p:cNvSpPr txBox="1">
              <a:spLocks noChangeArrowheads="1"/>
            </p:cNvSpPr>
            <p:nvPr/>
          </p:nvSpPr>
          <p:spPr bwMode="auto">
            <a:xfrm>
              <a:off x="144" y="1392"/>
              <a:ext cx="1488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Program-based</a:t>
              </a:r>
              <a:endPara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34849" name="Text Box 6"/>
            <p:cNvSpPr txBox="1">
              <a:spLocks noChangeArrowheads="1"/>
            </p:cNvSpPr>
            <p:nvPr/>
          </p:nvSpPr>
          <p:spPr bwMode="auto">
            <a:xfrm>
              <a:off x="1776" y="1392"/>
              <a:ext cx="1104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Integration</a:t>
              </a:r>
              <a:endParaRPr lang="en-US" altLang="en-US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34850" name="Text Box 7"/>
            <p:cNvSpPr txBox="1">
              <a:spLocks noChangeArrowheads="1"/>
            </p:cNvSpPr>
            <p:nvPr/>
          </p:nvSpPr>
          <p:spPr bwMode="auto">
            <a:xfrm>
              <a:off x="3024" y="1392"/>
              <a:ext cx="1248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Model-Based</a:t>
              </a:r>
              <a:endParaRPr lang="en-US" altLang="en-US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34851" name="Text Box 8"/>
            <p:cNvSpPr txBox="1">
              <a:spLocks noChangeArrowheads="1"/>
            </p:cNvSpPr>
            <p:nvPr/>
          </p:nvSpPr>
          <p:spPr bwMode="auto">
            <a:xfrm>
              <a:off x="4416" y="1392"/>
              <a:ext cx="1200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Input-Based</a:t>
              </a:r>
              <a:endParaRPr lang="en-US" altLang="en-US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34852" name="AutoShape 9"/>
            <p:cNvCxnSpPr>
              <a:cxnSpLocks noChangeShapeType="1"/>
              <a:stCxn id="34822" idx="2"/>
              <a:endCxn id="34848" idx="0"/>
            </p:cNvCxnSpPr>
            <p:nvPr/>
          </p:nvCxnSpPr>
          <p:spPr bwMode="auto">
            <a:xfrm rot="5400000">
              <a:off x="1730" y="242"/>
              <a:ext cx="308" cy="1992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53" name="AutoShape 10"/>
            <p:cNvCxnSpPr>
              <a:cxnSpLocks noChangeShapeType="1"/>
              <a:stCxn id="34822" idx="2"/>
              <a:endCxn id="34851" idx="0"/>
            </p:cNvCxnSpPr>
            <p:nvPr/>
          </p:nvCxnSpPr>
          <p:spPr bwMode="auto">
            <a:xfrm rot="16200000" flipH="1">
              <a:off x="3794" y="170"/>
              <a:ext cx="308" cy="2136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54" name="AutoShape 11"/>
            <p:cNvCxnSpPr>
              <a:cxnSpLocks noChangeShapeType="1"/>
              <a:stCxn id="34822" idx="2"/>
              <a:endCxn id="34850" idx="0"/>
            </p:cNvCxnSpPr>
            <p:nvPr/>
          </p:nvCxnSpPr>
          <p:spPr bwMode="auto">
            <a:xfrm rot="16200000" flipH="1">
              <a:off x="3110" y="854"/>
              <a:ext cx="308" cy="768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55" name="AutoShape 12"/>
            <p:cNvCxnSpPr>
              <a:cxnSpLocks noChangeShapeType="1"/>
              <a:stCxn id="34822" idx="2"/>
              <a:endCxn id="34849" idx="0"/>
            </p:cNvCxnSpPr>
            <p:nvPr/>
          </p:nvCxnSpPr>
          <p:spPr bwMode="auto">
            <a:xfrm rot="5400000">
              <a:off x="2450" y="962"/>
              <a:ext cx="308" cy="552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8263" y="2673350"/>
            <a:ext cx="2514600" cy="2670175"/>
            <a:chOff x="43" y="1684"/>
            <a:chExt cx="1584" cy="1682"/>
          </a:xfrm>
        </p:grpSpPr>
        <p:sp>
          <p:nvSpPr>
            <p:cNvPr id="34845" name="Text Box 14"/>
            <p:cNvSpPr txBox="1">
              <a:spLocks noChangeArrowheads="1"/>
            </p:cNvSpPr>
            <p:nvPr/>
          </p:nvSpPr>
          <p:spPr bwMode="auto">
            <a:xfrm>
              <a:off x="43" y="2951"/>
              <a:ext cx="1584" cy="415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Compiler testing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and invalid strings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34846" name="AutoShape 15"/>
            <p:cNvCxnSpPr>
              <a:cxnSpLocks noChangeShapeType="1"/>
              <a:stCxn id="34848" idx="2"/>
              <a:endCxn id="34845" idx="0"/>
            </p:cNvCxnSpPr>
            <p:nvPr/>
          </p:nvCxnSpPr>
          <p:spPr bwMode="auto">
            <a:xfrm rot="5400000">
              <a:off x="228" y="2291"/>
              <a:ext cx="1268" cy="5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47" name="Text Box 16"/>
            <p:cNvSpPr txBox="1">
              <a:spLocks noChangeArrowheads="1"/>
            </p:cNvSpPr>
            <p:nvPr/>
          </p:nvSpPr>
          <p:spPr bwMode="auto">
            <a:xfrm>
              <a:off x="240" y="2256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Grammar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409700" y="2635251"/>
            <a:ext cx="2552700" cy="1827213"/>
            <a:chOff x="888" y="1660"/>
            <a:chExt cx="1608" cy="1151"/>
          </a:xfrm>
        </p:grpSpPr>
        <p:sp>
          <p:nvSpPr>
            <p:cNvPr id="34842" name="Text Box 18"/>
            <p:cNvSpPr txBox="1">
              <a:spLocks noChangeArrowheads="1"/>
            </p:cNvSpPr>
            <p:nvPr/>
          </p:nvSpPr>
          <p:spPr bwMode="auto">
            <a:xfrm>
              <a:off x="960" y="1660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  <p:sp>
          <p:nvSpPr>
            <p:cNvPr id="34843" name="Text Box 19"/>
            <p:cNvSpPr txBox="1">
              <a:spLocks noChangeArrowheads="1"/>
            </p:cNvSpPr>
            <p:nvPr/>
          </p:nvSpPr>
          <p:spPr bwMode="auto">
            <a:xfrm>
              <a:off x="1104" y="2039"/>
              <a:ext cx="1392" cy="772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Program mutation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Mutants are not tests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Must kill mutants</a:t>
              </a:r>
              <a:endParaRPr lang="en-US" altLang="en-US" sz="16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34844" name="AutoShape 20"/>
            <p:cNvCxnSpPr>
              <a:cxnSpLocks noChangeShapeType="1"/>
              <a:stCxn id="34848" idx="2"/>
              <a:endCxn id="34843" idx="0"/>
            </p:cNvCxnSpPr>
            <p:nvPr/>
          </p:nvCxnSpPr>
          <p:spPr bwMode="auto">
            <a:xfrm rot="16200000" flipH="1">
              <a:off x="1166" y="1405"/>
              <a:ext cx="356" cy="9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562600" y="2671762"/>
            <a:ext cx="2438400" cy="3948111"/>
            <a:chOff x="3504" y="1683"/>
            <a:chExt cx="1536" cy="2487"/>
          </a:xfrm>
        </p:grpSpPr>
        <p:sp>
          <p:nvSpPr>
            <p:cNvPr id="34839" name="Text Box 22"/>
            <p:cNvSpPr txBox="1">
              <a:spLocks noChangeArrowheads="1"/>
            </p:cNvSpPr>
            <p:nvPr/>
          </p:nvSpPr>
          <p:spPr bwMode="auto">
            <a:xfrm>
              <a:off x="3504" y="3584"/>
              <a:ext cx="1536" cy="586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Input validation testing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XML and others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34840" name="AutoShape 23"/>
            <p:cNvCxnSpPr>
              <a:cxnSpLocks noChangeShapeType="1"/>
              <a:stCxn id="34851" idx="2"/>
              <a:endCxn id="34839" idx="0"/>
            </p:cNvCxnSpPr>
            <p:nvPr/>
          </p:nvCxnSpPr>
          <p:spPr bwMode="auto">
            <a:xfrm rot="5400000">
              <a:off x="3694" y="2262"/>
              <a:ext cx="1901" cy="744"/>
            </a:xfrm>
            <a:prstGeom prst="bentConnector3">
              <a:avLst>
                <a:gd name="adj1" fmla="val 2077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41" name="Text Box 24"/>
            <p:cNvSpPr txBox="1">
              <a:spLocks noChangeArrowheads="1"/>
            </p:cNvSpPr>
            <p:nvPr/>
          </p:nvSpPr>
          <p:spPr bwMode="auto">
            <a:xfrm>
              <a:off x="3648" y="3129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Grammar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971800" y="2667000"/>
            <a:ext cx="2514600" cy="3730625"/>
            <a:chOff x="1872" y="1680"/>
            <a:chExt cx="1584" cy="2350"/>
          </a:xfrm>
        </p:grpSpPr>
        <p:sp>
          <p:nvSpPr>
            <p:cNvPr id="34836" name="Text Box 26"/>
            <p:cNvSpPr txBox="1">
              <a:spLocks noChangeArrowheads="1"/>
            </p:cNvSpPr>
            <p:nvPr/>
          </p:nvSpPr>
          <p:spPr bwMode="auto">
            <a:xfrm>
              <a:off x="1872" y="3072"/>
              <a:ext cx="1584" cy="958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Test how classes interact 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Mutants are not tests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Must kill mutants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Includes OO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34837" name="AutoShape 27"/>
            <p:cNvCxnSpPr>
              <a:cxnSpLocks noChangeShapeType="1"/>
              <a:stCxn id="34849" idx="2"/>
              <a:endCxn id="34836" idx="0"/>
            </p:cNvCxnSpPr>
            <p:nvPr/>
          </p:nvCxnSpPr>
          <p:spPr bwMode="auto">
            <a:xfrm rot="16200000" flipH="1">
              <a:off x="1802" y="2210"/>
              <a:ext cx="1389" cy="336"/>
            </a:xfrm>
            <a:prstGeom prst="bentConnector3">
              <a:avLst>
                <a:gd name="adj1" fmla="val 1513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38" name="Text Box 28"/>
            <p:cNvSpPr txBox="1">
              <a:spLocks noChangeArrowheads="1"/>
            </p:cNvSpPr>
            <p:nvPr/>
          </p:nvSpPr>
          <p:spPr bwMode="auto">
            <a:xfrm>
              <a:off x="2304" y="1680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572000" y="2671764"/>
            <a:ext cx="1905000" cy="1976438"/>
            <a:chOff x="2880" y="1683"/>
            <a:chExt cx="1200" cy="1245"/>
          </a:xfrm>
        </p:grpSpPr>
        <p:sp>
          <p:nvSpPr>
            <p:cNvPr id="34833" name="Text Box 30"/>
            <p:cNvSpPr txBox="1">
              <a:spLocks noChangeArrowheads="1"/>
            </p:cNvSpPr>
            <p:nvPr/>
          </p:nvSpPr>
          <p:spPr bwMode="auto">
            <a:xfrm>
              <a:off x="2880" y="2143"/>
              <a:ext cx="1200" cy="785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FSMs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Model checking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Traces are tests</a:t>
              </a:r>
              <a:endParaRPr lang="en-US" altLang="en-US" sz="16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34834" name="AutoShape 31"/>
            <p:cNvCxnSpPr>
              <a:cxnSpLocks noChangeShapeType="1"/>
              <a:stCxn id="34850" idx="2"/>
              <a:endCxn id="34833" idx="0"/>
            </p:cNvCxnSpPr>
            <p:nvPr/>
          </p:nvCxnSpPr>
          <p:spPr bwMode="auto">
            <a:xfrm rot="5400000">
              <a:off x="3334" y="1829"/>
              <a:ext cx="460" cy="16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35" name="Text Box 32"/>
            <p:cNvSpPr txBox="1">
              <a:spLocks noChangeArrowheads="1"/>
            </p:cNvSpPr>
            <p:nvPr/>
          </p:nvSpPr>
          <p:spPr bwMode="auto">
            <a:xfrm>
              <a:off x="3120" y="1728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7189788" y="2671763"/>
            <a:ext cx="1905000" cy="2725738"/>
            <a:chOff x="4529" y="1683"/>
            <a:chExt cx="1200" cy="1717"/>
          </a:xfrm>
        </p:grpSpPr>
        <p:sp>
          <p:nvSpPr>
            <p:cNvPr id="34830" name="Text Box 34"/>
            <p:cNvSpPr txBox="1">
              <a:spLocks noChangeArrowheads="1"/>
            </p:cNvSpPr>
            <p:nvPr/>
          </p:nvSpPr>
          <p:spPr bwMode="auto">
            <a:xfrm>
              <a:off x="4529" y="2256"/>
              <a:ext cx="1200" cy="1144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Input validation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  testing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XML and others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Invalid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No ground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Mutants are tests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34831" name="AutoShape 35"/>
            <p:cNvCxnSpPr>
              <a:cxnSpLocks noChangeShapeType="1"/>
              <a:stCxn id="34851" idx="2"/>
              <a:endCxn id="34830" idx="0"/>
            </p:cNvCxnSpPr>
            <p:nvPr/>
          </p:nvCxnSpPr>
          <p:spPr bwMode="auto">
            <a:xfrm rot="16200000" flipH="1">
              <a:off x="4786" y="1913"/>
              <a:ext cx="573" cy="1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32" name="Text Box 36"/>
            <p:cNvSpPr txBox="1">
              <a:spLocks noChangeArrowheads="1"/>
            </p:cNvSpPr>
            <p:nvPr/>
          </p:nvSpPr>
          <p:spPr bwMode="auto">
            <a:xfrm>
              <a:off x="4944" y="1824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7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FFE7DFC-FF3E-4D2B-9309-6F207221007D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22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845" name="Rectangle 7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Structure of Chapter</a:t>
            </a:r>
          </a:p>
        </p:txBody>
      </p:sp>
      <p:graphicFrame>
        <p:nvGraphicFramePr>
          <p:cNvPr id="255238" name="Group 26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493364"/>
              </p:ext>
            </p:extLst>
          </p:nvPr>
        </p:nvGraphicFramePr>
        <p:xfrm>
          <a:off x="66675" y="909638"/>
          <a:ext cx="9005888" cy="5643563"/>
        </p:xfrm>
        <a:graphic>
          <a:graphicData uri="http://schemas.openxmlformats.org/drawingml/2006/table">
            <a:tbl>
              <a:tblPr/>
              <a:tblGrid>
                <a:gridCol w="115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8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8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Program-based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Integration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Model-based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Input space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0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Grammar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9.2.1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9.3.1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9.4.1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9.5.1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24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Grammar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Programming languages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No known applications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Algebraic specifications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Input languages, including XML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2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Summary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Compiler testing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Input space testing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1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Valid?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Valid &amp; invalid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Valid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34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Mutation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9.2.2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9.3.2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9.4.2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9.5.2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24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Grammar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Programming languages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Programming languages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FSMs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Input languages, including XML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34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Summary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Mutates programs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Tests integration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Model checking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Error checking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4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Ground?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Yes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Yes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Yes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No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9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Valid?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Yes, must compile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Yes, must compile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Yes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No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259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Tests?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Mutants not tests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Mutants not tests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Traces are tests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Mutants are tests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89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Killing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Yes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Yes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Yes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No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321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Notes</a:t>
                      </a:r>
                    </a:p>
                  </a:txBody>
                  <a:tcPr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Strong and weak. Subsumes other techniques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Includes OO testing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Sometimes the grammar is mutated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E537791-483C-49A7-A57D-9325B4DCDD22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96252" y="96837"/>
            <a:ext cx="8963527" cy="1310858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Using the Syntax to Generate Tests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12850"/>
            <a:ext cx="8867775" cy="5322888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Lots of software artifacts follow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strict syntax</a:t>
            </a:r>
            <a:r>
              <a:rPr lang="en-US" altLang="zh-CN" dirty="0" smtClean="0">
                <a:ea typeface="宋体" pitchFamily="2" charset="-122"/>
              </a:rPr>
              <a:t> rules</a:t>
            </a:r>
          </a:p>
          <a:p>
            <a:r>
              <a:rPr lang="en-US" altLang="zh-CN" dirty="0" smtClean="0">
                <a:ea typeface="宋体" pitchFamily="2" charset="-122"/>
              </a:rPr>
              <a:t>The syntax is often expressed as a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grammar</a:t>
            </a:r>
            <a:r>
              <a:rPr lang="en-US" altLang="zh-CN" dirty="0" smtClean="0">
                <a:ea typeface="宋体" pitchFamily="2" charset="-122"/>
              </a:rPr>
              <a:t> in a language such as BNF</a:t>
            </a:r>
          </a:p>
          <a:p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Syntactic descriptions</a:t>
            </a:r>
            <a:r>
              <a:rPr lang="en-US" altLang="zh-CN" dirty="0" smtClean="0">
                <a:ea typeface="宋体" pitchFamily="2" charset="-122"/>
              </a:rPr>
              <a:t> can come from many sources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Programs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Integration elements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Design documents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Input descriptions</a:t>
            </a:r>
          </a:p>
          <a:p>
            <a:r>
              <a:rPr lang="en-US" altLang="zh-CN" dirty="0" smtClean="0">
                <a:ea typeface="宋体" pitchFamily="2" charset="-122"/>
              </a:rPr>
              <a:t>Tests are created with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two general goals</a:t>
            </a:r>
          </a:p>
          <a:p>
            <a:pPr lvl="1"/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Cover</a:t>
            </a:r>
            <a:r>
              <a:rPr lang="en-US" altLang="zh-CN" dirty="0" smtClean="0">
                <a:ea typeface="宋体" pitchFamily="2" charset="-122"/>
              </a:rPr>
              <a:t> the syntax in some way</a:t>
            </a:r>
          </a:p>
          <a:p>
            <a:pPr lvl="1"/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Violate</a:t>
            </a:r>
            <a:r>
              <a:rPr lang="en-US" altLang="zh-CN" dirty="0" smtClean="0">
                <a:ea typeface="宋体" pitchFamily="2" charset="-122"/>
              </a:rPr>
              <a:t> the syntax (invalid tests)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2CC7DB6-09A5-4000-B6FD-D6087202C9C1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4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Grammar Coverage Criteria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757989"/>
            <a:ext cx="8867775" cy="232811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Software engineering makes practical use of </a:t>
            </a:r>
            <a:r>
              <a:rPr lang="en-US" altLang="en-US" dirty="0" smtClean="0">
                <a:solidFill>
                  <a:schemeClr val="tx2"/>
                </a:solidFill>
              </a:rPr>
              <a:t>automata theory</a:t>
            </a:r>
            <a:r>
              <a:rPr lang="en-US" altLang="en-US" dirty="0" smtClean="0"/>
              <a:t> in several ways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Programming languages</a:t>
            </a:r>
            <a:r>
              <a:rPr lang="en-US" altLang="en-US" dirty="0" smtClean="0"/>
              <a:t> defined in BNF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Program behavior</a:t>
            </a:r>
            <a:r>
              <a:rPr lang="en-US" altLang="en-US" dirty="0" smtClean="0"/>
              <a:t> described as finite state machines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Allowable inputs</a:t>
            </a:r>
            <a:r>
              <a:rPr lang="en-US" altLang="en-US" dirty="0" smtClean="0"/>
              <a:t> defined by grammars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A simple </a:t>
            </a:r>
            <a:r>
              <a:rPr lang="en-US" altLang="en-US" dirty="0" smtClean="0">
                <a:solidFill>
                  <a:schemeClr val="tx2"/>
                </a:solidFill>
              </a:rPr>
              <a:t>regular expression</a:t>
            </a:r>
            <a:r>
              <a:rPr lang="en-US" altLang="en-US" dirty="0" smtClean="0"/>
              <a:t>: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628650" y="3195221"/>
            <a:ext cx="2554288" cy="531813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dirty="0">
                <a:latin typeface="Gill Sans MT" panose="020B0502020104020203" pitchFamily="34" charset="0"/>
                <a:ea typeface="宋体" pitchFamily="2" charset="-122"/>
              </a:rPr>
              <a:t>(</a:t>
            </a:r>
            <a:r>
              <a:rPr lang="en-US" altLang="zh-CN" sz="2800" i="1" dirty="0">
                <a:latin typeface="Gill Sans MT" panose="020B0502020104020203" pitchFamily="34" charset="0"/>
                <a:ea typeface="宋体" pitchFamily="2" charset="-122"/>
              </a:rPr>
              <a:t>G s n</a:t>
            </a:r>
            <a:r>
              <a:rPr lang="en-US" altLang="zh-CN" sz="2800" dirty="0">
                <a:latin typeface="Gill Sans MT" panose="020B0502020104020203" pitchFamily="34" charset="0"/>
                <a:ea typeface="宋体" pitchFamily="2" charset="-122"/>
              </a:rPr>
              <a:t> | </a:t>
            </a:r>
            <a:r>
              <a:rPr lang="en-US" altLang="zh-CN" sz="2800" i="1" dirty="0">
                <a:latin typeface="Gill Sans MT" panose="020B0502020104020203" pitchFamily="34" charset="0"/>
                <a:ea typeface="宋体" pitchFamily="2" charset="-122"/>
              </a:rPr>
              <a:t>B t n</a:t>
            </a:r>
            <a:r>
              <a:rPr lang="en-US" altLang="zh-CN" sz="2800" dirty="0">
                <a:latin typeface="Gill Sans MT" panose="020B0502020104020203" pitchFamily="34" charset="0"/>
                <a:ea typeface="宋体" pitchFamily="2" charset="-122"/>
              </a:rPr>
              <a:t>)</a:t>
            </a:r>
            <a:r>
              <a:rPr lang="en-US" altLang="zh-CN" sz="2800" i="1" dirty="0">
                <a:latin typeface="Gill Sans MT" panose="020B0502020104020203" pitchFamily="34" charset="0"/>
                <a:ea typeface="宋体" pitchFamily="2" charset="-122"/>
              </a:rPr>
              <a:t>*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025775" y="3053934"/>
            <a:ext cx="4999038" cy="708025"/>
            <a:chOff x="1906" y="1824"/>
            <a:chExt cx="3149" cy="446"/>
          </a:xfrm>
        </p:grpSpPr>
        <p:sp>
          <p:nvSpPr>
            <p:cNvPr id="17421" name="Line 5"/>
            <p:cNvSpPr>
              <a:spLocks noChangeShapeType="1"/>
            </p:cNvSpPr>
            <p:nvPr/>
          </p:nvSpPr>
          <p:spPr bwMode="auto">
            <a:xfrm>
              <a:off x="1906" y="2054"/>
              <a:ext cx="103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17422" name="Text Box 6"/>
            <p:cNvSpPr txBox="1">
              <a:spLocks noChangeArrowheads="1"/>
            </p:cNvSpPr>
            <p:nvPr/>
          </p:nvSpPr>
          <p:spPr bwMode="auto">
            <a:xfrm>
              <a:off x="2952" y="1824"/>
              <a:ext cx="2103" cy="44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Gill Sans MT" panose="020B0502020104020203" pitchFamily="34" charset="0"/>
                  <a:ea typeface="宋体" pitchFamily="2" charset="-122"/>
                </a:rPr>
                <a:t>‘</a:t>
              </a:r>
              <a:r>
                <a:rPr lang="en-US" altLang="zh-CN" i="1" dirty="0">
                  <a:latin typeface="Gill Sans MT" panose="020B0502020104020203" pitchFamily="34" charset="0"/>
                  <a:ea typeface="宋体" pitchFamily="2" charset="-122"/>
                </a:rPr>
                <a:t>*</a:t>
              </a:r>
              <a:r>
                <a:rPr lang="en-US" altLang="zh-CN" dirty="0">
                  <a:latin typeface="Gill Sans MT" panose="020B0502020104020203" pitchFamily="34" charset="0"/>
                  <a:ea typeface="宋体" pitchFamily="2" charset="-122"/>
                </a:rPr>
                <a:t>’ is </a:t>
              </a:r>
              <a:r>
                <a:rPr lang="en-US" altLang="zh-CN" i="1" dirty="0">
                  <a:latin typeface="Gill Sans MT" panose="020B0502020104020203" pitchFamily="34" charset="0"/>
                  <a:ea typeface="宋体" pitchFamily="2" charset="-122"/>
                </a:rPr>
                <a:t>closure</a:t>
              </a:r>
              <a:r>
                <a:rPr lang="en-US" altLang="zh-CN" dirty="0">
                  <a:latin typeface="Gill Sans MT" panose="020B0502020104020203" pitchFamily="34" charset="0"/>
                  <a:ea typeface="宋体" pitchFamily="2" charset="-122"/>
                </a:rPr>
                <a:t> operator, zero or more occurrences</a:t>
              </a:r>
              <a:endParaRPr lang="en-US" altLang="zh-CN" i="1" dirty="0">
                <a:latin typeface="Gill Sans MT" panose="020B0502020104020203" pitchFamily="34" charset="0"/>
                <a:ea typeface="宋体" pitchFamily="2" charset="-122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909763" y="3652421"/>
            <a:ext cx="4446587" cy="923925"/>
            <a:chOff x="1203" y="2201"/>
            <a:chExt cx="2801" cy="582"/>
          </a:xfrm>
        </p:grpSpPr>
        <p:sp>
          <p:nvSpPr>
            <p:cNvPr id="17419" name="Line 7"/>
            <p:cNvSpPr>
              <a:spLocks noChangeShapeType="1"/>
            </p:cNvSpPr>
            <p:nvPr/>
          </p:nvSpPr>
          <p:spPr bwMode="auto">
            <a:xfrm>
              <a:off x="1203" y="2201"/>
              <a:ext cx="1017" cy="36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17420" name="Text Box 8"/>
            <p:cNvSpPr txBox="1">
              <a:spLocks noChangeArrowheads="1"/>
            </p:cNvSpPr>
            <p:nvPr/>
          </p:nvSpPr>
          <p:spPr bwMode="auto">
            <a:xfrm>
              <a:off x="2228" y="2337"/>
              <a:ext cx="1776" cy="44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Gill Sans MT" panose="020B0502020104020203" pitchFamily="34" charset="0"/>
                  <a:ea typeface="宋体" pitchFamily="2" charset="-122"/>
                </a:rPr>
                <a:t>‘</a:t>
              </a:r>
              <a:r>
                <a:rPr lang="en-US" altLang="zh-CN" i="1" dirty="0">
                  <a:latin typeface="Gill Sans MT" panose="020B0502020104020203" pitchFamily="34" charset="0"/>
                  <a:ea typeface="宋体" pitchFamily="2" charset="-122"/>
                </a:rPr>
                <a:t>|</a:t>
              </a:r>
              <a:r>
                <a:rPr lang="en-US" altLang="zh-CN" dirty="0">
                  <a:latin typeface="Gill Sans MT" panose="020B0502020104020203" pitchFamily="34" charset="0"/>
                  <a:ea typeface="宋体" pitchFamily="2" charset="-122"/>
                </a:rPr>
                <a:t>’ is </a:t>
              </a:r>
              <a:r>
                <a:rPr lang="en-US" altLang="zh-CN" i="1" dirty="0">
                  <a:latin typeface="Gill Sans MT" panose="020B0502020104020203" pitchFamily="34" charset="0"/>
                  <a:ea typeface="宋体" pitchFamily="2" charset="-122"/>
                </a:rPr>
                <a:t>choice</a:t>
              </a:r>
              <a:r>
                <a:rPr lang="en-US" altLang="zh-CN" dirty="0">
                  <a:latin typeface="Gill Sans MT" panose="020B0502020104020203" pitchFamily="34" charset="0"/>
                  <a:ea typeface="宋体" pitchFamily="2" charset="-122"/>
                </a:rPr>
                <a:t>, either one can be used</a:t>
              </a:r>
              <a:endParaRPr lang="en-US" altLang="zh-CN" i="1" dirty="0">
                <a:latin typeface="Gill Sans MT" panose="020B0502020104020203" pitchFamily="34" charset="0"/>
                <a:ea typeface="宋体" pitchFamily="2" charset="-122"/>
              </a:endParaRPr>
            </a:p>
          </p:txBody>
        </p:sp>
      </p:grp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138113" y="4728581"/>
            <a:ext cx="88677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Any sequence of “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G s n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” and “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B t n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”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‘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G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’ and ‘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B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’ could </a:t>
            </a:r>
            <a:r>
              <a:rPr lang="en-US" altLang="zh-CN" sz="2400" b="0" dirty="0" smtClean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represent commands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, methods, or events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‘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s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’, ‘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’, and ‘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n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’ </a:t>
            </a:r>
            <a:r>
              <a:rPr lang="en-US" altLang="zh-CN" sz="2400" b="0" dirty="0" smtClean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can 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represent </a:t>
            </a:r>
            <a:r>
              <a:rPr lang="en-US" altLang="zh-CN" sz="2400" b="0" dirty="0" smtClean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arguments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, parameters, or values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‘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s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’, ‘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’, and ‘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n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’ could represent literals or a set of values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6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animBg="1"/>
      <p:bldP spid="2652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D75E0C0-B7CB-4EF7-BFD7-334921C4F601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5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Test Cases from Grammar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69963"/>
            <a:ext cx="8867775" cy="2384425"/>
          </a:xfrm>
        </p:spPr>
        <p:txBody>
          <a:bodyPr/>
          <a:lstStyle/>
          <a:p>
            <a:r>
              <a:rPr lang="en-US" altLang="en-US" dirty="0" smtClean="0"/>
              <a:t>A string that satisfies the derivation rules is said to be “</a:t>
            </a:r>
            <a:r>
              <a:rPr lang="en-US" altLang="en-US" i="1" dirty="0" smtClean="0">
                <a:solidFill>
                  <a:schemeClr val="tx2"/>
                </a:solidFill>
              </a:rPr>
              <a:t>in the grammar</a:t>
            </a:r>
            <a:r>
              <a:rPr lang="en-US" altLang="en-US" dirty="0" smtClean="0"/>
              <a:t>”</a:t>
            </a:r>
          </a:p>
          <a:p>
            <a:r>
              <a:rPr lang="en-US" altLang="en-US" dirty="0" smtClean="0"/>
              <a:t>A test case is a </a:t>
            </a:r>
            <a:r>
              <a:rPr lang="en-US" altLang="en-US" dirty="0" smtClean="0">
                <a:solidFill>
                  <a:schemeClr val="tx2"/>
                </a:solidFill>
              </a:rPr>
              <a:t>sequence of strings</a:t>
            </a:r>
            <a:r>
              <a:rPr lang="en-US" altLang="en-US" dirty="0" smtClean="0"/>
              <a:t> that satisfy the regular expression</a:t>
            </a:r>
          </a:p>
          <a:p>
            <a:r>
              <a:rPr lang="en-US" altLang="en-US" dirty="0" smtClean="0"/>
              <a:t>Suppose ‘</a:t>
            </a:r>
            <a:r>
              <a:rPr lang="en-US" altLang="en-US" dirty="0" smtClean="0">
                <a:solidFill>
                  <a:schemeClr val="tx2"/>
                </a:solidFill>
              </a:rPr>
              <a:t>s</a:t>
            </a:r>
            <a:r>
              <a:rPr lang="en-US" altLang="en-US" dirty="0" smtClean="0"/>
              <a:t>’, ‘</a:t>
            </a:r>
            <a:r>
              <a:rPr lang="en-US" altLang="en-US" dirty="0" smtClean="0">
                <a:solidFill>
                  <a:schemeClr val="tx2"/>
                </a:solidFill>
              </a:rPr>
              <a:t>t</a:t>
            </a:r>
            <a:r>
              <a:rPr lang="en-US" altLang="en-US" dirty="0" smtClean="0"/>
              <a:t>’ and ‘</a:t>
            </a:r>
            <a:r>
              <a:rPr lang="en-US" altLang="en-US" dirty="0" smtClean="0">
                <a:solidFill>
                  <a:schemeClr val="tx2"/>
                </a:solidFill>
              </a:rPr>
              <a:t>n</a:t>
            </a:r>
            <a:r>
              <a:rPr lang="en-US" altLang="en-US" dirty="0" smtClean="0"/>
              <a:t>’ are numbers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685800" y="3533775"/>
            <a:ext cx="2747963" cy="2462213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G  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26  </a:t>
            </a:r>
            <a:r>
              <a:rPr lang="en-US" altLang="zh-CN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08 01 90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B  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22  </a:t>
            </a:r>
            <a:r>
              <a:rPr lang="en-US" altLang="zh-CN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06 27 94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G  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22  </a:t>
            </a:r>
            <a:r>
              <a:rPr lang="en-US" altLang="zh-CN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11 21 94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B  </a:t>
            </a:r>
            <a:r>
              <a:rPr lang="en-US" altLang="zh-CN" sz="28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13  </a:t>
            </a:r>
            <a:r>
              <a:rPr lang="en-US" altLang="zh-CN" sz="28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01 09 03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429000" y="4327525"/>
            <a:ext cx="5234245" cy="708025"/>
            <a:chOff x="2160" y="2075"/>
            <a:chExt cx="3258" cy="446"/>
          </a:xfrm>
        </p:grpSpPr>
        <p:sp>
          <p:nvSpPr>
            <p:cNvPr id="18441" name="Text Box 5"/>
            <p:cNvSpPr txBox="1">
              <a:spLocks noChangeArrowheads="1"/>
            </p:cNvSpPr>
            <p:nvPr/>
          </p:nvSpPr>
          <p:spPr bwMode="auto">
            <a:xfrm>
              <a:off x="2770" y="2075"/>
              <a:ext cx="2648" cy="44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Gill Sans MT" panose="020B0502020104020203" pitchFamily="34" charset="0"/>
                  <a:ea typeface="宋体" pitchFamily="2" charset="-122"/>
                </a:rPr>
                <a:t>Could be one test with four </a:t>
              </a:r>
              <a:r>
                <a:rPr lang="en-US" altLang="zh-CN" dirty="0" smtClean="0">
                  <a:latin typeface="Gill Sans MT" panose="020B0502020104020203" pitchFamily="34" charset="0"/>
                  <a:ea typeface="宋体" pitchFamily="2" charset="-122"/>
                </a:rPr>
                <a:t>parts or four </a:t>
              </a:r>
              <a:r>
                <a:rPr lang="en-US" altLang="zh-CN" dirty="0">
                  <a:latin typeface="Gill Sans MT" panose="020B0502020104020203" pitchFamily="34" charset="0"/>
                  <a:ea typeface="宋体" pitchFamily="2" charset="-122"/>
                </a:rPr>
                <a:t>separate tests,  </a:t>
              </a:r>
              <a:r>
                <a:rPr lang="en-US" altLang="zh-CN" dirty="0" smtClean="0">
                  <a:latin typeface="Gill Sans MT" panose="020B0502020104020203" pitchFamily="34" charset="0"/>
                  <a:ea typeface="宋体" pitchFamily="2" charset="-122"/>
                </a:rPr>
                <a:t>etc.</a:t>
              </a:r>
              <a:endParaRPr lang="en-US" altLang="zh-CN" dirty="0"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18442" name="Line 6"/>
            <p:cNvSpPr>
              <a:spLocks noChangeShapeType="1"/>
            </p:cNvSpPr>
            <p:nvPr/>
          </p:nvSpPr>
          <p:spPr bwMode="auto">
            <a:xfrm>
              <a:off x="2160" y="2348"/>
              <a:ext cx="60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1066549-38E1-4DA8-A093-5494C97CF2EE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6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BNF Grammars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214313" y="1558925"/>
            <a:ext cx="8715375" cy="4711700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dirty="0">
                <a:latin typeface="Helvetica" charset="0"/>
                <a:ea typeface="宋体" pitchFamily="2" charset="-122"/>
              </a:rPr>
              <a:t>Stream  ::=  action*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dirty="0">
                <a:latin typeface="Helvetica" charset="0"/>
                <a:ea typeface="宋体" pitchFamily="2" charset="-122"/>
              </a:rPr>
              <a:t>action   ::=  </a:t>
            </a:r>
            <a:r>
              <a:rPr lang="en-US" altLang="zh-CN" sz="2800" dirty="0" err="1">
                <a:latin typeface="Helvetica" charset="0"/>
                <a:ea typeface="宋体" pitchFamily="2" charset="-122"/>
              </a:rPr>
              <a:t>actG</a:t>
            </a:r>
            <a:r>
              <a:rPr lang="en-US" altLang="zh-CN" sz="2800" dirty="0">
                <a:latin typeface="Helvetica" charset="0"/>
                <a:ea typeface="宋体" pitchFamily="2" charset="-122"/>
              </a:rPr>
              <a:t>  |  </a:t>
            </a:r>
            <a:r>
              <a:rPr lang="en-US" altLang="zh-CN" sz="2800" dirty="0" err="1">
                <a:latin typeface="Helvetica" charset="0"/>
                <a:ea typeface="宋体" pitchFamily="2" charset="-122"/>
              </a:rPr>
              <a:t>actB</a:t>
            </a:r>
            <a:endParaRPr lang="en-US" altLang="zh-CN" sz="2800" dirty="0">
              <a:latin typeface="Helvetica" charset="0"/>
              <a:ea typeface="宋体" pitchFamily="2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dirty="0" err="1">
                <a:latin typeface="Helvetica" charset="0"/>
                <a:ea typeface="宋体" pitchFamily="2" charset="-122"/>
              </a:rPr>
              <a:t>actG</a:t>
            </a:r>
            <a:r>
              <a:rPr lang="en-US" altLang="zh-CN" sz="2800" dirty="0">
                <a:latin typeface="Helvetica" charset="0"/>
                <a:ea typeface="宋体" pitchFamily="2" charset="-122"/>
              </a:rPr>
              <a:t>      ::=  “G” s  n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dirty="0" err="1">
                <a:latin typeface="Helvetica" charset="0"/>
                <a:ea typeface="宋体" pitchFamily="2" charset="-122"/>
              </a:rPr>
              <a:t>actB</a:t>
            </a:r>
            <a:r>
              <a:rPr lang="en-US" altLang="zh-CN" sz="2800" dirty="0">
                <a:latin typeface="Helvetica" charset="0"/>
                <a:ea typeface="宋体" pitchFamily="2" charset="-122"/>
              </a:rPr>
              <a:t>      ::=  “B”  t  n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dirty="0">
                <a:latin typeface="Helvetica" charset="0"/>
                <a:ea typeface="宋体" pitchFamily="2" charset="-122"/>
              </a:rPr>
              <a:t>s            ::=  digit</a:t>
            </a:r>
            <a:r>
              <a:rPr lang="en-US" altLang="zh-CN" sz="2800" baseline="30000" dirty="0">
                <a:latin typeface="Helvetica" charset="0"/>
                <a:ea typeface="宋体" pitchFamily="2" charset="-122"/>
              </a:rPr>
              <a:t>1-3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dirty="0">
                <a:latin typeface="Helvetica" charset="0"/>
                <a:ea typeface="宋体" pitchFamily="2" charset="-122"/>
              </a:rPr>
              <a:t>t             ::=  digit</a:t>
            </a:r>
            <a:r>
              <a:rPr lang="en-US" altLang="zh-CN" sz="2800" baseline="30000" dirty="0">
                <a:latin typeface="Helvetica" charset="0"/>
                <a:ea typeface="宋体" pitchFamily="2" charset="-122"/>
              </a:rPr>
              <a:t>1-3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dirty="0">
                <a:latin typeface="Helvetica" charset="0"/>
                <a:ea typeface="宋体" pitchFamily="2" charset="-122"/>
              </a:rPr>
              <a:t>n            ::=  digit</a:t>
            </a:r>
            <a:r>
              <a:rPr lang="en-US" altLang="zh-CN" sz="2800" baseline="30000" dirty="0">
                <a:latin typeface="Helvetica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Helvetica" charset="0"/>
                <a:ea typeface="宋体" pitchFamily="2" charset="-122"/>
              </a:rPr>
              <a:t>  “.”  digit</a:t>
            </a:r>
            <a:r>
              <a:rPr lang="en-US" altLang="zh-CN" sz="2800" baseline="30000" dirty="0">
                <a:latin typeface="Helvetica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Helvetica" charset="0"/>
                <a:ea typeface="宋体" pitchFamily="2" charset="-122"/>
              </a:rPr>
              <a:t>  “.”  digit</a:t>
            </a:r>
            <a:r>
              <a:rPr lang="en-US" altLang="zh-CN" sz="2800" baseline="30000" dirty="0">
                <a:latin typeface="Helvetica" charset="0"/>
                <a:ea typeface="宋体" pitchFamily="2" charset="-122"/>
              </a:rPr>
              <a:t>2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dirty="0">
                <a:latin typeface="Helvetica" charset="0"/>
                <a:ea typeface="宋体" pitchFamily="2" charset="-122"/>
              </a:rPr>
              <a:t>digit       ::=  “0” | “1” | “2” | “3” | “4” | “5” | “6” |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 dirty="0">
                <a:latin typeface="Helvetica" charset="0"/>
                <a:ea typeface="宋体" pitchFamily="2" charset="-122"/>
              </a:rPr>
              <a:t>                      “7” | “8” | “9”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428750" y="2378075"/>
            <a:ext cx="5629275" cy="433388"/>
            <a:chOff x="900" y="1498"/>
            <a:chExt cx="3546" cy="273"/>
          </a:xfrm>
        </p:grpSpPr>
        <p:sp>
          <p:nvSpPr>
            <p:cNvPr id="19474" name="Text Box 8"/>
            <p:cNvSpPr txBox="1">
              <a:spLocks noChangeArrowheads="1"/>
            </p:cNvSpPr>
            <p:nvPr/>
          </p:nvSpPr>
          <p:spPr bwMode="auto">
            <a:xfrm>
              <a:off x="3211" y="1501"/>
              <a:ext cx="1235" cy="252"/>
            </a:xfrm>
            <a:prstGeom prst="rect">
              <a:avLst/>
            </a:prstGeom>
            <a:solidFill>
              <a:srgbClr val="003399"/>
            </a:solidFill>
            <a:ln w="127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>
                  <a:latin typeface="Gill Sans MT" panose="020B0502020104020203" pitchFamily="34" charset="0"/>
                  <a:ea typeface="宋体" pitchFamily="2" charset="-122"/>
                </a:rPr>
                <a:t>Non-terminals</a:t>
              </a:r>
            </a:p>
          </p:txBody>
        </p:sp>
        <p:sp>
          <p:nvSpPr>
            <p:cNvPr id="19475" name="Line 9"/>
            <p:cNvSpPr>
              <a:spLocks noChangeShapeType="1"/>
            </p:cNvSpPr>
            <p:nvPr/>
          </p:nvSpPr>
          <p:spPr bwMode="auto">
            <a:xfrm>
              <a:off x="1058" y="1620"/>
              <a:ext cx="2153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Line 10"/>
            <p:cNvSpPr>
              <a:spLocks noChangeShapeType="1"/>
            </p:cNvSpPr>
            <p:nvPr/>
          </p:nvSpPr>
          <p:spPr bwMode="auto">
            <a:xfrm flipH="1" flipV="1">
              <a:off x="922" y="1498"/>
              <a:ext cx="136" cy="11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Line 11"/>
            <p:cNvSpPr>
              <a:spLocks noChangeShapeType="1"/>
            </p:cNvSpPr>
            <p:nvPr/>
          </p:nvSpPr>
          <p:spPr bwMode="auto">
            <a:xfrm flipH="1">
              <a:off x="900" y="1620"/>
              <a:ext cx="166" cy="15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834188" y="4021138"/>
            <a:ext cx="1555750" cy="1133475"/>
            <a:chOff x="4305" y="2533"/>
            <a:chExt cx="980" cy="714"/>
          </a:xfrm>
        </p:grpSpPr>
        <p:sp>
          <p:nvSpPr>
            <p:cNvPr id="19472" name="Text Box 12"/>
            <p:cNvSpPr txBox="1">
              <a:spLocks noChangeArrowheads="1"/>
            </p:cNvSpPr>
            <p:nvPr/>
          </p:nvSpPr>
          <p:spPr bwMode="auto">
            <a:xfrm>
              <a:off x="4446" y="2533"/>
              <a:ext cx="839" cy="258"/>
            </a:xfrm>
            <a:prstGeom prst="rect">
              <a:avLst/>
            </a:prstGeom>
            <a:solidFill>
              <a:srgbClr val="003399"/>
            </a:solidFill>
            <a:ln w="127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 dirty="0">
                  <a:latin typeface="Gill Sans MT" panose="020B0502020104020203" pitchFamily="34" charset="0"/>
                  <a:ea typeface="宋体" pitchFamily="2" charset="-122"/>
                </a:rPr>
                <a:t>Terminals</a:t>
              </a:r>
            </a:p>
          </p:txBody>
        </p:sp>
        <p:sp>
          <p:nvSpPr>
            <p:cNvPr id="19473" name="Line 13"/>
            <p:cNvSpPr>
              <a:spLocks noChangeShapeType="1"/>
            </p:cNvSpPr>
            <p:nvPr/>
          </p:nvSpPr>
          <p:spPr bwMode="auto">
            <a:xfrm flipV="1">
              <a:off x="4305" y="2786"/>
              <a:ext cx="583" cy="46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52400" y="3046413"/>
            <a:ext cx="6596063" cy="639762"/>
            <a:chOff x="96" y="1944"/>
            <a:chExt cx="4155" cy="403"/>
          </a:xfrm>
        </p:grpSpPr>
        <p:sp>
          <p:nvSpPr>
            <p:cNvPr id="19469" name="Text Box 14"/>
            <p:cNvSpPr txBox="1">
              <a:spLocks noChangeArrowheads="1"/>
            </p:cNvSpPr>
            <p:nvPr/>
          </p:nvSpPr>
          <p:spPr bwMode="auto">
            <a:xfrm>
              <a:off x="2954" y="2016"/>
              <a:ext cx="1297" cy="252"/>
            </a:xfrm>
            <a:prstGeom prst="rect">
              <a:avLst/>
            </a:prstGeom>
            <a:solidFill>
              <a:srgbClr val="003399"/>
            </a:solidFill>
            <a:ln w="127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>
                  <a:latin typeface="Gill Sans MT" panose="020B0502020104020203" pitchFamily="34" charset="0"/>
                  <a:ea typeface="宋体" pitchFamily="2" charset="-122"/>
                </a:rPr>
                <a:t>Production rule</a:t>
              </a:r>
            </a:p>
          </p:txBody>
        </p:sp>
        <p:sp>
          <p:nvSpPr>
            <p:cNvPr id="19470" name="Oval 15"/>
            <p:cNvSpPr>
              <a:spLocks noChangeArrowheads="1"/>
            </p:cNvSpPr>
            <p:nvPr/>
          </p:nvSpPr>
          <p:spPr bwMode="auto">
            <a:xfrm>
              <a:off x="96" y="1944"/>
              <a:ext cx="2541" cy="403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71" name="Line 16"/>
            <p:cNvSpPr>
              <a:spLocks noChangeShapeType="1"/>
            </p:cNvSpPr>
            <p:nvPr/>
          </p:nvSpPr>
          <p:spPr bwMode="auto">
            <a:xfrm>
              <a:off x="2635" y="2145"/>
              <a:ext cx="31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490663" y="1808163"/>
            <a:ext cx="5257800" cy="409575"/>
            <a:chOff x="939" y="1139"/>
            <a:chExt cx="3312" cy="258"/>
          </a:xfrm>
        </p:grpSpPr>
        <p:sp>
          <p:nvSpPr>
            <p:cNvPr id="19467" name="Text Box 18"/>
            <p:cNvSpPr txBox="1">
              <a:spLocks noChangeArrowheads="1"/>
            </p:cNvSpPr>
            <p:nvPr/>
          </p:nvSpPr>
          <p:spPr bwMode="auto">
            <a:xfrm>
              <a:off x="3197" y="1139"/>
              <a:ext cx="1054" cy="258"/>
            </a:xfrm>
            <a:prstGeom prst="rect">
              <a:avLst/>
            </a:prstGeom>
            <a:solidFill>
              <a:srgbClr val="003399"/>
            </a:solidFill>
            <a:ln w="127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Start symbol</a:t>
              </a:r>
            </a:p>
          </p:txBody>
        </p:sp>
        <p:sp>
          <p:nvSpPr>
            <p:cNvPr id="19468" name="Line 19"/>
            <p:cNvSpPr>
              <a:spLocks noChangeShapeType="1"/>
            </p:cNvSpPr>
            <p:nvPr/>
          </p:nvSpPr>
          <p:spPr bwMode="auto">
            <a:xfrm>
              <a:off x="939" y="1151"/>
              <a:ext cx="2262" cy="11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998A8A4-FE66-48E6-842D-66F2BCA84BBA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7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Grammars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3899230"/>
            <a:ext cx="8867775" cy="2633333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2"/>
                </a:solidFill>
              </a:rPr>
              <a:t>Recognizer</a:t>
            </a:r>
            <a:r>
              <a:rPr lang="en-US" altLang="en-US" dirty="0" smtClean="0"/>
              <a:t> : Is a string (or test) in the grammar ?</a:t>
            </a:r>
          </a:p>
          <a:p>
            <a:pPr lvl="1"/>
            <a:r>
              <a:rPr lang="en-US" altLang="en-US" dirty="0" smtClean="0"/>
              <a:t>This is called </a:t>
            </a:r>
            <a:r>
              <a:rPr lang="en-US" altLang="en-US" dirty="0" smtClean="0">
                <a:solidFill>
                  <a:schemeClr val="tx2"/>
                </a:solidFill>
              </a:rPr>
              <a:t>parsing</a:t>
            </a:r>
          </a:p>
          <a:p>
            <a:pPr lvl="1"/>
            <a:r>
              <a:rPr lang="en-US" altLang="en-US" dirty="0" smtClean="0"/>
              <a:t>Tools exist to support </a:t>
            </a:r>
            <a:r>
              <a:rPr lang="en-US" altLang="en-US" dirty="0" smtClean="0">
                <a:solidFill>
                  <a:schemeClr val="tx2"/>
                </a:solidFill>
              </a:rPr>
              <a:t>parsing</a:t>
            </a:r>
          </a:p>
          <a:p>
            <a:pPr lvl="1"/>
            <a:r>
              <a:rPr lang="en-US" altLang="en-US" dirty="0" smtClean="0"/>
              <a:t>Programs can use them for </a:t>
            </a:r>
            <a:r>
              <a:rPr lang="en-US" altLang="en-US" dirty="0" smtClean="0">
                <a:solidFill>
                  <a:schemeClr val="tx2"/>
                </a:solidFill>
              </a:rPr>
              <a:t>input validation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Generator</a:t>
            </a:r>
            <a:r>
              <a:rPr lang="en-US" altLang="en-US" dirty="0" smtClean="0"/>
              <a:t> : Given a grammar, derive strings in the grammar</a:t>
            </a:r>
          </a:p>
        </p:txBody>
      </p:sp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608767" y="794080"/>
            <a:ext cx="7915275" cy="3105150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latin typeface="Helvetica" charset="0"/>
                <a:ea typeface="宋体" pitchFamily="2" charset="-122"/>
              </a:rPr>
              <a:t>Stream  ::= action  </a:t>
            </a:r>
            <a:r>
              <a:rPr lang="en-US" altLang="zh-CN" sz="2400" dirty="0" err="1">
                <a:latin typeface="Helvetica" charset="0"/>
                <a:ea typeface="宋体" pitchFamily="2" charset="-122"/>
              </a:rPr>
              <a:t>action</a:t>
            </a:r>
            <a:r>
              <a:rPr lang="en-US" altLang="zh-CN" sz="2400" dirty="0">
                <a:latin typeface="Helvetica" charset="0"/>
                <a:ea typeface="宋体" pitchFamily="2" charset="-122"/>
              </a:rPr>
              <a:t> *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latin typeface="Helvetica" charset="0"/>
                <a:ea typeface="宋体" pitchFamily="2" charset="-122"/>
              </a:rPr>
              <a:t>              ::= </a:t>
            </a:r>
            <a:r>
              <a:rPr lang="en-US" altLang="zh-CN" sz="2400" dirty="0" err="1">
                <a:latin typeface="Helvetica" charset="0"/>
                <a:ea typeface="宋体" pitchFamily="2" charset="-122"/>
              </a:rPr>
              <a:t>actG</a:t>
            </a:r>
            <a:r>
              <a:rPr lang="en-US" altLang="zh-CN" sz="2400" dirty="0">
                <a:latin typeface="Helvetica" charset="0"/>
                <a:ea typeface="宋体" pitchFamily="2" charset="-122"/>
              </a:rPr>
              <a:t> action*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latin typeface="Helvetica" charset="0"/>
                <a:ea typeface="宋体" pitchFamily="2" charset="-122"/>
              </a:rPr>
              <a:t>              ::= G s n action*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latin typeface="Helvetica" charset="0"/>
                <a:ea typeface="宋体" pitchFamily="2" charset="-122"/>
              </a:rPr>
              <a:t>              ::= G digit</a:t>
            </a:r>
            <a:r>
              <a:rPr lang="en-US" altLang="zh-CN" sz="2400" baseline="30000" dirty="0">
                <a:latin typeface="Helvetica" charset="0"/>
                <a:ea typeface="宋体" pitchFamily="2" charset="-122"/>
              </a:rPr>
              <a:t>1-3</a:t>
            </a:r>
            <a:r>
              <a:rPr lang="en-US" altLang="zh-CN" sz="2400" dirty="0">
                <a:latin typeface="Helvetica" charset="0"/>
                <a:ea typeface="宋体" pitchFamily="2" charset="-122"/>
              </a:rPr>
              <a:t> digit</a:t>
            </a:r>
            <a:r>
              <a:rPr lang="en-US" altLang="zh-CN" sz="2400" baseline="30000" dirty="0">
                <a:latin typeface="Helvetica" charset="0"/>
                <a:ea typeface="宋体" pitchFamily="2" charset="-122"/>
              </a:rPr>
              <a:t>2</a:t>
            </a:r>
            <a:r>
              <a:rPr lang="en-US" altLang="zh-CN" sz="2400" dirty="0">
                <a:latin typeface="Helvetica" charset="0"/>
                <a:ea typeface="宋体" pitchFamily="2" charset="-122"/>
              </a:rPr>
              <a:t> . digit</a:t>
            </a:r>
            <a:r>
              <a:rPr lang="en-US" altLang="zh-CN" sz="2400" baseline="30000" dirty="0">
                <a:latin typeface="Helvetica" charset="0"/>
                <a:ea typeface="宋体" pitchFamily="2" charset="-122"/>
              </a:rPr>
              <a:t>2</a:t>
            </a:r>
            <a:r>
              <a:rPr lang="en-US" altLang="zh-CN" sz="2400" dirty="0">
                <a:latin typeface="Helvetica" charset="0"/>
                <a:ea typeface="宋体" pitchFamily="2" charset="-122"/>
              </a:rPr>
              <a:t> . digit</a:t>
            </a:r>
            <a:r>
              <a:rPr lang="en-US" altLang="zh-CN" sz="2400" baseline="30000" dirty="0">
                <a:latin typeface="Helvetica" charset="0"/>
                <a:ea typeface="宋体" pitchFamily="2" charset="-122"/>
              </a:rPr>
              <a:t>2</a:t>
            </a:r>
            <a:r>
              <a:rPr lang="en-US" altLang="zh-CN" sz="2400" dirty="0">
                <a:latin typeface="Helvetica" charset="0"/>
                <a:ea typeface="宋体" pitchFamily="2" charset="-122"/>
              </a:rPr>
              <a:t> action*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latin typeface="Helvetica" charset="0"/>
                <a:ea typeface="宋体" pitchFamily="2" charset="-122"/>
              </a:rPr>
              <a:t>              ::= G </a:t>
            </a:r>
            <a:r>
              <a:rPr lang="en-US" altLang="zh-CN" dirty="0" err="1">
                <a:latin typeface="Helvetica" charset="0"/>
                <a:ea typeface="宋体" pitchFamily="2" charset="-122"/>
              </a:rPr>
              <a:t>digitdigit</a:t>
            </a:r>
            <a:r>
              <a:rPr lang="en-US" altLang="zh-CN" sz="2400" dirty="0">
                <a:latin typeface="Helvetica" charset="0"/>
                <a:ea typeface="宋体" pitchFamily="2" charset="-122"/>
              </a:rPr>
              <a:t> </a:t>
            </a:r>
            <a:r>
              <a:rPr lang="en-US" altLang="zh-CN" dirty="0" err="1">
                <a:latin typeface="Helvetica" charset="0"/>
                <a:ea typeface="宋体" pitchFamily="2" charset="-122"/>
              </a:rPr>
              <a:t>digitdigit.digitdigit.digitdigit</a:t>
            </a:r>
            <a:r>
              <a:rPr lang="en-US" altLang="zh-CN" sz="2400" dirty="0">
                <a:latin typeface="Helvetica" charset="0"/>
                <a:ea typeface="宋体" pitchFamily="2" charset="-122"/>
              </a:rPr>
              <a:t>  </a:t>
            </a:r>
            <a:r>
              <a:rPr lang="en-US" altLang="zh-CN" dirty="0">
                <a:latin typeface="Helvetica" charset="0"/>
                <a:ea typeface="宋体" pitchFamily="2" charset="-122"/>
              </a:rPr>
              <a:t>action*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latin typeface="Helvetica" charset="0"/>
                <a:ea typeface="宋体" pitchFamily="2" charset="-122"/>
              </a:rPr>
              <a:t>              ::= G </a:t>
            </a:r>
            <a:r>
              <a:rPr lang="en-US" altLang="zh-CN" sz="2400" dirty="0" smtClean="0">
                <a:latin typeface="Helvetica" charset="0"/>
                <a:ea typeface="宋体" pitchFamily="2" charset="-122"/>
              </a:rPr>
              <a:t>25 </a:t>
            </a:r>
            <a:r>
              <a:rPr lang="en-US" altLang="zh-CN" sz="2400" dirty="0">
                <a:latin typeface="Helvetica" charset="0"/>
                <a:ea typeface="宋体" pitchFamily="2" charset="-122"/>
              </a:rPr>
              <a:t>08.01.90  action*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latin typeface="Helvetica" charset="0"/>
                <a:ea typeface="宋体" pitchFamily="2" charset="-122"/>
              </a:rPr>
              <a:t>       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  <p:bldP spid="2693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282EA7A-50DD-4812-84EB-8AA08D92EA6D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8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" y="96837"/>
            <a:ext cx="9089792" cy="1286795"/>
          </a:xfrm>
        </p:spPr>
        <p:txBody>
          <a:bodyPr/>
          <a:lstStyle/>
          <a:p>
            <a:r>
              <a:rPr lang="en-US" altLang="en-US" dirty="0" smtClean="0"/>
              <a:t>Mutation as Grammar-Based Testing</a:t>
            </a:r>
          </a:p>
        </p:txBody>
      </p:sp>
      <p:sp>
        <p:nvSpPr>
          <p:cNvPr id="21510" name="Text Box 3"/>
          <p:cNvSpPr txBox="1">
            <a:spLocks noChangeArrowheads="1"/>
          </p:cNvSpPr>
          <p:nvPr/>
        </p:nvSpPr>
        <p:spPr bwMode="auto">
          <a:xfrm>
            <a:off x="3181350" y="1259312"/>
            <a:ext cx="2781300" cy="974725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Grammar-based Testing</a:t>
            </a:r>
            <a:endParaRPr lang="en-US" altLang="en-US" sz="280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233951"/>
            <a:ext cx="8534400" cy="1693863"/>
            <a:chOff x="192" y="1339"/>
            <a:chExt cx="5376" cy="1067"/>
          </a:xfrm>
        </p:grpSpPr>
        <p:sp>
          <p:nvSpPr>
            <p:cNvPr id="21521" name="AutoShape 5"/>
            <p:cNvSpPr>
              <a:spLocks/>
            </p:cNvSpPr>
            <p:nvPr/>
          </p:nvSpPr>
          <p:spPr bwMode="auto">
            <a:xfrm rot="16200000">
              <a:off x="2686" y="238"/>
              <a:ext cx="389" cy="2592"/>
            </a:xfrm>
            <a:prstGeom prst="rightBrace">
              <a:avLst>
                <a:gd name="adj1" fmla="val 56250"/>
                <a:gd name="adj2" fmla="val 50288"/>
              </a:avLst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22" name="Text Box 6"/>
            <p:cNvSpPr txBox="1">
              <a:spLocks noChangeArrowheads="1"/>
            </p:cNvSpPr>
            <p:nvPr/>
          </p:nvSpPr>
          <p:spPr bwMode="auto">
            <a:xfrm>
              <a:off x="192" y="1752"/>
              <a:ext cx="2448" cy="654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15000"/>
                </a:spcBef>
              </a:pPr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UnMutated Derivations</a:t>
              </a:r>
            </a:p>
            <a:p>
              <a:pPr algn="ctr">
                <a:spcBef>
                  <a:spcPct val="15000"/>
                </a:spcBef>
              </a:pPr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(</a:t>
              </a:r>
              <a:r>
                <a:rPr lang="en-US" altLang="zh-CN" sz="2800" i="1">
                  <a:solidFill>
                    <a:schemeClr val="tx1"/>
                  </a:solidFill>
                  <a:ea typeface="宋体" pitchFamily="2" charset="-122"/>
                </a:rPr>
                <a:t>valid strings</a:t>
              </a:r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)</a:t>
              </a:r>
              <a:endParaRPr lang="en-US" altLang="en-US" sz="2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1523" name="Text Box 7"/>
            <p:cNvSpPr txBox="1">
              <a:spLocks noChangeArrowheads="1"/>
            </p:cNvSpPr>
            <p:nvPr/>
          </p:nvSpPr>
          <p:spPr bwMode="auto">
            <a:xfrm>
              <a:off x="3120" y="1752"/>
              <a:ext cx="2448" cy="654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15000"/>
                </a:spcBef>
              </a:pPr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Mutated Derivations</a:t>
              </a:r>
            </a:p>
            <a:p>
              <a:pPr algn="ctr">
                <a:spcBef>
                  <a:spcPct val="15000"/>
                </a:spcBef>
              </a:pPr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(</a:t>
              </a:r>
              <a:r>
                <a:rPr lang="en-US" altLang="zh-CN" sz="2800" i="1">
                  <a:solidFill>
                    <a:schemeClr val="tx1"/>
                  </a:solidFill>
                  <a:ea typeface="宋体" pitchFamily="2" charset="-122"/>
                </a:rPr>
                <a:t>invalid strings</a:t>
              </a:r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)</a:t>
              </a:r>
              <a:endParaRPr lang="en-US" altLang="en-US" sz="2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840038" y="3926642"/>
            <a:ext cx="6248400" cy="1666875"/>
            <a:chOff x="1728" y="2428"/>
            <a:chExt cx="3936" cy="1050"/>
          </a:xfrm>
        </p:grpSpPr>
        <p:sp>
          <p:nvSpPr>
            <p:cNvPr id="21518" name="AutoShape 9"/>
            <p:cNvSpPr>
              <a:spLocks/>
            </p:cNvSpPr>
            <p:nvPr/>
          </p:nvSpPr>
          <p:spPr bwMode="auto">
            <a:xfrm rot="16200000">
              <a:off x="3990" y="1942"/>
              <a:ext cx="371" cy="1344"/>
            </a:xfrm>
            <a:prstGeom prst="rightBrace">
              <a:avLst>
                <a:gd name="adj1" fmla="val 29167"/>
                <a:gd name="adj2" fmla="val 49721"/>
              </a:avLst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9" name="Text Box 10"/>
            <p:cNvSpPr txBox="1">
              <a:spLocks noChangeArrowheads="1"/>
            </p:cNvSpPr>
            <p:nvPr/>
          </p:nvSpPr>
          <p:spPr bwMode="auto">
            <a:xfrm>
              <a:off x="1728" y="2810"/>
              <a:ext cx="2208" cy="668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ea typeface="宋体" pitchFamily="2" charset="-122"/>
                </a:rPr>
                <a:t>Grammar Mutation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ea typeface="宋体" pitchFamily="2" charset="-122"/>
                </a:rPr>
                <a:t>(</a:t>
              </a:r>
              <a:r>
                <a:rPr lang="en-US" altLang="zh-CN" sz="2800" i="1" dirty="0">
                  <a:solidFill>
                    <a:schemeClr val="tx1"/>
                  </a:solidFill>
                  <a:ea typeface="宋体" pitchFamily="2" charset="-122"/>
                </a:rPr>
                <a:t>invalid strings</a:t>
              </a:r>
              <a:r>
                <a:rPr lang="en-US" altLang="zh-CN" sz="2800" dirty="0">
                  <a:solidFill>
                    <a:schemeClr val="tx1"/>
                  </a:solidFill>
                  <a:ea typeface="宋体" pitchFamily="2" charset="-122"/>
                </a:rPr>
                <a:t>)</a:t>
              </a:r>
              <a:endParaRPr lang="en-US" altLang="en-US" sz="280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1520" name="Text Box 11"/>
            <p:cNvSpPr txBox="1">
              <a:spLocks noChangeArrowheads="1"/>
            </p:cNvSpPr>
            <p:nvPr/>
          </p:nvSpPr>
          <p:spPr bwMode="auto">
            <a:xfrm>
              <a:off x="4080" y="2810"/>
              <a:ext cx="1584" cy="614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ea typeface="宋体" pitchFamily="2" charset="-122"/>
                </a:rPr>
                <a:t>Ground String Mutation</a:t>
              </a:r>
              <a:endParaRPr lang="en-US" altLang="en-US" sz="280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825875" y="5508001"/>
            <a:ext cx="5257800" cy="1123960"/>
            <a:chOff x="2448" y="3462"/>
            <a:chExt cx="3312" cy="708"/>
          </a:xfrm>
        </p:grpSpPr>
        <p:sp>
          <p:nvSpPr>
            <p:cNvPr id="21515" name="AutoShape 13"/>
            <p:cNvSpPr>
              <a:spLocks/>
            </p:cNvSpPr>
            <p:nvPr/>
          </p:nvSpPr>
          <p:spPr bwMode="auto">
            <a:xfrm rot="16200000">
              <a:off x="4211" y="2563"/>
              <a:ext cx="362" cy="2160"/>
            </a:xfrm>
            <a:prstGeom prst="rightBrace">
              <a:avLst>
                <a:gd name="adj1" fmla="val 46875"/>
                <a:gd name="adj2" fmla="val 58329"/>
              </a:avLst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6" name="Text Box 14"/>
            <p:cNvSpPr txBox="1">
              <a:spLocks noChangeArrowheads="1"/>
            </p:cNvSpPr>
            <p:nvPr/>
          </p:nvSpPr>
          <p:spPr bwMode="auto">
            <a:xfrm>
              <a:off x="2448" y="3825"/>
              <a:ext cx="1584" cy="345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Invalid Strings</a:t>
              </a:r>
              <a:endParaRPr lang="en-US" altLang="en-US" sz="2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1517" name="Text Box 15"/>
            <p:cNvSpPr txBox="1">
              <a:spLocks noChangeArrowheads="1"/>
            </p:cNvSpPr>
            <p:nvPr/>
          </p:nvSpPr>
          <p:spPr bwMode="auto">
            <a:xfrm>
              <a:off x="4128" y="3824"/>
              <a:ext cx="1632" cy="345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Valid Strings</a:t>
              </a:r>
              <a:endParaRPr lang="en-US" altLang="en-US" sz="2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283664" name="Text Box 16"/>
          <p:cNvSpPr txBox="1">
            <a:spLocks noChangeArrowheads="1"/>
          </p:cNvSpPr>
          <p:nvPr/>
        </p:nvSpPr>
        <p:spPr bwMode="auto">
          <a:xfrm>
            <a:off x="152400" y="4876800"/>
            <a:ext cx="2538413" cy="1200150"/>
          </a:xfrm>
          <a:prstGeom prst="rect">
            <a:avLst/>
          </a:prstGeom>
          <a:gradFill rotWithShape="1">
            <a:gsLst>
              <a:gs pos="0">
                <a:srgbClr val="003366">
                  <a:gamma/>
                  <a:shade val="46275"/>
                  <a:invGamma/>
                </a:srgbClr>
              </a:gs>
              <a:gs pos="50000">
                <a:srgbClr val="003366"/>
              </a:gs>
              <a:gs pos="100000">
                <a:srgbClr val="003366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Now we can define generic coverage criteria</a:t>
            </a:r>
            <a:endParaRPr lang="en-US" sz="2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ea typeface="SimSun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A8B4B1C-99E9-4E1C-87E8-70CF2EBF6625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9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Grammar-based Coverage Criteria</a:t>
            </a:r>
            <a:endParaRPr lang="en-US" altLang="en-US" sz="3200" dirty="0" smtClean="0">
              <a:ea typeface="宋体" pitchFamily="2" charset="-122"/>
            </a:endParaRP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69963"/>
            <a:ext cx="8867775" cy="919162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The most common and straightforward use every terminal and every production at least once</a:t>
            </a:r>
            <a:endParaRPr lang="en-US" altLang="en-US" dirty="0" smtClean="0"/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441325" y="2030413"/>
            <a:ext cx="8262938" cy="8413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Terminal Symbol Coverage (TSC)</a:t>
            </a:r>
            <a:r>
              <a:rPr lang="en-US" altLang="zh-CN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: TR contains each terminal  symbol </a:t>
            </a:r>
            <a:r>
              <a:rPr lang="en-US" altLang="zh-CN" sz="2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t</a:t>
            </a:r>
            <a:r>
              <a:rPr lang="en-US" altLang="zh-CN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in the grammar </a:t>
            </a:r>
            <a:r>
              <a:rPr lang="en-US" altLang="zh-CN" sz="2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G</a:t>
            </a:r>
            <a:r>
              <a:rPr lang="en-US" altLang="zh-CN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.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446088" y="3224213"/>
            <a:ext cx="8262937" cy="83026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Production Coverage (PDC)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: TR contains each production </a:t>
            </a:r>
            <a:r>
              <a:rPr lang="en-US" altLang="zh-CN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p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in the grammar </a:t>
            </a:r>
            <a:r>
              <a:rPr lang="en-US" altLang="zh-CN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G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.</a:t>
            </a: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138113" y="4162425"/>
            <a:ext cx="8867775" cy="21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charset="-122"/>
              </a:rPr>
              <a:t>PDC subsumes TSC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charset="-122"/>
              </a:rPr>
              <a:t>Grammars and graphs are interchangeable</a:t>
            </a: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SzPct val="85000"/>
              <a:buFont typeface="Times New Roman" pitchFamily="18" charset="0"/>
              <a:buChar char="–"/>
              <a:defRPr/>
            </a:pPr>
            <a:r>
              <a: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charset="-122"/>
              </a:rPr>
              <a:t>PDC is equivalent to EC, TSC is equivalent to NC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charset="-122"/>
              </a:rPr>
              <a:t>Other graph-based coverage criteria could be defined on grammar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  <a:defRPr/>
            </a:pPr>
            <a:r>
              <a:rPr 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But have not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32548" y="72188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(9.1.1)</a:t>
            </a:r>
            <a:endParaRPr lang="en-US" sz="24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animBg="1" autoUpdateAnimBg="0"/>
      <p:bldP spid="271365" grpId="0" animBg="1" autoUpdateAnimBg="0"/>
      <p:bldP spid="271366" grpId="0" build="p"/>
    </p:bldLst>
  </p:timing>
</p:sld>
</file>

<file path=ppt/theme/theme1.xml><?xml version="1.0" encoding="utf-8"?>
<a:theme xmlns:a="http://schemas.openxmlformats.org/drawingml/2006/main" name="intro">
  <a:themeElements>
    <a:clrScheme name="Custom 1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730</TotalTime>
  <Pages>49</Pages>
  <Words>2287</Words>
  <Application>Microsoft Office PowerPoint</Application>
  <PresentationFormat>On-screen Show (4:3)</PresentationFormat>
  <Paragraphs>406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宋体</vt:lpstr>
      <vt:lpstr>宋体</vt:lpstr>
      <vt:lpstr>Arial</vt:lpstr>
      <vt:lpstr>Comic Sans MS</vt:lpstr>
      <vt:lpstr>Gill Sans MT</vt:lpstr>
      <vt:lpstr>Helvetica</vt:lpstr>
      <vt:lpstr>Symbol</vt:lpstr>
      <vt:lpstr>Times New Roman</vt:lpstr>
      <vt:lpstr>Verdana</vt:lpstr>
      <vt:lpstr>Wingdings</vt:lpstr>
      <vt:lpstr>intro</vt:lpstr>
      <vt:lpstr>Introduction to Software Testing Chapter 9.1 Syntax-based Testing</vt:lpstr>
      <vt:lpstr>Ch. 9 : Syntax Coverage</vt:lpstr>
      <vt:lpstr>Using the Syntax to Generate Tests</vt:lpstr>
      <vt:lpstr>Grammar Coverage Criteria</vt:lpstr>
      <vt:lpstr>Test Cases from Grammar</vt:lpstr>
      <vt:lpstr>BNF Grammars</vt:lpstr>
      <vt:lpstr>Using Grammars</vt:lpstr>
      <vt:lpstr>Mutation as Grammar-Based Testing</vt:lpstr>
      <vt:lpstr>Grammar-based Coverage Criteria</vt:lpstr>
      <vt:lpstr>Grammar-based Coverage Criteria</vt:lpstr>
      <vt:lpstr>Mutation Testing</vt:lpstr>
      <vt:lpstr>What is Mutation ?</vt:lpstr>
      <vt:lpstr>Mutation Testing</vt:lpstr>
      <vt:lpstr>Mutants and Ground Strings</vt:lpstr>
      <vt:lpstr>Questions About Mutation</vt:lpstr>
      <vt:lpstr>Killing Mutants</vt:lpstr>
      <vt:lpstr>Syntax-based Coverage Criteria</vt:lpstr>
      <vt:lpstr>Syntax-based Coverage Criteria</vt:lpstr>
      <vt:lpstr>Example</vt:lpstr>
      <vt:lpstr>Mutation Testing</vt:lpstr>
      <vt:lpstr>Instantiating Grammar-Based Testing</vt:lpstr>
      <vt:lpstr>Structure of Chapter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Logic Coverage</dc:title>
  <dc:creator>Jeff Offutt</dc:creator>
  <cp:lastModifiedBy>user</cp:lastModifiedBy>
  <cp:revision>337</cp:revision>
  <cp:lastPrinted>1996-04-04T10:27:56Z</cp:lastPrinted>
  <dcterms:created xsi:type="dcterms:W3CDTF">1996-06-15T03:21:08Z</dcterms:created>
  <dcterms:modified xsi:type="dcterms:W3CDTF">2016-11-22T01:55:21Z</dcterms:modified>
</cp:coreProperties>
</file>