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36" r:id="rId2"/>
    <p:sldId id="444" r:id="rId3"/>
    <p:sldId id="474" r:id="rId4"/>
    <p:sldId id="445" r:id="rId5"/>
    <p:sldId id="446" r:id="rId6"/>
    <p:sldId id="447" r:id="rId7"/>
    <p:sldId id="494" r:id="rId8"/>
    <p:sldId id="496" r:id="rId9"/>
    <p:sldId id="497" r:id="rId10"/>
    <p:sldId id="499" r:id="rId11"/>
    <p:sldId id="500" r:id="rId12"/>
    <p:sldId id="456" r:id="rId13"/>
    <p:sldId id="457" r:id="rId14"/>
    <p:sldId id="458" r:id="rId15"/>
    <p:sldId id="476" r:id="rId16"/>
    <p:sldId id="460" r:id="rId17"/>
    <p:sldId id="461" r:id="rId18"/>
    <p:sldId id="462" r:id="rId19"/>
    <p:sldId id="465" r:id="rId20"/>
    <p:sldId id="464" r:id="rId21"/>
    <p:sldId id="513" r:id="rId22"/>
    <p:sldId id="501" r:id="rId23"/>
    <p:sldId id="466" r:id="rId24"/>
    <p:sldId id="502" r:id="rId25"/>
    <p:sldId id="503" r:id="rId26"/>
    <p:sldId id="469" r:id="rId27"/>
    <p:sldId id="517" r:id="rId28"/>
    <p:sldId id="504" r:id="rId29"/>
    <p:sldId id="505" r:id="rId30"/>
    <p:sldId id="514" r:id="rId31"/>
    <p:sldId id="467" r:id="rId32"/>
    <p:sldId id="506" r:id="rId33"/>
    <p:sldId id="507" r:id="rId34"/>
    <p:sldId id="518" r:id="rId35"/>
    <p:sldId id="519" r:id="rId36"/>
    <p:sldId id="520" r:id="rId37"/>
    <p:sldId id="508" r:id="rId38"/>
    <p:sldId id="470" r:id="rId39"/>
    <p:sldId id="509" r:id="rId40"/>
    <p:sldId id="521" r:id="rId41"/>
    <p:sldId id="515" r:id="rId42"/>
    <p:sldId id="468" r:id="rId43"/>
    <p:sldId id="522" r:id="rId44"/>
    <p:sldId id="510" r:id="rId45"/>
    <p:sldId id="523" r:id="rId46"/>
    <p:sldId id="511" r:id="rId47"/>
    <p:sldId id="512" r:id="rId48"/>
    <p:sldId id="516" r:id="rId49"/>
    <p:sldId id="475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3300"/>
    <a:srgbClr val="00145A"/>
    <a:srgbClr val="0066FF"/>
    <a:srgbClr val="0099CC"/>
    <a:srgbClr val="3366CC"/>
    <a:srgbClr val="33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5" autoAdjust="0"/>
    <p:restoredTop sz="99114" autoAdjust="0"/>
  </p:normalViewPr>
  <p:slideViewPr>
    <p:cSldViewPr snapToGrid="0">
      <p:cViewPr varScale="1">
        <p:scale>
          <a:sx n="98" d="100"/>
          <a:sy n="98" d="100"/>
        </p:scale>
        <p:origin x="-1434" y="-90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/>
            </a:lvl1pPr>
          </a:lstStyle>
          <a:p>
            <a:pPr>
              <a:defRPr/>
            </a:pPr>
            <a:fld id="{7A3CCD52-1CD9-43E2-A25F-6DD57A0D1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819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r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DEB4A0-F4E2-42E8-B382-077BAE0EC0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735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3" tIns="46985" rIns="92293" bIns="46985">
            <a:spAutoFit/>
          </a:bodyPr>
          <a:lstStyle>
            <a:lvl1pPr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7575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 b="0">
                <a:solidFill>
                  <a:schemeClr val="tx1"/>
                </a:solidFill>
              </a:rPr>
              <a:t>Page </a:t>
            </a:r>
            <a:fld id="{EDBCFDC7-AD2C-4249-A935-85C22DCEDCE0}" type="slidenum">
              <a:rPr lang="en-US" altLang="zh-CN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32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C69B63-C5EC-4D01-BEF8-E4003DF1FA6B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45E65D-40C9-46A4-9E31-1BEC6946DAB3}" type="slidenum">
              <a:rPr lang="zh-CN" altLang="en-US" sz="1100" b="0" smtClean="0">
                <a:solidFill>
                  <a:schemeClr val="tx1"/>
                </a:solidFill>
              </a:rPr>
              <a:pPr/>
              <a:t>18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735D994-7EAC-44AC-BF84-8EEFFBBD19CD}" type="slidenum">
              <a:rPr lang="zh-CN" altLang="en-US" sz="1100" b="0" smtClean="0">
                <a:solidFill>
                  <a:schemeClr val="tx1"/>
                </a:solidFill>
              </a:rPr>
              <a:pPr/>
              <a:t>19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We grouped mutation operators as OO features.</a:t>
            </a:r>
          </a:p>
          <a:p>
            <a:r>
              <a:rPr lang="en-US" altLang="ko-KR" smtClean="0">
                <a:ea typeface="Gulim" pitchFamily="34" charset="-127"/>
              </a:rPr>
              <a:t>Information hiding, inheritance, … … ..</a:t>
            </a:r>
          </a:p>
          <a:p>
            <a:r>
              <a:rPr lang="en-US" altLang="ko-KR" smtClean="0">
                <a:ea typeface="Gulim" pitchFamily="34" charset="-127"/>
              </a:rPr>
              <a:t>Now, we show the mutation operators for each categories.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ACDAB3-1E93-4D59-B5D9-A89F59FB6A6D}" type="slidenum">
              <a:rPr lang="zh-CN" altLang="en-US" sz="1100" b="0" smtClean="0">
                <a:solidFill>
                  <a:schemeClr val="tx1"/>
                </a:solidFill>
              </a:rPr>
              <a:pPr/>
              <a:t>21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We grouped mutation operators as OO features.</a:t>
            </a:r>
          </a:p>
          <a:p>
            <a:r>
              <a:rPr lang="en-US" altLang="ko-KR" smtClean="0">
                <a:ea typeface="Gulim" pitchFamily="34" charset="-127"/>
              </a:rPr>
              <a:t>Information hiding, inheritance, … … ..</a:t>
            </a:r>
          </a:p>
          <a:p>
            <a:r>
              <a:rPr lang="en-US" altLang="ko-KR" smtClean="0">
                <a:ea typeface="Gulim" pitchFamily="34" charset="-127"/>
              </a:rPr>
              <a:t>Now, we show the mutation operators for each categories.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B4997B1-4504-47AB-9939-290D71C7DEEB}" type="slidenum">
              <a:rPr lang="zh-CN" altLang="en-US" sz="1100" b="0" smtClean="0">
                <a:solidFill>
                  <a:schemeClr val="tx1"/>
                </a:solidFill>
              </a:rPr>
              <a:pPr/>
              <a:t>30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We grouped mutation operators as OO features.</a:t>
            </a:r>
          </a:p>
          <a:p>
            <a:r>
              <a:rPr lang="en-US" altLang="ko-KR" smtClean="0">
                <a:ea typeface="Gulim" pitchFamily="34" charset="-127"/>
              </a:rPr>
              <a:t>Information hiding, inheritance, … … ..</a:t>
            </a:r>
          </a:p>
          <a:p>
            <a:r>
              <a:rPr lang="en-US" altLang="ko-KR" smtClean="0">
                <a:ea typeface="Gulim" pitchFamily="34" charset="-127"/>
              </a:rPr>
              <a:t>Now, we show the mutation operators for each categories.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EEB018-4894-4869-80D5-D2C3F9BB7E1B}" type="slidenum">
              <a:rPr lang="zh-CN" altLang="en-US" sz="1100" b="0" smtClean="0">
                <a:solidFill>
                  <a:schemeClr val="tx1"/>
                </a:solidFill>
              </a:rPr>
              <a:pPr/>
              <a:t>41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We grouped mutation operators as OO features.</a:t>
            </a:r>
          </a:p>
          <a:p>
            <a:r>
              <a:rPr lang="en-US" altLang="ko-KR" smtClean="0">
                <a:ea typeface="Gulim" pitchFamily="34" charset="-127"/>
              </a:rPr>
              <a:t>Information hiding, inheritance, … … ..</a:t>
            </a:r>
          </a:p>
          <a:p>
            <a:r>
              <a:rPr lang="en-US" altLang="ko-KR" smtClean="0">
                <a:ea typeface="Gulim" pitchFamily="34" charset="-127"/>
              </a:rPr>
              <a:t>Now, we show the mutation operators for each categories.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BE4DE07-5DA3-4C92-B2B6-4E11375216E7}" type="slidenum">
              <a:rPr lang="zh-CN" altLang="en-US" sz="1100" b="0" smtClean="0">
                <a:solidFill>
                  <a:schemeClr val="tx1"/>
                </a:solidFill>
              </a:rPr>
              <a:pPr/>
              <a:t>48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We grouped mutation operators as OO features.</a:t>
            </a:r>
          </a:p>
          <a:p>
            <a:r>
              <a:rPr lang="en-US" altLang="ko-KR" smtClean="0">
                <a:ea typeface="Gulim" pitchFamily="34" charset="-127"/>
              </a:rPr>
              <a:t>Information hiding, inheritance, … … ..</a:t>
            </a:r>
          </a:p>
          <a:p>
            <a:r>
              <a:rPr lang="en-US" altLang="ko-KR" smtClean="0">
                <a:ea typeface="Gulim" pitchFamily="34" charset="-127"/>
              </a:rPr>
              <a:t>Now, we show the mutation operators for each categories.</a:t>
            </a:r>
          </a:p>
          <a:p>
            <a:endParaRPr lang="en-US" altLang="ko-KR" smtClean="0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62F9179-C462-4039-A725-9A179135A709}" type="slidenum">
              <a:rPr lang="zh-CN" altLang="en-US" sz="1100" b="0" smtClean="0">
                <a:solidFill>
                  <a:schemeClr val="tx1"/>
                </a:solidFill>
              </a:rPr>
              <a:pPr/>
              <a:t>49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91B0DD6-4FCF-40A2-85D0-8084A317487C}" type="slidenum">
              <a:rPr lang="zh-CN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E7CE71-A3A3-45D7-BD86-E6430233F924}" type="slidenum">
              <a:rPr lang="zh-CN" alt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3744768-D3B8-4FCE-ACFB-60CCDF6AEE30}" type="slidenum">
              <a:rPr lang="zh-CN" alt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27CA681-9EFD-496B-B283-D231B16969FE}" type="slidenum">
              <a:rPr lang="zh-CN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14D52E9-DBB4-4915-BD47-2AEC8FBE7450}" type="slidenum">
              <a:rPr lang="zh-CN" altLang="en-US" sz="1100" b="0" smtClean="0">
                <a:solidFill>
                  <a:schemeClr val="tx1"/>
                </a:solidFill>
              </a:rPr>
              <a:pPr/>
              <a:t>13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E002492-53C8-4CED-8CA0-3F798BE053C6}" type="slidenum">
              <a:rPr lang="zh-CN" altLang="en-US" sz="1100" b="0" smtClean="0">
                <a:solidFill>
                  <a:schemeClr val="tx1"/>
                </a:solidFill>
              </a:rPr>
              <a:pPr/>
              <a:t>14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3083D1D-2FF8-47DC-8419-BBBEBDBB1A31}" type="slidenum">
              <a:rPr lang="zh-CN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A208AF-5FC5-4A3A-A178-7B15A402802F}" type="slidenum">
              <a:rPr lang="zh-CN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EDCF8-9821-43F1-8D9B-52D842229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9271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C379-4FBB-47CB-8B6B-2452C81274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1779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484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484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36BC-CC6A-46B2-BCB7-80E161BBA6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8186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96838"/>
            <a:ext cx="8815388" cy="757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958850"/>
            <a:ext cx="8867775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50" y="6505575"/>
            <a:ext cx="4003675" cy="2778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4813" y="6507163"/>
            <a:ext cx="2895600" cy="287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B41F4-EFA2-4281-BE63-5BDB32A55A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2247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</a:t>
            </a:r>
            <a:r>
              <a:rPr lang="en-US" altLang="zh-CN" err="1"/>
              <a:t>Ammann</a:t>
            </a:r>
            <a:r>
              <a:rPr lang="en-US" altLang="zh-CN"/>
              <a:t>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5900-23D2-4E16-834F-3302CE9D5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94022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EC2E-7DA0-47A7-96E0-9B43DBAA8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2636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58850"/>
            <a:ext cx="4357687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8850"/>
            <a:ext cx="4357688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25EDC-D0D9-4457-ADCD-EAFA76E474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4370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3E9C4-01AC-43E3-A022-C153DB7C89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890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05A6B-15E1-47B8-920F-46ADE304CB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13692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90DBF-03BC-426B-A3A9-0AD99666D2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7969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B1357-BECF-4559-9ED2-5D9AE015B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05804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9C383-80B8-48C0-A3BE-BF3A1F83C5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711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505575"/>
            <a:ext cx="38782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j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1950" y="6507163"/>
            <a:ext cx="2895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j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497638"/>
            <a:ext cx="19050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j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fld id="{5BA6581A-D4CE-41DE-990B-9198EE2ADF8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640" y="96838"/>
            <a:ext cx="9058649" cy="76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" y="729143"/>
            <a:ext cx="9112481" cy="5778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 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 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/~offutt/mujava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1963" y="445169"/>
            <a:ext cx="8218487" cy="2126833"/>
          </a:xfrm>
        </p:spPr>
        <p:txBody>
          <a:bodyPr/>
          <a:lstStyle/>
          <a:p>
            <a:r>
              <a:rPr lang="en-US" altLang="en-US" dirty="0" smtClean="0"/>
              <a:t>Introduction to Software Testing 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Chapter 9.3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Integration and Object-Oriented Testing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367" y="3413125"/>
            <a:ext cx="7327233" cy="23018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B48AC9A-2AEE-4452-89CC-D5DA0C918F5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96837"/>
            <a:ext cx="8845550" cy="1357313"/>
          </a:xfrm>
        </p:spPr>
        <p:txBody>
          <a:bodyPr/>
          <a:lstStyle/>
          <a:p>
            <a:r>
              <a:rPr lang="en-US" altLang="en-US" dirty="0" smtClean="0"/>
              <a:t>Five Integration Mutation Operators (4)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2199" y="1418070"/>
            <a:ext cx="8337550" cy="1749425"/>
            <a:chOff x="266" y="614"/>
            <a:chExt cx="5252" cy="1102"/>
          </a:xfrm>
        </p:grpSpPr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266" y="965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method call is deleted. If the method returns a value and it is used in an expression, the method call is replaced with an appropriate constant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value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3563" name="Text Box 5"/>
            <p:cNvSpPr txBox="1">
              <a:spLocks noChangeArrowheads="1"/>
            </p:cNvSpPr>
            <p:nvPr/>
          </p:nvSpPr>
          <p:spPr bwMode="auto">
            <a:xfrm>
              <a:off x="266" y="614"/>
              <a:ext cx="5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4.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IMCD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––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 Method Call Deletion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3564" name="Text Box 6"/>
            <p:cNvSpPr txBox="1">
              <a:spLocks noChangeArrowheads="1"/>
            </p:cNvSpPr>
            <p:nvPr/>
          </p:nvSpPr>
          <p:spPr bwMode="auto">
            <a:xfrm>
              <a:off x="266" y="1483"/>
              <a:ext cx="49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  <a:buFontTx/>
                <a:buChar char="•"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Method calls that return objects are replaced with calls to “new ()”</a:t>
              </a:r>
              <a:endParaRPr lang="zh-CN" altLang="en-US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3558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93975" y="3408363"/>
            <a:ext cx="3965575" cy="1400175"/>
            <a:chOff x="2594293" y="3408998"/>
            <a:chExt cx="3965575" cy="1400175"/>
          </a:xfrm>
        </p:grpSpPr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2594293" y="3408998"/>
              <a:ext cx="39655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23561" name="Text Box 18"/>
            <p:cNvSpPr txBox="1">
              <a:spLocks noChangeArrowheads="1"/>
            </p:cNvSpPr>
            <p:nvPr/>
          </p:nvSpPr>
          <p:spPr bwMode="auto">
            <a:xfrm>
              <a:off x="3033713" y="4101148"/>
              <a:ext cx="3063875" cy="7080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X = Max (a, b);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 </a:t>
              </a: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X = new Integer (0);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C3DFBE-76FA-493E-A1B0-4449FD323AC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96838"/>
            <a:ext cx="8847138" cy="1365250"/>
          </a:xfrm>
        </p:spPr>
        <p:txBody>
          <a:bodyPr/>
          <a:lstStyle/>
          <a:p>
            <a:r>
              <a:rPr lang="en-US" altLang="en-US" dirty="0" smtClean="0"/>
              <a:t>Five Integration Mutation Operators (5)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00050" y="1377867"/>
            <a:ext cx="8337550" cy="1266825"/>
            <a:chOff x="194" y="1814"/>
            <a:chExt cx="5252" cy="798"/>
          </a:xfrm>
        </p:grpSpPr>
        <p:sp>
          <p:nvSpPr>
            <p:cNvPr id="24586" name="Text Box 8"/>
            <p:cNvSpPr txBox="1">
              <a:spLocks noChangeArrowheads="1"/>
            </p:cNvSpPr>
            <p:nvPr/>
          </p:nvSpPr>
          <p:spPr bwMode="auto">
            <a:xfrm>
              <a:off x="194" y="2158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expression in each return statement in a method is modified by applying the UOI and AOR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operators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4587" name="Text Box 9"/>
            <p:cNvSpPr txBox="1">
              <a:spLocks noChangeArrowheads="1"/>
            </p:cNvSpPr>
            <p:nvPr/>
          </p:nvSpPr>
          <p:spPr bwMode="auto">
            <a:xfrm>
              <a:off x="194" y="1814"/>
              <a:ext cx="5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5. IREM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––</a:t>
              </a:r>
              <a:r>
                <a:rPr lang="en-US" altLang="zh-CN" sz="2400" i="1" dirty="0">
                  <a:latin typeface="Gill Sans MT" panose="020B0502020104020203" pitchFamily="34" charset="0"/>
                  <a:ea typeface="宋体" pitchFamily="2" charset="-122"/>
                </a:rPr>
                <a:t> 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Integration Return Expression Modification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4582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532063" y="3424238"/>
            <a:ext cx="4079875" cy="2703512"/>
            <a:chOff x="2532063" y="3423603"/>
            <a:chExt cx="4079875" cy="2704877"/>
          </a:xfrm>
        </p:grpSpPr>
        <p:sp>
          <p:nvSpPr>
            <p:cNvPr id="24584" name="Text Box 17"/>
            <p:cNvSpPr txBox="1">
              <a:spLocks noChangeArrowheads="1"/>
            </p:cNvSpPr>
            <p:nvPr/>
          </p:nvSpPr>
          <p:spPr bwMode="auto">
            <a:xfrm>
              <a:off x="2532063" y="3423603"/>
              <a:ext cx="40798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24585" name="Text Box 18"/>
            <p:cNvSpPr txBox="1">
              <a:spLocks noChangeArrowheads="1"/>
            </p:cNvSpPr>
            <p:nvPr/>
          </p:nvSpPr>
          <p:spPr bwMode="auto">
            <a:xfrm>
              <a:off x="3187779" y="4188460"/>
              <a:ext cx="2779879" cy="1940020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 myMethod ()</a:t>
              </a:r>
            </a:p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{</a:t>
              </a:r>
            </a:p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 return a + b;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return ++a + b;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return a – b;</a:t>
              </a:r>
            </a:p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}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14F50B7-1C1B-4AD7-AFA4-041BEF6968D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Object-Oriented Mutation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796824"/>
            <a:ext cx="8867775" cy="36484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These five operators can be applied to </a:t>
            </a:r>
            <a:r>
              <a:rPr lang="en-US" altLang="en-US" dirty="0" smtClean="0">
                <a:solidFill>
                  <a:schemeClr val="tx2"/>
                </a:solidFill>
              </a:rPr>
              <a:t>non-OO</a:t>
            </a:r>
            <a:r>
              <a:rPr lang="en-US" altLang="en-US" dirty="0" smtClean="0"/>
              <a:t> languages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C, Pascal, Ada, Fortran, …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They do </a:t>
            </a:r>
            <a:r>
              <a:rPr lang="en-US" altLang="en-US" dirty="0" smtClean="0">
                <a:solidFill>
                  <a:schemeClr val="tx2"/>
                </a:solidFill>
              </a:rPr>
              <a:t>not support</a:t>
            </a:r>
            <a:r>
              <a:rPr lang="en-US" altLang="en-US" dirty="0" smtClean="0"/>
              <a:t> object oriented features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Inheritance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polymorphism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dynamic binding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Two other language features that are often lumped with OO features are </a:t>
            </a:r>
            <a:r>
              <a:rPr lang="en-US" altLang="en-US" dirty="0" smtClean="0">
                <a:solidFill>
                  <a:schemeClr val="tx2"/>
                </a:solidFill>
              </a:rPr>
              <a:t>information hiding</a:t>
            </a:r>
            <a:r>
              <a:rPr lang="en-US" altLang="en-US" dirty="0" smtClean="0"/>
              <a:t> (</a:t>
            </a:r>
            <a:r>
              <a:rPr lang="en-US" altLang="en-US" dirty="0" smtClean="0">
                <a:solidFill>
                  <a:schemeClr val="tx2"/>
                </a:solidFill>
              </a:rPr>
              <a:t>encapsulation</a:t>
            </a:r>
            <a:r>
              <a:rPr lang="en-US" altLang="en-US" dirty="0" smtClean="0"/>
              <a:t>) and </a:t>
            </a:r>
            <a:r>
              <a:rPr lang="en-US" altLang="en-US" dirty="0" smtClean="0">
                <a:solidFill>
                  <a:schemeClr val="tx2"/>
                </a:solidFill>
              </a:rPr>
              <a:t>overloading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Even experienced programmers often get encapsulation and access control wrong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235075" y="857832"/>
            <a:ext cx="1829347" cy="1938992"/>
          </a:xfrm>
          <a:prstGeom prst="rect">
            <a:avLst/>
          </a:prstGeom>
          <a:solidFill>
            <a:srgbClr val="3333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Testing Levels</a:t>
            </a:r>
            <a:endParaRPr lang="en-US" altLang="zh-CN" sz="2400" b="0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intra-method</a:t>
            </a: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inter-method</a:t>
            </a: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intra-class</a:t>
            </a:r>
          </a:p>
          <a:p>
            <a:pPr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charset="-122"/>
              </a:rPr>
              <a:t>inter-class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2725" y="1826207"/>
            <a:ext cx="4849813" cy="741362"/>
            <a:chOff x="1734" y="1260"/>
            <a:chExt cx="3055" cy="467"/>
          </a:xfrm>
        </p:grpSpPr>
        <p:sp>
          <p:nvSpPr>
            <p:cNvPr id="25609" name="Line 5"/>
            <p:cNvSpPr>
              <a:spLocks noChangeShapeType="1"/>
            </p:cNvSpPr>
            <p:nvPr/>
          </p:nvSpPr>
          <p:spPr bwMode="auto">
            <a:xfrm>
              <a:off x="1950" y="1260"/>
              <a:ext cx="688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 flipV="1">
              <a:off x="1734" y="1562"/>
              <a:ext cx="911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5611" name="Text Box 8"/>
            <p:cNvSpPr txBox="1">
              <a:spLocks noChangeArrowheads="1"/>
            </p:cNvSpPr>
            <p:nvPr/>
          </p:nvSpPr>
          <p:spPr bwMode="auto">
            <a:xfrm>
              <a:off x="2645" y="1387"/>
              <a:ext cx="2144" cy="252"/>
            </a:xfrm>
            <a:prstGeom prst="rect">
              <a:avLst/>
            </a:prstGeom>
            <a:solidFill>
              <a:srgbClr val="3333CC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 mutation operators</a:t>
              </a:r>
              <a:endParaRPr lang="zh-CN" altLang="en-US" b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5608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3010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7D361D9-62BA-470F-B10D-D5859181042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26273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Encapsulation, Information Hiding and Access Control</a:t>
            </a:r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27221"/>
            <a:ext cx="8867775" cy="5218029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FAFD00"/>
                </a:solidFill>
                <a:ea typeface="宋体" pitchFamily="2" charset="-122"/>
              </a:rPr>
              <a:t>Encapsulation</a:t>
            </a:r>
            <a:r>
              <a:rPr lang="en-US" altLang="zh-CN" dirty="0" smtClean="0">
                <a:solidFill>
                  <a:srgbClr val="FAFD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An abstraction mechanism to implement information hiding, which is a design technique that attempts to protect parts of the design from parts of the implementation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Objects can restrict access to their member variables and methods</a:t>
            </a:r>
          </a:p>
          <a:p>
            <a:r>
              <a:rPr lang="en-US" altLang="en-US" dirty="0" smtClean="0"/>
              <a:t>Java provides four </a:t>
            </a:r>
            <a:r>
              <a:rPr lang="en-US" altLang="en-US" dirty="0" smtClean="0">
                <a:solidFill>
                  <a:schemeClr val="tx2"/>
                </a:solidFill>
              </a:rPr>
              <a:t>access levels</a:t>
            </a:r>
            <a:r>
              <a:rPr lang="en-US" altLang="en-US" dirty="0" smtClean="0"/>
              <a:t> (C++ &amp; C# are similar)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private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protected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public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default (also called package)</a:t>
            </a:r>
            <a:endParaRPr lang="en-US" altLang="en-US" dirty="0" smtClean="0"/>
          </a:p>
          <a:p>
            <a:r>
              <a:rPr lang="en-US" altLang="en-US" dirty="0" smtClean="0"/>
              <a:t>Often </a:t>
            </a:r>
            <a:r>
              <a:rPr lang="en-US" altLang="en-US" dirty="0" smtClean="0">
                <a:solidFill>
                  <a:schemeClr val="tx2"/>
                </a:solidFill>
              </a:rPr>
              <a:t>not used correctly</a:t>
            </a:r>
            <a:r>
              <a:rPr lang="en-US" altLang="en-US" dirty="0" smtClean="0"/>
              <a:t> or understood, especially for programmers who are not well educated in </a:t>
            </a:r>
            <a:r>
              <a:rPr lang="en-US" altLang="en-US" dirty="0" smtClean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2663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D9E50E-CB39-450F-81C6-A7DFA7C9388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 Control in Java</a:t>
            </a:r>
          </a:p>
        </p:txBody>
      </p:sp>
      <p:graphicFrame>
        <p:nvGraphicFramePr>
          <p:cNvPr id="303217" name="Group 1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168597"/>
              </p:ext>
            </p:extLst>
          </p:nvPr>
        </p:nvGraphicFramePr>
        <p:xfrm>
          <a:off x="703263" y="1046163"/>
          <a:ext cx="7734300" cy="2359025"/>
        </p:xfrm>
        <a:graphic>
          <a:graphicData uri="http://schemas.openxmlformats.org/drawingml/2006/table">
            <a:tbl>
              <a:tblPr/>
              <a:tblGrid>
                <a:gridCol w="1263650"/>
                <a:gridCol w="817562"/>
                <a:gridCol w="1263650"/>
                <a:gridCol w="2170113"/>
                <a:gridCol w="2219325"/>
              </a:tblGrid>
              <a:tr h="749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 Specifier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Same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Same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Different package subclass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Different package non-subclass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  <a:tr h="160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private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package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protected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public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charset="-122"/>
                        </a:rPr>
                        <a:t>Y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</a:tr>
            </a:tbl>
          </a:graphicData>
        </a:graphic>
      </p:graphicFrame>
      <p:sp>
        <p:nvSpPr>
          <p:cNvPr id="303218" name="Rectangle 114"/>
          <p:cNvSpPr>
            <a:spLocks noChangeArrowheads="1"/>
          </p:cNvSpPr>
          <p:nvPr/>
        </p:nvSpPr>
        <p:spPr bwMode="auto">
          <a:xfrm>
            <a:off x="138113" y="3840163"/>
            <a:ext cx="8867775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Most class variables should be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private</a:t>
            </a:r>
          </a:p>
          <a:p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Public</a:t>
            </a:r>
            <a:r>
              <a:rPr lang="en-US" altLang="en-US" b="0" dirty="0">
                <a:latin typeface="Gill Sans MT" panose="020B0502020104020203" pitchFamily="34" charset="0"/>
              </a:rPr>
              <a:t> variables should seldom be used</a:t>
            </a:r>
          </a:p>
          <a:p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Protected</a:t>
            </a:r>
            <a:r>
              <a:rPr lang="en-US" altLang="en-US" b="0" dirty="0">
                <a:latin typeface="Gill Sans MT" panose="020B0502020104020203" pitchFamily="34" charset="0"/>
              </a:rPr>
              <a:t> variables are particularly </a:t>
            </a:r>
            <a:r>
              <a:rPr lang="en-US" altLang="en-US" b="0" dirty="0">
                <a:solidFill>
                  <a:srgbClr val="FF6600"/>
                </a:solidFill>
                <a:latin typeface="Gill Sans MT" panose="020B0502020104020203" pitchFamily="34" charset="0"/>
              </a:rPr>
              <a:t>dangerous</a:t>
            </a:r>
            <a:r>
              <a:rPr lang="en-US" altLang="en-US" b="0" dirty="0">
                <a:latin typeface="Gill Sans MT" panose="020B0502020104020203" pitchFamily="34" charset="0"/>
              </a:rPr>
              <a:t> – future programmers can accidentally override (by using the same name) or accidentally use (by </a:t>
            </a:r>
            <a:r>
              <a:rPr lang="en-US" altLang="en-US" b="0" dirty="0" err="1">
                <a:latin typeface="Gill Sans MT" panose="020B0502020104020203" pitchFamily="34" charset="0"/>
              </a:rPr>
              <a:t>mis</a:t>
            </a:r>
            <a:r>
              <a:rPr lang="en-US" altLang="en-US" b="0" dirty="0">
                <a:latin typeface="Gill Sans MT" panose="020B0502020104020203" pitchFamily="34" charset="0"/>
              </a:rPr>
              <a:t>-typing a similar name)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They should be called “unprotected”</a:t>
            </a:r>
          </a:p>
        </p:txBody>
      </p:sp>
      <p:sp>
        <p:nvSpPr>
          <p:cNvPr id="27674" name="Date Placeholder 2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21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AF3A2C0-284E-40E9-82FD-1FB8BF8E3F8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8676" name="Group 2"/>
          <p:cNvGrpSpPr>
            <a:grpSpLocks/>
          </p:cNvGrpSpPr>
          <p:nvPr/>
        </p:nvGrpSpPr>
        <p:grpSpPr bwMode="auto">
          <a:xfrm>
            <a:off x="5008563" y="5943600"/>
            <a:ext cx="2663825" cy="688975"/>
            <a:chOff x="5117" y="3793"/>
            <a:chExt cx="1678" cy="434"/>
          </a:xfrm>
        </p:grpSpPr>
        <p:sp>
          <p:nvSpPr>
            <p:cNvPr id="28731" name="Rectangle 3"/>
            <p:cNvSpPr>
              <a:spLocks noChangeArrowheads="1"/>
            </p:cNvSpPr>
            <p:nvPr/>
          </p:nvSpPr>
          <p:spPr bwMode="auto">
            <a:xfrm>
              <a:off x="5117" y="3793"/>
              <a:ext cx="1678" cy="434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2" name="Text Box 4"/>
            <p:cNvSpPr txBox="1">
              <a:spLocks noChangeArrowheads="1"/>
            </p:cNvSpPr>
            <p:nvPr/>
          </p:nvSpPr>
          <p:spPr bwMode="auto">
            <a:xfrm>
              <a:off x="5117" y="388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Helvetica" charset="0"/>
                </a:rPr>
                <a:t>Class 4</a:t>
              </a:r>
            </a:p>
          </p:txBody>
        </p:sp>
      </p:grp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2825"/>
          </a:xfrm>
        </p:spPr>
        <p:txBody>
          <a:bodyPr/>
          <a:lstStyle/>
          <a:p>
            <a:r>
              <a:rPr lang="en-US" altLang="en-US" dirty="0" smtClean="0"/>
              <a:t>Access Control in Java </a:t>
            </a:r>
            <a:r>
              <a:rPr lang="en-US" altLang="en-US" sz="2800" dirty="0" smtClean="0"/>
              <a:t>(2)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14400" y="908050"/>
            <a:ext cx="7315200" cy="495300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1366838" y="1373188"/>
            <a:ext cx="2743200" cy="3048000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193925" y="1012825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Class 1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701925" y="4486275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>
                <a:solidFill>
                  <a:schemeClr val="tx1"/>
                </a:solidFill>
                <a:latin typeface="Helvetica" charset="0"/>
              </a:rPr>
              <a:t>inheritance</a:t>
            </a:r>
          </a:p>
        </p:txBody>
      </p:sp>
      <p:grpSp>
        <p:nvGrpSpPr>
          <p:cNvPr id="28682" name="Group 10"/>
          <p:cNvGrpSpPr>
            <a:grpSpLocks/>
          </p:cNvGrpSpPr>
          <p:nvPr/>
        </p:nvGrpSpPr>
        <p:grpSpPr bwMode="auto">
          <a:xfrm>
            <a:off x="5005388" y="2203450"/>
            <a:ext cx="2667000" cy="685800"/>
            <a:chOff x="5168" y="1287"/>
            <a:chExt cx="1680" cy="432"/>
          </a:xfrm>
        </p:grpSpPr>
        <p:sp>
          <p:nvSpPr>
            <p:cNvPr id="28729" name="Rectangle 11"/>
            <p:cNvSpPr>
              <a:spLocks noChangeArrowheads="1"/>
            </p:cNvSpPr>
            <p:nvPr/>
          </p:nvSpPr>
          <p:spPr bwMode="auto">
            <a:xfrm>
              <a:off x="5168" y="1287"/>
              <a:ext cx="1680" cy="432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30" name="Text Box 12"/>
            <p:cNvSpPr txBox="1">
              <a:spLocks noChangeArrowheads="1"/>
            </p:cNvSpPr>
            <p:nvPr/>
          </p:nvSpPr>
          <p:spPr bwMode="auto">
            <a:xfrm>
              <a:off x="5168" y="1378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Helvetica" charset="0"/>
                </a:rPr>
                <a:t>Class 3</a:t>
              </a:r>
            </a:p>
          </p:txBody>
        </p:sp>
      </p:grpSp>
      <p:grpSp>
        <p:nvGrpSpPr>
          <p:cNvPr id="28683" name="Group 13"/>
          <p:cNvGrpSpPr>
            <a:grpSpLocks/>
          </p:cNvGrpSpPr>
          <p:nvPr/>
        </p:nvGrpSpPr>
        <p:grpSpPr bwMode="auto">
          <a:xfrm>
            <a:off x="1404938" y="4948238"/>
            <a:ext cx="2667000" cy="685800"/>
            <a:chOff x="2758" y="3166"/>
            <a:chExt cx="1680" cy="432"/>
          </a:xfrm>
        </p:grpSpPr>
        <p:sp>
          <p:nvSpPr>
            <p:cNvPr id="28727" name="Rectangle 14"/>
            <p:cNvSpPr>
              <a:spLocks noChangeArrowheads="1"/>
            </p:cNvSpPr>
            <p:nvPr/>
          </p:nvSpPr>
          <p:spPr bwMode="auto">
            <a:xfrm>
              <a:off x="2758" y="3166"/>
              <a:ext cx="1680" cy="432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8" name="Text Box 15"/>
            <p:cNvSpPr txBox="1">
              <a:spLocks noChangeArrowheads="1"/>
            </p:cNvSpPr>
            <p:nvPr/>
          </p:nvSpPr>
          <p:spPr bwMode="auto">
            <a:xfrm>
              <a:off x="2758" y="3257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Helvetica" charset="0"/>
                </a:rPr>
                <a:t>Class 2</a:t>
              </a:r>
            </a:p>
          </p:txBody>
        </p:sp>
      </p:grp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6400800" y="1139825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solidFill>
                  <a:schemeClr val="tx1"/>
                </a:solidFill>
                <a:latin typeface="Helvetica" charset="0"/>
              </a:rPr>
              <a:t>Package</a:t>
            </a:r>
            <a:endParaRPr lang="en-US" altLang="en-US" b="0" dirty="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8685" name="Group 17"/>
          <p:cNvGrpSpPr>
            <a:grpSpLocks/>
          </p:cNvGrpSpPr>
          <p:nvPr/>
        </p:nvGrpSpPr>
        <p:grpSpPr bwMode="auto">
          <a:xfrm>
            <a:off x="1406525" y="5943600"/>
            <a:ext cx="2663825" cy="688975"/>
            <a:chOff x="2756" y="3793"/>
            <a:chExt cx="1678" cy="434"/>
          </a:xfrm>
        </p:grpSpPr>
        <p:sp>
          <p:nvSpPr>
            <p:cNvPr id="28725" name="Rectangle 18"/>
            <p:cNvSpPr>
              <a:spLocks noChangeArrowheads="1"/>
            </p:cNvSpPr>
            <p:nvPr/>
          </p:nvSpPr>
          <p:spPr bwMode="auto">
            <a:xfrm>
              <a:off x="2756" y="3793"/>
              <a:ext cx="1678" cy="434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6" name="Text Box 19"/>
            <p:cNvSpPr txBox="1">
              <a:spLocks noChangeArrowheads="1"/>
            </p:cNvSpPr>
            <p:nvPr/>
          </p:nvSpPr>
          <p:spPr bwMode="auto">
            <a:xfrm>
              <a:off x="2756" y="388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Class 5</a:t>
              </a:r>
            </a:p>
          </p:txBody>
        </p:sp>
      </p:grpSp>
      <p:sp>
        <p:nvSpPr>
          <p:cNvPr id="28686" name="Line 20"/>
          <p:cNvSpPr>
            <a:spLocks noChangeShapeType="1"/>
          </p:cNvSpPr>
          <p:nvPr/>
        </p:nvSpPr>
        <p:spPr bwMode="auto">
          <a:xfrm>
            <a:off x="2738438" y="42624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21"/>
          <p:cNvSpPr>
            <a:spLocks noChangeShapeType="1"/>
          </p:cNvSpPr>
          <p:nvPr/>
        </p:nvSpPr>
        <p:spPr bwMode="auto">
          <a:xfrm flipV="1">
            <a:off x="2738438" y="5622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95438" y="3713163"/>
            <a:ext cx="2286000" cy="533400"/>
            <a:chOff x="1052" y="2339"/>
            <a:chExt cx="1440" cy="336"/>
          </a:xfrm>
        </p:grpSpPr>
        <p:sp>
          <p:nvSpPr>
            <p:cNvPr id="28723" name="Rectangle 23"/>
            <p:cNvSpPr>
              <a:spLocks noChangeArrowheads="1"/>
            </p:cNvSpPr>
            <p:nvPr/>
          </p:nvSpPr>
          <p:spPr bwMode="auto">
            <a:xfrm>
              <a:off x="1052" y="2339"/>
              <a:ext cx="1440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4" name="Text Box 24"/>
            <p:cNvSpPr txBox="1">
              <a:spLocks noChangeArrowheads="1"/>
            </p:cNvSpPr>
            <p:nvPr/>
          </p:nvSpPr>
          <p:spPr bwMode="auto">
            <a:xfrm>
              <a:off x="1119" y="2382"/>
              <a:ext cx="1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1"/>
                  </a:solidFill>
                  <a:latin typeface="Helvetica" charset="0"/>
                </a:rPr>
                <a:t>private members</a:t>
              </a:r>
            </a:p>
          </p:txBody>
        </p:sp>
      </p:grpSp>
      <p:sp>
        <p:nvSpPr>
          <p:cNvPr id="328729" name="Line 25"/>
          <p:cNvSpPr>
            <a:spLocks noChangeShapeType="1"/>
          </p:cNvSpPr>
          <p:nvPr/>
        </p:nvSpPr>
        <p:spPr bwMode="auto">
          <a:xfrm flipH="1" flipV="1">
            <a:off x="1419225" y="3863975"/>
            <a:ext cx="277813" cy="1588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595438" y="2979738"/>
            <a:ext cx="2286000" cy="533400"/>
            <a:chOff x="1018" y="1966"/>
            <a:chExt cx="1440" cy="336"/>
          </a:xfrm>
        </p:grpSpPr>
        <p:sp>
          <p:nvSpPr>
            <p:cNvPr id="28721" name="Rectangle 27"/>
            <p:cNvSpPr>
              <a:spLocks noChangeArrowheads="1"/>
            </p:cNvSpPr>
            <p:nvPr/>
          </p:nvSpPr>
          <p:spPr bwMode="auto">
            <a:xfrm>
              <a:off x="1018" y="1966"/>
              <a:ext cx="1440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2" name="Text Box 28"/>
            <p:cNvSpPr txBox="1">
              <a:spLocks noChangeArrowheads="1"/>
            </p:cNvSpPr>
            <p:nvPr/>
          </p:nvSpPr>
          <p:spPr bwMode="auto">
            <a:xfrm>
              <a:off x="1440" y="2009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altLang="en-US" b="0">
                  <a:solidFill>
                    <a:schemeClr val="tx1"/>
                  </a:solidFill>
                  <a:latin typeface="Helvetica" charset="0"/>
                </a:rPr>
                <a:t>default</a:t>
              </a: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1554163" y="2246313"/>
            <a:ext cx="2368550" cy="533400"/>
            <a:chOff x="977" y="1351"/>
            <a:chExt cx="1492" cy="336"/>
          </a:xfrm>
        </p:grpSpPr>
        <p:sp>
          <p:nvSpPr>
            <p:cNvPr id="28719" name="Rectangle 30"/>
            <p:cNvSpPr>
              <a:spLocks noChangeArrowheads="1"/>
            </p:cNvSpPr>
            <p:nvPr/>
          </p:nvSpPr>
          <p:spPr bwMode="auto">
            <a:xfrm>
              <a:off x="1003" y="1351"/>
              <a:ext cx="1440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20" name="Text Box 31"/>
            <p:cNvSpPr txBox="1">
              <a:spLocks noChangeArrowheads="1"/>
            </p:cNvSpPr>
            <p:nvPr/>
          </p:nvSpPr>
          <p:spPr bwMode="auto">
            <a:xfrm>
              <a:off x="977" y="1394"/>
              <a:ext cx="14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>
                  <a:solidFill>
                    <a:schemeClr val="tx1"/>
                  </a:solidFill>
                  <a:latin typeface="Helvetica" charset="0"/>
                </a:rPr>
                <a:t>protected members</a:t>
              </a:r>
            </a:p>
          </p:txBody>
        </p:sp>
      </p:grpSp>
      <p:sp>
        <p:nvSpPr>
          <p:cNvPr id="328736" name="Line 32"/>
          <p:cNvSpPr>
            <a:spLocks noChangeShapeType="1"/>
          </p:cNvSpPr>
          <p:nvPr/>
        </p:nvSpPr>
        <p:spPr bwMode="auto">
          <a:xfrm flipH="1">
            <a:off x="992188" y="2422525"/>
            <a:ext cx="685800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7" name="Line 33"/>
          <p:cNvSpPr>
            <a:spLocks noChangeShapeType="1"/>
          </p:cNvSpPr>
          <p:nvPr/>
        </p:nvSpPr>
        <p:spPr bwMode="auto">
          <a:xfrm flipH="1">
            <a:off x="1400175" y="2303463"/>
            <a:ext cx="304800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38" name="Freeform 34"/>
          <p:cNvSpPr>
            <a:spLocks/>
          </p:cNvSpPr>
          <p:nvPr/>
        </p:nvSpPr>
        <p:spPr bwMode="auto">
          <a:xfrm>
            <a:off x="1704975" y="2703513"/>
            <a:ext cx="42863" cy="2397125"/>
          </a:xfrm>
          <a:custGeom>
            <a:avLst/>
            <a:gdLst>
              <a:gd name="T0" fmla="*/ 0 w 13"/>
              <a:gd name="T1" fmla="*/ 0 h 1166"/>
              <a:gd name="T2" fmla="*/ 2147483647 w 13"/>
              <a:gd name="T3" fmla="*/ 2147483647 h 1166"/>
              <a:gd name="T4" fmla="*/ 0 60000 65536"/>
              <a:gd name="T5" fmla="*/ 0 60000 65536"/>
              <a:gd name="T6" fmla="*/ 0 w 13"/>
              <a:gd name="T7" fmla="*/ 0 h 1166"/>
              <a:gd name="T8" fmla="*/ 13 w 13"/>
              <a:gd name="T9" fmla="*/ 1166 h 1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" h="1166">
                <a:moveTo>
                  <a:pt x="0" y="0"/>
                </a:moveTo>
                <a:lnTo>
                  <a:pt x="13" y="1166"/>
                </a:ln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595438" y="1514475"/>
            <a:ext cx="2286000" cy="533400"/>
            <a:chOff x="1005" y="954"/>
            <a:chExt cx="1440" cy="336"/>
          </a:xfrm>
        </p:grpSpPr>
        <p:sp>
          <p:nvSpPr>
            <p:cNvPr id="28717" name="Rectangle 36"/>
            <p:cNvSpPr>
              <a:spLocks noChangeArrowheads="1"/>
            </p:cNvSpPr>
            <p:nvPr/>
          </p:nvSpPr>
          <p:spPr bwMode="auto">
            <a:xfrm>
              <a:off x="1005" y="954"/>
              <a:ext cx="1440" cy="33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8" name="Text Box 37"/>
            <p:cNvSpPr txBox="1">
              <a:spLocks noChangeArrowheads="1"/>
            </p:cNvSpPr>
            <p:nvPr/>
          </p:nvSpPr>
          <p:spPr bwMode="auto">
            <a:xfrm>
              <a:off x="1102" y="997"/>
              <a:ext cx="1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Helvetica" charset="0"/>
                </a:rPr>
                <a:t>public members</a:t>
              </a:r>
            </a:p>
          </p:txBody>
        </p:sp>
      </p:grpSp>
      <p:sp>
        <p:nvSpPr>
          <p:cNvPr id="328742" name="Freeform 38"/>
          <p:cNvSpPr>
            <a:spLocks/>
          </p:cNvSpPr>
          <p:nvPr/>
        </p:nvSpPr>
        <p:spPr bwMode="auto">
          <a:xfrm>
            <a:off x="3678238" y="1692275"/>
            <a:ext cx="369887" cy="3175"/>
          </a:xfrm>
          <a:custGeom>
            <a:avLst/>
            <a:gdLst>
              <a:gd name="T0" fmla="*/ 0 w 233"/>
              <a:gd name="T1" fmla="*/ 2147483647 h 2"/>
              <a:gd name="T2" fmla="*/ 2147483647 w 233"/>
              <a:gd name="T3" fmla="*/ 0 h 2"/>
              <a:gd name="T4" fmla="*/ 0 60000 65536"/>
              <a:gd name="T5" fmla="*/ 0 60000 65536"/>
              <a:gd name="T6" fmla="*/ 0 w 233"/>
              <a:gd name="T7" fmla="*/ 0 h 2"/>
              <a:gd name="T8" fmla="*/ 233 w 233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" h="2">
                <a:moveTo>
                  <a:pt x="0" y="2"/>
                </a:moveTo>
                <a:lnTo>
                  <a:pt x="233" y="0"/>
                </a:ln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43" name="Line 39"/>
          <p:cNvSpPr>
            <a:spLocks noChangeShapeType="1"/>
          </p:cNvSpPr>
          <p:nvPr/>
        </p:nvSpPr>
        <p:spPr bwMode="auto">
          <a:xfrm>
            <a:off x="3678238" y="1597025"/>
            <a:ext cx="1081087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78238" y="1774825"/>
            <a:ext cx="1597025" cy="4291013"/>
            <a:chOff x="2317" y="1118"/>
            <a:chExt cx="1006" cy="2703"/>
          </a:xfrm>
        </p:grpSpPr>
        <p:sp>
          <p:nvSpPr>
            <p:cNvPr id="28715" name="Freeform 41"/>
            <p:cNvSpPr>
              <a:spLocks/>
            </p:cNvSpPr>
            <p:nvPr/>
          </p:nvSpPr>
          <p:spPr bwMode="auto">
            <a:xfrm flipV="1">
              <a:off x="3000" y="1439"/>
              <a:ext cx="323" cy="2382"/>
            </a:xfrm>
            <a:custGeom>
              <a:avLst/>
              <a:gdLst>
                <a:gd name="T0" fmla="*/ 0 w 1933"/>
                <a:gd name="T1" fmla="*/ 2147483647 h 689"/>
                <a:gd name="T2" fmla="*/ 0 w 1933"/>
                <a:gd name="T3" fmla="*/ 0 h 689"/>
                <a:gd name="T4" fmla="*/ 0 60000 65536"/>
                <a:gd name="T5" fmla="*/ 0 60000 65536"/>
                <a:gd name="T6" fmla="*/ 0 w 1933"/>
                <a:gd name="T7" fmla="*/ 0 h 689"/>
                <a:gd name="T8" fmla="*/ 1933 w 1933"/>
                <a:gd name="T9" fmla="*/ 689 h 6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3" h="689">
                  <a:moveTo>
                    <a:pt x="0" y="689"/>
                  </a:moveTo>
                  <a:lnTo>
                    <a:pt x="1933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>
              <a:off x="2317" y="1118"/>
              <a:ext cx="672" cy="301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1116013" y="2582863"/>
            <a:ext cx="525462" cy="3571875"/>
            <a:chOff x="703" y="1627"/>
            <a:chExt cx="331" cy="2250"/>
          </a:xfrm>
        </p:grpSpPr>
        <p:sp>
          <p:nvSpPr>
            <p:cNvPr id="28712" name="Line 44"/>
            <p:cNvSpPr>
              <a:spLocks noChangeShapeType="1"/>
            </p:cNvSpPr>
            <p:nvPr/>
          </p:nvSpPr>
          <p:spPr bwMode="auto">
            <a:xfrm>
              <a:off x="703" y="1877"/>
              <a:ext cx="0" cy="18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45"/>
            <p:cNvSpPr>
              <a:spLocks noChangeShapeType="1"/>
            </p:cNvSpPr>
            <p:nvPr/>
          </p:nvSpPr>
          <p:spPr bwMode="auto">
            <a:xfrm>
              <a:off x="703" y="3759"/>
              <a:ext cx="278" cy="1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6"/>
            <p:cNvSpPr>
              <a:spLocks noChangeShapeType="1"/>
            </p:cNvSpPr>
            <p:nvPr/>
          </p:nvSpPr>
          <p:spPr bwMode="auto">
            <a:xfrm flipH="1">
              <a:off x="703" y="1627"/>
              <a:ext cx="331" cy="24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751" name="Line 47"/>
          <p:cNvSpPr>
            <a:spLocks noChangeShapeType="1"/>
          </p:cNvSpPr>
          <p:nvPr/>
        </p:nvSpPr>
        <p:spPr bwMode="auto">
          <a:xfrm>
            <a:off x="3651250" y="3328988"/>
            <a:ext cx="0" cy="1744662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2" name="Line 48"/>
          <p:cNvSpPr>
            <a:spLocks noChangeShapeType="1"/>
          </p:cNvSpPr>
          <p:nvPr/>
        </p:nvSpPr>
        <p:spPr bwMode="auto">
          <a:xfrm>
            <a:off x="3651250" y="3246438"/>
            <a:ext cx="395288" cy="0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53" name="Line 49"/>
          <p:cNvSpPr>
            <a:spLocks noChangeShapeType="1"/>
          </p:cNvSpPr>
          <p:nvPr/>
        </p:nvSpPr>
        <p:spPr bwMode="auto">
          <a:xfrm flipV="1">
            <a:off x="3651250" y="2754313"/>
            <a:ext cx="1701800" cy="369887"/>
          </a:xfrm>
          <a:prstGeom prst="line">
            <a:avLst/>
          </a:prstGeom>
          <a:noFill/>
          <a:ln w="28575" cap="rnd">
            <a:solidFill>
              <a:schemeClr val="tx2"/>
            </a:solidFill>
            <a:prstDash val="sysDot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3676650" y="1844675"/>
            <a:ext cx="942975" cy="4398963"/>
            <a:chOff x="2316" y="1162"/>
            <a:chExt cx="594" cy="2771"/>
          </a:xfrm>
        </p:grpSpPr>
        <p:sp>
          <p:nvSpPr>
            <p:cNvPr id="28709" name="Line 51"/>
            <p:cNvSpPr>
              <a:spLocks noChangeShapeType="1"/>
            </p:cNvSpPr>
            <p:nvPr/>
          </p:nvSpPr>
          <p:spPr bwMode="auto">
            <a:xfrm>
              <a:off x="2910" y="1480"/>
              <a:ext cx="0" cy="20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52"/>
            <p:cNvSpPr>
              <a:spLocks noChangeShapeType="1"/>
            </p:cNvSpPr>
            <p:nvPr/>
          </p:nvSpPr>
          <p:spPr bwMode="auto">
            <a:xfrm flipH="1">
              <a:off x="2526" y="3556"/>
              <a:ext cx="384" cy="37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53"/>
            <p:cNvSpPr>
              <a:spLocks noChangeShapeType="1"/>
            </p:cNvSpPr>
            <p:nvPr/>
          </p:nvSpPr>
          <p:spPr bwMode="auto">
            <a:xfrm>
              <a:off x="2316" y="1162"/>
              <a:ext cx="594" cy="3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678238" y="1941513"/>
            <a:ext cx="700087" cy="3243262"/>
            <a:chOff x="2317" y="1223"/>
            <a:chExt cx="441" cy="2043"/>
          </a:xfrm>
        </p:grpSpPr>
        <p:sp>
          <p:nvSpPr>
            <p:cNvPr id="28706" name="Line 55"/>
            <p:cNvSpPr>
              <a:spLocks noChangeShapeType="1"/>
            </p:cNvSpPr>
            <p:nvPr/>
          </p:nvSpPr>
          <p:spPr bwMode="auto">
            <a:xfrm>
              <a:off x="2758" y="1490"/>
              <a:ext cx="0" cy="1392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Line 56"/>
            <p:cNvSpPr>
              <a:spLocks noChangeShapeType="1"/>
            </p:cNvSpPr>
            <p:nvPr/>
          </p:nvSpPr>
          <p:spPr bwMode="auto">
            <a:xfrm flipH="1">
              <a:off x="2374" y="2882"/>
              <a:ext cx="384" cy="384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57"/>
            <p:cNvSpPr>
              <a:spLocks noChangeShapeType="1"/>
            </p:cNvSpPr>
            <p:nvPr/>
          </p:nvSpPr>
          <p:spPr bwMode="auto">
            <a:xfrm>
              <a:off x="2317" y="1223"/>
              <a:ext cx="441" cy="267"/>
            </a:xfrm>
            <a:prstGeom prst="line">
              <a:avLst/>
            </a:prstGeom>
            <a:noFill/>
            <a:ln w="28575" cap="rnd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5" name="Date Placeholder 6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2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3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3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29" grpId="0" animBg="1"/>
      <p:bldP spid="328736" grpId="0" animBg="1"/>
      <p:bldP spid="328737" grpId="0" animBg="1"/>
      <p:bldP spid="328738" grpId="0" animBg="1"/>
      <p:bldP spid="328742" grpId="0" animBg="1"/>
      <p:bldP spid="328743" grpId="0" animBg="1"/>
      <p:bldP spid="328751" grpId="0" animBg="1"/>
      <p:bldP spid="328752" grpId="0" animBg="1"/>
      <p:bldP spid="3287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2C2488-CAB0-4E48-9D01-87B5BECB380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OO Language Features (Java)</a:t>
            </a:r>
            <a:endParaRPr lang="en-US" altLang="en-US" sz="3200" dirty="0" smtClean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Method overriding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Allows a method in a subclass to have the same name,  arguments and result  type as a method in its parent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Variable hiding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   Achieved by defining a variable in a child class that has the same name and type of an inherited variable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Class constructors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dirty="0" smtClean="0">
                <a:ea typeface="宋体" pitchFamily="2" charset="-122"/>
              </a:rPr>
              <a:t>Not inherited in the same way other methods are – must be explicitly called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Each object has …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i="1" dirty="0" smtClean="0">
                <a:ea typeface="宋体" pitchFamily="2" charset="-122"/>
              </a:rPr>
              <a:t>declared</a:t>
            </a:r>
            <a:r>
              <a:rPr lang="en-US" altLang="zh-CN" dirty="0" smtClean="0">
                <a:ea typeface="宋体" pitchFamily="2" charset="-122"/>
              </a:rPr>
              <a:t> type :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Parent P;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An </a:t>
            </a:r>
            <a:r>
              <a:rPr lang="en-US" altLang="zh-CN" i="1" dirty="0" smtClean="0">
                <a:ea typeface="宋体" pitchFamily="2" charset="-122"/>
              </a:rPr>
              <a:t>actual</a:t>
            </a:r>
            <a:r>
              <a:rPr lang="en-US" altLang="zh-CN" dirty="0" smtClean="0">
                <a:ea typeface="宋体" pitchFamily="2" charset="-122"/>
              </a:rPr>
              <a:t> type :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P = new Child ();</a:t>
            </a:r>
            <a:r>
              <a:rPr lang="en-US" altLang="zh-CN" dirty="0" smtClean="0">
                <a:ea typeface="宋体" pitchFamily="2" charset="-122"/>
              </a:rPr>
              <a:t> or assignment :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P =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Pold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Declared and actual types allow uses of the same name to reference </a:t>
            </a:r>
            <a:r>
              <a:rPr lang="en-US" altLang="en-US" dirty="0" smtClean="0">
                <a:solidFill>
                  <a:schemeClr val="tx2"/>
                </a:solidFill>
              </a:rPr>
              <a:t>different variables</a:t>
            </a:r>
            <a:r>
              <a:rPr lang="en-US" altLang="en-US" dirty="0" smtClean="0"/>
              <a:t> with different </a:t>
            </a:r>
            <a:r>
              <a:rPr lang="en-US" altLang="en-US" dirty="0" smtClean="0">
                <a:solidFill>
                  <a:schemeClr val="tx2"/>
                </a:solidFill>
              </a:rPr>
              <a:t>types</a:t>
            </a:r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93A35B-ACE6-4CC1-BAA5-9A11376B08E6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OO Language Feature Terms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Polymorphic attribute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 object reference that can take on various types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Type the object reference takes on during execution can change</a:t>
            </a:r>
          </a:p>
          <a:p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Polymorphic method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Can accept parameters of different types because it has a parameter that is declared of type Object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Overloading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Using the same name for different constructors or methods in the same class</a:t>
            </a:r>
          </a:p>
          <a:p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Overriding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 child class declares an object or method with a name that is already declared in an ancestor class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Easily confused with overloading because the two mechanisms have similar names and semantics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Overloading is in the same class, overriding is between a class and a descendant</a:t>
            </a:r>
            <a:endParaRPr lang="en-US" altLang="en-US" sz="2000" dirty="0" smtClean="0"/>
          </a:p>
        </p:txBody>
      </p:sp>
      <p:sp>
        <p:nvSpPr>
          <p:cNvPr id="3072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807529-3AE8-4AE5-A480-74C0AE41A9D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OO Language Feature Terms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806116"/>
            <a:ext cx="9112481" cy="57015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Members associated with a class are called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class</a:t>
            </a:r>
            <a:r>
              <a:rPr lang="en-US" altLang="zh-CN" dirty="0" smtClean="0">
                <a:ea typeface="宋体" pitchFamily="2" charset="-122"/>
              </a:rPr>
              <a:t> or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instance</a:t>
            </a:r>
            <a:r>
              <a:rPr lang="en-US" altLang="zh-CN" dirty="0" smtClean="0">
                <a:ea typeface="宋体" pitchFamily="2" charset="-122"/>
              </a:rPr>
              <a:t> variables and methods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Static methods</a:t>
            </a:r>
            <a:r>
              <a:rPr lang="en-US" altLang="zh-CN" dirty="0" smtClean="0">
                <a:ea typeface="宋体" pitchFamily="2" charset="-122"/>
              </a:rPr>
              <a:t> can operate only on static variables; not instance variables</a:t>
            </a: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Instance variables</a:t>
            </a:r>
            <a:r>
              <a:rPr lang="en-US" altLang="zh-CN" dirty="0" smtClean="0">
                <a:ea typeface="宋体" pitchFamily="2" charset="-122"/>
              </a:rPr>
              <a:t> are declared at the class level and are available to objects</a:t>
            </a:r>
          </a:p>
          <a:p>
            <a:r>
              <a:rPr lang="en-US" altLang="en-US" dirty="0" smtClean="0"/>
              <a:t>20 object-oriented mutation operators </a:t>
            </a:r>
            <a:r>
              <a:rPr lang="en-US" altLang="en-US" dirty="0" smtClean="0">
                <a:solidFill>
                  <a:schemeClr val="tx2"/>
                </a:solidFill>
              </a:rPr>
              <a:t>defined for Java</a:t>
            </a:r>
            <a:r>
              <a:rPr lang="en-US" altLang="en-US" dirty="0" smtClean="0"/>
              <a:t> – </a:t>
            </a:r>
            <a:r>
              <a:rPr lang="en-US" altLang="en-US" dirty="0" err="1" smtClean="0"/>
              <a:t>muJava</a:t>
            </a:r>
            <a:endParaRPr lang="en-US" altLang="en-US" dirty="0" smtClean="0"/>
          </a:p>
          <a:p>
            <a:r>
              <a:rPr lang="en-US" altLang="en-US" dirty="0" smtClean="0"/>
              <a:t>Broken into </a:t>
            </a:r>
            <a:r>
              <a:rPr lang="en-US" altLang="en-US" dirty="0" smtClean="0">
                <a:solidFill>
                  <a:schemeClr val="tx2"/>
                </a:solidFill>
              </a:rPr>
              <a:t>4 general categories</a:t>
            </a:r>
            <a:endParaRPr lang="en-US" altLang="en-US" dirty="0" smtClean="0"/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34B300D-1F50-4900-A68D-8FB1C9937F1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116013" y="5229225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116013" y="4076700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116013" y="2852738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1116013" y="1700213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3999" cy="871788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Class Mutation Operators for Java</a:t>
            </a:r>
          </a:p>
        </p:txBody>
      </p:sp>
      <p:sp>
        <p:nvSpPr>
          <p:cNvPr id="32777" name="AutoShape 7"/>
          <p:cNvSpPr>
            <a:spLocks noChangeArrowheads="1"/>
          </p:cNvSpPr>
          <p:nvPr/>
        </p:nvSpPr>
        <p:spPr bwMode="auto">
          <a:xfrm>
            <a:off x="1333500" y="1484313"/>
            <a:ext cx="2159000" cy="433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(1) Encapsulation</a:t>
            </a:r>
          </a:p>
        </p:txBody>
      </p:sp>
      <p:sp>
        <p:nvSpPr>
          <p:cNvPr id="32778" name="AutoShape 8"/>
          <p:cNvSpPr>
            <a:spLocks noChangeArrowheads="1"/>
          </p:cNvSpPr>
          <p:nvPr/>
        </p:nvSpPr>
        <p:spPr bwMode="auto">
          <a:xfrm>
            <a:off x="1333500" y="263525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(2) Inheritance</a:t>
            </a:r>
          </a:p>
        </p:txBody>
      </p:sp>
      <p:sp>
        <p:nvSpPr>
          <p:cNvPr id="32779" name="AutoShape 9"/>
          <p:cNvSpPr>
            <a:spLocks noChangeArrowheads="1"/>
          </p:cNvSpPr>
          <p:nvPr/>
        </p:nvSpPr>
        <p:spPr bwMode="auto">
          <a:xfrm>
            <a:off x="1333500" y="386080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(3) Polymorphism</a:t>
            </a:r>
          </a:p>
        </p:txBody>
      </p:sp>
      <p:sp>
        <p:nvSpPr>
          <p:cNvPr id="32780" name="AutoShape 10"/>
          <p:cNvSpPr>
            <a:spLocks noChangeArrowheads="1"/>
          </p:cNvSpPr>
          <p:nvPr/>
        </p:nvSpPr>
        <p:spPr bwMode="auto">
          <a:xfrm>
            <a:off x="1333500" y="5013325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(4) Java-Specific</a:t>
            </a:r>
          </a:p>
        </p:txBody>
      </p:sp>
      <p:sp>
        <p:nvSpPr>
          <p:cNvPr id="32781" name="Text Box 11"/>
          <p:cNvSpPr txBox="1">
            <a:spLocks noChangeArrowheads="1"/>
          </p:cNvSpPr>
          <p:nvPr/>
        </p:nvSpPr>
        <p:spPr bwMode="auto">
          <a:xfrm>
            <a:off x="1258888" y="1989138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AMC</a:t>
            </a: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1258888" y="31416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IHI, IHD, IOD, IOP, IOR, ISI, ISD, IPC</a:t>
            </a:r>
            <a:endParaRPr kumimoji="1" lang="en-US" altLang="ko-KR" sz="1600" dirty="0">
              <a:solidFill>
                <a:schemeClr val="tx1"/>
              </a:solidFill>
              <a:latin typeface="Arial" pitchFamily="34" charset="0"/>
              <a:ea typeface="Dotum" pitchFamily="34" charset="-127"/>
            </a:endParaRP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1258888" y="4365625"/>
            <a:ext cx="563802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PNC, PMD, PPD, PCI, PCD, PCC, PRV, OMR, OMD, OAC</a:t>
            </a:r>
            <a:endParaRPr kumimoji="1" lang="en-US" altLang="ko-KR" sz="1600" dirty="0">
              <a:solidFill>
                <a:schemeClr val="tx1"/>
              </a:solidFill>
              <a:latin typeface="Arial" pitchFamily="34" charset="0"/>
              <a:ea typeface="Dotum" pitchFamily="34" charset="-127"/>
            </a:endParaRPr>
          </a:p>
        </p:txBody>
      </p:sp>
      <p:sp>
        <p:nvSpPr>
          <p:cNvPr id="32784" name="Text Box 14"/>
          <p:cNvSpPr txBox="1">
            <a:spLocks noChangeArrowheads="1"/>
          </p:cNvSpPr>
          <p:nvPr/>
        </p:nvSpPr>
        <p:spPr bwMode="auto">
          <a:xfrm>
            <a:off x="1258888" y="55165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JTI, JTD, JSI, JSD, JID, JDC</a:t>
            </a:r>
            <a:endParaRPr kumimoji="1" lang="en-US" altLang="ko-KR" sz="1600" dirty="0">
              <a:solidFill>
                <a:schemeClr val="tx1"/>
              </a:solidFill>
              <a:latin typeface="Arial" pitchFamily="34" charset="0"/>
              <a:ea typeface="Dotum" pitchFamily="34" charset="-127"/>
            </a:endParaRPr>
          </a:p>
        </p:txBody>
      </p:sp>
      <p:sp>
        <p:nvSpPr>
          <p:cNvPr id="32785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17E0E6-F785-477B-83F4-1571A4A58986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Integration and OO Testing</a:t>
            </a:r>
            <a:endParaRPr lang="en-US" altLang="en-US" dirty="0" smtClean="0">
              <a:ea typeface="宋体" pitchFamily="2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157413"/>
            <a:ext cx="8867775" cy="428783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 Java, testing the way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classes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packages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components</a:t>
            </a:r>
            <a:r>
              <a:rPr lang="en-US" altLang="zh-CN" dirty="0" smtClean="0">
                <a:ea typeface="宋体" pitchFamily="2" charset="-122"/>
              </a:rPr>
              <a:t> are connected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“Component”</a:t>
            </a:r>
            <a:r>
              <a:rPr lang="en-US" altLang="zh-CN" dirty="0" smtClean="0">
                <a:ea typeface="宋体" pitchFamily="2" charset="-122"/>
              </a:rPr>
              <a:t> is used as a generic term</a:t>
            </a:r>
          </a:p>
          <a:p>
            <a:r>
              <a:rPr lang="en-US" altLang="zh-CN" dirty="0" smtClean="0">
                <a:ea typeface="宋体" pitchFamily="2" charset="-122"/>
              </a:rPr>
              <a:t>This tests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features</a:t>
            </a:r>
            <a:r>
              <a:rPr lang="en-US" altLang="zh-CN" dirty="0" smtClean="0">
                <a:ea typeface="宋体" pitchFamily="2" charset="-122"/>
              </a:rPr>
              <a:t> that are unique to object-oriented programming languages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Inheritance, polymorphism and dynamic binding</a:t>
            </a:r>
          </a:p>
          <a:p>
            <a:r>
              <a:rPr lang="en-US" altLang="en-US" dirty="0" smtClean="0">
                <a:ea typeface="宋体" pitchFamily="2" charset="-122"/>
              </a:rPr>
              <a:t>Integration testing is often based on </a:t>
            </a:r>
            <a:r>
              <a:rPr lang="en-US" altLang="en-US" dirty="0" smtClean="0">
                <a:solidFill>
                  <a:schemeClr val="tx2"/>
                </a:solidFill>
                <a:ea typeface="宋体" pitchFamily="2" charset="-122"/>
              </a:rPr>
              <a:t>couplings</a:t>
            </a:r>
            <a:r>
              <a:rPr lang="en-US" altLang="en-US" dirty="0" smtClean="0">
                <a:ea typeface="宋体" pitchFamily="2" charset="-122"/>
              </a:rPr>
              <a:t> – the explicit and implicit relationships among software components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71475" y="1087438"/>
            <a:ext cx="8078788" cy="104028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Integration Testing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Testing connections among separate program units</a:t>
            </a:r>
            <a:endParaRPr 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</p:txBody>
      </p:sp>
      <p:sp>
        <p:nvSpPr>
          <p:cNvPr id="15367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DB64509-04D1-4311-9066-9FF55125B6E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74762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Encapsulation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2275" y="1501115"/>
            <a:ext cx="8297863" cy="1270000"/>
            <a:chOff x="232" y="1370"/>
            <a:chExt cx="5227" cy="800"/>
          </a:xfrm>
        </p:grpSpPr>
        <p:sp>
          <p:nvSpPr>
            <p:cNvPr id="33804" name="Text Box 5"/>
            <p:cNvSpPr txBox="1">
              <a:spLocks noChangeArrowheads="1"/>
            </p:cNvSpPr>
            <p:nvPr/>
          </p:nvSpPr>
          <p:spPr bwMode="auto">
            <a:xfrm>
              <a:off x="232" y="1518"/>
              <a:ext cx="5227" cy="652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access level for each instance variable and method is changed to other access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levels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3805" name="Group 8"/>
            <p:cNvGrpSpPr>
              <a:grpSpLocks/>
            </p:cNvGrpSpPr>
            <p:nvPr/>
          </p:nvGrpSpPr>
          <p:grpSpPr bwMode="auto">
            <a:xfrm>
              <a:off x="268" y="1370"/>
              <a:ext cx="3021" cy="288"/>
              <a:chOff x="808" y="2032"/>
              <a:chExt cx="3021" cy="288"/>
            </a:xfrm>
          </p:grpSpPr>
          <p:sp>
            <p:nvSpPr>
              <p:cNvPr id="33806" name="AutoShape 7"/>
              <p:cNvSpPr>
                <a:spLocks noChangeArrowheads="1"/>
              </p:cNvSpPr>
              <p:nvPr/>
            </p:nvSpPr>
            <p:spPr bwMode="auto">
              <a:xfrm>
                <a:off x="838" y="2034"/>
                <a:ext cx="29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3807" name="Text Box 6"/>
              <p:cNvSpPr txBox="1">
                <a:spLocks noChangeArrowheads="1"/>
              </p:cNvSpPr>
              <p:nvPr/>
            </p:nvSpPr>
            <p:spPr bwMode="auto">
              <a:xfrm>
                <a:off x="808" y="2032"/>
                <a:ext cx="30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1. AMC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Access Modi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fi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er Change</a:t>
                </a:r>
              </a:p>
            </p:txBody>
          </p:sp>
        </p:grpSp>
      </p:grpSp>
      <p:sp>
        <p:nvSpPr>
          <p:cNvPr id="33798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211513" y="3008313"/>
            <a:ext cx="2703512" cy="2960687"/>
            <a:chOff x="3211830" y="3007995"/>
            <a:chExt cx="2703513" cy="2960991"/>
          </a:xfrm>
        </p:grpSpPr>
        <p:sp>
          <p:nvSpPr>
            <p:cNvPr id="33800" name="Text Box 4"/>
            <p:cNvSpPr txBox="1">
              <a:spLocks noChangeArrowheads="1"/>
            </p:cNvSpPr>
            <p:nvPr/>
          </p:nvSpPr>
          <p:spPr bwMode="auto">
            <a:xfrm>
              <a:off x="3941445" y="3007995"/>
              <a:ext cx="1170513" cy="400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grpSp>
          <p:nvGrpSpPr>
            <p:cNvPr id="33801" name="Group 5"/>
            <p:cNvGrpSpPr>
              <a:grpSpLocks/>
            </p:cNvGrpSpPr>
            <p:nvPr/>
          </p:nvGrpSpPr>
          <p:grpSpPr bwMode="auto">
            <a:xfrm>
              <a:off x="3211830" y="3722673"/>
              <a:ext cx="2703513" cy="2246313"/>
              <a:chOff x="1440" y="1085"/>
              <a:chExt cx="1522" cy="1415"/>
            </a:xfrm>
          </p:grpSpPr>
          <p:sp>
            <p:nvSpPr>
              <p:cNvPr id="33802" name="Text Box 6"/>
              <p:cNvSpPr txBox="1">
                <a:spLocks noChangeArrowheads="1"/>
              </p:cNvSpPr>
              <p:nvPr/>
            </p:nvSpPr>
            <p:spPr bwMode="auto">
              <a:xfrm>
                <a:off x="1440" y="1085"/>
                <a:ext cx="1522" cy="1415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346075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 private int x;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1  </a:t>
                </a: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public int x;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2  </a:t>
                </a: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protected int x;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3  </a:t>
                </a: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int x;</a:t>
                </a:r>
              </a:p>
              <a:p>
                <a:pPr algn="ctr" eaLnBrk="1" hangingPunct="1"/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33803" name="Line 7"/>
              <p:cNvSpPr>
                <a:spLocks noChangeShapeType="1"/>
              </p:cNvSpPr>
              <p:nvPr/>
            </p:nvSpPr>
            <p:spPr bwMode="auto">
              <a:xfrm flipV="1">
                <a:off x="1440" y="1392"/>
                <a:ext cx="1514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2F8E7D-44B0-4E58-97B5-3B69DA503FE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116013" y="5229225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116013" y="4076700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116013" y="1700213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3999" cy="883820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Class Mutation Operators for Java</a:t>
            </a:r>
          </a:p>
        </p:txBody>
      </p:sp>
      <p:sp>
        <p:nvSpPr>
          <p:cNvPr id="34824" name="AutoShape 7"/>
          <p:cNvSpPr>
            <a:spLocks noChangeArrowheads="1"/>
          </p:cNvSpPr>
          <p:nvPr/>
        </p:nvSpPr>
        <p:spPr bwMode="auto">
          <a:xfrm>
            <a:off x="1333500" y="1484313"/>
            <a:ext cx="2159000" cy="433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(1) Encapsulation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1333500" y="386080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(3) Polymorphism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333500" y="5013325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(4) Java-Specific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258888" y="1989138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AMC</a:t>
            </a:r>
          </a:p>
        </p:txBody>
      </p:sp>
      <p:grpSp>
        <p:nvGrpSpPr>
          <p:cNvPr id="34828" name="Group 1"/>
          <p:cNvGrpSpPr>
            <a:grpSpLocks/>
          </p:cNvGrpSpPr>
          <p:nvPr/>
        </p:nvGrpSpPr>
        <p:grpSpPr bwMode="auto">
          <a:xfrm>
            <a:off x="1116013" y="2635250"/>
            <a:ext cx="6480175" cy="938213"/>
            <a:chOff x="1116013" y="2635250"/>
            <a:chExt cx="6480175" cy="938213"/>
          </a:xfrm>
        </p:grpSpPr>
        <p:sp>
          <p:nvSpPr>
            <p:cNvPr id="34836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7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159000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 (2) Inheritance</a:t>
              </a:r>
            </a:p>
          </p:txBody>
        </p:sp>
        <p:sp>
          <p:nvSpPr>
            <p:cNvPr id="34838" name="Text Box 12"/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HVD, HVI, </a:t>
              </a:r>
              <a:r>
                <a:rPr kumimoji="1" lang="en-US" altLang="ko-KR" sz="1600" dirty="0" smtClean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IOD, </a:t>
              </a:r>
              <a:r>
                <a:rPr kumimoji="1" lang="en-US" altLang="ko-KR" sz="16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OMM, OMR, SKD, PCD</a:t>
              </a:r>
            </a:p>
          </p:txBody>
        </p:sp>
      </p:grp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258888" y="4365625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PNC, PMD, PPD, PCI, PCD, PCC, PRV, OMR, OMD, OAC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1258888" y="55165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JTI, JTD, JSI, JSD, JID, JDC</a:t>
            </a:r>
          </a:p>
        </p:txBody>
      </p:sp>
      <p:sp>
        <p:nvSpPr>
          <p:cNvPr id="34831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34886" y="1905176"/>
            <a:ext cx="8204200" cy="2376488"/>
            <a:chOff x="1116013" y="2635250"/>
            <a:chExt cx="6480175" cy="938213"/>
          </a:xfrm>
        </p:grpSpPr>
        <p:sp>
          <p:nvSpPr>
            <p:cNvPr id="34833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34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159000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 dirty="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 (2) Inheritance</a:t>
              </a:r>
            </a:p>
          </p:txBody>
        </p:sp>
        <p:sp>
          <p:nvSpPr>
            <p:cNvPr id="34835" name="Text Box 12"/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IHI, IHD, IOD, IOP, IOR, ISI, ISD, IPC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BAD647-C7FB-4BF3-A893-06BD42AF3D9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334920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06400" y="1474961"/>
            <a:ext cx="8297863" cy="1317625"/>
            <a:chOff x="256" y="670"/>
            <a:chExt cx="5227" cy="830"/>
          </a:xfrm>
        </p:grpSpPr>
        <p:sp>
          <p:nvSpPr>
            <p:cNvPr id="36877" name="Text Box 4"/>
            <p:cNvSpPr txBox="1">
              <a:spLocks noChangeArrowheads="1"/>
            </p:cNvSpPr>
            <p:nvPr/>
          </p:nvSpPr>
          <p:spPr bwMode="auto">
            <a:xfrm>
              <a:off x="256" y="848"/>
              <a:ext cx="5227" cy="652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A declaration is added to hide the declaration of each variable declared in an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ancestor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6878" name="Group 18"/>
            <p:cNvGrpSpPr>
              <a:grpSpLocks/>
            </p:cNvGrpSpPr>
            <p:nvPr/>
          </p:nvGrpSpPr>
          <p:grpSpPr bwMode="auto">
            <a:xfrm>
              <a:off x="319" y="670"/>
              <a:ext cx="4287" cy="288"/>
              <a:chOff x="233" y="648"/>
              <a:chExt cx="4287" cy="288"/>
            </a:xfrm>
          </p:grpSpPr>
          <p:sp>
            <p:nvSpPr>
              <p:cNvPr id="36879" name="AutoShape 6"/>
              <p:cNvSpPr>
                <a:spLocks noChangeArrowheads="1"/>
              </p:cNvSpPr>
              <p:nvPr/>
            </p:nvSpPr>
            <p:spPr bwMode="auto">
              <a:xfrm>
                <a:off x="233" y="650"/>
                <a:ext cx="4287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6880" name="Text Box 11"/>
              <p:cNvSpPr txBox="1">
                <a:spLocks noChangeArrowheads="1"/>
              </p:cNvSpPr>
              <p:nvPr/>
            </p:nvSpPr>
            <p:spPr bwMode="auto">
              <a:xfrm>
                <a:off x="247" y="648"/>
                <a:ext cx="42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2. </a:t>
                </a:r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VI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Hiding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 Variable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Insertion</a:t>
                </a:r>
              </a:p>
            </p:txBody>
          </p:sp>
        </p:grpSp>
      </p:grpSp>
      <p:sp>
        <p:nvSpPr>
          <p:cNvPr id="36870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517900" y="3115022"/>
            <a:ext cx="2100263" cy="3068300"/>
            <a:chOff x="3517182" y="3114414"/>
            <a:chExt cx="2101669" cy="3069216"/>
          </a:xfrm>
        </p:grpSpPr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3982369" y="3114414"/>
              <a:ext cx="1171296" cy="400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36873" name="Text Box 13"/>
            <p:cNvSpPr txBox="1">
              <a:spLocks noChangeArrowheads="1"/>
            </p:cNvSpPr>
            <p:nvPr/>
          </p:nvSpPr>
          <p:spPr bwMode="auto">
            <a:xfrm>
              <a:off x="3517182" y="3709035"/>
              <a:ext cx="2101669" cy="10255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point</a:t>
              </a:r>
            </a:p>
            <a:p>
              <a:pPr algn="ctr"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 x;</a:t>
              </a:r>
            </a:p>
            <a:p>
              <a:pPr algn="ctr"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 y;</a:t>
              </a: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3517182" y="5158105"/>
              <a:ext cx="2101669" cy="10255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colorpoint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1</a:t>
              </a: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	int x;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2</a:t>
              </a: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	int y;</a:t>
              </a:r>
            </a:p>
          </p:txBody>
        </p:sp>
        <p:sp>
          <p:nvSpPr>
            <p:cNvPr id="36875" name="AutoShape 11"/>
            <p:cNvSpPr>
              <a:spLocks noChangeArrowheads="1"/>
            </p:cNvSpPr>
            <p:nvPr/>
          </p:nvSpPr>
          <p:spPr bwMode="auto">
            <a:xfrm>
              <a:off x="4444996" y="4727575"/>
              <a:ext cx="246041" cy="136525"/>
            </a:xfrm>
            <a:prstGeom prst="triangle">
              <a:avLst>
                <a:gd name="adj" fmla="val 50000"/>
              </a:avLst>
            </a:prstGeom>
            <a:solidFill>
              <a:srgbClr val="33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6876" name="AutoShape 12"/>
            <p:cNvCxnSpPr>
              <a:cxnSpLocks noChangeShapeType="1"/>
            </p:cNvCxnSpPr>
            <p:nvPr/>
          </p:nvCxnSpPr>
          <p:spPr bwMode="auto">
            <a:xfrm>
              <a:off x="4568016" y="4886960"/>
              <a:ext cx="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CD35F0F-BFEC-4BD8-AB6E-F61F326ACED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346951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06400" y="1518751"/>
            <a:ext cx="8297863" cy="939800"/>
            <a:chOff x="256" y="1540"/>
            <a:chExt cx="5227" cy="592"/>
          </a:xfrm>
        </p:grpSpPr>
        <p:sp>
          <p:nvSpPr>
            <p:cNvPr id="35855" name="Text Box 22"/>
            <p:cNvSpPr txBox="1">
              <a:spLocks noChangeArrowheads="1"/>
            </p:cNvSpPr>
            <p:nvPr/>
          </p:nvSpPr>
          <p:spPr bwMode="auto">
            <a:xfrm>
              <a:off x="256" y="1672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declaration of an overriding or hiding variable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5856" name="Group 19"/>
            <p:cNvGrpSpPr>
              <a:grpSpLocks/>
            </p:cNvGrpSpPr>
            <p:nvPr/>
          </p:nvGrpSpPr>
          <p:grpSpPr bwMode="auto">
            <a:xfrm>
              <a:off x="326" y="1540"/>
              <a:ext cx="4287" cy="288"/>
              <a:chOff x="244" y="2647"/>
              <a:chExt cx="4287" cy="288"/>
            </a:xfrm>
          </p:grpSpPr>
          <p:sp>
            <p:nvSpPr>
              <p:cNvPr id="35857" name="AutoShape 15"/>
              <p:cNvSpPr>
                <a:spLocks noChangeArrowheads="1"/>
              </p:cNvSpPr>
              <p:nvPr/>
            </p:nvSpPr>
            <p:spPr bwMode="auto">
              <a:xfrm>
                <a:off x="244" y="2649"/>
                <a:ext cx="4287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58" name="Text Box 8"/>
              <p:cNvSpPr txBox="1">
                <a:spLocks noChangeArrowheads="1"/>
              </p:cNvSpPr>
              <p:nvPr/>
            </p:nvSpPr>
            <p:spPr bwMode="auto">
              <a:xfrm>
                <a:off x="248" y="2647"/>
                <a:ext cx="42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3. IVD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Hiding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 Variable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Deletion</a:t>
                </a:r>
              </a:p>
            </p:txBody>
          </p:sp>
        </p:grpSp>
      </p:grpSp>
      <p:sp>
        <p:nvSpPr>
          <p:cNvPr id="3584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702931"/>
            <a:ext cx="2101850" cy="3667707"/>
            <a:chOff x="5846763" y="1627884"/>
            <a:chExt cx="2101850" cy="3668016"/>
          </a:xfrm>
        </p:grpSpPr>
        <p:sp>
          <p:nvSpPr>
            <p:cNvPr id="35848" name="Text Box 17"/>
            <p:cNvSpPr txBox="1">
              <a:spLocks noChangeArrowheads="1"/>
            </p:cNvSpPr>
            <p:nvPr/>
          </p:nvSpPr>
          <p:spPr bwMode="auto">
            <a:xfrm>
              <a:off x="6296774" y="1627884"/>
              <a:ext cx="1170512" cy="400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5846763" y="2200275"/>
              <a:ext cx="2101850" cy="10255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point</a:t>
              </a:r>
            </a:p>
            <a:p>
              <a:pPr algn="ctr"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 x;</a:t>
              </a:r>
            </a:p>
            <a:p>
              <a:pPr algn="ctr"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 y;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5846763" y="3660775"/>
              <a:ext cx="2101850" cy="16351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colorpoint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	int x;	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1</a:t>
              </a: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	// int x;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	int y;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2</a:t>
              </a: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	// int y;</a:t>
              </a:r>
            </a:p>
          </p:txBody>
        </p:sp>
        <p:sp>
          <p:nvSpPr>
            <p:cNvPr id="35851" name="AutoShape 20"/>
            <p:cNvSpPr>
              <a:spLocks noChangeArrowheads="1"/>
            </p:cNvSpPr>
            <p:nvPr/>
          </p:nvSpPr>
          <p:spPr bwMode="auto">
            <a:xfrm>
              <a:off x="6773863" y="3241675"/>
              <a:ext cx="246062" cy="136525"/>
            </a:xfrm>
            <a:prstGeom prst="triangle">
              <a:avLst>
                <a:gd name="adj" fmla="val 50000"/>
              </a:avLst>
            </a:prstGeom>
            <a:solidFill>
              <a:srgbClr val="33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35852" name="AutoShape 21"/>
            <p:cNvCxnSpPr>
              <a:cxnSpLocks noChangeShapeType="1"/>
              <a:stCxn id="35851" idx="3"/>
              <a:endCxn id="35850" idx="0"/>
            </p:cNvCxnSpPr>
            <p:nvPr/>
          </p:nvCxnSpPr>
          <p:spPr bwMode="auto">
            <a:xfrm>
              <a:off x="6897688" y="3378200"/>
              <a:ext cx="0" cy="273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3" name="Line 22"/>
            <p:cNvSpPr>
              <a:spLocks noChangeShapeType="1"/>
            </p:cNvSpPr>
            <p:nvPr/>
          </p:nvSpPr>
          <p:spPr bwMode="auto">
            <a:xfrm>
              <a:off x="5853113" y="2532063"/>
              <a:ext cx="2089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23"/>
            <p:cNvSpPr>
              <a:spLocks noChangeShapeType="1"/>
            </p:cNvSpPr>
            <p:nvPr/>
          </p:nvSpPr>
          <p:spPr bwMode="auto">
            <a:xfrm>
              <a:off x="5853113" y="4006850"/>
              <a:ext cx="2089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47A376-9D5C-49F4-A0E0-A00EA5A7AB7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7"/>
            <a:ext cx="9058649" cy="1358983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06400" y="1582746"/>
            <a:ext cx="8297863" cy="949325"/>
            <a:chOff x="256" y="2410"/>
            <a:chExt cx="5227" cy="598"/>
          </a:xfrm>
        </p:grpSpPr>
        <p:sp>
          <p:nvSpPr>
            <p:cNvPr id="37906" name="Text Box 23"/>
            <p:cNvSpPr txBox="1">
              <a:spLocks noChangeArrowheads="1"/>
            </p:cNvSpPr>
            <p:nvPr/>
          </p:nvSpPr>
          <p:spPr bwMode="auto">
            <a:xfrm>
              <a:off x="256" y="2548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entire declaration of an overriding method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7907" name="Group 20"/>
            <p:cNvGrpSpPr>
              <a:grpSpLocks/>
            </p:cNvGrpSpPr>
            <p:nvPr/>
          </p:nvGrpSpPr>
          <p:grpSpPr bwMode="auto">
            <a:xfrm>
              <a:off x="319" y="2410"/>
              <a:ext cx="4302" cy="288"/>
              <a:chOff x="221" y="3295"/>
              <a:chExt cx="4302" cy="288"/>
            </a:xfrm>
          </p:grpSpPr>
          <p:sp>
            <p:nvSpPr>
              <p:cNvPr id="37908" name="AutoShape 16"/>
              <p:cNvSpPr>
                <a:spLocks noChangeArrowheads="1"/>
              </p:cNvSpPr>
              <p:nvPr/>
            </p:nvSpPr>
            <p:spPr bwMode="auto">
              <a:xfrm>
                <a:off x="229" y="3297"/>
                <a:ext cx="4287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7909" name="Text Box 12"/>
              <p:cNvSpPr txBox="1">
                <a:spLocks noChangeArrowheads="1"/>
              </p:cNvSpPr>
              <p:nvPr/>
            </p:nvSpPr>
            <p:spPr bwMode="auto">
              <a:xfrm>
                <a:off x="221" y="3295"/>
                <a:ext cx="43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4.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IOD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Overriding Method Deletion</a:t>
                </a:r>
              </a:p>
            </p:txBody>
          </p:sp>
        </p:grpSp>
      </p:grpSp>
      <p:sp>
        <p:nvSpPr>
          <p:cNvPr id="37894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871788" y="2816563"/>
            <a:ext cx="3395662" cy="3742987"/>
            <a:chOff x="2872423" y="2817198"/>
            <a:chExt cx="3395662" cy="3742987"/>
          </a:xfrm>
        </p:grpSpPr>
        <p:sp>
          <p:nvSpPr>
            <p:cNvPr id="37896" name="Text Box 18"/>
            <p:cNvSpPr txBox="1">
              <a:spLocks noChangeArrowheads="1"/>
            </p:cNvSpPr>
            <p:nvPr/>
          </p:nvSpPr>
          <p:spPr bwMode="auto">
            <a:xfrm>
              <a:off x="3985792" y="2817198"/>
              <a:ext cx="11705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grpSp>
          <p:nvGrpSpPr>
            <p:cNvPr id="37897" name="Group 22"/>
            <p:cNvGrpSpPr>
              <a:grpSpLocks/>
            </p:cNvGrpSpPr>
            <p:nvPr/>
          </p:nvGrpSpPr>
          <p:grpSpPr bwMode="auto">
            <a:xfrm>
              <a:off x="4447223" y="4499610"/>
              <a:ext cx="246062" cy="428625"/>
              <a:chOff x="1419" y="2064"/>
              <a:chExt cx="155" cy="270"/>
            </a:xfrm>
          </p:grpSpPr>
          <p:sp>
            <p:nvSpPr>
              <p:cNvPr id="37904" name="AutoShape 23"/>
              <p:cNvSpPr>
                <a:spLocks noChangeArrowheads="1"/>
              </p:cNvSpPr>
              <p:nvPr/>
            </p:nvSpPr>
            <p:spPr bwMode="auto">
              <a:xfrm>
                <a:off x="1419" y="2064"/>
                <a:ext cx="155" cy="86"/>
              </a:xfrm>
              <a:prstGeom prst="triangle">
                <a:avLst>
                  <a:gd name="adj" fmla="val 50000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cxnSp>
            <p:nvCxnSpPr>
              <p:cNvPr id="37905" name="AutoShape 24"/>
              <p:cNvCxnSpPr>
                <a:cxnSpLocks noChangeShapeType="1"/>
                <a:stCxn id="37904" idx="3"/>
                <a:endCxn id="37900" idx="0"/>
              </p:cNvCxnSpPr>
              <p:nvPr/>
            </p:nvCxnSpPr>
            <p:spPr bwMode="auto">
              <a:xfrm>
                <a:off x="1496" y="2150"/>
                <a:ext cx="0" cy="18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7898" name="Group 38"/>
            <p:cNvGrpSpPr>
              <a:grpSpLocks/>
            </p:cNvGrpSpPr>
            <p:nvPr/>
          </p:nvGrpSpPr>
          <p:grpSpPr bwMode="auto">
            <a:xfrm>
              <a:off x="3002598" y="3464560"/>
              <a:ext cx="3135312" cy="1025525"/>
              <a:chOff x="863" y="1226"/>
              <a:chExt cx="1975" cy="646"/>
            </a:xfrm>
          </p:grpSpPr>
          <p:sp>
            <p:nvSpPr>
              <p:cNvPr id="37902" name="Text Box 25"/>
              <p:cNvSpPr txBox="1">
                <a:spLocks noChangeArrowheads="1"/>
              </p:cNvSpPr>
              <p:nvPr/>
            </p:nvSpPr>
            <p:spPr bwMode="auto">
              <a:xfrm>
                <a:off x="866" y="1226"/>
                <a:ext cx="1971" cy="646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</p:txBody>
          </p:sp>
          <p:sp>
            <p:nvSpPr>
              <p:cNvPr id="37903" name="Line 26"/>
              <p:cNvSpPr>
                <a:spLocks noChangeShapeType="1"/>
              </p:cNvSpPr>
              <p:nvPr/>
            </p:nvSpPr>
            <p:spPr bwMode="auto">
              <a:xfrm>
                <a:off x="863" y="1505"/>
                <a:ext cx="19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899" name="Group 39"/>
            <p:cNvGrpSpPr>
              <a:grpSpLocks/>
            </p:cNvGrpSpPr>
            <p:nvPr/>
          </p:nvGrpSpPr>
          <p:grpSpPr bwMode="auto">
            <a:xfrm>
              <a:off x="2872423" y="4928235"/>
              <a:ext cx="3395662" cy="1631950"/>
              <a:chOff x="825" y="2744"/>
              <a:chExt cx="1971" cy="1028"/>
            </a:xfrm>
          </p:grpSpPr>
          <p:sp>
            <p:nvSpPr>
              <p:cNvPr id="37900" name="Text Box 21"/>
              <p:cNvSpPr txBox="1">
                <a:spLocks noChangeArrowheads="1"/>
              </p:cNvSpPr>
              <p:nvPr/>
            </p:nvSpPr>
            <p:spPr bwMode="auto">
              <a:xfrm>
                <a:off x="825" y="2744"/>
                <a:ext cx="1971" cy="1028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colorpoint</a:t>
                </a:r>
              </a:p>
              <a:p>
                <a:pPr algn="ctr" eaLnBrk="1" hangingPunct="1"/>
                <a:endPara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  <a:p>
                <a:pPr eaLnBrk="1" hangingPunct="1">
                  <a:buFont typeface="Symbol" pitchFamily="18" charset="2"/>
                  <a:buChar char="D"/>
                </a:pP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// void set (int x, int y)</a:t>
                </a:r>
              </a:p>
            </p:txBody>
          </p:sp>
          <p:sp>
            <p:nvSpPr>
              <p:cNvPr id="37901" name="Line 27"/>
              <p:cNvSpPr>
                <a:spLocks noChangeShapeType="1"/>
              </p:cNvSpPr>
              <p:nvPr/>
            </p:nvSpPr>
            <p:spPr bwMode="auto">
              <a:xfrm>
                <a:off x="825" y="2966"/>
                <a:ext cx="19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B10C0B-F72F-4F13-A56B-01FE109AEAE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74762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06400" y="1274771"/>
            <a:ext cx="8297863" cy="1263650"/>
            <a:chOff x="256" y="3280"/>
            <a:chExt cx="5227" cy="796"/>
          </a:xfrm>
        </p:grpSpPr>
        <p:sp>
          <p:nvSpPr>
            <p:cNvPr id="38929" name="Text Box 24"/>
            <p:cNvSpPr txBox="1">
              <a:spLocks noChangeArrowheads="1"/>
            </p:cNvSpPr>
            <p:nvPr/>
          </p:nvSpPr>
          <p:spPr bwMode="auto">
            <a:xfrm>
              <a:off x="256" y="3424"/>
              <a:ext cx="5227" cy="652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call to an overridden method is moved to the first and last statements of the method and up and down one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statement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8930" name="Group 21"/>
            <p:cNvGrpSpPr>
              <a:grpSpLocks/>
            </p:cNvGrpSpPr>
            <p:nvPr/>
          </p:nvGrpSpPr>
          <p:grpSpPr bwMode="auto">
            <a:xfrm>
              <a:off x="319" y="3280"/>
              <a:ext cx="4310" cy="291"/>
              <a:chOff x="233" y="3506"/>
              <a:chExt cx="4310" cy="291"/>
            </a:xfrm>
          </p:grpSpPr>
          <p:sp>
            <p:nvSpPr>
              <p:cNvPr id="38931" name="AutoShape 17"/>
              <p:cNvSpPr>
                <a:spLocks noChangeArrowheads="1"/>
              </p:cNvSpPr>
              <p:nvPr/>
            </p:nvSpPr>
            <p:spPr bwMode="auto">
              <a:xfrm>
                <a:off x="244" y="3508"/>
                <a:ext cx="4287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8932" name="Text Box 13"/>
              <p:cNvSpPr txBox="1">
                <a:spLocks noChangeArrowheads="1"/>
              </p:cNvSpPr>
              <p:nvPr/>
            </p:nvSpPr>
            <p:spPr bwMode="auto">
              <a:xfrm>
                <a:off x="233" y="3506"/>
                <a:ext cx="4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5.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IOP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Overridden Method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Calling Position Change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38918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549525" y="2556716"/>
            <a:ext cx="4035425" cy="3999659"/>
            <a:chOff x="2550002" y="2556742"/>
            <a:chExt cx="4035425" cy="4000268"/>
          </a:xfrm>
        </p:grpSpPr>
        <p:sp>
          <p:nvSpPr>
            <p:cNvPr id="38920" name="Text Box 19"/>
            <p:cNvSpPr txBox="1">
              <a:spLocks noChangeArrowheads="1"/>
            </p:cNvSpPr>
            <p:nvPr/>
          </p:nvSpPr>
          <p:spPr bwMode="auto">
            <a:xfrm>
              <a:off x="2550002" y="2556742"/>
              <a:ext cx="4035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38921" name="Text Box 30"/>
            <p:cNvSpPr txBox="1">
              <a:spLocks noChangeArrowheads="1"/>
            </p:cNvSpPr>
            <p:nvPr/>
          </p:nvSpPr>
          <p:spPr bwMode="auto">
            <a:xfrm>
              <a:off x="2591277" y="3007360"/>
              <a:ext cx="3952875" cy="1360488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point</a:t>
              </a:r>
            </a:p>
            <a:p>
              <a:pPr algn="ctr" eaLnBrk="1" hangingPunct="1"/>
              <a:endParaRPr lang="en-US" altLang="en-US" b="0" dirty="0">
                <a:solidFill>
                  <a:schemeClr val="tx1"/>
                </a:solidFill>
                <a:latin typeface="Comic Sans MS" pitchFamily="66" charset="0"/>
                <a:cs typeface="Arial" pitchFamily="34" charset="0"/>
              </a:endParaRPr>
            </a:p>
            <a:p>
              <a:pPr eaLnBrk="1" hangingPunct="1"/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void set (</a:t>
              </a:r>
              <a:r>
                <a:rPr lang="en-US" altLang="en-US" b="0" dirty="0" err="1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</a:t>
              </a:r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x, </a:t>
              </a:r>
              <a:r>
                <a:rPr lang="en-US" altLang="en-US" b="0" dirty="0" err="1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int</a:t>
              </a:r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y) </a:t>
              </a:r>
            </a:p>
            <a:p>
              <a:pPr eaLnBrk="1" hangingPunct="1"/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{ width = 5;…}</a:t>
              </a:r>
            </a:p>
          </p:txBody>
        </p:sp>
        <p:sp>
          <p:nvSpPr>
            <p:cNvPr id="38922" name="Line 31"/>
            <p:cNvSpPr>
              <a:spLocks noChangeShapeType="1"/>
            </p:cNvSpPr>
            <p:nvPr/>
          </p:nvSpPr>
          <p:spPr bwMode="auto">
            <a:xfrm>
              <a:off x="2595245" y="3335973"/>
              <a:ext cx="3944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3" name="Group 37"/>
            <p:cNvGrpSpPr>
              <a:grpSpLocks/>
            </p:cNvGrpSpPr>
            <p:nvPr/>
          </p:nvGrpSpPr>
          <p:grpSpPr bwMode="auto">
            <a:xfrm>
              <a:off x="2561114" y="4832985"/>
              <a:ext cx="4013200" cy="1724025"/>
              <a:chOff x="3153" y="2328"/>
              <a:chExt cx="2528" cy="1086"/>
            </a:xfrm>
          </p:grpSpPr>
          <p:sp>
            <p:nvSpPr>
              <p:cNvPr id="38927" name="Text Box 29"/>
              <p:cNvSpPr txBox="1">
                <a:spLocks noChangeArrowheads="1"/>
              </p:cNvSpPr>
              <p:nvPr/>
            </p:nvSpPr>
            <p:spPr bwMode="auto">
              <a:xfrm>
                <a:off x="3153" y="2328"/>
                <a:ext cx="2528" cy="1086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3838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colorpoint</a:t>
                </a:r>
              </a:p>
              <a:p>
                <a:pPr algn="ctr" eaLnBrk="1" hangingPunct="1"/>
                <a:endPara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  { super.set (x, y); width = 10;}</a:t>
                </a:r>
              </a:p>
              <a:p>
                <a:pPr eaLnBrk="1" hangingPunct="1">
                  <a:buFont typeface="Symbol" pitchFamily="18" charset="2"/>
                  <a:buChar char="D"/>
                </a:pP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{ width=10; </a:t>
                </a: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super.set (x, y); }</a:t>
                </a:r>
              </a:p>
            </p:txBody>
          </p:sp>
          <p:sp>
            <p:nvSpPr>
              <p:cNvPr id="38928" name="Line 32"/>
              <p:cNvSpPr>
                <a:spLocks noChangeShapeType="1"/>
              </p:cNvSpPr>
              <p:nvPr/>
            </p:nvSpPr>
            <p:spPr bwMode="auto">
              <a:xfrm>
                <a:off x="3155" y="2546"/>
                <a:ext cx="251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24" name="Group 36"/>
            <p:cNvGrpSpPr>
              <a:grpSpLocks/>
            </p:cNvGrpSpPr>
            <p:nvPr/>
          </p:nvGrpSpPr>
          <p:grpSpPr bwMode="auto">
            <a:xfrm>
              <a:off x="4444683" y="4375785"/>
              <a:ext cx="246062" cy="428625"/>
              <a:chOff x="4310" y="2064"/>
              <a:chExt cx="155" cy="270"/>
            </a:xfrm>
          </p:grpSpPr>
          <p:sp>
            <p:nvSpPr>
              <p:cNvPr id="38925" name="AutoShape 34"/>
              <p:cNvSpPr>
                <a:spLocks noChangeArrowheads="1"/>
              </p:cNvSpPr>
              <p:nvPr/>
            </p:nvSpPr>
            <p:spPr bwMode="auto">
              <a:xfrm>
                <a:off x="4310" y="2064"/>
                <a:ext cx="155" cy="86"/>
              </a:xfrm>
              <a:prstGeom prst="triangle">
                <a:avLst>
                  <a:gd name="adj" fmla="val 50000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cxnSp>
            <p:nvCxnSpPr>
              <p:cNvPr id="38926" name="AutoShape 35"/>
              <p:cNvCxnSpPr>
                <a:cxnSpLocks noChangeShapeType="1"/>
                <a:stCxn id="38925" idx="3"/>
              </p:cNvCxnSpPr>
              <p:nvPr/>
            </p:nvCxnSpPr>
            <p:spPr bwMode="auto">
              <a:xfrm>
                <a:off x="4388" y="2156"/>
                <a:ext cx="2" cy="1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2613" y="6461125"/>
            <a:ext cx="2895600" cy="287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91AED96-43CA-48D1-B0FB-1EDE410162B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98825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22275" y="1266173"/>
            <a:ext cx="8297863" cy="1250950"/>
            <a:chOff x="266" y="660"/>
            <a:chExt cx="5227" cy="788"/>
          </a:xfrm>
        </p:grpSpPr>
        <p:sp>
          <p:nvSpPr>
            <p:cNvPr id="39953" name="Text Box 3"/>
            <p:cNvSpPr txBox="1">
              <a:spLocks noChangeArrowheads="1"/>
            </p:cNvSpPr>
            <p:nvPr/>
          </p:nvSpPr>
          <p:spPr bwMode="auto">
            <a:xfrm>
              <a:off x="266" y="796"/>
              <a:ext cx="5227" cy="652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Renames the parent’s versions of methods that are overridden in a subclass so that the overriding does not affect the parent’s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method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9954" name="Group 17"/>
            <p:cNvGrpSpPr>
              <a:grpSpLocks/>
            </p:cNvGrpSpPr>
            <p:nvPr/>
          </p:nvGrpSpPr>
          <p:grpSpPr bwMode="auto">
            <a:xfrm>
              <a:off x="323" y="660"/>
              <a:ext cx="4550" cy="288"/>
              <a:chOff x="323" y="660"/>
              <a:chExt cx="4550" cy="288"/>
            </a:xfrm>
          </p:grpSpPr>
          <p:sp>
            <p:nvSpPr>
              <p:cNvPr id="39955" name="AutoShape 16"/>
              <p:cNvSpPr>
                <a:spLocks noChangeArrowheads="1"/>
              </p:cNvSpPr>
              <p:nvPr/>
            </p:nvSpPr>
            <p:spPr bwMode="auto">
              <a:xfrm>
                <a:off x="324" y="662"/>
                <a:ext cx="454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9956" name="Text Box 6"/>
              <p:cNvSpPr txBox="1">
                <a:spLocks noChangeArrowheads="1"/>
              </p:cNvSpPr>
              <p:nvPr/>
            </p:nvSpPr>
            <p:spPr bwMode="auto">
              <a:xfrm>
                <a:off x="323" y="660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6.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IOR </a:t>
                </a:r>
                <a:r>
                  <a:rPr lang="en-US" altLang="zh-CN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Overridden Method Rename</a:t>
                </a:r>
              </a:p>
            </p:txBody>
          </p:sp>
        </p:grpSp>
      </p:grpSp>
      <p:sp>
        <p:nvSpPr>
          <p:cNvPr id="39942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629112" y="2603005"/>
            <a:ext cx="4682787" cy="4058145"/>
            <a:chOff x="1629819" y="2602370"/>
            <a:chExt cx="4682558" cy="4058151"/>
          </a:xfrm>
        </p:grpSpPr>
        <p:sp>
          <p:nvSpPr>
            <p:cNvPr id="39945" name="Text Box 4"/>
            <p:cNvSpPr txBox="1">
              <a:spLocks noChangeArrowheads="1"/>
            </p:cNvSpPr>
            <p:nvPr/>
          </p:nvSpPr>
          <p:spPr bwMode="auto">
            <a:xfrm>
              <a:off x="1629819" y="2606716"/>
              <a:ext cx="1069472" cy="369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sz="18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39946" name="Group 34"/>
            <p:cNvGrpSpPr>
              <a:grpSpLocks/>
            </p:cNvGrpSpPr>
            <p:nvPr/>
          </p:nvGrpSpPr>
          <p:grpSpPr bwMode="auto">
            <a:xfrm>
              <a:off x="2829402" y="2602370"/>
              <a:ext cx="3482975" cy="4058151"/>
              <a:chOff x="2829402" y="2602370"/>
              <a:chExt cx="3482975" cy="4058151"/>
            </a:xfrm>
          </p:grpSpPr>
          <p:sp>
            <p:nvSpPr>
              <p:cNvPr id="39947" name="Text Box 24"/>
              <p:cNvSpPr txBox="1">
                <a:spLocks noChangeArrowheads="1"/>
              </p:cNvSpPr>
              <p:nvPr/>
            </p:nvSpPr>
            <p:spPr bwMode="auto">
              <a:xfrm>
                <a:off x="2833370" y="2602370"/>
                <a:ext cx="3475038" cy="2862322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1143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  <a:endParaRPr lang="en-US" altLang="en-US" sz="1800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  <a:p>
                <a:pPr eaLnBrk="1" hangingPunct="1"/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  <a:p>
                <a:pPr eaLnBrk="1" hangingPunct="1">
                  <a:buFont typeface="Symbol" pitchFamily="18" charset="2"/>
                  <a:buChar char="D"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void setP (int x, int y)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setDimension (int d)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{  …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set (x, y);</a:t>
                </a:r>
              </a:p>
              <a:p>
                <a:pPr lvl="1" eaLnBrk="1" hangingPunct="1">
                  <a:buFont typeface="Symbol" pitchFamily="18" charset="2"/>
                  <a:buChar char="D"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setP (x, y);</a:t>
                </a:r>
              </a:p>
              <a:p>
                <a:pPr lvl="1" eaLnBrk="1" hangingPunct="1">
                  <a:buFont typeface="Symbol" pitchFamily="18" charset="2"/>
                  <a:buNone/>
                </a:pPr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… }</a:t>
                </a:r>
              </a:p>
            </p:txBody>
          </p:sp>
          <p:sp>
            <p:nvSpPr>
              <p:cNvPr id="39948" name="Line 25"/>
              <p:cNvSpPr>
                <a:spLocks noChangeShapeType="1"/>
              </p:cNvSpPr>
              <p:nvPr/>
            </p:nvSpPr>
            <p:spPr bwMode="auto">
              <a:xfrm>
                <a:off x="2852674" y="3011159"/>
                <a:ext cx="34540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Text Box 27"/>
              <p:cNvSpPr txBox="1">
                <a:spLocks noChangeArrowheads="1"/>
              </p:cNvSpPr>
              <p:nvPr/>
            </p:nvSpPr>
            <p:spPr bwMode="auto">
              <a:xfrm>
                <a:off x="2829402" y="5736595"/>
                <a:ext cx="3482975" cy="923926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colorpoint</a:t>
                </a:r>
              </a:p>
              <a:p>
                <a:pPr eaLnBrk="1" hangingPunct="1"/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  <a:p>
                <a:pPr eaLnBrk="1" hangingPunct="1"/>
                <a:r>
                  <a: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</p:txBody>
          </p:sp>
          <p:sp>
            <p:nvSpPr>
              <p:cNvPr id="39950" name="Line 30"/>
              <p:cNvSpPr>
                <a:spLocks noChangeShapeType="1"/>
              </p:cNvSpPr>
              <p:nvPr/>
            </p:nvSpPr>
            <p:spPr bwMode="auto">
              <a:xfrm>
                <a:off x="2837294" y="6082670"/>
                <a:ext cx="34619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9952" name="AutoShape 34"/>
              <p:cNvCxnSpPr>
                <a:cxnSpLocks noChangeShapeType="1"/>
              </p:cNvCxnSpPr>
              <p:nvPr/>
            </p:nvCxnSpPr>
            <p:spPr bwMode="auto">
              <a:xfrm>
                <a:off x="4571683" y="5438785"/>
                <a:ext cx="3175" cy="2825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51" name="AutoShape 33"/>
              <p:cNvSpPr>
                <a:spLocks noChangeArrowheads="1"/>
              </p:cNvSpPr>
              <p:nvPr/>
            </p:nvSpPr>
            <p:spPr bwMode="auto">
              <a:xfrm>
                <a:off x="4447858" y="5435280"/>
                <a:ext cx="246063" cy="136525"/>
              </a:xfrm>
              <a:prstGeom prst="triangle">
                <a:avLst>
                  <a:gd name="adj" fmla="val 50000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sz="1800"/>
              </a:p>
            </p:txBody>
          </p:sp>
        </p:grpSp>
      </p:grp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5997575" y="3667125"/>
            <a:ext cx="2438400" cy="1484313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point p;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 = new colorpoint ();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   …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p.set (1, 2);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p.setDimension (3);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E00CD3-3635-47B4-848C-7F17039BB8B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68412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22275" y="1518491"/>
            <a:ext cx="8297863" cy="1231900"/>
            <a:chOff x="266" y="2412"/>
            <a:chExt cx="5227" cy="776"/>
          </a:xfrm>
        </p:grpSpPr>
        <p:sp>
          <p:nvSpPr>
            <p:cNvPr id="40979" name="Text Box 22"/>
            <p:cNvSpPr txBox="1">
              <a:spLocks noChangeArrowheads="1"/>
            </p:cNvSpPr>
            <p:nvPr/>
          </p:nvSpPr>
          <p:spPr bwMode="auto">
            <a:xfrm>
              <a:off x="266" y="2548"/>
              <a:ext cx="5227" cy="64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Inserts the </a:t>
              </a:r>
              <a:r>
                <a:rPr lang="en-US" altLang="zh-CN" b="0" dirty="0" smtClean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super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keyword before overriding variables or methods (if the name is also defined in an ancestor class)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0980" name="Group 19"/>
            <p:cNvGrpSpPr>
              <a:grpSpLocks/>
            </p:cNvGrpSpPr>
            <p:nvPr/>
          </p:nvGrpSpPr>
          <p:grpSpPr bwMode="auto">
            <a:xfrm>
              <a:off x="323" y="2412"/>
              <a:ext cx="4550" cy="288"/>
              <a:chOff x="300" y="2544"/>
              <a:chExt cx="4550" cy="288"/>
            </a:xfrm>
          </p:grpSpPr>
          <p:sp>
            <p:nvSpPr>
              <p:cNvPr id="40981" name="AutoShape 13"/>
              <p:cNvSpPr>
                <a:spLocks noChangeArrowheads="1"/>
              </p:cNvSpPr>
              <p:nvPr/>
            </p:nvSpPr>
            <p:spPr bwMode="auto">
              <a:xfrm>
                <a:off x="301" y="2546"/>
                <a:ext cx="454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0982" name="Text Box 9"/>
              <p:cNvSpPr txBox="1">
                <a:spLocks noChangeArrowheads="1"/>
              </p:cNvSpPr>
              <p:nvPr/>
            </p:nvSpPr>
            <p:spPr bwMode="auto">
              <a:xfrm>
                <a:off x="300" y="2544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7.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ISI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Super Keyword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Insertion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096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79088" y="2729061"/>
            <a:ext cx="2586853" cy="3615319"/>
            <a:chOff x="3279088" y="2655306"/>
            <a:chExt cx="2586853" cy="3615319"/>
          </a:xfrm>
        </p:grpSpPr>
        <p:sp>
          <p:nvSpPr>
            <p:cNvPr id="40968" name="Text Box 4"/>
            <p:cNvSpPr txBox="1">
              <a:spLocks noChangeArrowheads="1"/>
            </p:cNvSpPr>
            <p:nvPr/>
          </p:nvSpPr>
          <p:spPr bwMode="auto">
            <a:xfrm>
              <a:off x="3985526" y="2655306"/>
              <a:ext cx="11705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0969" name="Group 42"/>
            <p:cNvGrpSpPr>
              <a:grpSpLocks/>
            </p:cNvGrpSpPr>
            <p:nvPr/>
          </p:nvGrpSpPr>
          <p:grpSpPr bwMode="auto">
            <a:xfrm>
              <a:off x="3279088" y="3165475"/>
              <a:ext cx="2586853" cy="3105150"/>
              <a:chOff x="806" y="1446"/>
              <a:chExt cx="1491" cy="1956"/>
            </a:xfrm>
          </p:grpSpPr>
          <p:grpSp>
            <p:nvGrpSpPr>
              <p:cNvPr id="40970" name="Group 27"/>
              <p:cNvGrpSpPr>
                <a:grpSpLocks/>
              </p:cNvGrpSpPr>
              <p:nvPr/>
            </p:nvGrpSpPr>
            <p:grpSpPr bwMode="auto">
              <a:xfrm>
                <a:off x="1471" y="1917"/>
                <a:ext cx="155" cy="264"/>
                <a:chOff x="1329" y="1917"/>
                <a:chExt cx="155" cy="264"/>
              </a:xfrm>
            </p:grpSpPr>
            <p:sp>
              <p:nvSpPr>
                <p:cNvPr id="40977" name="AutoShape 20"/>
                <p:cNvSpPr>
                  <a:spLocks noChangeArrowheads="1"/>
                </p:cNvSpPr>
                <p:nvPr/>
              </p:nvSpPr>
              <p:spPr bwMode="auto">
                <a:xfrm>
                  <a:off x="1329" y="1917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0978" name="AutoShape 21"/>
                <p:cNvCxnSpPr>
                  <a:cxnSpLocks noChangeShapeType="1"/>
                  <a:stCxn id="40977" idx="3"/>
                  <a:endCxn id="40973" idx="0"/>
                </p:cNvCxnSpPr>
                <p:nvPr/>
              </p:nvCxnSpPr>
              <p:spPr bwMode="auto">
                <a:xfrm>
                  <a:off x="1407" y="2003"/>
                  <a:ext cx="3" cy="178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0971" name="Group 22"/>
              <p:cNvGrpSpPr>
                <a:grpSpLocks/>
              </p:cNvGrpSpPr>
              <p:nvPr/>
            </p:nvGrpSpPr>
            <p:grpSpPr bwMode="auto">
              <a:xfrm>
                <a:off x="886" y="1446"/>
                <a:ext cx="1324" cy="454"/>
                <a:chOff x="836" y="1296"/>
                <a:chExt cx="1324" cy="454"/>
              </a:xfrm>
            </p:grpSpPr>
            <p:sp>
              <p:nvSpPr>
                <p:cNvPr id="4097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36" y="1296"/>
                  <a:ext cx="132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 getX()</a:t>
                  </a:r>
                </a:p>
              </p:txBody>
            </p:sp>
            <p:sp>
              <p:nvSpPr>
                <p:cNvPr id="40976" name="Line 24"/>
                <p:cNvSpPr>
                  <a:spLocks noChangeShapeType="1"/>
                </p:cNvSpPr>
                <p:nvPr/>
              </p:nvSpPr>
              <p:spPr bwMode="auto">
                <a:xfrm>
                  <a:off x="839" y="1505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72" name="Group 26"/>
              <p:cNvGrpSpPr>
                <a:grpSpLocks/>
              </p:cNvGrpSpPr>
              <p:nvPr/>
            </p:nvGrpSpPr>
            <p:grpSpPr bwMode="auto">
              <a:xfrm>
                <a:off x="806" y="2181"/>
                <a:ext cx="1491" cy="1221"/>
                <a:chOff x="666" y="2181"/>
                <a:chExt cx="1491" cy="1221"/>
              </a:xfrm>
            </p:grpSpPr>
            <p:sp>
              <p:nvSpPr>
                <p:cNvPr id="4097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66" y="2181"/>
                  <a:ext cx="1491" cy="1221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2349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  <a:endParaRPr lang="en-US" altLang="en-US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getX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()</a:t>
                  </a:r>
                </a:p>
                <a:p>
                  <a:pPr eaLnBrk="1" hangingPunct="1"/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{</a:t>
                  </a:r>
                </a:p>
                <a:p>
                  <a:pPr eaLnBrk="1" hangingPunct="1"/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	return </a:t>
                  </a:r>
                  <a:r>
                    <a:rPr lang="en-US" altLang="en-US" b="0" dirty="0" smtClean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x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;</a:t>
                  </a:r>
                </a:p>
                <a:p>
                  <a:pPr lvl="1" eaLnBrk="1" hangingPunct="1">
                    <a:buFont typeface="Symbol" pitchFamily="18" charset="2"/>
                    <a:buChar char="D"/>
                  </a:pP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return 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super.x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;</a:t>
                  </a:r>
                </a:p>
                <a:p>
                  <a:pPr eaLnBrk="1" hangingPunct="1"/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}</a:t>
                  </a:r>
                </a:p>
              </p:txBody>
            </p:sp>
            <p:sp>
              <p:nvSpPr>
                <p:cNvPr id="40974" name="Line 25"/>
                <p:cNvSpPr>
                  <a:spLocks noChangeShapeType="1"/>
                </p:cNvSpPr>
                <p:nvPr/>
              </p:nvSpPr>
              <p:spPr bwMode="auto">
                <a:xfrm>
                  <a:off x="749" y="2405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7926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E00CD3-3635-47B4-848C-7F17039BB8B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68412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22275" y="1518491"/>
            <a:ext cx="8297863" cy="946150"/>
            <a:chOff x="266" y="2412"/>
            <a:chExt cx="5227" cy="596"/>
          </a:xfrm>
        </p:grpSpPr>
        <p:sp>
          <p:nvSpPr>
            <p:cNvPr id="40979" name="Text Box 22"/>
            <p:cNvSpPr txBox="1">
              <a:spLocks noChangeArrowheads="1"/>
            </p:cNvSpPr>
            <p:nvPr/>
          </p:nvSpPr>
          <p:spPr bwMode="auto">
            <a:xfrm>
              <a:off x="266" y="2548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 each occurrence of the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super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keyword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0980" name="Group 19"/>
            <p:cNvGrpSpPr>
              <a:grpSpLocks/>
            </p:cNvGrpSpPr>
            <p:nvPr/>
          </p:nvGrpSpPr>
          <p:grpSpPr bwMode="auto">
            <a:xfrm>
              <a:off x="323" y="2412"/>
              <a:ext cx="4550" cy="288"/>
              <a:chOff x="300" y="2544"/>
              <a:chExt cx="4550" cy="288"/>
            </a:xfrm>
          </p:grpSpPr>
          <p:sp>
            <p:nvSpPr>
              <p:cNvPr id="40981" name="AutoShape 13"/>
              <p:cNvSpPr>
                <a:spLocks noChangeArrowheads="1"/>
              </p:cNvSpPr>
              <p:nvPr/>
            </p:nvSpPr>
            <p:spPr bwMode="auto">
              <a:xfrm>
                <a:off x="301" y="2546"/>
                <a:ext cx="454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0982" name="Text Box 9"/>
              <p:cNvSpPr txBox="1">
                <a:spLocks noChangeArrowheads="1"/>
              </p:cNvSpPr>
              <p:nvPr/>
            </p:nvSpPr>
            <p:spPr bwMode="auto">
              <a:xfrm>
                <a:off x="300" y="2544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8. ISD </a:t>
                </a:r>
                <a:r>
                  <a:rPr lang="en-US" altLang="zh-CN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b="0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Super Keyword Deletion</a:t>
                </a:r>
              </a:p>
            </p:txBody>
          </p:sp>
        </p:grpSp>
      </p:grpSp>
      <p:sp>
        <p:nvSpPr>
          <p:cNvPr id="4096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417888" y="2607681"/>
            <a:ext cx="2297112" cy="3921707"/>
            <a:chOff x="3417888" y="2655306"/>
            <a:chExt cx="2297112" cy="3921707"/>
          </a:xfrm>
        </p:grpSpPr>
        <p:sp>
          <p:nvSpPr>
            <p:cNvPr id="40968" name="Text Box 4"/>
            <p:cNvSpPr txBox="1">
              <a:spLocks noChangeArrowheads="1"/>
            </p:cNvSpPr>
            <p:nvPr/>
          </p:nvSpPr>
          <p:spPr bwMode="auto">
            <a:xfrm>
              <a:off x="3985526" y="2655306"/>
              <a:ext cx="11705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0969" name="Group 42"/>
            <p:cNvGrpSpPr>
              <a:grpSpLocks/>
            </p:cNvGrpSpPr>
            <p:nvPr/>
          </p:nvGrpSpPr>
          <p:grpSpPr bwMode="auto">
            <a:xfrm>
              <a:off x="3417888" y="3165475"/>
              <a:ext cx="2297112" cy="3411538"/>
              <a:chOff x="886" y="1446"/>
              <a:chExt cx="1324" cy="2149"/>
            </a:xfrm>
          </p:grpSpPr>
          <p:grpSp>
            <p:nvGrpSpPr>
              <p:cNvPr id="40970" name="Group 27"/>
              <p:cNvGrpSpPr>
                <a:grpSpLocks/>
              </p:cNvGrpSpPr>
              <p:nvPr/>
            </p:nvGrpSpPr>
            <p:grpSpPr bwMode="auto">
              <a:xfrm>
                <a:off x="1471" y="1917"/>
                <a:ext cx="155" cy="258"/>
                <a:chOff x="1329" y="1917"/>
                <a:chExt cx="155" cy="258"/>
              </a:xfrm>
            </p:grpSpPr>
            <p:sp>
              <p:nvSpPr>
                <p:cNvPr id="40977" name="AutoShape 20"/>
                <p:cNvSpPr>
                  <a:spLocks noChangeArrowheads="1"/>
                </p:cNvSpPr>
                <p:nvPr/>
              </p:nvSpPr>
              <p:spPr bwMode="auto">
                <a:xfrm>
                  <a:off x="1329" y="1917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0978" name="AutoShape 21"/>
                <p:cNvCxnSpPr>
                  <a:cxnSpLocks noChangeShapeType="1"/>
                  <a:stCxn id="40977" idx="3"/>
                  <a:endCxn id="40973" idx="0"/>
                </p:cNvCxnSpPr>
                <p:nvPr/>
              </p:nvCxnSpPr>
              <p:spPr bwMode="auto">
                <a:xfrm>
                  <a:off x="1407" y="2009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0971" name="Group 22"/>
              <p:cNvGrpSpPr>
                <a:grpSpLocks/>
              </p:cNvGrpSpPr>
              <p:nvPr/>
            </p:nvGrpSpPr>
            <p:grpSpPr bwMode="auto">
              <a:xfrm>
                <a:off x="886" y="1446"/>
                <a:ext cx="1324" cy="454"/>
                <a:chOff x="836" y="1296"/>
                <a:chExt cx="1324" cy="454"/>
              </a:xfrm>
            </p:grpSpPr>
            <p:sp>
              <p:nvSpPr>
                <p:cNvPr id="4097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836" y="1296"/>
                  <a:ext cx="132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 getX()</a:t>
                  </a:r>
                </a:p>
              </p:txBody>
            </p:sp>
            <p:sp>
              <p:nvSpPr>
                <p:cNvPr id="40976" name="Line 24"/>
                <p:cNvSpPr>
                  <a:spLocks noChangeShapeType="1"/>
                </p:cNvSpPr>
                <p:nvPr/>
              </p:nvSpPr>
              <p:spPr bwMode="auto">
                <a:xfrm>
                  <a:off x="839" y="1505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972" name="Group 26"/>
              <p:cNvGrpSpPr>
                <a:grpSpLocks/>
              </p:cNvGrpSpPr>
              <p:nvPr/>
            </p:nvGrpSpPr>
            <p:grpSpPr bwMode="auto">
              <a:xfrm>
                <a:off x="886" y="2181"/>
                <a:ext cx="1324" cy="1414"/>
                <a:chOff x="746" y="2181"/>
                <a:chExt cx="1324" cy="1414"/>
              </a:xfrm>
            </p:grpSpPr>
            <p:sp>
              <p:nvSpPr>
                <p:cNvPr id="4097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46" y="2181"/>
                  <a:ext cx="1324" cy="141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2349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 getX ()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{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	return super.x;</a:t>
                  </a:r>
                </a:p>
                <a:p>
                  <a:pPr lvl="1" eaLnBrk="1" hangingPunct="1">
                    <a:buFont typeface="Symbol" pitchFamily="18" charset="2"/>
                    <a:buChar char="D"/>
                  </a:pPr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return x;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}</a:t>
                  </a:r>
                </a:p>
              </p:txBody>
            </p:sp>
            <p:sp>
              <p:nvSpPr>
                <p:cNvPr id="40974" name="Line 25"/>
                <p:cNvSpPr>
                  <a:spLocks noChangeShapeType="1"/>
                </p:cNvSpPr>
                <p:nvPr/>
              </p:nvSpPr>
              <p:spPr bwMode="auto">
                <a:xfrm>
                  <a:off x="749" y="2405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F31D509-90CA-44F8-AD8B-A11AC61B83DB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73175"/>
          </a:xfrm>
        </p:spPr>
        <p:txBody>
          <a:bodyPr/>
          <a:lstStyle/>
          <a:p>
            <a:r>
              <a:rPr lang="en-US" altLang="en-US" dirty="0" smtClean="0"/>
              <a:t>OO Mutation Operators—</a:t>
            </a:r>
            <a:r>
              <a:rPr lang="en-US" altLang="en-US" i="1" dirty="0" smtClean="0"/>
              <a:t>Inheritance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22275" y="1454237"/>
            <a:ext cx="8297863" cy="931862"/>
            <a:chOff x="266" y="3297"/>
            <a:chExt cx="5227" cy="587"/>
          </a:xfrm>
        </p:grpSpPr>
        <p:sp>
          <p:nvSpPr>
            <p:cNvPr id="42003" name="Text Box 21"/>
            <p:cNvSpPr txBox="1">
              <a:spLocks noChangeArrowheads="1"/>
            </p:cNvSpPr>
            <p:nvPr/>
          </p:nvSpPr>
          <p:spPr bwMode="auto">
            <a:xfrm>
              <a:off x="266" y="3424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call to a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super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constructor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2004" name="Group 20"/>
            <p:cNvGrpSpPr>
              <a:grpSpLocks/>
            </p:cNvGrpSpPr>
            <p:nvPr/>
          </p:nvGrpSpPr>
          <p:grpSpPr bwMode="auto">
            <a:xfrm>
              <a:off x="323" y="3297"/>
              <a:ext cx="4550" cy="288"/>
              <a:chOff x="289" y="3086"/>
              <a:chExt cx="4550" cy="288"/>
            </a:xfrm>
          </p:grpSpPr>
          <p:sp>
            <p:nvSpPr>
              <p:cNvPr id="42005" name="AutoShape 4"/>
              <p:cNvSpPr>
                <a:spLocks noChangeArrowheads="1"/>
              </p:cNvSpPr>
              <p:nvPr/>
            </p:nvSpPr>
            <p:spPr bwMode="auto">
              <a:xfrm>
                <a:off x="290" y="3088"/>
                <a:ext cx="454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2006" name="Text Box 11"/>
              <p:cNvSpPr txBox="1">
                <a:spLocks noChangeArrowheads="1"/>
              </p:cNvSpPr>
              <p:nvPr/>
            </p:nvSpPr>
            <p:spPr bwMode="auto">
              <a:xfrm>
                <a:off x="289" y="3086"/>
                <a:ext cx="45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9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. IPC </a:t>
                </a:r>
                <a:r>
                  <a:rPr lang="en-US" altLang="zh-CN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 Explicit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Parent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Constructor Deletion</a:t>
                </a:r>
              </a:p>
            </p:txBody>
          </p:sp>
        </p:grpSp>
      </p:grpSp>
      <p:sp>
        <p:nvSpPr>
          <p:cNvPr id="41990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28888" y="2417598"/>
            <a:ext cx="4086225" cy="4178465"/>
            <a:chOff x="4776788" y="1720060"/>
            <a:chExt cx="4087812" cy="4179090"/>
          </a:xfrm>
        </p:grpSpPr>
        <p:sp>
          <p:nvSpPr>
            <p:cNvPr id="41992" name="Text Box 11"/>
            <p:cNvSpPr txBox="1">
              <a:spLocks noChangeArrowheads="1"/>
            </p:cNvSpPr>
            <p:nvPr/>
          </p:nvSpPr>
          <p:spPr bwMode="auto">
            <a:xfrm>
              <a:off x="4910610" y="1720060"/>
              <a:ext cx="37973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1993" name="Group 41"/>
            <p:cNvGrpSpPr>
              <a:grpSpLocks/>
            </p:cNvGrpSpPr>
            <p:nvPr/>
          </p:nvGrpSpPr>
          <p:grpSpPr bwMode="auto">
            <a:xfrm>
              <a:off x="4776788" y="2184400"/>
              <a:ext cx="4087812" cy="3714750"/>
              <a:chOff x="3009" y="1376"/>
              <a:chExt cx="2575" cy="2340"/>
            </a:xfrm>
          </p:grpSpPr>
          <p:grpSp>
            <p:nvGrpSpPr>
              <p:cNvPr id="41994" name="Group 38"/>
              <p:cNvGrpSpPr>
                <a:grpSpLocks/>
              </p:cNvGrpSpPr>
              <p:nvPr/>
            </p:nvGrpSpPr>
            <p:grpSpPr bwMode="auto">
              <a:xfrm>
                <a:off x="4199" y="2038"/>
                <a:ext cx="194" cy="258"/>
                <a:chOff x="4140" y="2038"/>
                <a:chExt cx="194" cy="258"/>
              </a:xfrm>
            </p:grpSpPr>
            <p:sp>
              <p:nvSpPr>
                <p:cNvPr id="42001" name="AutoShape 30"/>
                <p:cNvSpPr>
                  <a:spLocks noChangeArrowheads="1"/>
                </p:cNvSpPr>
                <p:nvPr/>
              </p:nvSpPr>
              <p:spPr bwMode="auto">
                <a:xfrm>
                  <a:off x="4140" y="2038"/>
                  <a:ext cx="194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2002" name="AutoShape 31"/>
                <p:cNvCxnSpPr>
                  <a:cxnSpLocks noChangeShapeType="1"/>
                  <a:stCxn id="42001" idx="3"/>
                  <a:endCxn id="41997" idx="0"/>
                </p:cNvCxnSpPr>
                <p:nvPr/>
              </p:nvCxnSpPr>
              <p:spPr bwMode="auto">
                <a:xfrm>
                  <a:off x="4237" y="2130"/>
                  <a:ext cx="2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1995" name="Group 37"/>
              <p:cNvGrpSpPr>
                <a:grpSpLocks/>
              </p:cNvGrpSpPr>
              <p:nvPr/>
            </p:nvGrpSpPr>
            <p:grpSpPr bwMode="auto">
              <a:xfrm>
                <a:off x="3009" y="1376"/>
                <a:ext cx="2575" cy="646"/>
                <a:chOff x="3409" y="1261"/>
                <a:chExt cx="1660" cy="646"/>
              </a:xfrm>
            </p:grpSpPr>
            <p:sp>
              <p:nvSpPr>
                <p:cNvPr id="4199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409" y="1261"/>
                  <a:ext cx="1660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 (int x, int y) 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…</a:t>
                  </a:r>
                </a:p>
              </p:txBody>
            </p:sp>
            <p:sp>
              <p:nvSpPr>
                <p:cNvPr id="42000" name="Line 34"/>
                <p:cNvSpPr>
                  <a:spLocks noChangeShapeType="1"/>
                </p:cNvSpPr>
                <p:nvPr/>
              </p:nvSpPr>
              <p:spPr bwMode="auto">
                <a:xfrm>
                  <a:off x="3413" y="1476"/>
                  <a:ext cx="16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996" name="Group 39"/>
              <p:cNvGrpSpPr>
                <a:grpSpLocks/>
              </p:cNvGrpSpPr>
              <p:nvPr/>
            </p:nvGrpSpPr>
            <p:grpSpPr bwMode="auto">
              <a:xfrm>
                <a:off x="3009" y="2302"/>
                <a:ext cx="2575" cy="1414"/>
                <a:chOff x="3409" y="2302"/>
                <a:chExt cx="1660" cy="1414"/>
              </a:xfrm>
            </p:grpSpPr>
            <p:sp>
              <p:nvSpPr>
                <p:cNvPr id="41997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09" y="2302"/>
                  <a:ext cx="1660" cy="141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2349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 (int x, int y, int color)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{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	super (x, y);</a:t>
                  </a:r>
                </a:p>
                <a:p>
                  <a:pPr lvl="1" eaLnBrk="1" hangingPunct="1">
                    <a:buFont typeface="Symbol" pitchFamily="18" charset="2"/>
                    <a:buChar char="D"/>
                  </a:pPr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// super (x, y);</a:t>
                  </a:r>
                </a:p>
                <a:p>
                  <a:pPr lvl="1" eaLnBrk="1" hangingPunct="1">
                    <a:buFont typeface="Symbol" pitchFamily="18" charset="2"/>
                    <a:buNone/>
                  </a:pPr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…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}</a:t>
                  </a:r>
                </a:p>
              </p:txBody>
            </p:sp>
            <p:sp>
              <p:nvSpPr>
                <p:cNvPr id="41998" name="Line 35"/>
                <p:cNvSpPr>
                  <a:spLocks noChangeShapeType="1"/>
                </p:cNvSpPr>
                <p:nvPr/>
              </p:nvSpPr>
              <p:spPr bwMode="auto">
                <a:xfrm>
                  <a:off x="3413" y="2514"/>
                  <a:ext cx="165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13B2BBF-AF74-4647-B941-037530D0BD3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345178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2533650" y="1211184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673227"/>
            <a:ext cx="8686800" cy="998538"/>
            <a:chOff x="144" y="1054"/>
            <a:chExt cx="5472" cy="629"/>
          </a:xfrm>
        </p:grpSpPr>
        <p:sp>
          <p:nvSpPr>
            <p:cNvPr id="16425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6426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6427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6428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29" name="AutoShape 9"/>
            <p:cNvCxnSpPr>
              <a:cxnSpLocks noChangeShapeType="1"/>
              <a:stCxn id="16389" idx="2"/>
              <a:endCxn id="16425" idx="0"/>
            </p:cNvCxnSpPr>
            <p:nvPr/>
          </p:nvCxnSpPr>
          <p:spPr bwMode="auto">
            <a:xfrm rot="5400000">
              <a:off x="1715" y="227"/>
              <a:ext cx="338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0" name="AutoShape 10"/>
            <p:cNvCxnSpPr>
              <a:cxnSpLocks noChangeShapeType="1"/>
              <a:stCxn id="16389" idx="2"/>
              <a:endCxn id="16428" idx="0"/>
            </p:cNvCxnSpPr>
            <p:nvPr/>
          </p:nvCxnSpPr>
          <p:spPr bwMode="auto">
            <a:xfrm rot="16200000" flipH="1">
              <a:off x="3779" y="155"/>
              <a:ext cx="338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1" name="AutoShape 11"/>
            <p:cNvCxnSpPr>
              <a:cxnSpLocks noChangeShapeType="1"/>
              <a:stCxn id="16389" idx="2"/>
              <a:endCxn id="16427" idx="0"/>
            </p:cNvCxnSpPr>
            <p:nvPr/>
          </p:nvCxnSpPr>
          <p:spPr bwMode="auto">
            <a:xfrm rot="16200000" flipH="1">
              <a:off x="3095" y="839"/>
              <a:ext cx="338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2" name="AutoShape 12"/>
            <p:cNvCxnSpPr>
              <a:cxnSpLocks noChangeShapeType="1"/>
              <a:stCxn id="16389" idx="2"/>
              <a:endCxn id="16426" idx="0"/>
            </p:cNvCxnSpPr>
            <p:nvPr/>
          </p:nvCxnSpPr>
          <p:spPr bwMode="auto">
            <a:xfrm rot="5400000">
              <a:off x="2435" y="947"/>
              <a:ext cx="338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2671763"/>
            <a:ext cx="2514600" cy="2671762"/>
            <a:chOff x="0" y="1683"/>
            <a:chExt cx="1584" cy="1683"/>
          </a:xfrm>
        </p:grpSpPr>
        <p:sp>
          <p:nvSpPr>
            <p:cNvPr id="16422" name="Text Box 14"/>
            <p:cNvSpPr txBox="1">
              <a:spLocks noChangeArrowheads="1"/>
            </p:cNvSpPr>
            <p:nvPr/>
          </p:nvSpPr>
          <p:spPr bwMode="auto">
            <a:xfrm>
              <a:off x="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23" name="AutoShape 15"/>
            <p:cNvCxnSpPr>
              <a:cxnSpLocks noChangeShapeType="1"/>
              <a:stCxn id="16425" idx="2"/>
              <a:endCxn id="16422" idx="0"/>
            </p:cNvCxnSpPr>
            <p:nvPr/>
          </p:nvCxnSpPr>
          <p:spPr bwMode="auto">
            <a:xfrm rot="5400000">
              <a:off x="206" y="2269"/>
              <a:ext cx="1268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4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16419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16420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21" name="AutoShape 20"/>
            <p:cNvCxnSpPr>
              <a:cxnSpLocks noChangeShapeType="1"/>
              <a:stCxn id="16425" idx="2"/>
              <a:endCxn id="16420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3"/>
            <a:ext cx="2438400" cy="3821112"/>
            <a:chOff x="3504" y="1683"/>
            <a:chExt cx="1536" cy="2407"/>
          </a:xfrm>
        </p:grpSpPr>
        <p:sp>
          <p:nvSpPr>
            <p:cNvPr id="16416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17" name="AutoShape 23"/>
            <p:cNvCxnSpPr>
              <a:cxnSpLocks noChangeShapeType="1"/>
              <a:stCxn id="16428" idx="2"/>
              <a:endCxn id="16416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54300"/>
            <a:ext cx="2514600" cy="3730625"/>
            <a:chOff x="1872" y="1680"/>
            <a:chExt cx="1584" cy="2350"/>
          </a:xfrm>
        </p:grpSpPr>
        <p:sp>
          <p:nvSpPr>
            <p:cNvPr id="16413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14" name="AutoShape 27"/>
            <p:cNvCxnSpPr>
              <a:cxnSpLocks noChangeShapeType="1"/>
              <a:stCxn id="16426" idx="2"/>
              <a:endCxn id="16413" idx="0"/>
            </p:cNvCxnSpPr>
            <p:nvPr/>
          </p:nvCxnSpPr>
          <p:spPr bwMode="auto">
            <a:xfrm rot="16200000" flipH="1">
              <a:off x="1806" y="2214"/>
              <a:ext cx="1381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5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16410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11" name="AutoShape 31"/>
            <p:cNvCxnSpPr>
              <a:cxnSpLocks noChangeShapeType="1"/>
              <a:stCxn id="16427" idx="2"/>
              <a:endCxn id="16410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2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1763"/>
            <a:ext cx="1905000" cy="2725738"/>
            <a:chOff x="4560" y="1683"/>
            <a:chExt cx="1200" cy="1717"/>
          </a:xfrm>
        </p:grpSpPr>
        <p:sp>
          <p:nvSpPr>
            <p:cNvPr id="16407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6408" name="AutoShape 35"/>
            <p:cNvCxnSpPr>
              <a:cxnSpLocks noChangeShapeType="1"/>
              <a:stCxn id="16428" idx="2"/>
              <a:endCxn id="16407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9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326693" name="Rectangle 37"/>
          <p:cNvSpPr>
            <a:spLocks noChangeArrowheads="1"/>
          </p:cNvSpPr>
          <p:nvPr/>
        </p:nvSpPr>
        <p:spPr bwMode="auto">
          <a:xfrm>
            <a:off x="4756150" y="1785938"/>
            <a:ext cx="4337050" cy="143668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26694" name="Rectangle 38"/>
          <p:cNvSpPr>
            <a:spLocks noChangeArrowheads="1"/>
          </p:cNvSpPr>
          <p:nvPr/>
        </p:nvSpPr>
        <p:spPr bwMode="auto">
          <a:xfrm>
            <a:off x="5529263" y="3217863"/>
            <a:ext cx="3563937" cy="343376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6695" name="Rectangle 39"/>
          <p:cNvSpPr>
            <a:spLocks noChangeArrowheads="1"/>
          </p:cNvSpPr>
          <p:nvPr/>
        </p:nvSpPr>
        <p:spPr bwMode="auto">
          <a:xfrm>
            <a:off x="7938" y="1785938"/>
            <a:ext cx="2716212" cy="392906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26696" name="Rectangle 40"/>
          <p:cNvSpPr>
            <a:spLocks noChangeArrowheads="1"/>
          </p:cNvSpPr>
          <p:nvPr/>
        </p:nvSpPr>
        <p:spPr bwMode="auto">
          <a:xfrm>
            <a:off x="4445000" y="3216275"/>
            <a:ext cx="1085850" cy="15621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3779838" y="1649413"/>
            <a:ext cx="604837" cy="515937"/>
            <a:chOff x="511" y="3486"/>
            <a:chExt cx="381" cy="325"/>
          </a:xfrm>
        </p:grpSpPr>
        <p:sp>
          <p:nvSpPr>
            <p:cNvPr id="16405" name="Oval 42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406" name="Text Box 43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dirty="0" smtClean="0">
                  <a:latin typeface="Gill Sans MT" panose="020B0502020104020203" pitchFamily="34" charset="0"/>
                </a:rPr>
                <a:t>9.3</a:t>
              </a:r>
              <a:endParaRPr lang="en-US" altLang="en-US" b="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26700" name="Rectangle 44"/>
          <p:cNvSpPr>
            <a:spLocks noChangeArrowheads="1"/>
          </p:cNvSpPr>
          <p:nvPr/>
        </p:nvSpPr>
        <p:spPr bwMode="auto">
          <a:xfrm>
            <a:off x="2722563" y="3230563"/>
            <a:ext cx="1354137" cy="13589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26701" name="Rectangle 45"/>
          <p:cNvSpPr>
            <a:spLocks noChangeArrowheads="1"/>
          </p:cNvSpPr>
          <p:nvPr/>
        </p:nvSpPr>
        <p:spPr bwMode="auto">
          <a:xfrm>
            <a:off x="2720975" y="2820988"/>
            <a:ext cx="725488" cy="4095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16404" name="Date Placeholder 4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2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3" grpId="0" animBg="1"/>
      <p:bldP spid="326694" grpId="0" animBg="1"/>
      <p:bldP spid="326695" grpId="0" animBg="1"/>
      <p:bldP spid="326696" grpId="0" animBg="1"/>
      <p:bldP spid="326700" grpId="0" animBg="1"/>
      <p:bldP spid="32670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00C502-F855-4D9D-BD15-2BFEAE451E3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1116013" y="5229225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116013" y="4076700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116013" y="1700213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3999" cy="883820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Class Mutation Operators for Java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1333500" y="1484313"/>
            <a:ext cx="2159000" cy="433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(1) Encapsulation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1333500" y="386080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(3) Polymorphism</a:t>
            </a: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1333500" y="5013325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(4) Java-Specific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258888" y="1989138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AMC</a:t>
            </a:r>
          </a:p>
        </p:txBody>
      </p:sp>
      <p:grpSp>
        <p:nvGrpSpPr>
          <p:cNvPr id="43020" name="Group 1"/>
          <p:cNvGrpSpPr>
            <a:grpSpLocks/>
          </p:cNvGrpSpPr>
          <p:nvPr/>
        </p:nvGrpSpPr>
        <p:grpSpPr bwMode="auto">
          <a:xfrm>
            <a:off x="1116013" y="2635250"/>
            <a:ext cx="6480175" cy="938213"/>
            <a:chOff x="1116013" y="2635250"/>
            <a:chExt cx="6480175" cy="938213"/>
          </a:xfrm>
        </p:grpSpPr>
        <p:sp>
          <p:nvSpPr>
            <p:cNvPr id="43028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9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159000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 (2) Inheritance</a:t>
              </a:r>
            </a:p>
          </p:txBody>
        </p:sp>
        <p:sp>
          <p:nvSpPr>
            <p:cNvPr id="43030" name="Text Box 12"/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IHI, IHD, IOD, IOP, IOR, ISI, ISD, IPC</a:t>
              </a:r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258888" y="4365625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ATC, DTC, PTC, RTC, OMC, OMD, AOC, ANC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258888" y="55165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JTI, JTD, JSI, JSD, JID, JDC</a:t>
            </a:r>
          </a:p>
        </p:txBody>
      </p:sp>
      <p:sp>
        <p:nvSpPr>
          <p:cNvPr id="43023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85763" y="2952750"/>
            <a:ext cx="8204200" cy="2376488"/>
            <a:chOff x="1116013" y="2635250"/>
            <a:chExt cx="6480175" cy="938213"/>
          </a:xfrm>
        </p:grpSpPr>
        <p:sp>
          <p:nvSpPr>
            <p:cNvPr id="43025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026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236597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(3) Polymorphism</a:t>
              </a:r>
            </a:p>
          </p:txBody>
        </p:sp>
        <p:sp>
          <p:nvSpPr>
            <p:cNvPr id="43027" name="Text Box 12"/>
            <p:cNvSpPr txBox="1">
              <a:spLocks noChangeArrowheads="1"/>
            </p:cNvSpPr>
            <p:nvPr/>
          </p:nvSpPr>
          <p:spPr bwMode="auto">
            <a:xfrm>
              <a:off x="1205101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PNC, PMD, PPD, PCI, PCD, PCC, PRV, OMR, OMD, OAC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9B0D79-9732-4D2E-8C0C-57B412C1046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9"/>
            <a:ext cx="8131175" cy="1358982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2275" y="1532362"/>
            <a:ext cx="8297863" cy="939800"/>
            <a:chOff x="266" y="650"/>
            <a:chExt cx="5227" cy="592"/>
          </a:xfrm>
        </p:grpSpPr>
        <p:sp>
          <p:nvSpPr>
            <p:cNvPr id="44052" name="Text Box 3"/>
            <p:cNvSpPr txBox="1">
              <a:spLocks noChangeArrowheads="1"/>
            </p:cNvSpPr>
            <p:nvPr/>
          </p:nvSpPr>
          <p:spPr bwMode="auto">
            <a:xfrm>
              <a:off x="266" y="796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actual type of a new object is changed in the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new()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statement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4053" name="Group 20"/>
            <p:cNvGrpSpPr>
              <a:grpSpLocks/>
            </p:cNvGrpSpPr>
            <p:nvPr/>
          </p:nvGrpSpPr>
          <p:grpSpPr bwMode="auto">
            <a:xfrm>
              <a:off x="315" y="650"/>
              <a:ext cx="4485" cy="308"/>
              <a:chOff x="328" y="650"/>
              <a:chExt cx="4485" cy="308"/>
            </a:xfrm>
          </p:grpSpPr>
          <p:sp>
            <p:nvSpPr>
              <p:cNvPr id="44054" name="AutoShape 19"/>
              <p:cNvSpPr>
                <a:spLocks noChangeArrowheads="1"/>
              </p:cNvSpPr>
              <p:nvPr/>
            </p:nvSpPr>
            <p:spPr bwMode="auto">
              <a:xfrm>
                <a:off x="350" y="650"/>
                <a:ext cx="444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4055" name="Text Box 6"/>
              <p:cNvSpPr txBox="1">
                <a:spLocks noChangeArrowheads="1"/>
              </p:cNvSpPr>
              <p:nvPr/>
            </p:nvSpPr>
            <p:spPr bwMode="auto">
              <a:xfrm>
                <a:off x="328" y="667"/>
                <a:ext cx="4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10. PNC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—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new Method Call With Child Class Type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4038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865813" y="4406900"/>
            <a:ext cx="2681287" cy="935038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p;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 = new point ();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 	p = new colorpoint ();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2520950" y="2790825"/>
            <a:ext cx="4089400" cy="3368675"/>
            <a:chOff x="2521585" y="2790825"/>
            <a:chExt cx="4089400" cy="3368040"/>
          </a:xfrm>
        </p:grpSpPr>
        <p:sp>
          <p:nvSpPr>
            <p:cNvPr id="44041" name="Text Box 4"/>
            <p:cNvSpPr txBox="1">
              <a:spLocks noChangeArrowheads="1"/>
            </p:cNvSpPr>
            <p:nvPr/>
          </p:nvSpPr>
          <p:spPr bwMode="auto">
            <a:xfrm>
              <a:off x="2521585" y="2790825"/>
              <a:ext cx="4089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4042" name="Group 42"/>
            <p:cNvGrpSpPr>
              <a:grpSpLocks/>
            </p:cNvGrpSpPr>
            <p:nvPr/>
          </p:nvGrpSpPr>
          <p:grpSpPr bwMode="auto">
            <a:xfrm>
              <a:off x="3516080" y="3658870"/>
              <a:ext cx="2101998" cy="2499995"/>
              <a:chOff x="3516080" y="3658870"/>
              <a:chExt cx="2101998" cy="2499995"/>
            </a:xfrm>
          </p:grpSpPr>
          <p:grpSp>
            <p:nvGrpSpPr>
              <p:cNvPr id="44043" name="Group 41"/>
              <p:cNvGrpSpPr>
                <a:grpSpLocks/>
              </p:cNvGrpSpPr>
              <p:nvPr/>
            </p:nvGrpSpPr>
            <p:grpSpPr bwMode="auto">
              <a:xfrm>
                <a:off x="4444039" y="4705033"/>
                <a:ext cx="246080" cy="409575"/>
                <a:chOff x="4443245" y="3847783"/>
                <a:chExt cx="246080" cy="409575"/>
              </a:xfrm>
            </p:grpSpPr>
            <p:cxnSp>
              <p:nvCxnSpPr>
                <p:cNvPr id="44050" name="AutoShape 17"/>
                <p:cNvCxnSpPr>
                  <a:cxnSpLocks noChangeShapeType="1"/>
                  <a:stCxn id="44051" idx="3"/>
                </p:cNvCxnSpPr>
                <p:nvPr/>
              </p:nvCxnSpPr>
              <p:spPr bwMode="auto">
                <a:xfrm flipH="1">
                  <a:off x="4565491" y="3993833"/>
                  <a:ext cx="1588" cy="263525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051" name="AutoShape 21"/>
                <p:cNvSpPr>
                  <a:spLocks noChangeArrowheads="1"/>
                </p:cNvSpPr>
                <p:nvPr/>
              </p:nvSpPr>
              <p:spPr bwMode="auto">
                <a:xfrm>
                  <a:off x="4443245" y="3847783"/>
                  <a:ext cx="246080" cy="13652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4044" name="Group 40"/>
              <p:cNvGrpSpPr>
                <a:grpSpLocks/>
              </p:cNvGrpSpPr>
              <p:nvPr/>
            </p:nvGrpSpPr>
            <p:grpSpPr bwMode="auto">
              <a:xfrm>
                <a:off x="3516080" y="3658870"/>
                <a:ext cx="2101998" cy="1025525"/>
                <a:chOff x="3516080" y="2801620"/>
                <a:chExt cx="2101998" cy="1025525"/>
              </a:xfrm>
            </p:grpSpPr>
            <p:sp>
              <p:nvSpPr>
                <p:cNvPr id="4404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16080" y="2801620"/>
                  <a:ext cx="2101998" cy="1025525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4049" name="Line 33"/>
                <p:cNvSpPr>
                  <a:spLocks noChangeShapeType="1"/>
                </p:cNvSpPr>
                <p:nvPr/>
              </p:nvSpPr>
              <p:spPr bwMode="auto">
                <a:xfrm>
                  <a:off x="3520843" y="3201988"/>
                  <a:ext cx="208929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45" name="Group 39"/>
              <p:cNvGrpSpPr>
                <a:grpSpLocks/>
              </p:cNvGrpSpPr>
              <p:nvPr/>
            </p:nvGrpSpPr>
            <p:grpSpPr bwMode="auto">
              <a:xfrm>
                <a:off x="3516080" y="5133340"/>
                <a:ext cx="2101998" cy="1025525"/>
                <a:chOff x="3516080" y="4378960"/>
                <a:chExt cx="2101998" cy="1025525"/>
              </a:xfrm>
            </p:grpSpPr>
            <p:sp>
              <p:nvSpPr>
                <p:cNvPr id="4404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516080" y="4378960"/>
                  <a:ext cx="2101998" cy="1025525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4047" name="Line 34"/>
                <p:cNvSpPr>
                  <a:spLocks noChangeShapeType="1"/>
                </p:cNvSpPr>
                <p:nvPr/>
              </p:nvSpPr>
              <p:spPr bwMode="auto">
                <a:xfrm>
                  <a:off x="3520843" y="4782185"/>
                  <a:ext cx="208929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920417-646A-42B7-9366-694398DB445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8"/>
            <a:ext cx="8131175" cy="1346951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22275" y="1590267"/>
            <a:ext cx="8297863" cy="946150"/>
            <a:chOff x="266" y="1532"/>
            <a:chExt cx="5227" cy="596"/>
          </a:xfrm>
        </p:grpSpPr>
        <p:sp>
          <p:nvSpPr>
            <p:cNvPr id="45075" name="Text Box 24"/>
            <p:cNvSpPr txBox="1">
              <a:spLocks noChangeArrowheads="1"/>
            </p:cNvSpPr>
            <p:nvPr/>
          </p:nvSpPr>
          <p:spPr bwMode="auto">
            <a:xfrm>
              <a:off x="266" y="1682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declared type of each new object is changed in the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declaration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5076" name="Group 21"/>
            <p:cNvGrpSpPr>
              <a:grpSpLocks/>
            </p:cNvGrpSpPr>
            <p:nvPr/>
          </p:nvGrpSpPr>
          <p:grpSpPr bwMode="auto">
            <a:xfrm>
              <a:off x="315" y="1532"/>
              <a:ext cx="4905" cy="308"/>
              <a:chOff x="314" y="1561"/>
              <a:chExt cx="4905" cy="308"/>
            </a:xfrm>
          </p:grpSpPr>
          <p:sp>
            <p:nvSpPr>
              <p:cNvPr id="45077" name="AutoShape 13"/>
              <p:cNvSpPr>
                <a:spLocks noChangeArrowheads="1"/>
              </p:cNvSpPr>
              <p:nvPr/>
            </p:nvSpPr>
            <p:spPr bwMode="auto">
              <a:xfrm>
                <a:off x="336" y="1561"/>
                <a:ext cx="480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5078" name="Text Box 10"/>
              <p:cNvSpPr txBox="1">
                <a:spLocks noChangeArrowheads="1"/>
              </p:cNvSpPr>
              <p:nvPr/>
            </p:nvSpPr>
            <p:spPr bwMode="auto">
              <a:xfrm>
                <a:off x="314" y="1578"/>
                <a:ext cx="490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11.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PMD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Member Variable Declaration with Parent Class Type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5062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352675" y="2951163"/>
            <a:ext cx="4418013" cy="3217862"/>
            <a:chOff x="2352993" y="2950845"/>
            <a:chExt cx="4418012" cy="3217546"/>
          </a:xfrm>
        </p:grpSpPr>
        <p:sp>
          <p:nvSpPr>
            <p:cNvPr id="45065" name="Text Box 16"/>
            <p:cNvSpPr txBox="1">
              <a:spLocks noChangeArrowheads="1"/>
            </p:cNvSpPr>
            <p:nvPr/>
          </p:nvSpPr>
          <p:spPr bwMode="auto">
            <a:xfrm>
              <a:off x="2352993" y="2950845"/>
              <a:ext cx="44180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5066" name="Group 50"/>
            <p:cNvGrpSpPr>
              <a:grpSpLocks/>
            </p:cNvGrpSpPr>
            <p:nvPr/>
          </p:nvGrpSpPr>
          <p:grpSpPr bwMode="auto">
            <a:xfrm>
              <a:off x="4450398" y="4723766"/>
              <a:ext cx="246063" cy="419100"/>
              <a:chOff x="4167" y="1946"/>
              <a:chExt cx="155" cy="264"/>
            </a:xfrm>
          </p:grpSpPr>
          <p:sp>
            <p:nvSpPr>
              <p:cNvPr id="45073" name="AutoShape 43"/>
              <p:cNvSpPr>
                <a:spLocks noChangeArrowheads="1"/>
              </p:cNvSpPr>
              <p:nvPr/>
            </p:nvSpPr>
            <p:spPr bwMode="auto">
              <a:xfrm>
                <a:off x="4167" y="1946"/>
                <a:ext cx="155" cy="86"/>
              </a:xfrm>
              <a:prstGeom prst="triangle">
                <a:avLst>
                  <a:gd name="adj" fmla="val 50000"/>
                </a:avLst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cxnSp>
            <p:nvCxnSpPr>
              <p:cNvPr id="45074" name="AutoShape 44"/>
              <p:cNvCxnSpPr>
                <a:cxnSpLocks noChangeShapeType="1"/>
                <a:stCxn id="45073" idx="3"/>
                <a:endCxn id="45069" idx="0"/>
              </p:cNvCxnSpPr>
              <p:nvPr/>
            </p:nvCxnSpPr>
            <p:spPr bwMode="auto">
              <a:xfrm>
                <a:off x="4245" y="2032"/>
                <a:ext cx="0" cy="178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5067" name="Group 49"/>
            <p:cNvGrpSpPr>
              <a:grpSpLocks/>
            </p:cNvGrpSpPr>
            <p:nvPr/>
          </p:nvGrpSpPr>
          <p:grpSpPr bwMode="auto">
            <a:xfrm>
              <a:off x="3523298" y="3664903"/>
              <a:ext cx="2101850" cy="1025525"/>
              <a:chOff x="3584" y="1420"/>
              <a:chExt cx="1324" cy="646"/>
            </a:xfrm>
          </p:grpSpPr>
          <p:sp>
            <p:nvSpPr>
              <p:cNvPr id="45071" name="Text Box 46"/>
              <p:cNvSpPr txBox="1">
                <a:spLocks noChangeArrowheads="1"/>
              </p:cNvSpPr>
              <p:nvPr/>
            </p:nvSpPr>
            <p:spPr bwMode="auto">
              <a:xfrm>
                <a:off x="3584" y="1420"/>
                <a:ext cx="1324" cy="646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algn="ctr" eaLnBrk="1" hangingPunct="1"/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45072" name="Line 47"/>
              <p:cNvSpPr>
                <a:spLocks noChangeShapeType="1"/>
              </p:cNvSpPr>
              <p:nvPr/>
            </p:nvSpPr>
            <p:spPr bwMode="auto">
              <a:xfrm>
                <a:off x="3587" y="1629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68" name="Group 51"/>
            <p:cNvGrpSpPr>
              <a:grpSpLocks/>
            </p:cNvGrpSpPr>
            <p:nvPr/>
          </p:nvGrpSpPr>
          <p:grpSpPr bwMode="auto">
            <a:xfrm>
              <a:off x="3523298" y="5142866"/>
              <a:ext cx="2101850" cy="1025525"/>
              <a:chOff x="3584" y="2210"/>
              <a:chExt cx="1324" cy="646"/>
            </a:xfrm>
          </p:grpSpPr>
          <p:sp>
            <p:nvSpPr>
              <p:cNvPr id="45069" name="Text Box 42"/>
              <p:cNvSpPr txBox="1">
                <a:spLocks noChangeArrowheads="1"/>
              </p:cNvSpPr>
              <p:nvPr/>
            </p:nvSpPr>
            <p:spPr bwMode="auto">
              <a:xfrm>
                <a:off x="3584" y="2210"/>
                <a:ext cx="1324" cy="646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colorpoint</a:t>
                </a:r>
              </a:p>
              <a:p>
                <a:pPr algn="ctr" eaLnBrk="1" hangingPunct="1"/>
                <a:endPara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algn="ctr" eaLnBrk="1" hangingPunct="1"/>
                <a:endPara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45070" name="Line 48"/>
              <p:cNvSpPr>
                <a:spLocks noChangeShapeType="1"/>
              </p:cNvSpPr>
              <p:nvPr/>
            </p:nvSpPr>
            <p:spPr bwMode="auto">
              <a:xfrm>
                <a:off x="3587" y="2422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5942013" y="4402138"/>
            <a:ext cx="2681287" cy="92392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p;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</a:t>
            </a:r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colorpoint p;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	p = new colorpoint ();</a:t>
            </a:r>
            <a:endParaRPr lang="en-US" altLang="en-US" sz="1800" b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B85552-2A6A-4F57-B0F1-A3AE78736FB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100" name="Text Box 25"/>
          <p:cNvSpPr txBox="1">
            <a:spLocks noChangeArrowheads="1"/>
          </p:cNvSpPr>
          <p:nvPr/>
        </p:nvSpPr>
        <p:spPr bwMode="auto">
          <a:xfrm>
            <a:off x="422275" y="1589088"/>
            <a:ext cx="8297863" cy="708025"/>
          </a:xfrm>
          <a:prstGeom prst="rect">
            <a:avLst/>
          </a:prstGeom>
          <a:solidFill>
            <a:srgbClr val="3333CC"/>
          </a:solidFill>
          <a:ln w="28575" algn="ctr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declared type of each parameter object is changed in the </a:t>
            </a:r>
            <a:r>
              <a:rPr lang="en-US" altLang="zh-CN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declaration</a:t>
            </a:r>
            <a:endParaRPr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46101" name="Group 22"/>
          <p:cNvGrpSpPr>
            <a:grpSpLocks/>
          </p:cNvGrpSpPr>
          <p:nvPr/>
        </p:nvGrpSpPr>
        <p:grpSpPr bwMode="auto">
          <a:xfrm>
            <a:off x="500063" y="1398588"/>
            <a:ext cx="8304212" cy="488950"/>
            <a:chOff x="307" y="2477"/>
            <a:chExt cx="4879" cy="308"/>
          </a:xfrm>
        </p:grpSpPr>
        <p:sp>
          <p:nvSpPr>
            <p:cNvPr id="46102" name="AutoShape 17"/>
            <p:cNvSpPr>
              <a:spLocks noChangeArrowheads="1"/>
            </p:cNvSpPr>
            <p:nvPr/>
          </p:nvSpPr>
          <p:spPr bwMode="auto">
            <a:xfrm>
              <a:off x="329" y="2477"/>
              <a:ext cx="4441" cy="28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46103" name="Text Box 7"/>
            <p:cNvSpPr txBox="1">
              <a:spLocks noChangeArrowheads="1"/>
            </p:cNvSpPr>
            <p:nvPr/>
          </p:nvSpPr>
          <p:spPr bwMode="auto">
            <a:xfrm>
              <a:off x="307" y="2494"/>
              <a:ext cx="48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400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12.</a:t>
              </a:r>
              <a:r>
                <a:rPr lang="en-US" altLang="en-US" sz="2400" dirty="0" smtClean="0">
                  <a:latin typeface="Gill Sans MT" panose="020B0502020104020203" pitchFamily="34" charset="0"/>
                </a:rPr>
                <a:t> </a:t>
              </a:r>
              <a:r>
                <a:rPr lang="en-US" altLang="en-US" sz="2400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PPD </a:t>
              </a:r>
              <a:r>
                <a:rPr lang="en-US" altLang="zh-CN" sz="2400" b="0" i="1" dirty="0">
                  <a:solidFill>
                    <a:srgbClr val="000000"/>
                  </a:solidFill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Parameter </a:t>
              </a:r>
              <a:r>
                <a:rPr lang="en-US" altLang="en-US" sz="2400" b="0" i="1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Variable Declaration with Child Class Type</a:t>
              </a:r>
              <a:endParaRPr lang="en-US" altLang="en-US" sz="2400" b="0" i="1" dirty="0">
                <a:solidFill>
                  <a:srgbClr val="0000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8"/>
            <a:ext cx="8131175" cy="13287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608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5372100" y="4141788"/>
            <a:ext cx="3432175" cy="1209675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boolean equals (point p)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{ . . . }</a:t>
            </a:r>
          </a:p>
          <a:p>
            <a:pPr eaLnBrk="1" hangingPunct="1">
              <a:buFont typeface="Symbol" pitchFamily="18" charset="2"/>
              <a:buChar char="D"/>
            </a:pPr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boolean equals (colorpoint p)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  { . . .}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497013" y="2862263"/>
            <a:ext cx="4278312" cy="3203575"/>
            <a:chOff x="1623060" y="2862898"/>
            <a:chExt cx="4278313" cy="3203389"/>
          </a:xfrm>
        </p:grpSpPr>
        <p:sp>
          <p:nvSpPr>
            <p:cNvPr id="46089" name="Text Box 4"/>
            <p:cNvSpPr txBox="1">
              <a:spLocks noChangeArrowheads="1"/>
            </p:cNvSpPr>
            <p:nvPr/>
          </p:nvSpPr>
          <p:spPr bwMode="auto">
            <a:xfrm>
              <a:off x="1623060" y="2862898"/>
              <a:ext cx="4278313" cy="40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6090" name="Group 38"/>
            <p:cNvGrpSpPr>
              <a:grpSpLocks/>
            </p:cNvGrpSpPr>
            <p:nvPr/>
          </p:nvGrpSpPr>
          <p:grpSpPr bwMode="auto">
            <a:xfrm>
              <a:off x="2711291" y="3555065"/>
              <a:ext cx="2101851" cy="2511222"/>
              <a:chOff x="1202532" y="2114885"/>
              <a:chExt cx="2101851" cy="2511222"/>
            </a:xfrm>
          </p:grpSpPr>
          <p:grpSp>
            <p:nvGrpSpPr>
              <p:cNvPr id="46091" name="Group 7"/>
              <p:cNvGrpSpPr>
                <a:grpSpLocks/>
              </p:cNvGrpSpPr>
              <p:nvPr/>
            </p:nvGrpSpPr>
            <p:grpSpPr bwMode="auto">
              <a:xfrm>
                <a:off x="2131219" y="3160963"/>
                <a:ext cx="246063" cy="409542"/>
                <a:chOff x="4289" y="1792"/>
                <a:chExt cx="155" cy="258"/>
              </a:xfrm>
            </p:grpSpPr>
            <p:cxnSp>
              <p:nvCxnSpPr>
                <p:cNvPr id="46098" name="AutoShape 8"/>
                <p:cNvCxnSpPr>
                  <a:cxnSpLocks noChangeShapeType="1"/>
                  <a:stCxn id="46099" idx="3"/>
                </p:cNvCxnSpPr>
                <p:nvPr/>
              </p:nvCxnSpPr>
              <p:spPr bwMode="auto">
                <a:xfrm flipH="1">
                  <a:off x="4366" y="1884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099" name="AutoShape 9"/>
                <p:cNvSpPr>
                  <a:spLocks noChangeArrowheads="1"/>
                </p:cNvSpPr>
                <p:nvPr/>
              </p:nvSpPr>
              <p:spPr bwMode="auto">
                <a:xfrm>
                  <a:off x="4289" y="1792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092" name="Group 10"/>
              <p:cNvGrpSpPr>
                <a:grpSpLocks/>
              </p:cNvGrpSpPr>
              <p:nvPr/>
            </p:nvGrpSpPr>
            <p:grpSpPr bwMode="auto">
              <a:xfrm>
                <a:off x="1202532" y="2114885"/>
                <a:ext cx="2101851" cy="1025442"/>
                <a:chOff x="836" y="1420"/>
                <a:chExt cx="1324" cy="646"/>
              </a:xfrm>
            </p:grpSpPr>
            <p:sp>
              <p:nvSpPr>
                <p:cNvPr id="4609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6" y="142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7" name="Line 12"/>
                <p:cNvSpPr>
                  <a:spLocks noChangeShapeType="1"/>
                </p:cNvSpPr>
                <p:nvPr/>
              </p:nvSpPr>
              <p:spPr bwMode="auto">
                <a:xfrm>
                  <a:off x="839" y="1629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093" name="Group 15"/>
              <p:cNvGrpSpPr>
                <a:grpSpLocks/>
              </p:cNvGrpSpPr>
              <p:nvPr/>
            </p:nvGrpSpPr>
            <p:grpSpPr bwMode="auto">
              <a:xfrm>
                <a:off x="1202532" y="3600665"/>
                <a:ext cx="2101851" cy="1025442"/>
                <a:chOff x="836" y="2210"/>
                <a:chExt cx="1324" cy="646"/>
              </a:xfrm>
            </p:grpSpPr>
            <p:sp>
              <p:nvSpPr>
                <p:cNvPr id="4609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6" y="221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5" name="Line 17"/>
                <p:cNvSpPr>
                  <a:spLocks noChangeShapeType="1"/>
                </p:cNvSpPr>
                <p:nvPr/>
              </p:nvSpPr>
              <p:spPr bwMode="auto">
                <a:xfrm>
                  <a:off x="839" y="2428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B85552-2A6A-4F57-B0F1-A3AE78736FB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2275" y="1398588"/>
            <a:ext cx="8297863" cy="1206500"/>
            <a:chOff x="266" y="2448"/>
            <a:chExt cx="5227" cy="760"/>
          </a:xfrm>
        </p:grpSpPr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66" y="2568"/>
              <a:ext cx="5227" cy="64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actual type of an object reference is changed to the parent or to the child of the original declared type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6101" name="Group 22"/>
            <p:cNvGrpSpPr>
              <a:grpSpLocks/>
            </p:cNvGrpSpPr>
            <p:nvPr/>
          </p:nvGrpSpPr>
          <p:grpSpPr bwMode="auto">
            <a:xfrm>
              <a:off x="315" y="2448"/>
              <a:ext cx="4485" cy="308"/>
              <a:chOff x="307" y="2477"/>
              <a:chExt cx="4485" cy="308"/>
            </a:xfrm>
          </p:grpSpPr>
          <p:sp>
            <p:nvSpPr>
              <p:cNvPr id="46102" name="AutoShape 17"/>
              <p:cNvSpPr>
                <a:spLocks noChangeArrowheads="1"/>
              </p:cNvSpPr>
              <p:nvPr/>
            </p:nvSpPr>
            <p:spPr bwMode="auto">
              <a:xfrm>
                <a:off x="329" y="2477"/>
                <a:ext cx="444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6103" name="Text Box 7"/>
              <p:cNvSpPr txBox="1">
                <a:spLocks noChangeArrowheads="1"/>
              </p:cNvSpPr>
              <p:nvPr/>
            </p:nvSpPr>
            <p:spPr bwMode="auto">
              <a:xfrm>
                <a:off x="307" y="2494"/>
                <a:ext cx="4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13.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PCI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Type Cast Operator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nsertion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8"/>
            <a:ext cx="8131175" cy="13287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608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497013" y="2862263"/>
            <a:ext cx="4278312" cy="3203575"/>
            <a:chOff x="1623060" y="2862898"/>
            <a:chExt cx="4278313" cy="3203389"/>
          </a:xfrm>
        </p:grpSpPr>
        <p:sp>
          <p:nvSpPr>
            <p:cNvPr id="46089" name="Text Box 4"/>
            <p:cNvSpPr txBox="1">
              <a:spLocks noChangeArrowheads="1"/>
            </p:cNvSpPr>
            <p:nvPr/>
          </p:nvSpPr>
          <p:spPr bwMode="auto">
            <a:xfrm>
              <a:off x="1623060" y="2862898"/>
              <a:ext cx="4278313" cy="40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6090" name="Group 38"/>
            <p:cNvGrpSpPr>
              <a:grpSpLocks/>
            </p:cNvGrpSpPr>
            <p:nvPr/>
          </p:nvGrpSpPr>
          <p:grpSpPr bwMode="auto">
            <a:xfrm>
              <a:off x="2711291" y="3555065"/>
              <a:ext cx="2101851" cy="2511222"/>
              <a:chOff x="1202532" y="2114885"/>
              <a:chExt cx="2101851" cy="2511222"/>
            </a:xfrm>
          </p:grpSpPr>
          <p:grpSp>
            <p:nvGrpSpPr>
              <p:cNvPr id="46091" name="Group 7"/>
              <p:cNvGrpSpPr>
                <a:grpSpLocks/>
              </p:cNvGrpSpPr>
              <p:nvPr/>
            </p:nvGrpSpPr>
            <p:grpSpPr bwMode="auto">
              <a:xfrm>
                <a:off x="2131219" y="3160963"/>
                <a:ext cx="246063" cy="409542"/>
                <a:chOff x="4289" y="1792"/>
                <a:chExt cx="155" cy="258"/>
              </a:xfrm>
            </p:grpSpPr>
            <p:cxnSp>
              <p:nvCxnSpPr>
                <p:cNvPr id="46098" name="AutoShape 8"/>
                <p:cNvCxnSpPr>
                  <a:cxnSpLocks noChangeShapeType="1"/>
                  <a:stCxn id="46099" idx="3"/>
                </p:cNvCxnSpPr>
                <p:nvPr/>
              </p:nvCxnSpPr>
              <p:spPr bwMode="auto">
                <a:xfrm flipH="1">
                  <a:off x="4366" y="1884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099" name="AutoShape 9"/>
                <p:cNvSpPr>
                  <a:spLocks noChangeArrowheads="1"/>
                </p:cNvSpPr>
                <p:nvPr/>
              </p:nvSpPr>
              <p:spPr bwMode="auto">
                <a:xfrm>
                  <a:off x="4289" y="1792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092" name="Group 10"/>
              <p:cNvGrpSpPr>
                <a:grpSpLocks/>
              </p:cNvGrpSpPr>
              <p:nvPr/>
            </p:nvGrpSpPr>
            <p:grpSpPr bwMode="auto">
              <a:xfrm>
                <a:off x="1202532" y="2114885"/>
                <a:ext cx="2101851" cy="1025442"/>
                <a:chOff x="836" y="1420"/>
                <a:chExt cx="1324" cy="646"/>
              </a:xfrm>
            </p:grpSpPr>
            <p:sp>
              <p:nvSpPr>
                <p:cNvPr id="4609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6" y="142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7" name="Line 12"/>
                <p:cNvSpPr>
                  <a:spLocks noChangeShapeType="1"/>
                </p:cNvSpPr>
                <p:nvPr/>
              </p:nvSpPr>
              <p:spPr bwMode="auto">
                <a:xfrm>
                  <a:off x="839" y="1629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093" name="Group 15"/>
              <p:cNvGrpSpPr>
                <a:grpSpLocks/>
              </p:cNvGrpSpPr>
              <p:nvPr/>
            </p:nvGrpSpPr>
            <p:grpSpPr bwMode="auto">
              <a:xfrm>
                <a:off x="1202532" y="3600665"/>
                <a:ext cx="2101851" cy="1025442"/>
                <a:chOff x="836" y="2210"/>
                <a:chExt cx="1324" cy="646"/>
              </a:xfrm>
            </p:grpSpPr>
            <p:sp>
              <p:nvSpPr>
                <p:cNvPr id="4609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6" y="221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5" name="Line 17"/>
                <p:cNvSpPr>
                  <a:spLocks noChangeShapeType="1"/>
                </p:cNvSpPr>
                <p:nvPr/>
              </p:nvSpPr>
              <p:spPr bwMode="auto">
                <a:xfrm>
                  <a:off x="839" y="2428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5181361" y="3847078"/>
            <a:ext cx="3096791" cy="1200329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p;</a:t>
            </a: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  p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= new 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colorpoint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int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x =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p.getX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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int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x = (point)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p.getX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051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B85552-2A6A-4F57-B0F1-A3AE78736FB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2275" y="1398588"/>
            <a:ext cx="8297863" cy="898525"/>
            <a:chOff x="266" y="2448"/>
            <a:chExt cx="5227" cy="566"/>
          </a:xfrm>
        </p:grpSpPr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66" y="2568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Type casting operators are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6101" name="Group 22"/>
            <p:cNvGrpSpPr>
              <a:grpSpLocks/>
            </p:cNvGrpSpPr>
            <p:nvPr/>
          </p:nvGrpSpPr>
          <p:grpSpPr bwMode="auto">
            <a:xfrm>
              <a:off x="315" y="2448"/>
              <a:ext cx="4485" cy="308"/>
              <a:chOff x="307" y="2477"/>
              <a:chExt cx="4485" cy="308"/>
            </a:xfrm>
          </p:grpSpPr>
          <p:sp>
            <p:nvSpPr>
              <p:cNvPr id="46102" name="AutoShape 17"/>
              <p:cNvSpPr>
                <a:spLocks noChangeArrowheads="1"/>
              </p:cNvSpPr>
              <p:nvPr/>
            </p:nvSpPr>
            <p:spPr bwMode="auto">
              <a:xfrm>
                <a:off x="329" y="2477"/>
                <a:ext cx="444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6103" name="Text Box 7"/>
              <p:cNvSpPr txBox="1">
                <a:spLocks noChangeArrowheads="1"/>
              </p:cNvSpPr>
              <p:nvPr/>
            </p:nvSpPr>
            <p:spPr bwMode="auto">
              <a:xfrm>
                <a:off x="307" y="2494"/>
                <a:ext cx="4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14.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PCD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Type Cast Operator Deletion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8"/>
            <a:ext cx="8131175" cy="13287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608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1497013" y="2862263"/>
            <a:ext cx="4278312" cy="3203575"/>
            <a:chOff x="1623060" y="2862898"/>
            <a:chExt cx="4278313" cy="3203389"/>
          </a:xfrm>
        </p:grpSpPr>
        <p:sp>
          <p:nvSpPr>
            <p:cNvPr id="46089" name="Text Box 4"/>
            <p:cNvSpPr txBox="1">
              <a:spLocks noChangeArrowheads="1"/>
            </p:cNvSpPr>
            <p:nvPr/>
          </p:nvSpPr>
          <p:spPr bwMode="auto">
            <a:xfrm>
              <a:off x="1623060" y="2862898"/>
              <a:ext cx="4278313" cy="400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6090" name="Group 38"/>
            <p:cNvGrpSpPr>
              <a:grpSpLocks/>
            </p:cNvGrpSpPr>
            <p:nvPr/>
          </p:nvGrpSpPr>
          <p:grpSpPr bwMode="auto">
            <a:xfrm>
              <a:off x="2711291" y="3555065"/>
              <a:ext cx="2101851" cy="2511222"/>
              <a:chOff x="1202532" y="2114885"/>
              <a:chExt cx="2101851" cy="2511222"/>
            </a:xfrm>
          </p:grpSpPr>
          <p:grpSp>
            <p:nvGrpSpPr>
              <p:cNvPr id="46091" name="Group 7"/>
              <p:cNvGrpSpPr>
                <a:grpSpLocks/>
              </p:cNvGrpSpPr>
              <p:nvPr/>
            </p:nvGrpSpPr>
            <p:grpSpPr bwMode="auto">
              <a:xfrm>
                <a:off x="2131219" y="3160963"/>
                <a:ext cx="246063" cy="409542"/>
                <a:chOff x="4289" y="1792"/>
                <a:chExt cx="155" cy="258"/>
              </a:xfrm>
            </p:grpSpPr>
            <p:cxnSp>
              <p:nvCxnSpPr>
                <p:cNvPr id="46098" name="AutoShape 8"/>
                <p:cNvCxnSpPr>
                  <a:cxnSpLocks noChangeShapeType="1"/>
                  <a:stCxn id="46099" idx="3"/>
                </p:cNvCxnSpPr>
                <p:nvPr/>
              </p:nvCxnSpPr>
              <p:spPr bwMode="auto">
                <a:xfrm flipH="1">
                  <a:off x="4366" y="1884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6099" name="AutoShape 9"/>
                <p:cNvSpPr>
                  <a:spLocks noChangeArrowheads="1"/>
                </p:cNvSpPr>
                <p:nvPr/>
              </p:nvSpPr>
              <p:spPr bwMode="auto">
                <a:xfrm>
                  <a:off x="4289" y="1792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46092" name="Group 10"/>
              <p:cNvGrpSpPr>
                <a:grpSpLocks/>
              </p:cNvGrpSpPr>
              <p:nvPr/>
            </p:nvGrpSpPr>
            <p:grpSpPr bwMode="auto">
              <a:xfrm>
                <a:off x="1202532" y="2114885"/>
                <a:ext cx="2101851" cy="1025442"/>
                <a:chOff x="836" y="1420"/>
                <a:chExt cx="1324" cy="646"/>
              </a:xfrm>
            </p:grpSpPr>
            <p:sp>
              <p:nvSpPr>
                <p:cNvPr id="4609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36" y="142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7" name="Line 12"/>
                <p:cNvSpPr>
                  <a:spLocks noChangeShapeType="1"/>
                </p:cNvSpPr>
                <p:nvPr/>
              </p:nvSpPr>
              <p:spPr bwMode="auto">
                <a:xfrm>
                  <a:off x="839" y="1629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6093" name="Group 15"/>
              <p:cNvGrpSpPr>
                <a:grpSpLocks/>
              </p:cNvGrpSpPr>
              <p:nvPr/>
            </p:nvGrpSpPr>
            <p:grpSpPr bwMode="auto">
              <a:xfrm>
                <a:off x="1202532" y="3600665"/>
                <a:ext cx="2101851" cy="1025442"/>
                <a:chOff x="836" y="2210"/>
                <a:chExt cx="1324" cy="646"/>
              </a:xfrm>
            </p:grpSpPr>
            <p:sp>
              <p:nvSpPr>
                <p:cNvPr id="4609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36" y="2210"/>
                  <a:ext cx="1324" cy="646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6095" name="Line 17"/>
                <p:cNvSpPr>
                  <a:spLocks noChangeShapeType="1"/>
                </p:cNvSpPr>
                <p:nvPr/>
              </p:nvSpPr>
              <p:spPr bwMode="auto">
                <a:xfrm>
                  <a:off x="839" y="2428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5181361" y="3847078"/>
            <a:ext cx="3096791" cy="1200329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p;</a:t>
            </a: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  p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= new 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colorpoint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();</a:t>
            </a:r>
          </a:p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int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x =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(point)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p.getX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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	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int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x =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p.getX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B85552-2A6A-4F57-B0F1-A3AE78736FB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22275" y="1398588"/>
            <a:ext cx="8297863" cy="898525"/>
            <a:chOff x="266" y="2448"/>
            <a:chExt cx="5227" cy="566"/>
          </a:xfrm>
        </p:grpSpPr>
        <p:sp>
          <p:nvSpPr>
            <p:cNvPr id="46100" name="Text Box 25"/>
            <p:cNvSpPr txBox="1">
              <a:spLocks noChangeArrowheads="1"/>
            </p:cNvSpPr>
            <p:nvPr/>
          </p:nvSpPr>
          <p:spPr bwMode="auto">
            <a:xfrm>
              <a:off x="266" y="2568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Changes the type to which an object reference is being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cast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6101" name="Group 22"/>
            <p:cNvGrpSpPr>
              <a:grpSpLocks/>
            </p:cNvGrpSpPr>
            <p:nvPr/>
          </p:nvGrpSpPr>
          <p:grpSpPr bwMode="auto">
            <a:xfrm>
              <a:off x="315" y="2448"/>
              <a:ext cx="4485" cy="308"/>
              <a:chOff x="307" y="2477"/>
              <a:chExt cx="4485" cy="308"/>
            </a:xfrm>
          </p:grpSpPr>
          <p:sp>
            <p:nvSpPr>
              <p:cNvPr id="46102" name="AutoShape 17"/>
              <p:cNvSpPr>
                <a:spLocks noChangeArrowheads="1"/>
              </p:cNvSpPr>
              <p:nvPr/>
            </p:nvSpPr>
            <p:spPr bwMode="auto">
              <a:xfrm>
                <a:off x="329" y="2477"/>
                <a:ext cx="444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6103" name="Text Box 7"/>
              <p:cNvSpPr txBox="1">
                <a:spLocks noChangeArrowheads="1"/>
              </p:cNvSpPr>
              <p:nvPr/>
            </p:nvSpPr>
            <p:spPr bwMode="auto">
              <a:xfrm>
                <a:off x="307" y="2494"/>
                <a:ext cx="4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15.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PPC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Cast T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ype Change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96838"/>
            <a:ext cx="8131175" cy="13287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608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4652963" y="4072262"/>
            <a:ext cx="4327525" cy="92333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 = new point (0, 0);</a:t>
            </a: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  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int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x =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colorpoint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p.getX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  <a:p>
            <a:pPr eaLnBrk="1" hangingPunct="1"/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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int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x =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(point3D) 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p.getX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65138" y="2787975"/>
            <a:ext cx="4552950" cy="2641600"/>
            <a:chOff x="464820" y="3537268"/>
            <a:chExt cx="4552950" cy="2642401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464820" y="3537268"/>
              <a:ext cx="4552950" cy="400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27" name="Group 63"/>
            <p:cNvGrpSpPr>
              <a:grpSpLocks/>
            </p:cNvGrpSpPr>
            <p:nvPr/>
          </p:nvGrpSpPr>
          <p:grpSpPr bwMode="auto">
            <a:xfrm>
              <a:off x="1061167" y="4285954"/>
              <a:ext cx="3360256" cy="1893715"/>
              <a:chOff x="381" y="1146"/>
              <a:chExt cx="2116" cy="1193"/>
            </a:xfrm>
          </p:grpSpPr>
          <p:grpSp>
            <p:nvGrpSpPr>
              <p:cNvPr id="28" name="Group 45"/>
              <p:cNvGrpSpPr>
                <a:grpSpLocks/>
              </p:cNvGrpSpPr>
              <p:nvPr/>
            </p:nvGrpSpPr>
            <p:grpSpPr bwMode="auto">
              <a:xfrm>
                <a:off x="777" y="1146"/>
                <a:ext cx="1324" cy="454"/>
                <a:chOff x="749" y="1389"/>
                <a:chExt cx="1324" cy="454"/>
              </a:xfrm>
            </p:grpSpPr>
            <p:sp>
              <p:nvSpPr>
                <p:cNvPr id="4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49" y="1389"/>
                  <a:ext cx="132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auto">
                <a:xfrm>
                  <a:off x="752" y="1604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50"/>
              <p:cNvGrpSpPr>
                <a:grpSpLocks/>
              </p:cNvGrpSpPr>
              <p:nvPr/>
            </p:nvGrpSpPr>
            <p:grpSpPr bwMode="auto">
              <a:xfrm>
                <a:off x="381" y="1885"/>
                <a:ext cx="940" cy="454"/>
                <a:chOff x="381" y="2179"/>
                <a:chExt cx="940" cy="454"/>
              </a:xfrm>
            </p:grpSpPr>
            <p:sp>
              <p:nvSpPr>
                <p:cNvPr id="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" y="2179"/>
                  <a:ext cx="940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>
                  <a:off x="383" y="2397"/>
                  <a:ext cx="9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49"/>
              <p:cNvGrpSpPr>
                <a:grpSpLocks/>
              </p:cNvGrpSpPr>
              <p:nvPr/>
            </p:nvGrpSpPr>
            <p:grpSpPr bwMode="auto">
              <a:xfrm>
                <a:off x="1557" y="1885"/>
                <a:ext cx="940" cy="454"/>
                <a:chOff x="1557" y="2179"/>
                <a:chExt cx="940" cy="454"/>
              </a:xfrm>
            </p:grpSpPr>
            <p:sp>
              <p:nvSpPr>
                <p:cNvPr id="3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57" y="2179"/>
                  <a:ext cx="940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point3D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39" name="Line 43"/>
                <p:cNvSpPr>
                  <a:spLocks noChangeShapeType="1"/>
                </p:cNvSpPr>
                <p:nvPr/>
              </p:nvSpPr>
              <p:spPr bwMode="auto">
                <a:xfrm>
                  <a:off x="1559" y="2397"/>
                  <a:ext cx="9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46"/>
              <p:cNvGrpSpPr>
                <a:grpSpLocks/>
              </p:cNvGrpSpPr>
              <p:nvPr/>
            </p:nvGrpSpPr>
            <p:grpSpPr bwMode="auto">
              <a:xfrm>
                <a:off x="773" y="1621"/>
                <a:ext cx="155" cy="258"/>
                <a:chOff x="4167" y="1946"/>
                <a:chExt cx="155" cy="258"/>
              </a:xfrm>
            </p:grpSpPr>
            <p:sp>
              <p:nvSpPr>
                <p:cNvPr id="36" name="AutoShape 47"/>
                <p:cNvSpPr>
                  <a:spLocks noChangeArrowheads="1"/>
                </p:cNvSpPr>
                <p:nvPr/>
              </p:nvSpPr>
              <p:spPr bwMode="auto">
                <a:xfrm>
                  <a:off x="4167" y="1946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37" name="AutoShape 48"/>
                <p:cNvCxnSpPr>
                  <a:cxnSpLocks noChangeShapeType="1"/>
                  <a:stCxn id="36" idx="3"/>
                </p:cNvCxnSpPr>
                <p:nvPr/>
              </p:nvCxnSpPr>
              <p:spPr bwMode="auto">
                <a:xfrm>
                  <a:off x="4245" y="2038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3" name="Group 52"/>
              <p:cNvGrpSpPr>
                <a:grpSpLocks/>
              </p:cNvGrpSpPr>
              <p:nvPr/>
            </p:nvGrpSpPr>
            <p:grpSpPr bwMode="auto">
              <a:xfrm>
                <a:off x="1950" y="1614"/>
                <a:ext cx="155" cy="258"/>
                <a:chOff x="4167" y="1946"/>
                <a:chExt cx="155" cy="258"/>
              </a:xfrm>
            </p:grpSpPr>
            <p:sp>
              <p:nvSpPr>
                <p:cNvPr id="34" name="AutoShape 53"/>
                <p:cNvSpPr>
                  <a:spLocks noChangeArrowheads="1"/>
                </p:cNvSpPr>
                <p:nvPr/>
              </p:nvSpPr>
              <p:spPr bwMode="auto">
                <a:xfrm>
                  <a:off x="4167" y="1946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35" name="AutoShape 54"/>
                <p:cNvCxnSpPr>
                  <a:cxnSpLocks noChangeShapeType="1"/>
                  <a:stCxn id="34" idx="3"/>
                </p:cNvCxnSpPr>
                <p:nvPr/>
              </p:nvCxnSpPr>
              <p:spPr bwMode="auto">
                <a:xfrm>
                  <a:off x="4245" y="2038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1404977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5177D6-6FE2-46B8-BA21-869E7317322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1308100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22275" y="1384134"/>
            <a:ext cx="8297863" cy="1223963"/>
            <a:chOff x="266" y="3323"/>
            <a:chExt cx="5227" cy="771"/>
          </a:xfrm>
        </p:grpSpPr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266" y="3454"/>
              <a:ext cx="5227" cy="64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kumimoji="1" lang="en-US" altLang="ko-KR" b="0" dirty="0">
                <a:solidFill>
                  <a:schemeClr val="tx1"/>
                </a:solidFill>
                <a:latin typeface="Gill Sans MT" panose="020B0502020104020203" pitchFamily="34" charset="0"/>
                <a:ea typeface="Gulim" pitchFamily="34" charset="-127"/>
              </a:endParaRPr>
            </a:p>
            <a:p>
              <a:r>
                <a:rPr kumimoji="1" lang="en-US" altLang="ko-KR" b="0" dirty="0">
                  <a:solidFill>
                    <a:schemeClr val="tx1"/>
                  </a:solidFill>
                  <a:latin typeface="Gill Sans MT" panose="020B0502020104020203" pitchFamily="34" charset="0"/>
                  <a:ea typeface="Gulim" pitchFamily="34" charset="-127"/>
                </a:rPr>
                <a:t>The right side objects of assignment statements are changed to refer to objects of a compatible </a:t>
              </a:r>
              <a:r>
                <a:rPr kumimoji="1" lang="en-US" altLang="ko-KR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Gulim" pitchFamily="34" charset="-127"/>
                </a:rPr>
                <a:t>type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7131" name="Group 23"/>
            <p:cNvGrpSpPr>
              <a:grpSpLocks/>
            </p:cNvGrpSpPr>
            <p:nvPr/>
          </p:nvGrpSpPr>
          <p:grpSpPr bwMode="auto">
            <a:xfrm>
              <a:off x="315" y="3323"/>
              <a:ext cx="4879" cy="308"/>
              <a:chOff x="315" y="3381"/>
              <a:chExt cx="4879" cy="308"/>
            </a:xfrm>
          </p:grpSpPr>
          <p:sp>
            <p:nvSpPr>
              <p:cNvPr id="47132" name="AutoShape 18"/>
              <p:cNvSpPr>
                <a:spLocks noChangeArrowheads="1"/>
              </p:cNvSpPr>
              <p:nvPr/>
            </p:nvSpPr>
            <p:spPr bwMode="auto">
              <a:xfrm>
                <a:off x="337" y="3381"/>
                <a:ext cx="47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7133" name="Text Box 8"/>
              <p:cNvSpPr txBox="1">
                <a:spLocks noChangeArrowheads="1"/>
              </p:cNvSpPr>
              <p:nvPr/>
            </p:nvSpPr>
            <p:spPr bwMode="auto">
              <a:xfrm>
                <a:off x="315" y="3398"/>
                <a:ext cx="487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16.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PRV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Reference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Assignment with Other Compatible T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ype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7110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sp>
        <p:nvSpPr>
          <p:cNvPr id="29" name="Text Box 44"/>
          <p:cNvSpPr txBox="1">
            <a:spLocks noChangeArrowheads="1"/>
          </p:cNvSpPr>
          <p:nvPr/>
        </p:nvSpPr>
        <p:spPr bwMode="auto">
          <a:xfrm>
            <a:off x="4652963" y="4177458"/>
            <a:ext cx="4327525" cy="1477963"/>
          </a:xfrm>
          <a:prstGeom prst="rect">
            <a:avLst/>
          </a:prstGeom>
          <a:solidFill>
            <a:srgbClr val="0066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p; 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	colorpoint cp = new colorpoint (0, 0);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	point3D p3d = new point3D (0, 0, 0);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p = cp;</a:t>
            </a:r>
          </a:p>
          <a:p>
            <a:pPr eaLnBrk="1" hangingPunct="1"/>
            <a:r>
              <a:rPr lang="en-US" altLang="en-US" sz="1800" b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	p = p3d;</a:t>
            </a:r>
            <a:endParaRPr lang="en-US" altLang="en-US" sz="1800" b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65138" y="2893171"/>
            <a:ext cx="4552950" cy="2641600"/>
            <a:chOff x="464820" y="3537268"/>
            <a:chExt cx="4552950" cy="264240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464820" y="3537268"/>
              <a:ext cx="4552950" cy="400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7114" name="Group 63"/>
            <p:cNvGrpSpPr>
              <a:grpSpLocks/>
            </p:cNvGrpSpPr>
            <p:nvPr/>
          </p:nvGrpSpPr>
          <p:grpSpPr bwMode="auto">
            <a:xfrm>
              <a:off x="1061167" y="4285954"/>
              <a:ext cx="3360256" cy="1893715"/>
              <a:chOff x="381" y="1146"/>
              <a:chExt cx="2116" cy="1193"/>
            </a:xfrm>
          </p:grpSpPr>
          <p:grpSp>
            <p:nvGrpSpPr>
              <p:cNvPr id="47115" name="Group 45"/>
              <p:cNvGrpSpPr>
                <a:grpSpLocks/>
              </p:cNvGrpSpPr>
              <p:nvPr/>
            </p:nvGrpSpPr>
            <p:grpSpPr bwMode="auto">
              <a:xfrm>
                <a:off x="777" y="1146"/>
                <a:ext cx="1324" cy="454"/>
                <a:chOff x="749" y="1389"/>
                <a:chExt cx="1324" cy="454"/>
              </a:xfrm>
            </p:grpSpPr>
            <p:sp>
              <p:nvSpPr>
                <p:cNvPr id="471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749" y="1389"/>
                  <a:ext cx="132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7129" name="Line 34"/>
                <p:cNvSpPr>
                  <a:spLocks noChangeShapeType="1"/>
                </p:cNvSpPr>
                <p:nvPr/>
              </p:nvSpPr>
              <p:spPr bwMode="auto">
                <a:xfrm>
                  <a:off x="752" y="1604"/>
                  <a:ext cx="13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16" name="Group 50"/>
              <p:cNvGrpSpPr>
                <a:grpSpLocks/>
              </p:cNvGrpSpPr>
              <p:nvPr/>
            </p:nvGrpSpPr>
            <p:grpSpPr bwMode="auto">
              <a:xfrm>
                <a:off x="381" y="1885"/>
                <a:ext cx="940" cy="454"/>
                <a:chOff x="381" y="2179"/>
                <a:chExt cx="940" cy="454"/>
              </a:xfrm>
            </p:grpSpPr>
            <p:sp>
              <p:nvSpPr>
                <p:cNvPr id="4712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1" y="2179"/>
                  <a:ext cx="940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colorpoint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7127" name="Line 37"/>
                <p:cNvSpPr>
                  <a:spLocks noChangeShapeType="1"/>
                </p:cNvSpPr>
                <p:nvPr/>
              </p:nvSpPr>
              <p:spPr bwMode="auto">
                <a:xfrm>
                  <a:off x="383" y="2397"/>
                  <a:ext cx="9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17" name="Group 49"/>
              <p:cNvGrpSpPr>
                <a:grpSpLocks/>
              </p:cNvGrpSpPr>
              <p:nvPr/>
            </p:nvGrpSpPr>
            <p:grpSpPr bwMode="auto">
              <a:xfrm>
                <a:off x="1557" y="1885"/>
                <a:ext cx="940" cy="454"/>
                <a:chOff x="1557" y="2179"/>
                <a:chExt cx="940" cy="454"/>
              </a:xfrm>
            </p:grpSpPr>
            <p:sp>
              <p:nvSpPr>
                <p:cNvPr id="471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557" y="2179"/>
                  <a:ext cx="940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point3D</a:t>
                  </a:r>
                </a:p>
                <a:p>
                  <a:pPr algn="ctr" eaLnBrk="1" hangingPunct="1"/>
                  <a:endPara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7125" name="Line 43"/>
                <p:cNvSpPr>
                  <a:spLocks noChangeShapeType="1"/>
                </p:cNvSpPr>
                <p:nvPr/>
              </p:nvSpPr>
              <p:spPr bwMode="auto">
                <a:xfrm>
                  <a:off x="1559" y="2397"/>
                  <a:ext cx="9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7118" name="Group 46"/>
              <p:cNvGrpSpPr>
                <a:grpSpLocks/>
              </p:cNvGrpSpPr>
              <p:nvPr/>
            </p:nvGrpSpPr>
            <p:grpSpPr bwMode="auto">
              <a:xfrm>
                <a:off x="773" y="1621"/>
                <a:ext cx="155" cy="258"/>
                <a:chOff x="4167" y="1946"/>
                <a:chExt cx="155" cy="258"/>
              </a:xfrm>
            </p:grpSpPr>
            <p:sp>
              <p:nvSpPr>
                <p:cNvPr id="47122" name="AutoShape 47"/>
                <p:cNvSpPr>
                  <a:spLocks noChangeArrowheads="1"/>
                </p:cNvSpPr>
                <p:nvPr/>
              </p:nvSpPr>
              <p:spPr bwMode="auto">
                <a:xfrm>
                  <a:off x="4167" y="1946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7123" name="AutoShape 48"/>
                <p:cNvCxnSpPr>
                  <a:cxnSpLocks noChangeShapeType="1"/>
                  <a:stCxn id="47122" idx="3"/>
                </p:cNvCxnSpPr>
                <p:nvPr/>
              </p:nvCxnSpPr>
              <p:spPr bwMode="auto">
                <a:xfrm>
                  <a:off x="4245" y="2038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119" name="Group 52"/>
              <p:cNvGrpSpPr>
                <a:grpSpLocks/>
              </p:cNvGrpSpPr>
              <p:nvPr/>
            </p:nvGrpSpPr>
            <p:grpSpPr bwMode="auto">
              <a:xfrm>
                <a:off x="1950" y="1614"/>
                <a:ext cx="155" cy="258"/>
                <a:chOff x="4167" y="1946"/>
                <a:chExt cx="155" cy="258"/>
              </a:xfrm>
            </p:grpSpPr>
            <p:sp>
              <p:nvSpPr>
                <p:cNvPr id="47120" name="AutoShape 53"/>
                <p:cNvSpPr>
                  <a:spLocks noChangeArrowheads="1"/>
                </p:cNvSpPr>
                <p:nvPr/>
              </p:nvSpPr>
              <p:spPr bwMode="auto">
                <a:xfrm>
                  <a:off x="4167" y="1946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7121" name="AutoShape 54"/>
                <p:cNvCxnSpPr>
                  <a:cxnSpLocks noChangeShapeType="1"/>
                  <a:stCxn id="47120" idx="3"/>
                </p:cNvCxnSpPr>
                <p:nvPr/>
              </p:nvCxnSpPr>
              <p:spPr bwMode="auto">
                <a:xfrm>
                  <a:off x="4245" y="2038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796A79-CCD3-42C1-AC3E-0C1D92B9482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1295400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23863" y="1509634"/>
            <a:ext cx="8380412" cy="923925"/>
            <a:chOff x="266" y="3289"/>
            <a:chExt cx="5279" cy="582"/>
          </a:xfrm>
        </p:grpSpPr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266" y="3425"/>
              <a:ext cx="5279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For each pair of methods that have the same name, the bodies are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interchanged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8148" name="Group 16"/>
            <p:cNvGrpSpPr>
              <a:grpSpLocks/>
            </p:cNvGrpSpPr>
            <p:nvPr/>
          </p:nvGrpSpPr>
          <p:grpSpPr bwMode="auto">
            <a:xfrm>
              <a:off x="336" y="3289"/>
              <a:ext cx="4521" cy="308"/>
              <a:chOff x="288" y="3290"/>
              <a:chExt cx="4521" cy="308"/>
            </a:xfrm>
          </p:grpSpPr>
          <p:sp>
            <p:nvSpPr>
              <p:cNvPr id="48149" name="AutoShape 10"/>
              <p:cNvSpPr>
                <a:spLocks noChangeArrowheads="1"/>
              </p:cNvSpPr>
              <p:nvPr/>
            </p:nvSpPr>
            <p:spPr bwMode="auto">
              <a:xfrm>
                <a:off x="310" y="3290"/>
                <a:ext cx="447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50" name="Text Box 9"/>
              <p:cNvSpPr txBox="1">
                <a:spLocks noChangeArrowheads="1"/>
              </p:cNvSpPr>
              <p:nvPr/>
            </p:nvSpPr>
            <p:spPr bwMode="auto">
              <a:xfrm>
                <a:off x="288" y="3307"/>
                <a:ext cx="45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17.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OMR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Overloading Method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Contents Replace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48134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466975" y="2852727"/>
            <a:ext cx="4189413" cy="3500429"/>
            <a:chOff x="298450" y="1949448"/>
            <a:chExt cx="4189413" cy="3499983"/>
          </a:xfrm>
        </p:grpSpPr>
        <p:sp>
          <p:nvSpPr>
            <p:cNvPr id="48136" name="Text Box 4"/>
            <p:cNvSpPr txBox="1">
              <a:spLocks noChangeArrowheads="1"/>
            </p:cNvSpPr>
            <p:nvPr/>
          </p:nvSpPr>
          <p:spPr bwMode="auto">
            <a:xfrm>
              <a:off x="700881" y="1949448"/>
              <a:ext cx="3384550" cy="400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8137" name="Group 66"/>
            <p:cNvGrpSpPr>
              <a:grpSpLocks/>
            </p:cNvGrpSpPr>
            <p:nvPr/>
          </p:nvGrpSpPr>
          <p:grpSpPr bwMode="auto">
            <a:xfrm>
              <a:off x="298450" y="2506206"/>
              <a:ext cx="4189413" cy="2943225"/>
              <a:chOff x="3300" y="1414"/>
              <a:chExt cx="2354" cy="1854"/>
            </a:xfrm>
          </p:grpSpPr>
          <p:grpSp>
            <p:nvGrpSpPr>
              <p:cNvPr id="48138" name="Group 17"/>
              <p:cNvGrpSpPr>
                <a:grpSpLocks/>
              </p:cNvGrpSpPr>
              <p:nvPr/>
            </p:nvGrpSpPr>
            <p:grpSpPr bwMode="auto">
              <a:xfrm>
                <a:off x="4399" y="1882"/>
                <a:ext cx="155" cy="258"/>
                <a:chOff x="4167" y="1946"/>
                <a:chExt cx="155" cy="258"/>
              </a:xfrm>
            </p:grpSpPr>
            <p:sp>
              <p:nvSpPr>
                <p:cNvPr id="48145" name="AutoShape 18"/>
                <p:cNvSpPr>
                  <a:spLocks noChangeArrowheads="1"/>
                </p:cNvSpPr>
                <p:nvPr/>
              </p:nvSpPr>
              <p:spPr bwMode="auto">
                <a:xfrm>
                  <a:off x="4167" y="1946"/>
                  <a:ext cx="155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8146" name="AutoShape 19"/>
                <p:cNvCxnSpPr>
                  <a:cxnSpLocks noChangeShapeType="1"/>
                  <a:stCxn id="48145" idx="3"/>
                </p:cNvCxnSpPr>
                <p:nvPr/>
              </p:nvCxnSpPr>
              <p:spPr bwMode="auto">
                <a:xfrm>
                  <a:off x="4245" y="2038"/>
                  <a:ext cx="1" cy="166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8139" name="Group 65"/>
              <p:cNvGrpSpPr>
                <a:grpSpLocks/>
              </p:cNvGrpSpPr>
              <p:nvPr/>
            </p:nvGrpSpPr>
            <p:grpSpPr bwMode="auto">
              <a:xfrm>
                <a:off x="3695" y="1414"/>
                <a:ext cx="1564" cy="454"/>
                <a:chOff x="3552" y="1414"/>
                <a:chExt cx="1564" cy="454"/>
              </a:xfrm>
            </p:grpSpPr>
            <p:sp>
              <p:nvSpPr>
                <p:cNvPr id="4814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552" y="1414"/>
                  <a:ext cx="156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8144" name="Line 61"/>
                <p:cNvSpPr>
                  <a:spLocks noChangeShapeType="1"/>
                </p:cNvSpPr>
                <p:nvPr/>
              </p:nvSpPr>
              <p:spPr bwMode="auto">
                <a:xfrm>
                  <a:off x="3557" y="1623"/>
                  <a:ext cx="155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8140" name="Group 64"/>
              <p:cNvGrpSpPr>
                <a:grpSpLocks/>
              </p:cNvGrpSpPr>
              <p:nvPr/>
            </p:nvGrpSpPr>
            <p:grpSpPr bwMode="auto">
              <a:xfrm>
                <a:off x="3300" y="2144"/>
                <a:ext cx="2354" cy="1124"/>
                <a:chOff x="3300" y="2144"/>
                <a:chExt cx="2354" cy="1124"/>
              </a:xfrm>
            </p:grpSpPr>
            <p:sp>
              <p:nvSpPr>
                <p:cNvPr id="4814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302" y="2144"/>
                  <a:ext cx="2352" cy="112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point3D</a:t>
                  </a:r>
                </a:p>
                <a:p>
                  <a:pPr eaLnBrk="1" hangingPunct="1"/>
                  <a:endPara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sz="1800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  void set (int x, int y) { S1 }</a:t>
                  </a:r>
                </a:p>
                <a:p>
                  <a:pPr eaLnBrk="1" hangingPunct="1"/>
                  <a:endParaRPr lang="en-US" altLang="en-US" sz="1800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sz="1800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   void set (int x, int y, int z) { S2 }</a:t>
                  </a:r>
                </a:p>
                <a:p>
                  <a:pPr eaLnBrk="1" hangingPunct="1"/>
                  <a:r>
                    <a:rPr lang="en-US" altLang="en-US" sz="1800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  <a:sym typeface="Symbol" pitchFamily="18" charset="2"/>
                    </a:rPr>
                    <a:t>  </a:t>
                  </a:r>
                  <a:r>
                    <a:rPr lang="en-US" altLang="en-US" sz="1800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void set (int x, int y, int z) { </a:t>
                  </a:r>
                  <a:r>
                    <a:rPr lang="en-US" altLang="en-US" sz="1800" b="0">
                      <a:solidFill>
                        <a:schemeClr val="tx2"/>
                      </a:solidFill>
                      <a:latin typeface="Comic Sans MS" pitchFamily="66" charset="0"/>
                      <a:cs typeface="Arial" pitchFamily="34" charset="0"/>
                    </a:rPr>
                    <a:t>S1</a:t>
                  </a:r>
                  <a:r>
                    <a:rPr lang="en-US" altLang="en-US" sz="1800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}</a:t>
                  </a:r>
                </a:p>
              </p:txBody>
            </p:sp>
            <p:sp>
              <p:nvSpPr>
                <p:cNvPr id="48142" name="Line 62"/>
                <p:cNvSpPr>
                  <a:spLocks noChangeShapeType="1"/>
                </p:cNvSpPr>
                <p:nvPr/>
              </p:nvSpPr>
              <p:spPr bwMode="auto">
                <a:xfrm>
                  <a:off x="3300" y="2415"/>
                  <a:ext cx="23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849D8C-6433-46C7-B7A0-C0916F8DBC6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1289050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9157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863" y="1539380"/>
            <a:ext cx="8297862" cy="944563"/>
            <a:chOff x="266" y="870"/>
            <a:chExt cx="5227" cy="595"/>
          </a:xfrm>
        </p:grpSpPr>
        <p:sp>
          <p:nvSpPr>
            <p:cNvPr id="49171" name="Text Box 3"/>
            <p:cNvSpPr txBox="1">
              <a:spLocks noChangeArrowheads="1"/>
            </p:cNvSpPr>
            <p:nvPr/>
          </p:nvSpPr>
          <p:spPr bwMode="auto">
            <a:xfrm>
              <a:off x="266" y="1005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overloaded method declaration is deleted, one at a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time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9172" name="Group 9"/>
            <p:cNvGrpSpPr>
              <a:grpSpLocks/>
            </p:cNvGrpSpPr>
            <p:nvPr/>
          </p:nvGrpSpPr>
          <p:grpSpPr bwMode="auto">
            <a:xfrm>
              <a:off x="339" y="870"/>
              <a:ext cx="4069" cy="308"/>
              <a:chOff x="353" y="1665"/>
              <a:chExt cx="4069" cy="308"/>
            </a:xfrm>
          </p:grpSpPr>
          <p:sp>
            <p:nvSpPr>
              <p:cNvPr id="49173" name="AutoShape 8"/>
              <p:cNvSpPr>
                <a:spLocks noChangeArrowheads="1"/>
              </p:cNvSpPr>
              <p:nvPr/>
            </p:nvSpPr>
            <p:spPr bwMode="auto">
              <a:xfrm>
                <a:off x="353" y="1665"/>
                <a:ext cx="4068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9174" name="Text Box 6"/>
              <p:cNvSpPr txBox="1">
                <a:spLocks noChangeArrowheads="1"/>
              </p:cNvSpPr>
              <p:nvPr/>
            </p:nvSpPr>
            <p:spPr bwMode="auto">
              <a:xfrm>
                <a:off x="353" y="1682"/>
                <a:ext cx="406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18.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OMD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Overloading Method Deletion</a:t>
                </a:r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573338" y="2882980"/>
            <a:ext cx="4002087" cy="3676563"/>
            <a:chOff x="4879975" y="1946716"/>
            <a:chExt cx="4002088" cy="3675752"/>
          </a:xfrm>
        </p:grpSpPr>
        <p:sp>
          <p:nvSpPr>
            <p:cNvPr id="49160" name="Text Box 27"/>
            <p:cNvSpPr txBox="1">
              <a:spLocks noChangeArrowheads="1"/>
            </p:cNvSpPr>
            <p:nvPr/>
          </p:nvSpPr>
          <p:spPr bwMode="auto">
            <a:xfrm>
              <a:off x="5376863" y="1946716"/>
              <a:ext cx="3008312" cy="4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49161" name="Group 39"/>
            <p:cNvGrpSpPr>
              <a:grpSpLocks/>
            </p:cNvGrpSpPr>
            <p:nvPr/>
          </p:nvGrpSpPr>
          <p:grpSpPr bwMode="auto">
            <a:xfrm>
              <a:off x="4879975" y="2506206"/>
              <a:ext cx="4002088" cy="3116262"/>
              <a:chOff x="180" y="1330"/>
              <a:chExt cx="2447" cy="1963"/>
            </a:xfrm>
          </p:grpSpPr>
          <p:grpSp>
            <p:nvGrpSpPr>
              <p:cNvPr id="49162" name="Group 38"/>
              <p:cNvGrpSpPr>
                <a:grpSpLocks/>
              </p:cNvGrpSpPr>
              <p:nvPr/>
            </p:nvGrpSpPr>
            <p:grpSpPr bwMode="auto">
              <a:xfrm>
                <a:off x="1312" y="1808"/>
                <a:ext cx="183" cy="265"/>
                <a:chOff x="1272" y="1856"/>
                <a:chExt cx="183" cy="265"/>
              </a:xfrm>
            </p:grpSpPr>
            <p:sp>
              <p:nvSpPr>
                <p:cNvPr id="49169" name="AutoShape 30"/>
                <p:cNvSpPr>
                  <a:spLocks noChangeArrowheads="1"/>
                </p:cNvSpPr>
                <p:nvPr/>
              </p:nvSpPr>
              <p:spPr bwMode="auto">
                <a:xfrm>
                  <a:off x="1272" y="1856"/>
                  <a:ext cx="183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49170" name="AutoShape 31"/>
                <p:cNvCxnSpPr>
                  <a:cxnSpLocks noChangeShapeType="1"/>
                  <a:stCxn id="49169" idx="3"/>
                  <a:endCxn id="49165" idx="0"/>
                </p:cNvCxnSpPr>
                <p:nvPr/>
              </p:nvCxnSpPr>
              <p:spPr bwMode="auto">
                <a:xfrm rot="5400000">
                  <a:off x="1275" y="2031"/>
                  <a:ext cx="178" cy="1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163" name="Group 37"/>
              <p:cNvGrpSpPr>
                <a:grpSpLocks/>
              </p:cNvGrpSpPr>
              <p:nvPr/>
            </p:nvGrpSpPr>
            <p:grpSpPr bwMode="auto">
              <a:xfrm>
                <a:off x="180" y="1330"/>
                <a:ext cx="2447" cy="454"/>
                <a:chOff x="583" y="1330"/>
                <a:chExt cx="1564" cy="454"/>
              </a:xfrm>
            </p:grpSpPr>
            <p:sp>
              <p:nvSpPr>
                <p:cNvPr id="4916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83" y="1330"/>
                  <a:ext cx="156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49168" name="Line 34"/>
                <p:cNvSpPr>
                  <a:spLocks noChangeShapeType="1"/>
                </p:cNvSpPr>
                <p:nvPr/>
              </p:nvSpPr>
              <p:spPr bwMode="auto">
                <a:xfrm>
                  <a:off x="587" y="1551"/>
                  <a:ext cx="155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64" name="Group 36"/>
              <p:cNvGrpSpPr>
                <a:grpSpLocks/>
              </p:cNvGrpSpPr>
              <p:nvPr/>
            </p:nvGrpSpPr>
            <p:grpSpPr bwMode="auto">
              <a:xfrm>
                <a:off x="180" y="2072"/>
                <a:ext cx="2447" cy="1221"/>
                <a:chOff x="583" y="2120"/>
                <a:chExt cx="1564" cy="1221"/>
              </a:xfrm>
            </p:grpSpPr>
            <p:sp>
              <p:nvSpPr>
                <p:cNvPr id="491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83" y="2120"/>
                  <a:ext cx="1564" cy="1221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point3D</a:t>
                  </a:r>
                </a:p>
                <a:p>
                  <a:pPr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   void set (int x, int y) { …}</a:t>
                  </a: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  <a:sym typeface="Symbol" pitchFamily="18" charset="2"/>
                    </a:rPr>
                    <a:t> // </a:t>
                  </a:r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void set (int x, int y) { …}</a:t>
                  </a:r>
                </a:p>
                <a:p>
                  <a:pPr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void set (int x, int y, int z) { … }</a:t>
                  </a:r>
                </a:p>
              </p:txBody>
            </p:sp>
            <p:sp>
              <p:nvSpPr>
                <p:cNvPr id="49166" name="Line 35"/>
                <p:cNvSpPr>
                  <a:spLocks noChangeShapeType="1"/>
                </p:cNvSpPr>
                <p:nvPr/>
              </p:nvSpPr>
              <p:spPr bwMode="auto">
                <a:xfrm>
                  <a:off x="587" y="2338"/>
                  <a:ext cx="155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90910A7-F8FF-4840-ABEA-31E8F5F911B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</a:t>
            </a:r>
            <a:r>
              <a:rPr lang="en-US" altLang="zh-CN" dirty="0" smtClean="0">
                <a:ea typeface="宋体" pitchFamily="2" charset="-122"/>
              </a:rPr>
              <a:t>Integration Testing</a:t>
            </a:r>
            <a:r>
              <a:rPr lang="en-US" altLang="zh-CN" sz="2400" dirty="0" smtClean="0">
                <a:ea typeface="宋体" pitchFamily="2" charset="-122"/>
              </a:rPr>
              <a:t> (9.3.1)</a:t>
            </a:r>
            <a:endParaRPr lang="en-US" altLang="en-US" sz="2400" dirty="0" smtClean="0"/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531813" y="2436813"/>
            <a:ext cx="8078787" cy="965200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There is no known use of </a:t>
            </a:r>
            <a:r>
              <a:rPr lang="en-US" sz="2800" dirty="0">
                <a:solidFill>
                  <a:schemeClr val="tx2"/>
                </a:solidFill>
                <a:latin typeface="Gill Sans MT" panose="020B0502020104020203" pitchFamily="34" charset="0"/>
              </a:rPr>
              <a:t>grammar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testing at the integration level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</p:txBody>
      </p:sp>
      <p:sp>
        <p:nvSpPr>
          <p:cNvPr id="174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849D8C-6433-46C7-B7A0-C0916F8DBC6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1289050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Polymorphism</a:t>
            </a:r>
          </a:p>
        </p:txBody>
      </p:sp>
      <p:sp>
        <p:nvSpPr>
          <p:cNvPr id="49157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863" y="1539380"/>
            <a:ext cx="8297862" cy="1230313"/>
            <a:chOff x="266" y="870"/>
            <a:chExt cx="5227" cy="775"/>
          </a:xfrm>
        </p:grpSpPr>
        <p:sp>
          <p:nvSpPr>
            <p:cNvPr id="49171" name="Text Box 3"/>
            <p:cNvSpPr txBox="1">
              <a:spLocks noChangeArrowheads="1"/>
            </p:cNvSpPr>
            <p:nvPr/>
          </p:nvSpPr>
          <p:spPr bwMode="auto">
            <a:xfrm>
              <a:off x="266" y="1005"/>
              <a:ext cx="5227" cy="64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order of the arguments in method invocations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changed to 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be the same as that of another overloading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method, if 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one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exists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49172" name="Group 9"/>
            <p:cNvGrpSpPr>
              <a:grpSpLocks/>
            </p:cNvGrpSpPr>
            <p:nvPr/>
          </p:nvGrpSpPr>
          <p:grpSpPr bwMode="auto">
            <a:xfrm>
              <a:off x="339" y="870"/>
              <a:ext cx="4564" cy="308"/>
              <a:chOff x="353" y="1665"/>
              <a:chExt cx="4564" cy="308"/>
            </a:xfrm>
          </p:grpSpPr>
          <p:sp>
            <p:nvSpPr>
              <p:cNvPr id="49173" name="AutoShape 8"/>
              <p:cNvSpPr>
                <a:spLocks noChangeArrowheads="1"/>
              </p:cNvSpPr>
              <p:nvPr/>
            </p:nvSpPr>
            <p:spPr bwMode="auto">
              <a:xfrm>
                <a:off x="353" y="1665"/>
                <a:ext cx="4564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49174" name="Text Box 6"/>
              <p:cNvSpPr txBox="1">
                <a:spLocks noChangeArrowheads="1"/>
              </p:cNvSpPr>
              <p:nvPr/>
            </p:nvSpPr>
            <p:spPr bwMode="auto">
              <a:xfrm>
                <a:off x="353" y="1682"/>
                <a:ext cx="456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19.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OAC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Arguments of Overloading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Method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Call Change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1602298" y="2882980"/>
            <a:ext cx="3892197" cy="3060477"/>
            <a:chOff x="4879975" y="1946716"/>
            <a:chExt cx="4002088" cy="3059802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376863" y="1946716"/>
              <a:ext cx="3008312" cy="400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879975" y="2506206"/>
              <a:ext cx="4002088" cy="2500312"/>
              <a:chOff x="180" y="1330"/>
              <a:chExt cx="2447" cy="1575"/>
            </a:xfrm>
          </p:grpSpPr>
          <p:grpSp>
            <p:nvGrpSpPr>
              <p:cNvPr id="26" name="Group 38"/>
              <p:cNvGrpSpPr>
                <a:grpSpLocks/>
              </p:cNvGrpSpPr>
              <p:nvPr/>
            </p:nvGrpSpPr>
            <p:grpSpPr bwMode="auto">
              <a:xfrm>
                <a:off x="1312" y="1808"/>
                <a:ext cx="183" cy="264"/>
                <a:chOff x="1272" y="1856"/>
                <a:chExt cx="183" cy="264"/>
              </a:xfrm>
            </p:grpSpPr>
            <p:sp>
              <p:nvSpPr>
                <p:cNvPr id="33" name="AutoShape 30"/>
                <p:cNvSpPr>
                  <a:spLocks noChangeArrowheads="1"/>
                </p:cNvSpPr>
                <p:nvPr/>
              </p:nvSpPr>
              <p:spPr bwMode="auto">
                <a:xfrm>
                  <a:off x="1272" y="1856"/>
                  <a:ext cx="183" cy="8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cxnSp>
              <p:nvCxnSpPr>
                <p:cNvPr id="34" name="AutoShape 31"/>
                <p:cNvCxnSpPr>
                  <a:cxnSpLocks noChangeShapeType="1"/>
                  <a:stCxn id="33" idx="3"/>
                  <a:endCxn id="29" idx="0"/>
                </p:cNvCxnSpPr>
                <p:nvPr/>
              </p:nvCxnSpPr>
              <p:spPr bwMode="auto">
                <a:xfrm>
                  <a:off x="1363" y="1942"/>
                  <a:ext cx="0" cy="178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7" name="Group 37"/>
              <p:cNvGrpSpPr>
                <a:grpSpLocks/>
              </p:cNvGrpSpPr>
              <p:nvPr/>
            </p:nvGrpSpPr>
            <p:grpSpPr bwMode="auto">
              <a:xfrm>
                <a:off x="180" y="1330"/>
                <a:ext cx="2447" cy="454"/>
                <a:chOff x="583" y="1330"/>
                <a:chExt cx="1564" cy="454"/>
              </a:xfrm>
            </p:grpSpPr>
            <p:sp>
              <p:nvSpPr>
                <p:cNvPr id="3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83" y="1330"/>
                  <a:ext cx="1564" cy="454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</a:t>
                  </a:r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algn="ctr" eaLnBrk="1" hangingPunct="1"/>
                  <a:endPara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</p:txBody>
            </p:sp>
            <p:sp>
              <p:nvSpPr>
                <p:cNvPr id="32" name="Line 34"/>
                <p:cNvSpPr>
                  <a:spLocks noChangeShapeType="1"/>
                </p:cNvSpPr>
                <p:nvPr/>
              </p:nvSpPr>
              <p:spPr bwMode="auto">
                <a:xfrm>
                  <a:off x="587" y="1551"/>
                  <a:ext cx="155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80" y="2072"/>
                <a:ext cx="2447" cy="833"/>
                <a:chOff x="583" y="2120"/>
                <a:chExt cx="1564" cy="833"/>
              </a:xfrm>
            </p:grpSpPr>
            <p:sp>
              <p:nvSpPr>
                <p:cNvPr id="2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83" y="2120"/>
                  <a:ext cx="1564" cy="833"/>
                </a:xfrm>
                <a:prstGeom prst="rect">
                  <a:avLst/>
                </a:prstGeom>
                <a:solidFill>
                  <a:srgbClr val="3366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34950" algn="l"/>
                    </a:tabLs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point3D</a:t>
                  </a:r>
                </a:p>
                <a:p>
                  <a:pPr eaLnBrk="1" hangingPunct="1"/>
                  <a:endPara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endParaRPr>
                </a:p>
                <a:p>
                  <a:pPr eaLnBrk="1" hangingPunct="1"/>
                  <a:r>
                    <a:rPr lang="en-US" altLang="en-US" b="0" dirty="0" smtClean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void 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set (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x, 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y) { …}</a:t>
                  </a:r>
                </a:p>
                <a:p>
                  <a:pPr eaLnBrk="1" hangingPunct="1"/>
                  <a:r>
                    <a:rPr lang="en-US" altLang="en-US" b="0" dirty="0" smtClean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void 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set (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x, 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y, </a:t>
                  </a:r>
                  <a:r>
                    <a:rPr lang="en-US" altLang="en-US" b="0" dirty="0" err="1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int</a:t>
                  </a:r>
                  <a:r>
                    <a:rPr lang="en-US" altLang="en-US" b="0" dirty="0">
                      <a:solidFill>
                        <a:schemeClr val="tx1"/>
                      </a:solidFill>
                      <a:latin typeface="Comic Sans MS" pitchFamily="66" charset="0"/>
                      <a:cs typeface="Arial" pitchFamily="34" charset="0"/>
                    </a:rPr>
                    <a:t> z) { … }</a:t>
                  </a:r>
                </a:p>
              </p:txBody>
            </p:sp>
            <p:sp>
              <p:nvSpPr>
                <p:cNvPr id="30" name="Line 35"/>
                <p:cNvSpPr>
                  <a:spLocks noChangeShapeType="1"/>
                </p:cNvSpPr>
                <p:nvPr/>
              </p:nvSpPr>
              <p:spPr bwMode="auto">
                <a:xfrm>
                  <a:off x="587" y="2338"/>
                  <a:ext cx="155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5771042" y="4112197"/>
            <a:ext cx="2999236" cy="92333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   point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p = 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new point3D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</a:rPr>
              <a:t>();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	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p.set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(5, 7, 9);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  <a:sym typeface="Symbol" pitchFamily="18" charset="2"/>
            </a:endParaRPr>
          </a:p>
          <a:p>
            <a:pPr eaLnBrk="1" hangingPunct="1"/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	</a:t>
            </a:r>
            <a:r>
              <a:rPr lang="en-US" altLang="en-US" sz="1800" b="0" dirty="0" err="1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p.set</a:t>
            </a:r>
            <a:r>
              <a:rPr lang="en-US" altLang="en-US" sz="1800" b="0" dirty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(5, </a:t>
            </a:r>
            <a:r>
              <a:rPr lang="en-US" altLang="en-US" sz="1800" b="0" dirty="0" smtClean="0">
                <a:solidFill>
                  <a:schemeClr val="tx2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7);</a:t>
            </a:r>
            <a:endParaRPr lang="en-US" altLang="en-US" sz="1800" b="0" dirty="0">
              <a:solidFill>
                <a:schemeClr val="tx2"/>
              </a:solidFill>
              <a:latin typeface="Comic Sans MS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0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1F5450-16AF-41B1-ADDD-35756578B9C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1116013" y="5229225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1116013" y="4076700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116013" y="1700213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183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3999" cy="883820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Class Mutation Operators for Java</a:t>
            </a:r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1333500" y="1484313"/>
            <a:ext cx="2159000" cy="433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(1) Encapsulation</a:t>
            </a: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1333500" y="386080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(3) Polymorphism</a:t>
            </a:r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1333500" y="5013325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(4) Java-Specific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258888" y="1989138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AMC</a:t>
            </a:r>
          </a:p>
        </p:txBody>
      </p:sp>
      <p:grpSp>
        <p:nvGrpSpPr>
          <p:cNvPr id="50188" name="Group 1"/>
          <p:cNvGrpSpPr>
            <a:grpSpLocks/>
          </p:cNvGrpSpPr>
          <p:nvPr/>
        </p:nvGrpSpPr>
        <p:grpSpPr bwMode="auto">
          <a:xfrm>
            <a:off x="1116013" y="2635250"/>
            <a:ext cx="6480175" cy="938213"/>
            <a:chOff x="1116013" y="2635250"/>
            <a:chExt cx="6480175" cy="938213"/>
          </a:xfrm>
        </p:grpSpPr>
        <p:sp>
          <p:nvSpPr>
            <p:cNvPr id="50196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7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159000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 (2) Inheritance</a:t>
              </a:r>
            </a:p>
          </p:txBody>
        </p:sp>
        <p:sp>
          <p:nvSpPr>
            <p:cNvPr id="50198" name="Text Box 12"/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16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IHI, IHD, IOD, IOP, IOR, ISI, ISD, IPC</a:t>
              </a:r>
            </a:p>
          </p:txBody>
        </p:sp>
      </p:grp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1258888" y="4365625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PNC, PMD, PPD, PCI, PCD, PCC, PRV, OMR, OMD, OAC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1258888" y="55165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TKD, SMC, VID, DCD</a:t>
            </a:r>
          </a:p>
        </p:txBody>
      </p:sp>
      <p:sp>
        <p:nvSpPr>
          <p:cNvPr id="50191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85763" y="4040188"/>
            <a:ext cx="8204200" cy="2376487"/>
            <a:chOff x="1116013" y="2635250"/>
            <a:chExt cx="6480175" cy="938213"/>
          </a:xfrm>
        </p:grpSpPr>
        <p:sp>
          <p:nvSpPr>
            <p:cNvPr id="50193" name="Rectangle 4"/>
            <p:cNvSpPr>
              <a:spLocks noChangeArrowheads="1"/>
            </p:cNvSpPr>
            <p:nvPr/>
          </p:nvSpPr>
          <p:spPr bwMode="auto">
            <a:xfrm>
              <a:off x="1116013" y="2852738"/>
              <a:ext cx="6480175" cy="720725"/>
            </a:xfrm>
            <a:prstGeom prst="rect">
              <a:avLst/>
            </a:prstGeom>
            <a:solidFill>
              <a:srgbClr val="3333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194" name="AutoShape 8"/>
            <p:cNvSpPr>
              <a:spLocks noChangeArrowheads="1"/>
            </p:cNvSpPr>
            <p:nvPr/>
          </p:nvSpPr>
          <p:spPr bwMode="auto">
            <a:xfrm>
              <a:off x="1333500" y="2635250"/>
              <a:ext cx="2159000" cy="43338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28575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>
                  <a:solidFill>
                    <a:srgbClr val="000066"/>
                  </a:solidFill>
                  <a:latin typeface="Arial" pitchFamily="34" charset="0"/>
                  <a:ea typeface="Dotum" pitchFamily="34" charset="-127"/>
                </a:rPr>
                <a:t> (4) Java-Specific</a:t>
              </a:r>
            </a:p>
          </p:txBody>
        </p:sp>
        <p:sp>
          <p:nvSpPr>
            <p:cNvPr id="50195" name="Text Box 12"/>
            <p:cNvSpPr txBox="1">
              <a:spLocks noChangeArrowheads="1"/>
            </p:cNvSpPr>
            <p:nvPr/>
          </p:nvSpPr>
          <p:spPr bwMode="auto">
            <a:xfrm>
              <a:off x="1258888" y="3141663"/>
              <a:ext cx="5184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kumimoji="1" lang="en-US" altLang="ko-KR" sz="2400" dirty="0">
                  <a:solidFill>
                    <a:schemeClr val="tx1"/>
                  </a:solidFill>
                  <a:latin typeface="Arial" pitchFamily="34" charset="0"/>
                  <a:ea typeface="Dotum" pitchFamily="34" charset="-127"/>
                </a:rPr>
                <a:t>JTI, JTD, JSI, JSD, JID, JDC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E019660-2996-432E-92E4-07B7FE615C1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1304925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000" y="1606307"/>
            <a:ext cx="8297863" cy="933450"/>
            <a:chOff x="320" y="1546"/>
            <a:chExt cx="5227" cy="588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320" y="1674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keyword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this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inserted whenever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possible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1213" name="Group 14"/>
            <p:cNvGrpSpPr>
              <a:grpSpLocks/>
            </p:cNvGrpSpPr>
            <p:nvPr/>
          </p:nvGrpSpPr>
          <p:grpSpPr bwMode="auto">
            <a:xfrm>
              <a:off x="349" y="1546"/>
              <a:ext cx="2898" cy="308"/>
              <a:chOff x="304" y="2086"/>
              <a:chExt cx="2898" cy="308"/>
            </a:xfrm>
          </p:grpSpPr>
          <p:sp>
            <p:nvSpPr>
              <p:cNvPr id="51214" name="AutoShape 10"/>
              <p:cNvSpPr>
                <a:spLocks noChangeArrowheads="1"/>
              </p:cNvSpPr>
              <p:nvPr/>
            </p:nvSpPr>
            <p:spPr bwMode="auto">
              <a:xfrm>
                <a:off x="333" y="2086"/>
                <a:ext cx="2813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304" y="2103"/>
                <a:ext cx="289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20.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JTI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this Keyword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Insertion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5120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465388" y="2859167"/>
            <a:ext cx="4187825" cy="3716251"/>
            <a:chOff x="319695" y="1351748"/>
            <a:chExt cx="4187825" cy="3715463"/>
          </a:xfrm>
        </p:grpSpPr>
        <p:sp>
          <p:nvSpPr>
            <p:cNvPr id="51208" name="Text Box 4"/>
            <p:cNvSpPr txBox="1">
              <a:spLocks noChangeArrowheads="1"/>
            </p:cNvSpPr>
            <p:nvPr/>
          </p:nvSpPr>
          <p:spPr bwMode="auto">
            <a:xfrm>
              <a:off x="319695" y="1351748"/>
              <a:ext cx="418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1209" name="Group 30"/>
            <p:cNvGrpSpPr>
              <a:grpSpLocks/>
            </p:cNvGrpSpPr>
            <p:nvPr/>
          </p:nvGrpSpPr>
          <p:grpSpPr bwMode="auto">
            <a:xfrm>
              <a:off x="1072963" y="1908086"/>
              <a:ext cx="2681288" cy="3159125"/>
              <a:chOff x="836" y="1296"/>
              <a:chExt cx="1324" cy="1990"/>
            </a:xfrm>
          </p:grpSpPr>
          <p:sp>
            <p:nvSpPr>
              <p:cNvPr id="51210" name="Text Box 31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990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x,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y)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{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x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= x;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1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this.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x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= x;	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y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= y;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2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this.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y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= y;	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}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51211" name="Line 32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E019660-2996-432E-92E4-07B7FE615C1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1304925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000" y="1606307"/>
            <a:ext cx="8297863" cy="933450"/>
            <a:chOff x="320" y="1546"/>
            <a:chExt cx="5227" cy="588"/>
          </a:xfrm>
        </p:grpSpPr>
        <p:sp>
          <p:nvSpPr>
            <p:cNvPr id="51212" name="Text Box 17"/>
            <p:cNvSpPr txBox="1">
              <a:spLocks noChangeArrowheads="1"/>
            </p:cNvSpPr>
            <p:nvPr/>
          </p:nvSpPr>
          <p:spPr bwMode="auto">
            <a:xfrm>
              <a:off x="320" y="1674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keyword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this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 whenever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possible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1213" name="Group 14"/>
            <p:cNvGrpSpPr>
              <a:grpSpLocks/>
            </p:cNvGrpSpPr>
            <p:nvPr/>
          </p:nvGrpSpPr>
          <p:grpSpPr bwMode="auto">
            <a:xfrm>
              <a:off x="349" y="1546"/>
              <a:ext cx="2704" cy="308"/>
              <a:chOff x="304" y="2086"/>
              <a:chExt cx="2704" cy="308"/>
            </a:xfrm>
          </p:grpSpPr>
          <p:sp>
            <p:nvSpPr>
              <p:cNvPr id="51214" name="AutoShape 10"/>
              <p:cNvSpPr>
                <a:spLocks noChangeArrowheads="1"/>
              </p:cNvSpPr>
              <p:nvPr/>
            </p:nvSpPr>
            <p:spPr bwMode="auto">
              <a:xfrm>
                <a:off x="333" y="2086"/>
                <a:ext cx="2675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1215" name="Rectangle 7"/>
              <p:cNvSpPr>
                <a:spLocks noChangeArrowheads="1"/>
              </p:cNvSpPr>
              <p:nvPr/>
            </p:nvSpPr>
            <p:spPr bwMode="auto">
              <a:xfrm>
                <a:off x="304" y="2103"/>
                <a:ext cx="27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21.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JTD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this Keyword Deletion</a:t>
                </a:r>
              </a:p>
            </p:txBody>
          </p:sp>
        </p:grpSp>
      </p:grpSp>
      <p:sp>
        <p:nvSpPr>
          <p:cNvPr id="51206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465388" y="2859167"/>
            <a:ext cx="4187825" cy="3716251"/>
            <a:chOff x="319695" y="1351748"/>
            <a:chExt cx="4187825" cy="3715463"/>
          </a:xfrm>
        </p:grpSpPr>
        <p:sp>
          <p:nvSpPr>
            <p:cNvPr id="51208" name="Text Box 4"/>
            <p:cNvSpPr txBox="1">
              <a:spLocks noChangeArrowheads="1"/>
            </p:cNvSpPr>
            <p:nvPr/>
          </p:nvSpPr>
          <p:spPr bwMode="auto">
            <a:xfrm>
              <a:off x="319695" y="1351748"/>
              <a:ext cx="41878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1209" name="Group 30"/>
            <p:cNvGrpSpPr>
              <a:grpSpLocks/>
            </p:cNvGrpSpPr>
            <p:nvPr/>
          </p:nvGrpSpPr>
          <p:grpSpPr bwMode="auto">
            <a:xfrm>
              <a:off x="1072963" y="1908086"/>
              <a:ext cx="2681288" cy="3159125"/>
              <a:chOff x="836" y="1296"/>
              <a:chExt cx="1324" cy="1990"/>
            </a:xfrm>
          </p:grpSpPr>
          <p:sp>
            <p:nvSpPr>
              <p:cNvPr id="51210" name="Text Box 31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990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void set (int x, int y)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{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this.x = x;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1 x = x;	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this.y = y;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2 y = y;	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}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51211" name="Line 32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3940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312DE36-3FE9-4C65-9931-5C72496F6C8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12779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08000" y="1516236"/>
            <a:ext cx="8297863" cy="933450"/>
            <a:chOff x="320" y="2411"/>
            <a:chExt cx="5227" cy="588"/>
          </a:xfrm>
        </p:grpSpPr>
        <p:sp>
          <p:nvSpPr>
            <p:cNvPr id="52236" name="Text Box 18"/>
            <p:cNvSpPr txBox="1">
              <a:spLocks noChangeArrowheads="1"/>
            </p:cNvSpPr>
            <p:nvPr/>
          </p:nvSpPr>
          <p:spPr bwMode="auto">
            <a:xfrm>
              <a:off x="320" y="2553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The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static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modifier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added 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to instance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variables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2237" name="Group 15"/>
            <p:cNvGrpSpPr>
              <a:grpSpLocks/>
            </p:cNvGrpSpPr>
            <p:nvPr/>
          </p:nvGrpSpPr>
          <p:grpSpPr bwMode="auto">
            <a:xfrm>
              <a:off x="349" y="2411"/>
              <a:ext cx="2786" cy="308"/>
              <a:chOff x="304" y="2469"/>
              <a:chExt cx="2786" cy="308"/>
            </a:xfrm>
          </p:grpSpPr>
          <p:sp>
            <p:nvSpPr>
              <p:cNvPr id="52238" name="AutoShape 11"/>
              <p:cNvSpPr>
                <a:spLocks noChangeArrowheads="1"/>
              </p:cNvSpPr>
              <p:nvPr/>
            </p:nvSpPr>
            <p:spPr bwMode="auto">
              <a:xfrm>
                <a:off x="333" y="2469"/>
                <a:ext cx="2711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2239" name="Rectangle 8"/>
              <p:cNvSpPr>
                <a:spLocks noChangeArrowheads="1"/>
              </p:cNvSpPr>
              <p:nvPr/>
            </p:nvSpPr>
            <p:spPr bwMode="auto">
              <a:xfrm>
                <a:off x="304" y="2486"/>
                <a:ext cx="27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22.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JSI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Static Modifier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Insertion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52230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86013" y="2918560"/>
            <a:ext cx="4349750" cy="3443453"/>
            <a:chOff x="4605338" y="1327689"/>
            <a:chExt cx="4349750" cy="3442660"/>
          </a:xfrm>
        </p:grpSpPr>
        <p:sp>
          <p:nvSpPr>
            <p:cNvPr id="52232" name="Text Box 4"/>
            <p:cNvSpPr txBox="1">
              <a:spLocks noChangeArrowheads="1"/>
            </p:cNvSpPr>
            <p:nvPr/>
          </p:nvSpPr>
          <p:spPr bwMode="auto">
            <a:xfrm>
              <a:off x="4605338" y="1327689"/>
              <a:ext cx="4349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2233" name="Group 15"/>
            <p:cNvGrpSpPr>
              <a:grpSpLocks/>
            </p:cNvGrpSpPr>
            <p:nvPr/>
          </p:nvGrpSpPr>
          <p:grpSpPr bwMode="auto">
            <a:xfrm>
              <a:off x="5142707" y="1908086"/>
              <a:ext cx="3275013" cy="2862263"/>
              <a:chOff x="836" y="1296"/>
              <a:chExt cx="1324" cy="1803"/>
            </a:xfrm>
          </p:grpSpPr>
          <p:sp>
            <p:nvSpPr>
              <p:cNvPr id="52234" name="Text Box 16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803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public 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x = 0; </a:t>
                </a:r>
              </a:p>
              <a:p>
                <a:pPr eaLnBrk="1" hangingPunct="1">
                  <a:buFont typeface="Symbol" pitchFamily="18" charset="2"/>
                  <a:buChar char="D"/>
                </a:pP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1 public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static 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int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x = 0;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    public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Y = 0; 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2 public static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y = 0;</a:t>
                </a:r>
              </a:p>
              <a:p>
                <a:pPr eaLnBrk="1" hangingPunct="1"/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endParaRP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…</a:t>
                </a:r>
              </a:p>
              <a:p>
                <a:pPr eaLnBrk="1" hangingPunct="1">
                  <a:buFont typeface="Symbol" pitchFamily="18" charset="2"/>
                  <a:buNone/>
                </a:pPr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52235" name="Line 17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312DE36-3FE9-4C65-9931-5C72496F6C8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1277938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08000" y="1516236"/>
            <a:ext cx="8297863" cy="933450"/>
            <a:chOff x="320" y="2411"/>
            <a:chExt cx="5227" cy="588"/>
          </a:xfrm>
        </p:grpSpPr>
        <p:sp>
          <p:nvSpPr>
            <p:cNvPr id="52236" name="Text Box 18"/>
            <p:cNvSpPr txBox="1">
              <a:spLocks noChangeArrowheads="1"/>
            </p:cNvSpPr>
            <p:nvPr/>
          </p:nvSpPr>
          <p:spPr bwMode="auto">
            <a:xfrm>
              <a:off x="320" y="2553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instance of the </a:t>
              </a:r>
              <a:r>
                <a:rPr lang="en-US" altLang="zh-CN" b="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itchFamily="2" charset="-122"/>
                </a:rPr>
                <a:t>static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modifier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removed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2237" name="Group 15"/>
            <p:cNvGrpSpPr>
              <a:grpSpLocks/>
            </p:cNvGrpSpPr>
            <p:nvPr/>
          </p:nvGrpSpPr>
          <p:grpSpPr bwMode="auto">
            <a:xfrm>
              <a:off x="349" y="2411"/>
              <a:ext cx="2689" cy="308"/>
              <a:chOff x="304" y="2469"/>
              <a:chExt cx="2689" cy="308"/>
            </a:xfrm>
          </p:grpSpPr>
          <p:sp>
            <p:nvSpPr>
              <p:cNvPr id="52238" name="AutoShape 11"/>
              <p:cNvSpPr>
                <a:spLocks noChangeArrowheads="1"/>
              </p:cNvSpPr>
              <p:nvPr/>
            </p:nvSpPr>
            <p:spPr bwMode="auto">
              <a:xfrm>
                <a:off x="333" y="2469"/>
                <a:ext cx="26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2239" name="Rectangle 8"/>
              <p:cNvSpPr>
                <a:spLocks noChangeArrowheads="1"/>
              </p:cNvSpPr>
              <p:nvPr/>
            </p:nvSpPr>
            <p:spPr bwMode="auto">
              <a:xfrm>
                <a:off x="304" y="2486"/>
                <a:ext cx="268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23.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JSD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</a:t>
                </a:r>
                <a:r>
                  <a:rPr lang="en-US" altLang="zh-CN" sz="2400" dirty="0">
                    <a:latin typeface="Gill Sans MT" panose="020B0502020104020203" pitchFamily="34" charset="0"/>
                    <a:ea typeface="宋体" pitchFamily="2" charset="-122"/>
                  </a:rPr>
                  <a:t>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Static Modifier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Deletion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52230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386013" y="2918560"/>
            <a:ext cx="4349750" cy="3443453"/>
            <a:chOff x="4605338" y="1327689"/>
            <a:chExt cx="4349750" cy="3442660"/>
          </a:xfrm>
        </p:grpSpPr>
        <p:sp>
          <p:nvSpPr>
            <p:cNvPr id="52232" name="Text Box 4"/>
            <p:cNvSpPr txBox="1">
              <a:spLocks noChangeArrowheads="1"/>
            </p:cNvSpPr>
            <p:nvPr/>
          </p:nvSpPr>
          <p:spPr bwMode="auto">
            <a:xfrm>
              <a:off x="4605338" y="1327689"/>
              <a:ext cx="4349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2233" name="Group 15"/>
            <p:cNvGrpSpPr>
              <a:grpSpLocks/>
            </p:cNvGrpSpPr>
            <p:nvPr/>
          </p:nvGrpSpPr>
          <p:grpSpPr bwMode="auto">
            <a:xfrm>
              <a:off x="5142707" y="1908086"/>
              <a:ext cx="3275013" cy="2862263"/>
              <a:chOff x="836" y="1296"/>
              <a:chExt cx="1324" cy="1803"/>
            </a:xfrm>
          </p:grpSpPr>
          <p:sp>
            <p:nvSpPr>
              <p:cNvPr id="52234" name="Text Box 16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803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 public static 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x = 0; </a:t>
                </a:r>
              </a:p>
              <a:p>
                <a:pPr eaLnBrk="1" hangingPunct="1">
                  <a:buFont typeface="Symbol" pitchFamily="18" charset="2"/>
                  <a:buChar char="D"/>
                </a:pP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1 public 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int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x = 0;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    public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static 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Y = 0; 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2 public </a:t>
                </a:r>
                <a:r>
                  <a:rPr lang="en-US" altLang="en-US" b="0" dirty="0" err="1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int</a:t>
                </a:r>
                <a:r>
                  <a:rPr lang="en-US" altLang="en-US" b="0" dirty="0" smtClean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y = 0;</a:t>
                </a:r>
              </a:p>
              <a:p>
                <a:pPr eaLnBrk="1" hangingPunct="1"/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endParaRP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…</a:t>
                </a:r>
              </a:p>
              <a:p>
                <a:pPr eaLnBrk="1" hangingPunct="1">
                  <a:buFont typeface="Symbol" pitchFamily="18" charset="2"/>
                  <a:buNone/>
                </a:pPr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52235" name="Line 17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4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1028054-3538-493C-877E-88A6C62F8BA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96838"/>
            <a:ext cx="8674100" cy="1282700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sp>
        <p:nvSpPr>
          <p:cNvPr id="53253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3863" y="1653350"/>
            <a:ext cx="8297862" cy="947738"/>
            <a:chOff x="267" y="659"/>
            <a:chExt cx="5227" cy="597"/>
          </a:xfrm>
        </p:grpSpPr>
        <p:sp>
          <p:nvSpPr>
            <p:cNvPr id="53260" name="Text Box 3"/>
            <p:cNvSpPr txBox="1">
              <a:spLocks noChangeArrowheads="1"/>
            </p:cNvSpPr>
            <p:nvPr/>
          </p:nvSpPr>
          <p:spPr bwMode="auto">
            <a:xfrm>
              <a:off x="267" y="796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Remove initialization of each member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variable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3261" name="Group 12"/>
            <p:cNvGrpSpPr>
              <a:grpSpLocks/>
            </p:cNvGrpSpPr>
            <p:nvPr/>
          </p:nvGrpSpPr>
          <p:grpSpPr bwMode="auto">
            <a:xfrm>
              <a:off x="367" y="659"/>
              <a:ext cx="3828" cy="308"/>
              <a:chOff x="317" y="1507"/>
              <a:chExt cx="3828" cy="308"/>
            </a:xfrm>
          </p:grpSpPr>
          <p:sp>
            <p:nvSpPr>
              <p:cNvPr id="53262" name="AutoShape 11"/>
              <p:cNvSpPr>
                <a:spLocks noChangeArrowheads="1"/>
              </p:cNvSpPr>
              <p:nvPr/>
            </p:nvSpPr>
            <p:spPr bwMode="auto">
              <a:xfrm>
                <a:off x="317" y="1507"/>
                <a:ext cx="3757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3263" name="Rectangle 5"/>
              <p:cNvSpPr>
                <a:spLocks noChangeArrowheads="1"/>
              </p:cNvSpPr>
              <p:nvPr/>
            </p:nvSpPr>
            <p:spPr bwMode="auto">
              <a:xfrm>
                <a:off x="335" y="1524"/>
                <a:ext cx="38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24.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JID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 Member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Variable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Initialization Deletion</a:t>
                </a:r>
              </a:p>
            </p:txBody>
          </p:sp>
        </p:grp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22588" y="3471863"/>
            <a:ext cx="3322637" cy="2901950"/>
            <a:chOff x="700405" y="1293495"/>
            <a:chExt cx="3322638" cy="2900680"/>
          </a:xfrm>
        </p:grpSpPr>
        <p:sp>
          <p:nvSpPr>
            <p:cNvPr id="53256" name="Text Box 5"/>
            <p:cNvSpPr txBox="1">
              <a:spLocks noChangeArrowheads="1"/>
            </p:cNvSpPr>
            <p:nvPr/>
          </p:nvSpPr>
          <p:spPr bwMode="auto">
            <a:xfrm>
              <a:off x="700405" y="1293495"/>
              <a:ext cx="332263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3257" name="Group 12"/>
            <p:cNvGrpSpPr>
              <a:grpSpLocks/>
            </p:cNvGrpSpPr>
            <p:nvPr/>
          </p:nvGrpSpPr>
          <p:grpSpPr bwMode="auto">
            <a:xfrm>
              <a:off x="1261269" y="2254250"/>
              <a:ext cx="2178050" cy="1939925"/>
              <a:chOff x="836" y="1296"/>
              <a:chExt cx="1324" cy="1222"/>
            </a:xfrm>
          </p:grpSpPr>
          <p:sp>
            <p:nvSpPr>
              <p:cNvPr id="53258" name="Text Box 13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222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 x = 5; </a:t>
                </a:r>
              </a:p>
              <a:p>
                <a:pPr eaLnBrk="1" hangingPunct="1"/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	</a:t>
                </a:r>
                <a:r>
                  <a:rPr lang="en-US" altLang="en-US" b="0" dirty="0" err="1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int</a:t>
                </a: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 x;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b="0" dirty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…</a:t>
                </a:r>
              </a:p>
              <a:p>
                <a:pPr eaLnBrk="1" hangingPunct="1">
                  <a:buFont typeface="Symbol" pitchFamily="18" charset="2"/>
                  <a:buNone/>
                </a:pPr>
                <a:endPara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53259" name="Line 14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AED4042-45B6-4993-8E7D-8F02CDCA447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" y="96838"/>
            <a:ext cx="8674100" cy="1292225"/>
          </a:xfrm>
        </p:spPr>
        <p:txBody>
          <a:bodyPr/>
          <a:lstStyle/>
          <a:p>
            <a:r>
              <a:rPr lang="en-US" altLang="en-US" sz="3200" dirty="0" smtClean="0"/>
              <a:t>OO Mutation Operators—</a:t>
            </a:r>
            <a:r>
              <a:rPr lang="en-US" altLang="en-US" sz="3200" i="1" dirty="0" smtClean="0"/>
              <a:t>Language Specific</a:t>
            </a:r>
          </a:p>
        </p:txBody>
      </p:sp>
      <p:sp>
        <p:nvSpPr>
          <p:cNvPr id="54277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23863" y="1721448"/>
            <a:ext cx="8297862" cy="917575"/>
            <a:chOff x="267" y="1545"/>
            <a:chExt cx="5227" cy="578"/>
          </a:xfrm>
        </p:grpSpPr>
        <p:sp>
          <p:nvSpPr>
            <p:cNvPr id="54284" name="Text Box 16"/>
            <p:cNvSpPr txBox="1">
              <a:spLocks noChangeArrowheads="1"/>
            </p:cNvSpPr>
            <p:nvPr/>
          </p:nvSpPr>
          <p:spPr bwMode="auto">
            <a:xfrm>
              <a:off x="267" y="1677"/>
              <a:ext cx="5227" cy="446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 each declaration of default constructor (with no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parameters)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54285" name="Group 13"/>
            <p:cNvGrpSpPr>
              <a:grpSpLocks/>
            </p:cNvGrpSpPr>
            <p:nvPr/>
          </p:nvGrpSpPr>
          <p:grpSpPr bwMode="auto">
            <a:xfrm>
              <a:off x="383" y="1545"/>
              <a:ext cx="4388" cy="309"/>
              <a:chOff x="318" y="2056"/>
              <a:chExt cx="4388" cy="309"/>
            </a:xfrm>
          </p:grpSpPr>
          <p:sp>
            <p:nvSpPr>
              <p:cNvPr id="54286" name="AutoShape 10"/>
              <p:cNvSpPr>
                <a:spLocks noChangeArrowheads="1"/>
              </p:cNvSpPr>
              <p:nvPr/>
            </p:nvSpPr>
            <p:spPr bwMode="auto">
              <a:xfrm>
                <a:off x="318" y="2056"/>
                <a:ext cx="4276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54287" name="Rectangle 6"/>
              <p:cNvSpPr>
                <a:spLocks noChangeArrowheads="1"/>
              </p:cNvSpPr>
              <p:nvPr/>
            </p:nvSpPr>
            <p:spPr bwMode="auto">
              <a:xfrm>
                <a:off x="335" y="2074"/>
                <a:ext cx="437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25.</a:t>
                </a:r>
                <a:r>
                  <a:rPr lang="en-US" altLang="en-US" sz="2400" dirty="0" smtClean="0">
                    <a:latin typeface="Gill Sans MT" panose="020B0502020104020203" pitchFamily="34" charset="0"/>
                  </a:rPr>
                  <a:t> </a:t>
                </a:r>
                <a:r>
                  <a:rPr lang="en-US" altLang="en-US" sz="2400" b="0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JDC </a:t>
                </a:r>
                <a:r>
                  <a:rPr lang="en-US" altLang="zh-CN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–– Java-supported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Default </a:t>
                </a:r>
                <a:r>
                  <a:rPr lang="en-US" altLang="en-US" sz="2400" b="0" i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Constructor </a:t>
                </a:r>
                <a:r>
                  <a:rPr lang="en-US" altLang="en-US" sz="2400" b="0" i="1" dirty="0" smtClean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Deletion</a:t>
                </a:r>
                <a:endParaRPr lang="en-US" altLang="en-US" sz="2400" b="0" i="1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847975" y="3450557"/>
            <a:ext cx="3430588" cy="2752969"/>
            <a:chOff x="5085708" y="1440906"/>
            <a:chExt cx="3431568" cy="2753269"/>
          </a:xfrm>
        </p:grpSpPr>
        <p:sp>
          <p:nvSpPr>
            <p:cNvPr id="54280" name="Text Box 4"/>
            <p:cNvSpPr txBox="1">
              <a:spLocks noChangeArrowheads="1"/>
            </p:cNvSpPr>
            <p:nvPr/>
          </p:nvSpPr>
          <p:spPr bwMode="auto">
            <a:xfrm>
              <a:off x="5085708" y="1440906"/>
              <a:ext cx="34315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Example</a:t>
              </a:r>
            </a:p>
          </p:txBody>
        </p:sp>
        <p:grpSp>
          <p:nvGrpSpPr>
            <p:cNvPr id="54281" name="Group 15"/>
            <p:cNvGrpSpPr>
              <a:grpSpLocks/>
            </p:cNvGrpSpPr>
            <p:nvPr/>
          </p:nvGrpSpPr>
          <p:grpSpPr bwMode="auto">
            <a:xfrm>
              <a:off x="5712467" y="2254250"/>
              <a:ext cx="2178050" cy="1939925"/>
              <a:chOff x="836" y="1296"/>
              <a:chExt cx="1324" cy="1222"/>
            </a:xfrm>
          </p:grpSpPr>
          <p:sp>
            <p:nvSpPr>
              <p:cNvPr id="54282" name="Text Box 16"/>
              <p:cNvSpPr txBox="1">
                <a:spLocks noChangeArrowheads="1"/>
              </p:cNvSpPr>
              <p:nvPr/>
            </p:nvSpPr>
            <p:spPr bwMode="auto">
              <a:xfrm>
                <a:off x="836" y="1296"/>
                <a:ext cx="1324" cy="1222"/>
              </a:xfrm>
              <a:prstGeom prst="rect">
                <a:avLst/>
              </a:prstGeom>
              <a:solidFill>
                <a:srgbClr val="33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" algn="l"/>
                  </a:tabLs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point</a:t>
                </a:r>
              </a:p>
              <a:p>
                <a:pPr algn="ctr" eaLnBrk="1" hangingPunct="1"/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point() { … }</a:t>
                </a:r>
              </a:p>
              <a:p>
                <a:pPr eaLnBrk="1" hangingPunct="1"/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  <a:sym typeface="Symbol" pitchFamily="18" charset="2"/>
                  </a:rPr>
                  <a:t>	// point() { … }</a:t>
                </a:r>
              </a:p>
              <a:p>
                <a:pPr eaLnBrk="1" hangingPunct="1">
                  <a:buFont typeface="Symbol" pitchFamily="18" charset="2"/>
                  <a:buNone/>
                </a:pPr>
                <a:r>
                  <a:rPr lang="en-US" altLang="en-US" b="0">
                    <a:solidFill>
                      <a:schemeClr val="tx1"/>
                    </a:solidFill>
                    <a:latin typeface="Comic Sans MS" pitchFamily="66" charset="0"/>
                    <a:cs typeface="Arial" pitchFamily="34" charset="0"/>
                  </a:rPr>
                  <a:t>	…</a:t>
                </a:r>
              </a:p>
              <a:p>
                <a:pPr eaLnBrk="1" hangingPunct="1">
                  <a:buFont typeface="Symbol" pitchFamily="18" charset="2"/>
                  <a:buNone/>
                </a:pPr>
                <a:endPara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endParaRPr>
              </a:p>
            </p:txBody>
          </p:sp>
          <p:sp>
            <p:nvSpPr>
              <p:cNvPr id="54283" name="Line 17"/>
              <p:cNvSpPr>
                <a:spLocks noChangeShapeType="1"/>
              </p:cNvSpPr>
              <p:nvPr/>
            </p:nvSpPr>
            <p:spPr bwMode="auto">
              <a:xfrm>
                <a:off x="839" y="1505"/>
                <a:ext cx="13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156BE7-706E-4D3F-B9E1-AB14C790D9A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1116013" y="5229225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1116013" y="4076700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116013" y="2852738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1116013" y="1700213"/>
            <a:ext cx="6480175" cy="720725"/>
          </a:xfrm>
          <a:prstGeom prst="rect">
            <a:avLst/>
          </a:prstGeom>
          <a:solidFill>
            <a:srgbClr val="3333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3999" cy="907883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Class Mutation Operators for Java</a:t>
            </a:r>
          </a:p>
        </p:txBody>
      </p:sp>
      <p:sp>
        <p:nvSpPr>
          <p:cNvPr id="55305" name="AutoShape 7"/>
          <p:cNvSpPr>
            <a:spLocks noChangeArrowheads="1"/>
          </p:cNvSpPr>
          <p:nvPr/>
        </p:nvSpPr>
        <p:spPr bwMode="auto">
          <a:xfrm>
            <a:off x="1333500" y="1484313"/>
            <a:ext cx="2159000" cy="4333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(1) Encapsulation</a:t>
            </a:r>
          </a:p>
        </p:txBody>
      </p:sp>
      <p:sp>
        <p:nvSpPr>
          <p:cNvPr id="55306" name="AutoShape 8"/>
          <p:cNvSpPr>
            <a:spLocks noChangeArrowheads="1"/>
          </p:cNvSpPr>
          <p:nvPr/>
        </p:nvSpPr>
        <p:spPr bwMode="auto">
          <a:xfrm>
            <a:off x="1333500" y="263525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(2) Inheritance</a:t>
            </a:r>
          </a:p>
        </p:txBody>
      </p:sp>
      <p:sp>
        <p:nvSpPr>
          <p:cNvPr id="55307" name="AutoShape 9"/>
          <p:cNvSpPr>
            <a:spLocks noChangeArrowheads="1"/>
          </p:cNvSpPr>
          <p:nvPr/>
        </p:nvSpPr>
        <p:spPr bwMode="auto">
          <a:xfrm>
            <a:off x="1333500" y="3860800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(3) Polymorphism</a:t>
            </a:r>
          </a:p>
        </p:txBody>
      </p:sp>
      <p:sp>
        <p:nvSpPr>
          <p:cNvPr id="55308" name="AutoShape 10"/>
          <p:cNvSpPr>
            <a:spLocks noChangeArrowheads="1"/>
          </p:cNvSpPr>
          <p:nvPr/>
        </p:nvSpPr>
        <p:spPr bwMode="auto">
          <a:xfrm>
            <a:off x="1333500" y="5013325"/>
            <a:ext cx="2159000" cy="433388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rgbClr val="000066"/>
                </a:solidFill>
                <a:latin typeface="Arial" pitchFamily="34" charset="0"/>
                <a:ea typeface="Dotum" pitchFamily="34" charset="-127"/>
              </a:rPr>
              <a:t>  (4) Java-Specific</a:t>
            </a:r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1258888" y="1989138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AMC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1258888" y="31416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HVD, HVI,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IOD, </a:t>
            </a:r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OMM, OMR, SKD, PCD</a:t>
            </a:r>
          </a:p>
        </p:txBody>
      </p:sp>
      <p:sp>
        <p:nvSpPr>
          <p:cNvPr id="55311" name="Text Box 13"/>
          <p:cNvSpPr txBox="1">
            <a:spLocks noChangeArrowheads="1"/>
          </p:cNvSpPr>
          <p:nvPr/>
        </p:nvSpPr>
        <p:spPr bwMode="auto">
          <a:xfrm>
            <a:off x="1258888" y="4365625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PNC, PMD, PPD, PCI, PCD, PCC, PRV, OMR, OMD, OAC</a:t>
            </a:r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1258888" y="5516563"/>
            <a:ext cx="518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ko-KR" sz="1600" dirty="0" smtClean="0">
                <a:solidFill>
                  <a:schemeClr val="tx1"/>
                </a:solidFill>
                <a:latin typeface="Arial" pitchFamily="34" charset="0"/>
                <a:ea typeface="Dotum" pitchFamily="34" charset="-127"/>
              </a:rPr>
              <a:t>TKD, SMC, VID, DCD</a:t>
            </a:r>
            <a:endParaRPr kumimoji="1" lang="en-US" altLang="ko-KR" sz="1600" dirty="0">
              <a:solidFill>
                <a:schemeClr val="tx1"/>
              </a:solidFill>
              <a:latin typeface="Arial" pitchFamily="34" charset="0"/>
              <a:ea typeface="Dotum" pitchFamily="34" charset="-127"/>
            </a:endParaRPr>
          </a:p>
        </p:txBody>
      </p:sp>
      <p:sp>
        <p:nvSpPr>
          <p:cNvPr id="55313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6E60BF-B2EC-4243-85CD-2F10BD4A840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Integration Mutation Summary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1034716"/>
            <a:ext cx="9112481" cy="5472962"/>
          </a:xfrm>
        </p:spPr>
        <p:txBody>
          <a:bodyPr/>
          <a:lstStyle/>
          <a:p>
            <a:r>
              <a:rPr lang="en-US" altLang="en-US" dirty="0" smtClean="0"/>
              <a:t>Integration testing often looks at </a:t>
            </a:r>
            <a:r>
              <a:rPr lang="en-US" altLang="en-US" dirty="0" smtClean="0">
                <a:solidFill>
                  <a:schemeClr val="tx2"/>
                </a:solidFill>
              </a:rPr>
              <a:t>couplings</a:t>
            </a:r>
          </a:p>
          <a:p>
            <a:r>
              <a:rPr lang="en-US" altLang="en-US" dirty="0" smtClean="0"/>
              <a:t>We have not used </a:t>
            </a:r>
            <a:r>
              <a:rPr lang="en-US" altLang="en-US" dirty="0" smtClean="0">
                <a:solidFill>
                  <a:schemeClr val="tx2"/>
                </a:solidFill>
              </a:rPr>
              <a:t>grammar testing</a:t>
            </a:r>
            <a:r>
              <a:rPr lang="en-US" altLang="en-US" dirty="0" smtClean="0"/>
              <a:t> at the integration level</a:t>
            </a:r>
          </a:p>
          <a:p>
            <a:r>
              <a:rPr lang="en-US" altLang="en-US" dirty="0" smtClean="0"/>
              <a:t>Mutation testing modifies </a:t>
            </a:r>
            <a:r>
              <a:rPr lang="en-US" altLang="en-US" dirty="0" smtClean="0">
                <a:solidFill>
                  <a:schemeClr val="tx2"/>
                </a:solidFill>
              </a:rPr>
              <a:t>callers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chemeClr val="tx2"/>
                </a:solidFill>
              </a:rPr>
              <a:t>callees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OO mutation</a:t>
            </a:r>
            <a:r>
              <a:rPr lang="en-US" altLang="en-US" dirty="0" smtClean="0"/>
              <a:t> focuses on inheritance, polymorphism, dynamic binding, information hiding and overloading</a:t>
            </a:r>
          </a:p>
          <a:p>
            <a:pPr lvl="1"/>
            <a:r>
              <a:rPr lang="en-US" altLang="en-US" dirty="0" smtClean="0"/>
              <a:t>The access levels make it easy to make mistakes in OO software</a:t>
            </a:r>
          </a:p>
          <a:p>
            <a:r>
              <a:rPr lang="en-US" altLang="en-US" dirty="0" err="1" smtClean="0">
                <a:solidFill>
                  <a:schemeClr val="tx2"/>
                </a:solidFill>
              </a:rPr>
              <a:t>muJava</a:t>
            </a:r>
            <a:r>
              <a:rPr lang="en-US" altLang="en-US" dirty="0" smtClean="0"/>
              <a:t> is an </a:t>
            </a:r>
            <a:r>
              <a:rPr lang="en-US" altLang="en-US" smtClean="0"/>
              <a:t>educational &amp; </a:t>
            </a:r>
            <a:r>
              <a:rPr lang="en-US" altLang="en-US" dirty="0" smtClean="0"/>
              <a:t>research tool for mutation testing of Java programs</a:t>
            </a:r>
          </a:p>
          <a:p>
            <a:pPr lvl="1"/>
            <a:r>
              <a:rPr lang="en-US" altLang="en-US" dirty="0" smtClean="0">
                <a:solidFill>
                  <a:srgbClr val="FF6600"/>
                </a:solidFill>
                <a:hlinkClick r:id="rId3"/>
              </a:rPr>
              <a:t>http://cs.gmu.edu/~offutt/mujava/</a:t>
            </a:r>
            <a:endParaRPr lang="en-US" altLang="en-US" dirty="0" smtClean="0">
              <a:solidFill>
                <a:srgbClr val="FF6600"/>
              </a:solidFill>
            </a:endParaRPr>
          </a:p>
          <a:p>
            <a:pPr lvl="1"/>
            <a:endParaRPr lang="en-US" altLang="en-US" dirty="0" smtClean="0"/>
          </a:p>
        </p:txBody>
      </p:sp>
      <p:sp>
        <p:nvSpPr>
          <p:cNvPr id="5632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350581-56C7-4F75-8C4D-9FB6A3F7713D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Integration Mutation</a:t>
            </a:r>
            <a:r>
              <a:rPr lang="en-US" altLang="zh-CN" sz="2400" dirty="0" smtClean="0">
                <a:ea typeface="宋体" pitchFamily="2" charset="-122"/>
              </a:rPr>
              <a:t>  (9.3.2)</a:t>
            </a:r>
            <a:endParaRPr lang="en-US" altLang="en-US" dirty="0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20788"/>
            <a:ext cx="8867775" cy="5224462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Faults related to component integration often depend on a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mismatch of assumptions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Callee thought a list was sorted, caller did not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Callee thought all fields were initialized, caller only initialized some of the fields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Caller sent values in kilometers, callee thought they were miles</a:t>
            </a:r>
          </a:p>
          <a:p>
            <a:pPr lvl="1"/>
            <a:endParaRPr lang="en-US" altLang="zh-CN" smtClean="0">
              <a:ea typeface="宋体" pitchFamily="2" charset="-122"/>
            </a:endParaRPr>
          </a:p>
          <a:p>
            <a:r>
              <a:rPr lang="en-US" altLang="zh-CN" smtClean="0">
                <a:ea typeface="宋体" pitchFamily="2" charset="-122"/>
              </a:rPr>
              <a:t>Integration mutation focuses on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</a:rPr>
              <a:t>mutating the connections</a:t>
            </a:r>
            <a:r>
              <a:rPr lang="en-US" altLang="zh-CN" smtClean="0">
                <a:ea typeface="宋体" pitchFamily="2" charset="-122"/>
              </a:rPr>
              <a:t> between components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Sometimes called “</a:t>
            </a:r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interface mutation</a:t>
            </a:r>
            <a:r>
              <a:rPr lang="en-US" altLang="zh-CN" smtClean="0">
                <a:ea typeface="宋体" pitchFamily="2" charset="-122"/>
              </a:rPr>
              <a:t>”</a:t>
            </a:r>
          </a:p>
          <a:p>
            <a:pPr lvl="1"/>
            <a:r>
              <a:rPr lang="en-US" altLang="zh-CN" smtClean="0">
                <a:ea typeface="宋体" pitchFamily="2" charset="-122"/>
              </a:rPr>
              <a:t>Both caller and callee methods are considered</a:t>
            </a:r>
          </a:p>
          <a:p>
            <a:endParaRPr lang="en-US" altLang="en-US" smtClean="0"/>
          </a:p>
        </p:txBody>
      </p:sp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4EF5754-5F67-49E9-B40D-934BEAF19B0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Four Types of Mutation Operators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9025"/>
            <a:ext cx="8867775" cy="53562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Change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calling</a:t>
            </a:r>
            <a:r>
              <a:rPr lang="en-US" altLang="zh-CN" dirty="0" smtClean="0">
                <a:ea typeface="宋体" pitchFamily="2" charset="-122"/>
              </a:rPr>
              <a:t> method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modifying values that are sent</a:t>
            </a:r>
            <a:r>
              <a:rPr lang="en-US" altLang="zh-CN" dirty="0" smtClean="0">
                <a:ea typeface="宋体" pitchFamily="2" charset="-122"/>
              </a:rPr>
              <a:t>  to a called method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Change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calling</a:t>
            </a:r>
            <a:r>
              <a:rPr lang="en-US" altLang="zh-CN" dirty="0" smtClean="0">
                <a:ea typeface="宋体" pitchFamily="2" charset="-122"/>
              </a:rPr>
              <a:t> method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modifying the call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Change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called</a:t>
            </a:r>
            <a:r>
              <a:rPr lang="en-US" altLang="zh-CN" dirty="0" smtClean="0">
                <a:ea typeface="宋体" pitchFamily="2" charset="-122"/>
              </a:rPr>
              <a:t> method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modifying values that enter and leave</a:t>
            </a:r>
            <a:r>
              <a:rPr lang="en-US" altLang="zh-CN" dirty="0" smtClean="0">
                <a:ea typeface="宋体" pitchFamily="2" charset="-122"/>
              </a:rPr>
              <a:t> a method</a:t>
            </a: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Includes parameters as well as variables from higher scopes (class level, package, public, etc.)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>
                <a:ea typeface="宋体" pitchFamily="2" charset="-122"/>
              </a:rPr>
              <a:t>Change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called</a:t>
            </a:r>
            <a:r>
              <a:rPr lang="en-US" altLang="zh-CN" dirty="0" smtClean="0">
                <a:ea typeface="宋体" pitchFamily="2" charset="-122"/>
              </a:rPr>
              <a:t> method by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modifying return statements</a:t>
            </a:r>
            <a:r>
              <a:rPr lang="en-US" altLang="zh-CN" dirty="0" smtClean="0">
                <a:ea typeface="宋体" pitchFamily="2" charset="-122"/>
              </a:rPr>
              <a:t> from the method</a:t>
            </a:r>
            <a:endParaRPr lang="en-US" altLang="en-US" dirty="0" smtClean="0"/>
          </a:p>
        </p:txBody>
      </p:sp>
      <p:sp>
        <p:nvSpPr>
          <p:cNvPr id="1946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86C876D-A6E9-4E18-A936-347E38BC82C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61072"/>
          </a:xfrm>
        </p:spPr>
        <p:txBody>
          <a:bodyPr/>
          <a:lstStyle/>
          <a:p>
            <a:r>
              <a:rPr lang="en-US" altLang="en-US" dirty="0" smtClean="0"/>
              <a:t>Five Integration Mutation Operators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0050" y="1357910"/>
            <a:ext cx="8337550" cy="1749425"/>
            <a:chOff x="266" y="614"/>
            <a:chExt cx="5252" cy="1102"/>
          </a:xfrm>
        </p:grpSpPr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266" y="965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parameter in a method call is replaced by each other variable in the scope of the method call that is of compatible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type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0491" name="Text Box 5"/>
            <p:cNvSpPr txBox="1">
              <a:spLocks noChangeArrowheads="1"/>
            </p:cNvSpPr>
            <p:nvPr/>
          </p:nvSpPr>
          <p:spPr bwMode="auto">
            <a:xfrm>
              <a:off x="266" y="614"/>
              <a:ext cx="5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IPVR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––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 Parameter Variable Replacement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0492" name="Text Box 6"/>
            <p:cNvSpPr txBox="1">
              <a:spLocks noChangeArrowheads="1"/>
            </p:cNvSpPr>
            <p:nvPr/>
          </p:nvSpPr>
          <p:spPr bwMode="auto">
            <a:xfrm>
              <a:off x="266" y="1483"/>
              <a:ext cx="49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  <a:buFontTx/>
                <a:buChar char="•"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This operator replaces primitive type variables as well as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object.</a:t>
              </a:r>
              <a:endParaRPr lang="zh-CN" altLang="en-US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0486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538413" y="3424238"/>
            <a:ext cx="4078287" cy="2066925"/>
            <a:chOff x="319407" y="2544137"/>
            <a:chExt cx="4079090" cy="2066925"/>
          </a:xfrm>
        </p:grpSpPr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319407" y="2544137"/>
              <a:ext cx="40790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20489" name="Text Box 18"/>
            <p:cNvSpPr txBox="1">
              <a:spLocks noChangeArrowheads="1"/>
            </p:cNvSpPr>
            <p:nvPr/>
          </p:nvSpPr>
          <p:spPr bwMode="auto">
            <a:xfrm>
              <a:off x="1047839" y="3287623"/>
              <a:ext cx="2599362" cy="1323439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</a:t>
              </a:r>
              <a:r>
                <a:rPr lang="en-US" altLang="en-US" dirty="0" err="1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MyObject</a:t>
              </a:r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a, b;</a:t>
              </a:r>
            </a:p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     . . . </a:t>
              </a:r>
            </a:p>
            <a:p>
              <a:pPr eaLnBrk="1" hangingPunct="1"/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</a:t>
              </a:r>
              <a:r>
                <a:rPr lang="en-US" altLang="en-US" dirty="0" err="1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callMethod</a:t>
              </a:r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(a);</a:t>
              </a:r>
            </a:p>
            <a:p>
              <a:pPr eaLnBrk="1" hangingPunct="1"/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 </a:t>
              </a:r>
              <a:r>
                <a:rPr lang="en-US" altLang="en-US" dirty="0" err="1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callMethod</a:t>
              </a:r>
              <a:r>
                <a:rPr lang="en-US" altLang="en-US" dirty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(b);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83352D-0C83-496F-8A61-0C8591B0F28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226636"/>
          </a:xfrm>
        </p:spPr>
        <p:txBody>
          <a:bodyPr/>
          <a:lstStyle/>
          <a:p>
            <a:r>
              <a:rPr lang="en-US" altLang="en-US" dirty="0" smtClean="0"/>
              <a:t>Five Integration Mutation Operators (2)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9131" y="1409700"/>
            <a:ext cx="8337550" cy="1724025"/>
            <a:chOff x="267" y="1788"/>
            <a:chExt cx="5252" cy="1086"/>
          </a:xfrm>
        </p:grpSpPr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267" y="2132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expression in a method call is modified by inserting all possible unary operators in front and behind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it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67" y="1788"/>
              <a:ext cx="5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400" b="0" i="1">
                  <a:solidFill>
                    <a:schemeClr val="tx2"/>
                  </a:solidFill>
                  <a:latin typeface="Gill Sans MT" panose="020B0502020104020203" pitchFamily="34" charset="0"/>
                </a:rPr>
                <a:t>2. IUOI</a:t>
              </a:r>
              <a:r>
                <a:rPr lang="en-US" altLang="zh-CN" sz="2400" b="0" i="1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––</a:t>
              </a:r>
              <a:r>
                <a:rPr lang="en-US" altLang="zh-CN" sz="2400">
                  <a:latin typeface="Gill Sans MT" panose="020B0502020104020203" pitchFamily="34" charset="0"/>
                  <a:ea typeface="宋体" pitchFamily="2" charset="-122"/>
                </a:rPr>
                <a:t>  </a:t>
              </a:r>
              <a:r>
                <a:rPr lang="en-US" altLang="en-US" sz="2400" b="0" i="1">
                  <a:solidFill>
                    <a:schemeClr val="tx2"/>
                  </a:solidFill>
                  <a:latin typeface="Gill Sans MT" panose="020B0502020104020203" pitchFamily="34" charset="0"/>
                </a:rPr>
                <a:t>Integration Unary Operator Insertion</a:t>
              </a:r>
              <a:endParaRPr lang="zh-CN" altLang="en-US" sz="2400" b="0" i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267" y="2643"/>
              <a:ext cx="4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  <a:buFontTx/>
                <a:buChar char="•"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The unary operators vary by language and type</a:t>
              </a:r>
              <a:endParaRPr lang="zh-CN" altLang="en-US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1510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582863" y="3424238"/>
            <a:ext cx="3965575" cy="2386012"/>
            <a:chOff x="4560888" y="2235602"/>
            <a:chExt cx="3966663" cy="2385073"/>
          </a:xfrm>
        </p:grpSpPr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560888" y="2235602"/>
              <a:ext cx="3966663" cy="400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21513" name="Text Box 18"/>
            <p:cNvSpPr txBox="1">
              <a:spLocks noChangeArrowheads="1"/>
            </p:cNvSpPr>
            <p:nvPr/>
          </p:nvSpPr>
          <p:spPr bwMode="auto">
            <a:xfrm>
              <a:off x="5175939" y="2990390"/>
              <a:ext cx="2758041" cy="163028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callMethod (a);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callMethod (a++);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callMethod (++a);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callMethod (a--);</a:t>
              </a:r>
            </a:p>
            <a:p>
              <a:pPr eaLnBrk="1" hangingPunct="1">
                <a:buFont typeface="Symbol" pitchFamily="18" charset="2"/>
                <a:buChar char="D"/>
              </a:pPr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callMethod (--a);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263AE97-A9BF-46C4-B31C-068C4D8CDC6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43640" y="96838"/>
            <a:ext cx="9058649" cy="1362075"/>
          </a:xfrm>
        </p:spPr>
        <p:txBody>
          <a:bodyPr/>
          <a:lstStyle/>
          <a:p>
            <a:r>
              <a:rPr lang="en-US" altLang="en-US" dirty="0" smtClean="0"/>
              <a:t>Five Integration Mutation Operators (3)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1163" y="1627355"/>
            <a:ext cx="8337550" cy="1746250"/>
            <a:chOff x="194" y="3000"/>
            <a:chExt cx="5252" cy="1100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94" y="3351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parameter in a method call is exchanged with each parameter of compatible types in that method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call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94" y="3000"/>
              <a:ext cx="5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3. </a:t>
              </a:r>
              <a:r>
                <a:rPr lang="en-US" altLang="en-US" sz="2400" b="0" i="1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IPEX</a:t>
              </a:r>
              <a:r>
                <a:rPr lang="en-US" altLang="zh-CN" sz="2400" b="0" i="1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–– </a:t>
              </a:r>
              <a:r>
                <a:rPr lang="en-US" altLang="en-US" sz="2400" b="0" i="1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 Parameter Exchange</a:t>
              </a:r>
              <a:endParaRPr lang="zh-CN" altLang="en-US" sz="2400" b="0" i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94" y="3869"/>
              <a:ext cx="49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85000"/>
                <a:buFontTx/>
                <a:buChar char="•"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max (a, b) is mutated to max (b, a)</a:t>
              </a:r>
              <a:endParaRPr lang="zh-CN" altLang="en-US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22534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49525" y="3541383"/>
            <a:ext cx="4078288" cy="1457325"/>
            <a:chOff x="2549843" y="3420428"/>
            <a:chExt cx="4078287" cy="1457325"/>
          </a:xfrm>
        </p:grpSpPr>
        <p:sp>
          <p:nvSpPr>
            <p:cNvPr id="22536" name="Text Box 17"/>
            <p:cNvSpPr txBox="1">
              <a:spLocks noChangeArrowheads="1"/>
            </p:cNvSpPr>
            <p:nvPr/>
          </p:nvSpPr>
          <p:spPr bwMode="auto">
            <a:xfrm>
              <a:off x="2549843" y="3420428"/>
              <a:ext cx="4078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en-US" i="1" dirty="0">
                  <a:solidFill>
                    <a:schemeClr val="tx1"/>
                  </a:solidFill>
                  <a:latin typeface="Gill Sans MT" panose="020B0502020104020203" pitchFamily="34" charset="0"/>
                  <a:cs typeface="Arial" pitchFamily="34" charset="0"/>
                </a:rPr>
                <a:t>Example</a:t>
              </a:r>
            </a:p>
          </p:txBody>
        </p:sp>
        <p:sp>
          <p:nvSpPr>
            <p:cNvPr id="22537" name="Text Box 18"/>
            <p:cNvSpPr txBox="1">
              <a:spLocks noChangeArrowheads="1"/>
            </p:cNvSpPr>
            <p:nvPr/>
          </p:nvSpPr>
          <p:spPr bwMode="auto">
            <a:xfrm>
              <a:off x="3527425" y="4169728"/>
              <a:ext cx="2100263" cy="708025"/>
            </a:xfrm>
            <a:prstGeom prst="rect">
              <a:avLst/>
            </a:prstGeom>
            <a:solidFill>
              <a:srgbClr val="3366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  Max (a, b);</a:t>
              </a:r>
            </a:p>
            <a:p>
              <a:pPr eaLnBrk="1" hangingPunct="1"/>
              <a:r>
                <a:rPr lang="en-US" altLang="en-US" b="0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  <a:sym typeface="Symbol" pitchFamily="18" charset="2"/>
                </a:rPr>
                <a:t> </a:t>
              </a:r>
              <a:r>
                <a:rPr lang="en-US" altLang="en-US">
                  <a:solidFill>
                    <a:schemeClr val="tx1"/>
                  </a:solidFill>
                  <a:latin typeface="Comic Sans MS" pitchFamily="66" charset="0"/>
                  <a:cs typeface="Arial" pitchFamily="34" charset="0"/>
                </a:rPr>
                <a:t>Max (b, a);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ro">
  <a:themeElements>
    <a:clrScheme name="Custom 1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828</TotalTime>
  <Pages>49</Pages>
  <Words>3716</Words>
  <Application>Microsoft Office PowerPoint</Application>
  <PresentationFormat>On-screen Show (4:3)</PresentationFormat>
  <Paragraphs>752</Paragraphs>
  <Slides>49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intro</vt:lpstr>
      <vt:lpstr>Introduction to Software Testing  Chapter 9.3 Integration and Object-Oriented Testing</vt:lpstr>
      <vt:lpstr>Integration and OO Testing</vt:lpstr>
      <vt:lpstr>Instantiating Grammar-Based Testing</vt:lpstr>
      <vt:lpstr>BNF Integration Testing (9.3.1)</vt:lpstr>
      <vt:lpstr>Integration Mutation  (9.3.2)</vt:lpstr>
      <vt:lpstr>Four Types of Mutation Operators</vt:lpstr>
      <vt:lpstr>Five Integration Mutation Operators</vt:lpstr>
      <vt:lpstr>Five Integration Mutation Operators (2)</vt:lpstr>
      <vt:lpstr>Five Integration Mutation Operators (3)</vt:lpstr>
      <vt:lpstr>Five Integration Mutation Operators (4)</vt:lpstr>
      <vt:lpstr>Five Integration Mutation Operators (5)</vt:lpstr>
      <vt:lpstr>Object-Oriented Mutation</vt:lpstr>
      <vt:lpstr>Encapsulation, Information Hiding and Access Control</vt:lpstr>
      <vt:lpstr>Access Control in Java</vt:lpstr>
      <vt:lpstr>Access Control in Java (2)</vt:lpstr>
      <vt:lpstr>OO Language Features (Java)</vt:lpstr>
      <vt:lpstr>OO Language Feature Terms</vt:lpstr>
      <vt:lpstr>More OO Language Feature Terms</vt:lpstr>
      <vt:lpstr>Class Mutation Operators for Java</vt:lpstr>
      <vt:lpstr>OO Mutation Operators—Encapsulation</vt:lpstr>
      <vt:lpstr>Class Mutation Operators for Java</vt:lpstr>
      <vt:lpstr>OO Mutation Operators—Inheritance</vt:lpstr>
      <vt:lpstr>OO Mutation Operators—Inheritance</vt:lpstr>
      <vt:lpstr>OO Mutation Operators—Inheritance</vt:lpstr>
      <vt:lpstr>OO Mutation Operators—Inheritance</vt:lpstr>
      <vt:lpstr>OO Mutation Operators—Inheritance</vt:lpstr>
      <vt:lpstr>OO Mutation Operators—Inheritance</vt:lpstr>
      <vt:lpstr>OO Mutation Operators—Inheritance</vt:lpstr>
      <vt:lpstr>OO Mutation Operators—Inheritance</vt:lpstr>
      <vt:lpstr>Class Mutation Operators for Java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OO Mutation Operators—Polymorphism</vt:lpstr>
      <vt:lpstr>Class Mutation Operators for Java</vt:lpstr>
      <vt:lpstr>OO Mutation Operators—Language Specific</vt:lpstr>
      <vt:lpstr>OO Mutation Operators—Language Specific</vt:lpstr>
      <vt:lpstr>OO Mutation Operators—Language Specific</vt:lpstr>
      <vt:lpstr>OO Mutation Operators—Language Specific</vt:lpstr>
      <vt:lpstr>OO Mutation Operators—Language Specific</vt:lpstr>
      <vt:lpstr>OO Mutation Operators—Language Specific</vt:lpstr>
      <vt:lpstr>Class Mutation Operators for Java</vt:lpstr>
      <vt:lpstr>Integration Mutation 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424</cp:revision>
  <cp:lastPrinted>1996-04-04T10:27:56Z</cp:lastPrinted>
  <dcterms:created xsi:type="dcterms:W3CDTF">1996-06-15T03:21:08Z</dcterms:created>
  <dcterms:modified xsi:type="dcterms:W3CDTF">2015-11-30T16:52:25Z</dcterms:modified>
</cp:coreProperties>
</file>