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6" r:id="rId2"/>
    <p:sldId id="429" r:id="rId3"/>
    <p:sldId id="442" r:id="rId4"/>
    <p:sldId id="444" r:id="rId5"/>
    <p:sldId id="431" r:id="rId6"/>
    <p:sldId id="434" r:id="rId7"/>
    <p:sldId id="432" r:id="rId8"/>
    <p:sldId id="435" r:id="rId9"/>
    <p:sldId id="436" r:id="rId10"/>
    <p:sldId id="439" r:id="rId11"/>
    <p:sldId id="441" r:id="rId12"/>
    <p:sldId id="443" r:id="rId13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EAEA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740" y="-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84" y="-3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fld id="{58E4FEAF-6797-431E-8063-894A4A234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9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CF5ED5-0550-4AAB-9FD6-715BFC3E8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3" tIns="46985" rIns="92293" bIns="46985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altLang="zh-CN" sz="1400" b="0">
                <a:solidFill>
                  <a:schemeClr val="tx1"/>
                </a:solidFill>
              </a:rPr>
              <a:t>Page </a:t>
            </a:r>
            <a:fld id="{66D37256-6FDD-4F23-A475-0E00DCAA07D6}" type="slidenum">
              <a:rPr lang="en-US" altLang="zh-CN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097D70-264A-418F-95D2-3539BA2513E3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F77070-F054-4AFD-8C9F-9AB0CBAE519E}" type="slidenum">
              <a:rPr lang="zh-CN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54A6BA-3325-4D96-B9BB-A46B22405AA0}" type="slidenum">
              <a:rPr lang="zh-CN" alt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099FB68-D1B5-40AC-9DFD-AD2B06785545}" type="slidenum">
              <a:rPr lang="zh-CN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AEFDDD-7D88-4246-B828-7C9DAB21ED57}" type="slidenum">
              <a:rPr lang="zh-CN" altLang="en-US" sz="1100" b="0" smtClean="0">
                <a:solidFill>
                  <a:schemeClr val="tx1"/>
                </a:solidFill>
              </a:rPr>
              <a:pPr/>
              <a:t>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6377ED-9B26-444F-8C87-FA899A7F60D2}" type="slidenum">
              <a:rPr lang="zh-CN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F546429-9FC4-4707-B5FF-F21128A4DE27}" type="slidenum">
              <a:rPr lang="zh-CN" altLang="en-US" sz="1100" b="0" smtClean="0">
                <a:solidFill>
                  <a:schemeClr val="tx1"/>
                </a:solidFill>
              </a:rPr>
              <a:pPr/>
              <a:t>12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66EE-1DA1-44E8-8A7E-4548F0C7A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30543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8D6F-A43F-420F-AAF8-2D3777ACE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0903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150" y="96838"/>
            <a:ext cx="2217738" cy="6361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763" y="96838"/>
            <a:ext cx="6503987" cy="6361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235C6-BB38-4DA9-873F-5BA27A8F33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7498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FC9A3-7BEC-405D-9AAF-7BD3324FB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170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F806F-9BCE-494A-93FB-3DB7A6AEEA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340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47738"/>
            <a:ext cx="4357687" cy="5510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7738"/>
            <a:ext cx="4357688" cy="5510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F420E-883D-4E13-BE8D-546653D6A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0952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B21F2-F87F-4D3B-B54C-B62116283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3964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9A06-9A99-4341-87C2-1CEA98B9A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1533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82117-CC76-4BDF-8E7C-A4145DAC1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9247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33D3E-B49A-42E1-B8DC-B817B0AADA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0525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CE203-17EC-440B-9D62-9F2C42E005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0863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43550"/>
            <a:ext cx="40401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900" b="0" smtClean="0">
                <a:solidFill>
                  <a:schemeClr val="tx1"/>
                </a:solidFill>
                <a:latin typeface="+mn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6238" y="6527800"/>
            <a:ext cx="2895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 smtClean="0">
                <a:solidFill>
                  <a:schemeClr val="tx1"/>
                </a:solidFill>
                <a:latin typeface="+mn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19863"/>
            <a:ext cx="19050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chemeClr val="tx1"/>
                </a:solidFill>
                <a:latin typeface="+mn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fld id="{BAE6032A-CFA8-40D8-8C4F-9FDCE9E9A22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2" y="96838"/>
            <a:ext cx="910269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" y="692150"/>
            <a:ext cx="9112481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 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 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249872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zh-CN" dirty="0" smtClean="0">
                <a:ea typeface="宋体" pitchFamily="2" charset="-122"/>
              </a:rPr>
              <a:t>Chapter 9.4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Model-Based 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368" y="3363913"/>
            <a:ext cx="7315200" cy="2351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602FD-587C-4D21-BB4E-811E7FF74182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Counter-Example for FSM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41288" y="1004888"/>
            <a:ext cx="3171825" cy="22653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next (y) := case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!y : false;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y  : y;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∆ 1               !x &amp; y : true;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true;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5162714" y="1033463"/>
            <a:ext cx="3921125" cy="22082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next (y) := case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!y : false;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y  : y;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false;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true;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SPEC AG (!x &amp; y)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Wingdings" pitchFamily="2" charset="2"/>
              </a:rPr>
              <a:t>AX (y=true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33247" y="1785938"/>
            <a:ext cx="1790700" cy="701675"/>
            <a:chOff x="2130" y="1125"/>
            <a:chExt cx="1128" cy="442"/>
          </a:xfrm>
        </p:grpSpPr>
        <p:sp>
          <p:nvSpPr>
            <p:cNvPr id="22585" name="Text Box 6"/>
            <p:cNvSpPr txBox="1">
              <a:spLocks noChangeArrowheads="1"/>
            </p:cNvSpPr>
            <p:nvPr/>
          </p:nvSpPr>
          <p:spPr bwMode="auto">
            <a:xfrm>
              <a:off x="2264" y="1125"/>
              <a:ext cx="8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written in SMV as</a:t>
              </a:r>
            </a:p>
          </p:txBody>
        </p:sp>
        <p:sp>
          <p:nvSpPr>
            <p:cNvPr id="22586" name="Line 7"/>
            <p:cNvSpPr>
              <a:spLocks noChangeShapeType="1"/>
            </p:cNvSpPr>
            <p:nvPr/>
          </p:nvSpPr>
          <p:spPr bwMode="auto">
            <a:xfrm>
              <a:off x="2130" y="1346"/>
              <a:ext cx="1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1288" y="3484563"/>
            <a:ext cx="3552825" cy="3000375"/>
            <a:chOff x="2969" y="621"/>
            <a:chExt cx="2238" cy="1890"/>
          </a:xfrm>
        </p:grpSpPr>
        <p:sp>
          <p:nvSpPr>
            <p:cNvPr id="22566" name="Rectangle 12"/>
            <p:cNvSpPr>
              <a:spLocks noChangeArrowheads="1"/>
            </p:cNvSpPr>
            <p:nvPr/>
          </p:nvSpPr>
          <p:spPr bwMode="auto">
            <a:xfrm>
              <a:off x="2969" y="841"/>
              <a:ext cx="2238" cy="16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22567" name="Group 13"/>
            <p:cNvGrpSpPr>
              <a:grpSpLocks/>
            </p:cNvGrpSpPr>
            <p:nvPr/>
          </p:nvGrpSpPr>
          <p:grpSpPr bwMode="auto">
            <a:xfrm>
              <a:off x="3451" y="1106"/>
              <a:ext cx="350" cy="296"/>
              <a:chOff x="2951" y="990"/>
              <a:chExt cx="350" cy="296"/>
            </a:xfrm>
          </p:grpSpPr>
          <p:sp>
            <p:nvSpPr>
              <p:cNvPr id="22583" name="Oval 14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84" name="Text Box 15"/>
              <p:cNvSpPr txBox="1">
                <a:spLocks noChangeArrowheads="1"/>
              </p:cNvSpPr>
              <p:nvPr/>
            </p:nvSpPr>
            <p:spPr bwMode="auto">
              <a:xfrm>
                <a:off x="3013" y="1013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FF</a:t>
                </a:r>
              </a:p>
            </p:txBody>
          </p:sp>
        </p:grpSp>
        <p:sp>
          <p:nvSpPr>
            <p:cNvPr id="22568" name="Line 16"/>
            <p:cNvSpPr>
              <a:spLocks noChangeShapeType="1"/>
            </p:cNvSpPr>
            <p:nvPr/>
          </p:nvSpPr>
          <p:spPr bwMode="auto">
            <a:xfrm>
              <a:off x="3224" y="1254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22569" name="Group 17"/>
            <p:cNvGrpSpPr>
              <a:grpSpLocks/>
            </p:cNvGrpSpPr>
            <p:nvPr/>
          </p:nvGrpSpPr>
          <p:grpSpPr bwMode="auto">
            <a:xfrm>
              <a:off x="3451" y="1805"/>
              <a:ext cx="350" cy="296"/>
              <a:chOff x="2951" y="990"/>
              <a:chExt cx="350" cy="296"/>
            </a:xfrm>
          </p:grpSpPr>
          <p:sp>
            <p:nvSpPr>
              <p:cNvPr id="22581" name="Oval 18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82" name="Text Box 19"/>
              <p:cNvSpPr txBox="1">
                <a:spLocks noChangeArrowheads="1"/>
              </p:cNvSpPr>
              <p:nvPr/>
            </p:nvSpPr>
            <p:spPr bwMode="auto">
              <a:xfrm>
                <a:off x="2991" y="1013"/>
                <a:ext cx="2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TF</a:t>
                </a:r>
              </a:p>
            </p:txBody>
          </p:sp>
        </p:grpSp>
        <p:grpSp>
          <p:nvGrpSpPr>
            <p:cNvPr id="22570" name="Group 20"/>
            <p:cNvGrpSpPr>
              <a:grpSpLocks/>
            </p:cNvGrpSpPr>
            <p:nvPr/>
          </p:nvGrpSpPr>
          <p:grpSpPr bwMode="auto">
            <a:xfrm>
              <a:off x="4479" y="1805"/>
              <a:ext cx="350" cy="296"/>
              <a:chOff x="2951" y="990"/>
              <a:chExt cx="350" cy="296"/>
            </a:xfrm>
          </p:grpSpPr>
          <p:sp>
            <p:nvSpPr>
              <p:cNvPr id="22579" name="Oval 21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80" name="Text Box 22"/>
              <p:cNvSpPr txBox="1">
                <a:spLocks noChangeArrowheads="1"/>
              </p:cNvSpPr>
              <p:nvPr/>
            </p:nvSpPr>
            <p:spPr bwMode="auto">
              <a:xfrm>
                <a:off x="2991" y="1013"/>
                <a:ext cx="2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FT</a:t>
                </a:r>
              </a:p>
            </p:txBody>
          </p:sp>
        </p:grpSp>
        <p:grpSp>
          <p:nvGrpSpPr>
            <p:cNvPr id="22571" name="Group 23"/>
            <p:cNvGrpSpPr>
              <a:grpSpLocks/>
            </p:cNvGrpSpPr>
            <p:nvPr/>
          </p:nvGrpSpPr>
          <p:grpSpPr bwMode="auto">
            <a:xfrm>
              <a:off x="4478" y="1107"/>
              <a:ext cx="350" cy="296"/>
              <a:chOff x="2951" y="990"/>
              <a:chExt cx="350" cy="296"/>
            </a:xfrm>
          </p:grpSpPr>
          <p:sp>
            <p:nvSpPr>
              <p:cNvPr id="22577" name="Oval 24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78" name="Text Box 25"/>
              <p:cNvSpPr txBox="1">
                <a:spLocks noChangeArrowheads="1"/>
              </p:cNvSpPr>
              <p:nvPr/>
            </p:nvSpPr>
            <p:spPr bwMode="auto">
              <a:xfrm>
                <a:off x="2969" y="1013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TT</a:t>
                </a:r>
              </a:p>
            </p:txBody>
          </p:sp>
        </p:grpSp>
        <p:sp>
          <p:nvSpPr>
            <p:cNvPr id="22572" name="Line 26"/>
            <p:cNvSpPr>
              <a:spLocks noChangeShapeType="1"/>
            </p:cNvSpPr>
            <p:nvPr/>
          </p:nvSpPr>
          <p:spPr bwMode="auto">
            <a:xfrm>
              <a:off x="3800" y="1254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73" name="Line 27"/>
            <p:cNvSpPr>
              <a:spLocks noChangeShapeType="1"/>
            </p:cNvSpPr>
            <p:nvPr/>
          </p:nvSpPr>
          <p:spPr bwMode="auto">
            <a:xfrm>
              <a:off x="4654" y="1406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74" name="Freeform 28"/>
            <p:cNvSpPr>
              <a:spLocks/>
            </p:cNvSpPr>
            <p:nvPr/>
          </p:nvSpPr>
          <p:spPr bwMode="auto">
            <a:xfrm>
              <a:off x="3289" y="1968"/>
              <a:ext cx="309" cy="278"/>
            </a:xfrm>
            <a:custGeom>
              <a:avLst/>
              <a:gdLst>
                <a:gd name="T0" fmla="*/ 309 w 309"/>
                <a:gd name="T1" fmla="*/ 129 h 278"/>
                <a:gd name="T2" fmla="*/ 111 w 309"/>
                <a:gd name="T3" fmla="*/ 276 h 278"/>
                <a:gd name="T4" fmla="*/ 7 w 309"/>
                <a:gd name="T5" fmla="*/ 140 h 278"/>
                <a:gd name="T6" fmla="*/ 151 w 309"/>
                <a:gd name="T7" fmla="*/ 0 h 2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9"/>
                <a:gd name="T13" fmla="*/ 0 h 278"/>
                <a:gd name="T14" fmla="*/ 309 w 309"/>
                <a:gd name="T15" fmla="*/ 278 h 2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9" h="278">
                  <a:moveTo>
                    <a:pt x="309" y="129"/>
                  </a:moveTo>
                  <a:cubicBezTo>
                    <a:pt x="276" y="154"/>
                    <a:pt x="161" y="274"/>
                    <a:pt x="111" y="276"/>
                  </a:cubicBezTo>
                  <a:cubicBezTo>
                    <a:pt x="61" y="278"/>
                    <a:pt x="0" y="186"/>
                    <a:pt x="7" y="140"/>
                  </a:cubicBezTo>
                  <a:cubicBezTo>
                    <a:pt x="14" y="94"/>
                    <a:pt x="121" y="29"/>
                    <a:pt x="15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75" name="Text Box 29"/>
            <p:cNvSpPr txBox="1">
              <a:spLocks noChangeArrowheads="1"/>
            </p:cNvSpPr>
            <p:nvPr/>
          </p:nvSpPr>
          <p:spPr bwMode="auto">
            <a:xfrm>
              <a:off x="3577" y="621"/>
              <a:ext cx="102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FSM version</a:t>
              </a:r>
            </a:p>
          </p:txBody>
        </p:sp>
        <p:sp>
          <p:nvSpPr>
            <p:cNvPr id="22576" name="Line 30"/>
            <p:cNvSpPr>
              <a:spLocks noChangeShapeType="1"/>
            </p:cNvSpPr>
            <p:nvPr/>
          </p:nvSpPr>
          <p:spPr bwMode="auto">
            <a:xfrm flipH="1">
              <a:off x="3804" y="1949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448300" y="3484563"/>
            <a:ext cx="3552825" cy="3000375"/>
            <a:chOff x="3432" y="2195"/>
            <a:chExt cx="2238" cy="1890"/>
          </a:xfrm>
        </p:grpSpPr>
        <p:sp>
          <p:nvSpPr>
            <p:cNvPr id="22547" name="Rectangle 32"/>
            <p:cNvSpPr>
              <a:spLocks noChangeArrowheads="1"/>
            </p:cNvSpPr>
            <p:nvPr/>
          </p:nvSpPr>
          <p:spPr bwMode="auto">
            <a:xfrm>
              <a:off x="3432" y="2415"/>
              <a:ext cx="2238" cy="16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22548" name="Group 33"/>
            <p:cNvGrpSpPr>
              <a:grpSpLocks/>
            </p:cNvGrpSpPr>
            <p:nvPr/>
          </p:nvGrpSpPr>
          <p:grpSpPr bwMode="auto">
            <a:xfrm>
              <a:off x="3914" y="2680"/>
              <a:ext cx="350" cy="296"/>
              <a:chOff x="2951" y="990"/>
              <a:chExt cx="350" cy="296"/>
            </a:xfrm>
          </p:grpSpPr>
          <p:sp>
            <p:nvSpPr>
              <p:cNvPr id="22564" name="Oval 34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65" name="Text Box 35"/>
              <p:cNvSpPr txBox="1">
                <a:spLocks noChangeArrowheads="1"/>
              </p:cNvSpPr>
              <p:nvPr/>
            </p:nvSpPr>
            <p:spPr bwMode="auto">
              <a:xfrm>
                <a:off x="3013" y="1013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FF</a:t>
                </a:r>
              </a:p>
            </p:txBody>
          </p:sp>
        </p:grpSp>
        <p:sp>
          <p:nvSpPr>
            <p:cNvPr id="22549" name="Line 36"/>
            <p:cNvSpPr>
              <a:spLocks noChangeShapeType="1"/>
            </p:cNvSpPr>
            <p:nvPr/>
          </p:nvSpPr>
          <p:spPr bwMode="auto">
            <a:xfrm>
              <a:off x="3687" y="2828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22550" name="Group 37"/>
            <p:cNvGrpSpPr>
              <a:grpSpLocks/>
            </p:cNvGrpSpPr>
            <p:nvPr/>
          </p:nvGrpSpPr>
          <p:grpSpPr bwMode="auto">
            <a:xfrm>
              <a:off x="3914" y="3379"/>
              <a:ext cx="350" cy="296"/>
              <a:chOff x="2951" y="990"/>
              <a:chExt cx="350" cy="296"/>
            </a:xfrm>
          </p:grpSpPr>
          <p:sp>
            <p:nvSpPr>
              <p:cNvPr id="22562" name="Oval 38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63" name="Text Box 39"/>
              <p:cNvSpPr txBox="1">
                <a:spLocks noChangeArrowheads="1"/>
              </p:cNvSpPr>
              <p:nvPr/>
            </p:nvSpPr>
            <p:spPr bwMode="auto">
              <a:xfrm>
                <a:off x="2991" y="1013"/>
                <a:ext cx="2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TF</a:t>
                </a:r>
              </a:p>
            </p:txBody>
          </p:sp>
        </p:grpSp>
        <p:grpSp>
          <p:nvGrpSpPr>
            <p:cNvPr id="22551" name="Group 40"/>
            <p:cNvGrpSpPr>
              <a:grpSpLocks/>
            </p:cNvGrpSpPr>
            <p:nvPr/>
          </p:nvGrpSpPr>
          <p:grpSpPr bwMode="auto">
            <a:xfrm>
              <a:off x="4942" y="3379"/>
              <a:ext cx="350" cy="296"/>
              <a:chOff x="2951" y="990"/>
              <a:chExt cx="350" cy="296"/>
            </a:xfrm>
          </p:grpSpPr>
          <p:sp>
            <p:nvSpPr>
              <p:cNvPr id="22560" name="Oval 41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61" name="Text Box 42"/>
              <p:cNvSpPr txBox="1">
                <a:spLocks noChangeArrowheads="1"/>
              </p:cNvSpPr>
              <p:nvPr/>
            </p:nvSpPr>
            <p:spPr bwMode="auto">
              <a:xfrm>
                <a:off x="2991" y="1013"/>
                <a:ext cx="29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FT</a:t>
                </a:r>
              </a:p>
            </p:txBody>
          </p:sp>
        </p:grpSp>
        <p:grpSp>
          <p:nvGrpSpPr>
            <p:cNvPr id="22552" name="Group 43"/>
            <p:cNvGrpSpPr>
              <a:grpSpLocks/>
            </p:cNvGrpSpPr>
            <p:nvPr/>
          </p:nvGrpSpPr>
          <p:grpSpPr bwMode="auto">
            <a:xfrm>
              <a:off x="4941" y="2681"/>
              <a:ext cx="350" cy="296"/>
              <a:chOff x="2951" y="990"/>
              <a:chExt cx="350" cy="296"/>
            </a:xfrm>
          </p:grpSpPr>
          <p:sp>
            <p:nvSpPr>
              <p:cNvPr id="22558" name="Oval 44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559" name="Text Box 45"/>
              <p:cNvSpPr txBox="1">
                <a:spLocks noChangeArrowheads="1"/>
              </p:cNvSpPr>
              <p:nvPr/>
            </p:nvSpPr>
            <p:spPr bwMode="auto">
              <a:xfrm>
                <a:off x="2969" y="1013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TT</a:t>
                </a:r>
              </a:p>
            </p:txBody>
          </p:sp>
        </p:grpSp>
        <p:sp>
          <p:nvSpPr>
            <p:cNvPr id="22553" name="Line 46"/>
            <p:cNvSpPr>
              <a:spLocks noChangeShapeType="1"/>
            </p:cNvSpPr>
            <p:nvPr/>
          </p:nvSpPr>
          <p:spPr bwMode="auto">
            <a:xfrm>
              <a:off x="4263" y="2828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54" name="Line 47"/>
            <p:cNvSpPr>
              <a:spLocks noChangeShapeType="1"/>
            </p:cNvSpPr>
            <p:nvPr/>
          </p:nvSpPr>
          <p:spPr bwMode="auto">
            <a:xfrm>
              <a:off x="5117" y="2980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55" name="Freeform 48"/>
            <p:cNvSpPr>
              <a:spLocks/>
            </p:cNvSpPr>
            <p:nvPr/>
          </p:nvSpPr>
          <p:spPr bwMode="auto">
            <a:xfrm>
              <a:off x="3752" y="3542"/>
              <a:ext cx="309" cy="278"/>
            </a:xfrm>
            <a:custGeom>
              <a:avLst/>
              <a:gdLst>
                <a:gd name="T0" fmla="*/ 309 w 309"/>
                <a:gd name="T1" fmla="*/ 129 h 278"/>
                <a:gd name="T2" fmla="*/ 111 w 309"/>
                <a:gd name="T3" fmla="*/ 276 h 278"/>
                <a:gd name="T4" fmla="*/ 7 w 309"/>
                <a:gd name="T5" fmla="*/ 140 h 278"/>
                <a:gd name="T6" fmla="*/ 151 w 309"/>
                <a:gd name="T7" fmla="*/ 0 h 2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9"/>
                <a:gd name="T13" fmla="*/ 0 h 278"/>
                <a:gd name="T14" fmla="*/ 309 w 309"/>
                <a:gd name="T15" fmla="*/ 278 h 2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9" h="278">
                  <a:moveTo>
                    <a:pt x="309" y="129"/>
                  </a:moveTo>
                  <a:cubicBezTo>
                    <a:pt x="276" y="154"/>
                    <a:pt x="161" y="274"/>
                    <a:pt x="111" y="276"/>
                  </a:cubicBezTo>
                  <a:cubicBezTo>
                    <a:pt x="61" y="278"/>
                    <a:pt x="0" y="186"/>
                    <a:pt x="7" y="140"/>
                  </a:cubicBezTo>
                  <a:cubicBezTo>
                    <a:pt x="14" y="94"/>
                    <a:pt x="121" y="29"/>
                    <a:pt x="15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2556" name="Text Box 49"/>
            <p:cNvSpPr txBox="1">
              <a:spLocks noChangeArrowheads="1"/>
            </p:cNvSpPr>
            <p:nvPr/>
          </p:nvSpPr>
          <p:spPr bwMode="auto">
            <a:xfrm>
              <a:off x="4040" y="2195"/>
              <a:ext cx="102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FSM version</a:t>
              </a:r>
            </a:p>
          </p:txBody>
        </p:sp>
        <p:sp>
          <p:nvSpPr>
            <p:cNvPr id="22557" name="Line 50"/>
            <p:cNvSpPr>
              <a:spLocks noChangeShapeType="1"/>
            </p:cNvSpPr>
            <p:nvPr/>
          </p:nvSpPr>
          <p:spPr bwMode="auto">
            <a:xfrm flipH="1">
              <a:off x="4267" y="3527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299059" name="Line 51"/>
          <p:cNvSpPr>
            <a:spLocks noChangeShapeType="1"/>
          </p:cNvSpPr>
          <p:nvPr/>
        </p:nvSpPr>
        <p:spPr bwMode="auto">
          <a:xfrm flipH="1">
            <a:off x="6954838" y="5465763"/>
            <a:ext cx="158750" cy="265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sp>
        <p:nvSpPr>
          <p:cNvPr id="299060" name="Line 52"/>
          <p:cNvSpPr>
            <a:spLocks noChangeShapeType="1"/>
          </p:cNvSpPr>
          <p:nvPr/>
        </p:nvSpPr>
        <p:spPr bwMode="auto">
          <a:xfrm flipH="1">
            <a:off x="7142163" y="5465763"/>
            <a:ext cx="158750" cy="265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sp>
        <p:nvSpPr>
          <p:cNvPr id="299061" name="Line 53"/>
          <p:cNvSpPr>
            <a:spLocks noChangeShapeType="1"/>
          </p:cNvSpPr>
          <p:nvPr/>
        </p:nvSpPr>
        <p:spPr bwMode="auto">
          <a:xfrm flipH="1">
            <a:off x="7329488" y="5467350"/>
            <a:ext cx="158750" cy="2651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sp>
        <p:nvSpPr>
          <p:cNvPr id="299062" name="Line 54"/>
          <p:cNvSpPr>
            <a:spLocks noChangeShapeType="1"/>
          </p:cNvSpPr>
          <p:nvPr/>
        </p:nvSpPr>
        <p:spPr bwMode="auto">
          <a:xfrm flipH="1">
            <a:off x="7518400" y="5467350"/>
            <a:ext cx="158750" cy="2651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sp>
        <p:nvSpPr>
          <p:cNvPr id="299063" name="Freeform 55"/>
          <p:cNvSpPr>
            <a:spLocks/>
          </p:cNvSpPr>
          <p:nvPr/>
        </p:nvSpPr>
        <p:spPr bwMode="auto">
          <a:xfrm>
            <a:off x="8369300" y="4614863"/>
            <a:ext cx="231775" cy="871537"/>
          </a:xfrm>
          <a:custGeom>
            <a:avLst/>
            <a:gdLst>
              <a:gd name="T0" fmla="*/ 0 w 146"/>
              <a:gd name="T1" fmla="*/ 2147483647 h 549"/>
              <a:gd name="T2" fmla="*/ 2147483647 w 146"/>
              <a:gd name="T3" fmla="*/ 2147483647 h 549"/>
              <a:gd name="T4" fmla="*/ 2147483647 w 146"/>
              <a:gd name="T5" fmla="*/ 2147483647 h 549"/>
              <a:gd name="T6" fmla="*/ 2147483647 w 146"/>
              <a:gd name="T7" fmla="*/ 0 h 549"/>
              <a:gd name="T8" fmla="*/ 0 60000 65536"/>
              <a:gd name="T9" fmla="*/ 0 60000 65536"/>
              <a:gd name="T10" fmla="*/ 0 60000 65536"/>
              <a:gd name="T11" fmla="*/ 0 60000 65536"/>
              <a:gd name="T12" fmla="*/ 0 w 146"/>
              <a:gd name="T13" fmla="*/ 0 h 549"/>
              <a:gd name="T14" fmla="*/ 146 w 146"/>
              <a:gd name="T15" fmla="*/ 549 h 5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6" h="549">
                <a:moveTo>
                  <a:pt x="0" y="549"/>
                </a:moveTo>
                <a:cubicBezTo>
                  <a:pt x="21" y="519"/>
                  <a:pt x="108" y="435"/>
                  <a:pt x="127" y="368"/>
                </a:cubicBezTo>
                <a:cubicBezTo>
                  <a:pt x="146" y="301"/>
                  <a:pt x="133" y="208"/>
                  <a:pt x="113" y="147"/>
                </a:cubicBezTo>
                <a:cubicBezTo>
                  <a:pt x="93" y="86"/>
                  <a:pt x="28" y="31"/>
                  <a:pt x="6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3725863" y="4733925"/>
            <a:ext cx="1663700" cy="701675"/>
            <a:chOff x="2347" y="2982"/>
            <a:chExt cx="1048" cy="442"/>
          </a:xfrm>
        </p:grpSpPr>
        <p:sp>
          <p:nvSpPr>
            <p:cNvPr id="22545" name="Text Box 58"/>
            <p:cNvSpPr txBox="1">
              <a:spLocks noChangeArrowheads="1"/>
            </p:cNvSpPr>
            <p:nvPr/>
          </p:nvSpPr>
          <p:spPr bwMode="auto">
            <a:xfrm>
              <a:off x="2441" y="2982"/>
              <a:ext cx="8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mutated FSM</a:t>
              </a:r>
            </a:p>
          </p:txBody>
        </p:sp>
        <p:sp>
          <p:nvSpPr>
            <p:cNvPr id="22546" name="Line 59"/>
            <p:cNvSpPr>
              <a:spLocks noChangeShapeType="1"/>
            </p:cNvSpPr>
            <p:nvPr/>
          </p:nvSpPr>
          <p:spPr bwMode="auto">
            <a:xfrm>
              <a:off x="2347" y="3203"/>
              <a:ext cx="1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22544" name="Date Placeholder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59" grpId="0" animBg="1"/>
      <p:bldP spid="299060" grpId="0" animBg="1"/>
      <p:bldP spid="299061" grpId="0" animBg="1"/>
      <p:bldP spid="299062" grpId="0" animBg="1"/>
      <p:bldP spid="2990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6B59D-BFA8-4763-8DE4-9CEB55C73305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Counter-Example for FSM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1482"/>
            <a:ext cx="8867775" cy="503237"/>
          </a:xfrm>
        </p:spPr>
        <p:txBody>
          <a:bodyPr/>
          <a:lstStyle/>
          <a:p>
            <a:r>
              <a:rPr lang="en-US" altLang="en-US" dirty="0" smtClean="0"/>
              <a:t>The model checker should </a:t>
            </a:r>
            <a:r>
              <a:rPr lang="en-US" altLang="en-US" dirty="0" smtClean="0"/>
              <a:t>produce :</a:t>
            </a:r>
            <a:endParaRPr lang="en-US" altLang="en-US" dirty="0" smtClean="0"/>
          </a:p>
        </p:txBody>
      </p:sp>
      <p:grpSp>
        <p:nvGrpSpPr>
          <p:cNvPr id="23558" name="Group 29"/>
          <p:cNvGrpSpPr>
            <a:grpSpLocks/>
          </p:cNvGrpSpPr>
          <p:nvPr/>
        </p:nvGrpSpPr>
        <p:grpSpPr bwMode="auto">
          <a:xfrm>
            <a:off x="5467680" y="984085"/>
            <a:ext cx="3552825" cy="3000375"/>
            <a:chOff x="3520" y="582"/>
            <a:chExt cx="2238" cy="1890"/>
          </a:xfrm>
        </p:grpSpPr>
        <p:grpSp>
          <p:nvGrpSpPr>
            <p:cNvPr id="23562" name="Group 4"/>
            <p:cNvGrpSpPr>
              <a:grpSpLocks/>
            </p:cNvGrpSpPr>
            <p:nvPr/>
          </p:nvGrpSpPr>
          <p:grpSpPr bwMode="auto">
            <a:xfrm>
              <a:off x="3520" y="582"/>
              <a:ext cx="2238" cy="1890"/>
              <a:chOff x="3432" y="2195"/>
              <a:chExt cx="2238" cy="1890"/>
            </a:xfrm>
          </p:grpSpPr>
          <p:sp>
            <p:nvSpPr>
              <p:cNvPr id="23568" name="Rectangle 5"/>
              <p:cNvSpPr>
                <a:spLocks noChangeArrowheads="1"/>
              </p:cNvSpPr>
              <p:nvPr/>
            </p:nvSpPr>
            <p:spPr bwMode="auto">
              <a:xfrm>
                <a:off x="3432" y="2415"/>
                <a:ext cx="2238" cy="16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grpSp>
            <p:nvGrpSpPr>
              <p:cNvPr id="23569" name="Group 6"/>
              <p:cNvGrpSpPr>
                <a:grpSpLocks/>
              </p:cNvGrpSpPr>
              <p:nvPr/>
            </p:nvGrpSpPr>
            <p:grpSpPr bwMode="auto">
              <a:xfrm>
                <a:off x="3914" y="2680"/>
                <a:ext cx="350" cy="296"/>
                <a:chOff x="2951" y="990"/>
                <a:chExt cx="350" cy="296"/>
              </a:xfrm>
            </p:grpSpPr>
            <p:sp>
              <p:nvSpPr>
                <p:cNvPr id="23585" name="Oval 7"/>
                <p:cNvSpPr>
                  <a:spLocks noChangeArrowheads="1"/>
                </p:cNvSpPr>
                <p:nvPr/>
              </p:nvSpPr>
              <p:spPr bwMode="auto">
                <a:xfrm>
                  <a:off x="2951" y="99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358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13" y="1013"/>
                  <a:ext cx="26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FF</a:t>
                  </a:r>
                </a:p>
              </p:txBody>
            </p:sp>
          </p:grpSp>
          <p:sp>
            <p:nvSpPr>
              <p:cNvPr id="23570" name="Line 9"/>
              <p:cNvSpPr>
                <a:spLocks noChangeShapeType="1"/>
              </p:cNvSpPr>
              <p:nvPr/>
            </p:nvSpPr>
            <p:spPr bwMode="auto">
              <a:xfrm>
                <a:off x="3687" y="2828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grpSp>
            <p:nvGrpSpPr>
              <p:cNvPr id="23571" name="Group 10"/>
              <p:cNvGrpSpPr>
                <a:grpSpLocks/>
              </p:cNvGrpSpPr>
              <p:nvPr/>
            </p:nvGrpSpPr>
            <p:grpSpPr bwMode="auto">
              <a:xfrm>
                <a:off x="3914" y="3379"/>
                <a:ext cx="350" cy="296"/>
                <a:chOff x="2951" y="990"/>
                <a:chExt cx="350" cy="296"/>
              </a:xfrm>
            </p:grpSpPr>
            <p:sp>
              <p:nvSpPr>
                <p:cNvPr id="23583" name="Oval 11"/>
                <p:cNvSpPr>
                  <a:spLocks noChangeArrowheads="1"/>
                </p:cNvSpPr>
                <p:nvPr/>
              </p:nvSpPr>
              <p:spPr bwMode="auto">
                <a:xfrm>
                  <a:off x="2951" y="99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35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91" y="1013"/>
                  <a:ext cx="29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TF</a:t>
                  </a:r>
                </a:p>
              </p:txBody>
            </p:sp>
          </p:grpSp>
          <p:grpSp>
            <p:nvGrpSpPr>
              <p:cNvPr id="23572" name="Group 13"/>
              <p:cNvGrpSpPr>
                <a:grpSpLocks/>
              </p:cNvGrpSpPr>
              <p:nvPr/>
            </p:nvGrpSpPr>
            <p:grpSpPr bwMode="auto">
              <a:xfrm>
                <a:off x="4942" y="3379"/>
                <a:ext cx="350" cy="296"/>
                <a:chOff x="2951" y="990"/>
                <a:chExt cx="350" cy="296"/>
              </a:xfrm>
            </p:grpSpPr>
            <p:sp>
              <p:nvSpPr>
                <p:cNvPr id="23581" name="Oval 14"/>
                <p:cNvSpPr>
                  <a:spLocks noChangeArrowheads="1"/>
                </p:cNvSpPr>
                <p:nvPr/>
              </p:nvSpPr>
              <p:spPr bwMode="auto">
                <a:xfrm>
                  <a:off x="2951" y="99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358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91" y="1013"/>
                  <a:ext cx="29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FT</a:t>
                  </a:r>
                </a:p>
              </p:txBody>
            </p:sp>
          </p:grpSp>
          <p:grpSp>
            <p:nvGrpSpPr>
              <p:cNvPr id="23573" name="Group 16"/>
              <p:cNvGrpSpPr>
                <a:grpSpLocks/>
              </p:cNvGrpSpPr>
              <p:nvPr/>
            </p:nvGrpSpPr>
            <p:grpSpPr bwMode="auto">
              <a:xfrm>
                <a:off x="4941" y="2681"/>
                <a:ext cx="350" cy="296"/>
                <a:chOff x="2951" y="990"/>
                <a:chExt cx="350" cy="296"/>
              </a:xfrm>
            </p:grpSpPr>
            <p:sp>
              <p:nvSpPr>
                <p:cNvPr id="23579" name="Oval 17"/>
                <p:cNvSpPr>
                  <a:spLocks noChangeArrowheads="1"/>
                </p:cNvSpPr>
                <p:nvPr/>
              </p:nvSpPr>
              <p:spPr bwMode="auto">
                <a:xfrm>
                  <a:off x="2951" y="99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35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969" y="1013"/>
                  <a:ext cx="31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TT</a:t>
                  </a:r>
                </a:p>
              </p:txBody>
            </p:sp>
          </p:grpSp>
          <p:sp>
            <p:nvSpPr>
              <p:cNvPr id="23574" name="Line 19"/>
              <p:cNvSpPr>
                <a:spLocks noChangeShapeType="1"/>
              </p:cNvSpPr>
              <p:nvPr/>
            </p:nvSpPr>
            <p:spPr bwMode="auto">
              <a:xfrm>
                <a:off x="4263" y="2828"/>
                <a:ext cx="6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3575" name="Line 20"/>
              <p:cNvSpPr>
                <a:spLocks noChangeShapeType="1"/>
              </p:cNvSpPr>
              <p:nvPr/>
            </p:nvSpPr>
            <p:spPr bwMode="auto">
              <a:xfrm>
                <a:off x="5117" y="2980"/>
                <a:ext cx="0" cy="3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3576" name="Freeform 21"/>
              <p:cNvSpPr>
                <a:spLocks/>
              </p:cNvSpPr>
              <p:nvPr/>
            </p:nvSpPr>
            <p:spPr bwMode="auto">
              <a:xfrm>
                <a:off x="3752" y="3542"/>
                <a:ext cx="309" cy="278"/>
              </a:xfrm>
              <a:custGeom>
                <a:avLst/>
                <a:gdLst>
                  <a:gd name="T0" fmla="*/ 309 w 309"/>
                  <a:gd name="T1" fmla="*/ 129 h 278"/>
                  <a:gd name="T2" fmla="*/ 111 w 309"/>
                  <a:gd name="T3" fmla="*/ 276 h 278"/>
                  <a:gd name="T4" fmla="*/ 7 w 309"/>
                  <a:gd name="T5" fmla="*/ 140 h 278"/>
                  <a:gd name="T6" fmla="*/ 151 w 309"/>
                  <a:gd name="T7" fmla="*/ 0 h 2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9"/>
                  <a:gd name="T13" fmla="*/ 0 h 278"/>
                  <a:gd name="T14" fmla="*/ 309 w 309"/>
                  <a:gd name="T15" fmla="*/ 278 h 2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9" h="278">
                    <a:moveTo>
                      <a:pt x="309" y="129"/>
                    </a:moveTo>
                    <a:cubicBezTo>
                      <a:pt x="276" y="154"/>
                      <a:pt x="161" y="274"/>
                      <a:pt x="111" y="276"/>
                    </a:cubicBezTo>
                    <a:cubicBezTo>
                      <a:pt x="61" y="278"/>
                      <a:pt x="0" y="186"/>
                      <a:pt x="7" y="140"/>
                    </a:cubicBezTo>
                    <a:cubicBezTo>
                      <a:pt x="14" y="94"/>
                      <a:pt x="121" y="29"/>
                      <a:pt x="151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3577" name="Text Box 22"/>
              <p:cNvSpPr txBox="1">
                <a:spLocks noChangeArrowheads="1"/>
              </p:cNvSpPr>
              <p:nvPr/>
            </p:nvSpPr>
            <p:spPr bwMode="auto">
              <a:xfrm>
                <a:off x="4040" y="2195"/>
                <a:ext cx="1022" cy="2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FSM version</a:t>
                </a:r>
              </a:p>
            </p:txBody>
          </p:sp>
          <p:sp>
            <p:nvSpPr>
              <p:cNvPr id="23578" name="Line 23"/>
              <p:cNvSpPr>
                <a:spLocks noChangeShapeType="1"/>
              </p:cNvSpPr>
              <p:nvPr/>
            </p:nvSpPr>
            <p:spPr bwMode="auto">
              <a:xfrm flipH="1">
                <a:off x="4267" y="3527"/>
                <a:ext cx="6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3563" name="Line 24"/>
            <p:cNvSpPr>
              <a:spLocks noChangeShapeType="1"/>
            </p:cNvSpPr>
            <p:nvPr/>
          </p:nvSpPr>
          <p:spPr bwMode="auto">
            <a:xfrm flipH="1">
              <a:off x="4469" y="1830"/>
              <a:ext cx="100" cy="16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3564" name="Line 25"/>
            <p:cNvSpPr>
              <a:spLocks noChangeShapeType="1"/>
            </p:cNvSpPr>
            <p:nvPr/>
          </p:nvSpPr>
          <p:spPr bwMode="auto">
            <a:xfrm flipH="1">
              <a:off x="4587" y="1830"/>
              <a:ext cx="100" cy="16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3565" name="Line 26"/>
            <p:cNvSpPr>
              <a:spLocks noChangeShapeType="1"/>
            </p:cNvSpPr>
            <p:nvPr/>
          </p:nvSpPr>
          <p:spPr bwMode="auto">
            <a:xfrm flipH="1">
              <a:off x="4705" y="1831"/>
              <a:ext cx="100" cy="16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3566" name="Line 27"/>
            <p:cNvSpPr>
              <a:spLocks noChangeShapeType="1"/>
            </p:cNvSpPr>
            <p:nvPr/>
          </p:nvSpPr>
          <p:spPr bwMode="auto">
            <a:xfrm flipH="1">
              <a:off x="4824" y="1831"/>
              <a:ext cx="100" cy="16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3567" name="Freeform 28"/>
            <p:cNvSpPr>
              <a:spLocks/>
            </p:cNvSpPr>
            <p:nvPr/>
          </p:nvSpPr>
          <p:spPr bwMode="auto">
            <a:xfrm>
              <a:off x="5360" y="1294"/>
              <a:ext cx="146" cy="549"/>
            </a:xfrm>
            <a:custGeom>
              <a:avLst/>
              <a:gdLst>
                <a:gd name="T0" fmla="*/ 0 w 146"/>
                <a:gd name="T1" fmla="*/ 549 h 549"/>
                <a:gd name="T2" fmla="*/ 127 w 146"/>
                <a:gd name="T3" fmla="*/ 368 h 549"/>
                <a:gd name="T4" fmla="*/ 113 w 146"/>
                <a:gd name="T5" fmla="*/ 147 h 549"/>
                <a:gd name="T6" fmla="*/ 6 w 146"/>
                <a:gd name="T7" fmla="*/ 0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549"/>
                <a:gd name="T14" fmla="*/ 146 w 146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549">
                  <a:moveTo>
                    <a:pt x="0" y="549"/>
                  </a:moveTo>
                  <a:cubicBezTo>
                    <a:pt x="21" y="519"/>
                    <a:pt x="108" y="435"/>
                    <a:pt x="127" y="368"/>
                  </a:cubicBezTo>
                  <a:cubicBezTo>
                    <a:pt x="146" y="301"/>
                    <a:pt x="133" y="208"/>
                    <a:pt x="113" y="147"/>
                  </a:cubicBezTo>
                  <a:cubicBezTo>
                    <a:pt x="93" y="86"/>
                    <a:pt x="28" y="31"/>
                    <a:pt x="6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219075" y="4013538"/>
            <a:ext cx="878681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represents a test case that goes from nodes FF to TT to FT to TF in the original FSM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last step in the mutated FSM will be to TT, killing the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mutant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no sequence is produced, the mutant is equivalent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Equivalence is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undecidable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for programs, but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decidable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for FSMs</a:t>
            </a:r>
          </a:p>
        </p:txBody>
      </p:sp>
      <p:sp>
        <p:nvSpPr>
          <p:cNvPr id="23560" name="Text Box 34"/>
          <p:cNvSpPr txBox="1">
            <a:spLocks noChangeArrowheads="1"/>
          </p:cNvSpPr>
          <p:nvPr/>
        </p:nvSpPr>
        <p:spPr bwMode="auto">
          <a:xfrm>
            <a:off x="650874" y="1930400"/>
            <a:ext cx="3704557" cy="135421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/* state 1 */ { x = 0, y = 0 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/* state 2 */ { x = 1, y = 1 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/* state 3 */ { x = 0, y = 1 }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/* state 4 */ { x = 1, y = 0 }</a:t>
            </a:r>
          </a:p>
        </p:txBody>
      </p:sp>
      <p:sp>
        <p:nvSpPr>
          <p:cNvPr id="23561" name="Date Placeholder 3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87C2E-95A3-4033-A46E-3F27A1FBCE5A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Model-Based Grammars Summary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25500"/>
            <a:ext cx="8867775" cy="57023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Model-checking</a:t>
            </a:r>
            <a:r>
              <a:rPr lang="en-US" altLang="en-US" smtClean="0"/>
              <a:t> is slowly growing in use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chemeClr val="tx2"/>
                </a:solidFill>
              </a:rPr>
              <a:t>Finite state machines</a:t>
            </a:r>
            <a:r>
              <a:rPr lang="en-US" altLang="en-US" smtClean="0"/>
              <a:t> can be encoded into model checkers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Properties can be defined on FSMs and model checking used to find </a:t>
            </a:r>
            <a:r>
              <a:rPr lang="en-US" altLang="en-US" smtClean="0">
                <a:solidFill>
                  <a:schemeClr val="tx2"/>
                </a:solidFill>
              </a:rPr>
              <a:t>paths that violate</a:t>
            </a:r>
            <a:r>
              <a:rPr lang="en-US" altLang="en-US" smtClean="0"/>
              <a:t> the properties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chemeClr val="tx2"/>
                </a:solidFill>
              </a:rPr>
              <a:t>No equivalent</a:t>
            </a:r>
            <a:r>
              <a:rPr lang="en-US" altLang="en-US" smtClean="0"/>
              <a:t> mutants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Everything is </a:t>
            </a:r>
            <a:r>
              <a:rPr lang="en-US" altLang="en-US" smtClean="0">
                <a:solidFill>
                  <a:schemeClr val="tx2"/>
                </a:solidFill>
              </a:rPr>
              <a:t>finite</a:t>
            </a:r>
          </a:p>
        </p:txBody>
      </p:sp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9B203-FF10-4D75-BC4B-DA6B37CDEB10}" type="slidenum">
              <a:rPr lang="zh-CN" altLang="en-US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Model-based Grammars</a:t>
            </a:r>
            <a:endParaRPr lang="en-US" altLang="en-US" smtClean="0">
              <a:ea typeface="宋体" pitchFamily="2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478505"/>
            <a:ext cx="8867775" cy="397944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Formal</a:t>
            </a:r>
            <a:r>
              <a:rPr lang="en-US" altLang="zh-CN" dirty="0" smtClean="0">
                <a:ea typeface="宋体" pitchFamily="2" charset="-122"/>
              </a:rPr>
              <a:t> specification languages</a:t>
            </a:r>
          </a:p>
          <a:p>
            <a:pPr lvl="1"/>
            <a:r>
              <a:rPr lang="en-US" altLang="en-US" dirty="0" smtClean="0">
                <a:ea typeface="宋体" pitchFamily="2" charset="-122"/>
              </a:rPr>
              <a:t>Z, SMV, OCL, …</a:t>
            </a:r>
          </a:p>
          <a:p>
            <a:r>
              <a:rPr lang="en-US" altLang="en-US" dirty="0" smtClean="0">
                <a:solidFill>
                  <a:schemeClr val="tx2"/>
                </a:solidFill>
                <a:ea typeface="宋体" pitchFamily="2" charset="-122"/>
              </a:rPr>
              <a:t>Informal</a:t>
            </a:r>
            <a:r>
              <a:rPr lang="en-US" altLang="en-US" dirty="0" smtClean="0">
                <a:ea typeface="宋体" pitchFamily="2" charset="-122"/>
              </a:rPr>
              <a:t> specification languages</a:t>
            </a:r>
          </a:p>
          <a:p>
            <a:r>
              <a:rPr lang="en-US" altLang="en-US" dirty="0" smtClean="0">
                <a:solidFill>
                  <a:schemeClr val="tx2"/>
                </a:solidFill>
                <a:ea typeface="宋体" pitchFamily="2" charset="-122"/>
              </a:rPr>
              <a:t>Design</a:t>
            </a:r>
            <a:r>
              <a:rPr lang="en-US" altLang="en-US" dirty="0" smtClean="0">
                <a:ea typeface="宋体" pitchFamily="2" charset="-122"/>
              </a:rPr>
              <a:t> notations</a:t>
            </a:r>
          </a:p>
          <a:p>
            <a:pPr lvl="1"/>
            <a:r>
              <a:rPr lang="en-US" altLang="en-US" dirty="0" err="1" smtClean="0">
                <a:ea typeface="宋体" pitchFamily="2" charset="-122"/>
              </a:rPr>
              <a:t>Statecharts</a:t>
            </a:r>
            <a:r>
              <a:rPr lang="en-US" altLang="en-US" dirty="0" smtClean="0">
                <a:ea typeface="宋体" pitchFamily="2" charset="-122"/>
              </a:rPr>
              <a:t>, FSMs, UML notations</a:t>
            </a:r>
          </a:p>
          <a:p>
            <a:r>
              <a:rPr lang="en-US" altLang="en-US" dirty="0" smtClean="0">
                <a:solidFill>
                  <a:schemeClr val="tx2"/>
                </a:solidFill>
                <a:ea typeface="宋体" pitchFamily="2" charset="-122"/>
              </a:rPr>
              <a:t>Model-based</a:t>
            </a:r>
            <a:r>
              <a:rPr lang="en-US" altLang="en-US" dirty="0" smtClean="0">
                <a:ea typeface="宋体" pitchFamily="2" charset="-122"/>
              </a:rPr>
              <a:t> languages are becoming more widely used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71475" y="1087438"/>
            <a:ext cx="8078788" cy="104028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Model-based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Languages that describe software in abstract terms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</p:txBody>
      </p:sp>
      <p:sp>
        <p:nvSpPr>
          <p:cNvPr id="14343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88A57-E8FF-49A5-A9C3-471D5DB1DD05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" y="96838"/>
            <a:ext cx="9102693" cy="1298825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533650" y="1259312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20852"/>
            <a:ext cx="8686800" cy="950913"/>
            <a:chOff x="144" y="1084"/>
            <a:chExt cx="5472" cy="599"/>
          </a:xfrm>
        </p:grpSpPr>
        <p:sp>
          <p:nvSpPr>
            <p:cNvPr id="15401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5402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5403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5404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405" name="AutoShape 9"/>
            <p:cNvCxnSpPr>
              <a:cxnSpLocks noChangeShapeType="1"/>
              <a:stCxn id="15365" idx="2"/>
              <a:endCxn id="15401" idx="0"/>
            </p:cNvCxnSpPr>
            <p:nvPr/>
          </p:nvCxnSpPr>
          <p:spPr bwMode="auto">
            <a:xfrm rot="5400000">
              <a:off x="1730" y="242"/>
              <a:ext cx="308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6" name="AutoShape 10"/>
            <p:cNvCxnSpPr>
              <a:cxnSpLocks noChangeShapeType="1"/>
              <a:stCxn id="15365" idx="2"/>
              <a:endCxn id="15404" idx="0"/>
            </p:cNvCxnSpPr>
            <p:nvPr/>
          </p:nvCxnSpPr>
          <p:spPr bwMode="auto">
            <a:xfrm rot="16200000" flipH="1">
              <a:off x="3794" y="170"/>
              <a:ext cx="308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7" name="AutoShape 11"/>
            <p:cNvCxnSpPr>
              <a:cxnSpLocks noChangeShapeType="1"/>
              <a:stCxn id="15365" idx="2"/>
              <a:endCxn id="15403" idx="0"/>
            </p:cNvCxnSpPr>
            <p:nvPr/>
          </p:nvCxnSpPr>
          <p:spPr bwMode="auto">
            <a:xfrm rot="16200000" flipH="1">
              <a:off x="3110" y="854"/>
              <a:ext cx="308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8" name="AutoShape 12"/>
            <p:cNvCxnSpPr>
              <a:cxnSpLocks noChangeShapeType="1"/>
              <a:stCxn id="15365" idx="2"/>
              <a:endCxn id="15402" idx="0"/>
            </p:cNvCxnSpPr>
            <p:nvPr/>
          </p:nvCxnSpPr>
          <p:spPr bwMode="auto">
            <a:xfrm rot="5400000">
              <a:off x="2450" y="962"/>
              <a:ext cx="308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2671763"/>
            <a:ext cx="2514600" cy="2671762"/>
            <a:chOff x="0" y="1683"/>
            <a:chExt cx="1584" cy="1683"/>
          </a:xfrm>
        </p:grpSpPr>
        <p:sp>
          <p:nvSpPr>
            <p:cNvPr id="15398" name="Text Box 14"/>
            <p:cNvSpPr txBox="1">
              <a:spLocks noChangeArrowheads="1"/>
            </p:cNvSpPr>
            <p:nvPr/>
          </p:nvSpPr>
          <p:spPr bwMode="auto">
            <a:xfrm>
              <a:off x="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99" name="AutoShape 15"/>
            <p:cNvCxnSpPr>
              <a:cxnSpLocks noChangeShapeType="1"/>
              <a:stCxn id="15401" idx="2"/>
              <a:endCxn id="15398" idx="0"/>
            </p:cNvCxnSpPr>
            <p:nvPr/>
          </p:nvCxnSpPr>
          <p:spPr bwMode="auto">
            <a:xfrm rot="5400000">
              <a:off x="206" y="2269"/>
              <a:ext cx="1268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0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15395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15396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97" name="AutoShape 20"/>
            <p:cNvCxnSpPr>
              <a:cxnSpLocks noChangeShapeType="1"/>
              <a:stCxn id="15401" idx="2"/>
              <a:endCxn id="15396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0175"/>
            <a:ext cx="2438400" cy="3822699"/>
            <a:chOff x="3504" y="1682"/>
            <a:chExt cx="1536" cy="2408"/>
          </a:xfrm>
        </p:grpSpPr>
        <p:sp>
          <p:nvSpPr>
            <p:cNvPr id="15392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93" name="AutoShape 23"/>
            <p:cNvCxnSpPr>
              <a:cxnSpLocks noChangeShapeType="1"/>
              <a:stCxn id="15404" idx="2"/>
              <a:endCxn id="15392" idx="0"/>
            </p:cNvCxnSpPr>
            <p:nvPr/>
          </p:nvCxnSpPr>
          <p:spPr bwMode="auto">
            <a:xfrm rot="5400000">
              <a:off x="3733" y="2221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4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15389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90" name="AutoShape 27"/>
            <p:cNvCxnSpPr>
              <a:cxnSpLocks noChangeShapeType="1"/>
              <a:stCxn id="15402" idx="2"/>
              <a:endCxn id="15389" idx="0"/>
            </p:cNvCxnSpPr>
            <p:nvPr/>
          </p:nvCxnSpPr>
          <p:spPr bwMode="auto">
            <a:xfrm rot="16200000" flipH="1">
              <a:off x="1801" y="2209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1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15386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87" name="AutoShape 31"/>
            <p:cNvCxnSpPr>
              <a:cxnSpLocks noChangeShapeType="1"/>
              <a:stCxn id="15403" idx="2"/>
              <a:endCxn id="15386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8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0176"/>
            <a:ext cx="1905000" cy="2727326"/>
            <a:chOff x="4560" y="1682"/>
            <a:chExt cx="1200" cy="1718"/>
          </a:xfrm>
        </p:grpSpPr>
        <p:sp>
          <p:nvSpPr>
            <p:cNvPr id="15383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5384" name="AutoShape 35"/>
            <p:cNvCxnSpPr>
              <a:cxnSpLocks noChangeShapeType="1"/>
              <a:stCxn id="15404" idx="2"/>
              <a:endCxn id="15383" idx="0"/>
            </p:cNvCxnSpPr>
            <p:nvPr/>
          </p:nvCxnSpPr>
          <p:spPr bwMode="auto">
            <a:xfrm rot="16200000" flipH="1">
              <a:off x="4801" y="1897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302117" name="Rectangle 37"/>
          <p:cNvSpPr>
            <a:spLocks noChangeArrowheads="1"/>
          </p:cNvSpPr>
          <p:nvPr/>
        </p:nvSpPr>
        <p:spPr bwMode="auto">
          <a:xfrm>
            <a:off x="6911975" y="1785938"/>
            <a:ext cx="2181225" cy="143668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02118" name="Rectangle 38"/>
          <p:cNvSpPr>
            <a:spLocks noChangeArrowheads="1"/>
          </p:cNvSpPr>
          <p:nvPr/>
        </p:nvSpPr>
        <p:spPr bwMode="auto">
          <a:xfrm>
            <a:off x="6632575" y="3217863"/>
            <a:ext cx="2460625" cy="343376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02119" name="Rectangle 39"/>
          <p:cNvSpPr>
            <a:spLocks noChangeArrowheads="1"/>
          </p:cNvSpPr>
          <p:nvPr/>
        </p:nvSpPr>
        <p:spPr bwMode="auto">
          <a:xfrm>
            <a:off x="7938" y="1785938"/>
            <a:ext cx="4397375" cy="483552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02120" name="Rectangle 40"/>
          <p:cNvSpPr>
            <a:spLocks noChangeArrowheads="1"/>
          </p:cNvSpPr>
          <p:nvPr/>
        </p:nvSpPr>
        <p:spPr bwMode="auto">
          <a:xfrm>
            <a:off x="5546725" y="4908550"/>
            <a:ext cx="1085850" cy="1743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27725" y="1658938"/>
            <a:ext cx="604838" cy="515937"/>
            <a:chOff x="511" y="3486"/>
            <a:chExt cx="381" cy="325"/>
          </a:xfrm>
        </p:grpSpPr>
        <p:sp>
          <p:nvSpPr>
            <p:cNvPr id="15381" name="Oval 42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382" name="Text Box 43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b="0" dirty="0" smtClean="0">
                  <a:latin typeface="Gill Sans MT" panose="020B0502020104020203" pitchFamily="34" charset="0"/>
                </a:rPr>
                <a:t>9.4</a:t>
              </a:r>
              <a:endParaRPr lang="en-US" altLang="en-US" b="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02124" name="Rectangle 44"/>
          <p:cNvSpPr>
            <a:spLocks noChangeArrowheads="1"/>
          </p:cNvSpPr>
          <p:nvPr/>
        </p:nvSpPr>
        <p:spPr bwMode="auto">
          <a:xfrm>
            <a:off x="4397375" y="4800600"/>
            <a:ext cx="1155700" cy="185102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02125" name="Rectangle 45"/>
          <p:cNvSpPr>
            <a:spLocks noChangeArrowheads="1"/>
          </p:cNvSpPr>
          <p:nvPr/>
        </p:nvSpPr>
        <p:spPr bwMode="auto">
          <a:xfrm>
            <a:off x="4395788" y="2009775"/>
            <a:ext cx="355600" cy="1271588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15380" name="Date Placeholder 4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17" grpId="0" animBg="1"/>
      <p:bldP spid="302118" grpId="0" animBg="1"/>
      <p:bldP spid="302119" grpId="0" animBg="1"/>
      <p:bldP spid="302120" grpId="0" animBg="1"/>
      <p:bldP spid="302124" grpId="0" animBg="1"/>
      <p:bldP spid="302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BNF Grammar Testing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(9.4.1</a:t>
            </a:r>
            <a:r>
              <a:rPr lang="en-US" altLang="zh-CN" sz="2400" dirty="0">
                <a:ea typeface="宋体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" y="890336"/>
            <a:ext cx="9112481" cy="56374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Terminal symbol coverage and production coverage have only been applied to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algebraic</a:t>
            </a:r>
            <a:r>
              <a:rPr lang="en-US" altLang="zh-CN" dirty="0">
                <a:ea typeface="宋体" pitchFamily="2" charset="-122"/>
              </a:rPr>
              <a:t> specifications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Algebraic specifications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not widely used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宋体" pitchFamily="2" charset="-122"/>
              </a:rPr>
              <a:t>This is essentially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research-only</a:t>
            </a:r>
            <a:r>
              <a:rPr lang="en-US" altLang="zh-CN" dirty="0">
                <a:ea typeface="宋体" pitchFamily="2" charset="-122"/>
              </a:rPr>
              <a:t>, so not covered in this </a:t>
            </a:r>
            <a:r>
              <a:rPr lang="en-US" altLang="zh-CN" dirty="0" smtClean="0">
                <a:ea typeface="宋体" pitchFamily="2" charset="-122"/>
              </a:rPr>
              <a:t>book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FC9A3-7BEC-405D-9AAF-7BD3324FB7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232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CD695-65BF-42F0-942E-8105CF794640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Specification-based Mutation </a:t>
            </a:r>
            <a:r>
              <a:rPr lang="en-US" altLang="zh-CN" sz="2400" dirty="0" smtClean="0">
                <a:ea typeface="宋体" pitchFamily="2" charset="-122"/>
              </a:rPr>
              <a:t>(9.4.2)</a:t>
            </a:r>
            <a:endParaRPr lang="en-US" altLang="en-US" sz="2400" dirty="0" smtClean="0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6588"/>
            <a:ext cx="8867775" cy="554121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finite state machine</a:t>
            </a:r>
            <a:r>
              <a:rPr lang="en-US" altLang="zh-CN" dirty="0" smtClean="0">
                <a:ea typeface="宋体" pitchFamily="2" charset="-122"/>
              </a:rPr>
              <a:t> is essentially a graph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Nodes are states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Edges are transitions</a:t>
            </a:r>
          </a:p>
          <a:p>
            <a:r>
              <a:rPr lang="en-US" altLang="en-US" dirty="0" smtClean="0">
                <a:ea typeface="宋体" pitchFamily="2" charset="-122"/>
              </a:rPr>
              <a:t>A </a:t>
            </a:r>
            <a:r>
              <a:rPr lang="en-US" altLang="en-US" i="1" dirty="0" smtClean="0">
                <a:ea typeface="宋体" pitchFamily="2" charset="-122"/>
              </a:rPr>
              <a:t>formalization</a:t>
            </a:r>
            <a:r>
              <a:rPr lang="en-US" altLang="en-US" dirty="0" smtClean="0">
                <a:ea typeface="宋体" pitchFamily="2" charset="-122"/>
              </a:rPr>
              <a:t> of an FSM is: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States</a:t>
            </a:r>
            <a:r>
              <a:rPr lang="en-US" altLang="zh-CN" dirty="0" smtClean="0">
                <a:ea typeface="宋体" pitchFamily="2" charset="-122"/>
              </a:rPr>
              <a:t> are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implicitly defined</a:t>
            </a:r>
            <a:r>
              <a:rPr lang="en-US" altLang="zh-CN" dirty="0" smtClean="0">
                <a:ea typeface="宋体" pitchFamily="2" charset="-122"/>
              </a:rPr>
              <a:t> by declaring variables with limited range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i="1" dirty="0" smtClean="0">
                <a:ea typeface="宋体" pitchFamily="2" charset="-122"/>
              </a:rPr>
              <a:t>state space</a:t>
            </a:r>
            <a:r>
              <a:rPr lang="en-US" altLang="zh-CN" dirty="0" smtClean="0">
                <a:ea typeface="宋体" pitchFamily="2" charset="-122"/>
              </a:rPr>
              <a:t> is then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Cartesian product</a:t>
            </a:r>
            <a:r>
              <a:rPr lang="en-US" altLang="zh-CN" dirty="0" smtClean="0">
                <a:ea typeface="宋体" pitchFamily="2" charset="-122"/>
              </a:rPr>
              <a:t> of  the ranges of the variables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Initial states</a:t>
            </a:r>
            <a:r>
              <a:rPr lang="en-US" altLang="zh-CN" dirty="0" smtClean="0">
                <a:ea typeface="宋体" pitchFamily="2" charset="-122"/>
              </a:rPr>
              <a:t> are defined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limiting the ranges</a:t>
            </a:r>
            <a:r>
              <a:rPr lang="en-US" altLang="zh-CN" dirty="0" smtClean="0">
                <a:ea typeface="宋体" pitchFamily="2" charset="-122"/>
              </a:rPr>
              <a:t> of some or all of the variables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Transitions</a:t>
            </a:r>
            <a:r>
              <a:rPr lang="en-US" altLang="zh-CN" dirty="0" smtClean="0">
                <a:ea typeface="宋体" pitchFamily="2" charset="-122"/>
              </a:rPr>
              <a:t> are defined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rules</a:t>
            </a:r>
            <a:r>
              <a:rPr lang="en-US" altLang="zh-CN" dirty="0" smtClean="0">
                <a:ea typeface="宋体" pitchFamily="2" charset="-122"/>
              </a:rPr>
              <a:t> that characterize the source and target of each transition</a:t>
            </a:r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17414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0CB59-4114-4A97-A6F2-D175419BA921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SMV Machine</a:t>
            </a:r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03663" y="925678"/>
            <a:ext cx="5084762" cy="3792537"/>
          </a:xfrm>
          <a:noFill/>
        </p:spPr>
        <p:txBody>
          <a:bodyPr/>
          <a:lstStyle/>
          <a:p>
            <a:r>
              <a:rPr lang="en-US" altLang="en-US" sz="2400" dirty="0" smtClean="0"/>
              <a:t>Initial state : (</a:t>
            </a:r>
            <a:r>
              <a:rPr lang="en-US" altLang="en-US" sz="2400" dirty="0" smtClean="0">
                <a:solidFill>
                  <a:schemeClr val="tx2"/>
                </a:solidFill>
              </a:rPr>
              <a:t>F, F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Value for </a:t>
            </a:r>
            <a:r>
              <a:rPr lang="en-US" altLang="en-US" sz="2400" dirty="0" smtClean="0">
                <a:solidFill>
                  <a:schemeClr val="tx2"/>
                </a:solidFill>
              </a:rPr>
              <a:t>x</a:t>
            </a:r>
            <a:r>
              <a:rPr lang="en-US" altLang="en-US" sz="2400" dirty="0" smtClean="0"/>
              <a:t> in next state: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dirty="0" smtClean="0">
                <a:solidFill>
                  <a:schemeClr val="tx2"/>
                </a:solidFill>
              </a:rPr>
              <a:t>x=F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chemeClr val="tx2"/>
                </a:solidFill>
              </a:rPr>
              <a:t>y=T</a:t>
            </a:r>
            <a:r>
              <a:rPr lang="en-US" altLang="en-US" sz="2000" dirty="0" smtClean="0"/>
              <a:t>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x=T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dirty="0" smtClean="0">
                <a:solidFill>
                  <a:schemeClr val="tx2"/>
                </a:solidFill>
              </a:rPr>
              <a:t>y=F</a:t>
            </a:r>
            <a:r>
              <a:rPr lang="en-US" altLang="en-US" sz="2000" dirty="0" smtClean="0"/>
              <a:t>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x=T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dirty="0" smtClean="0">
                <a:solidFill>
                  <a:schemeClr val="tx2"/>
                </a:solidFill>
              </a:rPr>
              <a:t>x=T</a:t>
            </a:r>
            <a:r>
              <a:rPr lang="en-US" altLang="en-US" sz="2000" dirty="0" smtClean="0"/>
              <a:t>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x=F</a:t>
            </a:r>
          </a:p>
          <a:p>
            <a:pPr lvl="1"/>
            <a:r>
              <a:rPr lang="en-US" altLang="en-US" sz="2000" dirty="0" smtClean="0"/>
              <a:t>otherwise, next state </a:t>
            </a:r>
            <a:r>
              <a:rPr lang="en-US" altLang="en-US" sz="2000" dirty="0" smtClean="0">
                <a:solidFill>
                  <a:schemeClr val="tx2"/>
                </a:solidFill>
              </a:rPr>
              <a:t>x</a:t>
            </a:r>
            <a:r>
              <a:rPr lang="en-US" altLang="en-US" sz="2000" dirty="0" smtClean="0"/>
              <a:t> does not change</a:t>
            </a:r>
          </a:p>
          <a:p>
            <a:r>
              <a:rPr lang="en-US" altLang="en-US" sz="2400" dirty="0" smtClean="0"/>
              <a:t>Value for </a:t>
            </a:r>
            <a:r>
              <a:rPr lang="en-US" altLang="en-US" sz="2400" dirty="0" smtClean="0">
                <a:solidFill>
                  <a:schemeClr val="tx2"/>
                </a:solidFill>
              </a:rPr>
              <a:t>y</a:t>
            </a:r>
            <a:r>
              <a:rPr lang="en-US" altLang="en-US" sz="2400" dirty="0" smtClean="0"/>
              <a:t> in next state:</a:t>
            </a:r>
          </a:p>
          <a:p>
            <a:pPr lvl="1"/>
            <a:r>
              <a:rPr lang="en-US" altLang="en-US" sz="2000" dirty="0" smtClean="0"/>
              <a:t>if (</a:t>
            </a:r>
            <a:r>
              <a:rPr lang="en-US" altLang="en-US" sz="2000" dirty="0" smtClean="0">
                <a:solidFill>
                  <a:schemeClr val="tx2"/>
                </a:solidFill>
              </a:rPr>
              <a:t>T, F</a:t>
            </a:r>
            <a:r>
              <a:rPr lang="en-US" altLang="en-US" sz="2000" dirty="0" smtClean="0"/>
              <a:t>),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y=F</a:t>
            </a:r>
          </a:p>
          <a:p>
            <a:pPr lvl="1"/>
            <a:r>
              <a:rPr lang="en-US" altLang="en-US" sz="2000" dirty="0" smtClean="0"/>
              <a:t>if (</a:t>
            </a:r>
            <a:r>
              <a:rPr lang="en-US" altLang="en-US" sz="2000" dirty="0" smtClean="0">
                <a:solidFill>
                  <a:schemeClr val="tx2"/>
                </a:solidFill>
              </a:rPr>
              <a:t>T, T</a:t>
            </a:r>
            <a:r>
              <a:rPr lang="en-US" altLang="en-US" sz="2000" dirty="0" smtClean="0"/>
              <a:t>), next state </a:t>
            </a:r>
            <a:r>
              <a:rPr lang="en-US" altLang="en-US" sz="2000" dirty="0" smtClean="0">
                <a:solidFill>
                  <a:schemeClr val="tx2"/>
                </a:solidFill>
              </a:rPr>
              <a:t>y</a:t>
            </a:r>
            <a:r>
              <a:rPr lang="en-US" altLang="en-US" sz="2000" dirty="0" smtClean="0"/>
              <a:t> does not change</a:t>
            </a:r>
          </a:p>
          <a:p>
            <a:pPr lvl="1"/>
            <a:r>
              <a:rPr lang="en-US" altLang="en-US" sz="2000" dirty="0" smtClean="0"/>
              <a:t>if (</a:t>
            </a:r>
            <a:r>
              <a:rPr lang="en-US" altLang="en-US" sz="2000" dirty="0" smtClean="0">
                <a:solidFill>
                  <a:schemeClr val="tx2"/>
                </a:solidFill>
              </a:rPr>
              <a:t>F,T</a:t>
            </a:r>
            <a:r>
              <a:rPr lang="en-US" altLang="en-US" sz="2000" dirty="0" smtClean="0"/>
              <a:t>),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y=F</a:t>
            </a:r>
          </a:p>
          <a:p>
            <a:pPr lvl="1"/>
            <a:r>
              <a:rPr lang="en-US" altLang="en-US" sz="2000" dirty="0" smtClean="0"/>
              <a:t>otherwise, next state has </a:t>
            </a:r>
            <a:r>
              <a:rPr lang="en-US" altLang="en-US" sz="2000" dirty="0" smtClean="0">
                <a:solidFill>
                  <a:schemeClr val="tx2"/>
                </a:solidFill>
              </a:rPr>
              <a:t>y=T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081463" y="5104410"/>
            <a:ext cx="4816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Any ambiguity in SMV is resolved by the order of the cases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true : x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 corresponds to “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default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 in programming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246063" y="922338"/>
            <a:ext cx="3589337" cy="5664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MODULE main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#define false 0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#define true 1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VAR     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x, y :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boolean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ASSIGN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(x) :=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(y) := false;</a:t>
            </a:r>
          </a:p>
          <a:p>
            <a:pPr algn="l"/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next (x) := case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!y       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       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x;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</a:p>
          <a:p>
            <a:pPr algn="l"/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next (y) := case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!y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y  : y;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8440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3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3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3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3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3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build="p" bldLvl="2" autoUpdateAnimBg="0"/>
      <p:bldP spid="293894" grpId="0" autoUpdateAnimBg="0"/>
      <p:bldP spid="29389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33353-B3F8-4500-9476-7E17D1FE3F13}" type="slidenum">
              <a:rPr lang="zh-CN" altLang="en-US" smtClean="0"/>
              <a:pPr>
                <a:defRPr/>
              </a:pPr>
              <a:t>7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SMV Machine</a:t>
            </a:r>
          </a:p>
        </p:txBody>
      </p:sp>
      <p:sp>
        <p:nvSpPr>
          <p:cNvPr id="291899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081463" y="4140027"/>
            <a:ext cx="4816475" cy="2453272"/>
          </a:xfrm>
          <a:noFill/>
        </p:spPr>
        <p:txBody>
          <a:bodyPr/>
          <a:lstStyle/>
          <a:p>
            <a:r>
              <a:rPr lang="en-US" altLang="en-US" dirty="0" smtClean="0"/>
              <a:t>Converting from SMV to FSM is mechanical and easy to automate</a:t>
            </a:r>
          </a:p>
          <a:p>
            <a:r>
              <a:rPr lang="en-US" altLang="en-US" dirty="0" smtClean="0"/>
              <a:t>SMV notation is </a:t>
            </a:r>
            <a:r>
              <a:rPr lang="en-US" altLang="en-US" dirty="0" smtClean="0">
                <a:solidFill>
                  <a:schemeClr val="tx2"/>
                </a:solidFill>
              </a:rPr>
              <a:t>smaller</a:t>
            </a:r>
            <a:r>
              <a:rPr lang="en-US" altLang="en-US" dirty="0" smtClean="0"/>
              <a:t> than graphs for </a:t>
            </a:r>
            <a:r>
              <a:rPr lang="en-US" altLang="en-US" dirty="0" smtClean="0">
                <a:solidFill>
                  <a:schemeClr val="tx2"/>
                </a:solidFill>
              </a:rPr>
              <a:t>large</a:t>
            </a:r>
            <a:r>
              <a:rPr lang="en-US" altLang="en-US" dirty="0" smtClean="0"/>
              <a:t> finite state machines</a:t>
            </a:r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246063" y="922338"/>
            <a:ext cx="3589337" cy="5664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MODULE main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#define false 0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#define true 1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VAR     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x, y :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boolean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ASSIGN          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(x) :=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(y) := false;</a:t>
            </a:r>
          </a:p>
          <a:p>
            <a:pPr algn="l"/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next (x) := case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!y       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       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x;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</a:p>
          <a:p>
            <a:pPr algn="l"/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next (y) := case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!y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x &amp; y  : y;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!x &amp; y : false;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     true    : true;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esac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713288" y="992526"/>
            <a:ext cx="3552825" cy="3000375"/>
            <a:chOff x="2969" y="557"/>
            <a:chExt cx="2238" cy="1890"/>
          </a:xfrm>
        </p:grpSpPr>
        <p:sp>
          <p:nvSpPr>
            <p:cNvPr id="19465" name="Rectangle 54"/>
            <p:cNvSpPr>
              <a:spLocks noChangeArrowheads="1"/>
            </p:cNvSpPr>
            <p:nvPr/>
          </p:nvSpPr>
          <p:spPr bwMode="auto">
            <a:xfrm>
              <a:off x="2969" y="777"/>
              <a:ext cx="2238" cy="16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466" name="Group 40"/>
            <p:cNvGrpSpPr>
              <a:grpSpLocks/>
            </p:cNvGrpSpPr>
            <p:nvPr/>
          </p:nvGrpSpPr>
          <p:grpSpPr bwMode="auto">
            <a:xfrm>
              <a:off x="3451" y="1106"/>
              <a:ext cx="350" cy="296"/>
              <a:chOff x="2951" y="990"/>
              <a:chExt cx="350" cy="296"/>
            </a:xfrm>
          </p:grpSpPr>
          <p:sp>
            <p:nvSpPr>
              <p:cNvPr id="19482" name="Oval 9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3" name="Text Box 10"/>
              <p:cNvSpPr txBox="1">
                <a:spLocks noChangeArrowheads="1"/>
              </p:cNvSpPr>
              <p:nvPr/>
            </p:nvSpPr>
            <p:spPr bwMode="auto">
              <a:xfrm>
                <a:off x="2969" y="1013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FF</a:t>
                </a:r>
              </a:p>
            </p:txBody>
          </p:sp>
        </p:grpSp>
        <p:sp>
          <p:nvSpPr>
            <p:cNvPr id="19467" name="Line 22"/>
            <p:cNvSpPr>
              <a:spLocks noChangeShapeType="1"/>
            </p:cNvSpPr>
            <p:nvPr/>
          </p:nvSpPr>
          <p:spPr bwMode="auto">
            <a:xfrm>
              <a:off x="3224" y="1254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8" name="Group 41"/>
            <p:cNvGrpSpPr>
              <a:grpSpLocks/>
            </p:cNvGrpSpPr>
            <p:nvPr/>
          </p:nvGrpSpPr>
          <p:grpSpPr bwMode="auto">
            <a:xfrm>
              <a:off x="3451" y="1805"/>
              <a:ext cx="350" cy="296"/>
              <a:chOff x="2951" y="990"/>
              <a:chExt cx="350" cy="296"/>
            </a:xfrm>
          </p:grpSpPr>
          <p:sp>
            <p:nvSpPr>
              <p:cNvPr id="19480" name="Oval 42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1" name="Text Box 43"/>
              <p:cNvSpPr txBox="1">
                <a:spLocks noChangeArrowheads="1"/>
              </p:cNvSpPr>
              <p:nvPr/>
            </p:nvSpPr>
            <p:spPr bwMode="auto">
              <a:xfrm>
                <a:off x="2951" y="1013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TF</a:t>
                </a:r>
              </a:p>
            </p:txBody>
          </p:sp>
        </p:grpSp>
        <p:grpSp>
          <p:nvGrpSpPr>
            <p:cNvPr id="19469" name="Group 44"/>
            <p:cNvGrpSpPr>
              <a:grpSpLocks/>
            </p:cNvGrpSpPr>
            <p:nvPr/>
          </p:nvGrpSpPr>
          <p:grpSpPr bwMode="auto">
            <a:xfrm>
              <a:off x="4479" y="1805"/>
              <a:ext cx="350" cy="296"/>
              <a:chOff x="2951" y="990"/>
              <a:chExt cx="350" cy="296"/>
            </a:xfrm>
          </p:grpSpPr>
          <p:sp>
            <p:nvSpPr>
              <p:cNvPr id="19478" name="Oval 45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9" name="Text Box 46"/>
              <p:cNvSpPr txBox="1">
                <a:spLocks noChangeArrowheads="1"/>
              </p:cNvSpPr>
              <p:nvPr/>
            </p:nvSpPr>
            <p:spPr bwMode="auto">
              <a:xfrm>
                <a:off x="2951" y="1013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FT</a:t>
                </a:r>
              </a:p>
            </p:txBody>
          </p:sp>
        </p:grpSp>
        <p:grpSp>
          <p:nvGrpSpPr>
            <p:cNvPr id="19470" name="Group 47"/>
            <p:cNvGrpSpPr>
              <a:grpSpLocks/>
            </p:cNvGrpSpPr>
            <p:nvPr/>
          </p:nvGrpSpPr>
          <p:grpSpPr bwMode="auto">
            <a:xfrm>
              <a:off x="4459" y="1107"/>
              <a:ext cx="369" cy="296"/>
              <a:chOff x="2932" y="990"/>
              <a:chExt cx="369" cy="296"/>
            </a:xfrm>
          </p:grpSpPr>
          <p:sp>
            <p:nvSpPr>
              <p:cNvPr id="19476" name="Oval 48"/>
              <p:cNvSpPr>
                <a:spLocks noChangeArrowheads="1"/>
              </p:cNvSpPr>
              <p:nvPr/>
            </p:nvSpPr>
            <p:spPr bwMode="auto">
              <a:xfrm>
                <a:off x="2951" y="990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7" name="Text Box 49"/>
              <p:cNvSpPr txBox="1">
                <a:spLocks noChangeArrowheads="1"/>
              </p:cNvSpPr>
              <p:nvPr/>
            </p:nvSpPr>
            <p:spPr bwMode="auto">
              <a:xfrm>
                <a:off x="2932" y="1013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TT</a:t>
                </a:r>
              </a:p>
            </p:txBody>
          </p:sp>
        </p:grpSp>
        <p:sp>
          <p:nvSpPr>
            <p:cNvPr id="19471" name="Line 50"/>
            <p:cNvSpPr>
              <a:spLocks noChangeShapeType="1"/>
            </p:cNvSpPr>
            <p:nvPr/>
          </p:nvSpPr>
          <p:spPr bwMode="auto">
            <a:xfrm>
              <a:off x="3800" y="1254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>
              <a:off x="4654" y="1406"/>
              <a:ext cx="0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52"/>
            <p:cNvSpPr>
              <a:spLocks/>
            </p:cNvSpPr>
            <p:nvPr/>
          </p:nvSpPr>
          <p:spPr bwMode="auto">
            <a:xfrm>
              <a:off x="3289" y="1968"/>
              <a:ext cx="309" cy="278"/>
            </a:xfrm>
            <a:custGeom>
              <a:avLst/>
              <a:gdLst>
                <a:gd name="T0" fmla="*/ 309 w 309"/>
                <a:gd name="T1" fmla="*/ 129 h 278"/>
                <a:gd name="T2" fmla="*/ 111 w 309"/>
                <a:gd name="T3" fmla="*/ 276 h 278"/>
                <a:gd name="T4" fmla="*/ 7 w 309"/>
                <a:gd name="T5" fmla="*/ 140 h 278"/>
                <a:gd name="T6" fmla="*/ 151 w 309"/>
                <a:gd name="T7" fmla="*/ 0 h 2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9"/>
                <a:gd name="T13" fmla="*/ 0 h 278"/>
                <a:gd name="T14" fmla="*/ 309 w 309"/>
                <a:gd name="T15" fmla="*/ 278 h 2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9" h="278">
                  <a:moveTo>
                    <a:pt x="309" y="129"/>
                  </a:moveTo>
                  <a:cubicBezTo>
                    <a:pt x="276" y="154"/>
                    <a:pt x="161" y="274"/>
                    <a:pt x="111" y="276"/>
                  </a:cubicBezTo>
                  <a:cubicBezTo>
                    <a:pt x="61" y="278"/>
                    <a:pt x="0" y="186"/>
                    <a:pt x="7" y="140"/>
                  </a:cubicBezTo>
                  <a:cubicBezTo>
                    <a:pt x="14" y="94"/>
                    <a:pt x="121" y="29"/>
                    <a:pt x="15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Text Box 57"/>
            <p:cNvSpPr txBox="1">
              <a:spLocks noChangeArrowheads="1"/>
            </p:cNvSpPr>
            <p:nvPr/>
          </p:nvSpPr>
          <p:spPr bwMode="auto">
            <a:xfrm>
              <a:off x="3577" y="557"/>
              <a:ext cx="102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FSM version</a:t>
              </a:r>
            </a:p>
          </p:txBody>
        </p:sp>
        <p:sp>
          <p:nvSpPr>
            <p:cNvPr id="19475" name="Line 61"/>
            <p:cNvSpPr>
              <a:spLocks noChangeShapeType="1"/>
            </p:cNvSpPr>
            <p:nvPr/>
          </p:nvSpPr>
          <p:spPr bwMode="auto">
            <a:xfrm flipH="1">
              <a:off x="3804" y="1949"/>
              <a:ext cx="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4" name="Date Placeholder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99" grpId="0" build="p" autoUpdateAnimBg="0"/>
      <p:bldP spid="29190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FC0A8-B306-4FE5-8562-83BCBE7C3794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SMV Descriptions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1"/>
            <a:ext cx="8867775" cy="5543550"/>
          </a:xfrm>
        </p:spPr>
        <p:txBody>
          <a:bodyPr/>
          <a:lstStyle/>
          <a:p>
            <a:pPr marL="457200" indent="-457200"/>
            <a:r>
              <a:rPr lang="en-US" altLang="zh-CN" dirty="0" smtClean="0">
                <a:ea typeface="宋体" pitchFamily="2" charset="-122"/>
              </a:rPr>
              <a:t>Finite state descriptions can capture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system behavior</a:t>
            </a:r>
            <a:r>
              <a:rPr lang="en-US" altLang="zh-CN" dirty="0" smtClean="0">
                <a:ea typeface="宋体" pitchFamily="2" charset="-122"/>
              </a:rPr>
              <a:t> at a very high level – suitable for communicating with end users</a:t>
            </a:r>
          </a:p>
          <a:p>
            <a:pPr marL="457200" indent="-457200"/>
            <a:r>
              <a:rPr lang="en-US" altLang="zh-CN" dirty="0" smtClean="0">
                <a:ea typeface="宋体" pitchFamily="2" charset="-122"/>
              </a:rPr>
              <a:t>The verification community has built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powerful analysis tools</a:t>
            </a:r>
            <a:r>
              <a:rPr lang="en-US" altLang="zh-CN" dirty="0" smtClean="0">
                <a:ea typeface="宋体" pitchFamily="2" charset="-122"/>
              </a:rPr>
              <a:t> for finite state machines expressed in SMV</a:t>
            </a:r>
          </a:p>
          <a:p>
            <a:pPr marL="457200" indent="-457200"/>
            <a:r>
              <a:rPr lang="en-US" altLang="zh-CN" dirty="0" smtClean="0">
                <a:ea typeface="宋体" pitchFamily="2" charset="-122"/>
              </a:rPr>
              <a:t>These tools produce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explicit evidence</a:t>
            </a:r>
            <a:r>
              <a:rPr lang="en-US" altLang="zh-CN" dirty="0" smtClean="0">
                <a:ea typeface="宋体" pitchFamily="2" charset="-122"/>
              </a:rPr>
              <a:t> for properties that are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 true</a:t>
            </a:r>
          </a:p>
          <a:p>
            <a:pPr marL="457200" indent="-457200"/>
            <a:r>
              <a:rPr lang="en-US" altLang="zh-CN" dirty="0" smtClean="0">
                <a:ea typeface="宋体" pitchFamily="2" charset="-122"/>
              </a:rPr>
              <a:t>This “</a:t>
            </a:r>
            <a:r>
              <a:rPr lang="en-US" altLang="zh-CN" i="1" dirty="0" smtClean="0">
                <a:ea typeface="宋体" pitchFamily="2" charset="-122"/>
              </a:rPr>
              <a:t>evidence</a:t>
            </a:r>
            <a:r>
              <a:rPr lang="en-US" altLang="zh-CN" dirty="0" smtClean="0">
                <a:ea typeface="宋体" pitchFamily="2" charset="-122"/>
              </a:rPr>
              <a:t>” is presented as sequences of states, called “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counterexamples</a:t>
            </a:r>
            <a:r>
              <a:rPr lang="en-US" altLang="zh-CN" dirty="0" smtClean="0">
                <a:ea typeface="宋体" pitchFamily="2" charset="-122"/>
              </a:rPr>
              <a:t>”</a:t>
            </a:r>
          </a:p>
          <a:p>
            <a:pPr marL="457200" indent="-457200"/>
            <a:r>
              <a:rPr lang="en-US" altLang="zh-CN" dirty="0" smtClean="0">
                <a:ea typeface="宋体" pitchFamily="2" charset="-122"/>
              </a:rPr>
              <a:t>Counterexamples are </a:t>
            </a:r>
            <a:r>
              <a:rPr lang="en-US" altLang="zh-CN" i="1" dirty="0" smtClean="0">
                <a:ea typeface="宋体" pitchFamily="2" charset="-122"/>
              </a:rPr>
              <a:t>paths</a:t>
            </a:r>
            <a:r>
              <a:rPr lang="en-US" altLang="zh-CN" dirty="0" smtClean="0">
                <a:ea typeface="宋体" pitchFamily="2" charset="-122"/>
              </a:rPr>
              <a:t> through  the FSM that can be used as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test cases</a:t>
            </a:r>
            <a:endParaRPr lang="en-US" altLang="en-US" dirty="0" smtClean="0">
              <a:solidFill>
                <a:schemeClr val="tx2"/>
              </a:solidFill>
            </a:endParaRPr>
          </a:p>
        </p:txBody>
      </p:sp>
      <p:sp>
        <p:nvSpPr>
          <p:cNvPr id="2048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8D41-39C9-4704-A595-936C143628C7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Mutations and Test Cases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19175"/>
            <a:ext cx="8867775" cy="1298575"/>
          </a:xfrm>
        </p:spPr>
        <p:txBody>
          <a:bodyPr/>
          <a:lstStyle/>
          <a:p>
            <a:r>
              <a:rPr lang="en-US" altLang="en-US" dirty="0" smtClean="0"/>
              <a:t>Mutating FSMs requires </a:t>
            </a:r>
            <a:r>
              <a:rPr lang="en-US" altLang="en-US" dirty="0" smtClean="0">
                <a:solidFill>
                  <a:schemeClr val="tx2"/>
                </a:solidFill>
              </a:rPr>
              <a:t>mutation operators</a:t>
            </a:r>
          </a:p>
          <a:p>
            <a:r>
              <a:rPr lang="en-US" altLang="en-US" dirty="0" smtClean="0"/>
              <a:t>Most FSM mutation operators are </a:t>
            </a:r>
            <a:r>
              <a:rPr lang="en-US" altLang="en-US" dirty="0" smtClean="0">
                <a:solidFill>
                  <a:schemeClr val="tx2"/>
                </a:solidFill>
              </a:rPr>
              <a:t>similar</a:t>
            </a:r>
            <a:r>
              <a:rPr lang="en-US" altLang="en-US" dirty="0" smtClean="0"/>
              <a:t> to program language operators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36525" y="2397212"/>
            <a:ext cx="886936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sz="2800" b="0" i="1" u="sng" dirty="0">
                <a:latin typeface="Gill Sans MT" panose="020B0502020104020203" pitchFamily="34" charset="0"/>
                <a:ea typeface="宋体" pitchFamily="2" charset="-122"/>
              </a:rPr>
              <a:t>Constant Replacement</a:t>
            </a:r>
            <a:r>
              <a:rPr lang="en-US" altLang="zh-CN" sz="2800" b="0" i="1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800" b="0" dirty="0">
                <a:latin typeface="Gill Sans MT" panose="020B0502020104020203" pitchFamily="34" charset="0"/>
                <a:ea typeface="宋体" pitchFamily="2" charset="-122"/>
              </a:rPr>
              <a:t>operator:</a:t>
            </a:r>
          </a:p>
          <a:p>
            <a:pPr algn="l"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changes a constant to each other constant</a:t>
            </a:r>
          </a:p>
          <a:p>
            <a:pPr algn="l">
              <a:buFontTx/>
              <a:buChar char="•"/>
            </a:pPr>
            <a:r>
              <a:rPr lang="zh-CN" altLang="en-US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in the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next(y)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case: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!x &amp; y :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mutated to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!x &amp; y : true</a:t>
            </a:r>
            <a:endParaRPr lang="zh-CN" altLang="en-US" sz="2400" b="0" i="1" dirty="0">
              <a:solidFill>
                <a:schemeClr val="tx2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38113" y="3579899"/>
            <a:ext cx="88677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To kill this mutant, we need a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sequence of states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(a path) that the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original machine allows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but the mutated machine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is what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model checkers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do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Model checkers find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counterexamples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– paths in the machine that violate some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property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Properties are written in “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temporal logic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” – logical statements that are true for some period of time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!x &amp; y: false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has different result from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!x &amp; y: true</a:t>
            </a:r>
          </a:p>
        </p:txBody>
      </p:sp>
      <p:sp>
        <p:nvSpPr>
          <p:cNvPr id="21512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(Ch 9)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  <p:bldP spid="295940" grpId="0"/>
      <p:bldP spid="295941" grpId="0" build="p" bldLvl="2"/>
    </p:bldLst>
  </p:timing>
</p:sld>
</file>

<file path=ppt/theme/theme1.xml><?xml version="1.0" encoding="utf-8"?>
<a:theme xmlns:a="http://schemas.openxmlformats.org/drawingml/2006/main" name="intro">
  <a:themeElements>
    <a:clrScheme name="Custom 17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107</TotalTime>
  <Pages>49</Pages>
  <Words>1307</Words>
  <Application>Microsoft Office PowerPoint</Application>
  <PresentationFormat>On-screen Show (4:3)</PresentationFormat>
  <Paragraphs>240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intro</vt:lpstr>
      <vt:lpstr>Introduction to Software Testing Chapter 9.4 Model-Based Grammars</vt:lpstr>
      <vt:lpstr>Model-based Grammars</vt:lpstr>
      <vt:lpstr>Instantiating Grammar-Based Testing</vt:lpstr>
      <vt:lpstr>BNF Grammar Testing (9.4.1)</vt:lpstr>
      <vt:lpstr>Specification-based Mutation (9.4.2)</vt:lpstr>
      <vt:lpstr>Example SMV Machine</vt:lpstr>
      <vt:lpstr>Example SMV Machine</vt:lpstr>
      <vt:lpstr>Using SMV Descriptions</vt:lpstr>
      <vt:lpstr>Mutations and Test Cases</vt:lpstr>
      <vt:lpstr>Counter-Example for FSM</vt:lpstr>
      <vt:lpstr>Counter-Example for FSM</vt:lpstr>
      <vt:lpstr>Model-Based Grammars 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368</cp:revision>
  <cp:lastPrinted>1996-04-04T10:27:56Z</cp:lastPrinted>
  <dcterms:created xsi:type="dcterms:W3CDTF">1996-06-15T03:21:08Z</dcterms:created>
  <dcterms:modified xsi:type="dcterms:W3CDTF">2014-07-22T16:51:25Z</dcterms:modified>
</cp:coreProperties>
</file>