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36" r:id="rId2"/>
    <p:sldId id="466" r:id="rId3"/>
    <p:sldId id="467" r:id="rId4"/>
    <p:sldId id="468" r:id="rId5"/>
    <p:sldId id="464" r:id="rId6"/>
    <p:sldId id="477" r:id="rId7"/>
    <p:sldId id="476" r:id="rId8"/>
    <p:sldId id="443" r:id="rId9"/>
    <p:sldId id="444" r:id="rId10"/>
    <p:sldId id="448" r:id="rId11"/>
    <p:sldId id="449" r:id="rId12"/>
    <p:sldId id="450" r:id="rId13"/>
    <p:sldId id="469" r:id="rId14"/>
    <p:sldId id="470" r:id="rId15"/>
    <p:sldId id="471" r:id="rId16"/>
    <p:sldId id="473" r:id="rId17"/>
    <p:sldId id="455" r:id="rId18"/>
    <p:sldId id="478" r:id="rId19"/>
    <p:sldId id="475" r:id="rId20"/>
    <p:sldId id="452" r:id="rId21"/>
    <p:sldId id="453" r:id="rId22"/>
    <p:sldId id="454" r:id="rId23"/>
    <p:sldId id="465" r:id="rId24"/>
    <p:sldId id="456" r:id="rId25"/>
    <p:sldId id="457" r:id="rId26"/>
    <p:sldId id="458" r:id="rId27"/>
    <p:sldId id="461" r:id="rId28"/>
    <p:sldId id="463" r:id="rId29"/>
    <p:sldId id="459" r:id="rId30"/>
  </p:sldIdLst>
  <p:sldSz cx="9144000" cy="6858000" type="screen4x3"/>
  <p:notesSz cx="7315200" cy="96012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145A"/>
    <a:srgbClr val="001E5A"/>
    <a:srgbClr val="5F5F5F"/>
    <a:srgbClr val="000000"/>
    <a:srgbClr val="6699FF"/>
    <a:srgbClr val="0033CC"/>
    <a:srgbClr val="EAEAE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05" autoAdjust="0"/>
    <p:restoredTop sz="94684" autoAdjust="0"/>
  </p:normalViewPr>
  <p:slideViewPr>
    <p:cSldViewPr snapToGrid="0">
      <p:cViewPr>
        <p:scale>
          <a:sx n="82" d="100"/>
          <a:sy n="82" d="100"/>
        </p:scale>
        <p:origin x="-1884" y="-426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-1068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algn="l" defTabSz="966788">
              <a:defRPr sz="11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defTabSz="966788">
              <a:defRPr sz="11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algn="l" defTabSz="966788">
              <a:defRPr sz="11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defTabSz="966788">
              <a:defRPr sz="1100" b="0" i="1"/>
            </a:lvl1pPr>
          </a:lstStyle>
          <a:p>
            <a:pPr>
              <a:defRPr/>
            </a:pPr>
            <a:fld id="{94928C37-439D-44CE-A5F1-3AA82698C1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901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algn="l"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algn="l"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defTabSz="966788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895527B-D392-40EF-AB4D-D717D548FD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25" tIns="48664" rIns="97325" bIns="486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301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90888" y="9144000"/>
            <a:ext cx="731837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93" tIns="46985" rIns="92293" bIns="46985">
            <a:spAutoFit/>
          </a:bodyPr>
          <a:lstStyle/>
          <a:p>
            <a:pPr algn="ctr" defTabSz="917575">
              <a:lnSpc>
                <a:spcPct val="90000"/>
              </a:lnSpc>
              <a:defRPr/>
            </a:pPr>
            <a:r>
              <a:rPr lang="en-US" altLang="zh-CN" sz="1400" b="0">
                <a:solidFill>
                  <a:schemeClr val="tx1"/>
                </a:solidFill>
              </a:rPr>
              <a:t>Page </a:t>
            </a:r>
            <a:fld id="{1AEF8D19-254B-4971-B8C6-F2F23EBF2F30}" type="slidenum">
              <a:rPr lang="en-US" altLang="zh-CN" sz="1400" b="0">
                <a:solidFill>
                  <a:schemeClr val="tx1"/>
                </a:solidFill>
              </a:rPr>
              <a:pPr algn="ctr" defTabSz="917575">
                <a:lnSpc>
                  <a:spcPct val="90000"/>
                </a:lnSpc>
                <a:defRPr/>
              </a:pPr>
              <a:t>‹#›</a:t>
            </a:fld>
            <a:endParaRPr lang="en-US" altLang="zh-CN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6929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B0EE46B-8682-48C8-8355-91DC946E67D3}" type="slidenum">
              <a:rPr lang="zh-CN" altLang="en-US" sz="1100" b="0" smtClean="0">
                <a:solidFill>
                  <a:schemeClr val="tx1"/>
                </a:solidFill>
              </a:rPr>
              <a:pPr/>
              <a:t>1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2A41651-63A1-4304-BE22-FF33C6681144}" type="slidenum">
              <a:rPr lang="zh-CN" altLang="en-US" sz="1100" b="0" smtClean="0">
                <a:solidFill>
                  <a:schemeClr val="tx1"/>
                </a:solidFill>
              </a:rPr>
              <a:pPr/>
              <a:t>22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6C11A5F-D153-4BE4-AE8B-ED01BED3C8A0}" type="slidenum">
              <a:rPr lang="zh-CN" altLang="en-US" sz="1100" b="0" smtClean="0">
                <a:solidFill>
                  <a:schemeClr val="tx1"/>
                </a:solidFill>
              </a:rPr>
              <a:pPr/>
              <a:t>24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DE99A51-5D4C-49F1-9308-B65E88D9C343}" type="slidenum">
              <a:rPr lang="zh-CN" altLang="en-US" sz="1100" b="0" smtClean="0">
                <a:solidFill>
                  <a:schemeClr val="tx1"/>
                </a:solidFill>
              </a:rPr>
              <a:pPr/>
              <a:t>25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8E915A7-63D1-4872-8D9B-E97DC2FBA9E7}" type="slidenum">
              <a:rPr lang="zh-CN" altLang="en-US" sz="1100" b="0" smtClean="0">
                <a:solidFill>
                  <a:schemeClr val="tx1"/>
                </a:solidFill>
              </a:rPr>
              <a:pPr/>
              <a:t>26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CCB3BF8-C401-4649-A9AD-1227BBED8F5B}" type="slidenum">
              <a:rPr lang="zh-CN" altLang="en-US" sz="1100" b="0" smtClean="0">
                <a:solidFill>
                  <a:schemeClr val="tx1"/>
                </a:solidFill>
              </a:rPr>
              <a:pPr/>
              <a:t>27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AF7AB9C-8BB0-47E9-AC2E-4D2E49994253}" type="slidenum">
              <a:rPr lang="zh-CN" altLang="en-US" sz="1100" b="0" smtClean="0">
                <a:solidFill>
                  <a:schemeClr val="tx1"/>
                </a:solidFill>
              </a:rPr>
              <a:pPr/>
              <a:t>29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E5E0520-FE8C-4D16-9451-9D453EC0971C}" type="slidenum">
              <a:rPr lang="zh-CN" altLang="en-US" sz="1100" b="0" smtClean="0">
                <a:solidFill>
                  <a:schemeClr val="tx1"/>
                </a:solidFill>
              </a:rPr>
              <a:pPr/>
              <a:t>2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51ADD64-F250-4312-A8F6-CD13DB93ED2F}" type="slidenum">
              <a:rPr lang="zh-CN" altLang="en-US" sz="1100" b="0" smtClean="0">
                <a:solidFill>
                  <a:schemeClr val="tx1"/>
                </a:solidFill>
              </a:rPr>
              <a:pPr/>
              <a:t>3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27E4D92-249B-4764-A884-435439FC6E01}" type="slidenum">
              <a:rPr lang="zh-CN" altLang="en-US" sz="1100" b="0" smtClean="0">
                <a:solidFill>
                  <a:schemeClr val="tx1"/>
                </a:solidFill>
              </a:rPr>
              <a:pPr/>
              <a:t>4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23554AA-BAA7-47BF-BC78-2D42D97A9A00}" type="slidenum">
              <a:rPr lang="zh-CN" altLang="en-US" sz="1100" b="0" smtClean="0">
                <a:solidFill>
                  <a:schemeClr val="tx1"/>
                </a:solidFill>
              </a:rPr>
              <a:pPr/>
              <a:t>8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D79CACF-C37F-41BF-B84F-E46ADB96A90A}" type="slidenum">
              <a:rPr lang="zh-CN" altLang="en-US" sz="1100" b="0" smtClean="0">
                <a:solidFill>
                  <a:schemeClr val="tx1"/>
                </a:solidFill>
              </a:rPr>
              <a:pPr/>
              <a:t>12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5732516-CD81-4C80-8DD6-E9AD575791F9}" type="slidenum">
              <a:rPr lang="zh-CN" altLang="en-US" sz="1100" b="0" smtClean="0">
                <a:solidFill>
                  <a:schemeClr val="tx1"/>
                </a:solidFill>
              </a:rPr>
              <a:pPr/>
              <a:t>17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AEC0877-C877-4956-846A-847B8C969D08}" type="slidenum">
              <a:rPr lang="zh-CN" altLang="en-US" sz="1100" b="0" smtClean="0">
                <a:solidFill>
                  <a:schemeClr val="tx1"/>
                </a:solidFill>
              </a:rPr>
              <a:pPr/>
              <a:t>20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67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FA22881-3654-454D-8753-B44D645E718F}" type="slidenum">
              <a:rPr lang="zh-CN" altLang="en-US" sz="1100" b="0" smtClean="0">
                <a:solidFill>
                  <a:schemeClr val="tx1"/>
                </a:solidFill>
              </a:rPr>
              <a:pPr/>
              <a:t>21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28EE9-CB16-4B80-9918-E6D64EE244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213361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78BDD-6974-4D83-8AE4-779688E1B5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10421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361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361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B90CC-1200-46FD-974A-A94E8F5929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87692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1AD02-2E21-4B36-87CB-0078534D31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831754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26B091-D171-4E0C-9099-73C6090EF2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222466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372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372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F92FE-F2DE-4F94-A1DE-3AF064F8CC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67385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216B0-3873-4AD6-9CBA-AE106E7A77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635865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069D1-5493-4F97-B062-C4DDB50ED1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419504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A08C0-0114-41D3-BD5B-1FABBA770C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15976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4922F-AAA1-4835-BE9D-76361DC834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25202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EEFDF-B9D2-4957-91AB-161638F9DC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727903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2713" y="6515863"/>
            <a:ext cx="3900487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tx1"/>
                </a:solidFill>
                <a:latin typeface="+mn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4813" y="6539675"/>
            <a:ext cx="28956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+mn-lt"/>
                <a:ea typeface="宋体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5663" y="6531738"/>
            <a:ext cx="1804987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+mn-lt"/>
                <a:ea typeface="宋体" charset="-122"/>
                <a:cs typeface="Arial" pitchFamily="34" charset="0"/>
              </a:defRPr>
            </a:lvl1pPr>
          </a:lstStyle>
          <a:p>
            <a:pPr>
              <a:defRPr/>
            </a:pPr>
            <a:fld id="{47A3EDD6-3663-4C73-A437-B7A1ED1E952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0488" y="96838"/>
            <a:ext cx="896302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838" y="825500"/>
            <a:ext cx="8950325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 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 </a:t>
            </a:r>
          </a:p>
          <a:p>
            <a:pPr lvl="4"/>
            <a:r>
              <a:rPr lang="en-US" altLang="zh-CN" dirty="0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Times New Roman" pitchFamily="18" charset="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"/>
            <a:ext cx="7772400" cy="2547938"/>
          </a:xfrm>
        </p:spPr>
        <p:txBody>
          <a:bodyPr/>
          <a:lstStyle/>
          <a:p>
            <a:r>
              <a:rPr lang="en-US" altLang="en-US" dirty="0" smtClean="0"/>
              <a:t>Introduction to Software Testing</a:t>
            </a: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Chapter 9.5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Input Space Grammars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78306" y="3395663"/>
            <a:ext cx="7363326" cy="231933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3600" dirty="0" smtClean="0"/>
              <a:t>Paul Ammann &amp; Jeff Offutt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en-US" sz="3200" dirty="0" smtClean="0"/>
          </a:p>
          <a:p>
            <a:r>
              <a:rPr lang="en-US" altLang="en-US" sz="2800" b="0" dirty="0" smtClean="0">
                <a:hlinkClick r:id="rId3"/>
              </a:rPr>
              <a:t>http://www.cs.gmu.edu/~offutt/softwaretest/</a:t>
            </a:r>
            <a:endParaRPr lang="en-US" altLang="en-US" sz="2800" b="0" dirty="0" smtClean="0"/>
          </a:p>
          <a:p>
            <a:endParaRPr lang="en-US" altLang="en-US" sz="2800" b="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49AA3A-CC86-4339-A43D-AAB4D447C272}" type="slidenum">
              <a:rPr lang="zh-CN" altLang="en-US" smtClean="0"/>
              <a:pPr>
                <a:defRPr/>
              </a:pPr>
              <a:t>10</a:t>
            </a:fld>
            <a:endParaRPr lang="en-US" altLang="zh-CN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96839"/>
            <a:ext cx="8963025" cy="805529"/>
          </a:xfrm>
        </p:spPr>
        <p:txBody>
          <a:bodyPr/>
          <a:lstStyle/>
          <a:p>
            <a:r>
              <a:rPr lang="en-US" altLang="en-US" dirty="0" smtClean="0"/>
              <a:t>XML Can Describe Input Spaces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10120"/>
            <a:ext cx="9144000" cy="1905000"/>
          </a:xfrm>
        </p:spPr>
        <p:txBody>
          <a:bodyPr/>
          <a:lstStyle/>
          <a:p>
            <a:r>
              <a:rPr lang="en-US" altLang="en-US" dirty="0" smtClean="0"/>
              <a:t>Software components that pass data must agree on </a:t>
            </a:r>
            <a:r>
              <a:rPr lang="en-US" altLang="en-US" dirty="0" smtClean="0">
                <a:solidFill>
                  <a:schemeClr val="tx2"/>
                </a:solidFill>
              </a:rPr>
              <a:t>format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chemeClr val="tx2"/>
                </a:solidFill>
              </a:rPr>
              <a:t>types</a:t>
            </a:r>
            <a:r>
              <a:rPr lang="en-US" altLang="en-US" dirty="0" smtClean="0"/>
              <a:t>, and </a:t>
            </a:r>
            <a:r>
              <a:rPr lang="en-US" altLang="en-US" dirty="0" smtClean="0">
                <a:solidFill>
                  <a:schemeClr val="tx2"/>
                </a:solidFill>
              </a:rPr>
              <a:t>organization</a:t>
            </a:r>
          </a:p>
          <a:p>
            <a:r>
              <a:rPr lang="en-US" altLang="en-US" dirty="0" smtClean="0"/>
              <a:t>Web applications have </a:t>
            </a:r>
            <a:r>
              <a:rPr lang="en-US" altLang="en-US" dirty="0" smtClean="0">
                <a:solidFill>
                  <a:schemeClr val="tx2"/>
                </a:solidFill>
              </a:rPr>
              <a:t>unique requirements</a:t>
            </a:r>
            <a:r>
              <a:rPr lang="en-US" altLang="en-US" dirty="0" smtClean="0"/>
              <a:t> :</a:t>
            </a:r>
          </a:p>
          <a:p>
            <a:pPr lvl="1"/>
            <a:r>
              <a:rPr lang="en-US" altLang="en-US" dirty="0" smtClean="0"/>
              <a:t>Very </a:t>
            </a:r>
            <a:r>
              <a:rPr lang="en-US" altLang="en-US" dirty="0" smtClean="0">
                <a:solidFill>
                  <a:schemeClr val="tx2"/>
                </a:solidFill>
              </a:rPr>
              <a:t>loose coupling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chemeClr val="tx2"/>
                </a:solidFill>
              </a:rPr>
              <a:t>dynamic integration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450" y="2971800"/>
            <a:ext cx="4189413" cy="3657600"/>
            <a:chOff x="48" y="1872"/>
            <a:chExt cx="2639" cy="2304"/>
          </a:xfrm>
        </p:grpSpPr>
        <p:sp>
          <p:nvSpPr>
            <p:cNvPr id="22553" name="Text Box 5"/>
            <p:cNvSpPr txBox="1">
              <a:spLocks noChangeArrowheads="1"/>
            </p:cNvSpPr>
            <p:nvPr/>
          </p:nvSpPr>
          <p:spPr bwMode="auto">
            <a:xfrm>
              <a:off x="242" y="1872"/>
              <a:ext cx="1056" cy="524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0" u="sng" dirty="0">
                  <a:solidFill>
                    <a:schemeClr val="tx1"/>
                  </a:solidFill>
                  <a:latin typeface="Comic Sans MS" pitchFamily="66" charset="0"/>
                </a:rPr>
                <a:t>1970s style</a:t>
              </a:r>
            </a:p>
          </p:txBody>
        </p:sp>
        <p:grpSp>
          <p:nvGrpSpPr>
            <p:cNvPr id="22554" name="Group 6"/>
            <p:cNvGrpSpPr>
              <a:grpSpLocks/>
            </p:cNvGrpSpPr>
            <p:nvPr/>
          </p:nvGrpSpPr>
          <p:grpSpPr bwMode="auto">
            <a:xfrm>
              <a:off x="48" y="2123"/>
              <a:ext cx="1444" cy="1514"/>
              <a:chOff x="153" y="2459"/>
              <a:chExt cx="1444" cy="1514"/>
            </a:xfrm>
          </p:grpSpPr>
          <p:sp>
            <p:nvSpPr>
              <p:cNvPr id="22557" name="Rectangle 7"/>
              <p:cNvSpPr>
                <a:spLocks noChangeArrowheads="1"/>
              </p:cNvSpPr>
              <p:nvPr/>
            </p:nvSpPr>
            <p:spPr bwMode="auto">
              <a:xfrm>
                <a:off x="153" y="2459"/>
                <a:ext cx="1444" cy="1514"/>
              </a:xfrm>
              <a:prstGeom prst="rect">
                <a:avLst/>
              </a:prstGeom>
              <a:solidFill>
                <a:srgbClr val="00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58" name="Rectangle 8"/>
              <p:cNvSpPr>
                <a:spLocks noChangeArrowheads="1"/>
              </p:cNvSpPr>
              <p:nvPr/>
            </p:nvSpPr>
            <p:spPr bwMode="auto">
              <a:xfrm>
                <a:off x="628" y="3365"/>
                <a:ext cx="480" cy="384"/>
              </a:xfrm>
              <a:prstGeom prst="rect">
                <a:avLst/>
              </a:prstGeom>
              <a:solidFill>
                <a:srgbClr val="333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59" name="Text Box 9"/>
              <p:cNvSpPr txBox="1">
                <a:spLocks noChangeArrowheads="1"/>
              </p:cNvSpPr>
              <p:nvPr/>
            </p:nvSpPr>
            <p:spPr bwMode="auto">
              <a:xfrm>
                <a:off x="244" y="2591"/>
                <a:ext cx="336" cy="294"/>
              </a:xfrm>
              <a:prstGeom prst="rect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2400" b="0">
                    <a:solidFill>
                      <a:schemeClr val="tx1"/>
                    </a:solidFill>
                    <a:latin typeface="Comic Sans MS" pitchFamily="66" charset="0"/>
                  </a:rPr>
                  <a:t>P1</a:t>
                </a:r>
              </a:p>
            </p:txBody>
          </p:sp>
          <p:sp>
            <p:nvSpPr>
              <p:cNvPr id="22560" name="Text Box 10"/>
              <p:cNvSpPr txBox="1">
                <a:spLocks noChangeArrowheads="1"/>
              </p:cNvSpPr>
              <p:nvPr/>
            </p:nvSpPr>
            <p:spPr bwMode="auto">
              <a:xfrm>
                <a:off x="1156" y="2591"/>
                <a:ext cx="336" cy="524"/>
              </a:xfrm>
              <a:prstGeom prst="rect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2400" b="0">
                    <a:solidFill>
                      <a:schemeClr val="tx1"/>
                    </a:solidFill>
                    <a:latin typeface="Comic Sans MS" pitchFamily="66" charset="0"/>
                  </a:rPr>
                  <a:t>P2</a:t>
                </a:r>
              </a:p>
            </p:txBody>
          </p:sp>
          <p:sp>
            <p:nvSpPr>
              <p:cNvPr id="22561" name="Text Box 11"/>
              <p:cNvSpPr txBox="1">
                <a:spLocks noChangeArrowheads="1"/>
              </p:cNvSpPr>
              <p:nvPr/>
            </p:nvSpPr>
            <p:spPr bwMode="auto">
              <a:xfrm>
                <a:off x="646" y="3412"/>
                <a:ext cx="4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en-US" sz="2400" b="0" dirty="0">
                    <a:solidFill>
                      <a:schemeClr val="tx1"/>
                    </a:solidFill>
                    <a:latin typeface="Comic Sans MS" pitchFamily="66" charset="0"/>
                  </a:rPr>
                  <a:t>File</a:t>
                </a:r>
              </a:p>
            </p:txBody>
          </p:sp>
          <p:sp>
            <p:nvSpPr>
              <p:cNvPr id="22562" name="Oval 12"/>
              <p:cNvSpPr>
                <a:spLocks noChangeArrowheads="1"/>
              </p:cNvSpPr>
              <p:nvPr/>
            </p:nvSpPr>
            <p:spPr bwMode="auto">
              <a:xfrm>
                <a:off x="628" y="3287"/>
                <a:ext cx="480" cy="144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63" name="Oval 13"/>
              <p:cNvSpPr>
                <a:spLocks noChangeArrowheads="1"/>
              </p:cNvSpPr>
              <p:nvPr/>
            </p:nvSpPr>
            <p:spPr bwMode="auto">
              <a:xfrm>
                <a:off x="628" y="3671"/>
                <a:ext cx="480" cy="144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64" name="Line 14"/>
              <p:cNvSpPr>
                <a:spLocks noChangeShapeType="1"/>
              </p:cNvSpPr>
              <p:nvPr/>
            </p:nvSpPr>
            <p:spPr bwMode="auto">
              <a:xfrm>
                <a:off x="628" y="3365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5" name="Line 15"/>
              <p:cNvSpPr>
                <a:spLocks noChangeShapeType="1"/>
              </p:cNvSpPr>
              <p:nvPr/>
            </p:nvSpPr>
            <p:spPr bwMode="auto">
              <a:xfrm>
                <a:off x="1108" y="3365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6" name="Line 16"/>
              <p:cNvSpPr>
                <a:spLocks noChangeShapeType="1"/>
              </p:cNvSpPr>
              <p:nvPr/>
            </p:nvSpPr>
            <p:spPr bwMode="auto">
              <a:xfrm>
                <a:off x="488" y="2885"/>
                <a:ext cx="263" cy="4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7" name="Line 17"/>
              <p:cNvSpPr>
                <a:spLocks noChangeShapeType="1"/>
              </p:cNvSpPr>
              <p:nvPr/>
            </p:nvSpPr>
            <p:spPr bwMode="auto">
              <a:xfrm flipV="1">
                <a:off x="985" y="2885"/>
                <a:ext cx="256" cy="4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55" name="Rectangle 18"/>
            <p:cNvSpPr>
              <a:spLocks noChangeArrowheads="1"/>
            </p:cNvSpPr>
            <p:nvPr/>
          </p:nvSpPr>
          <p:spPr bwMode="auto">
            <a:xfrm>
              <a:off x="1440" y="2928"/>
              <a:ext cx="1247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File storage</a:t>
              </a:r>
            </a:p>
            <a:p>
              <a:pPr algn="l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Un-documented format</a:t>
              </a:r>
            </a:p>
          </p:txBody>
        </p:sp>
        <p:sp>
          <p:nvSpPr>
            <p:cNvPr id="22556" name="Rectangle 19"/>
            <p:cNvSpPr>
              <a:spLocks noChangeArrowheads="1"/>
            </p:cNvSpPr>
            <p:nvPr/>
          </p:nvSpPr>
          <p:spPr bwMode="auto">
            <a:xfrm>
              <a:off x="720" y="3600"/>
              <a:ext cx="187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Data saved in binary mode</a:t>
              </a:r>
            </a:p>
            <a:p>
              <a:pPr algn="l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Source not available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089400" y="2743192"/>
            <a:ext cx="5029200" cy="3810000"/>
            <a:chOff x="2592" y="1872"/>
            <a:chExt cx="3168" cy="2400"/>
          </a:xfrm>
        </p:grpSpPr>
        <p:sp>
          <p:nvSpPr>
            <p:cNvPr id="22537" name="Text Box 21"/>
            <p:cNvSpPr txBox="1">
              <a:spLocks noChangeArrowheads="1"/>
            </p:cNvSpPr>
            <p:nvPr/>
          </p:nvSpPr>
          <p:spPr bwMode="auto">
            <a:xfrm>
              <a:off x="2784" y="1872"/>
              <a:ext cx="1056" cy="524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0" u="sng">
                  <a:solidFill>
                    <a:schemeClr val="tx1"/>
                  </a:solidFill>
                  <a:latin typeface="Comic Sans MS" pitchFamily="66" charset="0"/>
                </a:rPr>
                <a:t>1980s style</a:t>
              </a:r>
            </a:p>
          </p:txBody>
        </p:sp>
        <p:grpSp>
          <p:nvGrpSpPr>
            <p:cNvPr id="22538" name="Group 22"/>
            <p:cNvGrpSpPr>
              <a:grpSpLocks/>
            </p:cNvGrpSpPr>
            <p:nvPr/>
          </p:nvGrpSpPr>
          <p:grpSpPr bwMode="auto">
            <a:xfrm>
              <a:off x="2592" y="2123"/>
              <a:ext cx="1444" cy="2149"/>
              <a:chOff x="4150" y="1789"/>
              <a:chExt cx="1444" cy="2149"/>
            </a:xfrm>
          </p:grpSpPr>
          <p:sp>
            <p:nvSpPr>
              <p:cNvPr id="22540" name="Rectangle 23"/>
              <p:cNvSpPr>
                <a:spLocks noChangeArrowheads="1"/>
              </p:cNvSpPr>
              <p:nvPr/>
            </p:nvSpPr>
            <p:spPr bwMode="auto">
              <a:xfrm>
                <a:off x="4150" y="1789"/>
                <a:ext cx="1444" cy="2149"/>
              </a:xfrm>
              <a:prstGeom prst="rect">
                <a:avLst/>
              </a:prstGeom>
              <a:solidFill>
                <a:srgbClr val="000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41" name="Rectangle 24"/>
              <p:cNvSpPr>
                <a:spLocks noChangeArrowheads="1"/>
              </p:cNvSpPr>
              <p:nvPr/>
            </p:nvSpPr>
            <p:spPr bwMode="auto">
              <a:xfrm>
                <a:off x="4622" y="3381"/>
                <a:ext cx="480" cy="384"/>
              </a:xfrm>
              <a:prstGeom prst="rect">
                <a:avLst/>
              </a:prstGeom>
              <a:solidFill>
                <a:srgbClr val="3333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42" name="Text Box 25"/>
              <p:cNvSpPr txBox="1">
                <a:spLocks noChangeArrowheads="1"/>
              </p:cNvSpPr>
              <p:nvPr/>
            </p:nvSpPr>
            <p:spPr bwMode="auto">
              <a:xfrm>
                <a:off x="4241" y="1921"/>
                <a:ext cx="336" cy="294"/>
              </a:xfrm>
              <a:prstGeom prst="rect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2400" b="0">
                    <a:solidFill>
                      <a:schemeClr val="tx1"/>
                    </a:solidFill>
                    <a:latin typeface="Comic Sans MS" pitchFamily="66" charset="0"/>
                  </a:rPr>
                  <a:t>P1</a:t>
                </a:r>
              </a:p>
            </p:txBody>
          </p:sp>
          <p:sp>
            <p:nvSpPr>
              <p:cNvPr id="22543" name="Text Box 26"/>
              <p:cNvSpPr txBox="1">
                <a:spLocks noChangeArrowheads="1"/>
              </p:cNvSpPr>
              <p:nvPr/>
            </p:nvSpPr>
            <p:spPr bwMode="auto">
              <a:xfrm>
                <a:off x="5153" y="1921"/>
                <a:ext cx="336" cy="524"/>
              </a:xfrm>
              <a:prstGeom prst="rect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2400" b="0">
                    <a:solidFill>
                      <a:schemeClr val="tx1"/>
                    </a:solidFill>
                    <a:latin typeface="Comic Sans MS" pitchFamily="66" charset="0"/>
                  </a:rPr>
                  <a:t>P2</a:t>
                </a:r>
              </a:p>
            </p:txBody>
          </p:sp>
          <p:sp>
            <p:nvSpPr>
              <p:cNvPr id="22544" name="Text Box 27"/>
              <p:cNvSpPr txBox="1">
                <a:spLocks noChangeArrowheads="1"/>
              </p:cNvSpPr>
              <p:nvPr/>
            </p:nvSpPr>
            <p:spPr bwMode="auto">
              <a:xfrm>
                <a:off x="4643" y="3428"/>
                <a:ext cx="4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en-US" sz="2400" b="0">
                    <a:solidFill>
                      <a:schemeClr val="tx1"/>
                    </a:solidFill>
                    <a:latin typeface="Comic Sans MS" pitchFamily="66" charset="0"/>
                  </a:rPr>
                  <a:t>File</a:t>
                </a:r>
              </a:p>
            </p:txBody>
          </p:sp>
          <p:sp>
            <p:nvSpPr>
              <p:cNvPr id="22545" name="Oval 28"/>
              <p:cNvSpPr>
                <a:spLocks noChangeArrowheads="1"/>
              </p:cNvSpPr>
              <p:nvPr/>
            </p:nvSpPr>
            <p:spPr bwMode="auto">
              <a:xfrm>
                <a:off x="4625" y="3303"/>
                <a:ext cx="480" cy="144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46" name="Oval 29"/>
              <p:cNvSpPr>
                <a:spLocks noChangeArrowheads="1"/>
              </p:cNvSpPr>
              <p:nvPr/>
            </p:nvSpPr>
            <p:spPr bwMode="auto">
              <a:xfrm>
                <a:off x="4625" y="3687"/>
                <a:ext cx="480" cy="144"/>
              </a:xfrm>
              <a:prstGeom prst="ellipse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47" name="Line 30"/>
              <p:cNvSpPr>
                <a:spLocks noChangeShapeType="1"/>
              </p:cNvSpPr>
              <p:nvPr/>
            </p:nvSpPr>
            <p:spPr bwMode="auto">
              <a:xfrm>
                <a:off x="4625" y="3381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8" name="Line 31"/>
              <p:cNvSpPr>
                <a:spLocks noChangeShapeType="1"/>
              </p:cNvSpPr>
              <p:nvPr/>
            </p:nvSpPr>
            <p:spPr bwMode="auto">
              <a:xfrm>
                <a:off x="5105" y="3381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9" name="Line 32"/>
              <p:cNvSpPr>
                <a:spLocks noChangeShapeType="1"/>
              </p:cNvSpPr>
              <p:nvPr/>
            </p:nvSpPr>
            <p:spPr bwMode="auto">
              <a:xfrm>
                <a:off x="4485" y="2215"/>
                <a:ext cx="263" cy="4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0" name="Line 33"/>
              <p:cNvSpPr>
                <a:spLocks noChangeShapeType="1"/>
              </p:cNvSpPr>
              <p:nvPr/>
            </p:nvSpPr>
            <p:spPr bwMode="auto">
              <a:xfrm flipV="1">
                <a:off x="4982" y="2215"/>
                <a:ext cx="256" cy="4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1" name="Text Box 34"/>
              <p:cNvSpPr txBox="1">
                <a:spLocks noChangeArrowheads="1"/>
              </p:cNvSpPr>
              <p:nvPr/>
            </p:nvSpPr>
            <p:spPr bwMode="auto">
              <a:xfrm>
                <a:off x="4619" y="2620"/>
                <a:ext cx="492" cy="294"/>
              </a:xfrm>
              <a:prstGeom prst="rect">
                <a:avLst/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en-US" sz="2400" b="0">
                    <a:solidFill>
                      <a:schemeClr val="tx1"/>
                    </a:solidFill>
                    <a:latin typeface="Comic Sans MS" pitchFamily="66" charset="0"/>
                  </a:rPr>
                  <a:t>WM</a:t>
                </a:r>
              </a:p>
            </p:txBody>
          </p:sp>
          <p:sp>
            <p:nvSpPr>
              <p:cNvPr id="22552" name="Line 35"/>
              <p:cNvSpPr>
                <a:spLocks noChangeShapeType="1"/>
              </p:cNvSpPr>
              <p:nvPr/>
            </p:nvSpPr>
            <p:spPr bwMode="auto">
              <a:xfrm>
                <a:off x="4865" y="2911"/>
                <a:ext cx="0" cy="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39" name="Rectangle 36"/>
            <p:cNvSpPr>
              <a:spLocks noChangeArrowheads="1"/>
            </p:cNvSpPr>
            <p:nvPr/>
          </p:nvSpPr>
          <p:spPr bwMode="auto">
            <a:xfrm>
              <a:off x="4007" y="2477"/>
              <a:ext cx="1753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File storage</a:t>
              </a:r>
            </a:p>
            <a:p>
              <a:pPr algn="l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Un-documented format</a:t>
              </a:r>
            </a:p>
            <a:p>
              <a:pPr algn="l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Data saved as plain text</a:t>
              </a:r>
            </a:p>
            <a:p>
              <a:pPr algn="l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Access through wrapper module</a:t>
              </a:r>
            </a:p>
            <a:p>
              <a:pPr algn="l">
                <a:lnSpc>
                  <a:spcPct val="90000"/>
                </a:lnSpc>
                <a:spcBef>
                  <a:spcPct val="30000"/>
                </a:spcBef>
                <a:buSzPct val="85000"/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Data hard to validate</a:t>
              </a:r>
            </a:p>
          </p:txBody>
        </p:sp>
      </p:grpSp>
      <p:sp>
        <p:nvSpPr>
          <p:cNvPr id="21512" name="Date Placeholder 3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 (Ch 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0CF9C-3EDA-4918-93EC-A824E2D504B6}" type="slidenum">
              <a:rPr lang="zh-CN" altLang="en-US" smtClean="0"/>
              <a:pPr>
                <a:defRPr/>
              </a:pPr>
              <a:t>11</a:t>
            </a:fld>
            <a:endParaRPr lang="en-US" altLang="zh-CN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96837"/>
            <a:ext cx="8963025" cy="1298825"/>
          </a:xfrm>
        </p:spPr>
        <p:txBody>
          <a:bodyPr/>
          <a:lstStyle/>
          <a:p>
            <a:r>
              <a:rPr lang="en-US" altLang="en-US" dirty="0" smtClean="0"/>
              <a:t>XML in Very Loosely Coupled Software</a:t>
            </a:r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265113" y="1175088"/>
            <a:ext cx="8615362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Data is passed </a:t>
            </a: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</a:rPr>
              <a:t>directly</a:t>
            </a: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 between components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XML allows data to be </a:t>
            </a: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</a:rPr>
              <a:t>self-documenting</a:t>
            </a:r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3025775" y="2725738"/>
            <a:ext cx="5876925" cy="325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P1, P2 and P3 can see the format, contents, and structure of the data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Data sharing is independent of type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Format is easy to understand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Grammars are defined in DTDs or Schemas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1300" y="2581275"/>
            <a:ext cx="2540000" cy="3452813"/>
            <a:chOff x="152" y="1626"/>
            <a:chExt cx="1600" cy="2175"/>
          </a:xfrm>
        </p:grpSpPr>
        <p:sp>
          <p:nvSpPr>
            <p:cNvPr id="23561" name="Text Box 6"/>
            <p:cNvSpPr txBox="1">
              <a:spLocks noChangeArrowheads="1"/>
            </p:cNvSpPr>
            <p:nvPr/>
          </p:nvSpPr>
          <p:spPr bwMode="auto">
            <a:xfrm>
              <a:off x="424" y="1626"/>
              <a:ext cx="1056" cy="256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="0" u="sng" dirty="0">
                  <a:solidFill>
                    <a:schemeClr val="tx1"/>
                  </a:solidFill>
                  <a:latin typeface="Comic Sans MS" pitchFamily="66" charset="0"/>
                </a:rPr>
                <a:t>2000s style</a:t>
              </a:r>
            </a:p>
          </p:txBody>
        </p:sp>
        <p:sp>
          <p:nvSpPr>
            <p:cNvPr id="23562" name="Rectangle 7"/>
            <p:cNvSpPr>
              <a:spLocks noChangeArrowheads="1"/>
            </p:cNvSpPr>
            <p:nvPr/>
          </p:nvSpPr>
          <p:spPr bwMode="auto">
            <a:xfrm>
              <a:off x="152" y="1877"/>
              <a:ext cx="1600" cy="1924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3" name="Rectangle 8"/>
            <p:cNvSpPr>
              <a:spLocks noChangeArrowheads="1"/>
            </p:cNvSpPr>
            <p:nvPr/>
          </p:nvSpPr>
          <p:spPr bwMode="auto">
            <a:xfrm>
              <a:off x="651" y="3055"/>
              <a:ext cx="480" cy="541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4" name="Rectangle 9"/>
            <p:cNvSpPr>
              <a:spLocks noChangeArrowheads="1"/>
            </p:cNvSpPr>
            <p:nvPr/>
          </p:nvSpPr>
          <p:spPr bwMode="auto">
            <a:xfrm>
              <a:off x="1242" y="2885"/>
              <a:ext cx="385" cy="326"/>
            </a:xfrm>
            <a:prstGeom prst="rect">
              <a:avLst/>
            </a:pr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5" name="Text Box 10"/>
            <p:cNvSpPr txBox="1">
              <a:spLocks noChangeArrowheads="1"/>
            </p:cNvSpPr>
            <p:nvPr/>
          </p:nvSpPr>
          <p:spPr bwMode="auto">
            <a:xfrm>
              <a:off x="1139" y="2956"/>
              <a:ext cx="58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1600" b="0" dirty="0">
                  <a:solidFill>
                    <a:schemeClr val="tx1"/>
                  </a:solidFill>
                  <a:latin typeface="Comic Sans MS" pitchFamily="66" charset="0"/>
                </a:rPr>
                <a:t>Schema</a:t>
              </a:r>
              <a:endParaRPr lang="en-US" altLang="en-US" b="0" dirty="0">
                <a:solidFill>
                  <a:schemeClr val="tx1"/>
                </a:solidFill>
                <a:latin typeface="Comic Sans MS" pitchFamily="66" charset="0"/>
              </a:endParaRPr>
            </a:p>
          </p:txBody>
        </p:sp>
        <p:sp>
          <p:nvSpPr>
            <p:cNvPr id="23566" name="Oval 11"/>
            <p:cNvSpPr>
              <a:spLocks noChangeArrowheads="1"/>
            </p:cNvSpPr>
            <p:nvPr/>
          </p:nvSpPr>
          <p:spPr bwMode="auto">
            <a:xfrm>
              <a:off x="1242" y="2819"/>
              <a:ext cx="385" cy="123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7" name="Oval 12"/>
            <p:cNvSpPr>
              <a:spLocks noChangeArrowheads="1"/>
            </p:cNvSpPr>
            <p:nvPr/>
          </p:nvSpPr>
          <p:spPr bwMode="auto">
            <a:xfrm>
              <a:off x="1242" y="3146"/>
              <a:ext cx="385" cy="123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8" name="Line 13"/>
            <p:cNvSpPr>
              <a:spLocks noChangeShapeType="1"/>
            </p:cNvSpPr>
            <p:nvPr/>
          </p:nvSpPr>
          <p:spPr bwMode="auto">
            <a:xfrm>
              <a:off x="1242" y="2885"/>
              <a:ext cx="0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14"/>
            <p:cNvSpPr>
              <a:spLocks noChangeShapeType="1"/>
            </p:cNvSpPr>
            <p:nvPr/>
          </p:nvSpPr>
          <p:spPr bwMode="auto">
            <a:xfrm>
              <a:off x="1627" y="2885"/>
              <a:ext cx="0" cy="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Text Box 15"/>
            <p:cNvSpPr txBox="1">
              <a:spLocks noChangeArrowheads="1"/>
            </p:cNvSpPr>
            <p:nvPr/>
          </p:nvSpPr>
          <p:spPr bwMode="auto">
            <a:xfrm>
              <a:off x="213" y="2143"/>
              <a:ext cx="336" cy="25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Comic Sans MS" pitchFamily="66" charset="0"/>
                </a:rPr>
                <a:t>P1</a:t>
              </a:r>
            </a:p>
          </p:txBody>
        </p:sp>
        <p:sp>
          <p:nvSpPr>
            <p:cNvPr id="23571" name="Text Box 16"/>
            <p:cNvSpPr txBox="1">
              <a:spLocks noChangeArrowheads="1"/>
            </p:cNvSpPr>
            <p:nvPr/>
          </p:nvSpPr>
          <p:spPr bwMode="auto">
            <a:xfrm>
              <a:off x="723" y="1996"/>
              <a:ext cx="336" cy="25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Comic Sans MS" pitchFamily="66" charset="0"/>
                </a:rPr>
                <a:t>P2</a:t>
              </a:r>
            </a:p>
          </p:txBody>
        </p:sp>
        <p:sp>
          <p:nvSpPr>
            <p:cNvPr id="23572" name="Oval 17"/>
            <p:cNvSpPr>
              <a:spLocks noChangeArrowheads="1"/>
            </p:cNvSpPr>
            <p:nvPr/>
          </p:nvSpPr>
          <p:spPr bwMode="auto">
            <a:xfrm>
              <a:off x="591" y="2437"/>
              <a:ext cx="600" cy="297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3" name="Text Box 18"/>
            <p:cNvSpPr txBox="1">
              <a:spLocks noChangeArrowheads="1"/>
            </p:cNvSpPr>
            <p:nvPr/>
          </p:nvSpPr>
          <p:spPr bwMode="auto">
            <a:xfrm>
              <a:off x="615" y="2478"/>
              <a:ext cx="5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1800" b="0" dirty="0">
                  <a:solidFill>
                    <a:schemeClr val="tx1"/>
                  </a:solidFill>
                  <a:latin typeface="Comic Sans MS" pitchFamily="66" charset="0"/>
                </a:rPr>
                <a:t>Parser</a:t>
              </a:r>
            </a:p>
          </p:txBody>
        </p:sp>
        <p:sp>
          <p:nvSpPr>
            <p:cNvPr id="23574" name="Text Box 19"/>
            <p:cNvSpPr txBox="1">
              <a:spLocks noChangeArrowheads="1"/>
            </p:cNvSpPr>
            <p:nvPr/>
          </p:nvSpPr>
          <p:spPr bwMode="auto">
            <a:xfrm>
              <a:off x="660" y="3104"/>
              <a:ext cx="46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dirty="0">
                  <a:solidFill>
                    <a:schemeClr val="tx1"/>
                  </a:solidFill>
                  <a:latin typeface="Comic Sans MS" pitchFamily="66" charset="0"/>
                </a:rPr>
                <a:t>XML</a:t>
              </a:r>
            </a:p>
            <a:p>
              <a:pPr algn="ctr"/>
              <a:r>
                <a:rPr lang="en-US" altLang="en-US" b="0" dirty="0">
                  <a:solidFill>
                    <a:schemeClr val="tx1"/>
                  </a:solidFill>
                  <a:latin typeface="Comic Sans MS" pitchFamily="66" charset="0"/>
                </a:rPr>
                <a:t>File</a:t>
              </a:r>
            </a:p>
          </p:txBody>
        </p:sp>
        <p:sp>
          <p:nvSpPr>
            <p:cNvPr id="23575" name="Oval 20"/>
            <p:cNvSpPr>
              <a:spLocks noChangeArrowheads="1"/>
            </p:cNvSpPr>
            <p:nvPr/>
          </p:nvSpPr>
          <p:spPr bwMode="auto">
            <a:xfrm>
              <a:off x="650" y="2977"/>
              <a:ext cx="480" cy="144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6" name="Oval 21"/>
            <p:cNvSpPr>
              <a:spLocks noChangeArrowheads="1"/>
            </p:cNvSpPr>
            <p:nvPr/>
          </p:nvSpPr>
          <p:spPr bwMode="auto">
            <a:xfrm>
              <a:off x="650" y="3538"/>
              <a:ext cx="480" cy="144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7" name="Line 22"/>
            <p:cNvSpPr>
              <a:spLocks noChangeShapeType="1"/>
            </p:cNvSpPr>
            <p:nvPr/>
          </p:nvSpPr>
          <p:spPr bwMode="auto">
            <a:xfrm>
              <a:off x="649" y="3055"/>
              <a:ext cx="1" cy="5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Line 23"/>
            <p:cNvSpPr>
              <a:spLocks noChangeShapeType="1"/>
            </p:cNvSpPr>
            <p:nvPr/>
          </p:nvSpPr>
          <p:spPr bwMode="auto">
            <a:xfrm>
              <a:off x="1129" y="3055"/>
              <a:ext cx="0" cy="5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24"/>
            <p:cNvSpPr>
              <a:spLocks noChangeShapeType="1"/>
            </p:cNvSpPr>
            <p:nvPr/>
          </p:nvSpPr>
          <p:spPr bwMode="auto">
            <a:xfrm flipV="1">
              <a:off x="891" y="2734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Line 25"/>
            <p:cNvSpPr>
              <a:spLocks noChangeShapeType="1"/>
            </p:cNvSpPr>
            <p:nvPr/>
          </p:nvSpPr>
          <p:spPr bwMode="auto">
            <a:xfrm flipH="1" flipV="1">
              <a:off x="1200" y="2640"/>
              <a:ext cx="224" cy="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Text Box 26"/>
            <p:cNvSpPr txBox="1">
              <a:spLocks noChangeArrowheads="1"/>
            </p:cNvSpPr>
            <p:nvPr/>
          </p:nvSpPr>
          <p:spPr bwMode="auto">
            <a:xfrm>
              <a:off x="1232" y="2143"/>
              <a:ext cx="336" cy="25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Comic Sans MS" pitchFamily="66" charset="0"/>
                </a:rPr>
                <a:t>P3</a:t>
              </a:r>
            </a:p>
          </p:txBody>
        </p:sp>
        <p:sp>
          <p:nvSpPr>
            <p:cNvPr id="23582" name="Line 27"/>
            <p:cNvSpPr>
              <a:spLocks noChangeShapeType="1"/>
            </p:cNvSpPr>
            <p:nvPr/>
          </p:nvSpPr>
          <p:spPr bwMode="auto">
            <a:xfrm flipV="1">
              <a:off x="891" y="2290"/>
              <a:ext cx="0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Line 28"/>
            <p:cNvSpPr>
              <a:spLocks noChangeShapeType="1"/>
            </p:cNvSpPr>
            <p:nvPr/>
          </p:nvSpPr>
          <p:spPr bwMode="auto">
            <a:xfrm flipH="1" flipV="1">
              <a:off x="549" y="2332"/>
              <a:ext cx="101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Line 29"/>
            <p:cNvSpPr>
              <a:spLocks noChangeShapeType="1"/>
            </p:cNvSpPr>
            <p:nvPr/>
          </p:nvSpPr>
          <p:spPr bwMode="auto">
            <a:xfrm flipV="1">
              <a:off x="1059" y="2332"/>
              <a:ext cx="173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30"/>
            <p:cNvSpPr>
              <a:spLocks noChangeShapeType="1"/>
            </p:cNvSpPr>
            <p:nvPr/>
          </p:nvSpPr>
          <p:spPr bwMode="auto">
            <a:xfrm flipH="1">
              <a:off x="1152" y="326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6" name="Date Placeholder 3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en-US" altLang="zh-CN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309003-D421-44B5-8935-3B2AEFECF074}" type="slidenum">
              <a:rPr lang="zh-CN" altLang="en-US" smtClean="0"/>
              <a:pPr>
                <a:defRPr/>
              </a:pPr>
              <a:t>12</a:t>
            </a:fld>
            <a:endParaRPr lang="en-US" altLang="zh-CN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XML for Book Example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4239710"/>
            <a:ext cx="8867775" cy="1816100"/>
          </a:xfrm>
        </p:spPr>
        <p:txBody>
          <a:bodyPr/>
          <a:lstStyle/>
          <a:p>
            <a:r>
              <a:rPr lang="en-US" altLang="en-US" dirty="0" smtClean="0"/>
              <a:t>XML messages are defined by </a:t>
            </a:r>
            <a:r>
              <a:rPr lang="en-US" altLang="en-US" dirty="0" smtClean="0">
                <a:solidFill>
                  <a:schemeClr val="tx2"/>
                </a:solidFill>
              </a:rPr>
              <a:t>grammars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Schemas</a:t>
            </a:r>
            <a:r>
              <a:rPr lang="en-US" altLang="en-US" dirty="0" smtClean="0"/>
              <a:t> and DTDs</a:t>
            </a:r>
          </a:p>
          <a:p>
            <a:r>
              <a:rPr lang="en-US" altLang="en-US" dirty="0" smtClean="0"/>
              <a:t>Schemas can define many kinds of </a:t>
            </a:r>
            <a:r>
              <a:rPr lang="en-US" altLang="en-US" dirty="0" smtClean="0">
                <a:solidFill>
                  <a:schemeClr val="tx2"/>
                </a:solidFill>
              </a:rPr>
              <a:t>types</a:t>
            </a:r>
          </a:p>
          <a:p>
            <a:r>
              <a:rPr lang="en-US" altLang="en-US" dirty="0" smtClean="0"/>
              <a:t>Schemas include “</a:t>
            </a:r>
            <a:r>
              <a:rPr lang="en-US" altLang="en-US" dirty="0" smtClean="0">
                <a:solidFill>
                  <a:schemeClr val="tx2"/>
                </a:solidFill>
              </a:rPr>
              <a:t>facets</a:t>
            </a:r>
            <a:r>
              <a:rPr lang="en-US" altLang="en-US" dirty="0" smtClean="0"/>
              <a:t>,” which refine the grammar </a:t>
            </a:r>
          </a:p>
        </p:txBody>
      </p:sp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1289050" y="766763"/>
            <a:ext cx="6545263" cy="3513137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30000"/>
              </a:spcBef>
              <a:buSzPct val="85000"/>
            </a:pPr>
            <a:r>
              <a:rPr lang="en-US" altLang="en-US" dirty="0">
                <a:solidFill>
                  <a:srgbClr val="000000"/>
                </a:solidFill>
                <a:latin typeface="Comic Sans MS" pitchFamily="66" charset="0"/>
              </a:rPr>
              <a:t>&lt;</a:t>
            </a:r>
            <a:r>
              <a:rPr lang="en-US" altLang="en-US" dirty="0">
                <a:solidFill>
                  <a:srgbClr val="CC0099"/>
                </a:solidFill>
                <a:latin typeface="Comic Sans MS" pitchFamily="66" charset="0"/>
              </a:rPr>
              <a:t>books</a:t>
            </a:r>
            <a:r>
              <a:rPr lang="en-US" altLang="en-US" dirty="0">
                <a:solidFill>
                  <a:srgbClr val="000000"/>
                </a:solidFill>
                <a:latin typeface="Comic Sans MS" pitchFamily="66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SzPct val="85000"/>
            </a:pPr>
            <a:r>
              <a:rPr lang="en-US" altLang="en-US" dirty="0">
                <a:solidFill>
                  <a:srgbClr val="000000"/>
                </a:solidFill>
                <a:latin typeface="Comic Sans MS" pitchFamily="66" charset="0"/>
              </a:rPr>
              <a:t>    &lt;</a:t>
            </a:r>
            <a:r>
              <a:rPr lang="en-US" altLang="en-US" dirty="0">
                <a:solidFill>
                  <a:srgbClr val="CC0099"/>
                </a:solidFill>
                <a:latin typeface="Comic Sans MS" pitchFamily="66" charset="0"/>
              </a:rPr>
              <a:t>book</a:t>
            </a:r>
            <a:r>
              <a:rPr lang="en-US" altLang="en-US" dirty="0">
                <a:solidFill>
                  <a:srgbClr val="000000"/>
                </a:solidFill>
                <a:latin typeface="Comic Sans MS" pitchFamily="66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SzPct val="85000"/>
            </a:pP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        </a:t>
            </a:r>
            <a:r>
              <a:rPr lang="en-US" altLang="en-US" dirty="0">
                <a:solidFill>
                  <a:srgbClr val="000000"/>
                </a:solidFill>
                <a:latin typeface="Comic Sans MS" pitchFamily="66" charset="0"/>
              </a:rPr>
              <a:t>&lt;</a:t>
            </a:r>
            <a:r>
              <a:rPr lang="en-US" altLang="en-US" dirty="0">
                <a:solidFill>
                  <a:srgbClr val="CC0099"/>
                </a:solidFill>
                <a:latin typeface="Comic Sans MS" pitchFamily="66" charset="0"/>
              </a:rPr>
              <a:t>ISBN</a:t>
            </a:r>
            <a:r>
              <a:rPr lang="en-US" altLang="en-US" dirty="0">
                <a:solidFill>
                  <a:srgbClr val="000000"/>
                </a:solidFill>
                <a:latin typeface="Comic Sans MS" pitchFamily="66" charset="0"/>
              </a:rPr>
              <a:t>&gt;</a:t>
            </a:r>
            <a:r>
              <a:rPr lang="en-US" altLang="en-US" dirty="0">
                <a:solidFill>
                  <a:schemeClr val="bg1"/>
                </a:solidFill>
                <a:latin typeface="Comic Sans MS" pitchFamily="66" charset="0"/>
              </a:rPr>
              <a:t>0471043281</a:t>
            </a:r>
            <a:r>
              <a:rPr lang="en-US" altLang="en-US" dirty="0">
                <a:solidFill>
                  <a:srgbClr val="000000"/>
                </a:solidFill>
                <a:latin typeface="Comic Sans MS" pitchFamily="66" charset="0"/>
              </a:rPr>
              <a:t>&lt;/</a:t>
            </a:r>
            <a:r>
              <a:rPr lang="en-US" altLang="en-US" dirty="0">
                <a:solidFill>
                  <a:srgbClr val="CC0099"/>
                </a:solidFill>
                <a:latin typeface="Comic Sans MS" pitchFamily="66" charset="0"/>
              </a:rPr>
              <a:t>ISBN</a:t>
            </a:r>
            <a:r>
              <a:rPr lang="en-US" altLang="en-US" dirty="0">
                <a:solidFill>
                  <a:srgbClr val="000000"/>
                </a:solidFill>
                <a:latin typeface="Comic Sans MS" pitchFamily="66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SzPct val="85000"/>
            </a:pPr>
            <a:r>
              <a:rPr lang="en-US" altLang="en-US" dirty="0">
                <a:solidFill>
                  <a:srgbClr val="000000"/>
                </a:solidFill>
                <a:latin typeface="Comic Sans MS" pitchFamily="66" charset="0"/>
              </a:rPr>
              <a:t>        &lt;</a:t>
            </a:r>
            <a:r>
              <a:rPr lang="en-US" altLang="en-US" dirty="0">
                <a:solidFill>
                  <a:srgbClr val="CC0099"/>
                </a:solidFill>
                <a:latin typeface="Comic Sans MS" pitchFamily="66" charset="0"/>
              </a:rPr>
              <a:t>title</a:t>
            </a:r>
            <a:r>
              <a:rPr lang="en-US" altLang="en-US" dirty="0">
                <a:solidFill>
                  <a:srgbClr val="000000"/>
                </a:solidFill>
                <a:latin typeface="Comic Sans MS" pitchFamily="66" charset="0"/>
              </a:rPr>
              <a:t>&gt;</a:t>
            </a:r>
            <a:r>
              <a:rPr lang="en-US" altLang="en-US" dirty="0">
                <a:solidFill>
                  <a:schemeClr val="bg1"/>
                </a:solidFill>
                <a:latin typeface="Comic Sans MS" pitchFamily="66" charset="0"/>
              </a:rPr>
              <a:t>The Art of Software Testing</a:t>
            </a:r>
            <a:r>
              <a:rPr lang="en-US" altLang="en-US" dirty="0">
                <a:solidFill>
                  <a:srgbClr val="000000"/>
                </a:solidFill>
                <a:latin typeface="Comic Sans MS" pitchFamily="66" charset="0"/>
              </a:rPr>
              <a:t>&lt;/</a:t>
            </a:r>
            <a:r>
              <a:rPr lang="en-US" altLang="en-US" dirty="0">
                <a:solidFill>
                  <a:srgbClr val="CC0099"/>
                </a:solidFill>
                <a:latin typeface="Comic Sans MS" pitchFamily="66" charset="0"/>
              </a:rPr>
              <a:t>title</a:t>
            </a:r>
            <a:r>
              <a:rPr lang="en-US" altLang="en-US" dirty="0">
                <a:solidFill>
                  <a:srgbClr val="000000"/>
                </a:solidFill>
                <a:latin typeface="Comic Sans MS" pitchFamily="66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SzPct val="85000"/>
            </a:pPr>
            <a:r>
              <a:rPr lang="en-US" altLang="en-US" dirty="0">
                <a:solidFill>
                  <a:srgbClr val="000000"/>
                </a:solidFill>
                <a:latin typeface="Comic Sans MS" pitchFamily="66" charset="0"/>
              </a:rPr>
              <a:t>        &lt;</a:t>
            </a:r>
            <a:r>
              <a:rPr lang="en-US" altLang="en-US" dirty="0">
                <a:solidFill>
                  <a:srgbClr val="CC0099"/>
                </a:solidFill>
                <a:latin typeface="Comic Sans MS" pitchFamily="66" charset="0"/>
              </a:rPr>
              <a:t>author</a:t>
            </a:r>
            <a:r>
              <a:rPr lang="en-US" altLang="en-US" dirty="0">
                <a:solidFill>
                  <a:srgbClr val="000000"/>
                </a:solidFill>
                <a:latin typeface="Comic Sans MS" pitchFamily="66" charset="0"/>
              </a:rPr>
              <a:t>&gt;</a:t>
            </a:r>
            <a:r>
              <a:rPr lang="en-US" altLang="en-US" dirty="0">
                <a:solidFill>
                  <a:schemeClr val="bg1"/>
                </a:solidFill>
                <a:latin typeface="Comic Sans MS" pitchFamily="66" charset="0"/>
              </a:rPr>
              <a:t>Glen Myers</a:t>
            </a:r>
            <a:r>
              <a:rPr lang="en-US" altLang="en-US" dirty="0">
                <a:solidFill>
                  <a:srgbClr val="000000"/>
                </a:solidFill>
                <a:latin typeface="Comic Sans MS" pitchFamily="66" charset="0"/>
              </a:rPr>
              <a:t>&lt;/</a:t>
            </a:r>
            <a:r>
              <a:rPr lang="en-US" altLang="en-US" dirty="0">
                <a:solidFill>
                  <a:srgbClr val="CC0099"/>
                </a:solidFill>
                <a:latin typeface="Comic Sans MS" pitchFamily="66" charset="0"/>
              </a:rPr>
              <a:t>author</a:t>
            </a:r>
            <a:r>
              <a:rPr lang="en-US" altLang="en-US" dirty="0">
                <a:solidFill>
                  <a:srgbClr val="000000"/>
                </a:solidFill>
                <a:latin typeface="Comic Sans MS" pitchFamily="66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SzPct val="85000"/>
            </a:pPr>
            <a:r>
              <a:rPr lang="en-US" altLang="en-US" dirty="0">
                <a:solidFill>
                  <a:srgbClr val="000000"/>
                </a:solidFill>
                <a:latin typeface="Comic Sans MS" pitchFamily="66" charset="0"/>
              </a:rPr>
              <a:t>        &lt;</a:t>
            </a:r>
            <a:r>
              <a:rPr lang="en-US" altLang="en-US" dirty="0">
                <a:solidFill>
                  <a:srgbClr val="CC0099"/>
                </a:solidFill>
                <a:latin typeface="Comic Sans MS" pitchFamily="66" charset="0"/>
              </a:rPr>
              <a:t>publisher</a:t>
            </a:r>
            <a:r>
              <a:rPr lang="en-US" altLang="en-US" dirty="0">
                <a:solidFill>
                  <a:srgbClr val="000000"/>
                </a:solidFill>
                <a:latin typeface="Comic Sans MS" pitchFamily="66" charset="0"/>
              </a:rPr>
              <a:t>&gt;</a:t>
            </a:r>
            <a:r>
              <a:rPr lang="en-US" altLang="en-US" dirty="0">
                <a:solidFill>
                  <a:schemeClr val="bg1"/>
                </a:solidFill>
                <a:latin typeface="Comic Sans MS" pitchFamily="66" charset="0"/>
              </a:rPr>
              <a:t>Wiley</a:t>
            </a:r>
            <a:r>
              <a:rPr lang="en-US" altLang="en-US" dirty="0">
                <a:solidFill>
                  <a:srgbClr val="000000"/>
                </a:solidFill>
                <a:latin typeface="Comic Sans MS" pitchFamily="66" charset="0"/>
              </a:rPr>
              <a:t>&lt;/</a:t>
            </a:r>
            <a:r>
              <a:rPr lang="en-US" altLang="en-US" dirty="0">
                <a:solidFill>
                  <a:srgbClr val="CC0099"/>
                </a:solidFill>
                <a:latin typeface="Comic Sans MS" pitchFamily="66" charset="0"/>
              </a:rPr>
              <a:t>publisher</a:t>
            </a:r>
            <a:r>
              <a:rPr lang="en-US" altLang="en-US" dirty="0">
                <a:solidFill>
                  <a:srgbClr val="000000"/>
                </a:solidFill>
                <a:latin typeface="Comic Sans MS" pitchFamily="66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SzPct val="85000"/>
            </a:pP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        </a:t>
            </a:r>
            <a:r>
              <a:rPr lang="en-US" altLang="en-US" dirty="0">
                <a:solidFill>
                  <a:srgbClr val="000000"/>
                </a:solidFill>
                <a:latin typeface="Comic Sans MS" pitchFamily="66" charset="0"/>
              </a:rPr>
              <a:t>&lt;</a:t>
            </a:r>
            <a:r>
              <a:rPr lang="en-US" altLang="en-US" dirty="0">
                <a:solidFill>
                  <a:srgbClr val="CC0099"/>
                </a:solidFill>
                <a:latin typeface="Comic Sans MS" pitchFamily="66" charset="0"/>
              </a:rPr>
              <a:t>price</a:t>
            </a:r>
            <a:r>
              <a:rPr lang="en-US" altLang="en-US" dirty="0">
                <a:solidFill>
                  <a:srgbClr val="000000"/>
                </a:solidFill>
                <a:latin typeface="Comic Sans MS" pitchFamily="66" charset="0"/>
              </a:rPr>
              <a:t>&gt;</a:t>
            </a:r>
            <a:r>
              <a:rPr lang="en-US" altLang="en-US" dirty="0">
                <a:solidFill>
                  <a:schemeClr val="bg1"/>
                </a:solidFill>
                <a:latin typeface="Comic Sans MS" pitchFamily="66" charset="0"/>
              </a:rPr>
              <a:t>50.00</a:t>
            </a:r>
            <a:r>
              <a:rPr lang="en-US" altLang="en-US" dirty="0">
                <a:solidFill>
                  <a:srgbClr val="000000"/>
                </a:solidFill>
                <a:latin typeface="Comic Sans MS" pitchFamily="66" charset="0"/>
              </a:rPr>
              <a:t>&lt;/</a:t>
            </a:r>
            <a:r>
              <a:rPr lang="en-US" altLang="en-US" dirty="0">
                <a:solidFill>
                  <a:srgbClr val="CC0099"/>
                </a:solidFill>
                <a:latin typeface="Comic Sans MS" pitchFamily="66" charset="0"/>
              </a:rPr>
              <a:t>price</a:t>
            </a:r>
            <a:r>
              <a:rPr lang="en-US" altLang="en-US" dirty="0">
                <a:solidFill>
                  <a:srgbClr val="000000"/>
                </a:solidFill>
                <a:latin typeface="Comic Sans MS" pitchFamily="66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SzPct val="85000"/>
            </a:pP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        </a:t>
            </a:r>
            <a:r>
              <a:rPr lang="en-US" altLang="en-US" dirty="0">
                <a:solidFill>
                  <a:srgbClr val="000000"/>
                </a:solidFill>
                <a:latin typeface="Comic Sans MS" pitchFamily="66" charset="0"/>
              </a:rPr>
              <a:t>&lt;</a:t>
            </a:r>
            <a:r>
              <a:rPr lang="en-US" altLang="en-US" dirty="0">
                <a:solidFill>
                  <a:srgbClr val="CC0099"/>
                </a:solidFill>
                <a:latin typeface="Comic Sans MS" pitchFamily="66" charset="0"/>
              </a:rPr>
              <a:t>year</a:t>
            </a:r>
            <a:r>
              <a:rPr lang="en-US" altLang="en-US" dirty="0">
                <a:solidFill>
                  <a:srgbClr val="000000"/>
                </a:solidFill>
                <a:latin typeface="Comic Sans MS" pitchFamily="66" charset="0"/>
              </a:rPr>
              <a:t>&gt;</a:t>
            </a:r>
            <a:r>
              <a:rPr lang="en-US" altLang="en-US" dirty="0">
                <a:solidFill>
                  <a:schemeClr val="bg1"/>
                </a:solidFill>
                <a:latin typeface="Comic Sans MS" pitchFamily="66" charset="0"/>
              </a:rPr>
              <a:t>1979</a:t>
            </a:r>
            <a:r>
              <a:rPr lang="en-US" altLang="en-US" dirty="0">
                <a:solidFill>
                  <a:srgbClr val="000000"/>
                </a:solidFill>
                <a:latin typeface="Comic Sans MS" pitchFamily="66" charset="0"/>
              </a:rPr>
              <a:t>&lt;/</a:t>
            </a:r>
            <a:r>
              <a:rPr lang="en-US" altLang="en-US" dirty="0">
                <a:solidFill>
                  <a:srgbClr val="CC0099"/>
                </a:solidFill>
                <a:latin typeface="Comic Sans MS" pitchFamily="66" charset="0"/>
              </a:rPr>
              <a:t>year</a:t>
            </a:r>
            <a:r>
              <a:rPr lang="en-US" altLang="en-US" dirty="0">
                <a:solidFill>
                  <a:srgbClr val="000000"/>
                </a:solidFill>
                <a:latin typeface="Comic Sans MS" pitchFamily="66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SzPct val="85000"/>
            </a:pPr>
            <a:r>
              <a:rPr lang="en-US" altLang="en-US" dirty="0">
                <a:solidFill>
                  <a:srgbClr val="000000"/>
                </a:solidFill>
                <a:latin typeface="Comic Sans MS" pitchFamily="66" charset="0"/>
              </a:rPr>
              <a:t>    &lt;/</a:t>
            </a:r>
            <a:r>
              <a:rPr lang="en-US" altLang="en-US" dirty="0">
                <a:solidFill>
                  <a:srgbClr val="CC0099"/>
                </a:solidFill>
                <a:latin typeface="Comic Sans MS" pitchFamily="66" charset="0"/>
              </a:rPr>
              <a:t>book</a:t>
            </a:r>
            <a:r>
              <a:rPr lang="en-US" altLang="en-US" dirty="0">
                <a:solidFill>
                  <a:srgbClr val="000000"/>
                </a:solidFill>
                <a:latin typeface="Comic Sans MS" pitchFamily="66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30000"/>
              </a:spcBef>
              <a:buSzPct val="85000"/>
            </a:pPr>
            <a:r>
              <a:rPr lang="en-US" altLang="en-US" dirty="0">
                <a:solidFill>
                  <a:srgbClr val="000000"/>
                </a:solidFill>
                <a:latin typeface="Comic Sans MS" pitchFamily="66" charset="0"/>
              </a:rPr>
              <a:t>&lt;/</a:t>
            </a:r>
            <a:r>
              <a:rPr lang="en-US" altLang="en-US" dirty="0">
                <a:solidFill>
                  <a:srgbClr val="CC0099"/>
                </a:solidFill>
                <a:latin typeface="Comic Sans MS" pitchFamily="66" charset="0"/>
              </a:rPr>
              <a:t>books</a:t>
            </a:r>
            <a:r>
              <a:rPr lang="en-US" altLang="en-US" dirty="0">
                <a:solidFill>
                  <a:srgbClr val="000000"/>
                </a:solidFill>
                <a:latin typeface="Comic Sans MS" pitchFamily="66" charset="0"/>
              </a:rPr>
              <a:t>&gt;</a:t>
            </a:r>
          </a:p>
        </p:txBody>
      </p:sp>
      <p:sp>
        <p:nvSpPr>
          <p:cNvPr id="23559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 (Ch 9)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39842" y="6096173"/>
            <a:ext cx="8266133" cy="523220"/>
          </a:xfrm>
          <a:prstGeom prst="rect">
            <a:avLst/>
          </a:prstGeom>
          <a:solidFill>
            <a:srgbClr val="0033CC"/>
          </a:solidFill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schemas define input spaces for software components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  <p:bldP spid="310276" grpId="0" animBg="1" autoUpdateAnimBg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2008188" y="1130300"/>
            <a:ext cx="5127625" cy="5270500"/>
          </a:xfrm>
          <a:custGeom>
            <a:avLst/>
            <a:gdLst>
              <a:gd name="connsiteX0" fmla="*/ 1813810 w 5478905"/>
              <a:gd name="connsiteY0" fmla="*/ 82446 h 5688820"/>
              <a:gd name="connsiteX1" fmla="*/ 1776335 w 5478905"/>
              <a:gd name="connsiteY1" fmla="*/ 89941 h 5688820"/>
              <a:gd name="connsiteX2" fmla="*/ 1746354 w 5478905"/>
              <a:gd name="connsiteY2" fmla="*/ 104931 h 5688820"/>
              <a:gd name="connsiteX3" fmla="*/ 824459 w 5478905"/>
              <a:gd name="connsiteY3" fmla="*/ 434714 h 5688820"/>
              <a:gd name="connsiteX4" fmla="*/ 0 w 5478905"/>
              <a:gd name="connsiteY4" fmla="*/ 1828800 h 5688820"/>
              <a:gd name="connsiteX5" fmla="*/ 7495 w 5478905"/>
              <a:gd name="connsiteY5" fmla="*/ 3125449 h 5688820"/>
              <a:gd name="connsiteX6" fmla="*/ 157397 w 5478905"/>
              <a:gd name="connsiteY6" fmla="*/ 4084819 h 5688820"/>
              <a:gd name="connsiteX7" fmla="*/ 1678899 w 5478905"/>
              <a:gd name="connsiteY7" fmla="*/ 5141626 h 5688820"/>
              <a:gd name="connsiteX8" fmla="*/ 3904938 w 5478905"/>
              <a:gd name="connsiteY8" fmla="*/ 5164111 h 5688820"/>
              <a:gd name="connsiteX9" fmla="*/ 4954249 w 5478905"/>
              <a:gd name="connsiteY9" fmla="*/ 4122295 h 5688820"/>
              <a:gd name="connsiteX10" fmla="*/ 5478905 w 5478905"/>
              <a:gd name="connsiteY10" fmla="*/ 2525842 h 5688820"/>
              <a:gd name="connsiteX11" fmla="*/ 5029200 w 5478905"/>
              <a:gd name="connsiteY11" fmla="*/ 1484026 h 5688820"/>
              <a:gd name="connsiteX12" fmla="*/ 4826833 w 5478905"/>
              <a:gd name="connsiteY12" fmla="*/ 457200 h 5688820"/>
              <a:gd name="connsiteX13" fmla="*/ 3904938 w 5478905"/>
              <a:gd name="connsiteY13" fmla="*/ 0 h 5688820"/>
              <a:gd name="connsiteX14" fmla="*/ 2480872 w 5478905"/>
              <a:gd name="connsiteY14" fmla="*/ 104931 h 5688820"/>
              <a:gd name="connsiteX15" fmla="*/ 1813810 w 5478905"/>
              <a:gd name="connsiteY15" fmla="*/ 82446 h 568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78905" h="5688820">
                <a:moveTo>
                  <a:pt x="1813810" y="82446"/>
                </a:moveTo>
                <a:cubicBezTo>
                  <a:pt x="1801318" y="84944"/>
                  <a:pt x="1788420" y="85913"/>
                  <a:pt x="1776335" y="89941"/>
                </a:cubicBezTo>
                <a:cubicBezTo>
                  <a:pt x="1765735" y="93474"/>
                  <a:pt x="1746354" y="104931"/>
                  <a:pt x="1746354" y="104931"/>
                </a:cubicBezTo>
                <a:lnTo>
                  <a:pt x="824459" y="434714"/>
                </a:lnTo>
                <a:lnTo>
                  <a:pt x="0" y="1828800"/>
                </a:lnTo>
                <a:cubicBezTo>
                  <a:pt x="2498" y="2261016"/>
                  <a:pt x="4997" y="2693233"/>
                  <a:pt x="7495" y="3125449"/>
                </a:cubicBezTo>
                <a:cubicBezTo>
                  <a:pt x="60298" y="3444783"/>
                  <a:pt x="386266" y="3855950"/>
                  <a:pt x="157397" y="4084819"/>
                </a:cubicBezTo>
                <a:lnTo>
                  <a:pt x="1678899" y="5141626"/>
                </a:lnTo>
                <a:cubicBezTo>
                  <a:pt x="2420882" y="5151653"/>
                  <a:pt x="3380229" y="5688820"/>
                  <a:pt x="3904938" y="5164111"/>
                </a:cubicBezTo>
                <a:lnTo>
                  <a:pt x="4954249" y="4122295"/>
                </a:lnTo>
                <a:lnTo>
                  <a:pt x="5478905" y="2525842"/>
                </a:lnTo>
                <a:lnTo>
                  <a:pt x="5029200" y="1484026"/>
                </a:lnTo>
                <a:lnTo>
                  <a:pt x="4826833" y="457200"/>
                </a:lnTo>
                <a:lnTo>
                  <a:pt x="3904938" y="0"/>
                </a:lnTo>
                <a:lnTo>
                  <a:pt x="2480872" y="104931"/>
                </a:lnTo>
                <a:lnTo>
                  <a:pt x="1813810" y="82446"/>
                </a:lnTo>
                <a:close/>
              </a:path>
            </a:pathLst>
          </a:cu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90488" y="96839"/>
            <a:ext cx="8963025" cy="829594"/>
          </a:xfrm>
        </p:spPr>
        <p:txBody>
          <a:bodyPr/>
          <a:lstStyle/>
          <a:p>
            <a:r>
              <a:rPr lang="en-US" altLang="en-US" dirty="0" smtClean="0"/>
              <a:t>Representing Input Domains</a:t>
            </a:r>
          </a:p>
        </p:txBody>
      </p:sp>
      <p:sp>
        <p:nvSpPr>
          <p:cNvPr id="24580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 (Ch 9)</a:t>
            </a:r>
          </a:p>
        </p:txBody>
      </p:sp>
      <p:sp>
        <p:nvSpPr>
          <p:cNvPr id="2458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2458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63AA1-AD93-4A08-8C7B-CADB018CC454}" type="slidenum">
              <a:rPr lang="zh-CN" altLang="en-US" smtClean="0"/>
              <a:pPr>
                <a:defRPr/>
              </a:pPr>
              <a:t>13</a:t>
            </a:fld>
            <a:endParaRPr lang="en-US" altLang="zh-CN" smtClean="0"/>
          </a:p>
        </p:txBody>
      </p:sp>
      <p:sp>
        <p:nvSpPr>
          <p:cNvPr id="8" name="Freeform 7"/>
          <p:cNvSpPr/>
          <p:nvPr/>
        </p:nvSpPr>
        <p:spPr>
          <a:xfrm>
            <a:off x="1960563" y="1290638"/>
            <a:ext cx="5222875" cy="4949825"/>
          </a:xfrm>
          <a:custGeom>
            <a:avLst/>
            <a:gdLst>
              <a:gd name="connsiteX0" fmla="*/ 1311639 w 5580561"/>
              <a:gd name="connsiteY0" fmla="*/ 284813 h 5343993"/>
              <a:gd name="connsiteX1" fmla="*/ 352268 w 5580561"/>
              <a:gd name="connsiteY1" fmla="*/ 727022 h 5343993"/>
              <a:gd name="connsiteX2" fmla="*/ 0 w 5580561"/>
              <a:gd name="connsiteY2" fmla="*/ 1641422 h 5343993"/>
              <a:gd name="connsiteX3" fmla="*/ 284813 w 5580561"/>
              <a:gd name="connsiteY3" fmla="*/ 4362137 h 5343993"/>
              <a:gd name="connsiteX4" fmla="*/ 1371600 w 5580561"/>
              <a:gd name="connsiteY4" fmla="*/ 5111645 h 5343993"/>
              <a:gd name="connsiteX5" fmla="*/ 3117954 w 5580561"/>
              <a:gd name="connsiteY5" fmla="*/ 5343993 h 5343993"/>
              <a:gd name="connsiteX6" fmla="*/ 4961744 w 5580561"/>
              <a:gd name="connsiteY6" fmla="*/ 4512039 h 5343993"/>
              <a:gd name="connsiteX7" fmla="*/ 5321508 w 5580561"/>
              <a:gd name="connsiteY7" fmla="*/ 2623278 h 5343993"/>
              <a:gd name="connsiteX8" fmla="*/ 4909278 w 5580561"/>
              <a:gd name="connsiteY8" fmla="*/ 652072 h 5343993"/>
              <a:gd name="connsiteX9" fmla="*/ 3402767 w 5580561"/>
              <a:gd name="connsiteY9" fmla="*/ 0 h 5343993"/>
              <a:gd name="connsiteX10" fmla="*/ 1311639 w 5580561"/>
              <a:gd name="connsiteY10" fmla="*/ 284813 h 534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80561" h="5343993">
                <a:moveTo>
                  <a:pt x="1311639" y="284813"/>
                </a:moveTo>
                <a:cubicBezTo>
                  <a:pt x="990385" y="428998"/>
                  <a:pt x="509761" y="412078"/>
                  <a:pt x="352268" y="727022"/>
                </a:cubicBezTo>
                <a:cubicBezTo>
                  <a:pt x="233147" y="1031162"/>
                  <a:pt x="0" y="1314786"/>
                  <a:pt x="0" y="1641422"/>
                </a:cubicBezTo>
                <a:lnTo>
                  <a:pt x="284813" y="4362137"/>
                </a:lnTo>
                <a:cubicBezTo>
                  <a:pt x="1349771" y="5117426"/>
                  <a:pt x="909750" y="5111645"/>
                  <a:pt x="1371600" y="5111645"/>
                </a:cubicBezTo>
                <a:lnTo>
                  <a:pt x="3117954" y="5343993"/>
                </a:lnTo>
                <a:lnTo>
                  <a:pt x="4961744" y="4512039"/>
                </a:lnTo>
                <a:lnTo>
                  <a:pt x="5321508" y="2623278"/>
                </a:lnTo>
                <a:cubicBezTo>
                  <a:pt x="5191304" y="1964744"/>
                  <a:pt x="5580561" y="652072"/>
                  <a:pt x="4909278" y="652072"/>
                </a:cubicBezTo>
                <a:lnTo>
                  <a:pt x="3402767" y="0"/>
                </a:lnTo>
                <a:lnTo>
                  <a:pt x="1311639" y="284813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90700" y="1365250"/>
            <a:ext cx="5562600" cy="4800600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29400" y="1219200"/>
            <a:ext cx="2057400" cy="707886"/>
          </a:xfrm>
          <a:prstGeom prst="rect">
            <a:avLst/>
          </a:prstGeom>
          <a:solidFill>
            <a:srgbClr val="0070C0"/>
          </a:solidFill>
          <a:ln w="5715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Gill Sans MT" panose="020B0502020104020203" pitchFamily="34" charset="0"/>
              </a:rPr>
              <a:t>Desired inputs (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goal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dirty="0">
                <a:latin typeface="Gill Sans MT" panose="020B0502020104020203" pitchFamily="34" charset="0"/>
              </a:rPr>
              <a:t>domain)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3400" y="2667000"/>
            <a:ext cx="2590800" cy="707886"/>
          </a:xfrm>
          <a:prstGeom prst="rect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Gill Sans MT" panose="020B0502020104020203" pitchFamily="34" charset="0"/>
              </a:rPr>
              <a:t>Described inputs (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specified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dirty="0">
                <a:latin typeface="Gill Sans MT" panose="020B0502020104020203" pitchFamily="34" charset="0"/>
              </a:rPr>
              <a:t>domain)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200" y="5562600"/>
            <a:ext cx="2971800" cy="707886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Gill Sans MT" panose="020B0502020104020203" pitchFamily="34" charset="0"/>
              </a:rPr>
              <a:t>Accepted inputs (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implemented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dirty="0">
                <a:latin typeface="Gill Sans MT" panose="020B0502020104020203" pitchFamily="34" charset="0"/>
              </a:rPr>
              <a:t>domain)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0488" y="96839"/>
            <a:ext cx="8963025" cy="817562"/>
          </a:xfrm>
        </p:spPr>
        <p:txBody>
          <a:bodyPr/>
          <a:lstStyle/>
          <a:p>
            <a:r>
              <a:rPr lang="en-US" altLang="en-US" dirty="0" smtClean="0"/>
              <a:t>Example Input Domains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Goal domains are often </a:t>
            </a:r>
            <a:r>
              <a:rPr lang="en-US" altLang="en-US" sz="2800" dirty="0" smtClean="0">
                <a:solidFill>
                  <a:schemeClr val="tx2"/>
                </a:solidFill>
              </a:rPr>
              <a:t>irregular</a:t>
            </a:r>
          </a:p>
          <a:p>
            <a:r>
              <a:rPr lang="en-US" altLang="en-US" sz="2800" dirty="0" smtClean="0">
                <a:solidFill>
                  <a:schemeClr val="tx2"/>
                </a:solidFill>
              </a:rPr>
              <a:t>Goal</a:t>
            </a:r>
            <a:r>
              <a:rPr lang="en-US" altLang="en-US" sz="2800" dirty="0" smtClean="0"/>
              <a:t> domain for </a:t>
            </a:r>
            <a:r>
              <a:rPr lang="en-US" altLang="en-US" sz="2800" dirty="0" smtClean="0">
                <a:solidFill>
                  <a:schemeClr val="tx2"/>
                </a:solidFill>
              </a:rPr>
              <a:t>credit cards</a:t>
            </a:r>
            <a:r>
              <a:rPr lang="en-US" altLang="en-US" sz="2800" baseline="30000" dirty="0" smtClean="0"/>
              <a:t>†</a:t>
            </a:r>
          </a:p>
          <a:p>
            <a:pPr lvl="1"/>
            <a:r>
              <a:rPr lang="en-US" altLang="en-US" sz="2400" dirty="0" smtClean="0"/>
              <a:t>First digit is the Major Industry Identifier</a:t>
            </a:r>
          </a:p>
          <a:p>
            <a:pPr lvl="1"/>
            <a:r>
              <a:rPr lang="en-US" altLang="en-US" sz="2400" dirty="0" smtClean="0"/>
              <a:t>First 6 digits and length specify the issuer</a:t>
            </a:r>
          </a:p>
          <a:p>
            <a:pPr lvl="1"/>
            <a:r>
              <a:rPr lang="en-US" altLang="en-US" sz="2400" dirty="0" smtClean="0"/>
              <a:t>Final digit is a “check digit”</a:t>
            </a:r>
          </a:p>
          <a:p>
            <a:pPr lvl="1"/>
            <a:r>
              <a:rPr lang="en-US" altLang="en-US" sz="2400" dirty="0" smtClean="0"/>
              <a:t>Other digits identify a specific account</a:t>
            </a:r>
          </a:p>
          <a:p>
            <a:r>
              <a:rPr lang="en-US" altLang="en-US" sz="2800" dirty="0" smtClean="0"/>
              <a:t>Common </a:t>
            </a:r>
            <a:r>
              <a:rPr lang="en-US" altLang="en-US" sz="2800" dirty="0" smtClean="0">
                <a:solidFill>
                  <a:schemeClr val="tx2"/>
                </a:solidFill>
              </a:rPr>
              <a:t>specified</a:t>
            </a:r>
            <a:r>
              <a:rPr lang="en-US" altLang="en-US" sz="2800" dirty="0" smtClean="0"/>
              <a:t> domain</a:t>
            </a:r>
          </a:p>
          <a:p>
            <a:pPr lvl="1"/>
            <a:r>
              <a:rPr lang="en-US" altLang="en-US" sz="2400" dirty="0" smtClean="0"/>
              <a:t>First digit is in { 3, 4, 5, 6 } (travel and banking)</a:t>
            </a:r>
          </a:p>
          <a:p>
            <a:pPr lvl="1"/>
            <a:r>
              <a:rPr lang="en-US" altLang="en-US" sz="2400" dirty="0" smtClean="0"/>
              <a:t>Length is between 13 and 16</a:t>
            </a:r>
          </a:p>
          <a:p>
            <a:r>
              <a:rPr lang="en-US" altLang="en-US" sz="2800" dirty="0" smtClean="0"/>
              <a:t>Common </a:t>
            </a:r>
            <a:r>
              <a:rPr lang="en-US" altLang="en-US" sz="2800" dirty="0" smtClean="0">
                <a:solidFill>
                  <a:schemeClr val="tx2"/>
                </a:solidFill>
              </a:rPr>
              <a:t>implemented</a:t>
            </a:r>
            <a:r>
              <a:rPr lang="en-US" altLang="en-US" sz="2800" dirty="0" smtClean="0"/>
              <a:t> domain</a:t>
            </a:r>
          </a:p>
          <a:p>
            <a:pPr lvl="1"/>
            <a:r>
              <a:rPr lang="en-US" altLang="en-US" sz="2400" dirty="0" smtClean="0"/>
              <a:t>All digits are numeric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 (Ch 9)</a:t>
            </a:r>
          </a:p>
        </p:txBody>
      </p:sp>
      <p:sp>
        <p:nvSpPr>
          <p:cNvPr id="25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6E085-3BDA-43E4-A5B4-F30F7B1A85EB}" type="slidenum">
              <a:rPr lang="zh-CN" altLang="en-US" smtClean="0"/>
              <a:pPr>
                <a:defRPr/>
              </a:pPr>
              <a:t>14</a:t>
            </a:fld>
            <a:endParaRPr lang="en-US" altLang="zh-CN" smtClean="0"/>
          </a:p>
        </p:txBody>
      </p:sp>
      <p:sp>
        <p:nvSpPr>
          <p:cNvPr id="7" name="TextBox 6"/>
          <p:cNvSpPr txBox="1"/>
          <p:nvPr/>
        </p:nvSpPr>
        <p:spPr>
          <a:xfrm>
            <a:off x="763588" y="6011776"/>
            <a:ext cx="7616825" cy="40005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0" baseline="30000" dirty="0">
                <a:solidFill>
                  <a:srgbClr val="000000"/>
                </a:solidFill>
                <a:latin typeface="Gill Sans MT" panose="020B0502020104020203" pitchFamily="34" charset="0"/>
              </a:rPr>
              <a:t>† </a:t>
            </a:r>
            <a:r>
              <a:rPr 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More details are on : http://www.merriampark.com/anatomycc.htm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nut 11"/>
          <p:cNvSpPr/>
          <p:nvPr/>
        </p:nvSpPr>
        <p:spPr>
          <a:xfrm>
            <a:off x="1447800" y="914400"/>
            <a:ext cx="6172200" cy="5410200"/>
          </a:xfrm>
          <a:prstGeom prst="donut">
            <a:avLst>
              <a:gd name="adj" fmla="val 13806"/>
            </a:avLst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008188" y="1130300"/>
            <a:ext cx="5127625" cy="5270500"/>
          </a:xfrm>
          <a:custGeom>
            <a:avLst/>
            <a:gdLst>
              <a:gd name="connsiteX0" fmla="*/ 1813810 w 5478905"/>
              <a:gd name="connsiteY0" fmla="*/ 82446 h 5688820"/>
              <a:gd name="connsiteX1" fmla="*/ 1776335 w 5478905"/>
              <a:gd name="connsiteY1" fmla="*/ 89941 h 5688820"/>
              <a:gd name="connsiteX2" fmla="*/ 1746354 w 5478905"/>
              <a:gd name="connsiteY2" fmla="*/ 104931 h 5688820"/>
              <a:gd name="connsiteX3" fmla="*/ 824459 w 5478905"/>
              <a:gd name="connsiteY3" fmla="*/ 434714 h 5688820"/>
              <a:gd name="connsiteX4" fmla="*/ 0 w 5478905"/>
              <a:gd name="connsiteY4" fmla="*/ 1828800 h 5688820"/>
              <a:gd name="connsiteX5" fmla="*/ 7495 w 5478905"/>
              <a:gd name="connsiteY5" fmla="*/ 3125449 h 5688820"/>
              <a:gd name="connsiteX6" fmla="*/ 157397 w 5478905"/>
              <a:gd name="connsiteY6" fmla="*/ 4084819 h 5688820"/>
              <a:gd name="connsiteX7" fmla="*/ 1678899 w 5478905"/>
              <a:gd name="connsiteY7" fmla="*/ 5141626 h 5688820"/>
              <a:gd name="connsiteX8" fmla="*/ 3904938 w 5478905"/>
              <a:gd name="connsiteY8" fmla="*/ 5164111 h 5688820"/>
              <a:gd name="connsiteX9" fmla="*/ 4954249 w 5478905"/>
              <a:gd name="connsiteY9" fmla="*/ 4122295 h 5688820"/>
              <a:gd name="connsiteX10" fmla="*/ 5478905 w 5478905"/>
              <a:gd name="connsiteY10" fmla="*/ 2525842 h 5688820"/>
              <a:gd name="connsiteX11" fmla="*/ 5029200 w 5478905"/>
              <a:gd name="connsiteY11" fmla="*/ 1484026 h 5688820"/>
              <a:gd name="connsiteX12" fmla="*/ 4826833 w 5478905"/>
              <a:gd name="connsiteY12" fmla="*/ 457200 h 5688820"/>
              <a:gd name="connsiteX13" fmla="*/ 3904938 w 5478905"/>
              <a:gd name="connsiteY13" fmla="*/ 0 h 5688820"/>
              <a:gd name="connsiteX14" fmla="*/ 2480872 w 5478905"/>
              <a:gd name="connsiteY14" fmla="*/ 104931 h 5688820"/>
              <a:gd name="connsiteX15" fmla="*/ 1813810 w 5478905"/>
              <a:gd name="connsiteY15" fmla="*/ 82446 h 5688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78905" h="5688820">
                <a:moveTo>
                  <a:pt x="1813810" y="82446"/>
                </a:moveTo>
                <a:cubicBezTo>
                  <a:pt x="1801318" y="84944"/>
                  <a:pt x="1788420" y="85913"/>
                  <a:pt x="1776335" y="89941"/>
                </a:cubicBezTo>
                <a:cubicBezTo>
                  <a:pt x="1765735" y="93474"/>
                  <a:pt x="1746354" y="104931"/>
                  <a:pt x="1746354" y="104931"/>
                </a:cubicBezTo>
                <a:lnTo>
                  <a:pt x="824459" y="434714"/>
                </a:lnTo>
                <a:lnTo>
                  <a:pt x="0" y="1828800"/>
                </a:lnTo>
                <a:cubicBezTo>
                  <a:pt x="2498" y="2261016"/>
                  <a:pt x="4997" y="2693233"/>
                  <a:pt x="7495" y="3125449"/>
                </a:cubicBezTo>
                <a:cubicBezTo>
                  <a:pt x="60298" y="3444783"/>
                  <a:pt x="386266" y="3855950"/>
                  <a:pt x="157397" y="4084819"/>
                </a:cubicBezTo>
                <a:lnTo>
                  <a:pt x="1678899" y="5141626"/>
                </a:lnTo>
                <a:cubicBezTo>
                  <a:pt x="2420882" y="5151653"/>
                  <a:pt x="3380229" y="5688820"/>
                  <a:pt x="3904938" y="5164111"/>
                </a:cubicBezTo>
                <a:lnTo>
                  <a:pt x="4954249" y="4122295"/>
                </a:lnTo>
                <a:lnTo>
                  <a:pt x="5478905" y="2525842"/>
                </a:lnTo>
                <a:lnTo>
                  <a:pt x="5029200" y="1484026"/>
                </a:lnTo>
                <a:lnTo>
                  <a:pt x="4826833" y="457200"/>
                </a:lnTo>
                <a:lnTo>
                  <a:pt x="3904938" y="0"/>
                </a:lnTo>
                <a:lnTo>
                  <a:pt x="2480872" y="104931"/>
                </a:lnTo>
                <a:lnTo>
                  <a:pt x="1813810" y="82446"/>
                </a:lnTo>
                <a:close/>
              </a:path>
            </a:pathLst>
          </a:cu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2" name="Title 1"/>
          <p:cNvSpPr>
            <a:spLocks noGrp="1"/>
          </p:cNvSpPr>
          <p:nvPr>
            <p:ph type="title"/>
          </p:nvPr>
        </p:nvSpPr>
        <p:spPr>
          <a:xfrm>
            <a:off x="90488" y="96839"/>
            <a:ext cx="8963025" cy="817562"/>
          </a:xfrm>
        </p:spPr>
        <p:txBody>
          <a:bodyPr/>
          <a:lstStyle/>
          <a:p>
            <a:r>
              <a:rPr lang="en-US" altLang="en-US" dirty="0" smtClean="0"/>
              <a:t>Representing Input Domains</a:t>
            </a:r>
          </a:p>
        </p:txBody>
      </p:sp>
      <p:sp>
        <p:nvSpPr>
          <p:cNvPr id="26629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 (Ch 9)</a:t>
            </a:r>
          </a:p>
        </p:txBody>
      </p:sp>
      <p:sp>
        <p:nvSpPr>
          <p:cNvPr id="266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266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C1735-2069-4085-B244-AE2F1835BC34}" type="slidenum">
              <a:rPr lang="zh-CN" altLang="en-US" smtClean="0"/>
              <a:pPr>
                <a:defRPr/>
              </a:pPr>
              <a:t>15</a:t>
            </a:fld>
            <a:endParaRPr lang="en-US" altLang="zh-CN" smtClean="0"/>
          </a:p>
        </p:txBody>
      </p:sp>
      <p:sp>
        <p:nvSpPr>
          <p:cNvPr id="8" name="Freeform 7"/>
          <p:cNvSpPr/>
          <p:nvPr/>
        </p:nvSpPr>
        <p:spPr>
          <a:xfrm>
            <a:off x="1960563" y="1290638"/>
            <a:ext cx="5222875" cy="4949825"/>
          </a:xfrm>
          <a:custGeom>
            <a:avLst/>
            <a:gdLst>
              <a:gd name="connsiteX0" fmla="*/ 1311639 w 5580561"/>
              <a:gd name="connsiteY0" fmla="*/ 284813 h 5343993"/>
              <a:gd name="connsiteX1" fmla="*/ 352268 w 5580561"/>
              <a:gd name="connsiteY1" fmla="*/ 727022 h 5343993"/>
              <a:gd name="connsiteX2" fmla="*/ 0 w 5580561"/>
              <a:gd name="connsiteY2" fmla="*/ 1641422 h 5343993"/>
              <a:gd name="connsiteX3" fmla="*/ 284813 w 5580561"/>
              <a:gd name="connsiteY3" fmla="*/ 4362137 h 5343993"/>
              <a:gd name="connsiteX4" fmla="*/ 1371600 w 5580561"/>
              <a:gd name="connsiteY4" fmla="*/ 5111645 h 5343993"/>
              <a:gd name="connsiteX5" fmla="*/ 3117954 w 5580561"/>
              <a:gd name="connsiteY5" fmla="*/ 5343993 h 5343993"/>
              <a:gd name="connsiteX6" fmla="*/ 4961744 w 5580561"/>
              <a:gd name="connsiteY6" fmla="*/ 4512039 h 5343993"/>
              <a:gd name="connsiteX7" fmla="*/ 5321508 w 5580561"/>
              <a:gd name="connsiteY7" fmla="*/ 2623278 h 5343993"/>
              <a:gd name="connsiteX8" fmla="*/ 4909278 w 5580561"/>
              <a:gd name="connsiteY8" fmla="*/ 652072 h 5343993"/>
              <a:gd name="connsiteX9" fmla="*/ 3402767 w 5580561"/>
              <a:gd name="connsiteY9" fmla="*/ 0 h 5343993"/>
              <a:gd name="connsiteX10" fmla="*/ 1311639 w 5580561"/>
              <a:gd name="connsiteY10" fmla="*/ 284813 h 5343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80561" h="5343993">
                <a:moveTo>
                  <a:pt x="1311639" y="284813"/>
                </a:moveTo>
                <a:cubicBezTo>
                  <a:pt x="990385" y="428998"/>
                  <a:pt x="509761" y="412078"/>
                  <a:pt x="352268" y="727022"/>
                </a:cubicBezTo>
                <a:cubicBezTo>
                  <a:pt x="233147" y="1031162"/>
                  <a:pt x="0" y="1314786"/>
                  <a:pt x="0" y="1641422"/>
                </a:cubicBezTo>
                <a:lnTo>
                  <a:pt x="284813" y="4362137"/>
                </a:lnTo>
                <a:cubicBezTo>
                  <a:pt x="1349771" y="5117426"/>
                  <a:pt x="909750" y="5111645"/>
                  <a:pt x="1371600" y="5111645"/>
                </a:cubicBezTo>
                <a:lnTo>
                  <a:pt x="3117954" y="5343993"/>
                </a:lnTo>
                <a:lnTo>
                  <a:pt x="4961744" y="4512039"/>
                </a:lnTo>
                <a:lnTo>
                  <a:pt x="5321508" y="2623278"/>
                </a:lnTo>
                <a:cubicBezTo>
                  <a:pt x="5191304" y="1964744"/>
                  <a:pt x="5580561" y="652072"/>
                  <a:pt x="4909278" y="652072"/>
                </a:cubicBezTo>
                <a:lnTo>
                  <a:pt x="3402767" y="0"/>
                </a:lnTo>
                <a:lnTo>
                  <a:pt x="1311639" y="284813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790700" y="1365250"/>
            <a:ext cx="5562600" cy="4800600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3200" y="1219200"/>
            <a:ext cx="1752600" cy="400110"/>
          </a:xfrm>
          <a:prstGeom prst="rect">
            <a:avLst/>
          </a:prstGeom>
          <a:solidFill>
            <a:srgbClr val="0070C0"/>
          </a:solidFill>
          <a:ln w="57150">
            <a:solidFill>
              <a:schemeClr val="accent5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goal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dirty="0">
                <a:latin typeface="Gill Sans MT" panose="020B0502020104020203" pitchFamily="34" charset="0"/>
              </a:rPr>
              <a:t>domain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8200" y="2667000"/>
            <a:ext cx="2286000" cy="400110"/>
          </a:xfrm>
          <a:prstGeom prst="rect">
            <a:avLst/>
          </a:prstGeom>
          <a:solidFill>
            <a:srgbClr val="0070C0"/>
          </a:solidFill>
          <a:ln w="57150">
            <a:solidFill>
              <a:srgbClr val="FF000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specified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dirty="0">
                <a:latin typeface="Gill Sans MT" panose="020B0502020104020203" pitchFamily="34" charset="0"/>
              </a:rPr>
              <a:t>domain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5562600"/>
            <a:ext cx="2819400" cy="40011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implemented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dirty="0">
                <a:latin typeface="Gill Sans MT" panose="020B0502020104020203" pitchFamily="34" charset="0"/>
              </a:rPr>
              <a:t>domain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28604" y="3810000"/>
            <a:ext cx="8680784" cy="58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32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宋体" charset="-122"/>
              </a:rPr>
              <a:t>This region is a rich source of software errors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90488" y="96839"/>
            <a:ext cx="8963025" cy="829593"/>
          </a:xfrm>
        </p:spPr>
        <p:txBody>
          <a:bodyPr/>
          <a:lstStyle/>
          <a:p>
            <a:r>
              <a:rPr lang="en-US" altLang="en-US" dirty="0" smtClean="0"/>
              <a:t>Using Grammars to Design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defRPr/>
            </a:pPr>
            <a:r>
              <a:rPr lang="en-US" sz="2800" dirty="0" smtClean="0"/>
              <a:t>This form of testing allows us to focus on </a:t>
            </a:r>
            <a:r>
              <a:rPr lang="en-US" sz="2800" dirty="0" smtClean="0">
                <a:solidFill>
                  <a:schemeClr val="tx2"/>
                </a:solidFill>
              </a:rPr>
              <a:t>interactions</a:t>
            </a:r>
            <a:r>
              <a:rPr lang="en-US" sz="2800" dirty="0" smtClean="0"/>
              <a:t> among the components</a:t>
            </a:r>
          </a:p>
          <a:p>
            <a:pPr marL="1009650" lvl="1" indent="-609600">
              <a:defRPr/>
            </a:pPr>
            <a:r>
              <a:rPr lang="en-US" dirty="0" smtClean="0"/>
              <a:t>Originally applied to Web services, which depend on XML</a:t>
            </a:r>
          </a:p>
          <a:p>
            <a:pPr marL="609600" indent="-609600">
              <a:defRPr/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tx2"/>
                </a:solidFill>
              </a:rPr>
              <a:t>formal model</a:t>
            </a:r>
            <a:r>
              <a:rPr lang="en-US" sz="2800" dirty="0" smtClean="0"/>
              <a:t> of the XML grammar is used</a:t>
            </a:r>
          </a:p>
          <a:p>
            <a:pPr marL="609600" indent="-609600">
              <a:defRPr/>
            </a:pPr>
            <a:r>
              <a:rPr lang="en-US" sz="2800" dirty="0" smtClean="0"/>
              <a:t>The grammar is used to create </a:t>
            </a:r>
            <a:r>
              <a:rPr lang="en-US" sz="2800" dirty="0" smtClean="0">
                <a:solidFill>
                  <a:schemeClr val="tx2"/>
                </a:solidFill>
              </a:rPr>
              <a:t>valid</a:t>
            </a:r>
            <a:r>
              <a:rPr lang="en-US" sz="2800" dirty="0" smtClean="0"/>
              <a:t> as well as </a:t>
            </a:r>
            <a:r>
              <a:rPr lang="en-US" sz="2800" dirty="0" smtClean="0">
                <a:solidFill>
                  <a:schemeClr val="tx2"/>
                </a:solidFill>
              </a:rPr>
              <a:t>invalid</a:t>
            </a:r>
            <a:r>
              <a:rPr lang="en-US" sz="2800" dirty="0" smtClean="0"/>
              <a:t> tests</a:t>
            </a:r>
          </a:p>
          <a:p>
            <a:pPr marL="609600" indent="-609600">
              <a:defRPr/>
            </a:pPr>
            <a:r>
              <a:rPr lang="en-US" sz="2800" dirty="0" smtClean="0"/>
              <a:t>The grammar is </a:t>
            </a:r>
            <a:r>
              <a:rPr lang="en-US" sz="2800" dirty="0" smtClean="0">
                <a:solidFill>
                  <a:schemeClr val="tx2"/>
                </a:solidFill>
              </a:rPr>
              <a:t>mutated</a:t>
            </a:r>
          </a:p>
          <a:p>
            <a:pPr marL="609600" indent="-609600">
              <a:defRPr/>
            </a:pPr>
            <a:r>
              <a:rPr lang="en-US" sz="2800" dirty="0" smtClean="0"/>
              <a:t>The mutated grammar is used to generate new </a:t>
            </a:r>
            <a:r>
              <a:rPr lang="en-US" sz="2800" dirty="0" smtClean="0">
                <a:solidFill>
                  <a:schemeClr val="tx2"/>
                </a:solidFill>
              </a:rPr>
              <a:t>XML messages</a:t>
            </a:r>
          </a:p>
          <a:p>
            <a:pPr marL="609600" indent="-609600">
              <a:defRPr/>
            </a:pPr>
            <a:r>
              <a:rPr lang="en-US" sz="2800" dirty="0" smtClean="0"/>
              <a:t>The XML messages are used as </a:t>
            </a:r>
            <a:r>
              <a:rPr lang="en-US" sz="2800" dirty="0" smtClean="0">
                <a:solidFill>
                  <a:schemeClr val="tx2"/>
                </a:solidFill>
              </a:rPr>
              <a:t>test cases</a:t>
            </a:r>
          </a:p>
          <a:p>
            <a:pPr>
              <a:defRPr/>
            </a:pPr>
            <a:endParaRPr lang="en-US" sz="2800" dirty="0"/>
          </a:p>
        </p:txBody>
      </p:sp>
      <p:sp>
        <p:nvSpPr>
          <p:cNvPr id="2765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 (Ch 9)</a:t>
            </a:r>
          </a:p>
        </p:txBody>
      </p:sp>
      <p:sp>
        <p:nvSpPr>
          <p:cNvPr id="27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BBB92B-B178-4BA9-A27D-729C2D3289CE}" type="slidenum">
              <a:rPr lang="zh-CN" altLang="en-US" smtClean="0"/>
              <a:pPr>
                <a:defRPr/>
              </a:pPr>
              <a:t>16</a:t>
            </a:fld>
            <a:endParaRPr lang="en-US" altLang="zh-CN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961BD2-4D17-427D-B83D-2940078FEFA3}" type="slidenum">
              <a:rPr lang="zh-CN" altLang="en-US" smtClean="0"/>
              <a:pPr>
                <a:defRPr/>
              </a:pPr>
              <a:t>17</a:t>
            </a:fld>
            <a:endParaRPr lang="en-US" altLang="zh-CN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Book Grammar – Schema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113" y="817563"/>
            <a:ext cx="8615362" cy="5583237"/>
          </a:xfrm>
          <a:solidFill>
            <a:srgbClr val="EAEAEA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</a:t>
            </a:r>
            <a:r>
              <a:rPr lang="en-US" altLang="en-US" sz="2000" dirty="0" err="1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xs:element</a:t>
            </a: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 =</a:t>
            </a: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“books”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</a:t>
            </a:r>
            <a:r>
              <a:rPr lang="en-US" altLang="en-US" sz="2000" dirty="0" err="1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xs:complexType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</a:t>
            </a:r>
            <a:r>
              <a:rPr lang="en-US" altLang="en-US" sz="2000" dirty="0" err="1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xs:sequence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</a:t>
            </a:r>
            <a:r>
              <a:rPr lang="en-US" altLang="en-US" sz="2000" dirty="0" err="1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xs:element</a:t>
            </a: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 =</a:t>
            </a: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“book”</a:t>
            </a: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maxOccurs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</a:t>
            </a: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“unbounded”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  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</a:t>
            </a:r>
            <a:r>
              <a:rPr lang="en-US" altLang="en-US" sz="2000" dirty="0" err="1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xs:complexType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  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</a:t>
            </a:r>
            <a:r>
              <a:rPr lang="en-US" altLang="en-US" sz="2000" dirty="0" err="1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xs:sequence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      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</a:t>
            </a:r>
            <a:r>
              <a:rPr lang="en-US" altLang="en-US" sz="2000" dirty="0" err="1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xs:element</a:t>
            </a: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 =</a:t>
            </a: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“ISBN”</a:t>
            </a: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type =</a:t>
            </a: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</a:t>
            </a:r>
            <a:r>
              <a:rPr lang="en-US" altLang="en-US" sz="2000" dirty="0" err="1" smtClean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isbnType</a:t>
            </a:r>
            <a:r>
              <a:rPr lang="en-US" altLang="en-US" sz="2000" dirty="0" smtClean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” </a:t>
            </a:r>
            <a:r>
              <a:rPr lang="en-US" altLang="en-US" sz="2000" dirty="0" err="1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minOccurs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</a:t>
            </a:r>
            <a:r>
              <a:rPr lang="en-US" altLang="en-US" sz="2000" dirty="0" smtClean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“0”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/&gt;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         &lt;</a:t>
            </a:r>
            <a:r>
              <a:rPr lang="en-US" altLang="en-US" sz="2000" dirty="0" err="1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xs:element</a:t>
            </a: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 =</a:t>
            </a: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“author”</a:t>
            </a: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type =</a:t>
            </a: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</a:t>
            </a:r>
            <a:r>
              <a:rPr lang="en-US" altLang="en-US" sz="2000" dirty="0" err="1" smtClean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xs:string</a:t>
            </a:r>
            <a:r>
              <a:rPr lang="en-US" altLang="en-US" sz="2000" dirty="0" smtClean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”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/&gt;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         &lt;</a:t>
            </a:r>
            <a:r>
              <a:rPr lang="en-US" altLang="en-US" sz="2000" dirty="0" err="1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xs:element</a:t>
            </a: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 =</a:t>
            </a: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“title”</a:t>
            </a: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type =</a:t>
            </a: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</a:t>
            </a:r>
            <a:r>
              <a:rPr lang="en-US" altLang="en-US" sz="2000" dirty="0" err="1" smtClean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xs:string</a:t>
            </a:r>
            <a:r>
              <a:rPr lang="en-US" altLang="en-US" sz="2000" dirty="0" smtClean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”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/&gt;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         &lt;</a:t>
            </a:r>
            <a:r>
              <a:rPr lang="en-US" altLang="en-US" sz="2000" dirty="0" err="1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xs:element</a:t>
            </a: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 =</a:t>
            </a: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“publisher”</a:t>
            </a: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type =</a:t>
            </a: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</a:t>
            </a:r>
            <a:r>
              <a:rPr lang="en-US" altLang="en-US" sz="2000" dirty="0" err="1" smtClean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xs:string</a:t>
            </a:r>
            <a:r>
              <a:rPr lang="en-US" altLang="en-US" sz="2000" dirty="0" smtClean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”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/&gt;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      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</a:t>
            </a:r>
            <a:r>
              <a:rPr lang="en-US" altLang="en-US" sz="2000" dirty="0" err="1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xs:element</a:t>
            </a: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 =</a:t>
            </a: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“price”</a:t>
            </a: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type =</a:t>
            </a: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</a:t>
            </a:r>
            <a:r>
              <a:rPr lang="en-US" altLang="en-US" sz="2000" dirty="0" err="1" smtClean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priceType</a:t>
            </a:r>
            <a:r>
              <a:rPr lang="en-US" altLang="en-US" sz="2000" dirty="0" smtClean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”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/&gt;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      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</a:t>
            </a:r>
            <a:r>
              <a:rPr lang="en-US" altLang="en-US" sz="2000" dirty="0" err="1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xs:element</a:t>
            </a: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 =</a:t>
            </a: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“year”</a:t>
            </a: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type =</a:t>
            </a: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</a:t>
            </a:r>
            <a:r>
              <a:rPr lang="en-US" altLang="en-US" sz="2000" dirty="0" err="1" smtClean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yearType</a:t>
            </a:r>
            <a:r>
              <a:rPr lang="en-US" altLang="en-US" sz="2000" dirty="0" smtClean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”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/&gt;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  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&lt;/</a:t>
            </a:r>
            <a:r>
              <a:rPr lang="en-US" altLang="en-US" sz="2000" dirty="0" err="1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xs:sequence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    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&lt;/</a:t>
            </a:r>
            <a:r>
              <a:rPr lang="en-US" altLang="en-US" sz="2000" dirty="0" err="1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xs:complexType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    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&lt;/</a:t>
            </a:r>
            <a:r>
              <a:rPr lang="en-US" altLang="en-US" sz="2000" dirty="0" err="1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xs:element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&lt;/</a:t>
            </a:r>
            <a:r>
              <a:rPr lang="en-US" altLang="en-US" sz="2000" dirty="0" err="1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xs:sequence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en-US" sz="2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&lt;/</a:t>
            </a:r>
            <a:r>
              <a:rPr lang="en-US" altLang="en-US" sz="2000" dirty="0" err="1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xs:complexType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&lt;/</a:t>
            </a:r>
            <a:r>
              <a:rPr lang="en-US" altLang="en-US" sz="2000" dirty="0" err="1" smtClean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xs:element</a:t>
            </a:r>
            <a:r>
              <a:rPr lang="en-US" altLang="en-US" sz="20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</a:t>
            </a:r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3585411" y="4679950"/>
            <a:ext cx="5329989" cy="19050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</a:t>
            </a:r>
            <a:r>
              <a:rPr lang="en-US" altLang="en-US" dirty="0" err="1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xs:simpleType</a:t>
            </a:r>
            <a:r>
              <a:rPr lang="en-US" altLang="en-US" dirty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name =</a:t>
            </a:r>
            <a:r>
              <a:rPr lang="en-US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dirty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</a:t>
            </a:r>
            <a:r>
              <a:rPr lang="en-US" altLang="en-US" dirty="0" err="1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priceType</a:t>
            </a:r>
            <a:r>
              <a:rPr lang="en-US" altLang="en-US" dirty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”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</a:t>
            </a:r>
            <a:r>
              <a:rPr lang="en-US" altLang="en-US" dirty="0" err="1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xs:restriction</a:t>
            </a:r>
            <a:r>
              <a:rPr lang="en-US" altLang="en-US" dirty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base =</a:t>
            </a:r>
            <a:r>
              <a:rPr lang="en-US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dirty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</a:t>
            </a:r>
            <a:r>
              <a:rPr lang="en-US" altLang="en-US" dirty="0" err="1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xs:decimal</a:t>
            </a:r>
            <a:r>
              <a:rPr lang="en-US" altLang="en-US" dirty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”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 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</a:t>
            </a:r>
            <a:r>
              <a:rPr lang="en-US" altLang="en-US" dirty="0" err="1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xs:fractionDigits</a:t>
            </a:r>
            <a:r>
              <a:rPr lang="en-US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value =</a:t>
            </a:r>
            <a:r>
              <a:rPr lang="en-US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dirty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“2”</a:t>
            </a:r>
            <a:r>
              <a:rPr lang="en-US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/&gt;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 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</a:t>
            </a:r>
            <a:r>
              <a:rPr lang="en-US" altLang="en-US" dirty="0" err="1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xs:maxInclusive</a:t>
            </a:r>
            <a:r>
              <a:rPr lang="en-US" altLang="en-US" dirty="0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value =</a:t>
            </a:r>
            <a:r>
              <a:rPr lang="en-US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dirty="0">
                <a:solidFill>
                  <a:srgbClr val="0033C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“1000.00”</a:t>
            </a:r>
            <a:r>
              <a:rPr lang="en-US" alt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/&gt;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&lt;/</a:t>
            </a:r>
            <a:r>
              <a:rPr lang="en-US" altLang="en-US" dirty="0" err="1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xs:restriction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&lt;/</a:t>
            </a:r>
            <a:r>
              <a:rPr lang="en-US" altLang="en-US" dirty="0" err="1">
                <a:solidFill>
                  <a:srgbClr val="CC009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xs:simpleType</a:t>
            </a:r>
            <a:r>
              <a:rPr lang="en-US" altLang="en-US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</a:t>
            </a:r>
          </a:p>
        </p:txBody>
      </p:sp>
      <p:sp>
        <p:nvSpPr>
          <p:cNvPr id="315398" name="AutoShape 6"/>
          <p:cNvSpPr>
            <a:spLocks noChangeArrowheads="1"/>
          </p:cNvSpPr>
          <p:nvPr/>
        </p:nvSpPr>
        <p:spPr bwMode="auto">
          <a:xfrm>
            <a:off x="6970469" y="4070350"/>
            <a:ext cx="320675" cy="6413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15399" name="Oval 7"/>
          <p:cNvSpPr>
            <a:spLocks noChangeArrowheads="1"/>
          </p:cNvSpPr>
          <p:nvPr/>
        </p:nvSpPr>
        <p:spPr bwMode="auto">
          <a:xfrm>
            <a:off x="5284874" y="3811085"/>
            <a:ext cx="1736725" cy="3905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81" name="Date Placeholder 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 (Ch 9)</a:t>
            </a:r>
          </a:p>
        </p:txBody>
      </p:sp>
      <p:sp>
        <p:nvSpPr>
          <p:cNvPr id="10" name="Text Box 94"/>
          <p:cNvSpPr txBox="1">
            <a:spLocks noChangeArrowheads="1"/>
          </p:cNvSpPr>
          <p:nvPr/>
        </p:nvSpPr>
        <p:spPr bwMode="auto">
          <a:xfrm>
            <a:off x="6705600" y="2133600"/>
            <a:ext cx="2057400" cy="40011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Built-in types</a:t>
            </a:r>
          </a:p>
        </p:txBody>
      </p:sp>
      <p:cxnSp>
        <p:nvCxnSpPr>
          <p:cNvPr id="11" name="Curved Connector 11"/>
          <p:cNvCxnSpPr>
            <a:stCxn id="12" idx="1"/>
          </p:cNvCxnSpPr>
          <p:nvPr/>
        </p:nvCxnSpPr>
        <p:spPr>
          <a:xfrm rot="10800000" flipH="1">
            <a:off x="7315200" y="2687638"/>
            <a:ext cx="990600" cy="682625"/>
          </a:xfrm>
          <a:prstGeom prst="curvedConnector3">
            <a:avLst>
              <a:gd name="adj1" fmla="val 99650"/>
            </a:avLst>
          </a:prstGeom>
          <a:ln w="38100">
            <a:solidFill>
              <a:schemeClr val="bg1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>
            <a:off x="7086600" y="2989263"/>
            <a:ext cx="228600" cy="762000"/>
          </a:xfrm>
          <a:prstGeom prst="rightBrace">
            <a:avLst>
              <a:gd name="adj1" fmla="val 83333"/>
              <a:gd name="adj2" fmla="val 50000"/>
            </a:avLst>
          </a:prstGeom>
          <a:ln w="38100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6" grpId="0" animBg="1"/>
      <p:bldP spid="315398" grpId="0" animBg="1"/>
      <p:bldP spid="315399" grpId="0" animBg="1"/>
      <p:bldP spid="10" grpId="0" animBg="1" autoUpdateAnimBg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8" y="96838"/>
            <a:ext cx="8963025" cy="841625"/>
          </a:xfrm>
        </p:spPr>
        <p:txBody>
          <a:bodyPr/>
          <a:lstStyle/>
          <a:p>
            <a:r>
              <a:rPr lang="en-US" altLang="en-US" dirty="0"/>
              <a:t>XML Constraints – “Facets”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069D1-5493-4F97-B062-C4DDB50ED195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6" name="Group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2310885"/>
              </p:ext>
            </p:extLst>
          </p:nvPr>
        </p:nvGraphicFramePr>
        <p:xfrm>
          <a:off x="1676400" y="1063625"/>
          <a:ext cx="5410200" cy="5394850"/>
        </p:xfrm>
        <a:graphic>
          <a:graphicData uri="http://schemas.openxmlformats.org/drawingml/2006/table">
            <a:tbl>
              <a:tblPr/>
              <a:tblGrid>
                <a:gridCol w="2667000"/>
                <a:gridCol w="2743200"/>
              </a:tblGrid>
              <a:tr h="822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Boundary Constraints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Non-boundary Constraints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457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maxOccurs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enumeration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minOccurs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use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length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fractionDigits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maxExclusive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pattern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maxInclusive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nillable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maxLength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whiteSpace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minExclusive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unique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minInclusive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minLength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1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totalDigits</a:t>
                      </a: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0640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0488" y="96839"/>
            <a:ext cx="8963025" cy="817561"/>
          </a:xfrm>
        </p:spPr>
        <p:txBody>
          <a:bodyPr/>
          <a:lstStyle/>
          <a:p>
            <a:r>
              <a:rPr lang="en-US" altLang="en-US" dirty="0" smtClean="0"/>
              <a:t>Generating Tests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>
                <a:solidFill>
                  <a:schemeClr val="tx2"/>
                </a:solidFill>
              </a:rPr>
              <a:t>Valid</a:t>
            </a:r>
            <a:r>
              <a:rPr lang="en-US" altLang="en-US" sz="2800" dirty="0" smtClean="0"/>
              <a:t> tests</a:t>
            </a:r>
          </a:p>
          <a:p>
            <a:pPr lvl="1"/>
            <a:r>
              <a:rPr lang="en-US" altLang="en-US" sz="2400" dirty="0" smtClean="0"/>
              <a:t>Generate tests as </a:t>
            </a:r>
            <a:r>
              <a:rPr lang="en-US" altLang="en-US" sz="2400" dirty="0" smtClean="0">
                <a:solidFill>
                  <a:schemeClr val="tx2"/>
                </a:solidFill>
              </a:rPr>
              <a:t>XML messages</a:t>
            </a:r>
            <a:r>
              <a:rPr lang="en-US" altLang="en-US" sz="2400" dirty="0" smtClean="0"/>
              <a:t> by deriving strings from grammar</a:t>
            </a:r>
          </a:p>
          <a:p>
            <a:pPr lvl="1"/>
            <a:r>
              <a:rPr lang="en-US" altLang="en-US" sz="2400" dirty="0" smtClean="0"/>
              <a:t>Take </a:t>
            </a:r>
            <a:r>
              <a:rPr lang="en-US" altLang="en-US" sz="2400" dirty="0" smtClean="0">
                <a:solidFill>
                  <a:schemeClr val="tx2"/>
                </a:solidFill>
              </a:rPr>
              <a:t>every production</a:t>
            </a:r>
            <a:r>
              <a:rPr lang="en-US" altLang="en-US" sz="2400" dirty="0" smtClean="0"/>
              <a:t> at least once</a:t>
            </a:r>
          </a:p>
          <a:p>
            <a:pPr lvl="1"/>
            <a:r>
              <a:rPr lang="en-US" altLang="en-US" sz="2400" dirty="0" smtClean="0"/>
              <a:t>Take </a:t>
            </a:r>
            <a:r>
              <a:rPr lang="en-US" altLang="en-US" sz="2400" dirty="0" smtClean="0">
                <a:solidFill>
                  <a:schemeClr val="tx2"/>
                </a:solidFill>
              </a:rPr>
              <a:t>choices</a:t>
            </a:r>
            <a:r>
              <a:rPr lang="en-US" altLang="en-US" sz="2400" dirty="0" smtClean="0"/>
              <a:t> … “</a:t>
            </a:r>
            <a:r>
              <a:rPr lang="en-US" altLang="en-US" sz="2400" dirty="0" err="1" smtClean="0"/>
              <a:t>maxOccurs</a:t>
            </a:r>
            <a:r>
              <a:rPr lang="en-US" altLang="en-US" sz="2400" dirty="0" smtClean="0"/>
              <a:t> = “unbounded” means use 0, 1 and more than 1</a:t>
            </a:r>
          </a:p>
          <a:p>
            <a:r>
              <a:rPr lang="en-US" altLang="en-US" sz="2800" dirty="0" smtClean="0">
                <a:solidFill>
                  <a:schemeClr val="tx2"/>
                </a:solidFill>
              </a:rPr>
              <a:t>Invalid</a:t>
            </a:r>
            <a:r>
              <a:rPr lang="en-US" altLang="en-US" sz="2800" dirty="0" smtClean="0"/>
              <a:t> tests</a:t>
            </a:r>
          </a:p>
          <a:p>
            <a:pPr lvl="1"/>
            <a:r>
              <a:rPr lang="en-US" altLang="en-US" sz="2400" dirty="0" smtClean="0">
                <a:solidFill>
                  <a:schemeClr val="tx2"/>
                </a:solidFill>
              </a:rPr>
              <a:t>Mutate</a:t>
            </a:r>
            <a:r>
              <a:rPr lang="en-US" altLang="en-US" sz="2400" dirty="0" smtClean="0"/>
              <a:t> the grammar in structured ways</a:t>
            </a:r>
          </a:p>
          <a:p>
            <a:pPr lvl="1"/>
            <a:r>
              <a:rPr lang="en-US" altLang="en-US" sz="2400" dirty="0" smtClean="0"/>
              <a:t>Create XML messages that are “</a:t>
            </a:r>
            <a:r>
              <a:rPr lang="en-US" altLang="en-US" sz="2400" dirty="0" smtClean="0">
                <a:solidFill>
                  <a:schemeClr val="tx2"/>
                </a:solidFill>
              </a:rPr>
              <a:t>almost</a:t>
            </a:r>
            <a:r>
              <a:rPr lang="en-US" altLang="en-US" sz="2400" dirty="0" smtClean="0"/>
              <a:t>” valid</a:t>
            </a:r>
          </a:p>
          <a:p>
            <a:pPr lvl="1"/>
            <a:r>
              <a:rPr lang="en-US" altLang="en-US" sz="2400" dirty="0" smtClean="0"/>
              <a:t>This explores the </a:t>
            </a:r>
            <a:r>
              <a:rPr lang="en-US" altLang="en-US" sz="2400" dirty="0" smtClean="0">
                <a:solidFill>
                  <a:schemeClr val="tx2"/>
                </a:solidFill>
              </a:rPr>
              <a:t>gray space</a:t>
            </a:r>
            <a:r>
              <a:rPr lang="en-US" altLang="en-US" sz="2400" dirty="0" smtClean="0"/>
              <a:t> on the previous slide</a:t>
            </a:r>
          </a:p>
        </p:txBody>
      </p:sp>
      <p:sp>
        <p:nvSpPr>
          <p:cNvPr id="3072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 (Ch 9)</a:t>
            </a:r>
          </a:p>
        </p:txBody>
      </p:sp>
      <p:sp>
        <p:nvSpPr>
          <p:cNvPr id="307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307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5643F0-E2CF-4AD4-8D0B-495C43344388}" type="slidenum">
              <a:rPr lang="zh-CN" altLang="en-US" smtClean="0"/>
              <a:pPr>
                <a:defRPr/>
              </a:pPr>
              <a:t>19</a:t>
            </a:fld>
            <a:endParaRPr lang="en-US" altLang="zh-CN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530BF-298D-4F17-AC17-4F17D1E63776}" type="slidenum">
              <a:rPr lang="zh-CN" altLang="en-US" smtClean="0"/>
              <a:pPr>
                <a:defRPr/>
              </a:pPr>
              <a:t>2</a:t>
            </a:fld>
            <a:endParaRPr lang="en-US" altLang="zh-CN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Input Space Grammars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2228850"/>
            <a:ext cx="8867775" cy="4240213"/>
          </a:xfrm>
        </p:spPr>
        <p:txBody>
          <a:bodyPr/>
          <a:lstStyle/>
          <a:p>
            <a:r>
              <a:rPr lang="en-US" altLang="en-US" sz="2800" dirty="0" smtClean="0"/>
              <a:t>The input space can be </a:t>
            </a:r>
            <a:r>
              <a:rPr lang="en-US" altLang="en-US" sz="2800" dirty="0" smtClean="0">
                <a:solidFill>
                  <a:schemeClr val="tx2"/>
                </a:solidFill>
              </a:rPr>
              <a:t>described </a:t>
            </a:r>
            <a:r>
              <a:rPr lang="en-US" altLang="en-US" dirty="0" smtClean="0"/>
              <a:t>in many ways</a:t>
            </a:r>
          </a:p>
          <a:p>
            <a:pPr lvl="1"/>
            <a:r>
              <a:rPr lang="en-US" altLang="en-US" sz="2400" dirty="0" smtClean="0"/>
              <a:t>User manuals</a:t>
            </a:r>
          </a:p>
          <a:p>
            <a:pPr lvl="1"/>
            <a:r>
              <a:rPr lang="en-US" altLang="en-US" sz="2400" dirty="0" smtClean="0"/>
              <a:t>Unix man pages</a:t>
            </a:r>
          </a:p>
          <a:p>
            <a:pPr lvl="1"/>
            <a:r>
              <a:rPr lang="en-US" altLang="en-US" sz="2400" dirty="0" smtClean="0"/>
              <a:t>Method signature / Collection of method preconditions</a:t>
            </a:r>
          </a:p>
          <a:p>
            <a:pPr lvl="1"/>
            <a:r>
              <a:rPr lang="en-US" altLang="en-US" sz="2400" dirty="0" smtClean="0"/>
              <a:t>A language</a:t>
            </a:r>
          </a:p>
          <a:p>
            <a:r>
              <a:rPr lang="en-US" altLang="en-US" sz="2800" dirty="0" smtClean="0"/>
              <a:t>Most input spaces can be described as </a:t>
            </a:r>
            <a:r>
              <a:rPr lang="en-US" altLang="en-US" sz="2800" dirty="0" smtClean="0">
                <a:solidFill>
                  <a:schemeClr val="tx2"/>
                </a:solidFill>
              </a:rPr>
              <a:t>grammars</a:t>
            </a:r>
          </a:p>
          <a:p>
            <a:r>
              <a:rPr lang="en-US" altLang="en-US" sz="2800" dirty="0" smtClean="0"/>
              <a:t>Grammars are usually not provided, but </a:t>
            </a:r>
            <a:r>
              <a:rPr lang="en-US" altLang="en-US" sz="2800" dirty="0" smtClean="0">
                <a:solidFill>
                  <a:schemeClr val="tx2"/>
                </a:solidFill>
              </a:rPr>
              <a:t>creating them</a:t>
            </a:r>
            <a:r>
              <a:rPr lang="en-US" altLang="en-US" sz="2800" dirty="0" smtClean="0"/>
              <a:t> is a valuable service by the tester</a:t>
            </a:r>
          </a:p>
          <a:p>
            <a:pPr lvl="1"/>
            <a:r>
              <a:rPr lang="en-US" altLang="en-US" sz="2400" dirty="0" smtClean="0"/>
              <a:t>Errors will often be found simply by creating the grammar</a:t>
            </a:r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531813" y="1087438"/>
            <a:ext cx="8078787" cy="1050925"/>
          </a:xfrm>
          <a:prstGeom prst="rect">
            <a:avLst/>
          </a:prstGeom>
          <a:solidFill>
            <a:srgbClr val="0033CC"/>
          </a:solidFill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宋体" charset="-122"/>
              </a:rPr>
              <a:t>Input Space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85000"/>
              <a:defRPr/>
            </a:pPr>
            <a:r>
              <a:rPr lang="en-US" altLang="zh-CN" sz="28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宋体" charset="-122"/>
              </a:rPr>
              <a:t>The set of allowable inputs to software</a:t>
            </a:r>
            <a:endParaRPr lang="en-US" sz="28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宋体" charset="-122"/>
            </a:endParaRPr>
          </a:p>
        </p:txBody>
      </p:sp>
      <p:sp>
        <p:nvSpPr>
          <p:cNvPr id="14343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 (Ch 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0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build="p"/>
      <p:bldP spid="3010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F8D247-AC0A-4C03-B558-0B8EC84AA519}" type="slidenum">
              <a:rPr lang="zh-CN" altLang="en-US" smtClean="0"/>
              <a:pPr>
                <a:defRPr/>
              </a:pPr>
              <a:t>20</a:t>
            </a:fld>
            <a:endParaRPr lang="en-US" altLang="zh-CN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96839"/>
            <a:ext cx="8963025" cy="829594"/>
          </a:xfrm>
        </p:spPr>
        <p:txBody>
          <a:bodyPr/>
          <a:lstStyle/>
          <a:p>
            <a:r>
              <a:rPr lang="en-US" altLang="en-US" smtClean="0"/>
              <a:t>Generating Tests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8" y="914400"/>
            <a:ext cx="8950325" cy="5599113"/>
          </a:xfrm>
        </p:spPr>
        <p:txBody>
          <a:bodyPr/>
          <a:lstStyle/>
          <a:p>
            <a:r>
              <a:rPr lang="en-US" altLang="en-US" dirty="0" smtClean="0"/>
              <a:t>The criteria in section 9.1.1 can be used to generate tests</a:t>
            </a:r>
          </a:p>
          <a:p>
            <a:pPr lvl="1"/>
            <a:r>
              <a:rPr lang="en-US" altLang="en-US" dirty="0" smtClean="0">
                <a:solidFill>
                  <a:schemeClr val="tx2"/>
                </a:solidFill>
              </a:rPr>
              <a:t>Production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chemeClr val="tx2"/>
                </a:solidFill>
              </a:rPr>
              <a:t>terminal symbol</a:t>
            </a:r>
            <a:r>
              <a:rPr lang="en-US" altLang="en-US" dirty="0" smtClean="0"/>
              <a:t> coverage</a:t>
            </a:r>
          </a:p>
          <a:p>
            <a:r>
              <a:rPr lang="en-US" altLang="en-US" dirty="0" smtClean="0"/>
              <a:t>The only choice in the </a:t>
            </a:r>
            <a:r>
              <a:rPr lang="en-US" alt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books</a:t>
            </a:r>
            <a:r>
              <a:rPr lang="en-US" altLang="en-US" dirty="0" smtClean="0"/>
              <a:t> grammar is based on “</a:t>
            </a:r>
            <a:r>
              <a:rPr lang="en-US" altLang="en-US" dirty="0" err="1" smtClean="0">
                <a:solidFill>
                  <a:schemeClr val="tx2"/>
                </a:solidFill>
              </a:rPr>
              <a:t>minOccurs</a:t>
            </a:r>
            <a:r>
              <a:rPr lang="en-US" altLang="en-US" dirty="0" smtClean="0"/>
              <a:t>”</a:t>
            </a:r>
          </a:p>
          <a:p>
            <a:r>
              <a:rPr lang="en-US" altLang="en-US" dirty="0" smtClean="0"/>
              <a:t>PC requires </a:t>
            </a:r>
            <a:r>
              <a:rPr lang="en-US" altLang="en-US" dirty="0" smtClean="0">
                <a:solidFill>
                  <a:schemeClr val="tx2"/>
                </a:solidFill>
              </a:rPr>
              <a:t>two tests</a:t>
            </a:r>
          </a:p>
          <a:p>
            <a:pPr lvl="1"/>
            <a:r>
              <a:rPr lang="en-US" altLang="en-US" dirty="0" smtClean="0"/>
              <a:t>ISBN is present</a:t>
            </a:r>
          </a:p>
          <a:p>
            <a:pPr lvl="1"/>
            <a:r>
              <a:rPr lang="en-US" altLang="en-US" dirty="0" smtClean="0"/>
              <a:t>ISBN is </a:t>
            </a:r>
            <a:r>
              <a:rPr lang="en-US" altLang="en-US" dirty="0" smtClean="0">
                <a:solidFill>
                  <a:schemeClr val="tx2"/>
                </a:solidFill>
              </a:rPr>
              <a:t>not</a:t>
            </a:r>
            <a:r>
              <a:rPr lang="en-US" altLang="en-US" dirty="0" smtClean="0"/>
              <a:t> present</a:t>
            </a:r>
          </a:p>
          <a:p>
            <a:r>
              <a:rPr lang="en-US" altLang="en-US" dirty="0" smtClean="0"/>
              <a:t>The facets are used to generate values that are valid</a:t>
            </a:r>
          </a:p>
          <a:p>
            <a:pPr lvl="1"/>
            <a:r>
              <a:rPr lang="en-US" altLang="en-US" dirty="0" smtClean="0"/>
              <a:t>We also want values that are </a:t>
            </a:r>
            <a:r>
              <a:rPr lang="en-US" altLang="en-US" dirty="0" smtClean="0">
                <a:solidFill>
                  <a:schemeClr val="tx2"/>
                </a:solidFill>
              </a:rPr>
              <a:t>not</a:t>
            </a:r>
            <a:r>
              <a:rPr lang="en-US" altLang="en-US" dirty="0" smtClean="0"/>
              <a:t> valid …</a:t>
            </a:r>
          </a:p>
        </p:txBody>
      </p:sp>
      <p:sp>
        <p:nvSpPr>
          <p:cNvPr id="31750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 (Ch 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F0C0B-9BA1-4849-A449-92F511D3BB32}" type="slidenum">
              <a:rPr lang="zh-CN" altLang="en-US" smtClean="0"/>
              <a:pPr>
                <a:defRPr/>
              </a:pPr>
              <a:t>21</a:t>
            </a:fld>
            <a:endParaRPr lang="en-US" altLang="zh-CN" smtClean="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96838"/>
            <a:ext cx="8963025" cy="793499"/>
          </a:xfrm>
        </p:spPr>
        <p:txBody>
          <a:bodyPr/>
          <a:lstStyle/>
          <a:p>
            <a:r>
              <a:rPr lang="en-US" altLang="en-US" dirty="0" smtClean="0"/>
              <a:t>Mutating Input Grammars</a:t>
            </a:r>
            <a:r>
              <a:rPr lang="en-US" altLang="en-US" sz="2400" dirty="0" smtClean="0"/>
              <a:t> (9.5.2)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796925"/>
            <a:ext cx="8867775" cy="56610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Software should </a:t>
            </a:r>
            <a:r>
              <a:rPr lang="en-US" altLang="en-US" dirty="0" smtClean="0">
                <a:solidFill>
                  <a:schemeClr val="tx2"/>
                </a:solidFill>
              </a:rPr>
              <a:t>reject</a:t>
            </a:r>
            <a:r>
              <a:rPr lang="en-US" altLang="en-US" dirty="0" smtClean="0"/>
              <a:t> or </a:t>
            </a:r>
            <a:r>
              <a:rPr lang="en-US" altLang="en-US" dirty="0" smtClean="0">
                <a:solidFill>
                  <a:schemeClr val="tx2"/>
                </a:solidFill>
              </a:rPr>
              <a:t>handle</a:t>
            </a:r>
            <a:r>
              <a:rPr lang="en-US" altLang="en-US" dirty="0" smtClean="0"/>
              <a:t> invalid data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A very </a:t>
            </a:r>
            <a:r>
              <a:rPr lang="en-US" altLang="en-US" dirty="0" smtClean="0">
                <a:solidFill>
                  <a:schemeClr val="tx2"/>
                </a:solidFill>
              </a:rPr>
              <a:t>common mistake</a:t>
            </a:r>
            <a:r>
              <a:rPr lang="en-US" altLang="en-US" dirty="0" smtClean="0"/>
              <a:t> is for programs to do this incorrectly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Some programs (rashly) </a:t>
            </a:r>
            <a:r>
              <a:rPr lang="en-US" altLang="en-US" dirty="0" smtClean="0">
                <a:solidFill>
                  <a:schemeClr val="tx2"/>
                </a:solidFill>
              </a:rPr>
              <a:t>assume</a:t>
            </a:r>
            <a:r>
              <a:rPr lang="en-US" altLang="en-US" dirty="0" smtClean="0"/>
              <a:t> that all input data is correct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Even if it works today … 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What about after the program goes through some </a:t>
            </a:r>
            <a:r>
              <a:rPr lang="en-US" altLang="en-US" dirty="0" smtClean="0">
                <a:solidFill>
                  <a:schemeClr val="tx2"/>
                </a:solidFill>
              </a:rPr>
              <a:t>maintenance changes</a:t>
            </a:r>
            <a:r>
              <a:rPr lang="en-US" altLang="en-US" dirty="0" smtClean="0"/>
              <a:t> ?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What about if the component is </a:t>
            </a:r>
            <a:r>
              <a:rPr lang="en-US" altLang="en-US" dirty="0" smtClean="0">
                <a:solidFill>
                  <a:schemeClr val="tx2"/>
                </a:solidFill>
              </a:rPr>
              <a:t>reused</a:t>
            </a:r>
            <a:r>
              <a:rPr lang="en-US" altLang="en-US" dirty="0" smtClean="0"/>
              <a:t> in a new program ?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Consequences can be </a:t>
            </a:r>
            <a:r>
              <a:rPr lang="en-US" altLang="en-US" dirty="0" smtClean="0">
                <a:solidFill>
                  <a:schemeClr val="tx2"/>
                </a:solidFill>
              </a:rPr>
              <a:t>severe</a:t>
            </a:r>
            <a:r>
              <a:rPr lang="en-US" altLang="en-US" dirty="0" smtClean="0"/>
              <a:t> …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Most </a:t>
            </a:r>
            <a:r>
              <a:rPr lang="en-US" altLang="en-US" dirty="0" smtClean="0">
                <a:solidFill>
                  <a:schemeClr val="tx2"/>
                </a:solidFill>
              </a:rPr>
              <a:t>security vulnerabilities</a:t>
            </a:r>
            <a:r>
              <a:rPr lang="en-US" altLang="en-US" dirty="0" smtClean="0"/>
              <a:t> are due to unhandled exceptions … from invalid data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To test for invalid data (including security testing), </a:t>
            </a:r>
            <a:r>
              <a:rPr lang="en-US" altLang="en-US" dirty="0" smtClean="0">
                <a:solidFill>
                  <a:schemeClr val="tx2"/>
                </a:solidFill>
              </a:rPr>
              <a:t>mutate the grammar</a:t>
            </a:r>
          </a:p>
        </p:txBody>
      </p:sp>
      <p:sp>
        <p:nvSpPr>
          <p:cNvPr id="32774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 (Ch 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619A5-799F-44B1-9C50-87753B786F87}" type="slidenum">
              <a:rPr lang="zh-CN" altLang="en-US" smtClean="0"/>
              <a:pPr>
                <a:defRPr/>
              </a:pPr>
              <a:t>22</a:t>
            </a:fld>
            <a:endParaRPr lang="en-US" altLang="zh-CN" smtClean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96839"/>
            <a:ext cx="8963025" cy="829593"/>
          </a:xfrm>
        </p:spPr>
        <p:txBody>
          <a:bodyPr/>
          <a:lstStyle/>
          <a:p>
            <a:r>
              <a:rPr lang="en-US" altLang="en-US" dirty="0" smtClean="0"/>
              <a:t>Mutating Input Grammars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63317"/>
            <a:ext cx="8867775" cy="5194634"/>
          </a:xfrm>
        </p:spPr>
        <p:txBody>
          <a:bodyPr/>
          <a:lstStyle/>
          <a:p>
            <a:r>
              <a:rPr lang="en-US" altLang="en-US" dirty="0" smtClean="0"/>
              <a:t>Mutants are </a:t>
            </a:r>
            <a:r>
              <a:rPr lang="en-US" altLang="en-US" dirty="0" smtClean="0">
                <a:solidFill>
                  <a:schemeClr val="tx2"/>
                </a:solidFill>
              </a:rPr>
              <a:t>tests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Create </a:t>
            </a:r>
            <a:r>
              <a:rPr lang="en-US" altLang="en-US" dirty="0" smtClean="0">
                <a:solidFill>
                  <a:schemeClr val="tx2"/>
                </a:solidFill>
              </a:rPr>
              <a:t>valid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chemeClr val="tx2"/>
                </a:solidFill>
              </a:rPr>
              <a:t>invalid</a:t>
            </a:r>
            <a:r>
              <a:rPr lang="en-US" altLang="en-US" dirty="0" smtClean="0"/>
              <a:t> strings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No </a:t>
            </a:r>
            <a:r>
              <a:rPr lang="en-US" altLang="en-US" dirty="0" smtClean="0">
                <a:solidFill>
                  <a:schemeClr val="tx2"/>
                </a:solidFill>
              </a:rPr>
              <a:t>ground strings</a:t>
            </a:r>
            <a:r>
              <a:rPr lang="en-US" altLang="en-US" dirty="0" smtClean="0"/>
              <a:t> – no killing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Mutation operators listed here are </a:t>
            </a:r>
            <a:r>
              <a:rPr lang="en-US" altLang="en-US" dirty="0" smtClean="0">
                <a:solidFill>
                  <a:schemeClr val="tx2"/>
                </a:solidFill>
              </a:rPr>
              <a:t>general</a:t>
            </a:r>
            <a:r>
              <a:rPr lang="en-US" altLang="en-US" dirty="0" smtClean="0"/>
              <a:t> and should be refined for specific grammars</a:t>
            </a:r>
          </a:p>
        </p:txBody>
      </p:sp>
      <p:sp>
        <p:nvSpPr>
          <p:cNvPr id="33798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 (Ch 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382DB7-53C4-4213-BB44-96856111BE3A}" type="slidenum">
              <a:rPr lang="zh-CN" altLang="en-US" smtClean="0"/>
              <a:pPr>
                <a:defRPr/>
              </a:pPr>
              <a:t>23</a:t>
            </a:fld>
            <a:endParaRPr lang="en-US" altLang="zh-CN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96838"/>
            <a:ext cx="8963025" cy="1334920"/>
          </a:xfrm>
        </p:spPr>
        <p:txBody>
          <a:bodyPr/>
          <a:lstStyle/>
          <a:p>
            <a:r>
              <a:rPr lang="en-US" altLang="en-US" dirty="0" smtClean="0"/>
              <a:t>Input Grammar Mutation Operators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22275" y="1305601"/>
            <a:ext cx="8297863" cy="1270000"/>
            <a:chOff x="232" y="1370"/>
            <a:chExt cx="5227" cy="800"/>
          </a:xfrm>
        </p:grpSpPr>
        <p:sp>
          <p:nvSpPr>
            <p:cNvPr id="35862" name="Text Box 16"/>
            <p:cNvSpPr txBox="1">
              <a:spLocks noChangeArrowheads="1"/>
            </p:cNvSpPr>
            <p:nvPr/>
          </p:nvSpPr>
          <p:spPr bwMode="auto">
            <a:xfrm>
              <a:off x="232" y="1518"/>
              <a:ext cx="5227" cy="652"/>
            </a:xfrm>
            <a:prstGeom prst="rect">
              <a:avLst/>
            </a:prstGeom>
            <a:solidFill>
              <a:srgbClr val="3333CC"/>
            </a:solidFill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/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  <a:p>
              <a:pPr algn="l"/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Every nonterminal symbol in a production is replaced by other nonterminal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symbols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grpSp>
          <p:nvGrpSpPr>
            <p:cNvPr id="35863" name="Group 17"/>
            <p:cNvGrpSpPr>
              <a:grpSpLocks/>
            </p:cNvGrpSpPr>
            <p:nvPr/>
          </p:nvGrpSpPr>
          <p:grpSpPr bwMode="auto">
            <a:xfrm>
              <a:off x="268" y="1370"/>
              <a:ext cx="3021" cy="288"/>
              <a:chOff x="808" y="2032"/>
              <a:chExt cx="3021" cy="288"/>
            </a:xfrm>
          </p:grpSpPr>
          <p:sp>
            <p:nvSpPr>
              <p:cNvPr id="35864" name="AutoShape 18"/>
              <p:cNvSpPr>
                <a:spLocks noChangeArrowheads="1"/>
              </p:cNvSpPr>
              <p:nvPr/>
            </p:nvSpPr>
            <p:spPr bwMode="auto">
              <a:xfrm>
                <a:off x="838" y="2034"/>
                <a:ext cx="2960" cy="284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latin typeface="Gill Sans MT" panose="020B0502020104020203" pitchFamily="34" charset="0"/>
                </a:endParaRPr>
              </a:p>
            </p:txBody>
          </p:sp>
          <p:sp>
            <p:nvSpPr>
              <p:cNvPr id="35865" name="Text Box 19"/>
              <p:cNvSpPr txBox="1">
                <a:spLocks noChangeArrowheads="1"/>
              </p:cNvSpPr>
              <p:nvPr/>
            </p:nvSpPr>
            <p:spPr bwMode="auto">
              <a:xfrm>
                <a:off x="808" y="2032"/>
                <a:ext cx="30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altLang="en-US" sz="2400" b="0" i="1" dirty="0">
                    <a:solidFill>
                      <a:srgbClr val="00145A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1. </a:t>
                </a:r>
                <a:r>
                  <a:rPr lang="en-US" altLang="zh-CN" sz="2400" b="0" i="1" dirty="0">
                    <a:solidFill>
                      <a:srgbClr val="00145A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Nonterminal Replacement</a:t>
                </a:r>
                <a:endParaRPr lang="en-US" altLang="en-US" sz="2400" b="0" i="1" dirty="0">
                  <a:solidFill>
                    <a:srgbClr val="00145A"/>
                  </a:solidFill>
                  <a:latin typeface="Gill Sans MT" panose="020B0502020104020203" pitchFamily="34" charset="0"/>
                </a:endParaRPr>
              </a:p>
            </p:txBody>
          </p:sp>
        </p:grp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22275" y="2914852"/>
            <a:ext cx="8297863" cy="965200"/>
            <a:chOff x="232" y="1370"/>
            <a:chExt cx="5227" cy="608"/>
          </a:xfrm>
        </p:grpSpPr>
        <p:sp>
          <p:nvSpPr>
            <p:cNvPr id="35858" name="Text Box 21"/>
            <p:cNvSpPr txBox="1">
              <a:spLocks noChangeArrowheads="1"/>
            </p:cNvSpPr>
            <p:nvPr/>
          </p:nvSpPr>
          <p:spPr bwMode="auto">
            <a:xfrm>
              <a:off x="232" y="1518"/>
              <a:ext cx="5227" cy="460"/>
            </a:xfrm>
            <a:prstGeom prst="rect">
              <a:avLst/>
            </a:prstGeom>
            <a:solidFill>
              <a:srgbClr val="3333CC"/>
            </a:solidFill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/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  <a:p>
              <a:pPr algn="l"/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Every terminal symbol in a production is replaced by other terminal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symbols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grpSp>
          <p:nvGrpSpPr>
            <p:cNvPr id="35859" name="Group 22"/>
            <p:cNvGrpSpPr>
              <a:grpSpLocks/>
            </p:cNvGrpSpPr>
            <p:nvPr/>
          </p:nvGrpSpPr>
          <p:grpSpPr bwMode="auto">
            <a:xfrm>
              <a:off x="268" y="1370"/>
              <a:ext cx="3021" cy="291"/>
              <a:chOff x="808" y="2032"/>
              <a:chExt cx="3021" cy="291"/>
            </a:xfrm>
          </p:grpSpPr>
          <p:sp>
            <p:nvSpPr>
              <p:cNvPr id="35860" name="AutoShape 23"/>
              <p:cNvSpPr>
                <a:spLocks noChangeArrowheads="1"/>
              </p:cNvSpPr>
              <p:nvPr/>
            </p:nvSpPr>
            <p:spPr bwMode="auto">
              <a:xfrm>
                <a:off x="838" y="2034"/>
                <a:ext cx="2960" cy="284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latin typeface="Gill Sans MT" panose="020B0502020104020203" pitchFamily="34" charset="0"/>
                </a:endParaRPr>
              </a:p>
            </p:txBody>
          </p:sp>
          <p:sp>
            <p:nvSpPr>
              <p:cNvPr id="35861" name="Text Box 24"/>
              <p:cNvSpPr txBox="1">
                <a:spLocks noChangeArrowheads="1"/>
              </p:cNvSpPr>
              <p:nvPr/>
            </p:nvSpPr>
            <p:spPr bwMode="auto">
              <a:xfrm>
                <a:off x="808" y="2032"/>
                <a:ext cx="302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altLang="zh-CN" sz="2400" b="0" i="1" dirty="0">
                    <a:solidFill>
                      <a:srgbClr val="00145A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2. Terminal Replacement</a:t>
                </a:r>
                <a:endParaRPr lang="en-US" altLang="en-US" sz="2400" b="0" i="1" dirty="0">
                  <a:solidFill>
                    <a:srgbClr val="00145A"/>
                  </a:solidFill>
                  <a:latin typeface="Gill Sans MT" panose="020B0502020104020203" pitchFamily="34" charset="0"/>
                </a:endParaRPr>
              </a:p>
            </p:txBody>
          </p:sp>
        </p:grp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22275" y="4219303"/>
            <a:ext cx="8297863" cy="965200"/>
            <a:chOff x="232" y="1370"/>
            <a:chExt cx="5227" cy="608"/>
          </a:xfrm>
        </p:grpSpPr>
        <p:sp>
          <p:nvSpPr>
            <p:cNvPr id="35854" name="Text Box 26"/>
            <p:cNvSpPr txBox="1">
              <a:spLocks noChangeArrowheads="1"/>
            </p:cNvSpPr>
            <p:nvPr/>
          </p:nvSpPr>
          <p:spPr bwMode="auto">
            <a:xfrm>
              <a:off x="232" y="1518"/>
              <a:ext cx="5227" cy="460"/>
            </a:xfrm>
            <a:prstGeom prst="rect">
              <a:avLst/>
            </a:prstGeom>
            <a:solidFill>
              <a:srgbClr val="3333CC"/>
            </a:solidFill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/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  <a:p>
              <a:pPr algn="l"/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Every terminal and nonterminal symbol in a production is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deleted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grpSp>
          <p:nvGrpSpPr>
            <p:cNvPr id="35855" name="Group 27"/>
            <p:cNvGrpSpPr>
              <a:grpSpLocks/>
            </p:cNvGrpSpPr>
            <p:nvPr/>
          </p:nvGrpSpPr>
          <p:grpSpPr bwMode="auto">
            <a:xfrm>
              <a:off x="268" y="1370"/>
              <a:ext cx="3021" cy="291"/>
              <a:chOff x="808" y="2032"/>
              <a:chExt cx="3021" cy="291"/>
            </a:xfrm>
          </p:grpSpPr>
          <p:sp>
            <p:nvSpPr>
              <p:cNvPr id="35856" name="AutoShape 28"/>
              <p:cNvSpPr>
                <a:spLocks noChangeArrowheads="1"/>
              </p:cNvSpPr>
              <p:nvPr/>
            </p:nvSpPr>
            <p:spPr bwMode="auto">
              <a:xfrm>
                <a:off x="838" y="2034"/>
                <a:ext cx="2960" cy="284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latin typeface="Gill Sans MT" panose="020B0502020104020203" pitchFamily="34" charset="0"/>
                </a:endParaRPr>
              </a:p>
            </p:txBody>
          </p:sp>
          <p:sp>
            <p:nvSpPr>
              <p:cNvPr id="35857" name="Text Box 29"/>
              <p:cNvSpPr txBox="1">
                <a:spLocks noChangeArrowheads="1"/>
              </p:cNvSpPr>
              <p:nvPr/>
            </p:nvSpPr>
            <p:spPr bwMode="auto">
              <a:xfrm>
                <a:off x="808" y="2032"/>
                <a:ext cx="302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altLang="zh-CN" sz="2400" b="0" i="1" dirty="0">
                    <a:solidFill>
                      <a:srgbClr val="00145A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3. Terminal and Nonterminal Deletion</a:t>
                </a:r>
                <a:endParaRPr lang="en-US" altLang="en-US" sz="2400" b="0" i="1" dirty="0">
                  <a:solidFill>
                    <a:srgbClr val="00145A"/>
                  </a:solidFill>
                  <a:latin typeface="Gill Sans MT" panose="020B0502020104020203" pitchFamily="34" charset="0"/>
                </a:endParaRPr>
              </a:p>
            </p:txBody>
          </p:sp>
        </p:grp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422275" y="5523754"/>
            <a:ext cx="8297863" cy="965200"/>
            <a:chOff x="232" y="1370"/>
            <a:chExt cx="5227" cy="608"/>
          </a:xfrm>
        </p:grpSpPr>
        <p:sp>
          <p:nvSpPr>
            <p:cNvPr id="35850" name="Text Box 31"/>
            <p:cNvSpPr txBox="1">
              <a:spLocks noChangeArrowheads="1"/>
            </p:cNvSpPr>
            <p:nvPr/>
          </p:nvSpPr>
          <p:spPr bwMode="auto">
            <a:xfrm>
              <a:off x="232" y="1518"/>
              <a:ext cx="5227" cy="460"/>
            </a:xfrm>
            <a:prstGeom prst="rect">
              <a:avLst/>
            </a:prstGeom>
            <a:solidFill>
              <a:srgbClr val="3333CC"/>
            </a:solidFill>
            <a:ln w="285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/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  <a:p>
              <a:pPr algn="l"/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Every terminal and nonterminal symbol in a production is </a:t>
              </a:r>
              <a:r>
                <a:rPr lang="en-US" altLang="zh-CN" b="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duplicated</a:t>
              </a:r>
              <a:endPara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grpSp>
          <p:nvGrpSpPr>
            <p:cNvPr id="35851" name="Group 32"/>
            <p:cNvGrpSpPr>
              <a:grpSpLocks/>
            </p:cNvGrpSpPr>
            <p:nvPr/>
          </p:nvGrpSpPr>
          <p:grpSpPr bwMode="auto">
            <a:xfrm>
              <a:off x="268" y="1370"/>
              <a:ext cx="3021" cy="291"/>
              <a:chOff x="808" y="2032"/>
              <a:chExt cx="3021" cy="291"/>
            </a:xfrm>
          </p:grpSpPr>
          <p:sp>
            <p:nvSpPr>
              <p:cNvPr id="35852" name="AutoShape 33"/>
              <p:cNvSpPr>
                <a:spLocks noChangeArrowheads="1"/>
              </p:cNvSpPr>
              <p:nvPr/>
            </p:nvSpPr>
            <p:spPr bwMode="auto">
              <a:xfrm>
                <a:off x="838" y="2034"/>
                <a:ext cx="2960" cy="284"/>
              </a:xfrm>
              <a:prstGeom prst="roundRect">
                <a:avLst>
                  <a:gd name="adj" fmla="val 16667"/>
                </a:avLst>
              </a:prstGeom>
              <a:solidFill>
                <a:srgbClr val="CCECFF"/>
              </a:solidFill>
              <a:ln w="28575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>
                  <a:latin typeface="Gill Sans MT" panose="020B0502020104020203" pitchFamily="34" charset="0"/>
                </a:endParaRPr>
              </a:p>
            </p:txBody>
          </p:sp>
          <p:sp>
            <p:nvSpPr>
              <p:cNvPr id="35853" name="Text Box 34"/>
              <p:cNvSpPr txBox="1">
                <a:spLocks noChangeArrowheads="1"/>
              </p:cNvSpPr>
              <p:nvPr/>
            </p:nvSpPr>
            <p:spPr bwMode="auto">
              <a:xfrm>
                <a:off x="808" y="2032"/>
                <a:ext cx="302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altLang="zh-CN" sz="2400" b="0" i="1" dirty="0">
                    <a:solidFill>
                      <a:srgbClr val="00145A"/>
                    </a:solidFill>
                    <a:latin typeface="Gill Sans MT" panose="020B0502020104020203" pitchFamily="34" charset="0"/>
                    <a:ea typeface="宋体" pitchFamily="2" charset="-122"/>
                  </a:rPr>
                  <a:t>4. Terminal and Nonterminal Duplication</a:t>
                </a:r>
                <a:endParaRPr lang="en-US" altLang="en-US" sz="2400" b="0" i="1" dirty="0">
                  <a:solidFill>
                    <a:srgbClr val="00145A"/>
                  </a:solidFill>
                  <a:latin typeface="Gill Sans MT" panose="020B0502020104020203" pitchFamily="34" charset="0"/>
                </a:endParaRPr>
              </a:p>
            </p:txBody>
          </p:sp>
        </p:grpSp>
      </p:grpSp>
      <p:sp>
        <p:nvSpPr>
          <p:cNvPr id="34825" name="Date Placeholder 2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 (Ch 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2BDD39-D4C5-4420-B24A-CC3621765C91}" type="slidenum">
              <a:rPr lang="zh-CN" altLang="en-US" smtClean="0"/>
              <a:pPr>
                <a:defRPr/>
              </a:pPr>
              <a:t>24</a:t>
            </a:fld>
            <a:endParaRPr lang="en-US" altLang="zh-CN" smtClean="0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96839"/>
            <a:ext cx="8963025" cy="829593"/>
          </a:xfrm>
        </p:spPr>
        <p:txBody>
          <a:bodyPr/>
          <a:lstStyle/>
          <a:p>
            <a:r>
              <a:rPr lang="en-US" altLang="en-US" dirty="0" smtClean="0"/>
              <a:t>Mutation Operators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35075"/>
            <a:ext cx="8867775" cy="5222875"/>
          </a:xfrm>
        </p:spPr>
        <p:txBody>
          <a:bodyPr/>
          <a:lstStyle/>
          <a:p>
            <a:r>
              <a:rPr lang="en-US" altLang="en-US" dirty="0" smtClean="0"/>
              <a:t>Many strings may </a:t>
            </a:r>
            <a:r>
              <a:rPr lang="en-US" altLang="en-US" dirty="0" smtClean="0">
                <a:solidFill>
                  <a:schemeClr val="tx2"/>
                </a:solidFill>
              </a:rPr>
              <a:t>not be useful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Use additional </a:t>
            </a:r>
            <a:r>
              <a:rPr lang="en-US" altLang="en-US" dirty="0" smtClean="0">
                <a:solidFill>
                  <a:schemeClr val="tx2"/>
                </a:solidFill>
              </a:rPr>
              <a:t>type information</a:t>
            </a:r>
            <a:r>
              <a:rPr lang="en-US" altLang="en-US" dirty="0" smtClean="0"/>
              <a:t>, if possible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Use </a:t>
            </a:r>
            <a:r>
              <a:rPr lang="en-US" altLang="en-US" dirty="0" smtClean="0">
                <a:solidFill>
                  <a:schemeClr val="tx2"/>
                </a:solidFill>
              </a:rPr>
              <a:t>judgment</a:t>
            </a:r>
            <a:r>
              <a:rPr lang="en-US" altLang="en-US" dirty="0" smtClean="0"/>
              <a:t> to throw tests out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Only apply replacements if “</a:t>
            </a:r>
            <a:r>
              <a:rPr lang="en-US" altLang="en-US" dirty="0" smtClean="0">
                <a:solidFill>
                  <a:schemeClr val="tx2"/>
                </a:solidFill>
              </a:rPr>
              <a:t>they make sense</a:t>
            </a:r>
            <a:r>
              <a:rPr lang="en-US" altLang="en-US" dirty="0" smtClean="0"/>
              <a:t>”</a:t>
            </a:r>
          </a:p>
          <a:p>
            <a:endParaRPr lang="en-US" altLang="en-US" dirty="0" smtClean="0"/>
          </a:p>
          <a:p>
            <a:r>
              <a:rPr lang="en-US" altLang="en-US" dirty="0" smtClean="0">
                <a:solidFill>
                  <a:schemeClr val="tx2"/>
                </a:solidFill>
              </a:rPr>
              <a:t>Examples</a:t>
            </a:r>
            <a:r>
              <a:rPr lang="en-US" altLang="en-US" dirty="0" smtClean="0"/>
              <a:t> …</a:t>
            </a:r>
          </a:p>
          <a:p>
            <a:pPr lvl="1"/>
            <a:endParaRPr lang="en-US" altLang="en-US" dirty="0" smtClean="0"/>
          </a:p>
        </p:txBody>
      </p:sp>
      <p:sp>
        <p:nvSpPr>
          <p:cNvPr id="35846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 (Ch 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805A0-F28B-44BB-BF8D-514C8E6D230B}" type="slidenum">
              <a:rPr lang="zh-CN" altLang="en-US" smtClean="0"/>
              <a:pPr>
                <a:defRPr/>
              </a:pPr>
              <a:t>25</a:t>
            </a:fld>
            <a:endParaRPr lang="en-US" altLang="zh-CN" smtClean="0"/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496888" y="265113"/>
            <a:ext cx="3900487" cy="1323439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b="0" u="sng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Nonterminal Replacement</a:t>
            </a:r>
          </a:p>
          <a:p>
            <a:pPr algn="l"/>
            <a:r>
              <a:rPr lang="en-US" altLang="zh-CN" b="0" dirty="0" err="1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dep</a:t>
            </a:r>
            <a:r>
              <a: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::= “deposit” account amount</a:t>
            </a:r>
          </a:p>
          <a:p>
            <a:pPr algn="l"/>
            <a:r>
              <a:rPr lang="en-US" altLang="zh-CN" b="0" dirty="0" err="1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dep</a:t>
            </a:r>
            <a:r>
              <a:rPr lang="en-US" altLang="zh-CN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 ::= “deposit” </a:t>
            </a:r>
            <a:r>
              <a:rPr lang="en-US" altLang="zh-CN" b="0" u="sng" dirty="0">
                <a:solidFill>
                  <a:schemeClr val="hlink"/>
                </a:solidFill>
                <a:latin typeface="Gill Sans MT" panose="020B0502020104020203" pitchFamily="34" charset="0"/>
                <a:ea typeface="宋体" pitchFamily="2" charset="-122"/>
              </a:rPr>
              <a:t>amount</a:t>
            </a:r>
            <a:r>
              <a:rPr lang="en-US" altLang="zh-CN" b="0" dirty="0"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b="0" dirty="0" err="1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amount</a:t>
            </a:r>
            <a:endParaRPr lang="en-US" altLang="zh-CN" b="0" dirty="0">
              <a:solidFill>
                <a:schemeClr val="tx2"/>
              </a:solidFill>
              <a:latin typeface="Gill Sans MT" panose="020B0502020104020203" pitchFamily="34" charset="0"/>
              <a:ea typeface="宋体" pitchFamily="2" charset="-122"/>
            </a:endParaRPr>
          </a:p>
          <a:p>
            <a:pPr algn="l"/>
            <a:r>
              <a:rPr lang="en-US" altLang="zh-CN" b="0" dirty="0" err="1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dep</a:t>
            </a:r>
            <a:r>
              <a:rPr lang="en-US" altLang="zh-CN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 ::= “deposit” account </a:t>
            </a:r>
            <a:r>
              <a:rPr lang="en-US" altLang="zh-CN" b="0" u="sng" dirty="0">
                <a:solidFill>
                  <a:schemeClr val="hlink"/>
                </a:solidFill>
                <a:latin typeface="Gill Sans MT" panose="020B0502020104020203" pitchFamily="34" charset="0"/>
                <a:ea typeface="宋体" pitchFamily="2" charset="-122"/>
              </a:rPr>
              <a:t>digit</a:t>
            </a:r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5237163" y="702265"/>
            <a:ext cx="3614737" cy="708025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CN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deposit $1500.00 $3789.88</a:t>
            </a: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deposit 4400 5</a:t>
            </a:r>
            <a:endParaRPr lang="en-US" altLang="zh-CN" u="sng" dirty="0">
              <a:solidFill>
                <a:schemeClr val="tx2"/>
              </a:solidFill>
              <a:latin typeface="Helvetica" charset="0"/>
              <a:ea typeface="宋体" pitchFamily="2" charset="-122"/>
            </a:endParaRPr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496888" y="1741488"/>
            <a:ext cx="3900487" cy="1628775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b="0" u="sng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Terminal Replacement</a:t>
            </a:r>
          </a:p>
          <a:p>
            <a:pPr algn="l"/>
            <a:r>
              <a: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amount ::= “$” digit</a:t>
            </a:r>
            <a:r>
              <a:rPr lang="en-US" altLang="zh-CN" b="0" baseline="3000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+</a:t>
            </a:r>
            <a:r>
              <a: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“.” digit</a:t>
            </a:r>
            <a:r>
              <a:rPr lang="en-US" altLang="zh-CN" b="0" baseline="3000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2</a:t>
            </a:r>
          </a:p>
          <a:p>
            <a:pPr algn="l"/>
            <a:r>
              <a:rPr lang="en-US" altLang="zh-CN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amount ::= “</a:t>
            </a:r>
            <a:r>
              <a:rPr lang="en-US" altLang="zh-CN" b="0" dirty="0">
                <a:solidFill>
                  <a:schemeClr val="hlink"/>
                </a:solidFill>
                <a:latin typeface="Gill Sans MT" panose="020B0502020104020203" pitchFamily="34" charset="0"/>
                <a:ea typeface="宋体" pitchFamily="2" charset="-122"/>
              </a:rPr>
              <a:t>.</a:t>
            </a:r>
            <a:r>
              <a:rPr lang="en-US" altLang="zh-CN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” digit</a:t>
            </a:r>
            <a:r>
              <a:rPr lang="en-US" altLang="zh-CN" b="0" baseline="3000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+</a:t>
            </a:r>
            <a:r>
              <a:rPr lang="en-US" altLang="zh-CN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 “.” digit</a:t>
            </a:r>
            <a:r>
              <a:rPr lang="en-US" altLang="zh-CN" b="0" baseline="3000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2</a:t>
            </a:r>
          </a:p>
          <a:p>
            <a:pPr algn="l"/>
            <a:r>
              <a:rPr lang="en-US" altLang="zh-CN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amount ::= “$” digit</a:t>
            </a:r>
            <a:r>
              <a:rPr lang="en-US" altLang="zh-CN" b="0" baseline="3000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+</a:t>
            </a:r>
            <a:r>
              <a:rPr lang="en-US" altLang="zh-CN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 “</a:t>
            </a:r>
            <a:r>
              <a:rPr lang="en-US" altLang="zh-CN" b="0" dirty="0">
                <a:solidFill>
                  <a:schemeClr val="hlink"/>
                </a:solidFill>
                <a:latin typeface="Gill Sans MT" panose="020B0502020104020203" pitchFamily="34" charset="0"/>
                <a:ea typeface="宋体" pitchFamily="2" charset="-122"/>
              </a:rPr>
              <a:t>$</a:t>
            </a:r>
            <a:r>
              <a:rPr lang="en-US" altLang="zh-CN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” digit</a:t>
            </a:r>
            <a:r>
              <a:rPr lang="en-US" altLang="zh-CN" b="0" baseline="3000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2</a:t>
            </a:r>
          </a:p>
          <a:p>
            <a:pPr algn="l"/>
            <a:r>
              <a:rPr lang="en-US" altLang="zh-CN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amount ::= “$” digit</a:t>
            </a:r>
            <a:r>
              <a:rPr lang="en-US" altLang="zh-CN" b="0" baseline="3000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+</a:t>
            </a:r>
            <a:r>
              <a:rPr lang="en-US" altLang="zh-CN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 “</a:t>
            </a:r>
            <a:r>
              <a:rPr lang="en-US" altLang="zh-CN" b="0" dirty="0">
                <a:solidFill>
                  <a:schemeClr val="hlink"/>
                </a:solidFill>
                <a:latin typeface="Gill Sans MT" panose="020B0502020104020203" pitchFamily="34" charset="0"/>
                <a:ea typeface="宋体" pitchFamily="2" charset="-122"/>
              </a:rPr>
              <a:t>1</a:t>
            </a:r>
            <a:r>
              <a:rPr lang="en-US" altLang="zh-CN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” digit</a:t>
            </a:r>
            <a:r>
              <a:rPr lang="en-US" altLang="zh-CN" b="0" baseline="3000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2</a:t>
            </a:r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5237163" y="2046288"/>
            <a:ext cx="3614737" cy="1019175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CN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deposit 4400  .1500.00</a:t>
            </a: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deposit 4400  $1500$00</a:t>
            </a: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deposit 4400  $1500100</a:t>
            </a:r>
            <a:endParaRPr lang="en-US" altLang="zh-CN" u="sng" dirty="0">
              <a:solidFill>
                <a:schemeClr val="tx2"/>
              </a:solidFill>
              <a:latin typeface="Helvetica" charset="0"/>
              <a:ea typeface="宋体" pitchFamily="2" charset="-122"/>
            </a:endParaRPr>
          </a:p>
        </p:txBody>
      </p: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211138" y="3487738"/>
            <a:ext cx="4186237" cy="1631216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b="0" u="sng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Terminal and Nonterminal Deletion</a:t>
            </a:r>
          </a:p>
          <a:p>
            <a:pPr algn="l"/>
            <a:r>
              <a:rPr lang="en-US" altLang="zh-CN" b="0" dirty="0" err="1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dep</a:t>
            </a:r>
            <a:r>
              <a: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::= “deposit” account amount</a:t>
            </a:r>
            <a:endParaRPr lang="en-US" altLang="zh-CN" b="0" baseline="30000" dirty="0">
              <a:solidFill>
                <a:schemeClr val="tx1"/>
              </a:solidFill>
              <a:latin typeface="Gill Sans MT" panose="020B0502020104020203" pitchFamily="34" charset="0"/>
              <a:ea typeface="宋体" pitchFamily="2" charset="-122"/>
            </a:endParaRPr>
          </a:p>
          <a:p>
            <a:pPr algn="l"/>
            <a:r>
              <a:rPr lang="en-US" altLang="zh-CN" b="0" dirty="0" err="1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dep</a:t>
            </a:r>
            <a:r>
              <a:rPr lang="en-US" altLang="zh-CN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 ::= account amount</a:t>
            </a:r>
            <a:endParaRPr lang="en-US" altLang="zh-CN" b="0" baseline="30000" dirty="0">
              <a:solidFill>
                <a:schemeClr val="tx2"/>
              </a:solidFill>
              <a:latin typeface="Gill Sans MT" panose="020B0502020104020203" pitchFamily="34" charset="0"/>
              <a:ea typeface="宋体" pitchFamily="2" charset="-122"/>
            </a:endParaRPr>
          </a:p>
          <a:p>
            <a:pPr algn="l"/>
            <a:r>
              <a:rPr lang="en-US" altLang="zh-CN" b="0" dirty="0" err="1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dep</a:t>
            </a:r>
            <a:r>
              <a:rPr lang="en-US" altLang="zh-CN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 ::= “deposit” amount</a:t>
            </a:r>
            <a:endParaRPr lang="en-US" altLang="zh-CN" b="0" baseline="30000" dirty="0">
              <a:solidFill>
                <a:schemeClr val="tx2"/>
              </a:solidFill>
              <a:latin typeface="Gill Sans MT" panose="020B0502020104020203" pitchFamily="34" charset="0"/>
              <a:ea typeface="宋体" pitchFamily="2" charset="-122"/>
            </a:endParaRPr>
          </a:p>
          <a:p>
            <a:pPr algn="l"/>
            <a:r>
              <a:rPr lang="en-US" altLang="zh-CN" b="0" dirty="0" err="1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dep</a:t>
            </a:r>
            <a:r>
              <a:rPr lang="en-US" altLang="zh-CN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 ::= “deposit” account</a:t>
            </a:r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5237163" y="3792538"/>
            <a:ext cx="3614737" cy="1019175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CN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4400 $1500.00</a:t>
            </a: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deposit $1500.00</a:t>
            </a:r>
            <a:endParaRPr lang="en-US" altLang="zh-CN" u="sng" dirty="0">
              <a:solidFill>
                <a:schemeClr val="tx2"/>
              </a:solidFill>
              <a:latin typeface="Helvetica" charset="0"/>
              <a:ea typeface="宋体" pitchFamily="2" charset="-122"/>
            </a:endParaRPr>
          </a:p>
          <a:p>
            <a:pPr algn="l"/>
            <a:r>
              <a:rPr lang="en-US" altLang="zh-CN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deposit 4400</a:t>
            </a:r>
            <a:endParaRPr lang="en-US" altLang="zh-CN" u="sng" dirty="0">
              <a:solidFill>
                <a:schemeClr val="tx2"/>
              </a:solidFill>
              <a:latin typeface="Helvetica" charset="0"/>
              <a:ea typeface="宋体" pitchFamily="2" charset="-122"/>
            </a:endParaRPr>
          </a:p>
        </p:txBody>
      </p:sp>
      <p:sp>
        <p:nvSpPr>
          <p:cNvPr id="317451" name="Rectangle 11"/>
          <p:cNvSpPr>
            <a:spLocks noChangeArrowheads="1"/>
          </p:cNvSpPr>
          <p:nvPr/>
        </p:nvSpPr>
        <p:spPr bwMode="auto">
          <a:xfrm>
            <a:off x="5237163" y="5538788"/>
            <a:ext cx="3614737" cy="928687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deposit </a:t>
            </a:r>
            <a:r>
              <a:rPr lang="en-US" altLang="zh-CN" sz="1800" dirty="0" err="1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deposit</a:t>
            </a:r>
            <a:r>
              <a:rPr lang="en-US" altLang="zh-CN" sz="1800" dirty="0">
                <a:latin typeface="Helvetica" charset="0"/>
                <a:ea typeface="宋体" pitchFamily="2" charset="-122"/>
              </a:rPr>
              <a:t> 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4400</a:t>
            </a:r>
            <a:r>
              <a:rPr lang="en-US" altLang="zh-CN" sz="1800" dirty="0">
                <a:latin typeface="Helvetica" charset="0"/>
                <a:ea typeface="宋体" pitchFamily="2" charset="-122"/>
              </a:rPr>
              <a:t> 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$1500.00</a:t>
            </a:r>
          </a:p>
          <a:p>
            <a:pPr algn="l"/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deposit 4400</a:t>
            </a:r>
            <a:r>
              <a:rPr lang="en-US" altLang="zh-CN" sz="1800" dirty="0">
                <a:latin typeface="Helvetica" charset="0"/>
                <a:ea typeface="宋体" pitchFamily="2" charset="-122"/>
              </a:rPr>
              <a:t> 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4400</a:t>
            </a:r>
            <a:r>
              <a:rPr lang="en-US" altLang="zh-CN" sz="1800" dirty="0">
                <a:latin typeface="Helvetica" charset="0"/>
                <a:ea typeface="宋体" pitchFamily="2" charset="-122"/>
              </a:rPr>
              <a:t> 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$1500.00</a:t>
            </a:r>
            <a:endParaRPr lang="en-US" altLang="zh-CN" sz="1800" u="sng" dirty="0">
              <a:solidFill>
                <a:schemeClr val="tx2"/>
              </a:solidFill>
              <a:latin typeface="Helvetica" charset="0"/>
              <a:ea typeface="宋体" pitchFamily="2" charset="-122"/>
            </a:endParaRPr>
          </a:p>
          <a:p>
            <a:pPr algn="l"/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deposit 4400</a:t>
            </a:r>
            <a:r>
              <a:rPr lang="en-US" altLang="zh-CN" sz="1800" dirty="0">
                <a:latin typeface="Helvetica" charset="0"/>
                <a:ea typeface="宋体" pitchFamily="2" charset="-122"/>
              </a:rPr>
              <a:t> 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$1500.00 $1500.00</a:t>
            </a:r>
          </a:p>
        </p:txBody>
      </p:sp>
      <p:sp>
        <p:nvSpPr>
          <p:cNvPr id="317452" name="AutoShape 12"/>
          <p:cNvSpPr>
            <a:spLocks noChangeArrowheads="1"/>
          </p:cNvSpPr>
          <p:nvPr/>
        </p:nvSpPr>
        <p:spPr bwMode="auto">
          <a:xfrm>
            <a:off x="4418013" y="925513"/>
            <a:ext cx="798512" cy="309562"/>
          </a:xfrm>
          <a:prstGeom prst="rightArrow">
            <a:avLst>
              <a:gd name="adj1" fmla="val 50000"/>
              <a:gd name="adj2" fmla="val 64487"/>
            </a:avLst>
          </a:prstGeom>
          <a:solidFill>
            <a:srgbClr val="0000FF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17453" name="AutoShape 13"/>
          <p:cNvSpPr>
            <a:spLocks noChangeArrowheads="1"/>
          </p:cNvSpPr>
          <p:nvPr/>
        </p:nvSpPr>
        <p:spPr bwMode="auto">
          <a:xfrm>
            <a:off x="4429125" y="2401888"/>
            <a:ext cx="776288" cy="309562"/>
          </a:xfrm>
          <a:prstGeom prst="rightArrow">
            <a:avLst>
              <a:gd name="adj1" fmla="val 50000"/>
              <a:gd name="adj2" fmla="val 62692"/>
            </a:avLst>
          </a:prstGeom>
          <a:solidFill>
            <a:srgbClr val="0000FF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17454" name="AutoShape 14"/>
          <p:cNvSpPr>
            <a:spLocks noChangeArrowheads="1"/>
          </p:cNvSpPr>
          <p:nvPr/>
        </p:nvSpPr>
        <p:spPr bwMode="auto">
          <a:xfrm>
            <a:off x="4433888" y="4148138"/>
            <a:ext cx="765175" cy="309562"/>
          </a:xfrm>
          <a:prstGeom prst="rightArrow">
            <a:avLst>
              <a:gd name="adj1" fmla="val 50000"/>
              <a:gd name="adj2" fmla="val 61795"/>
            </a:avLst>
          </a:prstGeom>
          <a:solidFill>
            <a:srgbClr val="0000FF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17455" name="AutoShape 15"/>
          <p:cNvSpPr>
            <a:spLocks noChangeArrowheads="1"/>
          </p:cNvSpPr>
          <p:nvPr/>
        </p:nvSpPr>
        <p:spPr bwMode="auto">
          <a:xfrm>
            <a:off x="4775200" y="5848350"/>
            <a:ext cx="398463" cy="309563"/>
          </a:xfrm>
          <a:prstGeom prst="rightArrow">
            <a:avLst>
              <a:gd name="adj1" fmla="val 50000"/>
              <a:gd name="adj2" fmla="val 32179"/>
            </a:avLst>
          </a:prstGeom>
          <a:solidFill>
            <a:srgbClr val="0000FF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6879" name="Date Placeholder 1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 (Ch 9)</a:t>
            </a:r>
          </a:p>
        </p:txBody>
      </p:sp>
      <p:sp>
        <p:nvSpPr>
          <p:cNvPr id="317450" name="Rectangle 10"/>
          <p:cNvSpPr>
            <a:spLocks noChangeArrowheads="1"/>
          </p:cNvSpPr>
          <p:nvPr/>
        </p:nvSpPr>
        <p:spPr bwMode="auto">
          <a:xfrm>
            <a:off x="182563" y="5233988"/>
            <a:ext cx="4529137" cy="1538883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b="0" u="sng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Terminal and Nonterminal Duplication</a:t>
            </a:r>
          </a:p>
          <a:p>
            <a:pPr algn="l"/>
            <a:r>
              <a:rPr lang="en-US" altLang="zh-CN" b="0" dirty="0" err="1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dep</a:t>
            </a:r>
            <a:r>
              <a: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::= “deposit” account amount</a:t>
            </a:r>
            <a:endParaRPr lang="en-US" altLang="zh-CN" b="0" baseline="30000" dirty="0">
              <a:solidFill>
                <a:schemeClr val="tx1"/>
              </a:solidFill>
              <a:latin typeface="Gill Sans MT" panose="020B0502020104020203" pitchFamily="34" charset="0"/>
              <a:ea typeface="宋体" pitchFamily="2" charset="-122"/>
            </a:endParaRPr>
          </a:p>
          <a:p>
            <a:pPr algn="l"/>
            <a:r>
              <a:rPr lang="en-US" altLang="zh-CN" sz="1800" b="0" dirty="0" err="1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dep</a:t>
            </a:r>
            <a:r>
              <a:rPr lang="en-US" altLang="zh-CN" sz="18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 ::= “deposit”</a:t>
            </a:r>
            <a:r>
              <a:rPr lang="en-US" altLang="zh-CN" sz="1800" b="0" dirty="0"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18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“</a:t>
            </a:r>
            <a:r>
              <a:rPr lang="en-US" altLang="zh-CN" sz="1800" b="0" u="sng" dirty="0">
                <a:solidFill>
                  <a:schemeClr val="hlink"/>
                </a:solidFill>
                <a:latin typeface="Gill Sans MT" panose="020B0502020104020203" pitchFamily="34" charset="0"/>
                <a:ea typeface="宋体" pitchFamily="2" charset="-122"/>
              </a:rPr>
              <a:t>deposit</a:t>
            </a:r>
            <a:r>
              <a:rPr lang="en-US" altLang="zh-CN" sz="18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”</a:t>
            </a:r>
            <a:r>
              <a:rPr lang="en-US" altLang="zh-CN" sz="1800" b="0" dirty="0"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18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account amount</a:t>
            </a:r>
          </a:p>
          <a:p>
            <a:pPr algn="l"/>
            <a:r>
              <a:rPr lang="en-US" altLang="zh-CN" sz="1800" b="0" dirty="0" err="1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dep</a:t>
            </a:r>
            <a:r>
              <a:rPr lang="en-US" altLang="zh-CN" sz="18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 ::= “deposit”</a:t>
            </a:r>
            <a:r>
              <a:rPr lang="en-US" altLang="zh-CN" sz="1800" b="0" dirty="0"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18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account</a:t>
            </a:r>
            <a:r>
              <a:rPr lang="en-US" altLang="zh-CN" sz="1800" b="0" dirty="0"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1800" b="0" u="sng" dirty="0" err="1">
                <a:solidFill>
                  <a:schemeClr val="hlink"/>
                </a:solidFill>
                <a:latin typeface="Gill Sans MT" panose="020B0502020104020203" pitchFamily="34" charset="0"/>
                <a:ea typeface="宋体" pitchFamily="2" charset="-122"/>
              </a:rPr>
              <a:t>account</a:t>
            </a:r>
            <a:r>
              <a:rPr lang="en-US" altLang="zh-CN" sz="18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 amount</a:t>
            </a:r>
          </a:p>
          <a:p>
            <a:pPr algn="l"/>
            <a:r>
              <a:rPr lang="en-US" altLang="zh-CN" sz="1800" b="0" dirty="0" err="1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dep</a:t>
            </a:r>
            <a:r>
              <a:rPr lang="en-US" altLang="zh-CN" sz="18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 ::= “deposit”</a:t>
            </a:r>
            <a:r>
              <a:rPr lang="en-US" altLang="zh-CN" sz="1800" b="0" dirty="0"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18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account amount</a:t>
            </a:r>
            <a:r>
              <a:rPr lang="en-US" altLang="zh-CN" sz="1800" b="0" dirty="0"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1800" b="0" u="sng" dirty="0" err="1">
                <a:solidFill>
                  <a:schemeClr val="hlink"/>
                </a:solidFill>
                <a:latin typeface="Gill Sans MT" panose="020B0502020104020203" pitchFamily="34" charset="0"/>
                <a:ea typeface="宋体" pitchFamily="2" charset="-122"/>
              </a:rPr>
              <a:t>amount</a:t>
            </a:r>
            <a:endParaRPr lang="en-US" altLang="zh-CN" sz="1800" b="0" u="sng" dirty="0">
              <a:solidFill>
                <a:schemeClr val="hlink"/>
              </a:solidFill>
              <a:latin typeface="Gill Sans MT" panose="020B0502020104020203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3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3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1000"/>
                                        <p:tgtEl>
                                          <p:spTgt spid="3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4" grpId="0" animBg="1"/>
      <p:bldP spid="317445" grpId="0" animBg="1"/>
      <p:bldP spid="317446" grpId="0" animBg="1"/>
      <p:bldP spid="317447" grpId="0" animBg="1"/>
      <p:bldP spid="317448" grpId="0" animBg="1"/>
      <p:bldP spid="317449" grpId="0" animBg="1"/>
      <p:bldP spid="317451" grpId="0" animBg="1"/>
      <p:bldP spid="317452" grpId="0" animBg="1"/>
      <p:bldP spid="317453" grpId="0" animBg="1"/>
      <p:bldP spid="317454" grpId="0" animBg="1"/>
      <p:bldP spid="317455" grpId="0" animBg="1"/>
      <p:bldP spid="31745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DC3196-D0BC-4E89-9256-8E696BD0E1FA}" type="slidenum">
              <a:rPr lang="zh-CN" altLang="en-US" smtClean="0"/>
              <a:pPr>
                <a:defRPr/>
              </a:pPr>
              <a:t>26</a:t>
            </a:fld>
            <a:endParaRPr lang="en-US" altLang="zh-CN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96839"/>
            <a:ext cx="8963025" cy="829594"/>
          </a:xfrm>
        </p:spPr>
        <p:txBody>
          <a:bodyPr/>
          <a:lstStyle/>
          <a:p>
            <a:r>
              <a:rPr lang="en-US" altLang="en-US" dirty="0" smtClean="0"/>
              <a:t>Notes and Applications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54242"/>
            <a:ext cx="8867775" cy="5603708"/>
          </a:xfrm>
        </p:spPr>
        <p:txBody>
          <a:bodyPr/>
          <a:lstStyle/>
          <a:p>
            <a:r>
              <a:rPr lang="en-US" altLang="en-US" dirty="0" smtClean="0"/>
              <a:t>We have more </a:t>
            </a:r>
            <a:r>
              <a:rPr lang="en-US" altLang="en-US" dirty="0" smtClean="0">
                <a:solidFill>
                  <a:schemeClr val="tx2"/>
                </a:solidFill>
              </a:rPr>
              <a:t>experience</a:t>
            </a:r>
            <a:r>
              <a:rPr lang="en-US" altLang="en-US" dirty="0" smtClean="0"/>
              <a:t> with program-based mutation than input grammar based mutation</a:t>
            </a:r>
          </a:p>
          <a:p>
            <a:pPr lvl="1"/>
            <a:r>
              <a:rPr lang="en-US" altLang="en-US" dirty="0" smtClean="0"/>
              <a:t>Operators are less “</a:t>
            </a:r>
            <a:r>
              <a:rPr lang="en-US" altLang="en-US" dirty="0" smtClean="0">
                <a:solidFill>
                  <a:schemeClr val="tx2"/>
                </a:solidFill>
              </a:rPr>
              <a:t>definitive</a:t>
            </a:r>
            <a:r>
              <a:rPr lang="en-US" altLang="en-US" dirty="0" smtClean="0"/>
              <a:t>”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>
                <a:solidFill>
                  <a:schemeClr val="tx2"/>
                </a:solidFill>
              </a:rPr>
              <a:t>Applying</a:t>
            </a:r>
            <a:r>
              <a:rPr lang="en-US" altLang="en-US" dirty="0" smtClean="0"/>
              <a:t> mutation operators</a:t>
            </a:r>
          </a:p>
          <a:p>
            <a:pPr lvl="1"/>
            <a:r>
              <a:rPr lang="en-US" altLang="en-US" dirty="0" smtClean="0">
                <a:solidFill>
                  <a:schemeClr val="tx2"/>
                </a:solidFill>
              </a:rPr>
              <a:t>Mutate grammar</a:t>
            </a:r>
            <a:r>
              <a:rPr lang="en-US" altLang="en-US" dirty="0" smtClean="0"/>
              <a:t>, then derive strings</a:t>
            </a:r>
          </a:p>
          <a:p>
            <a:pPr lvl="1"/>
            <a:r>
              <a:rPr lang="en-US" altLang="en-US" dirty="0" smtClean="0"/>
              <a:t>Derive strings, </a:t>
            </a:r>
            <a:r>
              <a:rPr lang="en-US" altLang="en-US" dirty="0" smtClean="0">
                <a:solidFill>
                  <a:schemeClr val="tx2"/>
                </a:solidFill>
              </a:rPr>
              <a:t>mutate a derivation</a:t>
            </a:r>
            <a:r>
              <a:rPr lang="en-US" altLang="en-US" dirty="0" smtClean="0"/>
              <a:t> “in-process”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Some mutants give strings in the original grammar (</a:t>
            </a:r>
            <a:r>
              <a:rPr lang="en-US" altLang="en-US" dirty="0" smtClean="0">
                <a:solidFill>
                  <a:schemeClr val="tx2"/>
                </a:solidFill>
              </a:rPr>
              <a:t>equivalent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These strings can </a:t>
            </a:r>
            <a:r>
              <a:rPr lang="en-US" altLang="en-US" dirty="0" smtClean="0">
                <a:solidFill>
                  <a:schemeClr val="tx2"/>
                </a:solidFill>
              </a:rPr>
              <a:t>easily be recognized</a:t>
            </a:r>
            <a:r>
              <a:rPr lang="en-US" altLang="en-US" dirty="0" smtClean="0"/>
              <a:t> to be equivalent</a:t>
            </a:r>
          </a:p>
        </p:txBody>
      </p:sp>
      <p:sp>
        <p:nvSpPr>
          <p:cNvPr id="37894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 (Ch 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FDC08-2EB5-4650-B601-BA96D90DF16B}" type="slidenum">
              <a:rPr lang="zh-CN" altLang="en-US" smtClean="0"/>
              <a:pPr>
                <a:defRPr/>
              </a:pPr>
              <a:t>27</a:t>
            </a:fld>
            <a:endParaRPr lang="en-US" altLang="zh-CN" smtClean="0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96838"/>
            <a:ext cx="8963025" cy="841625"/>
          </a:xfrm>
        </p:spPr>
        <p:txBody>
          <a:bodyPr/>
          <a:lstStyle/>
          <a:p>
            <a:r>
              <a:rPr lang="en-US" altLang="en-US" dirty="0" smtClean="0"/>
              <a:t>Mutating XML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XML </a:t>
            </a:r>
            <a:r>
              <a:rPr lang="en-US" altLang="en-US" smtClean="0">
                <a:solidFill>
                  <a:schemeClr val="tx2"/>
                </a:solidFill>
              </a:rPr>
              <a:t>schemas</a:t>
            </a:r>
            <a:r>
              <a:rPr lang="en-US" altLang="en-US" smtClean="0"/>
              <a:t> can be mutated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If a schema does not exist, testers should </a:t>
            </a:r>
            <a:r>
              <a:rPr lang="en-US" altLang="en-US" smtClean="0">
                <a:solidFill>
                  <a:schemeClr val="tx2"/>
                </a:solidFill>
              </a:rPr>
              <a:t>derive</a:t>
            </a:r>
            <a:r>
              <a:rPr lang="en-US" altLang="en-US" smtClean="0"/>
              <a:t> one</a:t>
            </a:r>
          </a:p>
          <a:p>
            <a:pPr lvl="1"/>
            <a:r>
              <a:rPr lang="en-US" altLang="en-US" smtClean="0"/>
              <a:t>As usual, this will help find problems immediately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Many programs </a:t>
            </a:r>
            <a:r>
              <a:rPr lang="en-US" altLang="en-US" smtClean="0">
                <a:solidFill>
                  <a:schemeClr val="tx2"/>
                </a:solidFill>
              </a:rPr>
              <a:t>validate messages</a:t>
            </a:r>
            <a:r>
              <a:rPr lang="en-US" altLang="en-US" smtClean="0"/>
              <a:t> against a grammar</a:t>
            </a:r>
          </a:p>
          <a:p>
            <a:pPr lvl="1"/>
            <a:r>
              <a:rPr lang="en-US" altLang="en-US" smtClean="0"/>
              <a:t>Software may still behave correctly, but testers must verify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Programs are less likely to check all schema </a:t>
            </a:r>
            <a:r>
              <a:rPr lang="en-US" altLang="en-US" smtClean="0">
                <a:solidFill>
                  <a:schemeClr val="tx2"/>
                </a:solidFill>
              </a:rPr>
              <a:t>facets</a:t>
            </a:r>
          </a:p>
          <a:p>
            <a:pPr lvl="1"/>
            <a:r>
              <a:rPr lang="en-US" altLang="en-US" smtClean="0"/>
              <a:t>Mutating facets can lead to very effective tests</a:t>
            </a:r>
          </a:p>
          <a:p>
            <a:endParaRPr lang="en-US" altLang="en-US" smtClean="0"/>
          </a:p>
        </p:txBody>
      </p:sp>
      <p:sp>
        <p:nvSpPr>
          <p:cNvPr id="38918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 (Ch 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9958F2-DCF5-44BF-941A-2D9D49B2C672}" type="slidenum">
              <a:rPr lang="zh-CN" altLang="en-US" smtClean="0"/>
              <a:pPr>
                <a:defRPr/>
              </a:pPr>
              <a:t>28</a:t>
            </a:fld>
            <a:endParaRPr lang="en-US" altLang="zh-CN" smtClean="0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96838"/>
            <a:ext cx="8963025" cy="841625"/>
          </a:xfrm>
        </p:spPr>
        <p:txBody>
          <a:bodyPr/>
          <a:lstStyle/>
          <a:p>
            <a:r>
              <a:rPr lang="en-US" altLang="en-US" dirty="0" smtClean="0"/>
              <a:t>Test Case Generation – Example</a:t>
            </a:r>
          </a:p>
        </p:txBody>
      </p:sp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152400" y="1143000"/>
            <a:ext cx="4916488" cy="22098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 u="sng" dirty="0">
                <a:solidFill>
                  <a:srgbClr val="000000"/>
                </a:solidFill>
                <a:latin typeface="Gill Sans MT" panose="020B0502020104020203" pitchFamily="34" charset="0"/>
              </a:rPr>
              <a:t>Original Schema (Partial)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 err="1">
                <a:solidFill>
                  <a:srgbClr val="CC0099"/>
                </a:solidFill>
                <a:latin typeface="Gill Sans MT" panose="020B0502020104020203" pitchFamily="34" charset="0"/>
              </a:rPr>
              <a:t>xs:simpleType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name =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rgbClr val="0033CC"/>
                </a:solidFill>
                <a:latin typeface="Gill Sans MT" panose="020B0502020104020203" pitchFamily="34" charset="0"/>
              </a:rPr>
              <a:t>“</a:t>
            </a:r>
            <a:r>
              <a:rPr lang="en-US" altLang="en-US" b="0" dirty="0" err="1">
                <a:solidFill>
                  <a:srgbClr val="0033CC"/>
                </a:solidFill>
                <a:latin typeface="Gill Sans MT" panose="020B0502020104020203" pitchFamily="34" charset="0"/>
              </a:rPr>
              <a:t>priceType</a:t>
            </a:r>
            <a:r>
              <a:rPr lang="en-US" altLang="en-US" b="0" dirty="0">
                <a:solidFill>
                  <a:srgbClr val="0033CC"/>
                </a:solidFill>
                <a:latin typeface="Gill Sans MT" panose="020B0502020104020203" pitchFamily="34" charset="0"/>
              </a:rPr>
              <a:t>”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 err="1">
                <a:solidFill>
                  <a:srgbClr val="CC0099"/>
                </a:solidFill>
                <a:latin typeface="Gill Sans MT" panose="020B0502020104020203" pitchFamily="34" charset="0"/>
              </a:rPr>
              <a:t>xs:restriction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base =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rgbClr val="0033CC"/>
                </a:solidFill>
                <a:latin typeface="Gill Sans MT" panose="020B0502020104020203" pitchFamily="34" charset="0"/>
              </a:rPr>
              <a:t>“</a:t>
            </a:r>
            <a:r>
              <a:rPr lang="en-US" altLang="en-US" b="0" dirty="0" err="1">
                <a:solidFill>
                  <a:srgbClr val="0033CC"/>
                </a:solidFill>
                <a:latin typeface="Gill Sans MT" panose="020B0502020104020203" pitchFamily="34" charset="0"/>
              </a:rPr>
              <a:t>xs:decimal</a:t>
            </a:r>
            <a:r>
              <a:rPr lang="en-US" altLang="en-US" b="0" dirty="0">
                <a:solidFill>
                  <a:srgbClr val="0033CC"/>
                </a:solidFill>
                <a:latin typeface="Gill Sans MT" panose="020B0502020104020203" pitchFamily="34" charset="0"/>
              </a:rPr>
              <a:t>”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 err="1">
                <a:solidFill>
                  <a:srgbClr val="CC0099"/>
                </a:solidFill>
                <a:latin typeface="Gill Sans MT" panose="020B0502020104020203" pitchFamily="34" charset="0"/>
              </a:rPr>
              <a:t>xs:fractionDigits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value =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rgbClr val="0033CC"/>
                </a:solidFill>
                <a:latin typeface="Gill Sans MT" panose="020B0502020104020203" pitchFamily="34" charset="0"/>
              </a:rPr>
              <a:t>“2”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/&gt;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 err="1">
                <a:solidFill>
                  <a:srgbClr val="CC0099"/>
                </a:solidFill>
                <a:latin typeface="Gill Sans MT" panose="020B0502020104020203" pitchFamily="34" charset="0"/>
              </a:rPr>
              <a:t>xs:maxInclusive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value =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rgbClr val="0033CC"/>
                </a:solidFill>
                <a:latin typeface="Gill Sans MT" panose="020B0502020104020203" pitchFamily="34" charset="0"/>
              </a:rPr>
              <a:t>“1000.00”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/&gt;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    &lt;/</a:t>
            </a:r>
            <a:r>
              <a:rPr lang="en-US" altLang="en-US" b="0" dirty="0" err="1">
                <a:solidFill>
                  <a:srgbClr val="CC0099"/>
                </a:solidFill>
                <a:latin typeface="Gill Sans MT" panose="020B0502020104020203" pitchFamily="34" charset="0"/>
              </a:rPr>
              <a:t>xs:restriction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&lt;/</a:t>
            </a:r>
            <a:r>
              <a:rPr lang="en-US" altLang="en-US" b="0" dirty="0" err="1">
                <a:solidFill>
                  <a:srgbClr val="CC0099"/>
                </a:solidFill>
                <a:latin typeface="Gill Sans MT" panose="020B0502020104020203" pitchFamily="34" charset="0"/>
              </a:rPr>
              <a:t>xs:simpleType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73463" y="1219200"/>
            <a:ext cx="4884738" cy="1028700"/>
            <a:chOff x="2251" y="768"/>
            <a:chExt cx="3077" cy="648"/>
          </a:xfrm>
        </p:grpSpPr>
        <p:sp>
          <p:nvSpPr>
            <p:cNvPr id="40988" name="Text Box 5"/>
            <p:cNvSpPr txBox="1">
              <a:spLocks noChangeArrowheads="1"/>
            </p:cNvSpPr>
            <p:nvPr/>
          </p:nvSpPr>
          <p:spPr bwMode="auto">
            <a:xfrm>
              <a:off x="3456" y="768"/>
              <a:ext cx="1872" cy="434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b="0" u="sng" dirty="0">
                  <a:solidFill>
                    <a:srgbClr val="000000"/>
                  </a:solidFill>
                  <a:latin typeface="Gill Sans MT" panose="020B0502020104020203" pitchFamily="34" charset="0"/>
                </a:rPr>
                <a:t>Mutants</a:t>
              </a:r>
              <a:r>
                <a:rPr lang="en-US" altLang="en-US" b="0" dirty="0">
                  <a:solidFill>
                    <a:srgbClr val="000000"/>
                  </a:solidFill>
                  <a:latin typeface="Gill Sans MT" panose="020B0502020104020203" pitchFamily="34" charset="0"/>
                </a:rPr>
                <a:t> : value = </a:t>
              </a:r>
              <a:r>
                <a:rPr lang="en-US" altLang="en-US" b="0" dirty="0">
                  <a:solidFill>
                    <a:srgbClr val="0033CC"/>
                  </a:solidFill>
                  <a:latin typeface="Gill Sans MT" panose="020B0502020104020203" pitchFamily="34" charset="0"/>
                </a:rPr>
                <a:t>“3”</a:t>
              </a:r>
            </a:p>
            <a:p>
              <a:pPr algn="l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b="0" dirty="0">
                  <a:solidFill>
                    <a:srgbClr val="000000"/>
                  </a:solidFill>
                  <a:latin typeface="Gill Sans MT" panose="020B0502020104020203" pitchFamily="34" charset="0"/>
                </a:rPr>
                <a:t>              </a:t>
              </a:r>
              <a:r>
                <a:rPr lang="en-US" altLang="en-US" b="0" dirty="0" smtClean="0">
                  <a:solidFill>
                    <a:srgbClr val="000000"/>
                  </a:solidFill>
                  <a:latin typeface="Gill Sans MT" panose="020B0502020104020203" pitchFamily="34" charset="0"/>
                </a:rPr>
                <a:t>value </a:t>
              </a:r>
              <a:r>
                <a:rPr lang="en-US" altLang="en-US" b="0" dirty="0">
                  <a:solidFill>
                    <a:srgbClr val="000000"/>
                  </a:solidFill>
                  <a:latin typeface="Gill Sans MT" panose="020B0502020104020203" pitchFamily="34" charset="0"/>
                </a:rPr>
                <a:t>= </a:t>
              </a:r>
              <a:r>
                <a:rPr lang="en-US" altLang="en-US" b="0" dirty="0">
                  <a:solidFill>
                    <a:srgbClr val="0033CC"/>
                  </a:solidFill>
                  <a:latin typeface="Gill Sans MT" panose="020B0502020104020203" pitchFamily="34" charset="0"/>
                </a:rPr>
                <a:t>“1”</a:t>
              </a:r>
            </a:p>
          </p:txBody>
        </p:sp>
        <p:sp>
          <p:nvSpPr>
            <p:cNvPr id="40989" name="Line 6"/>
            <p:cNvSpPr>
              <a:spLocks noChangeShapeType="1"/>
            </p:cNvSpPr>
            <p:nvPr/>
          </p:nvSpPr>
          <p:spPr bwMode="auto">
            <a:xfrm flipV="1">
              <a:off x="2251" y="960"/>
              <a:ext cx="1205" cy="456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657600" y="2362202"/>
            <a:ext cx="4800600" cy="677863"/>
            <a:chOff x="2304" y="1488"/>
            <a:chExt cx="3024" cy="427"/>
          </a:xfrm>
        </p:grpSpPr>
        <p:sp>
          <p:nvSpPr>
            <p:cNvPr id="40986" name="Text Box 8"/>
            <p:cNvSpPr txBox="1">
              <a:spLocks noChangeArrowheads="1"/>
            </p:cNvSpPr>
            <p:nvPr/>
          </p:nvSpPr>
          <p:spPr bwMode="auto">
            <a:xfrm>
              <a:off x="3456" y="1488"/>
              <a:ext cx="1872" cy="427"/>
            </a:xfrm>
            <a:prstGeom prst="rect">
              <a:avLst/>
            </a:prstGeom>
            <a:solidFill>
              <a:srgbClr val="EAEAEA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b="0" u="sng" dirty="0">
                  <a:solidFill>
                    <a:srgbClr val="000000"/>
                  </a:solidFill>
                  <a:latin typeface="Gill Sans MT" panose="020B0502020104020203" pitchFamily="34" charset="0"/>
                </a:rPr>
                <a:t>Mutants</a:t>
              </a:r>
              <a:r>
                <a:rPr lang="en-US" altLang="en-US" b="0" dirty="0">
                  <a:solidFill>
                    <a:srgbClr val="000000"/>
                  </a:solidFill>
                  <a:latin typeface="Gill Sans MT" panose="020B0502020104020203" pitchFamily="34" charset="0"/>
                </a:rPr>
                <a:t> : value = </a:t>
              </a:r>
              <a:r>
                <a:rPr lang="en-US" altLang="en-US" b="0" dirty="0">
                  <a:solidFill>
                    <a:srgbClr val="0033CC"/>
                  </a:solidFill>
                  <a:latin typeface="Gill Sans MT" panose="020B0502020104020203" pitchFamily="34" charset="0"/>
                </a:rPr>
                <a:t>“100”</a:t>
              </a:r>
            </a:p>
            <a:p>
              <a:pPr algn="l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b="0" dirty="0">
                  <a:solidFill>
                    <a:srgbClr val="000000"/>
                  </a:solidFill>
                  <a:latin typeface="Gill Sans MT" panose="020B0502020104020203" pitchFamily="34" charset="0"/>
                </a:rPr>
                <a:t>              </a:t>
              </a:r>
              <a:r>
                <a:rPr lang="en-US" altLang="en-US" b="0" dirty="0" smtClean="0">
                  <a:solidFill>
                    <a:srgbClr val="000000"/>
                  </a:solidFill>
                  <a:latin typeface="Gill Sans MT" panose="020B0502020104020203" pitchFamily="34" charset="0"/>
                </a:rPr>
                <a:t>value </a:t>
              </a:r>
              <a:r>
                <a:rPr lang="en-US" altLang="en-US" b="0" dirty="0">
                  <a:solidFill>
                    <a:srgbClr val="000000"/>
                  </a:solidFill>
                  <a:latin typeface="Gill Sans MT" panose="020B0502020104020203" pitchFamily="34" charset="0"/>
                </a:rPr>
                <a:t>= </a:t>
              </a:r>
              <a:r>
                <a:rPr lang="en-US" altLang="en-US" b="0" dirty="0">
                  <a:solidFill>
                    <a:srgbClr val="0033CC"/>
                  </a:solidFill>
                  <a:latin typeface="Gill Sans MT" panose="020B0502020104020203" pitchFamily="34" charset="0"/>
                </a:rPr>
                <a:t>“2000”</a:t>
              </a:r>
            </a:p>
          </p:txBody>
        </p:sp>
        <p:sp>
          <p:nvSpPr>
            <p:cNvPr id="40987" name="Line 9"/>
            <p:cNvSpPr>
              <a:spLocks noChangeShapeType="1"/>
            </p:cNvSpPr>
            <p:nvPr/>
          </p:nvSpPr>
          <p:spPr bwMode="auto">
            <a:xfrm>
              <a:off x="2304" y="1536"/>
              <a:ext cx="1152" cy="144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sp>
        <p:nvSpPr>
          <p:cNvPr id="324618" name="Rectangle 10"/>
          <p:cNvSpPr>
            <a:spLocks noChangeArrowheads="1"/>
          </p:cNvSpPr>
          <p:nvPr/>
        </p:nvSpPr>
        <p:spPr bwMode="auto">
          <a:xfrm>
            <a:off x="152400" y="3581400"/>
            <a:ext cx="4114800" cy="24384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 u="sng" dirty="0">
                <a:solidFill>
                  <a:srgbClr val="000000"/>
                </a:solidFill>
                <a:latin typeface="Gill Sans MT" panose="020B0502020104020203" pitchFamily="34" charset="0"/>
              </a:rPr>
              <a:t>XML from Original Schema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books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    &lt;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book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ISBN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  <a:r>
              <a:rPr lang="en-US" altLang="en-US" b="0" dirty="0">
                <a:solidFill>
                  <a:srgbClr val="0033CC"/>
                </a:solidFill>
                <a:latin typeface="Gill Sans MT" panose="020B0502020104020203" pitchFamily="34" charset="0"/>
              </a:rPr>
              <a:t>0-201-74095-8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&lt;/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ISBN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price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  <a:r>
              <a:rPr lang="en-US" altLang="en-US" b="0" dirty="0">
                <a:solidFill>
                  <a:srgbClr val="0033CC"/>
                </a:solidFill>
                <a:latin typeface="Gill Sans MT" panose="020B0502020104020203" pitchFamily="34" charset="0"/>
              </a:rPr>
              <a:t>37.95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&lt;/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price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year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  <a:r>
              <a:rPr lang="en-US" altLang="en-US" b="0" dirty="0">
                <a:solidFill>
                  <a:srgbClr val="0033CC"/>
                </a:solidFill>
                <a:latin typeface="Gill Sans MT" panose="020B0502020104020203" pitchFamily="34" charset="0"/>
              </a:rPr>
              <a:t>2002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&lt;/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year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    &lt;/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book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&lt;/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book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</p:txBody>
      </p:sp>
      <p:sp>
        <p:nvSpPr>
          <p:cNvPr id="324619" name="Rectangle 11"/>
          <p:cNvSpPr>
            <a:spLocks noChangeArrowheads="1"/>
          </p:cNvSpPr>
          <p:nvPr/>
        </p:nvSpPr>
        <p:spPr bwMode="auto">
          <a:xfrm>
            <a:off x="4495800" y="3581400"/>
            <a:ext cx="4114800" cy="24384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Mutant XML 1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books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    &lt;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book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ISBN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  <a:r>
              <a:rPr lang="en-US" altLang="en-US" b="0" dirty="0">
                <a:solidFill>
                  <a:srgbClr val="0033CC"/>
                </a:solidFill>
                <a:latin typeface="Gill Sans MT" panose="020B0502020104020203" pitchFamily="34" charset="0"/>
              </a:rPr>
              <a:t>0-201-74095-8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&lt;/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ISBN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price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  <a:r>
              <a:rPr lang="en-US" altLang="en-US" b="0" dirty="0">
                <a:solidFill>
                  <a:srgbClr val="0033CC"/>
                </a:solidFill>
                <a:latin typeface="Gill Sans MT" panose="020B0502020104020203" pitchFamily="34" charset="0"/>
              </a:rPr>
              <a:t>37.95</a:t>
            </a:r>
            <a:r>
              <a:rPr lang="en-US" altLang="en-US" b="0" dirty="0">
                <a:solidFill>
                  <a:schemeClr val="bg1"/>
                </a:solidFill>
                <a:latin typeface="Gill Sans MT" panose="020B0502020104020203" pitchFamily="34" charset="0"/>
              </a:rPr>
              <a:t>    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&lt;/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price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year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  <a:r>
              <a:rPr lang="en-US" altLang="en-US" b="0" dirty="0">
                <a:solidFill>
                  <a:srgbClr val="0033CC"/>
                </a:solidFill>
                <a:latin typeface="Gill Sans MT" panose="020B0502020104020203" pitchFamily="34" charset="0"/>
              </a:rPr>
              <a:t>2002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&lt;/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year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    &lt;/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book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&lt;/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book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6324600" y="4724400"/>
            <a:ext cx="609600" cy="388938"/>
            <a:chOff x="3648" y="2160"/>
            <a:chExt cx="384" cy="245"/>
          </a:xfrm>
        </p:grpSpPr>
        <p:sp>
          <p:nvSpPr>
            <p:cNvPr id="40984" name="Text Box 13"/>
            <p:cNvSpPr txBox="1">
              <a:spLocks noChangeArrowheads="1"/>
            </p:cNvSpPr>
            <p:nvPr/>
          </p:nvSpPr>
          <p:spPr bwMode="auto">
            <a:xfrm>
              <a:off x="3648" y="2160"/>
              <a:ext cx="384" cy="21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dirty="0">
                  <a:solidFill>
                    <a:srgbClr val="FF0066"/>
                  </a:solidFill>
                </a:rPr>
                <a:t>505 </a:t>
              </a:r>
            </a:p>
          </p:txBody>
        </p:sp>
        <p:sp>
          <p:nvSpPr>
            <p:cNvPr id="40985" name="Oval 14"/>
            <p:cNvSpPr>
              <a:spLocks noChangeArrowheads="1"/>
            </p:cNvSpPr>
            <p:nvPr/>
          </p:nvSpPr>
          <p:spPr bwMode="auto">
            <a:xfrm>
              <a:off x="3648" y="2165"/>
              <a:ext cx="384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24623" name="Rectangle 15"/>
          <p:cNvSpPr>
            <a:spLocks noChangeArrowheads="1"/>
          </p:cNvSpPr>
          <p:nvPr/>
        </p:nvSpPr>
        <p:spPr bwMode="auto">
          <a:xfrm>
            <a:off x="4572000" y="3733800"/>
            <a:ext cx="4114800" cy="24384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Mutant XML 2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books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    &lt;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book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ISBN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  <a:r>
              <a:rPr lang="en-US" altLang="en-US" b="0" dirty="0">
                <a:solidFill>
                  <a:srgbClr val="0033CC"/>
                </a:solidFill>
                <a:latin typeface="Gill Sans MT" panose="020B0502020104020203" pitchFamily="34" charset="0"/>
              </a:rPr>
              <a:t>0-201-74095-8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&lt;/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ISBN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price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  <a:r>
              <a:rPr lang="en-US" altLang="en-US" b="0" dirty="0">
                <a:solidFill>
                  <a:srgbClr val="0033CC"/>
                </a:solidFill>
                <a:latin typeface="Gill Sans MT" panose="020B0502020104020203" pitchFamily="34" charset="0"/>
              </a:rPr>
              <a:t>37.95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&lt;/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price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    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year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  <a:r>
              <a:rPr lang="en-US" altLang="en-US" b="0" dirty="0">
                <a:solidFill>
                  <a:srgbClr val="0033CC"/>
                </a:solidFill>
                <a:latin typeface="Gill Sans MT" panose="020B0502020104020203" pitchFamily="34" charset="0"/>
              </a:rPr>
              <a:t>2002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&lt;/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year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    &lt;/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book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&lt;/</a:t>
            </a:r>
            <a:r>
              <a:rPr lang="en-US" altLang="en-US" b="0" dirty="0">
                <a:solidFill>
                  <a:srgbClr val="CC0099"/>
                </a:solidFill>
                <a:latin typeface="Gill Sans MT" panose="020B0502020104020203" pitchFamily="34" charset="0"/>
              </a:rPr>
              <a:t>book</a:t>
            </a:r>
            <a:r>
              <a:rPr lang="en-US" altLang="en-US" b="0" dirty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400800" y="4937125"/>
            <a:ext cx="381000" cy="388938"/>
            <a:chOff x="3120" y="2112"/>
            <a:chExt cx="240" cy="245"/>
          </a:xfrm>
        </p:grpSpPr>
        <p:sp>
          <p:nvSpPr>
            <p:cNvPr id="40982" name="Text Box 17"/>
            <p:cNvSpPr txBox="1">
              <a:spLocks noChangeArrowheads="1"/>
            </p:cNvSpPr>
            <p:nvPr/>
          </p:nvSpPr>
          <p:spPr bwMode="auto">
            <a:xfrm>
              <a:off x="3120" y="2112"/>
              <a:ext cx="240" cy="21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dirty="0">
                  <a:solidFill>
                    <a:srgbClr val="FF0066"/>
                  </a:solidFill>
                </a:rPr>
                <a:t>5 </a:t>
              </a:r>
            </a:p>
          </p:txBody>
        </p:sp>
        <p:sp>
          <p:nvSpPr>
            <p:cNvPr id="40983" name="Oval 18"/>
            <p:cNvSpPr>
              <a:spLocks noChangeArrowheads="1"/>
            </p:cNvSpPr>
            <p:nvPr/>
          </p:nvSpPr>
          <p:spPr bwMode="auto">
            <a:xfrm>
              <a:off x="3120" y="2117"/>
              <a:ext cx="240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24627" name="Rectangle 19"/>
          <p:cNvSpPr>
            <a:spLocks noChangeArrowheads="1"/>
          </p:cNvSpPr>
          <p:nvPr/>
        </p:nvSpPr>
        <p:spPr bwMode="auto">
          <a:xfrm>
            <a:off x="4648200" y="3886200"/>
            <a:ext cx="4114800" cy="24384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Mutant XML 3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>
                <a:solidFill>
                  <a:srgbClr val="CC0099"/>
                </a:solidFill>
                <a:latin typeface="Gill Sans MT" panose="020B0502020104020203" pitchFamily="34" charset="0"/>
              </a:rPr>
              <a:t>books</a:t>
            </a: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    &lt;</a:t>
            </a:r>
            <a:r>
              <a:rPr lang="en-US" altLang="en-US" b="0">
                <a:solidFill>
                  <a:srgbClr val="CC0099"/>
                </a:solidFill>
                <a:latin typeface="Gill Sans MT" panose="020B0502020104020203" pitchFamily="34" charset="0"/>
              </a:rPr>
              <a:t>book</a:t>
            </a: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>
                <a:solidFill>
                  <a:schemeClr val="tx1"/>
                </a:solidFill>
                <a:latin typeface="Gill Sans MT" panose="020B0502020104020203" pitchFamily="34" charset="0"/>
              </a:rPr>
              <a:t>        </a:t>
            </a: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>
                <a:solidFill>
                  <a:srgbClr val="CC0099"/>
                </a:solidFill>
                <a:latin typeface="Gill Sans MT" panose="020B0502020104020203" pitchFamily="34" charset="0"/>
              </a:rPr>
              <a:t>ISBN</a:t>
            </a: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  <a:r>
              <a:rPr lang="en-US" altLang="en-US" b="0">
                <a:solidFill>
                  <a:srgbClr val="0033CC"/>
                </a:solidFill>
                <a:latin typeface="Gill Sans MT" panose="020B0502020104020203" pitchFamily="34" charset="0"/>
              </a:rPr>
              <a:t>0-201-74095-8</a:t>
            </a: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&lt;/</a:t>
            </a:r>
            <a:r>
              <a:rPr lang="en-US" altLang="en-US" b="0">
                <a:solidFill>
                  <a:srgbClr val="CC0099"/>
                </a:solidFill>
                <a:latin typeface="Gill Sans MT" panose="020B0502020104020203" pitchFamily="34" charset="0"/>
              </a:rPr>
              <a:t>ISBN</a:t>
            </a: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>
                <a:solidFill>
                  <a:schemeClr val="tx1"/>
                </a:solidFill>
                <a:latin typeface="Gill Sans MT" panose="020B0502020104020203" pitchFamily="34" charset="0"/>
              </a:rPr>
              <a:t>         </a:t>
            </a: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>
                <a:solidFill>
                  <a:srgbClr val="CC0099"/>
                </a:solidFill>
                <a:latin typeface="Gill Sans MT" panose="020B0502020104020203" pitchFamily="34" charset="0"/>
              </a:rPr>
              <a:t>price</a:t>
            </a: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  <a:r>
              <a:rPr lang="en-US" altLang="en-US" b="0">
                <a:solidFill>
                  <a:srgbClr val="0033CC"/>
                </a:solidFill>
                <a:latin typeface="Gill Sans MT" panose="020B0502020104020203" pitchFamily="34" charset="0"/>
              </a:rPr>
              <a:t>37.95</a:t>
            </a:r>
            <a:r>
              <a:rPr lang="en-US" altLang="en-US" b="0">
                <a:solidFill>
                  <a:schemeClr val="accent2"/>
                </a:solidFill>
                <a:latin typeface="Gill Sans MT" panose="020B0502020104020203" pitchFamily="34" charset="0"/>
              </a:rPr>
              <a:t>   </a:t>
            </a: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&lt;/</a:t>
            </a:r>
            <a:r>
              <a:rPr lang="en-US" altLang="en-US" b="0">
                <a:solidFill>
                  <a:srgbClr val="CC0099"/>
                </a:solidFill>
                <a:latin typeface="Gill Sans MT" panose="020B0502020104020203" pitchFamily="34" charset="0"/>
              </a:rPr>
              <a:t>price</a:t>
            </a: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>
                <a:solidFill>
                  <a:schemeClr val="tx1"/>
                </a:solidFill>
                <a:latin typeface="Gill Sans MT" panose="020B0502020104020203" pitchFamily="34" charset="0"/>
              </a:rPr>
              <a:t>         </a:t>
            </a: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>
                <a:solidFill>
                  <a:srgbClr val="CC0099"/>
                </a:solidFill>
                <a:latin typeface="Gill Sans MT" panose="020B0502020104020203" pitchFamily="34" charset="0"/>
              </a:rPr>
              <a:t>year</a:t>
            </a: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  <a:r>
              <a:rPr lang="en-US" altLang="en-US" b="0">
                <a:solidFill>
                  <a:srgbClr val="0033CC"/>
                </a:solidFill>
                <a:latin typeface="Gill Sans MT" panose="020B0502020104020203" pitchFamily="34" charset="0"/>
              </a:rPr>
              <a:t>2002</a:t>
            </a: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&lt;/</a:t>
            </a:r>
            <a:r>
              <a:rPr lang="en-US" altLang="en-US" b="0">
                <a:solidFill>
                  <a:srgbClr val="CC0099"/>
                </a:solidFill>
                <a:latin typeface="Gill Sans MT" panose="020B0502020104020203" pitchFamily="34" charset="0"/>
              </a:rPr>
              <a:t>year</a:t>
            </a: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    &lt;/</a:t>
            </a:r>
            <a:r>
              <a:rPr lang="en-US" altLang="en-US" b="0">
                <a:solidFill>
                  <a:srgbClr val="CC0099"/>
                </a:solidFill>
                <a:latin typeface="Gill Sans MT" panose="020B0502020104020203" pitchFamily="34" charset="0"/>
              </a:rPr>
              <a:t>book</a:t>
            </a: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&lt;/</a:t>
            </a:r>
            <a:r>
              <a:rPr lang="en-US" altLang="en-US" b="0">
                <a:solidFill>
                  <a:srgbClr val="CC0099"/>
                </a:solidFill>
                <a:latin typeface="Gill Sans MT" panose="020B0502020104020203" pitchFamily="34" charset="0"/>
              </a:rPr>
              <a:t>book</a:t>
            </a: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6096000" y="5089525"/>
            <a:ext cx="914400" cy="388938"/>
            <a:chOff x="3216" y="2208"/>
            <a:chExt cx="576" cy="245"/>
          </a:xfrm>
        </p:grpSpPr>
        <p:sp>
          <p:nvSpPr>
            <p:cNvPr id="40980" name="Text Box 21"/>
            <p:cNvSpPr txBox="1">
              <a:spLocks noChangeArrowheads="1"/>
            </p:cNvSpPr>
            <p:nvPr/>
          </p:nvSpPr>
          <p:spPr bwMode="auto">
            <a:xfrm>
              <a:off x="3216" y="2208"/>
              <a:ext cx="576" cy="21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>
                  <a:solidFill>
                    <a:srgbClr val="FF0066"/>
                  </a:solidFill>
                </a:rPr>
                <a:t>99.00 </a:t>
              </a:r>
            </a:p>
          </p:txBody>
        </p:sp>
        <p:sp>
          <p:nvSpPr>
            <p:cNvPr id="40981" name="Oval 22"/>
            <p:cNvSpPr>
              <a:spLocks noChangeArrowheads="1"/>
            </p:cNvSpPr>
            <p:nvPr/>
          </p:nvSpPr>
          <p:spPr bwMode="auto">
            <a:xfrm>
              <a:off x="3216" y="2213"/>
              <a:ext cx="576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24631" name="Rectangle 23"/>
          <p:cNvSpPr>
            <a:spLocks noChangeArrowheads="1"/>
          </p:cNvSpPr>
          <p:nvPr/>
        </p:nvSpPr>
        <p:spPr bwMode="auto">
          <a:xfrm>
            <a:off x="4794250" y="4073525"/>
            <a:ext cx="4114800" cy="24384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Mutant XML 4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>
                <a:solidFill>
                  <a:srgbClr val="CC0099"/>
                </a:solidFill>
                <a:latin typeface="Gill Sans MT" panose="020B0502020104020203" pitchFamily="34" charset="0"/>
              </a:rPr>
              <a:t>books</a:t>
            </a: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    &lt;</a:t>
            </a:r>
            <a:r>
              <a:rPr lang="en-US" altLang="en-US" b="0">
                <a:solidFill>
                  <a:srgbClr val="CC0099"/>
                </a:solidFill>
                <a:latin typeface="Gill Sans MT" panose="020B0502020104020203" pitchFamily="34" charset="0"/>
              </a:rPr>
              <a:t>book</a:t>
            </a: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>
                <a:solidFill>
                  <a:schemeClr val="tx1"/>
                </a:solidFill>
                <a:latin typeface="Gill Sans MT" panose="020B0502020104020203" pitchFamily="34" charset="0"/>
              </a:rPr>
              <a:t>        </a:t>
            </a: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>
                <a:solidFill>
                  <a:srgbClr val="CC0099"/>
                </a:solidFill>
                <a:latin typeface="Gill Sans MT" panose="020B0502020104020203" pitchFamily="34" charset="0"/>
              </a:rPr>
              <a:t>ISBN</a:t>
            </a: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  <a:r>
              <a:rPr lang="en-US" altLang="en-US" b="0">
                <a:solidFill>
                  <a:srgbClr val="0033CC"/>
                </a:solidFill>
                <a:latin typeface="Gill Sans MT" panose="020B0502020104020203" pitchFamily="34" charset="0"/>
              </a:rPr>
              <a:t>0-201-74095-8</a:t>
            </a: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&lt;/</a:t>
            </a:r>
            <a:r>
              <a:rPr lang="en-US" altLang="en-US" b="0">
                <a:solidFill>
                  <a:srgbClr val="CC0099"/>
                </a:solidFill>
                <a:latin typeface="Gill Sans MT" panose="020B0502020104020203" pitchFamily="34" charset="0"/>
              </a:rPr>
              <a:t>ISBN</a:t>
            </a: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>
                <a:solidFill>
                  <a:schemeClr val="tx1"/>
                </a:solidFill>
                <a:latin typeface="Gill Sans MT" panose="020B0502020104020203" pitchFamily="34" charset="0"/>
              </a:rPr>
              <a:t>         </a:t>
            </a: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>
                <a:solidFill>
                  <a:srgbClr val="CC0099"/>
                </a:solidFill>
                <a:latin typeface="Gill Sans MT" panose="020B0502020104020203" pitchFamily="34" charset="0"/>
              </a:rPr>
              <a:t>price</a:t>
            </a: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  <a:r>
              <a:rPr lang="en-US" altLang="en-US" b="0">
                <a:solidFill>
                  <a:srgbClr val="0033CC"/>
                </a:solidFill>
                <a:latin typeface="Gill Sans MT" panose="020B0502020104020203" pitchFamily="34" charset="0"/>
              </a:rPr>
              <a:t>37.95</a:t>
            </a:r>
            <a:r>
              <a:rPr lang="en-US" altLang="en-US" b="0">
                <a:solidFill>
                  <a:schemeClr val="accent2"/>
                </a:solidFill>
                <a:latin typeface="Gill Sans MT" panose="020B0502020104020203" pitchFamily="34" charset="0"/>
              </a:rPr>
              <a:t>        </a:t>
            </a: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&lt;/</a:t>
            </a:r>
            <a:r>
              <a:rPr lang="en-US" altLang="en-US" b="0">
                <a:solidFill>
                  <a:srgbClr val="CC0099"/>
                </a:solidFill>
                <a:latin typeface="Gill Sans MT" panose="020B0502020104020203" pitchFamily="34" charset="0"/>
              </a:rPr>
              <a:t>price</a:t>
            </a: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>
                <a:solidFill>
                  <a:schemeClr val="tx1"/>
                </a:solidFill>
                <a:latin typeface="Gill Sans MT" panose="020B0502020104020203" pitchFamily="34" charset="0"/>
              </a:rPr>
              <a:t>         </a:t>
            </a: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>
                <a:solidFill>
                  <a:srgbClr val="CC0099"/>
                </a:solidFill>
                <a:latin typeface="Gill Sans MT" panose="020B0502020104020203" pitchFamily="34" charset="0"/>
              </a:rPr>
              <a:t>year</a:t>
            </a: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  <a:r>
              <a:rPr lang="en-US" altLang="en-US" b="0">
                <a:solidFill>
                  <a:srgbClr val="0033CC"/>
                </a:solidFill>
                <a:latin typeface="Gill Sans MT" panose="020B0502020104020203" pitchFamily="34" charset="0"/>
              </a:rPr>
              <a:t>2002</a:t>
            </a: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&lt;/</a:t>
            </a:r>
            <a:r>
              <a:rPr lang="en-US" altLang="en-US" b="0">
                <a:solidFill>
                  <a:srgbClr val="CC0099"/>
                </a:solidFill>
                <a:latin typeface="Gill Sans MT" panose="020B0502020104020203" pitchFamily="34" charset="0"/>
              </a:rPr>
              <a:t>year</a:t>
            </a: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    &lt;/</a:t>
            </a:r>
            <a:r>
              <a:rPr lang="en-US" altLang="en-US" b="0">
                <a:solidFill>
                  <a:srgbClr val="CC0099"/>
                </a:solidFill>
                <a:latin typeface="Gill Sans MT" panose="020B0502020104020203" pitchFamily="34" charset="0"/>
              </a:rPr>
              <a:t>book</a:t>
            </a: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SzPct val="85000"/>
            </a:pP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&lt;/</a:t>
            </a:r>
            <a:r>
              <a:rPr lang="en-US" altLang="en-US" b="0">
                <a:solidFill>
                  <a:srgbClr val="CC0099"/>
                </a:solidFill>
                <a:latin typeface="Gill Sans MT" panose="020B0502020104020203" pitchFamily="34" charset="0"/>
              </a:rPr>
              <a:t>book</a:t>
            </a:r>
            <a:r>
              <a:rPr lang="en-US" altLang="en-US" b="0">
                <a:solidFill>
                  <a:srgbClr val="000000"/>
                </a:solidFill>
                <a:latin typeface="Gill Sans MT" panose="020B0502020104020203" pitchFamily="34" charset="0"/>
              </a:rPr>
              <a:t>&gt;</a:t>
            </a:r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6318250" y="5249863"/>
            <a:ext cx="1066800" cy="388937"/>
            <a:chOff x="3936" y="2304"/>
            <a:chExt cx="720" cy="245"/>
          </a:xfrm>
        </p:grpSpPr>
        <p:sp>
          <p:nvSpPr>
            <p:cNvPr id="40978" name="Text Box 25"/>
            <p:cNvSpPr txBox="1">
              <a:spLocks noChangeArrowheads="1"/>
            </p:cNvSpPr>
            <p:nvPr/>
          </p:nvSpPr>
          <p:spPr bwMode="auto">
            <a:xfrm>
              <a:off x="3936" y="2304"/>
              <a:ext cx="720" cy="212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>
                  <a:solidFill>
                    <a:srgbClr val="FF0066"/>
                  </a:solidFill>
                </a:rPr>
                <a:t>1500.00 </a:t>
              </a:r>
            </a:p>
          </p:txBody>
        </p:sp>
        <p:sp>
          <p:nvSpPr>
            <p:cNvPr id="40979" name="Oval 26"/>
            <p:cNvSpPr>
              <a:spLocks noChangeArrowheads="1"/>
            </p:cNvSpPr>
            <p:nvPr/>
          </p:nvSpPr>
          <p:spPr bwMode="auto">
            <a:xfrm>
              <a:off x="3936" y="2309"/>
              <a:ext cx="624" cy="240"/>
            </a:xfrm>
            <a:prstGeom prst="ellips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9953" name="Date Placeholder 2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 (Ch 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3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32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0"/>
                                        <p:tgtEl>
                                          <p:spTgt spid="3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animBg="1" autoUpdateAnimBg="0"/>
      <p:bldP spid="324618" grpId="0" animBg="1" autoUpdateAnimBg="0"/>
      <p:bldP spid="324619" grpId="0" animBg="1" autoUpdateAnimBg="0"/>
      <p:bldP spid="324623" grpId="0" animBg="1" autoUpdateAnimBg="0"/>
      <p:bldP spid="324627" grpId="0" animBg="1" autoUpdateAnimBg="0"/>
      <p:bldP spid="324631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B3C518-279D-43A2-A920-0FF2C34CD7B9}" type="slidenum">
              <a:rPr lang="zh-CN" altLang="en-US" smtClean="0"/>
              <a:pPr>
                <a:defRPr/>
              </a:pPr>
              <a:t>29</a:t>
            </a:fld>
            <a:endParaRPr lang="en-US" altLang="zh-CN" smtClean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96839"/>
            <a:ext cx="8963025" cy="817562"/>
          </a:xfrm>
        </p:spPr>
        <p:txBody>
          <a:bodyPr/>
          <a:lstStyle/>
          <a:p>
            <a:r>
              <a:rPr lang="en-US" altLang="en-US" dirty="0" smtClean="0"/>
              <a:t>Input Space Grammars Summary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8" y="1010654"/>
            <a:ext cx="8950325" cy="550286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 smtClean="0"/>
              <a:t>This application of mutation is </a:t>
            </a:r>
            <a:r>
              <a:rPr lang="en-US" altLang="en-US" dirty="0" smtClean="0">
                <a:solidFill>
                  <a:schemeClr val="tx2"/>
                </a:solidFill>
              </a:rPr>
              <a:t>fairly new</a:t>
            </a:r>
            <a:endParaRPr lang="en-US" altLang="en-US" dirty="0" smtClean="0"/>
          </a:p>
          <a:p>
            <a:pPr>
              <a:lnSpc>
                <a:spcPct val="110000"/>
              </a:lnSpc>
            </a:pPr>
            <a:r>
              <a:rPr lang="en-US" altLang="en-US" dirty="0" smtClean="0"/>
              <a:t>Automated </a:t>
            </a:r>
            <a:r>
              <a:rPr lang="en-US" altLang="en-US" dirty="0" smtClean="0">
                <a:solidFill>
                  <a:schemeClr val="tx2"/>
                </a:solidFill>
              </a:rPr>
              <a:t>tools</a:t>
            </a:r>
            <a:r>
              <a:rPr lang="en-US" altLang="en-US" dirty="0" smtClean="0"/>
              <a:t> do not exist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Can be used </a:t>
            </a:r>
            <a:r>
              <a:rPr lang="en-US" altLang="en-US" dirty="0" smtClean="0">
                <a:solidFill>
                  <a:schemeClr val="tx2"/>
                </a:solidFill>
              </a:rPr>
              <a:t>by hand</a:t>
            </a:r>
            <a:r>
              <a:rPr lang="en-US" altLang="en-US" dirty="0" smtClean="0"/>
              <a:t> in an “ad-hoc” manner to get effective tests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Applications to </a:t>
            </a:r>
            <a:r>
              <a:rPr lang="en-US" altLang="en-US" dirty="0" smtClean="0">
                <a:solidFill>
                  <a:schemeClr val="tx2"/>
                </a:solidFill>
              </a:rPr>
              <a:t>special-purpose grammars</a:t>
            </a:r>
            <a:r>
              <a:rPr lang="en-US" altLang="en-US" dirty="0" smtClean="0"/>
              <a:t> very promising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XML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SQL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HTML</a:t>
            </a:r>
          </a:p>
        </p:txBody>
      </p:sp>
      <p:sp>
        <p:nvSpPr>
          <p:cNvPr id="40966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 (Ch 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6EE170-6FB8-4446-9C35-35C9FA98F10A}" type="slidenum">
              <a:rPr lang="zh-CN" altLang="en-US" smtClean="0"/>
              <a:pPr>
                <a:defRPr/>
              </a:pPr>
              <a:t>3</a:t>
            </a:fld>
            <a:endParaRPr lang="en-US" altLang="zh-CN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Using Input Grammars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46138"/>
            <a:ext cx="8867775" cy="5611812"/>
          </a:xfrm>
        </p:spPr>
        <p:txBody>
          <a:bodyPr/>
          <a:lstStyle/>
          <a:p>
            <a:r>
              <a:rPr lang="en-US" altLang="en-US" sz="2800" dirty="0" smtClean="0"/>
              <a:t>Software should </a:t>
            </a:r>
            <a:r>
              <a:rPr lang="en-US" altLang="en-US" sz="2800" dirty="0" smtClean="0">
                <a:solidFill>
                  <a:schemeClr val="tx2"/>
                </a:solidFill>
              </a:rPr>
              <a:t>reject</a:t>
            </a:r>
            <a:r>
              <a:rPr lang="en-US" altLang="en-US" sz="2800" dirty="0" smtClean="0"/>
              <a:t> or </a:t>
            </a:r>
            <a:r>
              <a:rPr lang="en-US" altLang="en-US" sz="2800" dirty="0" smtClean="0">
                <a:solidFill>
                  <a:schemeClr val="tx2"/>
                </a:solidFill>
              </a:rPr>
              <a:t>handle</a:t>
            </a:r>
            <a:r>
              <a:rPr lang="en-US" altLang="en-US" sz="2800" dirty="0" smtClean="0"/>
              <a:t> invalid data</a:t>
            </a:r>
          </a:p>
          <a:p>
            <a:r>
              <a:rPr lang="en-US" altLang="en-US" sz="2800" dirty="0" smtClean="0"/>
              <a:t>Programs often do this </a:t>
            </a:r>
            <a:r>
              <a:rPr lang="en-US" altLang="en-US" sz="2800" dirty="0" smtClean="0">
                <a:solidFill>
                  <a:schemeClr val="tx2"/>
                </a:solidFill>
              </a:rPr>
              <a:t>incorrectly</a:t>
            </a:r>
          </a:p>
          <a:p>
            <a:r>
              <a:rPr lang="en-US" altLang="en-US" sz="2800" dirty="0" smtClean="0"/>
              <a:t>Some programs (rashly) </a:t>
            </a:r>
            <a:r>
              <a:rPr lang="en-US" altLang="en-US" sz="2800" dirty="0" smtClean="0">
                <a:solidFill>
                  <a:schemeClr val="tx2"/>
                </a:solidFill>
              </a:rPr>
              <a:t>assume</a:t>
            </a:r>
            <a:r>
              <a:rPr lang="en-US" altLang="en-US" sz="2800" dirty="0" smtClean="0"/>
              <a:t> all input data is correct</a:t>
            </a:r>
          </a:p>
          <a:p>
            <a:r>
              <a:rPr lang="en-US" altLang="en-US" sz="2800" dirty="0" smtClean="0"/>
              <a:t>Even if it works </a:t>
            </a:r>
            <a:r>
              <a:rPr lang="en-US" altLang="en-US" sz="2800" dirty="0" smtClean="0">
                <a:solidFill>
                  <a:schemeClr val="tx2"/>
                </a:solidFill>
              </a:rPr>
              <a:t>today</a:t>
            </a:r>
            <a:r>
              <a:rPr lang="en-US" altLang="en-US" sz="2800" dirty="0" smtClean="0"/>
              <a:t> … </a:t>
            </a:r>
          </a:p>
          <a:p>
            <a:pPr lvl="1"/>
            <a:r>
              <a:rPr lang="en-US" altLang="en-US" sz="2400" dirty="0" smtClean="0"/>
              <a:t>What about after the program goes through some </a:t>
            </a:r>
            <a:r>
              <a:rPr lang="en-US" altLang="en-US" sz="2400" dirty="0" smtClean="0">
                <a:solidFill>
                  <a:schemeClr val="tx2"/>
                </a:solidFill>
              </a:rPr>
              <a:t>maintenance changes</a:t>
            </a:r>
            <a:r>
              <a:rPr lang="en-US" altLang="en-US" sz="2400" dirty="0" smtClean="0"/>
              <a:t> ?</a:t>
            </a:r>
          </a:p>
          <a:p>
            <a:pPr lvl="1"/>
            <a:r>
              <a:rPr lang="en-US" altLang="en-US" sz="2400" dirty="0" smtClean="0"/>
              <a:t>What about if the component is </a:t>
            </a:r>
            <a:r>
              <a:rPr lang="en-US" altLang="en-US" sz="2400" dirty="0" smtClean="0">
                <a:solidFill>
                  <a:schemeClr val="tx2"/>
                </a:solidFill>
              </a:rPr>
              <a:t>reused</a:t>
            </a:r>
            <a:r>
              <a:rPr lang="en-US" altLang="en-US" sz="2400" dirty="0" smtClean="0"/>
              <a:t> in a new program ?</a:t>
            </a:r>
          </a:p>
          <a:p>
            <a:r>
              <a:rPr lang="en-US" altLang="en-US" sz="2800" dirty="0" smtClean="0"/>
              <a:t>Consequences can be </a:t>
            </a:r>
            <a:r>
              <a:rPr lang="en-US" altLang="en-US" sz="2800" dirty="0" smtClean="0">
                <a:solidFill>
                  <a:schemeClr val="tx2"/>
                </a:solidFill>
              </a:rPr>
              <a:t>severe</a:t>
            </a:r>
            <a:r>
              <a:rPr lang="en-US" altLang="en-US" sz="2800" dirty="0" smtClean="0"/>
              <a:t> …</a:t>
            </a:r>
          </a:p>
          <a:p>
            <a:pPr lvl="1"/>
            <a:r>
              <a:rPr lang="en-US" altLang="en-US" sz="2400" dirty="0" smtClean="0"/>
              <a:t>The  </a:t>
            </a:r>
            <a:r>
              <a:rPr lang="en-US" altLang="en-US" sz="2400" dirty="0" smtClean="0">
                <a:solidFill>
                  <a:schemeClr val="tx2"/>
                </a:solidFill>
              </a:rPr>
              <a:t>database</a:t>
            </a:r>
            <a:r>
              <a:rPr lang="en-US" altLang="en-US" sz="2400" dirty="0" smtClean="0"/>
              <a:t> can be corrupted</a:t>
            </a:r>
          </a:p>
          <a:p>
            <a:pPr lvl="1"/>
            <a:r>
              <a:rPr lang="en-US" altLang="en-US" sz="2400" dirty="0" smtClean="0">
                <a:solidFill>
                  <a:schemeClr val="tx2"/>
                </a:solidFill>
              </a:rPr>
              <a:t>Users </a:t>
            </a:r>
            <a:r>
              <a:rPr lang="en-US" altLang="en-US" sz="2400" dirty="0" smtClean="0"/>
              <a:t>are not satisfied</a:t>
            </a:r>
          </a:p>
          <a:p>
            <a:pPr lvl="1"/>
            <a:r>
              <a:rPr lang="en-US" altLang="en-US" sz="2400" dirty="0" smtClean="0"/>
              <a:t>Many </a:t>
            </a:r>
            <a:r>
              <a:rPr lang="en-US" altLang="en-US" sz="2400" dirty="0" smtClean="0">
                <a:solidFill>
                  <a:schemeClr val="tx2"/>
                </a:solidFill>
              </a:rPr>
              <a:t>security vulnerabilities</a:t>
            </a:r>
            <a:r>
              <a:rPr lang="en-US" altLang="en-US" sz="2400" dirty="0" smtClean="0"/>
              <a:t> are due to unhandled exceptions … from invalid data</a:t>
            </a:r>
          </a:p>
        </p:txBody>
      </p:sp>
      <p:sp>
        <p:nvSpPr>
          <p:cNvPr id="15366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 (Ch 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F2E81-152A-4190-BAF8-04E4CB33CB98}" type="slidenum">
              <a:rPr lang="zh-CN" altLang="en-US" smtClean="0"/>
              <a:pPr>
                <a:defRPr/>
              </a:pPr>
              <a:t>4</a:t>
            </a:fld>
            <a:endParaRPr lang="en-US" altLang="zh-CN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Validating Inputs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2262849"/>
            <a:ext cx="8867775" cy="4206214"/>
          </a:xfrm>
        </p:spPr>
        <p:txBody>
          <a:bodyPr/>
          <a:lstStyle/>
          <a:p>
            <a:r>
              <a:rPr lang="en-US" altLang="en-US" sz="2800" dirty="0" smtClean="0"/>
              <a:t>Before starting to process inputs, wisely written programs check that the </a:t>
            </a:r>
            <a:r>
              <a:rPr lang="en-US" altLang="en-US" sz="2800" dirty="0" smtClean="0">
                <a:solidFill>
                  <a:schemeClr val="tx2"/>
                </a:solidFill>
              </a:rPr>
              <a:t>inputs are valid</a:t>
            </a:r>
            <a:endParaRPr lang="en-US" altLang="en-US" sz="2800" dirty="0" smtClean="0"/>
          </a:p>
          <a:p>
            <a:r>
              <a:rPr lang="en-US" altLang="en-US" sz="2800" dirty="0" smtClean="0"/>
              <a:t>How should a program </a:t>
            </a:r>
            <a:r>
              <a:rPr lang="en-US" altLang="en-US" sz="2800" dirty="0" smtClean="0">
                <a:solidFill>
                  <a:schemeClr val="tx2"/>
                </a:solidFill>
              </a:rPr>
              <a:t>recognize</a:t>
            </a:r>
            <a:r>
              <a:rPr lang="en-US" altLang="en-US" sz="2800" dirty="0" smtClean="0"/>
              <a:t> invalid inputs ?</a:t>
            </a:r>
          </a:p>
          <a:p>
            <a:r>
              <a:rPr lang="en-US" altLang="en-US" sz="2800" dirty="0" smtClean="0"/>
              <a:t>What should a program </a:t>
            </a:r>
            <a:r>
              <a:rPr lang="en-US" altLang="en-US" sz="2800" dirty="0" smtClean="0">
                <a:solidFill>
                  <a:schemeClr val="tx2"/>
                </a:solidFill>
              </a:rPr>
              <a:t>do with</a:t>
            </a:r>
            <a:r>
              <a:rPr lang="en-US" altLang="en-US" sz="2800" dirty="0" smtClean="0"/>
              <a:t> invalid inputs ?</a:t>
            </a:r>
          </a:p>
          <a:p>
            <a:r>
              <a:rPr lang="en-US" altLang="en-US" sz="2800" dirty="0" smtClean="0"/>
              <a:t>If the input space is described as a grammar, a </a:t>
            </a:r>
            <a:r>
              <a:rPr lang="en-US" altLang="en-US" sz="2800" dirty="0" smtClean="0">
                <a:solidFill>
                  <a:schemeClr val="tx2"/>
                </a:solidFill>
              </a:rPr>
              <a:t>parser</a:t>
            </a:r>
            <a:r>
              <a:rPr lang="en-US" altLang="en-US" sz="2800" dirty="0" smtClean="0"/>
              <a:t> can check for validity automatically</a:t>
            </a:r>
          </a:p>
          <a:p>
            <a:pPr lvl="1"/>
            <a:r>
              <a:rPr lang="en-US" altLang="en-US" sz="2400" dirty="0" smtClean="0"/>
              <a:t>This is very </a:t>
            </a:r>
            <a:r>
              <a:rPr lang="en-US" altLang="en-US" sz="2400" dirty="0" smtClean="0">
                <a:solidFill>
                  <a:schemeClr val="tx2"/>
                </a:solidFill>
              </a:rPr>
              <a:t>rare</a:t>
            </a:r>
          </a:p>
          <a:p>
            <a:pPr lvl="1"/>
            <a:r>
              <a:rPr lang="en-US" altLang="en-US" sz="2400" dirty="0" smtClean="0"/>
              <a:t>It is easy to write input checkers—but </a:t>
            </a:r>
            <a:r>
              <a:rPr lang="en-US" altLang="en-US" sz="2400" dirty="0" smtClean="0"/>
              <a:t>also </a:t>
            </a:r>
            <a:r>
              <a:rPr lang="en-US" altLang="en-US" sz="2400" dirty="0" smtClean="0"/>
              <a:t>easy to make mistakes</a:t>
            </a:r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136525" y="834766"/>
            <a:ext cx="8872538" cy="1428083"/>
          </a:xfrm>
          <a:prstGeom prst="rect">
            <a:avLst/>
          </a:prstGeom>
          <a:solidFill>
            <a:srgbClr val="0033CC"/>
          </a:solidFill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宋体" charset="-122"/>
              </a:rPr>
              <a:t>Input Validation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85000"/>
              <a:defRPr/>
            </a:pPr>
            <a:r>
              <a:rPr lang="en-US" alt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宋体" charset="-122"/>
              </a:rPr>
              <a:t>Deciding if input values can be processed by the software</a:t>
            </a:r>
            <a:endParaRPr 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  <a:ea typeface="宋体" charset="-122"/>
            </a:endParaRPr>
          </a:p>
        </p:txBody>
      </p:sp>
      <p:sp>
        <p:nvSpPr>
          <p:cNvPr id="16391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 (Ch 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0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  <p:bldP spid="3061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EEA86C-2B2F-40C9-91C5-64B2FE197B47}" type="slidenum">
              <a:rPr lang="zh-CN" altLang="en-US" smtClean="0"/>
              <a:pPr>
                <a:defRPr/>
              </a:pPr>
              <a:t>5</a:t>
            </a:fld>
            <a:endParaRPr lang="en-US" altLang="zh-CN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8" y="96838"/>
            <a:ext cx="8963025" cy="1310857"/>
          </a:xfrm>
        </p:spPr>
        <p:txBody>
          <a:bodyPr/>
          <a:lstStyle/>
          <a:p>
            <a:r>
              <a:rPr lang="en-US" altLang="en-US" dirty="0" smtClean="0"/>
              <a:t>Instantiating Grammar-Based Testing</a:t>
            </a:r>
          </a:p>
        </p:txBody>
      </p:sp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2533650" y="1271344"/>
            <a:ext cx="4076700" cy="461665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Grammar-Based Testing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1733552"/>
            <a:ext cx="8686800" cy="938213"/>
            <a:chOff x="144" y="1092"/>
            <a:chExt cx="5472" cy="591"/>
          </a:xfrm>
        </p:grpSpPr>
        <p:sp>
          <p:nvSpPr>
            <p:cNvPr id="17446" name="Text Box 5"/>
            <p:cNvSpPr txBox="1">
              <a:spLocks noChangeArrowheads="1"/>
            </p:cNvSpPr>
            <p:nvPr/>
          </p:nvSpPr>
          <p:spPr bwMode="auto">
            <a:xfrm>
              <a:off x="144" y="1392"/>
              <a:ext cx="1488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Program-based</a:t>
              </a:r>
              <a:endParaRPr lang="en-US" altLang="en-US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17447" name="Text Box 6"/>
            <p:cNvSpPr txBox="1">
              <a:spLocks noChangeArrowheads="1"/>
            </p:cNvSpPr>
            <p:nvPr/>
          </p:nvSpPr>
          <p:spPr bwMode="auto">
            <a:xfrm>
              <a:off x="1776" y="1392"/>
              <a:ext cx="1104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Integration</a:t>
              </a:r>
              <a:endParaRPr lang="en-US" altLang="en-US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17448" name="Text Box 7"/>
            <p:cNvSpPr txBox="1">
              <a:spLocks noChangeArrowheads="1"/>
            </p:cNvSpPr>
            <p:nvPr/>
          </p:nvSpPr>
          <p:spPr bwMode="auto">
            <a:xfrm>
              <a:off x="3024" y="1392"/>
              <a:ext cx="1248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Model-Based</a:t>
              </a:r>
              <a:endParaRPr lang="en-US" altLang="en-US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17449" name="Text Box 8"/>
            <p:cNvSpPr txBox="1">
              <a:spLocks noChangeArrowheads="1"/>
            </p:cNvSpPr>
            <p:nvPr/>
          </p:nvSpPr>
          <p:spPr bwMode="auto">
            <a:xfrm>
              <a:off x="4416" y="1392"/>
              <a:ext cx="1200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Input-Based</a:t>
              </a:r>
              <a:endParaRPr lang="en-US" altLang="en-US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17450" name="AutoShape 9"/>
            <p:cNvCxnSpPr>
              <a:cxnSpLocks noChangeShapeType="1"/>
              <a:stCxn id="17413" idx="2"/>
              <a:endCxn id="17446" idx="0"/>
            </p:cNvCxnSpPr>
            <p:nvPr/>
          </p:nvCxnSpPr>
          <p:spPr bwMode="auto">
            <a:xfrm rot="5400000">
              <a:off x="1734" y="246"/>
              <a:ext cx="300" cy="199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51" name="AutoShape 10"/>
            <p:cNvCxnSpPr>
              <a:cxnSpLocks noChangeShapeType="1"/>
              <a:stCxn id="17413" idx="2"/>
              <a:endCxn id="17449" idx="0"/>
            </p:cNvCxnSpPr>
            <p:nvPr/>
          </p:nvCxnSpPr>
          <p:spPr bwMode="auto">
            <a:xfrm rot="16200000" flipH="1">
              <a:off x="3798" y="174"/>
              <a:ext cx="300" cy="2136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52" name="AutoShape 11"/>
            <p:cNvCxnSpPr>
              <a:cxnSpLocks noChangeShapeType="1"/>
              <a:stCxn id="17413" idx="2"/>
              <a:endCxn id="17448" idx="0"/>
            </p:cNvCxnSpPr>
            <p:nvPr/>
          </p:nvCxnSpPr>
          <p:spPr bwMode="auto">
            <a:xfrm rot="16200000" flipH="1">
              <a:off x="3114" y="858"/>
              <a:ext cx="300" cy="768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53" name="AutoShape 12"/>
            <p:cNvCxnSpPr>
              <a:cxnSpLocks noChangeShapeType="1"/>
              <a:stCxn id="17413" idx="2"/>
              <a:endCxn id="17447" idx="0"/>
            </p:cNvCxnSpPr>
            <p:nvPr/>
          </p:nvCxnSpPr>
          <p:spPr bwMode="auto">
            <a:xfrm rot="5400000">
              <a:off x="2454" y="966"/>
              <a:ext cx="300" cy="55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0" y="2671763"/>
            <a:ext cx="2514600" cy="2671762"/>
            <a:chOff x="0" y="1683"/>
            <a:chExt cx="1584" cy="1683"/>
          </a:xfrm>
        </p:grpSpPr>
        <p:sp>
          <p:nvSpPr>
            <p:cNvPr id="17443" name="Text Box 14"/>
            <p:cNvSpPr txBox="1">
              <a:spLocks noChangeArrowheads="1"/>
            </p:cNvSpPr>
            <p:nvPr/>
          </p:nvSpPr>
          <p:spPr bwMode="auto">
            <a:xfrm>
              <a:off x="0" y="2951"/>
              <a:ext cx="1584" cy="415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Compiler testing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and invalid strings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17444" name="AutoShape 15"/>
            <p:cNvCxnSpPr>
              <a:cxnSpLocks noChangeShapeType="1"/>
              <a:stCxn id="17446" idx="2"/>
              <a:endCxn id="17443" idx="0"/>
            </p:cNvCxnSpPr>
            <p:nvPr/>
          </p:nvCxnSpPr>
          <p:spPr bwMode="auto">
            <a:xfrm rot="5400000">
              <a:off x="206" y="2269"/>
              <a:ext cx="1268" cy="9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45" name="Text Box 16"/>
            <p:cNvSpPr txBox="1">
              <a:spLocks noChangeArrowheads="1"/>
            </p:cNvSpPr>
            <p:nvPr/>
          </p:nvSpPr>
          <p:spPr bwMode="auto">
            <a:xfrm>
              <a:off x="240" y="2256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Grammar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409700" y="2635251"/>
            <a:ext cx="2552700" cy="1827213"/>
            <a:chOff x="888" y="1660"/>
            <a:chExt cx="1608" cy="1151"/>
          </a:xfrm>
        </p:grpSpPr>
        <p:sp>
          <p:nvSpPr>
            <p:cNvPr id="17440" name="Text Box 18"/>
            <p:cNvSpPr txBox="1">
              <a:spLocks noChangeArrowheads="1"/>
            </p:cNvSpPr>
            <p:nvPr/>
          </p:nvSpPr>
          <p:spPr bwMode="auto">
            <a:xfrm>
              <a:off x="960" y="1660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  <p:sp>
          <p:nvSpPr>
            <p:cNvPr id="17441" name="Text Box 19"/>
            <p:cNvSpPr txBox="1">
              <a:spLocks noChangeArrowheads="1"/>
            </p:cNvSpPr>
            <p:nvPr/>
          </p:nvSpPr>
          <p:spPr bwMode="auto">
            <a:xfrm>
              <a:off x="1104" y="2039"/>
              <a:ext cx="1392" cy="772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Program mutation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Mutants are not tests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Must kill mutants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17442" name="AutoShape 20"/>
            <p:cNvCxnSpPr>
              <a:cxnSpLocks noChangeShapeType="1"/>
              <a:stCxn id="17446" idx="2"/>
              <a:endCxn id="17441" idx="0"/>
            </p:cNvCxnSpPr>
            <p:nvPr/>
          </p:nvCxnSpPr>
          <p:spPr bwMode="auto">
            <a:xfrm rot="16200000" flipH="1">
              <a:off x="1166" y="1405"/>
              <a:ext cx="356" cy="9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562600" y="2671763"/>
            <a:ext cx="2438400" cy="3821112"/>
            <a:chOff x="3504" y="1683"/>
            <a:chExt cx="1536" cy="2407"/>
          </a:xfrm>
        </p:grpSpPr>
        <p:sp>
          <p:nvSpPr>
            <p:cNvPr id="17437" name="Text Box 22"/>
            <p:cNvSpPr txBox="1">
              <a:spLocks noChangeArrowheads="1"/>
            </p:cNvSpPr>
            <p:nvPr/>
          </p:nvSpPr>
          <p:spPr bwMode="auto">
            <a:xfrm>
              <a:off x="3504" y="3504"/>
              <a:ext cx="1536" cy="586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Input validation testing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XML and others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17438" name="AutoShape 23"/>
            <p:cNvCxnSpPr>
              <a:cxnSpLocks noChangeShapeType="1"/>
              <a:stCxn id="17449" idx="2"/>
              <a:endCxn id="17437" idx="0"/>
            </p:cNvCxnSpPr>
            <p:nvPr/>
          </p:nvCxnSpPr>
          <p:spPr bwMode="auto">
            <a:xfrm rot="5400000">
              <a:off x="3734" y="2222"/>
              <a:ext cx="1821" cy="74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39" name="Text Box 24"/>
            <p:cNvSpPr txBox="1">
              <a:spLocks noChangeArrowheads="1"/>
            </p:cNvSpPr>
            <p:nvPr/>
          </p:nvSpPr>
          <p:spPr bwMode="auto">
            <a:xfrm>
              <a:off x="3648" y="3129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Grammar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971800" y="2667000"/>
            <a:ext cx="2514600" cy="3730625"/>
            <a:chOff x="1872" y="1680"/>
            <a:chExt cx="1584" cy="2350"/>
          </a:xfrm>
        </p:grpSpPr>
        <p:sp>
          <p:nvSpPr>
            <p:cNvPr id="17434" name="Text Box 26"/>
            <p:cNvSpPr txBox="1">
              <a:spLocks noChangeArrowheads="1"/>
            </p:cNvSpPr>
            <p:nvPr/>
          </p:nvSpPr>
          <p:spPr bwMode="auto">
            <a:xfrm>
              <a:off x="1872" y="3072"/>
              <a:ext cx="1584" cy="958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Test how classes interact 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Mutants are not tests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Must kill mutants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Includes OO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17435" name="AutoShape 27"/>
            <p:cNvCxnSpPr>
              <a:cxnSpLocks noChangeShapeType="1"/>
              <a:stCxn id="17447" idx="2"/>
              <a:endCxn id="17434" idx="0"/>
            </p:cNvCxnSpPr>
            <p:nvPr/>
          </p:nvCxnSpPr>
          <p:spPr bwMode="auto">
            <a:xfrm rot="16200000" flipH="1">
              <a:off x="1802" y="2210"/>
              <a:ext cx="1389" cy="33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36" name="Text Box 28"/>
            <p:cNvSpPr txBox="1">
              <a:spLocks noChangeArrowheads="1"/>
            </p:cNvSpPr>
            <p:nvPr/>
          </p:nvSpPr>
          <p:spPr bwMode="auto">
            <a:xfrm>
              <a:off x="2304" y="1680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572000" y="2671764"/>
            <a:ext cx="1905000" cy="1976438"/>
            <a:chOff x="2880" y="1683"/>
            <a:chExt cx="1200" cy="1245"/>
          </a:xfrm>
        </p:grpSpPr>
        <p:sp>
          <p:nvSpPr>
            <p:cNvPr id="17431" name="Text Box 30"/>
            <p:cNvSpPr txBox="1">
              <a:spLocks noChangeArrowheads="1"/>
            </p:cNvSpPr>
            <p:nvPr/>
          </p:nvSpPr>
          <p:spPr bwMode="auto">
            <a:xfrm>
              <a:off x="2880" y="2143"/>
              <a:ext cx="1200" cy="785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FSMs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Model checking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Traces are tests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17432" name="AutoShape 31"/>
            <p:cNvCxnSpPr>
              <a:cxnSpLocks noChangeShapeType="1"/>
              <a:stCxn id="17448" idx="2"/>
              <a:endCxn id="17431" idx="0"/>
            </p:cNvCxnSpPr>
            <p:nvPr/>
          </p:nvCxnSpPr>
          <p:spPr bwMode="auto">
            <a:xfrm rot="5400000">
              <a:off x="3334" y="1829"/>
              <a:ext cx="460" cy="16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33" name="Text Box 32"/>
            <p:cNvSpPr txBox="1">
              <a:spLocks noChangeArrowheads="1"/>
            </p:cNvSpPr>
            <p:nvPr/>
          </p:nvSpPr>
          <p:spPr bwMode="auto">
            <a:xfrm>
              <a:off x="3120" y="1728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7239000" y="2671763"/>
            <a:ext cx="1905000" cy="2725738"/>
            <a:chOff x="4560" y="1683"/>
            <a:chExt cx="1200" cy="1717"/>
          </a:xfrm>
        </p:grpSpPr>
        <p:sp>
          <p:nvSpPr>
            <p:cNvPr id="17428" name="Text Box 34"/>
            <p:cNvSpPr txBox="1">
              <a:spLocks noChangeArrowheads="1"/>
            </p:cNvSpPr>
            <p:nvPr/>
          </p:nvSpPr>
          <p:spPr bwMode="auto">
            <a:xfrm>
              <a:off x="4560" y="2256"/>
              <a:ext cx="1200" cy="1144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Input validation</a:t>
              </a:r>
            </a:p>
            <a:p>
              <a:pPr algn="l">
                <a:spcBef>
                  <a:spcPct val="20000"/>
                </a:spcBef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  testing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XML and others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Invalid strings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No ground strings</a:t>
              </a:r>
            </a:p>
            <a:p>
              <a:pPr algn="l"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Mutants are tests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17429" name="AutoShape 35"/>
            <p:cNvCxnSpPr>
              <a:cxnSpLocks noChangeShapeType="1"/>
              <a:stCxn id="17449" idx="2"/>
              <a:endCxn id="17428" idx="0"/>
            </p:cNvCxnSpPr>
            <p:nvPr/>
          </p:nvCxnSpPr>
          <p:spPr bwMode="auto">
            <a:xfrm rot="16200000" flipH="1">
              <a:off x="4802" y="1898"/>
              <a:ext cx="573" cy="14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30" name="Text Box 36"/>
            <p:cNvSpPr txBox="1">
              <a:spLocks noChangeArrowheads="1"/>
            </p:cNvSpPr>
            <p:nvPr/>
          </p:nvSpPr>
          <p:spPr bwMode="auto">
            <a:xfrm>
              <a:off x="4944" y="1824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</p:grpSp>
      <p:sp>
        <p:nvSpPr>
          <p:cNvPr id="327719" name="Rectangle 39"/>
          <p:cNvSpPr>
            <a:spLocks noChangeArrowheads="1"/>
          </p:cNvSpPr>
          <p:nvPr/>
        </p:nvSpPr>
        <p:spPr bwMode="auto">
          <a:xfrm>
            <a:off x="7938" y="1785938"/>
            <a:ext cx="5518150" cy="4835525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8067675" y="1552575"/>
            <a:ext cx="604838" cy="515938"/>
            <a:chOff x="511" y="3486"/>
            <a:chExt cx="381" cy="325"/>
          </a:xfrm>
        </p:grpSpPr>
        <p:sp>
          <p:nvSpPr>
            <p:cNvPr id="17426" name="Oval 42"/>
            <p:cNvSpPr>
              <a:spLocks noChangeArrowheads="1"/>
            </p:cNvSpPr>
            <p:nvPr/>
          </p:nvSpPr>
          <p:spPr bwMode="auto">
            <a:xfrm>
              <a:off x="511" y="3486"/>
              <a:ext cx="381" cy="325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en-US" b="0">
                <a:solidFill>
                  <a:schemeClr val="hlink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7427" name="Text Box 43"/>
            <p:cNvSpPr txBox="1">
              <a:spLocks noChangeArrowheads="1"/>
            </p:cNvSpPr>
            <p:nvPr/>
          </p:nvSpPr>
          <p:spPr bwMode="auto">
            <a:xfrm>
              <a:off x="543" y="3523"/>
              <a:ext cx="3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n-US" altLang="en-US" b="0" dirty="0" smtClean="0">
                  <a:latin typeface="Gill Sans MT" panose="020B0502020104020203" pitchFamily="34" charset="0"/>
                </a:rPr>
                <a:t>9.5</a:t>
              </a:r>
              <a:endParaRPr lang="en-US" altLang="en-US" b="0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327724" name="Rectangle 44"/>
          <p:cNvSpPr>
            <a:spLocks noChangeArrowheads="1"/>
          </p:cNvSpPr>
          <p:nvPr/>
        </p:nvSpPr>
        <p:spPr bwMode="auto">
          <a:xfrm>
            <a:off x="5524500" y="1785938"/>
            <a:ext cx="1155700" cy="3094037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b="0">
              <a:latin typeface="Gill Sans MT" panose="020B0502020104020203" pitchFamily="34" charset="0"/>
            </a:endParaRPr>
          </a:p>
        </p:txBody>
      </p:sp>
      <p:sp>
        <p:nvSpPr>
          <p:cNvPr id="327725" name="Rectangle 45"/>
          <p:cNvSpPr>
            <a:spLocks noChangeArrowheads="1"/>
          </p:cNvSpPr>
          <p:nvPr/>
        </p:nvSpPr>
        <p:spPr bwMode="auto">
          <a:xfrm>
            <a:off x="6677025" y="1785938"/>
            <a:ext cx="222250" cy="1004887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b="0">
              <a:latin typeface="Gill Sans MT" panose="020B0502020104020203" pitchFamily="34" charset="0"/>
            </a:endParaRPr>
          </a:p>
        </p:txBody>
      </p:sp>
      <p:sp>
        <p:nvSpPr>
          <p:cNvPr id="17425" name="Date Placeholder 4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 (Ch 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32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327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327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9" grpId="0" animBg="1"/>
      <p:bldP spid="327724" grpId="0" animBg="1"/>
      <p:bldP spid="3277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Input Space BNF Grammars</a:t>
            </a:r>
            <a:r>
              <a:rPr lang="en-US" altLang="en-US" sz="2400" dirty="0" smtClean="0"/>
              <a:t> (9.5.1)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96838" y="1022684"/>
            <a:ext cx="8950325" cy="5490829"/>
          </a:xfrm>
        </p:spPr>
        <p:txBody>
          <a:bodyPr/>
          <a:lstStyle/>
          <a:p>
            <a:r>
              <a:rPr lang="en-US" altLang="en-US" dirty="0" smtClean="0"/>
              <a:t>Input spaces can be expressed in many forms</a:t>
            </a:r>
          </a:p>
          <a:p>
            <a:r>
              <a:rPr lang="en-US" altLang="en-US" dirty="0" smtClean="0"/>
              <a:t>A common way is to use some form of </a:t>
            </a:r>
            <a:r>
              <a:rPr lang="en-US" altLang="en-US" dirty="0" smtClean="0">
                <a:solidFill>
                  <a:schemeClr val="tx2"/>
                </a:solidFill>
              </a:rPr>
              <a:t>grammar</a:t>
            </a:r>
          </a:p>
          <a:p>
            <a:r>
              <a:rPr lang="en-US" altLang="en-US" dirty="0" smtClean="0"/>
              <a:t>We will look at </a:t>
            </a:r>
            <a:r>
              <a:rPr lang="en-US" altLang="en-US" dirty="0" smtClean="0">
                <a:solidFill>
                  <a:schemeClr val="tx2"/>
                </a:solidFill>
              </a:rPr>
              <a:t>three</a:t>
            </a:r>
            <a:r>
              <a:rPr lang="en-US" altLang="en-US" dirty="0" smtClean="0"/>
              <a:t> grammar-based ways to describe input spaces</a:t>
            </a:r>
          </a:p>
          <a:p>
            <a:pPr marL="914400" lvl="1" indent="-457200">
              <a:buFont typeface="Times New Roman" pitchFamily="18" charset="0"/>
              <a:buAutoNum type="arabicPeriod"/>
            </a:pPr>
            <a:r>
              <a:rPr lang="en-US" altLang="en-US" dirty="0" smtClean="0"/>
              <a:t>Regular expressions</a:t>
            </a:r>
          </a:p>
          <a:p>
            <a:pPr marL="914400" lvl="1" indent="-457200">
              <a:buFont typeface="Times New Roman" pitchFamily="18" charset="0"/>
              <a:buAutoNum type="arabicPeriod"/>
            </a:pPr>
            <a:r>
              <a:rPr lang="en-US" altLang="en-US" dirty="0" smtClean="0"/>
              <a:t>BNF grammars</a:t>
            </a:r>
          </a:p>
          <a:p>
            <a:pPr marL="914400" lvl="1" indent="-457200">
              <a:buFont typeface="Times New Roman" pitchFamily="18" charset="0"/>
              <a:buAutoNum type="arabicPeriod"/>
            </a:pPr>
            <a:r>
              <a:rPr lang="en-US" altLang="en-US" dirty="0" smtClean="0"/>
              <a:t>XML and Schema</a:t>
            </a:r>
          </a:p>
          <a:p>
            <a:r>
              <a:rPr lang="en-US" altLang="en-US" dirty="0" smtClean="0"/>
              <a:t>All are </a:t>
            </a:r>
            <a:r>
              <a:rPr lang="en-US" altLang="en-US" dirty="0" smtClean="0">
                <a:solidFill>
                  <a:schemeClr val="tx2"/>
                </a:solidFill>
              </a:rPr>
              <a:t>similar</a:t>
            </a:r>
            <a:r>
              <a:rPr lang="en-US" altLang="en-US" dirty="0" smtClean="0"/>
              <a:t> and can be used in different contexts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45C1C-E579-4056-AA0A-B698FED99DA0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6C959-3637-4F21-B90C-9A358DEBF625}" type="slidenum">
              <a:rPr lang="zh-CN" altLang="en-US" smtClean="0"/>
              <a:pPr>
                <a:defRPr/>
              </a:pPr>
              <a:t>7</a:t>
            </a:fld>
            <a:endParaRPr lang="en-US" altLang="zh-CN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Regular Expressions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119188"/>
            <a:ext cx="8867775" cy="8921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 smtClean="0"/>
              <a:t>   Consider a program that processes a sequence of deposits and debits to a bank</a:t>
            </a:r>
          </a:p>
        </p:txBody>
      </p:sp>
      <p:sp>
        <p:nvSpPr>
          <p:cNvPr id="307206" name="Text Box 6"/>
          <p:cNvSpPr txBox="1">
            <a:spLocks noChangeArrowheads="1"/>
          </p:cNvSpPr>
          <p:nvPr/>
        </p:nvSpPr>
        <p:spPr bwMode="auto">
          <a:xfrm>
            <a:off x="206375" y="2319338"/>
            <a:ext cx="2789238" cy="1643527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40000"/>
              </a:spcBef>
            </a:pPr>
            <a:r>
              <a:rPr lang="en-US" altLang="en-US" sz="2400" u="sng" dirty="0">
                <a:solidFill>
                  <a:schemeClr val="tx1"/>
                </a:solidFill>
                <a:latin typeface="Gill Sans MT" panose="020B0502020104020203" pitchFamily="34" charset="0"/>
              </a:rPr>
              <a:t>Inputs</a:t>
            </a:r>
          </a:p>
          <a:p>
            <a:pPr algn="l">
              <a:lnSpc>
                <a:spcPct val="75000"/>
              </a:lnSpc>
              <a:spcBef>
                <a:spcPct val="40000"/>
              </a:spcBef>
            </a:pPr>
            <a:r>
              <a:rPr lang="en-US" altLang="en-US" sz="2400" b="0" dirty="0">
                <a:latin typeface="Gill Sans MT" panose="020B0502020104020203" pitchFamily="34" charset="0"/>
              </a:rPr>
              <a:t>deposit 5306 $4.30</a:t>
            </a:r>
          </a:p>
          <a:p>
            <a:pPr algn="l">
              <a:lnSpc>
                <a:spcPct val="75000"/>
              </a:lnSpc>
              <a:spcBef>
                <a:spcPct val="40000"/>
              </a:spcBef>
            </a:pPr>
            <a:r>
              <a:rPr lang="en-US" altLang="en-US" sz="2400" b="0" dirty="0">
                <a:latin typeface="Gill Sans MT" panose="020B0502020104020203" pitchFamily="34" charset="0"/>
              </a:rPr>
              <a:t>debit 0343 $4.14</a:t>
            </a:r>
          </a:p>
          <a:p>
            <a:pPr algn="l">
              <a:lnSpc>
                <a:spcPct val="75000"/>
              </a:lnSpc>
              <a:spcBef>
                <a:spcPct val="40000"/>
              </a:spcBef>
            </a:pPr>
            <a:r>
              <a:rPr lang="en-US" altLang="en-US" sz="2400" b="0" dirty="0">
                <a:latin typeface="Gill Sans MT" panose="020B0502020104020203" pitchFamily="34" charset="0"/>
              </a:rPr>
              <a:t>deposit 5306 $7.29</a:t>
            </a:r>
          </a:p>
        </p:txBody>
      </p:sp>
      <p:sp>
        <p:nvSpPr>
          <p:cNvPr id="307207" name="Text Box 7"/>
          <p:cNvSpPr txBox="1">
            <a:spLocks noChangeArrowheads="1"/>
          </p:cNvSpPr>
          <p:nvPr/>
        </p:nvSpPr>
        <p:spPr bwMode="auto">
          <a:xfrm>
            <a:off x="3203575" y="2797175"/>
            <a:ext cx="5734050" cy="726737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40000"/>
              </a:spcBef>
            </a:pPr>
            <a:r>
              <a:rPr lang="en-US" altLang="en-US" sz="2400" u="sng" dirty="0">
                <a:solidFill>
                  <a:schemeClr val="tx1"/>
                </a:solidFill>
                <a:latin typeface="Gill Sans MT" panose="020B0502020104020203" pitchFamily="34" charset="0"/>
              </a:rPr>
              <a:t>Initial Regular Expression</a:t>
            </a:r>
          </a:p>
          <a:p>
            <a:pPr algn="l">
              <a:lnSpc>
                <a:spcPct val="75000"/>
              </a:lnSpc>
              <a:spcBef>
                <a:spcPct val="40000"/>
              </a:spcBef>
            </a:pPr>
            <a:r>
              <a:rPr lang="en-US" altLang="en-US" b="0" dirty="0">
                <a:latin typeface="Gill Sans MT" panose="020B0502020104020203" pitchFamily="34" charset="0"/>
              </a:rPr>
              <a:t>(deposit account amount | debit account amount) *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692400" y="3960813"/>
            <a:ext cx="3759200" cy="2413000"/>
            <a:chOff x="2004" y="2495"/>
            <a:chExt cx="2368" cy="1520"/>
          </a:xfrm>
        </p:grpSpPr>
        <p:grpSp>
          <p:nvGrpSpPr>
            <p:cNvPr id="19466" name="Group 18"/>
            <p:cNvGrpSpPr>
              <a:grpSpLocks/>
            </p:cNvGrpSpPr>
            <p:nvPr/>
          </p:nvGrpSpPr>
          <p:grpSpPr bwMode="auto">
            <a:xfrm>
              <a:off x="2606" y="2495"/>
              <a:ext cx="1219" cy="984"/>
              <a:chOff x="2342" y="2495"/>
              <a:chExt cx="1219" cy="984"/>
            </a:xfrm>
          </p:grpSpPr>
          <p:sp>
            <p:nvSpPr>
              <p:cNvPr id="307210" name="Oval 10"/>
              <p:cNvSpPr>
                <a:spLocks noChangeArrowheads="1"/>
              </p:cNvSpPr>
              <p:nvPr/>
            </p:nvSpPr>
            <p:spPr bwMode="auto">
              <a:xfrm>
                <a:off x="2342" y="2808"/>
                <a:ext cx="735" cy="375"/>
              </a:xfrm>
              <a:prstGeom prst="ellipse">
                <a:avLst/>
              </a:prstGeom>
              <a:solidFill>
                <a:srgbClr val="0066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Gill Sans MT" panose="020B0502020104020203" pitchFamily="34" charset="0"/>
                  </a:rPr>
                  <a:t>Ready</a:t>
                </a:r>
              </a:p>
            </p:txBody>
          </p:sp>
          <p:cxnSp>
            <p:nvCxnSpPr>
              <p:cNvPr id="19469" name="AutoShape 12"/>
              <p:cNvCxnSpPr>
                <a:cxnSpLocks noChangeShapeType="1"/>
                <a:stCxn id="307210" idx="0"/>
                <a:endCxn id="307210" idx="7"/>
              </p:cNvCxnSpPr>
              <p:nvPr/>
            </p:nvCxnSpPr>
            <p:spPr bwMode="auto">
              <a:xfrm rot="5400000" flipV="1">
                <a:off x="2812" y="2706"/>
                <a:ext cx="55" cy="259"/>
              </a:xfrm>
              <a:prstGeom prst="curvedConnector3">
                <a:avLst>
                  <a:gd name="adj1" fmla="val -45818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70" name="AutoShape 13"/>
              <p:cNvCxnSpPr>
                <a:cxnSpLocks noChangeShapeType="1"/>
                <a:stCxn id="307210" idx="4"/>
                <a:endCxn id="307210" idx="3"/>
              </p:cNvCxnSpPr>
              <p:nvPr/>
            </p:nvCxnSpPr>
            <p:spPr bwMode="auto">
              <a:xfrm rot="16200000" flipV="1">
                <a:off x="2552" y="3026"/>
                <a:ext cx="55" cy="260"/>
              </a:xfrm>
              <a:prstGeom prst="curvedConnector3">
                <a:avLst>
                  <a:gd name="adj1" fmla="val -574546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471" name="Text Box 14"/>
              <p:cNvSpPr txBox="1">
                <a:spLocks noChangeArrowheads="1"/>
              </p:cNvSpPr>
              <p:nvPr/>
            </p:nvSpPr>
            <p:spPr bwMode="auto">
              <a:xfrm>
                <a:off x="2873" y="2495"/>
                <a:ext cx="68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dirty="0">
                    <a:latin typeface="Gill Sans MT" panose="020B0502020104020203" pitchFamily="34" charset="0"/>
                  </a:rPr>
                  <a:t>deposit</a:t>
                </a:r>
              </a:p>
            </p:txBody>
          </p:sp>
          <p:sp>
            <p:nvSpPr>
              <p:cNvPr id="19472" name="Text Box 15"/>
              <p:cNvSpPr txBox="1">
                <a:spLocks noChangeArrowheads="1"/>
              </p:cNvSpPr>
              <p:nvPr/>
            </p:nvSpPr>
            <p:spPr bwMode="auto">
              <a:xfrm>
                <a:off x="2649" y="3227"/>
                <a:ext cx="56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dirty="0">
                    <a:latin typeface="Gill Sans MT" panose="020B0502020104020203" pitchFamily="34" charset="0"/>
                  </a:rPr>
                  <a:t>debit</a:t>
                </a:r>
              </a:p>
            </p:txBody>
          </p:sp>
        </p:grpSp>
        <p:sp>
          <p:nvSpPr>
            <p:cNvPr id="19467" name="Text Box 17"/>
            <p:cNvSpPr txBox="1">
              <a:spLocks noChangeArrowheads="1"/>
            </p:cNvSpPr>
            <p:nvPr/>
          </p:nvSpPr>
          <p:spPr bwMode="auto">
            <a:xfrm>
              <a:off x="2004" y="3569"/>
              <a:ext cx="2368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tx1"/>
                  </a:solidFill>
                  <a:latin typeface="Gill Sans MT" panose="020B0502020104020203" pitchFamily="34" charset="0"/>
                </a:rPr>
                <a:t>FSM to represent the grammar</a:t>
              </a:r>
            </a:p>
          </p:txBody>
        </p:sp>
      </p:grpSp>
      <p:sp>
        <p:nvSpPr>
          <p:cNvPr id="18441" name="Date Placeholder 1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 (Ch 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6" grpId="0" animBg="1"/>
      <p:bldP spid="30720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5D25ED-B86F-4101-8CAD-8CD4033223AD}" type="slidenum">
              <a:rPr lang="zh-CN" altLang="en-US" smtClean="0"/>
              <a:pPr>
                <a:defRPr/>
              </a:pPr>
              <a:t>8</a:t>
            </a:fld>
            <a:endParaRPr lang="en-US" altLang="zh-CN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BNF Grammar for Bank Example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49338"/>
            <a:ext cx="8867775" cy="8794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 smtClean="0"/>
              <a:t>   Grammars are more expressive than regular expressions–they can capture more details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214313" y="2200275"/>
            <a:ext cx="8715375" cy="3586163"/>
          </a:xfrm>
          <a:prstGeom prst="rect">
            <a:avLst/>
          </a:prstGeom>
          <a:solidFill>
            <a:srgbClr val="0000FF"/>
          </a:soli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dirty="0">
                <a:latin typeface="Helvetica" charset="0"/>
                <a:ea typeface="宋体" pitchFamily="2" charset="-122"/>
              </a:rPr>
              <a:t>bank       ::=  action*</a:t>
            </a:r>
          </a:p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dirty="0">
                <a:latin typeface="Helvetica" charset="0"/>
                <a:ea typeface="宋体" pitchFamily="2" charset="-122"/>
              </a:rPr>
              <a:t>action     ::=  </a:t>
            </a:r>
            <a:r>
              <a:rPr lang="en-US" altLang="zh-CN" sz="2400" dirty="0" err="1">
                <a:latin typeface="Helvetica" charset="0"/>
                <a:ea typeface="宋体" pitchFamily="2" charset="-122"/>
              </a:rPr>
              <a:t>dep</a:t>
            </a:r>
            <a:r>
              <a:rPr lang="en-US" altLang="zh-CN" sz="2400" dirty="0">
                <a:latin typeface="Helvetica" charset="0"/>
                <a:ea typeface="宋体" pitchFamily="2" charset="-122"/>
              </a:rPr>
              <a:t>  |  deb</a:t>
            </a:r>
          </a:p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dirty="0" err="1">
                <a:latin typeface="Helvetica" charset="0"/>
                <a:ea typeface="宋体" pitchFamily="2" charset="-122"/>
              </a:rPr>
              <a:t>dep</a:t>
            </a:r>
            <a:r>
              <a:rPr lang="en-US" altLang="zh-CN" sz="2400" dirty="0">
                <a:latin typeface="Helvetica" charset="0"/>
                <a:ea typeface="宋体" pitchFamily="2" charset="-122"/>
              </a:rPr>
              <a:t>         ::=  “deposit” account amount</a:t>
            </a:r>
          </a:p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dirty="0">
                <a:latin typeface="Helvetica" charset="0"/>
                <a:ea typeface="宋体" pitchFamily="2" charset="-122"/>
              </a:rPr>
              <a:t>deb         ::=  “debit”  account amount</a:t>
            </a:r>
          </a:p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dirty="0">
                <a:latin typeface="Helvetica" charset="0"/>
                <a:ea typeface="宋体" pitchFamily="2" charset="-122"/>
              </a:rPr>
              <a:t>account  ::=  digit</a:t>
            </a:r>
            <a:r>
              <a:rPr lang="en-US" altLang="zh-CN" sz="2400" baseline="30000" dirty="0">
                <a:latin typeface="Helvetica" charset="0"/>
                <a:ea typeface="宋体" pitchFamily="2" charset="-122"/>
              </a:rPr>
              <a:t>4</a:t>
            </a:r>
          </a:p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dirty="0">
                <a:latin typeface="Helvetica" charset="0"/>
                <a:ea typeface="宋体" pitchFamily="2" charset="-122"/>
              </a:rPr>
              <a:t>amount   ::=  “$” digit</a:t>
            </a:r>
            <a:r>
              <a:rPr lang="en-US" altLang="zh-CN" sz="2400" baseline="30000" dirty="0">
                <a:latin typeface="Helvetica" charset="0"/>
                <a:ea typeface="宋体" pitchFamily="2" charset="-122"/>
              </a:rPr>
              <a:t>+</a:t>
            </a:r>
            <a:r>
              <a:rPr lang="en-US" altLang="zh-CN" sz="2400" dirty="0">
                <a:latin typeface="Helvetica" charset="0"/>
                <a:ea typeface="宋体" pitchFamily="2" charset="-122"/>
              </a:rPr>
              <a:t> “.” digit</a:t>
            </a:r>
            <a:r>
              <a:rPr lang="en-US" altLang="zh-CN" sz="2400" baseline="30000" dirty="0">
                <a:latin typeface="Helvetica" charset="0"/>
                <a:ea typeface="宋体" pitchFamily="2" charset="-122"/>
              </a:rPr>
              <a:t>2</a:t>
            </a:r>
          </a:p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dirty="0">
                <a:latin typeface="Helvetica" charset="0"/>
                <a:ea typeface="宋体" pitchFamily="2" charset="-122"/>
              </a:rPr>
              <a:t>digit        ::=  “0” | “1” | “2” | “3” | “4” | “5” | “6” |</a:t>
            </a:r>
          </a:p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altLang="zh-CN" sz="2400" dirty="0">
                <a:latin typeface="Helvetica" charset="0"/>
                <a:ea typeface="宋体" pitchFamily="2" charset="-122"/>
              </a:rPr>
              <a:t>                      “7” | “8” | “9”</a:t>
            </a:r>
          </a:p>
        </p:txBody>
      </p:sp>
      <p:sp>
        <p:nvSpPr>
          <p:cNvPr id="19463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 (Ch 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4FEC7C-B017-406E-BCDA-E7BC9CF42319}" type="slidenum">
              <a:rPr lang="zh-CN" altLang="en-US" smtClean="0"/>
              <a:pPr>
                <a:defRPr/>
              </a:pPr>
              <a:t>9</a:t>
            </a:fld>
            <a:endParaRPr lang="en-US" altLang="zh-CN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FSM for Bank Grammar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3885949"/>
            <a:ext cx="8867775" cy="2547937"/>
          </a:xfrm>
        </p:spPr>
        <p:txBody>
          <a:bodyPr/>
          <a:lstStyle/>
          <a:p>
            <a:r>
              <a:rPr lang="en-US" altLang="en-US" dirty="0" smtClean="0"/>
              <a:t>Derive tests by </a:t>
            </a:r>
            <a:r>
              <a:rPr lang="en-US" altLang="en-US" dirty="0" smtClean="0">
                <a:solidFill>
                  <a:schemeClr val="tx2"/>
                </a:solidFill>
              </a:rPr>
              <a:t>systematically replacing</a:t>
            </a:r>
            <a:r>
              <a:rPr lang="en-US" altLang="en-US" dirty="0" smtClean="0"/>
              <a:t> each non-terminal with a production</a:t>
            </a:r>
          </a:p>
          <a:p>
            <a:r>
              <a:rPr lang="en-US" altLang="en-US" dirty="0" smtClean="0"/>
              <a:t>If the tester designs the grammar from informal input descriptions, </a:t>
            </a:r>
            <a:r>
              <a:rPr lang="en-US" altLang="en-US" dirty="0" smtClean="0">
                <a:solidFill>
                  <a:schemeClr val="tx2"/>
                </a:solidFill>
              </a:rPr>
              <a:t>do it early</a:t>
            </a:r>
          </a:p>
          <a:p>
            <a:pPr lvl="1"/>
            <a:r>
              <a:rPr lang="en-US" altLang="en-US" dirty="0" smtClean="0"/>
              <a:t>In time to </a:t>
            </a:r>
            <a:r>
              <a:rPr lang="en-US" altLang="en-US" dirty="0" smtClean="0">
                <a:solidFill>
                  <a:schemeClr val="tx2"/>
                </a:solidFill>
              </a:rPr>
              <a:t>improve</a:t>
            </a:r>
            <a:r>
              <a:rPr lang="en-US" altLang="en-US" dirty="0" smtClean="0"/>
              <a:t> the design</a:t>
            </a:r>
          </a:p>
          <a:p>
            <a:pPr lvl="1"/>
            <a:r>
              <a:rPr lang="en-US" altLang="en-US" dirty="0" smtClean="0">
                <a:solidFill>
                  <a:schemeClr val="tx2"/>
                </a:solidFill>
              </a:rPr>
              <a:t>Mistakes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chemeClr val="tx2"/>
                </a:solidFill>
              </a:rPr>
              <a:t>omissions</a:t>
            </a:r>
            <a:r>
              <a:rPr lang="en-US" altLang="en-US" dirty="0" smtClean="0"/>
              <a:t> will almost always be found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1911350" y="879475"/>
            <a:ext cx="5338763" cy="2892425"/>
            <a:chOff x="1204" y="554"/>
            <a:chExt cx="3363" cy="1822"/>
          </a:xfrm>
        </p:grpSpPr>
        <p:sp>
          <p:nvSpPr>
            <p:cNvPr id="21512" name="Text Box 9"/>
            <p:cNvSpPr txBox="1">
              <a:spLocks noChangeArrowheads="1"/>
            </p:cNvSpPr>
            <p:nvPr/>
          </p:nvSpPr>
          <p:spPr bwMode="auto">
            <a:xfrm>
              <a:off x="1633" y="554"/>
              <a:ext cx="6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Gill Sans MT" panose="020B0502020104020203" pitchFamily="34" charset="0"/>
                </a:rPr>
                <a:t>deposit</a:t>
              </a:r>
            </a:p>
          </p:txBody>
        </p:sp>
        <p:sp>
          <p:nvSpPr>
            <p:cNvPr id="304134" name="Oval 6"/>
            <p:cNvSpPr>
              <a:spLocks noChangeArrowheads="1"/>
            </p:cNvSpPr>
            <p:nvPr/>
          </p:nvSpPr>
          <p:spPr bwMode="auto">
            <a:xfrm>
              <a:off x="2825" y="2001"/>
              <a:ext cx="354" cy="375"/>
            </a:xfrm>
            <a:prstGeom prst="ellipse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endParaRPr>
            </a:p>
          </p:txBody>
        </p:sp>
        <p:cxnSp>
          <p:nvCxnSpPr>
            <p:cNvPr id="21514" name="AutoShape 7"/>
            <p:cNvCxnSpPr>
              <a:cxnSpLocks noChangeShapeType="1"/>
              <a:stCxn id="304134" idx="1"/>
              <a:endCxn id="304134" idx="7"/>
            </p:cNvCxnSpPr>
            <p:nvPr/>
          </p:nvCxnSpPr>
          <p:spPr bwMode="auto">
            <a:xfrm rot="5400000" flipV="1">
              <a:off x="3001" y="1932"/>
              <a:ext cx="1" cy="250"/>
            </a:xfrm>
            <a:prstGeom prst="curvedConnector3">
              <a:avLst>
                <a:gd name="adj1" fmla="val -28600009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15" name="Text Box 10"/>
            <p:cNvSpPr txBox="1">
              <a:spLocks noChangeArrowheads="1"/>
            </p:cNvSpPr>
            <p:nvPr/>
          </p:nvSpPr>
          <p:spPr bwMode="auto">
            <a:xfrm>
              <a:off x="1700" y="1190"/>
              <a:ext cx="58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Gill Sans MT" panose="020B0502020104020203" pitchFamily="34" charset="0"/>
                </a:rPr>
                <a:t>debit</a:t>
              </a:r>
            </a:p>
          </p:txBody>
        </p:sp>
        <p:sp>
          <p:nvSpPr>
            <p:cNvPr id="304140" name="Oval 12"/>
            <p:cNvSpPr>
              <a:spLocks noChangeArrowheads="1"/>
            </p:cNvSpPr>
            <p:nvPr/>
          </p:nvSpPr>
          <p:spPr bwMode="auto">
            <a:xfrm>
              <a:off x="1449" y="821"/>
              <a:ext cx="354" cy="375"/>
            </a:xfrm>
            <a:prstGeom prst="ellipse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304141" name="Oval 13"/>
            <p:cNvSpPr>
              <a:spLocks noChangeArrowheads="1"/>
            </p:cNvSpPr>
            <p:nvPr/>
          </p:nvSpPr>
          <p:spPr bwMode="auto">
            <a:xfrm>
              <a:off x="1448" y="2001"/>
              <a:ext cx="354" cy="375"/>
            </a:xfrm>
            <a:prstGeom prst="ellipse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304142" name="Oval 14"/>
            <p:cNvSpPr>
              <a:spLocks noChangeArrowheads="1"/>
            </p:cNvSpPr>
            <p:nvPr/>
          </p:nvSpPr>
          <p:spPr bwMode="auto">
            <a:xfrm>
              <a:off x="2137" y="821"/>
              <a:ext cx="354" cy="375"/>
            </a:xfrm>
            <a:prstGeom prst="ellipse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304143" name="Oval 15"/>
            <p:cNvSpPr>
              <a:spLocks noChangeArrowheads="1"/>
            </p:cNvSpPr>
            <p:nvPr/>
          </p:nvSpPr>
          <p:spPr bwMode="auto">
            <a:xfrm>
              <a:off x="2826" y="821"/>
              <a:ext cx="354" cy="375"/>
            </a:xfrm>
            <a:prstGeom prst="ellipse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304144" name="Oval 16"/>
            <p:cNvSpPr>
              <a:spLocks noChangeArrowheads="1"/>
            </p:cNvSpPr>
            <p:nvPr/>
          </p:nvSpPr>
          <p:spPr bwMode="auto">
            <a:xfrm>
              <a:off x="2136" y="2001"/>
              <a:ext cx="354" cy="375"/>
            </a:xfrm>
            <a:prstGeom prst="ellipse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304145" name="Oval 17"/>
            <p:cNvSpPr>
              <a:spLocks noChangeArrowheads="1"/>
            </p:cNvSpPr>
            <p:nvPr/>
          </p:nvSpPr>
          <p:spPr bwMode="auto">
            <a:xfrm>
              <a:off x="3515" y="2001"/>
              <a:ext cx="354" cy="375"/>
            </a:xfrm>
            <a:prstGeom prst="ellipse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304146" name="Oval 18"/>
            <p:cNvSpPr>
              <a:spLocks noChangeArrowheads="1"/>
            </p:cNvSpPr>
            <p:nvPr/>
          </p:nvSpPr>
          <p:spPr bwMode="auto">
            <a:xfrm>
              <a:off x="4212" y="1516"/>
              <a:ext cx="354" cy="375"/>
            </a:xfrm>
            <a:prstGeom prst="ellipse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304147" name="Oval 19"/>
            <p:cNvSpPr>
              <a:spLocks noChangeArrowheads="1"/>
            </p:cNvSpPr>
            <p:nvPr/>
          </p:nvSpPr>
          <p:spPr bwMode="auto">
            <a:xfrm>
              <a:off x="3514" y="821"/>
              <a:ext cx="354" cy="375"/>
            </a:xfrm>
            <a:prstGeom prst="ellipse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endParaRPr>
            </a:p>
          </p:txBody>
        </p:sp>
        <p:cxnSp>
          <p:nvCxnSpPr>
            <p:cNvPr id="21524" name="AutoShape 22"/>
            <p:cNvCxnSpPr>
              <a:cxnSpLocks noChangeShapeType="1"/>
              <a:stCxn id="304140" idx="7"/>
              <a:endCxn id="304142" idx="1"/>
            </p:cNvCxnSpPr>
            <p:nvPr/>
          </p:nvCxnSpPr>
          <p:spPr bwMode="auto">
            <a:xfrm rot="5400000" flipV="1">
              <a:off x="1969" y="658"/>
              <a:ext cx="1" cy="438"/>
            </a:xfrm>
            <a:prstGeom prst="curvedConnector3">
              <a:avLst>
                <a:gd name="adj1" fmla="val -770000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5" name="AutoShape 23"/>
            <p:cNvCxnSpPr>
              <a:cxnSpLocks noChangeShapeType="1"/>
              <a:stCxn id="304140" idx="5"/>
              <a:endCxn id="304142" idx="3"/>
            </p:cNvCxnSpPr>
            <p:nvPr/>
          </p:nvCxnSpPr>
          <p:spPr bwMode="auto">
            <a:xfrm rot="16200000" flipH="1">
              <a:off x="1969" y="923"/>
              <a:ext cx="1" cy="438"/>
            </a:xfrm>
            <a:prstGeom prst="curvedConnector3">
              <a:avLst>
                <a:gd name="adj1" fmla="val 10400005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6" name="AutoShape 24"/>
            <p:cNvCxnSpPr>
              <a:cxnSpLocks noChangeShapeType="1"/>
              <a:stCxn id="304142" idx="6"/>
              <a:endCxn id="304143" idx="2"/>
            </p:cNvCxnSpPr>
            <p:nvPr/>
          </p:nvCxnSpPr>
          <p:spPr bwMode="auto">
            <a:xfrm>
              <a:off x="2491" y="1009"/>
              <a:ext cx="33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7" name="AutoShape 25"/>
            <p:cNvCxnSpPr>
              <a:cxnSpLocks noChangeShapeType="1"/>
              <a:stCxn id="304143" idx="6"/>
              <a:endCxn id="304147" idx="2"/>
            </p:cNvCxnSpPr>
            <p:nvPr/>
          </p:nvCxnSpPr>
          <p:spPr bwMode="auto">
            <a:xfrm>
              <a:off x="3180" y="1009"/>
              <a:ext cx="3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8" name="AutoShape 26"/>
            <p:cNvCxnSpPr>
              <a:cxnSpLocks noChangeShapeType="1"/>
              <a:stCxn id="304146" idx="3"/>
              <a:endCxn id="304145" idx="7"/>
            </p:cNvCxnSpPr>
            <p:nvPr/>
          </p:nvCxnSpPr>
          <p:spPr bwMode="auto">
            <a:xfrm rot="5400000">
              <a:off x="3931" y="1722"/>
              <a:ext cx="220" cy="447"/>
            </a:xfrm>
            <a:prstGeom prst="curvedConnector3">
              <a:avLst>
                <a:gd name="adj1" fmla="val 49546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9" name="AutoShape 27"/>
            <p:cNvCxnSpPr>
              <a:cxnSpLocks noChangeShapeType="1"/>
              <a:stCxn id="304172" idx="4"/>
              <a:endCxn id="304146" idx="0"/>
            </p:cNvCxnSpPr>
            <p:nvPr/>
          </p:nvCxnSpPr>
          <p:spPr bwMode="auto">
            <a:xfrm rot="5400000">
              <a:off x="4230" y="1355"/>
              <a:ext cx="320" cy="1"/>
            </a:xfrm>
            <a:prstGeom prst="curvedConnector3">
              <a:avLst>
                <a:gd name="adj1" fmla="val 4969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0" name="AutoShape 28"/>
            <p:cNvCxnSpPr>
              <a:cxnSpLocks noChangeShapeType="1"/>
              <a:stCxn id="304145" idx="2"/>
              <a:endCxn id="304134" idx="6"/>
            </p:cNvCxnSpPr>
            <p:nvPr/>
          </p:nvCxnSpPr>
          <p:spPr bwMode="auto">
            <a:xfrm rot="10800000">
              <a:off x="3179" y="2189"/>
              <a:ext cx="336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1" name="AutoShape 29"/>
            <p:cNvCxnSpPr>
              <a:cxnSpLocks noChangeShapeType="1"/>
              <a:stCxn id="304134" idx="2"/>
              <a:endCxn id="304144" idx="6"/>
            </p:cNvCxnSpPr>
            <p:nvPr/>
          </p:nvCxnSpPr>
          <p:spPr bwMode="auto">
            <a:xfrm rot="10800000">
              <a:off x="2490" y="2189"/>
              <a:ext cx="33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2" name="AutoShape 30"/>
            <p:cNvCxnSpPr>
              <a:cxnSpLocks noChangeShapeType="1"/>
              <a:stCxn id="304144" idx="2"/>
              <a:endCxn id="304141" idx="6"/>
            </p:cNvCxnSpPr>
            <p:nvPr/>
          </p:nvCxnSpPr>
          <p:spPr bwMode="auto">
            <a:xfrm rot="10800000">
              <a:off x="1802" y="2189"/>
              <a:ext cx="334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33" name="AutoShape 31"/>
            <p:cNvCxnSpPr>
              <a:cxnSpLocks noChangeShapeType="1"/>
              <a:stCxn id="304141" idx="0"/>
              <a:endCxn id="304140" idx="4"/>
            </p:cNvCxnSpPr>
            <p:nvPr/>
          </p:nvCxnSpPr>
          <p:spPr bwMode="auto">
            <a:xfrm rot="-5400000">
              <a:off x="1223" y="1598"/>
              <a:ext cx="805" cy="1"/>
            </a:xfrm>
            <a:prstGeom prst="curvedConnector3">
              <a:avLst>
                <a:gd name="adj1" fmla="val 50060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34" name="Text Box 33"/>
            <p:cNvSpPr txBox="1">
              <a:spLocks noChangeArrowheads="1"/>
            </p:cNvSpPr>
            <p:nvPr/>
          </p:nvSpPr>
          <p:spPr bwMode="auto">
            <a:xfrm>
              <a:off x="2414" y="767"/>
              <a:ext cx="4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Gill Sans MT" panose="020B0502020104020203" pitchFamily="34" charset="0"/>
                </a:rPr>
                <a:t>digit</a:t>
              </a:r>
            </a:p>
          </p:txBody>
        </p:sp>
        <p:sp>
          <p:nvSpPr>
            <p:cNvPr id="21535" name="Text Box 34"/>
            <p:cNvSpPr txBox="1">
              <a:spLocks noChangeArrowheads="1"/>
            </p:cNvSpPr>
            <p:nvPr/>
          </p:nvSpPr>
          <p:spPr bwMode="auto">
            <a:xfrm>
              <a:off x="3976" y="1210"/>
              <a:ext cx="4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Gill Sans MT" panose="020B0502020104020203" pitchFamily="34" charset="0"/>
                </a:rPr>
                <a:t>digit</a:t>
              </a:r>
            </a:p>
          </p:txBody>
        </p:sp>
        <p:sp>
          <p:nvSpPr>
            <p:cNvPr id="21536" name="Text Box 35"/>
            <p:cNvSpPr txBox="1">
              <a:spLocks noChangeArrowheads="1"/>
            </p:cNvSpPr>
            <p:nvPr/>
          </p:nvSpPr>
          <p:spPr bwMode="auto">
            <a:xfrm>
              <a:off x="3100" y="767"/>
              <a:ext cx="4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Gill Sans MT" panose="020B0502020104020203" pitchFamily="34" charset="0"/>
                </a:rPr>
                <a:t>digit</a:t>
              </a:r>
            </a:p>
          </p:txBody>
        </p:sp>
        <p:sp>
          <p:nvSpPr>
            <p:cNvPr id="21537" name="Text Box 36"/>
            <p:cNvSpPr txBox="1">
              <a:spLocks noChangeArrowheads="1"/>
            </p:cNvSpPr>
            <p:nvPr/>
          </p:nvSpPr>
          <p:spPr bwMode="auto">
            <a:xfrm>
              <a:off x="3100" y="1950"/>
              <a:ext cx="4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Gill Sans MT" panose="020B0502020104020203" pitchFamily="34" charset="0"/>
                </a:rPr>
                <a:t>digit</a:t>
              </a:r>
            </a:p>
          </p:txBody>
        </p:sp>
        <p:sp>
          <p:nvSpPr>
            <p:cNvPr id="21538" name="Text Box 37"/>
            <p:cNvSpPr txBox="1">
              <a:spLocks noChangeArrowheads="1"/>
            </p:cNvSpPr>
            <p:nvPr/>
          </p:nvSpPr>
          <p:spPr bwMode="auto">
            <a:xfrm>
              <a:off x="2414" y="1950"/>
              <a:ext cx="4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Gill Sans MT" panose="020B0502020104020203" pitchFamily="34" charset="0"/>
                </a:rPr>
                <a:t>“.”</a:t>
              </a:r>
            </a:p>
          </p:txBody>
        </p:sp>
        <p:sp>
          <p:nvSpPr>
            <p:cNvPr id="21539" name="Text Box 38"/>
            <p:cNvSpPr txBox="1">
              <a:spLocks noChangeArrowheads="1"/>
            </p:cNvSpPr>
            <p:nvPr/>
          </p:nvSpPr>
          <p:spPr bwMode="auto">
            <a:xfrm>
              <a:off x="1733" y="1951"/>
              <a:ext cx="4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Gill Sans MT" panose="020B0502020104020203" pitchFamily="34" charset="0"/>
                </a:rPr>
                <a:t>digit</a:t>
              </a:r>
            </a:p>
          </p:txBody>
        </p:sp>
        <p:sp>
          <p:nvSpPr>
            <p:cNvPr id="21540" name="Text Box 39"/>
            <p:cNvSpPr txBox="1">
              <a:spLocks noChangeArrowheads="1"/>
            </p:cNvSpPr>
            <p:nvPr/>
          </p:nvSpPr>
          <p:spPr bwMode="auto">
            <a:xfrm>
              <a:off x="1204" y="1643"/>
              <a:ext cx="4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Gill Sans MT" panose="020B0502020104020203" pitchFamily="34" charset="0"/>
                </a:rPr>
                <a:t>digit</a:t>
              </a:r>
            </a:p>
          </p:txBody>
        </p:sp>
        <p:sp>
          <p:nvSpPr>
            <p:cNvPr id="21541" name="Text Box 40"/>
            <p:cNvSpPr txBox="1">
              <a:spLocks noChangeArrowheads="1"/>
            </p:cNvSpPr>
            <p:nvPr/>
          </p:nvSpPr>
          <p:spPr bwMode="auto">
            <a:xfrm>
              <a:off x="2854" y="1543"/>
              <a:ext cx="4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Gill Sans MT" panose="020B0502020104020203" pitchFamily="34" charset="0"/>
                </a:rPr>
                <a:t>digit</a:t>
              </a:r>
            </a:p>
          </p:txBody>
        </p:sp>
        <p:sp>
          <p:nvSpPr>
            <p:cNvPr id="21542" name="Text Box 41"/>
            <p:cNvSpPr txBox="1">
              <a:spLocks noChangeArrowheads="1"/>
            </p:cNvSpPr>
            <p:nvPr/>
          </p:nvSpPr>
          <p:spPr bwMode="auto">
            <a:xfrm>
              <a:off x="3887" y="1891"/>
              <a:ext cx="4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Gill Sans MT" panose="020B0502020104020203" pitchFamily="34" charset="0"/>
                </a:rPr>
                <a:t>$</a:t>
              </a:r>
            </a:p>
          </p:txBody>
        </p:sp>
        <p:sp>
          <p:nvSpPr>
            <p:cNvPr id="304172" name="Oval 44"/>
            <p:cNvSpPr>
              <a:spLocks noChangeArrowheads="1"/>
            </p:cNvSpPr>
            <p:nvPr/>
          </p:nvSpPr>
          <p:spPr bwMode="auto">
            <a:xfrm>
              <a:off x="4213" y="821"/>
              <a:ext cx="354" cy="375"/>
            </a:xfrm>
            <a:prstGeom prst="ellipse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endParaRPr>
            </a:p>
          </p:txBody>
        </p:sp>
        <p:cxnSp>
          <p:nvCxnSpPr>
            <p:cNvPr id="21544" name="AutoShape 45"/>
            <p:cNvCxnSpPr>
              <a:cxnSpLocks noChangeShapeType="1"/>
              <a:stCxn id="304147" idx="6"/>
              <a:endCxn id="304172" idx="2"/>
            </p:cNvCxnSpPr>
            <p:nvPr/>
          </p:nvCxnSpPr>
          <p:spPr bwMode="auto">
            <a:xfrm>
              <a:off x="3868" y="1009"/>
              <a:ext cx="34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545" name="Text Box 46"/>
            <p:cNvSpPr txBox="1">
              <a:spLocks noChangeArrowheads="1"/>
            </p:cNvSpPr>
            <p:nvPr/>
          </p:nvSpPr>
          <p:spPr bwMode="auto">
            <a:xfrm>
              <a:off x="3802" y="767"/>
              <a:ext cx="4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Gill Sans MT" panose="020B0502020104020203" pitchFamily="34" charset="0"/>
                </a:rPr>
                <a:t>digit</a:t>
              </a:r>
            </a:p>
          </p:txBody>
        </p:sp>
        <p:sp>
          <p:nvSpPr>
            <p:cNvPr id="21546" name="Line 50"/>
            <p:cNvSpPr>
              <a:spLocks noChangeShapeType="1"/>
            </p:cNvSpPr>
            <p:nvPr/>
          </p:nvSpPr>
          <p:spPr bwMode="auto">
            <a:xfrm>
              <a:off x="1217" y="1008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sp>
        <p:nvSpPr>
          <p:cNvPr id="20487" name="Date Placeholder 4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 (Ch 9)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build="p"/>
    </p:bldLst>
  </p:timing>
</p:sld>
</file>

<file path=ppt/theme/theme1.xml><?xml version="1.0" encoding="utf-8"?>
<a:theme xmlns:a="http://schemas.openxmlformats.org/drawingml/2006/main" name="intro">
  <a:themeElements>
    <a:clrScheme name="Custom 18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146</TotalTime>
  <Pages>49</Pages>
  <Words>2628</Words>
  <Application>Microsoft Office PowerPoint</Application>
  <PresentationFormat>On-screen Show (4:3)</PresentationFormat>
  <Paragraphs>521</Paragraphs>
  <Slides>29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intro</vt:lpstr>
      <vt:lpstr>Introduction to Software Testing Chapter 9.5 Input Space Grammars</vt:lpstr>
      <vt:lpstr>Input Space Grammars</vt:lpstr>
      <vt:lpstr>Using Input Grammars</vt:lpstr>
      <vt:lpstr>Validating Inputs</vt:lpstr>
      <vt:lpstr>Instantiating Grammar-Based Testing</vt:lpstr>
      <vt:lpstr>Input Space BNF Grammars (9.5.1)</vt:lpstr>
      <vt:lpstr>Regular Expressions</vt:lpstr>
      <vt:lpstr>BNF Grammar for Bank Example</vt:lpstr>
      <vt:lpstr>FSM for Bank Grammar</vt:lpstr>
      <vt:lpstr>XML Can Describe Input Spaces</vt:lpstr>
      <vt:lpstr>XML in Very Loosely Coupled Software</vt:lpstr>
      <vt:lpstr>XML for Book Example</vt:lpstr>
      <vt:lpstr>Representing Input Domains</vt:lpstr>
      <vt:lpstr>Example Input Domains</vt:lpstr>
      <vt:lpstr>Representing Input Domains</vt:lpstr>
      <vt:lpstr>Using Grammars to Design Tests</vt:lpstr>
      <vt:lpstr>Book Grammar – Schema</vt:lpstr>
      <vt:lpstr>XML Constraints – “Facets”</vt:lpstr>
      <vt:lpstr>Generating Tests</vt:lpstr>
      <vt:lpstr>Generating Tests</vt:lpstr>
      <vt:lpstr>Mutating Input Grammars (9.5.2)</vt:lpstr>
      <vt:lpstr>Mutating Input Grammars</vt:lpstr>
      <vt:lpstr>Input Grammar Mutation Operators</vt:lpstr>
      <vt:lpstr>Mutation Operators</vt:lpstr>
      <vt:lpstr>PowerPoint Presentation</vt:lpstr>
      <vt:lpstr>Notes and Applications</vt:lpstr>
      <vt:lpstr>Mutating XML</vt:lpstr>
      <vt:lpstr>Test Case Generation – Example</vt:lpstr>
      <vt:lpstr>Input Space Grammars Summary</vt:lpstr>
    </vt:vector>
  </TitlesOfParts>
  <Company>George Mason Unviersity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Logic Coverage</dc:title>
  <dc:creator>Jeff Offutt</dc:creator>
  <cp:lastModifiedBy>Jeff Offutt</cp:lastModifiedBy>
  <cp:revision>409</cp:revision>
  <cp:lastPrinted>1996-04-04T10:27:56Z</cp:lastPrinted>
  <dcterms:created xsi:type="dcterms:W3CDTF">1996-06-15T03:21:08Z</dcterms:created>
  <dcterms:modified xsi:type="dcterms:W3CDTF">2015-12-07T18:07:47Z</dcterms:modified>
</cp:coreProperties>
</file>