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336" r:id="rId2"/>
    <p:sldId id="471" r:id="rId3"/>
    <p:sldId id="475" r:id="rId4"/>
    <p:sldId id="380" r:id="rId5"/>
    <p:sldId id="516" r:id="rId6"/>
    <p:sldId id="517" r:id="rId7"/>
    <p:sldId id="518" r:id="rId8"/>
    <p:sldId id="519" r:id="rId9"/>
    <p:sldId id="477" r:id="rId10"/>
    <p:sldId id="473" r:id="rId11"/>
    <p:sldId id="479" r:id="rId12"/>
    <p:sldId id="478" r:id="rId13"/>
    <p:sldId id="520" r:id="rId14"/>
    <p:sldId id="403" r:id="rId15"/>
    <p:sldId id="404" r:id="rId16"/>
    <p:sldId id="405" r:id="rId17"/>
    <p:sldId id="406" r:id="rId18"/>
    <p:sldId id="407" r:id="rId19"/>
    <p:sldId id="408" r:id="rId20"/>
    <p:sldId id="521" r:id="rId21"/>
    <p:sldId id="522" r:id="rId22"/>
    <p:sldId id="368" r:id="rId23"/>
    <p:sldId id="372" r:id="rId24"/>
    <p:sldId id="373" r:id="rId25"/>
    <p:sldId id="524" r:id="rId26"/>
    <p:sldId id="514" r:id="rId27"/>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00CC"/>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4" autoAdjust="0"/>
    <p:restoredTop sz="94567" autoAdjust="0"/>
  </p:normalViewPr>
  <p:slideViewPr>
    <p:cSldViewPr snapToGrid="0">
      <p:cViewPr varScale="1">
        <p:scale>
          <a:sx n="76" d="100"/>
          <a:sy n="76" d="100"/>
        </p:scale>
        <p:origin x="1830" y="96"/>
      </p:cViewPr>
      <p:guideLst>
        <p:guide orient="horz" pos="2280"/>
        <p:guide pos="2773"/>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90" d="100"/>
        <a:sy n="90" d="100"/>
      </p:scale>
      <p:origin x="0" y="35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4412327-F9A8-4C82-83D7-AD07442DFF20}" type="slidenum">
              <a:rPr lang="en-US" sz="1200" b="0">
                <a:solidFill>
                  <a:schemeClr val="tx1"/>
                </a:solidFill>
              </a:rPr>
              <a:pPr/>
              <a:t>1</a:t>
            </a:fld>
            <a:endParaRPr lang="en-US" sz="1200" b="0" dirty="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B433AADF-8190-484E-803F-83061C378020}" type="slidenum">
              <a:rPr lang="en-US" sz="1200" b="0">
                <a:solidFill>
                  <a:schemeClr val="tx1"/>
                </a:solidFill>
              </a:rPr>
              <a:pPr/>
              <a:t>24</a:t>
            </a:fld>
            <a:endParaRPr lang="en-US" sz="1200" b="0" dirty="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28-Oct-2010,</a:t>
            </a:r>
            <a:r>
              <a:rPr lang="en-US" baseline="0" dirty="0"/>
              <a:t> at GTAC, added the animation to demonstrate increasing the number of faults found early, thereby decreasing the number of faults found late, and finally saving money. Lots of it! This animation is fairly complicated … must practice first!!</a:t>
            </a:r>
            <a:endParaRPr lang="en-US" dirty="0"/>
          </a:p>
        </p:txBody>
      </p:sp>
      <p:sp>
        <p:nvSpPr>
          <p:cNvPr id="4" name="Slide Number Placeholder 3"/>
          <p:cNvSpPr>
            <a:spLocks noGrp="1"/>
          </p:cNvSpPr>
          <p:nvPr>
            <p:ph type="sldNum" sz="quarter" idx="10"/>
          </p:nvPr>
        </p:nvSpPr>
        <p:spPr/>
        <p:txBody>
          <a:bodyPr/>
          <a:lstStyle/>
          <a:p>
            <a:pPr>
              <a:defRPr/>
            </a:pPr>
            <a:fld id="{F6FB9554-397F-48F2-9E50-3D9FEE38E095}"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200" b="0">
                <a:solidFill>
                  <a:schemeClr val="tx1"/>
                </a:solidFill>
              </a:rPr>
              <a:pPr/>
              <a:t>4</a:t>
            </a:fld>
            <a:endParaRPr lang="en-US" sz="1200" b="0" dirty="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47B8C6A4-7882-4ED1-BF46-611F8E8FBC50}" type="slidenum">
              <a:rPr lang="en-US" sz="1200" b="0">
                <a:solidFill>
                  <a:schemeClr val="tx1"/>
                </a:solidFill>
              </a:rPr>
              <a:pPr/>
              <a:t>14</a:t>
            </a:fld>
            <a:endParaRPr lang="en-US" sz="1200" b="0" dirty="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539FF093-77DE-4EEA-9E48-ED6D7438DC41}" type="slidenum">
              <a:rPr lang="en-US" sz="1200" b="0">
                <a:solidFill>
                  <a:schemeClr val="tx1"/>
                </a:solidFill>
              </a:rPr>
              <a:pPr/>
              <a:t>15</a:t>
            </a:fld>
            <a:endParaRPr lang="en-US" sz="1200" b="0" dirty="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6264078F-FE4B-4656-9E68-9DD4C4A1D576}" type="slidenum">
              <a:rPr lang="en-US" sz="1200" b="0">
                <a:solidFill>
                  <a:schemeClr val="tx1"/>
                </a:solidFill>
              </a:rPr>
              <a:pPr/>
              <a:t>16</a:t>
            </a:fld>
            <a:endParaRPr lang="en-US" sz="1200" b="0" dirty="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5BAE39E-47E4-4CC3-85A8-14F1A9589D19}" type="slidenum">
              <a:rPr lang="en-US" sz="1200" b="0">
                <a:solidFill>
                  <a:schemeClr val="tx1"/>
                </a:solidFill>
              </a:rPr>
              <a:pPr/>
              <a:t>17</a:t>
            </a:fld>
            <a:endParaRPr lang="en-US" sz="1200" b="0" dirty="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E11115EC-066B-47F5-A3AE-B4E35BE54408}" type="slidenum">
              <a:rPr lang="en-US" sz="1200" b="0">
                <a:solidFill>
                  <a:schemeClr val="tx1"/>
                </a:solidFill>
              </a:rPr>
              <a:pPr/>
              <a:t>18</a:t>
            </a:fld>
            <a:endParaRPr lang="en-US" sz="1200" b="0"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C49A233B-3A20-4DCE-838A-11417D8A9314}" type="slidenum">
              <a:rPr lang="en-US" sz="1200" b="0">
                <a:solidFill>
                  <a:schemeClr val="tx1"/>
                </a:solidFill>
              </a:rPr>
              <a:pPr/>
              <a:t>19</a:t>
            </a:fld>
            <a:endParaRPr lang="en-US" sz="1200" b="0" dirty="0">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1BA4DD20-5A92-49F1-82CF-E5463814DFE1}" type="slidenum">
              <a:rPr lang="en-US" sz="1200" b="0">
                <a:solidFill>
                  <a:schemeClr val="tx1"/>
                </a:solidFill>
              </a:rPr>
              <a:pPr/>
              <a:t>23</a:t>
            </a:fld>
            <a:endParaRPr lang="en-US" sz="1200" b="0" dirty="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lvl1pPr>
              <a:defRPr/>
            </a:lvl1pPr>
          </a:lstStyle>
          <a:p>
            <a:pPr>
              <a:defRPr/>
            </a:pPr>
            <a:r>
              <a:rPr lang="en-US"/>
              <a:t>© Ammann &amp; Offutt</a:t>
            </a:r>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1)</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r>
              <a:rPr lang="en-US"/>
              <a:t>Introduction to Software Testing, Edition 2  (Ch 1)</a:t>
            </a:r>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r>
              <a:rPr lang="en-US"/>
              <a:t>© Ammann &amp; Offutt</a:t>
            </a:r>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w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w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emf"/><Relationship Id="rId5" Type="http://schemas.openxmlformats.org/officeDocument/2006/relationships/image" Target="../media/image4.jpeg"/><Relationship Id="rId15" Type="http://schemas.openxmlformats.org/officeDocument/2006/relationships/image" Target="../media/image14.w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0850" y="239120"/>
            <a:ext cx="8229600" cy="2870200"/>
          </a:xfrm>
        </p:spPr>
        <p:txBody>
          <a:bodyPr/>
          <a:lstStyle/>
          <a:p>
            <a:r>
              <a:rPr lang="en-US" dirty="0"/>
              <a:t>Introduction to Software Testing</a:t>
            </a:r>
            <a:br>
              <a:rPr lang="en-US" dirty="0"/>
            </a:br>
            <a:r>
              <a:rPr lang="en-US" sz="2800" dirty="0"/>
              <a:t>(</a:t>
            </a:r>
            <a:r>
              <a:rPr lang="en-US" sz="2800" i="1" dirty="0"/>
              <a:t>2nd edition</a:t>
            </a:r>
            <a:r>
              <a:rPr lang="en-US" sz="2800" dirty="0"/>
              <a:t>)</a:t>
            </a:r>
            <a:br>
              <a:rPr lang="en-US" dirty="0"/>
            </a:br>
            <a:r>
              <a:rPr lang="en-US" dirty="0"/>
              <a:t>Chapter 1</a:t>
            </a:r>
            <a:br>
              <a:rPr lang="en-US" dirty="0"/>
            </a:br>
            <a:br>
              <a:rPr lang="en-US" dirty="0"/>
            </a:br>
            <a:r>
              <a:rPr lang="en-US" dirty="0"/>
              <a:t>Why Do We Test Software?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Costly Software Failures</a:t>
            </a:r>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dirty="0">
              <a:solidFill>
                <a:schemeClr val="tx1"/>
              </a:solidFill>
            </a:endParaRPr>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10</a:t>
            </a:fld>
            <a:endParaRPr lang="en-US" sz="900" b="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services : $6.5 million per hour (just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applications : $2.4 million per hour (in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2007 : Symantec says that most </a:t>
            </a:r>
            <a:r>
              <a:rPr lang="en-US" sz="2800" b="0" kern="0" dirty="0">
                <a:solidFill>
                  <a:srgbClr val="FFFF00"/>
                </a:solidFill>
                <a:latin typeface="Gill Sans MT" pitchFamily="34" charset="0"/>
              </a:rPr>
              <a:t>security vulnerabilities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965605"/>
            <a:ext cx="9061450" cy="52322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World-wide </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monetary loss due </a:t>
            </a:r>
            <a:r>
              <a:rPr lang="en-US" altLang="zh-CN" b="0" dirty="0">
                <a:solidFill>
                  <a:schemeClr val="tx2"/>
                </a:solidFill>
                <a:effectLst>
                  <a:outerShdw blurRad="38100" dist="38100" dir="2700000" algn="tl">
                    <a:srgbClr val="000000"/>
                  </a:outerShdw>
                </a:effectLst>
                <a:latin typeface="Gill Sans MT" pitchFamily="34" charset="0"/>
                <a:ea typeface="宋体" charset="-122"/>
              </a:rPr>
              <a:t>to</a:t>
            </a: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 poor software </a:t>
            </a:r>
            <a:r>
              <a:rPr lang="en-US" altLang="zh-CN" b="0" dirty="0">
                <a:solidFill>
                  <a:schemeClr val="tx2"/>
                </a:solidFill>
                <a:effectLst>
                  <a:outerShdw blurRad="38100" dist="38100" dir="2700000" algn="tl">
                    <a:srgbClr val="000000"/>
                  </a:outerShdw>
                </a:effectLst>
                <a:latin typeface="Gill Sans MT" pitchFamily="34" charset="0"/>
                <a:ea typeface="宋体" charset="-122"/>
              </a:rPr>
              <a:t>is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staggering</a:t>
            </a:r>
            <a:endParaRPr lang="en-US" sz="2800" b="0" dirty="0">
              <a:solidFill>
                <a:schemeClr val="tx2"/>
              </a:solidFill>
              <a:effectLst>
                <a:outerShdw blurRad="38100" dist="38100" dir="2700000" algn="tl">
                  <a:srgbClr val="000000"/>
                </a:outerShdw>
              </a:effectLst>
              <a:latin typeface="Kristen ITC" pitchFamily="66"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a:t> More </a:t>
            </a:r>
            <a:r>
              <a:rPr lang="en-US" sz="2800" b="0" dirty="0">
                <a:solidFill>
                  <a:srgbClr val="FFFF00"/>
                </a:solidFill>
              </a:rPr>
              <a:t>safety</a:t>
            </a:r>
            <a:r>
              <a:rPr lang="en-US" sz="2800" b="0" dirty="0"/>
              <a:t> critical, </a:t>
            </a:r>
            <a:r>
              <a:rPr lang="en-US" sz="2800" b="0" dirty="0">
                <a:solidFill>
                  <a:srgbClr val="FFFF00"/>
                </a:solidFill>
              </a:rPr>
              <a:t>real-time</a:t>
            </a:r>
            <a:r>
              <a:rPr lang="en-US" sz="2800" b="0" dirty="0"/>
              <a:t> software</a:t>
            </a:r>
          </a:p>
          <a:p>
            <a:r>
              <a:rPr lang="en-US" sz="2800" b="0" dirty="0"/>
              <a:t> </a:t>
            </a:r>
            <a:r>
              <a:rPr lang="en-US" sz="2800" b="0" dirty="0">
                <a:solidFill>
                  <a:schemeClr val="tx2"/>
                </a:solidFill>
              </a:rPr>
              <a:t>Embedded</a:t>
            </a:r>
            <a:r>
              <a:rPr lang="en-US" sz="2800" b="0" dirty="0"/>
              <a:t> software is ubiquitous … check your pockets</a:t>
            </a:r>
          </a:p>
          <a:p>
            <a:r>
              <a:rPr lang="en-US" sz="2800" b="0" dirty="0"/>
              <a:t> </a:t>
            </a:r>
            <a:r>
              <a:rPr lang="en-US" sz="2800" b="0" dirty="0">
                <a:solidFill>
                  <a:schemeClr val="tx2"/>
                </a:solidFill>
              </a:rPr>
              <a:t>Enterprise</a:t>
            </a:r>
            <a:r>
              <a:rPr lang="en-US" sz="2800" b="0" dirty="0"/>
              <a:t> applications means bigger programs, more users</a:t>
            </a:r>
          </a:p>
          <a:p>
            <a:r>
              <a:rPr lang="en-US" sz="2800" b="0" dirty="0"/>
              <a:t> Paradoxically, free software </a:t>
            </a:r>
            <a:r>
              <a:rPr lang="en-US" sz="2800" b="0" dirty="0">
                <a:solidFill>
                  <a:schemeClr val="tx2"/>
                </a:solidFill>
              </a:rPr>
              <a:t>increases</a:t>
            </a:r>
            <a:r>
              <a:rPr lang="en-US" sz="2800" b="0" dirty="0"/>
              <a:t> our expectations !</a:t>
            </a:r>
          </a:p>
          <a:p>
            <a:pPr>
              <a:lnSpc>
                <a:spcPct val="80000"/>
              </a:lnSpc>
            </a:pPr>
            <a:r>
              <a:rPr lang="en-US" sz="2800" b="0" dirty="0"/>
              <a:t> </a:t>
            </a:r>
            <a:r>
              <a:rPr lang="en-US" sz="2800" b="0" dirty="0">
                <a:solidFill>
                  <a:srgbClr val="FFFF00"/>
                </a:solidFill>
              </a:rPr>
              <a:t>Security</a:t>
            </a:r>
            <a:r>
              <a:rPr lang="en-US" sz="2800" b="0" dirty="0"/>
              <a:t> is now all about software faults</a:t>
            </a:r>
          </a:p>
          <a:p>
            <a:pPr lvl="1"/>
            <a:r>
              <a:rPr lang="en-US" sz="2400" b="0" dirty="0">
                <a:solidFill>
                  <a:schemeClr val="tx2"/>
                </a:solidFill>
              </a:rPr>
              <a:t>Secure</a:t>
            </a:r>
            <a:r>
              <a:rPr lang="en-US" sz="2400" b="0" dirty="0"/>
              <a:t> software is </a:t>
            </a:r>
            <a:r>
              <a:rPr lang="en-US" sz="2400" b="0" dirty="0">
                <a:solidFill>
                  <a:schemeClr val="tx2"/>
                </a:solidFill>
              </a:rPr>
              <a:t>reliable</a:t>
            </a:r>
            <a:r>
              <a:rPr lang="en-US" sz="2400" b="0" dirty="0"/>
              <a:t> software</a:t>
            </a:r>
          </a:p>
          <a:p>
            <a:r>
              <a:rPr lang="en-US" sz="2800" b="0" dirty="0"/>
              <a:t> The </a:t>
            </a:r>
            <a:r>
              <a:rPr lang="en-US" sz="2800" b="0" dirty="0">
                <a:solidFill>
                  <a:schemeClr val="tx2"/>
                </a:solidFill>
              </a:rPr>
              <a:t>web</a:t>
            </a:r>
            <a:r>
              <a:rPr lang="en-US" sz="2800" b="0" dirty="0"/>
              <a:t> offers a new deployment platform</a:t>
            </a:r>
          </a:p>
          <a:p>
            <a:pPr lvl="1"/>
            <a:r>
              <a:rPr lang="en-US" sz="2400" b="0" dirty="0"/>
              <a:t>Very </a:t>
            </a:r>
            <a:r>
              <a:rPr lang="en-US" sz="2400" b="0" dirty="0">
                <a:solidFill>
                  <a:schemeClr val="tx2"/>
                </a:solidFill>
              </a:rPr>
              <a:t>competitive</a:t>
            </a:r>
            <a:r>
              <a:rPr lang="en-US" sz="2400" b="0" dirty="0"/>
              <a:t> and very </a:t>
            </a:r>
            <a:r>
              <a:rPr lang="en-US" sz="2400" b="0" dirty="0">
                <a:solidFill>
                  <a:schemeClr val="tx2"/>
                </a:solidFill>
              </a:rPr>
              <a:t>available</a:t>
            </a:r>
            <a:r>
              <a:rPr lang="en-US" sz="2400" b="0" dirty="0"/>
              <a:t> to more users</a:t>
            </a:r>
          </a:p>
          <a:p>
            <a:pPr lvl="1"/>
            <a:r>
              <a:rPr lang="en-US" sz="2400" b="0" dirty="0"/>
              <a:t>Web apps are distributed</a:t>
            </a:r>
          </a:p>
          <a:p>
            <a:pPr lvl="1"/>
            <a:r>
              <a:rPr lang="en-US" sz="2400" b="0" dirty="0">
                <a:solidFill>
                  <a:srgbClr val="FFFF00"/>
                </a:solidFill>
              </a:rPr>
              <a:t>Web apps</a:t>
            </a:r>
            <a:r>
              <a:rPr lang="en-US" sz="2400" b="0" dirty="0"/>
              <a:t> must be highly reliable</a:t>
            </a:r>
          </a:p>
          <a:p>
            <a:endParaRPr lang="en-US" sz="1800" b="0" dirty="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Introduction to Software Testing, Edition 2  (Ch 1)</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ltLang="zh-CN" sz="900" b="0">
                <a:solidFill>
                  <a:schemeClr val="tx1"/>
                </a:solidFill>
                <a:ea typeface="SimSun" pitchFamily="2" charset="-122"/>
              </a:rPr>
              <a:t>© Ammann &amp; Offutt</a:t>
            </a:r>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11</a:t>
            </a:fld>
            <a:endParaRPr lang="en-US" altLang="zh-CN" sz="900" b="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gradFill>
            <a:gsLst>
              <a:gs pos="0">
                <a:schemeClr val="bg1">
                  <a:lumMod val="75000"/>
                </a:schemeClr>
              </a:gs>
              <a:gs pos="53000">
                <a:schemeClr val="bg1">
                  <a:lumMod val="60000"/>
                  <a:lumOff val="40000"/>
                </a:schemeClr>
              </a:gs>
              <a:gs pos="100000">
                <a:schemeClr val="bg1">
                  <a:lumMod val="75000"/>
                </a:schemeClr>
              </a:gs>
            </a:gsLst>
            <a:lin ang="5400000" scaled="0"/>
          </a:gradFill>
          <a:ln w="12700">
            <a:solidFill>
              <a:srgbClr val="FF0000"/>
            </a:solidFill>
            <a:miter lim="800000"/>
            <a:headEnd/>
            <a:tailEnd/>
          </a:ln>
          <a:effectLst/>
        </p:spPr>
        <p:txBody>
          <a:bodyPr>
            <a:spAutoFit/>
          </a:bodyPr>
          <a:lstStyle/>
          <a:p>
            <a:pPr algn="ctr" eaLnBrk="1" hangingPunct="1">
              <a:spcBef>
                <a:spcPct val="50000"/>
              </a:spcBef>
              <a:defRPr/>
            </a:pPr>
            <a:r>
              <a:rPr lang="en-US" sz="2800" b="0" i="1" dirty="0">
                <a:solidFill>
                  <a:srgbClr val="FFFF00"/>
                </a:solidFill>
                <a:effectLst>
                  <a:outerShdw blurRad="38100" dist="38100" dir="2700000" algn="tl">
                    <a:srgbClr val="000000"/>
                  </a:outerShdw>
                </a:effectLst>
                <a:latin typeface="Gill Sans MT" pitchFamily="34" charset="0"/>
                <a:cs typeface="Arial" pitchFamily="34" charset="0"/>
              </a:rPr>
              <a:t>Industry desperately needs our inventions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What Does This Mean?</a:t>
            </a:r>
          </a:p>
        </p:txBody>
      </p:sp>
      <p:sp>
        <p:nvSpPr>
          <p:cNvPr id="1433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434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12</a:t>
            </a:fld>
            <a:endParaRPr lang="en-US" sz="900" b="0">
              <a:solidFill>
                <a:schemeClr val="tx1"/>
              </a:solidFill>
            </a:endParaRPr>
          </a:p>
        </p:txBody>
      </p:sp>
      <p:sp>
        <p:nvSpPr>
          <p:cNvPr id="7" name="Rectangle 8"/>
          <p:cNvSpPr>
            <a:spLocks noChangeArrowheads="1"/>
          </p:cNvSpPr>
          <p:nvPr/>
        </p:nvSpPr>
        <p:spPr bwMode="auto">
          <a:xfrm>
            <a:off x="929390" y="2507634"/>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Software testing is getting more important</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674942"/>
            <a:ext cx="8198069"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a:effectLst>
                  <a:outerShdw blurRad="38100" dist="38100" dir="2700000" algn="tl">
                    <a:srgbClr val="000000"/>
                  </a:outerShdw>
                </a:effectLst>
                <a:latin typeface="Gill Sans MT" pitchFamily="34" charset="0"/>
              </a:rPr>
              <a:t>What are our goals ?</a:t>
            </a:r>
            <a:endParaRPr lang="en-US" dirty="0">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&amp; Verification (</a:t>
            </a:r>
            <a:r>
              <a:rPr lang="en-US" sz="3200" i="1" dirty="0"/>
              <a:t>IEEE</a:t>
            </a:r>
            <a:r>
              <a:rPr lang="en-US" dirty="0"/>
              <a:t>)</a:t>
            </a:r>
          </a:p>
        </p:txBody>
      </p:sp>
      <p:sp>
        <p:nvSpPr>
          <p:cNvPr id="3" name="Content Placeholder 2"/>
          <p:cNvSpPr>
            <a:spLocks noGrp="1"/>
          </p:cNvSpPr>
          <p:nvPr>
            <p:ph idx="1"/>
          </p:nvPr>
        </p:nvSpPr>
        <p:spPr>
          <a:xfrm>
            <a:off x="88900" y="1517300"/>
            <a:ext cx="8966200" cy="5043921"/>
          </a:xfrm>
        </p:spPr>
        <p:txBody>
          <a:bodyPr/>
          <a:lstStyle/>
          <a:p>
            <a:r>
              <a:rPr lang="en-US" dirty="0">
                <a:solidFill>
                  <a:srgbClr val="FFFF00"/>
                </a:solidFill>
              </a:rPr>
              <a:t>Validation</a:t>
            </a:r>
            <a:r>
              <a:rPr lang="en-US" dirty="0"/>
              <a:t> : The process of evaluating software at the end of software development  to ensure compliance with intended usage</a:t>
            </a:r>
          </a:p>
          <a:p>
            <a:pPr lvl="1"/>
            <a:endParaRPr lang="en-US" dirty="0"/>
          </a:p>
          <a:p>
            <a:r>
              <a:rPr lang="en-US" dirty="0">
                <a:solidFill>
                  <a:srgbClr val="FFFF00"/>
                </a:solidFill>
              </a:rPr>
              <a:t>Verification</a:t>
            </a:r>
            <a:r>
              <a:rPr lang="en-US" dirty="0"/>
              <a:t> : The process of determining whether the products of a given phase of the software development process fulfill the requirements established during the previous phase</a:t>
            </a:r>
          </a:p>
          <a:p>
            <a:pPr lvl="1"/>
            <a:endParaRPr lang="en-US" dirty="0"/>
          </a:p>
          <a:p>
            <a:pPr lvl="1"/>
            <a:endParaRPr lang="en-US" dirty="0"/>
          </a:p>
          <a:p>
            <a:pPr algn="ctr">
              <a:buNone/>
            </a:pPr>
            <a:r>
              <a:rPr lang="en-US" dirty="0">
                <a:solidFill>
                  <a:schemeClr val="tx2"/>
                </a:solidFill>
              </a:rPr>
              <a:t>IV&amp;V stands for “</a:t>
            </a:r>
            <a:r>
              <a:rPr lang="en-US" i="1" dirty="0">
                <a:solidFill>
                  <a:schemeClr val="tx2"/>
                </a:solidFill>
              </a:rPr>
              <a:t>independent verification and validation</a:t>
            </a:r>
            <a:r>
              <a:rPr lang="en-US" dirty="0">
                <a:solidFill>
                  <a:schemeClr val="tx2"/>
                </a:solidFill>
              </a:rPr>
              <a:t>”</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162395441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88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88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880BC41-283A-455D-A71A-0C159BA1AF18}" type="slidenum">
              <a:rPr lang="en-US" sz="900" b="0" smtClean="0">
                <a:solidFill>
                  <a:schemeClr val="tx1"/>
                </a:solidFill>
              </a:rPr>
              <a:pPr/>
              <a:t>14</a:t>
            </a:fld>
            <a:endParaRPr lang="en-US" sz="900" b="0">
              <a:solidFill>
                <a:schemeClr val="tx1"/>
              </a:solidFill>
            </a:endParaRPr>
          </a:p>
        </p:txBody>
      </p:sp>
      <p:sp>
        <p:nvSpPr>
          <p:cNvPr id="78853" name="Rectangle 2"/>
          <p:cNvSpPr>
            <a:spLocks noGrp="1" noChangeArrowheads="1"/>
          </p:cNvSpPr>
          <p:nvPr>
            <p:ph type="title"/>
          </p:nvPr>
        </p:nvSpPr>
        <p:spPr>
          <a:xfrm>
            <a:off x="596900" y="42862"/>
            <a:ext cx="7924800" cy="1373243"/>
          </a:xfrm>
        </p:spPr>
        <p:txBody>
          <a:bodyPr/>
          <a:lstStyle/>
          <a:p>
            <a:r>
              <a:rPr lang="en-US" dirty="0"/>
              <a:t>Testing Goals Based on Test Process Maturity</a:t>
            </a:r>
          </a:p>
        </p:txBody>
      </p:sp>
      <p:sp>
        <p:nvSpPr>
          <p:cNvPr id="78854" name="Rectangle 3"/>
          <p:cNvSpPr>
            <a:spLocks noGrp="1" noChangeArrowheads="1"/>
          </p:cNvSpPr>
          <p:nvPr>
            <p:ph type="body" idx="1"/>
          </p:nvPr>
        </p:nvSpPr>
        <p:spPr>
          <a:xfrm>
            <a:off x="138113" y="1406525"/>
            <a:ext cx="8867775" cy="781050"/>
          </a:xfrm>
        </p:spPr>
        <p:txBody>
          <a:bodyPr/>
          <a:lstStyle/>
          <a:p>
            <a:pPr>
              <a:buClr>
                <a:schemeClr val="tx1"/>
              </a:buClr>
              <a:buSzTx/>
              <a:buFont typeface="Wingdings" pitchFamily="2" charset="2"/>
              <a:buChar char="§"/>
            </a:pPr>
            <a:r>
              <a:rPr lang="en-US" sz="2800" b="0" dirty="0">
                <a:solidFill>
                  <a:srgbClr val="FFFF00"/>
                </a:solidFill>
              </a:rPr>
              <a:t>Level 0</a:t>
            </a:r>
            <a:r>
              <a:rPr lang="en-US" sz="2800" b="0" dirty="0"/>
              <a:t> : There’s no difference between </a:t>
            </a:r>
            <a:r>
              <a:rPr lang="en-US" sz="2800" b="0" dirty="0">
                <a:solidFill>
                  <a:srgbClr val="FFFF00"/>
                </a:solidFill>
              </a:rPr>
              <a:t>testing and debugging</a:t>
            </a:r>
          </a:p>
        </p:txBody>
      </p:sp>
      <p:sp>
        <p:nvSpPr>
          <p:cNvPr id="193540" name="Rectangle 4"/>
          <p:cNvSpPr>
            <a:spLocks noChangeArrowheads="1"/>
          </p:cNvSpPr>
          <p:nvPr/>
        </p:nvSpPr>
        <p:spPr bwMode="auto">
          <a:xfrm>
            <a:off x="134938" y="2289175"/>
            <a:ext cx="88741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1</a:t>
            </a:r>
            <a:r>
              <a:rPr lang="en-US" sz="2800" b="0" dirty="0">
                <a:solidFill>
                  <a:schemeClr val="tx1"/>
                </a:solidFill>
                <a:latin typeface="Gill Sans MT" pitchFamily="34" charset="0"/>
                <a:cs typeface="Arial" pitchFamily="34" charset="0"/>
              </a:rPr>
              <a:t> : The purpose of testing is to show </a:t>
            </a:r>
            <a:r>
              <a:rPr lang="en-US" sz="2800" b="0" dirty="0">
                <a:solidFill>
                  <a:srgbClr val="FFFF00"/>
                </a:solidFill>
                <a:latin typeface="Gill Sans MT" pitchFamily="34" charset="0"/>
                <a:cs typeface="Arial" pitchFamily="34" charset="0"/>
              </a:rPr>
              <a:t>correctness</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2</a:t>
            </a:r>
            <a:r>
              <a:rPr lang="en-US" sz="2800" b="0" dirty="0">
                <a:solidFill>
                  <a:schemeClr val="tx1"/>
                </a:solidFill>
                <a:latin typeface="Gill Sans MT" pitchFamily="34" charset="0"/>
                <a:cs typeface="Arial" pitchFamily="34" charset="0"/>
              </a:rPr>
              <a:t> : The purpose of testing is to show that the software </a:t>
            </a:r>
            <a:r>
              <a:rPr lang="en-US" sz="2800" b="0" dirty="0">
                <a:solidFill>
                  <a:srgbClr val="FFFF00"/>
                </a:solidFill>
                <a:latin typeface="Gill Sans MT" pitchFamily="34" charset="0"/>
                <a:cs typeface="Arial" pitchFamily="34" charset="0"/>
              </a:rPr>
              <a:t>doesn’t work</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3</a:t>
            </a:r>
            <a:r>
              <a:rPr lang="en-US" sz="2800" b="0" dirty="0">
                <a:solidFill>
                  <a:schemeClr val="tx1"/>
                </a:solidFill>
                <a:latin typeface="Gill Sans MT" pitchFamily="34" charset="0"/>
                <a:cs typeface="Arial" pitchFamily="34" charset="0"/>
              </a:rPr>
              <a:t> : The purpose of testing is not to prove anything specific, but to </a:t>
            </a:r>
            <a:r>
              <a:rPr lang="en-US" sz="2800" b="0" dirty="0">
                <a:solidFill>
                  <a:srgbClr val="FFFF00"/>
                </a:solidFill>
                <a:latin typeface="Gill Sans MT" pitchFamily="34" charset="0"/>
                <a:cs typeface="Arial" pitchFamily="34" charset="0"/>
              </a:rPr>
              <a:t>reduce the risk</a:t>
            </a:r>
            <a:r>
              <a:rPr lang="en-US" sz="2800" b="0" dirty="0">
                <a:solidFill>
                  <a:schemeClr val="tx1"/>
                </a:solidFill>
                <a:latin typeface="Gill Sans MT" pitchFamily="34" charset="0"/>
                <a:cs typeface="Arial" pitchFamily="34" charset="0"/>
              </a:rPr>
              <a:t> of using the software</a:t>
            </a:r>
          </a:p>
          <a:p>
            <a:pPr marL="285750" indent="-285750">
              <a:lnSpc>
                <a:spcPct val="90000"/>
              </a:lnSpc>
              <a:spcBef>
                <a:spcPct val="30000"/>
              </a:spcBef>
              <a:buFont typeface="Wingdings" pitchFamily="2" charset="2"/>
              <a:buChar char="§"/>
            </a:pPr>
            <a:r>
              <a:rPr lang="en-US" sz="2800" b="0" dirty="0">
                <a:solidFill>
                  <a:srgbClr val="FFFF00"/>
                </a:solidFill>
                <a:latin typeface="Gill Sans MT" pitchFamily="34" charset="0"/>
                <a:cs typeface="Arial" pitchFamily="34" charset="0"/>
              </a:rPr>
              <a:t>Level 4</a:t>
            </a:r>
            <a:r>
              <a:rPr lang="en-US" sz="2800" b="0" dirty="0">
                <a:solidFill>
                  <a:schemeClr val="tx1"/>
                </a:solidFill>
                <a:latin typeface="Gill Sans MT" pitchFamily="34" charset="0"/>
                <a:cs typeface="Arial" pitchFamily="34" charset="0"/>
              </a:rPr>
              <a:t> : Testing is a </a:t>
            </a:r>
            <a:r>
              <a:rPr lang="en-US" sz="2800" b="0" dirty="0">
                <a:solidFill>
                  <a:srgbClr val="FFFF00"/>
                </a:solidFill>
                <a:latin typeface="Gill Sans MT" pitchFamily="34" charset="0"/>
                <a:cs typeface="Arial" pitchFamily="34" charset="0"/>
              </a:rPr>
              <a:t>mental discipline</a:t>
            </a:r>
            <a:r>
              <a:rPr lang="en-US" sz="2800" b="0" dirty="0">
                <a:solidFill>
                  <a:schemeClr val="tx1"/>
                </a:solidFill>
                <a:latin typeface="Gill Sans MT" pitchFamily="34" charset="0"/>
                <a:cs typeface="Arial" pitchFamily="34" charset="0"/>
              </a:rPr>
              <a:t> that helps all IT professionals develop higher quality software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798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798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EDF5CD7-993B-4CB0-8E0E-8808ED7C024C}" type="slidenum">
              <a:rPr lang="en-US" sz="900" b="0" smtClean="0">
                <a:solidFill>
                  <a:schemeClr val="tx1"/>
                </a:solidFill>
              </a:rPr>
              <a:pPr/>
              <a:t>15</a:t>
            </a:fld>
            <a:endParaRPr lang="en-US" sz="900" b="0">
              <a:solidFill>
                <a:schemeClr val="tx1"/>
              </a:solidFill>
            </a:endParaRPr>
          </a:p>
        </p:txBody>
      </p:sp>
      <p:sp>
        <p:nvSpPr>
          <p:cNvPr id="79877" name="Rectangle 2"/>
          <p:cNvSpPr>
            <a:spLocks noGrp="1" noChangeArrowheads="1"/>
          </p:cNvSpPr>
          <p:nvPr>
            <p:ph type="title"/>
          </p:nvPr>
        </p:nvSpPr>
        <p:spPr>
          <a:xfrm>
            <a:off x="685800" y="96838"/>
            <a:ext cx="7772400" cy="919162"/>
          </a:xfrm>
        </p:spPr>
        <p:txBody>
          <a:bodyPr/>
          <a:lstStyle/>
          <a:p>
            <a:r>
              <a:rPr lang="en-US"/>
              <a:t>Level 0 Thinking</a:t>
            </a:r>
          </a:p>
        </p:txBody>
      </p:sp>
      <p:sp>
        <p:nvSpPr>
          <p:cNvPr id="79878" name="Rectangle 3"/>
          <p:cNvSpPr>
            <a:spLocks noGrp="1" noChangeArrowheads="1"/>
          </p:cNvSpPr>
          <p:nvPr>
            <p:ph type="body" idx="1"/>
          </p:nvPr>
        </p:nvSpPr>
        <p:spPr>
          <a:xfrm>
            <a:off x="138113" y="914401"/>
            <a:ext cx="8867775" cy="5462588"/>
          </a:xfrm>
        </p:spPr>
        <p:txBody>
          <a:bodyPr/>
          <a:lstStyle/>
          <a:p>
            <a:r>
              <a:rPr lang="en-US" sz="3200" b="0" dirty="0"/>
              <a:t>Testing is the </a:t>
            </a:r>
            <a:r>
              <a:rPr lang="en-US" sz="3200" b="0" dirty="0">
                <a:solidFill>
                  <a:srgbClr val="FFFF00"/>
                </a:solidFill>
              </a:rPr>
              <a:t>same</a:t>
            </a:r>
            <a:r>
              <a:rPr lang="en-US" sz="3200" b="0" dirty="0"/>
              <a:t> as debugging</a:t>
            </a:r>
          </a:p>
          <a:p>
            <a:pPr lvl="1"/>
            <a:endParaRPr lang="en-US" sz="2400" b="0" dirty="0"/>
          </a:p>
          <a:p>
            <a:r>
              <a:rPr lang="en-US" sz="3200" b="0" dirty="0"/>
              <a:t>Does </a:t>
            </a:r>
            <a:r>
              <a:rPr lang="en-US" sz="3200" b="0" u="sng" dirty="0"/>
              <a:t>not</a:t>
            </a:r>
            <a:r>
              <a:rPr lang="en-US" sz="3200" b="0" dirty="0"/>
              <a:t> distinguish between incorrect </a:t>
            </a:r>
            <a:r>
              <a:rPr lang="en-US" sz="3200" b="0" dirty="0">
                <a:solidFill>
                  <a:srgbClr val="FFFF00"/>
                </a:solidFill>
              </a:rPr>
              <a:t>behavior</a:t>
            </a:r>
            <a:r>
              <a:rPr lang="en-US" sz="3200" b="0" dirty="0"/>
              <a:t> and mistakes in the program</a:t>
            </a:r>
          </a:p>
          <a:p>
            <a:pPr lvl="1"/>
            <a:endParaRPr lang="en-US" sz="2400" b="0" dirty="0"/>
          </a:p>
          <a:p>
            <a:r>
              <a:rPr lang="en-US" sz="3200" b="0" dirty="0"/>
              <a:t>Does </a:t>
            </a:r>
            <a:r>
              <a:rPr lang="en-US" sz="3200" b="0" u="sng" dirty="0"/>
              <a:t>not</a:t>
            </a:r>
            <a:r>
              <a:rPr lang="en-US" sz="3200" b="0" dirty="0"/>
              <a:t> help develop software that is </a:t>
            </a:r>
            <a:r>
              <a:rPr lang="en-US" sz="3200" b="0" dirty="0">
                <a:solidFill>
                  <a:srgbClr val="FFFF00"/>
                </a:solidFill>
              </a:rPr>
              <a:t>reliable</a:t>
            </a:r>
            <a:r>
              <a:rPr lang="en-US" sz="3200" b="0" dirty="0"/>
              <a:t> or </a:t>
            </a:r>
            <a:r>
              <a:rPr lang="en-US" sz="3200" b="0" dirty="0">
                <a:solidFill>
                  <a:srgbClr val="FFFF00"/>
                </a:solidFill>
              </a:rPr>
              <a:t>safe</a:t>
            </a:r>
          </a:p>
        </p:txBody>
      </p:sp>
      <p:sp>
        <p:nvSpPr>
          <p:cNvPr id="194564" name="Text Box 4"/>
          <p:cNvSpPr txBox="1">
            <a:spLocks noChangeArrowheads="1"/>
          </p:cNvSpPr>
          <p:nvPr/>
        </p:nvSpPr>
        <p:spPr bwMode="auto">
          <a:xfrm>
            <a:off x="609600" y="5257800"/>
            <a:ext cx="7924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we teach undergraduate CS majors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Effect transition="in" filter="dissolve">
                                      <p:cBhvr>
                                        <p:cTn id="7" dur="10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08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09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385E10F-D82D-456D-8ECA-A4BC8E6D33B8}" type="slidenum">
              <a:rPr lang="en-US" sz="900" b="0" smtClean="0">
                <a:solidFill>
                  <a:schemeClr val="tx1"/>
                </a:solidFill>
              </a:rPr>
              <a:pPr/>
              <a:t>16</a:t>
            </a:fld>
            <a:endParaRPr lang="en-US" sz="900" b="0">
              <a:solidFill>
                <a:schemeClr val="tx1"/>
              </a:solidFill>
            </a:endParaRPr>
          </a:p>
        </p:txBody>
      </p:sp>
      <p:sp>
        <p:nvSpPr>
          <p:cNvPr id="80901" name="Rectangle 2"/>
          <p:cNvSpPr>
            <a:spLocks noGrp="1" noChangeArrowheads="1"/>
          </p:cNvSpPr>
          <p:nvPr>
            <p:ph type="title"/>
          </p:nvPr>
        </p:nvSpPr>
        <p:spPr/>
        <p:txBody>
          <a:bodyPr/>
          <a:lstStyle/>
          <a:p>
            <a:r>
              <a:rPr lang="en-US"/>
              <a:t>Level 1 Thinking</a:t>
            </a:r>
          </a:p>
        </p:txBody>
      </p:sp>
      <p:sp>
        <p:nvSpPr>
          <p:cNvPr id="80902" name="Rectangle 3"/>
          <p:cNvSpPr>
            <a:spLocks noGrp="1" noChangeArrowheads="1"/>
          </p:cNvSpPr>
          <p:nvPr>
            <p:ph type="body" idx="1"/>
          </p:nvPr>
        </p:nvSpPr>
        <p:spPr>
          <a:xfrm>
            <a:off x="140677" y="904352"/>
            <a:ext cx="8882743" cy="4612193"/>
          </a:xfrm>
        </p:spPr>
        <p:txBody>
          <a:bodyPr/>
          <a:lstStyle/>
          <a:p>
            <a:r>
              <a:rPr lang="en-US" sz="3200" b="0" dirty="0"/>
              <a:t>Purpose is to show </a:t>
            </a:r>
            <a:r>
              <a:rPr lang="en-US" sz="3200" b="0" dirty="0">
                <a:solidFill>
                  <a:srgbClr val="FFFF00"/>
                </a:solidFill>
              </a:rPr>
              <a:t>correctness</a:t>
            </a:r>
          </a:p>
          <a:p>
            <a:r>
              <a:rPr lang="en-US" sz="3200" b="0" dirty="0"/>
              <a:t>Correctness is </a:t>
            </a:r>
            <a:r>
              <a:rPr lang="en-US" sz="3200" b="0" dirty="0">
                <a:solidFill>
                  <a:srgbClr val="FFFF00"/>
                </a:solidFill>
              </a:rPr>
              <a:t>impossible</a:t>
            </a:r>
            <a:r>
              <a:rPr lang="en-US" sz="3200" b="0" dirty="0"/>
              <a:t> to achieve</a:t>
            </a:r>
          </a:p>
          <a:p>
            <a:r>
              <a:rPr lang="en-US" sz="3200" b="0" dirty="0"/>
              <a:t>What do we know if </a:t>
            </a:r>
            <a:r>
              <a:rPr lang="en-US" sz="3200" b="0" dirty="0">
                <a:solidFill>
                  <a:srgbClr val="FFFF00"/>
                </a:solidFill>
              </a:rPr>
              <a:t>no failures</a:t>
            </a:r>
            <a:r>
              <a:rPr lang="en-US" sz="3200" b="0" dirty="0"/>
              <a:t>?</a:t>
            </a:r>
          </a:p>
          <a:p>
            <a:pPr lvl="1"/>
            <a:r>
              <a:rPr lang="en-US" sz="2400" b="0" dirty="0"/>
              <a:t>Good software or bad tests?</a:t>
            </a:r>
          </a:p>
          <a:p>
            <a:r>
              <a:rPr lang="en-US" sz="3200" b="0" dirty="0">
                <a:solidFill>
                  <a:srgbClr val="FFFF00"/>
                </a:solidFill>
              </a:rPr>
              <a:t>Test engineers</a:t>
            </a:r>
            <a:r>
              <a:rPr lang="en-US" sz="3200" b="0" dirty="0"/>
              <a:t> have no:</a:t>
            </a:r>
          </a:p>
          <a:p>
            <a:pPr lvl="1"/>
            <a:r>
              <a:rPr lang="en-US" sz="2400" b="0" dirty="0"/>
              <a:t>Strict goal</a:t>
            </a:r>
          </a:p>
          <a:p>
            <a:pPr lvl="1"/>
            <a:r>
              <a:rPr lang="en-US" sz="2400" b="0" dirty="0"/>
              <a:t>Real stopping rule</a:t>
            </a:r>
          </a:p>
          <a:p>
            <a:pPr lvl="1"/>
            <a:r>
              <a:rPr lang="en-US" sz="2400" b="0" dirty="0"/>
              <a:t>Formal test technique</a:t>
            </a:r>
          </a:p>
          <a:p>
            <a:pPr lvl="1"/>
            <a:r>
              <a:rPr lang="en-US" sz="2400" b="0" dirty="0"/>
              <a:t>Test managers are </a:t>
            </a:r>
            <a:r>
              <a:rPr lang="en-US" sz="2400" b="0" dirty="0">
                <a:solidFill>
                  <a:srgbClr val="FFFF00"/>
                </a:solidFill>
                <a:latin typeface="Comic Sans MS" pitchFamily="66" charset="0"/>
              </a:rPr>
              <a:t>powerless</a:t>
            </a:r>
          </a:p>
        </p:txBody>
      </p:sp>
      <p:sp>
        <p:nvSpPr>
          <p:cNvPr id="195588" name="Text Box 4"/>
          <p:cNvSpPr txBox="1">
            <a:spLocks noChangeArrowheads="1"/>
          </p:cNvSpPr>
          <p:nvPr/>
        </p:nvSpPr>
        <p:spPr bwMode="auto">
          <a:xfrm>
            <a:off x="762000" y="5613400"/>
            <a:ext cx="76200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what hardware engineers often expect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dissolve">
                                      <p:cBhvr>
                                        <p:cTn id="7" dur="10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19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19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DAD5F1B9-3132-4611-AC03-82589FA3E0D7}" type="slidenum">
              <a:rPr lang="en-US" sz="900" b="0" smtClean="0">
                <a:solidFill>
                  <a:schemeClr val="tx1"/>
                </a:solidFill>
              </a:rPr>
              <a:pPr/>
              <a:t>17</a:t>
            </a:fld>
            <a:endParaRPr lang="en-US" sz="900" b="0">
              <a:solidFill>
                <a:schemeClr val="tx1"/>
              </a:solidFill>
            </a:endParaRPr>
          </a:p>
        </p:txBody>
      </p:sp>
      <p:sp>
        <p:nvSpPr>
          <p:cNvPr id="81925" name="Rectangle 2"/>
          <p:cNvSpPr>
            <a:spLocks noGrp="1" noChangeArrowheads="1"/>
          </p:cNvSpPr>
          <p:nvPr>
            <p:ph type="title"/>
          </p:nvPr>
        </p:nvSpPr>
        <p:spPr/>
        <p:txBody>
          <a:bodyPr/>
          <a:lstStyle/>
          <a:p>
            <a:r>
              <a:rPr lang="en-US"/>
              <a:t>Level 2 Thinking</a:t>
            </a:r>
          </a:p>
        </p:txBody>
      </p:sp>
      <p:sp>
        <p:nvSpPr>
          <p:cNvPr id="81926" name="Rectangle 3"/>
          <p:cNvSpPr>
            <a:spLocks noGrp="1" noChangeArrowheads="1"/>
          </p:cNvSpPr>
          <p:nvPr>
            <p:ph type="body" idx="1"/>
          </p:nvPr>
        </p:nvSpPr>
        <p:spPr>
          <a:xfrm>
            <a:off x="138113" y="787400"/>
            <a:ext cx="8867775" cy="5589588"/>
          </a:xfrm>
        </p:spPr>
        <p:txBody>
          <a:bodyPr/>
          <a:lstStyle/>
          <a:p>
            <a:r>
              <a:rPr lang="en-US" sz="3200" b="0" dirty="0"/>
              <a:t>Purpose is to show </a:t>
            </a:r>
            <a:r>
              <a:rPr lang="en-US" sz="3200" b="0" dirty="0">
                <a:solidFill>
                  <a:srgbClr val="FFFF00"/>
                </a:solidFill>
              </a:rPr>
              <a:t>failures</a:t>
            </a:r>
          </a:p>
          <a:p>
            <a:pPr lvl="1"/>
            <a:endParaRPr lang="en-US" sz="2400" b="0" dirty="0"/>
          </a:p>
          <a:p>
            <a:r>
              <a:rPr lang="en-US" sz="3200" b="0" dirty="0"/>
              <a:t>Looking for failures is a </a:t>
            </a:r>
            <a:r>
              <a:rPr lang="en-US" sz="3200" b="0" dirty="0">
                <a:solidFill>
                  <a:srgbClr val="FFFF00"/>
                </a:solidFill>
              </a:rPr>
              <a:t>negative</a:t>
            </a:r>
            <a:r>
              <a:rPr lang="en-US" sz="3200" b="0" dirty="0"/>
              <a:t> activity</a:t>
            </a:r>
          </a:p>
          <a:p>
            <a:pPr lvl="1"/>
            <a:endParaRPr lang="en-US" sz="2400" b="0" dirty="0"/>
          </a:p>
          <a:p>
            <a:r>
              <a:rPr lang="en-US" sz="3200" b="0" dirty="0"/>
              <a:t>Puts testers and developers into an </a:t>
            </a:r>
            <a:r>
              <a:rPr lang="en-US" sz="3200" b="0" dirty="0">
                <a:solidFill>
                  <a:srgbClr val="FFFF00"/>
                </a:solidFill>
              </a:rPr>
              <a:t>adversarial</a:t>
            </a:r>
            <a:r>
              <a:rPr lang="en-US" sz="3200" b="0" dirty="0"/>
              <a:t> relationship</a:t>
            </a:r>
          </a:p>
          <a:p>
            <a:pPr lvl="1"/>
            <a:endParaRPr lang="en-US" sz="2400" b="0" dirty="0"/>
          </a:p>
          <a:p>
            <a:r>
              <a:rPr lang="en-US" sz="3200" b="0" dirty="0"/>
              <a:t>What if there are </a:t>
            </a:r>
            <a:r>
              <a:rPr lang="en-US" sz="3200" b="0" dirty="0">
                <a:solidFill>
                  <a:srgbClr val="FFFF00"/>
                </a:solidFill>
              </a:rPr>
              <a:t>no failures</a:t>
            </a:r>
            <a:r>
              <a:rPr lang="en-US" sz="3200" b="0" dirty="0"/>
              <a:t>?</a:t>
            </a:r>
          </a:p>
        </p:txBody>
      </p:sp>
      <p:sp>
        <p:nvSpPr>
          <p:cNvPr id="196612" name="Text Box 4"/>
          <p:cNvSpPr txBox="1">
            <a:spLocks noChangeArrowheads="1"/>
          </p:cNvSpPr>
          <p:nvPr/>
        </p:nvSpPr>
        <p:spPr bwMode="auto">
          <a:xfrm>
            <a:off x="1104900" y="4953000"/>
            <a:ext cx="6934200" cy="117316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This describes most software companies.</a:t>
            </a:r>
          </a:p>
          <a:p>
            <a:pPr algn="ctr">
              <a:spcBef>
                <a:spcPct val="50000"/>
              </a:spcBef>
              <a:defRPr/>
            </a:pPr>
            <a:r>
              <a:rPr lang="en-US" sz="2800" b="0" dirty="0">
                <a:effectLst>
                  <a:outerShdw blurRad="38100" dist="38100" dir="2700000" algn="tl">
                    <a:srgbClr val="000000"/>
                  </a:outerShdw>
                </a:effectLst>
                <a:latin typeface="Gill Sans MT" panose="020B0502020104020203" pitchFamily="34" charset="0"/>
                <a:cs typeface="Arial" pitchFamily="34" charset="0"/>
              </a:rPr>
              <a:t>How can we move to a </a:t>
            </a:r>
            <a:r>
              <a:rPr lang="en-US" sz="2800" b="0" i="1" u="sng" dirty="0">
                <a:effectLst>
                  <a:outerShdw blurRad="38100" dist="38100" dir="2700000" algn="tl">
                    <a:srgbClr val="000000"/>
                  </a:outerShdw>
                </a:effectLst>
                <a:latin typeface="Gill Sans MT" panose="020B0502020104020203" pitchFamily="34" charset="0"/>
                <a:cs typeface="Arial" pitchFamily="34" charset="0"/>
              </a:rPr>
              <a:t>team approach</a:t>
            </a:r>
            <a:r>
              <a:rPr lang="en-US" sz="2800" b="0" dirty="0">
                <a:effectLst>
                  <a:outerShdw blurRad="38100" dist="38100" dir="2700000" algn="tl">
                    <a:srgbClr val="000000"/>
                  </a:outerShdw>
                </a:effectLst>
                <a:latin typeface="Gill Sans MT" panose="020B0502020104020203" pitchFamily="34" charset="0"/>
                <a:cs typeface="Arial" pitchFamily="34"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dissolve">
                                      <p:cBhvr>
                                        <p:cTn id="7" dur="10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29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29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CAAF336-8C84-4C91-97F7-0B907A5D7771}" type="slidenum">
              <a:rPr lang="en-US" sz="900" b="0" smtClean="0">
                <a:solidFill>
                  <a:schemeClr val="tx1"/>
                </a:solidFill>
              </a:rPr>
              <a:pPr/>
              <a:t>18</a:t>
            </a:fld>
            <a:endParaRPr lang="en-US" sz="900" b="0">
              <a:solidFill>
                <a:schemeClr val="tx1"/>
              </a:solidFill>
            </a:endParaRPr>
          </a:p>
        </p:txBody>
      </p:sp>
      <p:sp>
        <p:nvSpPr>
          <p:cNvPr id="82949" name="Rectangle 2"/>
          <p:cNvSpPr>
            <a:spLocks noGrp="1" noChangeArrowheads="1"/>
          </p:cNvSpPr>
          <p:nvPr>
            <p:ph type="title"/>
          </p:nvPr>
        </p:nvSpPr>
        <p:spPr/>
        <p:txBody>
          <a:bodyPr/>
          <a:lstStyle/>
          <a:p>
            <a:r>
              <a:rPr lang="en-US"/>
              <a:t>Level 3 Thinking</a:t>
            </a:r>
          </a:p>
        </p:txBody>
      </p:sp>
      <p:sp>
        <p:nvSpPr>
          <p:cNvPr id="82950" name="Rectangle 3"/>
          <p:cNvSpPr>
            <a:spLocks noGrp="1" noChangeArrowheads="1"/>
          </p:cNvSpPr>
          <p:nvPr>
            <p:ph type="body" idx="1"/>
          </p:nvPr>
        </p:nvSpPr>
        <p:spPr>
          <a:xfrm>
            <a:off x="138113" y="815975"/>
            <a:ext cx="8867775" cy="5561013"/>
          </a:xfrm>
        </p:spPr>
        <p:txBody>
          <a:bodyPr/>
          <a:lstStyle/>
          <a:p>
            <a:r>
              <a:rPr lang="en-US" sz="3200" b="0" dirty="0"/>
              <a:t>Testing can only show the </a:t>
            </a:r>
            <a:r>
              <a:rPr lang="en-US" sz="3200" b="0" dirty="0">
                <a:solidFill>
                  <a:srgbClr val="FFFF00"/>
                </a:solidFill>
              </a:rPr>
              <a:t>presence of failures</a:t>
            </a:r>
          </a:p>
          <a:p>
            <a:pPr lvl="1"/>
            <a:endParaRPr lang="en-US" sz="2400" b="0" dirty="0"/>
          </a:p>
          <a:p>
            <a:r>
              <a:rPr lang="en-US" sz="3200" b="0" dirty="0"/>
              <a:t>Whenever we use software, we incur some </a:t>
            </a:r>
            <a:r>
              <a:rPr lang="en-US" sz="3200" b="0" dirty="0">
                <a:solidFill>
                  <a:srgbClr val="FFFF00"/>
                </a:solidFill>
              </a:rPr>
              <a:t>risk</a:t>
            </a:r>
          </a:p>
          <a:p>
            <a:pPr lvl="1"/>
            <a:endParaRPr lang="en-US" sz="2400" b="0" dirty="0"/>
          </a:p>
          <a:p>
            <a:r>
              <a:rPr lang="en-US" sz="3200" b="0" dirty="0"/>
              <a:t>Risk may be </a:t>
            </a:r>
            <a:r>
              <a:rPr lang="en-US" sz="3200" b="0" dirty="0">
                <a:solidFill>
                  <a:srgbClr val="FFFF00"/>
                </a:solidFill>
              </a:rPr>
              <a:t>small</a:t>
            </a:r>
            <a:r>
              <a:rPr lang="en-US" sz="3200" b="0" dirty="0"/>
              <a:t> and consequences unimportant</a:t>
            </a:r>
          </a:p>
          <a:p>
            <a:pPr lvl="1"/>
            <a:endParaRPr lang="en-US" sz="2400" b="0" dirty="0"/>
          </a:p>
          <a:p>
            <a:r>
              <a:rPr lang="en-US" sz="3200" b="0" dirty="0"/>
              <a:t>Risk may be </a:t>
            </a:r>
            <a:r>
              <a:rPr lang="en-US" sz="3200" b="0" dirty="0">
                <a:solidFill>
                  <a:srgbClr val="FFFF00"/>
                </a:solidFill>
              </a:rPr>
              <a:t>great</a:t>
            </a:r>
            <a:r>
              <a:rPr lang="en-US" sz="3200" b="0" dirty="0"/>
              <a:t> and consequences catastrophic</a:t>
            </a:r>
          </a:p>
          <a:p>
            <a:pPr lvl="1"/>
            <a:endParaRPr lang="en-US" sz="2400" b="0" dirty="0"/>
          </a:p>
          <a:p>
            <a:r>
              <a:rPr lang="en-US" sz="3200" b="0" dirty="0"/>
              <a:t>Testers and developers cooperate to </a:t>
            </a:r>
            <a:r>
              <a:rPr lang="en-US" sz="3200" b="0" dirty="0">
                <a:solidFill>
                  <a:srgbClr val="FFFF00"/>
                </a:solidFill>
              </a:rPr>
              <a:t>reduce risk</a:t>
            </a:r>
          </a:p>
        </p:txBody>
      </p:sp>
      <p:sp>
        <p:nvSpPr>
          <p:cNvPr id="197636" name="Text Box 4"/>
          <p:cNvSpPr txBox="1">
            <a:spLocks noChangeArrowheads="1"/>
          </p:cNvSpPr>
          <p:nvPr/>
        </p:nvSpPr>
        <p:spPr bwMode="auto">
          <a:xfrm>
            <a:off x="228600" y="5627072"/>
            <a:ext cx="86868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describes a few “enlightened” software companies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dissolve">
                                      <p:cBhvr>
                                        <p:cTn id="7" dur="10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8397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839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1ED62863-B5C3-44B5-996B-F1A5E441401E}" type="slidenum">
              <a:rPr lang="en-US" sz="900" b="0" smtClean="0">
                <a:solidFill>
                  <a:schemeClr val="tx1"/>
                </a:solidFill>
              </a:rPr>
              <a:pPr/>
              <a:t>19</a:t>
            </a:fld>
            <a:endParaRPr lang="en-US" sz="900" b="0">
              <a:solidFill>
                <a:schemeClr val="tx1"/>
              </a:solidFill>
            </a:endParaRPr>
          </a:p>
        </p:txBody>
      </p:sp>
      <p:sp>
        <p:nvSpPr>
          <p:cNvPr id="83973" name="Rectangle 2"/>
          <p:cNvSpPr>
            <a:spLocks noGrp="1" noChangeArrowheads="1"/>
          </p:cNvSpPr>
          <p:nvPr>
            <p:ph type="title"/>
          </p:nvPr>
        </p:nvSpPr>
        <p:spPr/>
        <p:txBody>
          <a:bodyPr/>
          <a:lstStyle/>
          <a:p>
            <a:r>
              <a:rPr lang="en-US"/>
              <a:t>Level 4 Thinking</a:t>
            </a:r>
          </a:p>
        </p:txBody>
      </p:sp>
      <p:sp>
        <p:nvSpPr>
          <p:cNvPr id="83974" name="Rectangle 3"/>
          <p:cNvSpPr>
            <a:spLocks noGrp="1" noChangeArrowheads="1"/>
          </p:cNvSpPr>
          <p:nvPr>
            <p:ph type="body" idx="1"/>
          </p:nvPr>
        </p:nvSpPr>
        <p:spPr>
          <a:xfrm>
            <a:off x="76200" y="898525"/>
            <a:ext cx="8991600" cy="5135563"/>
          </a:xfrm>
        </p:spPr>
        <p:txBody>
          <a:bodyPr/>
          <a:lstStyle/>
          <a:p>
            <a:pPr algn="ctr">
              <a:buFont typeface="Monotype Sorts" charset="2"/>
              <a:buNone/>
            </a:pPr>
            <a:r>
              <a:rPr lang="en-US" sz="3600" b="0" dirty="0">
                <a:solidFill>
                  <a:schemeClr val="tx2"/>
                </a:solidFill>
              </a:rPr>
              <a:t>A mental discipline that increases quality</a:t>
            </a:r>
          </a:p>
          <a:p>
            <a:endParaRPr lang="en-US" sz="2800" b="0" dirty="0"/>
          </a:p>
          <a:p>
            <a:r>
              <a:rPr lang="en-US" sz="2800" b="0" dirty="0"/>
              <a:t>Testing is only </a:t>
            </a:r>
            <a:r>
              <a:rPr lang="en-US" sz="2800" b="0" dirty="0">
                <a:solidFill>
                  <a:srgbClr val="FFFF00"/>
                </a:solidFill>
              </a:rPr>
              <a:t>one way</a:t>
            </a:r>
            <a:r>
              <a:rPr lang="en-US" sz="2800" b="0" dirty="0"/>
              <a:t> to increase quality</a:t>
            </a:r>
          </a:p>
          <a:p>
            <a:pPr lvl="1"/>
            <a:endParaRPr lang="en-US" b="0" dirty="0"/>
          </a:p>
          <a:p>
            <a:r>
              <a:rPr lang="en-US" sz="2800" b="0" dirty="0"/>
              <a:t>Test engineers can become </a:t>
            </a:r>
            <a:r>
              <a:rPr lang="en-US" sz="2800" b="0" dirty="0">
                <a:solidFill>
                  <a:srgbClr val="FFFF00"/>
                </a:solidFill>
              </a:rPr>
              <a:t>technical leaders</a:t>
            </a:r>
            <a:r>
              <a:rPr lang="en-US" sz="2800" b="0" dirty="0"/>
              <a:t> of the project</a:t>
            </a:r>
          </a:p>
          <a:p>
            <a:pPr lvl="1"/>
            <a:endParaRPr lang="en-US" b="0" dirty="0"/>
          </a:p>
          <a:p>
            <a:r>
              <a:rPr lang="en-US" sz="2800" b="0" dirty="0"/>
              <a:t>Primary responsibility to </a:t>
            </a:r>
            <a:r>
              <a:rPr lang="en-US" sz="2800" b="0" dirty="0">
                <a:solidFill>
                  <a:srgbClr val="FFFF00"/>
                </a:solidFill>
              </a:rPr>
              <a:t>measure and improve</a:t>
            </a:r>
            <a:r>
              <a:rPr lang="en-US" sz="2800" b="0" dirty="0"/>
              <a:t> software quality</a:t>
            </a:r>
          </a:p>
          <a:p>
            <a:pPr lvl="1"/>
            <a:endParaRPr lang="en-US" b="0" dirty="0"/>
          </a:p>
          <a:p>
            <a:r>
              <a:rPr lang="en-US" sz="2800" b="0" dirty="0"/>
              <a:t>Their expertise should </a:t>
            </a:r>
            <a:r>
              <a:rPr lang="en-US" sz="2800" b="0" dirty="0">
                <a:solidFill>
                  <a:srgbClr val="FFFF00"/>
                </a:solidFill>
              </a:rPr>
              <a:t>help the developers</a:t>
            </a:r>
          </a:p>
        </p:txBody>
      </p:sp>
      <p:sp>
        <p:nvSpPr>
          <p:cNvPr id="198660" name="Text Box 4"/>
          <p:cNvSpPr txBox="1">
            <a:spLocks noChangeArrowheads="1"/>
          </p:cNvSpPr>
          <p:nvPr/>
        </p:nvSpPr>
        <p:spPr bwMode="auto">
          <a:xfrm>
            <a:off x="685800" y="5839908"/>
            <a:ext cx="7772400" cy="531813"/>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lgn="ctr">
              <a:spcBef>
                <a:spcPct val="50000"/>
              </a:spcBef>
              <a:defRPr/>
            </a:pPr>
            <a:r>
              <a:rPr lang="en-US" sz="2800" b="0" dirty="0">
                <a:effectLst>
                  <a:outerShdw blurRad="38100" dist="38100" dir="2700000" algn="tl">
                    <a:srgbClr val="000000"/>
                  </a:outerShdw>
                </a:effectLst>
                <a:latin typeface="Gill Sans MT" pitchFamily="34" charset="0"/>
                <a:cs typeface="Arial" pitchFamily="34" charset="0"/>
              </a:rPr>
              <a:t>This is the way “traditional” engineering works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Effect transition="in" filter="dissolve">
                                      <p:cBhvr>
                                        <p:cTn id="7" dur="10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Testing in the 21st Century</a:t>
            </a:r>
          </a:p>
        </p:txBody>
      </p:sp>
      <p:sp>
        <p:nvSpPr>
          <p:cNvPr id="5123" name="Content Placeholder 2"/>
          <p:cNvSpPr>
            <a:spLocks noGrp="1"/>
          </p:cNvSpPr>
          <p:nvPr>
            <p:ph idx="1"/>
          </p:nvPr>
        </p:nvSpPr>
        <p:spPr>
          <a:xfrm>
            <a:off x="88900" y="770021"/>
            <a:ext cx="8966200" cy="5606967"/>
          </a:xfrm>
        </p:spPr>
        <p:txBody>
          <a:bodyPr/>
          <a:lstStyle/>
          <a:p>
            <a:r>
              <a:rPr lang="en-US" sz="2800" b="0" dirty="0"/>
              <a:t>Software defines </a:t>
            </a:r>
            <a:r>
              <a:rPr lang="en-US" sz="2800" b="0" dirty="0">
                <a:solidFill>
                  <a:srgbClr val="FFFF00"/>
                </a:solidFill>
              </a:rPr>
              <a:t>behavior</a:t>
            </a:r>
            <a:endParaRPr lang="en-US" b="0" dirty="0">
              <a:solidFill>
                <a:srgbClr val="FFFF00"/>
              </a:solidFill>
            </a:endParaRPr>
          </a:p>
          <a:p>
            <a:pPr lvl="1"/>
            <a:r>
              <a:rPr lang="en-US" sz="1800" b="0" dirty="0"/>
              <a:t>network routers, finance, switching networks, other infrastructure</a:t>
            </a:r>
          </a:p>
          <a:p>
            <a:r>
              <a:rPr lang="en-US" sz="2800" b="0" dirty="0"/>
              <a:t>Today’s software </a:t>
            </a:r>
            <a:r>
              <a:rPr lang="en-US" sz="2800" b="0" dirty="0">
                <a:solidFill>
                  <a:schemeClr val="tx2"/>
                </a:solidFill>
              </a:rPr>
              <a:t>market</a:t>
            </a:r>
            <a:r>
              <a:rPr lang="en-US" sz="2800" b="0" dirty="0"/>
              <a:t> :</a:t>
            </a:r>
          </a:p>
          <a:p>
            <a:pPr lvl="1"/>
            <a:r>
              <a:rPr lang="en-US" sz="2000" b="0" dirty="0"/>
              <a:t>is much </a:t>
            </a:r>
            <a:r>
              <a:rPr lang="en-US" sz="2000" b="0" dirty="0">
                <a:solidFill>
                  <a:schemeClr val="tx2"/>
                </a:solidFill>
              </a:rPr>
              <a:t>bigger</a:t>
            </a:r>
          </a:p>
          <a:p>
            <a:pPr lvl="1"/>
            <a:r>
              <a:rPr lang="en-US" sz="2000" b="0" dirty="0"/>
              <a:t>is more </a:t>
            </a:r>
            <a:r>
              <a:rPr lang="en-US" sz="2000" b="0" dirty="0">
                <a:solidFill>
                  <a:schemeClr val="tx2"/>
                </a:solidFill>
              </a:rPr>
              <a:t>competitive</a:t>
            </a:r>
          </a:p>
          <a:p>
            <a:pPr lvl="1"/>
            <a:r>
              <a:rPr lang="en-US" sz="2000" b="0" dirty="0"/>
              <a:t>has more </a:t>
            </a:r>
            <a:r>
              <a:rPr lang="en-US" sz="2000" b="0" dirty="0">
                <a:solidFill>
                  <a:schemeClr val="tx2"/>
                </a:solidFill>
              </a:rPr>
              <a:t>users</a:t>
            </a:r>
          </a:p>
          <a:p>
            <a:r>
              <a:rPr lang="en-US" sz="2800" b="0" dirty="0">
                <a:solidFill>
                  <a:srgbClr val="FFFF00"/>
                </a:solidFill>
              </a:rPr>
              <a:t>Embedded Control</a:t>
            </a:r>
            <a:r>
              <a:rPr lang="en-US" sz="2800" b="0" dirty="0"/>
              <a:t> Applications</a:t>
            </a:r>
          </a:p>
          <a:p>
            <a:pPr lvl="1"/>
            <a:r>
              <a:rPr lang="en-US" sz="1800" b="0" dirty="0"/>
              <a:t>airplanes, air traffic control</a:t>
            </a:r>
          </a:p>
          <a:p>
            <a:pPr lvl="1"/>
            <a:r>
              <a:rPr lang="en-US" sz="1800" b="0" dirty="0"/>
              <a:t>spaceships</a:t>
            </a:r>
          </a:p>
          <a:p>
            <a:pPr lvl="1"/>
            <a:r>
              <a:rPr lang="en-US" sz="1800" b="0" dirty="0"/>
              <a:t>watches</a:t>
            </a:r>
          </a:p>
          <a:p>
            <a:pPr lvl="1"/>
            <a:r>
              <a:rPr lang="en-US" sz="1800" b="0" dirty="0"/>
              <a:t>ovens</a:t>
            </a:r>
          </a:p>
          <a:p>
            <a:pPr lvl="1">
              <a:lnSpc>
                <a:spcPct val="80000"/>
              </a:lnSpc>
            </a:pPr>
            <a:r>
              <a:rPr lang="en-US" sz="1800" b="0" dirty="0"/>
              <a:t>remote controllers</a:t>
            </a:r>
            <a:endParaRPr lang="en-US" sz="2400" b="0" dirty="0"/>
          </a:p>
          <a:p>
            <a:r>
              <a:rPr lang="en-US" sz="2800" b="0" dirty="0">
                <a:solidFill>
                  <a:schemeClr val="tx2"/>
                </a:solidFill>
              </a:rPr>
              <a:t>Agile</a:t>
            </a:r>
            <a:r>
              <a:rPr lang="en-US" sz="2800" b="0" dirty="0"/>
              <a:t> processes put increased pressure on testers</a:t>
            </a:r>
          </a:p>
          <a:p>
            <a:pPr lvl="1"/>
            <a:r>
              <a:rPr lang="en-US" sz="2000" b="0" dirty="0">
                <a:solidFill>
                  <a:schemeClr val="tx2"/>
                </a:solidFill>
              </a:rPr>
              <a:t>Programmers</a:t>
            </a:r>
            <a:r>
              <a:rPr lang="en-US" sz="2000" b="0" dirty="0"/>
              <a:t> must </a:t>
            </a:r>
            <a:r>
              <a:rPr lang="en-US" sz="2000" b="0" dirty="0">
                <a:solidFill>
                  <a:schemeClr val="tx2"/>
                </a:solidFill>
              </a:rPr>
              <a:t>unit</a:t>
            </a:r>
            <a:r>
              <a:rPr lang="en-US" sz="2000" b="0" dirty="0"/>
              <a:t> test – with no training or education!</a:t>
            </a:r>
          </a:p>
          <a:p>
            <a:pPr lvl="1"/>
            <a:r>
              <a:rPr lang="en-US" sz="2000" b="0" dirty="0"/>
              <a:t>Tests are key to </a:t>
            </a:r>
            <a:r>
              <a:rPr lang="en-US" sz="2000" b="0" dirty="0">
                <a:solidFill>
                  <a:schemeClr val="tx2"/>
                </a:solidFill>
              </a:rPr>
              <a:t>functional requirements</a:t>
            </a:r>
            <a:r>
              <a:rPr lang="en-US" sz="2000" b="0" dirty="0"/>
              <a:t> – but who builds those tests ?</a:t>
            </a:r>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2</a:t>
            </a:fld>
            <a:endParaRPr lang="en-US" sz="900" b="0">
              <a:solidFill>
                <a:schemeClr val="tx1"/>
              </a:solidFill>
            </a:endParaRPr>
          </a:p>
        </p:txBody>
      </p:sp>
      <p:sp>
        <p:nvSpPr>
          <p:cNvPr id="5127" name="Text Box 4"/>
          <p:cNvSpPr txBox="1">
            <a:spLocks noChangeArrowheads="1"/>
          </p:cNvSpPr>
          <p:nvPr/>
        </p:nvSpPr>
        <p:spPr bwMode="auto">
          <a:xfrm>
            <a:off x="3317875" y="4062403"/>
            <a:ext cx="3402013"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PDAs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memory seats </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DVD players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1800" b="0" dirty="0">
                <a:solidFill>
                  <a:srgbClr val="F8F8F8"/>
                </a:solidFill>
                <a:latin typeface="Gill Sans MT" pitchFamily="34" charset="0"/>
                <a:cs typeface="Arial" pitchFamily="34" charset="0"/>
              </a:rPr>
              <a:t> cell phones</a:t>
            </a:r>
          </a:p>
        </p:txBody>
      </p:sp>
      <p:sp>
        <p:nvSpPr>
          <p:cNvPr id="8" name="Text Box 5"/>
          <p:cNvSpPr txBox="1">
            <a:spLocks noChangeArrowheads="1"/>
          </p:cNvSpPr>
          <p:nvPr/>
        </p:nvSpPr>
        <p:spPr bwMode="auto">
          <a:xfrm>
            <a:off x="4608095" y="1696700"/>
            <a:ext cx="4361281" cy="1569660"/>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wrap="square">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You?</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20</a:t>
            </a:fld>
            <a:endParaRPr lang="en-US"/>
          </a:p>
        </p:txBody>
      </p:sp>
      <p:sp>
        <p:nvSpPr>
          <p:cNvPr id="7" name="Rectangle 8"/>
          <p:cNvSpPr>
            <a:spLocks noChangeArrowheads="1"/>
          </p:cNvSpPr>
          <p:nvPr/>
        </p:nvSpPr>
        <p:spPr bwMode="auto">
          <a:xfrm>
            <a:off x="929390" y="929691"/>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nchor="ctr"/>
          <a:lstStyle/>
          <a:p>
            <a:pPr algn="ctr">
              <a:spcBef>
                <a:spcPct val="20000"/>
              </a:spcBef>
              <a:defRPr/>
            </a:pPr>
            <a:r>
              <a:rPr lang="en-US" sz="3200" dirty="0">
                <a:effectLst>
                  <a:outerShdw blurRad="38100" dist="38100" dir="2700000" algn="tl">
                    <a:srgbClr val="000000"/>
                  </a:outerShdw>
                </a:effectLst>
                <a:latin typeface="Gill Sans MT" pitchFamily="34" charset="0"/>
              </a:rPr>
              <a:t>Are you at level 0, 1, or 2 ?</a:t>
            </a:r>
            <a:endParaRPr lang="en-US" dirty="0">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944226" y="2473913"/>
            <a:ext cx="7247744"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Is your organization at work at level 0, 1, or 2 ?</a:t>
            </a:r>
          </a:p>
          <a:p>
            <a:pPr algn="ctr">
              <a:spcBef>
                <a:spcPct val="20000"/>
              </a:spcBef>
              <a:defRPr/>
            </a:pPr>
            <a:r>
              <a:rPr lang="en-US" sz="3200" dirty="0">
                <a:effectLst>
                  <a:outerShdw blurRad="38100" dist="38100" dir="2700000" algn="tl">
                    <a:srgbClr val="000000"/>
                  </a:outerShdw>
                </a:effectLst>
                <a:latin typeface="Gill Sans MT" pitchFamily="34" charset="0"/>
              </a:rPr>
              <a:t>Or 3?</a:t>
            </a:r>
          </a:p>
        </p:txBody>
      </p:sp>
      <p:sp>
        <p:nvSpPr>
          <p:cNvPr id="10" name="Rectangle 8"/>
          <p:cNvSpPr>
            <a:spLocks noChangeArrowheads="1"/>
          </p:cNvSpPr>
          <p:nvPr/>
        </p:nvSpPr>
        <p:spPr bwMode="auto">
          <a:xfrm>
            <a:off x="767249" y="4584590"/>
            <a:ext cx="7602043" cy="1612570"/>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We hope to teach you to become “change agents” in your workplace …</a:t>
            </a:r>
          </a:p>
          <a:p>
            <a:pPr algn="ctr">
              <a:spcBef>
                <a:spcPct val="20000"/>
              </a:spcBef>
              <a:defRPr/>
            </a:pPr>
            <a:r>
              <a:rPr lang="en-US" sz="3200" dirty="0">
                <a:effectLst>
                  <a:outerShdw blurRad="38100" dist="38100" dir="2700000" algn="tl">
                    <a:srgbClr val="000000"/>
                  </a:outerShdw>
                </a:effectLst>
                <a:latin typeface="Gill Sans MT" pitchFamily="34" charset="0"/>
              </a:rPr>
              <a:t>Advocates for level 4 thinking</a:t>
            </a:r>
          </a:p>
        </p:txBody>
      </p:sp>
    </p:spTree>
    <p:extLst>
      <p:ext uri="{BB962C8B-B14F-4D97-AF65-F5344CB8AC3E}">
        <p14:creationId xmlns:p14="http://schemas.microsoft.com/office/powerpoint/2010/main" val="49055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Tactical Goals : Why Each Test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
        <p:nvSpPr>
          <p:cNvPr id="7" name="Rectangle 3"/>
          <p:cNvSpPr txBox="1">
            <a:spLocks noChangeArrowheads="1"/>
          </p:cNvSpPr>
          <p:nvPr/>
        </p:nvSpPr>
        <p:spPr bwMode="auto">
          <a:xfrm>
            <a:off x="196850" y="2181225"/>
            <a:ext cx="8736013"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400" b="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b="0">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r>
              <a:rPr lang="en-US" sz="3200" dirty="0">
                <a:solidFill>
                  <a:srgbClr val="FFFF00"/>
                </a:solidFill>
                <a:latin typeface="Gill Sans MT" pitchFamily="34" charset="0"/>
              </a:rPr>
              <a:t>Written test objectives</a:t>
            </a:r>
            <a:r>
              <a:rPr lang="en-US" sz="3200" dirty="0">
                <a:latin typeface="Gill Sans MT" pitchFamily="34" charset="0"/>
              </a:rPr>
              <a:t> and requirements must be documented</a:t>
            </a:r>
            <a:endParaRPr lang="en-US" sz="2800" dirty="0">
              <a:latin typeface="Gill Sans MT" pitchFamily="34" charset="0"/>
            </a:endParaRPr>
          </a:p>
          <a:p>
            <a:r>
              <a:rPr lang="en-US" sz="3200" dirty="0">
                <a:latin typeface="Gill Sans MT" pitchFamily="34" charset="0"/>
              </a:rPr>
              <a:t>What are your planned </a:t>
            </a:r>
            <a:r>
              <a:rPr lang="en-US" sz="3200" dirty="0">
                <a:solidFill>
                  <a:schemeClr val="tx2"/>
                </a:solidFill>
                <a:latin typeface="Gill Sans MT" pitchFamily="34" charset="0"/>
              </a:rPr>
              <a:t>coverage</a:t>
            </a:r>
            <a:r>
              <a:rPr lang="en-US" sz="3200" dirty="0">
                <a:latin typeface="Gill Sans MT" pitchFamily="34" charset="0"/>
              </a:rPr>
              <a:t> levels?</a:t>
            </a:r>
          </a:p>
          <a:p>
            <a:r>
              <a:rPr lang="en-US" sz="3200" dirty="0">
                <a:latin typeface="Gill Sans MT" pitchFamily="34" charset="0"/>
              </a:rPr>
              <a:t>How much testing is </a:t>
            </a:r>
            <a:r>
              <a:rPr lang="en-US" sz="3200" dirty="0">
                <a:solidFill>
                  <a:srgbClr val="FFFF00"/>
                </a:solidFill>
                <a:latin typeface="Gill Sans MT" pitchFamily="34" charset="0"/>
              </a:rPr>
              <a:t>enough</a:t>
            </a:r>
            <a:r>
              <a:rPr lang="en-US" sz="3200" dirty="0">
                <a:latin typeface="Gill Sans MT" pitchFamily="34" charset="0"/>
              </a:rPr>
              <a:t>?</a:t>
            </a:r>
          </a:p>
          <a:p>
            <a:r>
              <a:rPr lang="en-US" sz="3200" dirty="0">
                <a:latin typeface="Gill Sans MT" pitchFamily="34" charset="0"/>
              </a:rPr>
              <a:t>Common objective – </a:t>
            </a:r>
            <a:r>
              <a:rPr lang="en-US" sz="3200" dirty="0">
                <a:solidFill>
                  <a:srgbClr val="FFFF00"/>
                </a:solidFill>
                <a:latin typeface="Gill Sans MT" pitchFamily="34" charset="0"/>
              </a:rPr>
              <a:t>spend the budget</a:t>
            </a:r>
            <a:r>
              <a:rPr lang="en-US" sz="3200" dirty="0">
                <a:latin typeface="Gill Sans MT" pitchFamily="34" charset="0"/>
              </a:rPr>
              <a:t> </a:t>
            </a:r>
            <a:r>
              <a:rPr lang="en-US" sz="4000" dirty="0">
                <a:latin typeface="Gill Sans MT" pitchFamily="34" charset="0"/>
              </a:rPr>
              <a:t>…</a:t>
            </a:r>
            <a:r>
              <a:rPr lang="en-US" sz="3200" dirty="0">
                <a:latin typeface="Gill Sans MT" pitchFamily="34" charset="0"/>
              </a:rPr>
              <a:t> </a:t>
            </a:r>
            <a:r>
              <a:rPr lang="en-US" sz="3200" dirty="0">
                <a:solidFill>
                  <a:schemeClr val="tx2"/>
                </a:solidFill>
                <a:latin typeface="Gill Sans MT" pitchFamily="34" charset="0"/>
              </a:rPr>
              <a:t>test until the ship-date</a:t>
            </a:r>
            <a:r>
              <a:rPr lang="en-US" sz="3200" dirty="0">
                <a:latin typeface="Gill Sans MT" pitchFamily="34" charset="0"/>
              </a:rPr>
              <a:t> …</a:t>
            </a:r>
          </a:p>
          <a:p>
            <a:pPr lvl="1"/>
            <a:r>
              <a:rPr lang="en-US" sz="2800" dirty="0">
                <a:latin typeface="Gill Sans MT" pitchFamily="34" charset="0"/>
              </a:rPr>
              <a:t>Sometimes called the “</a:t>
            </a:r>
            <a:r>
              <a:rPr lang="en-US" sz="2800" dirty="0">
                <a:solidFill>
                  <a:schemeClr val="tx2"/>
                </a:solidFill>
                <a:latin typeface="Comic Sans MS" pitchFamily="66" charset="0"/>
              </a:rPr>
              <a:t>date criterion</a:t>
            </a:r>
            <a:r>
              <a:rPr lang="en-US" sz="2800" dirty="0">
                <a:latin typeface="Gill Sans MT" pitchFamily="34" charset="0"/>
              </a:rPr>
              <a:t>”</a:t>
            </a:r>
          </a:p>
        </p:txBody>
      </p:sp>
      <p:sp>
        <p:nvSpPr>
          <p:cNvPr id="8" name="Text Box 4"/>
          <p:cNvSpPr txBox="1">
            <a:spLocks noChangeArrowheads="1"/>
          </p:cNvSpPr>
          <p:nvPr/>
        </p:nvSpPr>
        <p:spPr bwMode="auto">
          <a:xfrm>
            <a:off x="979488" y="1057275"/>
            <a:ext cx="7183437" cy="958850"/>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know </a:t>
            </a:r>
            <a:r>
              <a:rPr lang="en-US" sz="2800" b="0" u="sng" dirty="0">
                <a:effectLst>
                  <a:outerShdw blurRad="38100" dist="38100" dir="2700000" algn="tl">
                    <a:srgbClr val="000000"/>
                  </a:outerShdw>
                </a:effectLst>
                <a:latin typeface="Comic Sans MS" pitchFamily="66" charset="0"/>
                <a:cs typeface="Arial" pitchFamily="34" charset="0"/>
              </a:rPr>
              <a:t>why</a:t>
            </a:r>
            <a:r>
              <a:rPr lang="en-US" sz="2800" b="0" dirty="0">
                <a:effectLst>
                  <a:outerShdw blurRad="38100" dist="38100" dir="2700000" algn="tl">
                    <a:srgbClr val="000000"/>
                  </a:outerShdw>
                </a:effectLst>
                <a:latin typeface="Comic Sans MS" pitchFamily="66" charset="0"/>
                <a:cs typeface="Arial" pitchFamily="34" charset="0"/>
              </a:rPr>
              <a:t> you’re conducting each test, it won’t be very helpful</a:t>
            </a:r>
          </a:p>
        </p:txBody>
      </p:sp>
    </p:spTree>
    <p:extLst>
      <p:ext uri="{BB962C8B-B14F-4D97-AF65-F5344CB8AC3E}">
        <p14:creationId xmlns:p14="http://schemas.microsoft.com/office/powerpoint/2010/main" val="3327502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paperstack.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7625" y="1704975"/>
            <a:ext cx="650875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91F2A26-FF68-41E7-83E5-4D05BE09B97D}" type="slidenum">
              <a:rPr lang="en-US" sz="900" b="0" smtClean="0">
                <a:solidFill>
                  <a:schemeClr val="tx1"/>
                </a:solidFill>
              </a:rPr>
              <a:pPr/>
              <a:t>22</a:t>
            </a:fld>
            <a:endParaRPr lang="en-US" sz="900" b="0">
              <a:solidFill>
                <a:schemeClr val="tx1"/>
              </a:solidFill>
            </a:endParaRPr>
          </a:p>
        </p:txBody>
      </p:sp>
      <p:sp>
        <p:nvSpPr>
          <p:cNvPr id="17414" name="Rectangle 2"/>
          <p:cNvSpPr>
            <a:spLocks noGrp="1" noChangeArrowheads="1"/>
          </p:cNvSpPr>
          <p:nvPr>
            <p:ph type="title"/>
          </p:nvPr>
        </p:nvSpPr>
        <p:spPr/>
        <p:txBody>
          <a:bodyPr/>
          <a:lstStyle/>
          <a:p>
            <a:r>
              <a:rPr lang="en-US"/>
              <a:t>Here! Test This!</a:t>
            </a:r>
          </a:p>
        </p:txBody>
      </p:sp>
      <p:grpSp>
        <p:nvGrpSpPr>
          <p:cNvPr id="2" name="Group 3"/>
          <p:cNvGrpSpPr>
            <a:grpSpLocks/>
          </p:cNvGrpSpPr>
          <p:nvPr/>
        </p:nvGrpSpPr>
        <p:grpSpPr bwMode="auto">
          <a:xfrm>
            <a:off x="2659063" y="1798638"/>
            <a:ext cx="3825875" cy="3992562"/>
            <a:chOff x="1675" y="1038"/>
            <a:chExt cx="2410" cy="2515"/>
          </a:xfrm>
        </p:grpSpPr>
        <p:sp>
          <p:nvSpPr>
            <p:cNvPr id="17422" name="Rectangle 4"/>
            <p:cNvSpPr>
              <a:spLocks noChangeArrowheads="1"/>
            </p:cNvSpPr>
            <p:nvPr/>
          </p:nvSpPr>
          <p:spPr bwMode="auto">
            <a:xfrm>
              <a:off x="1675" y="1038"/>
              <a:ext cx="2410" cy="2425"/>
            </a:xfrm>
            <a:prstGeom prst="rect">
              <a:avLst/>
            </a:prstGeom>
            <a:solidFill>
              <a:srgbClr val="5F5F5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3" name="AutoShape 5"/>
            <p:cNvSpPr>
              <a:spLocks noChangeArrowheads="1"/>
            </p:cNvSpPr>
            <p:nvPr/>
          </p:nvSpPr>
          <p:spPr bwMode="auto">
            <a:xfrm>
              <a:off x="1675" y="3171"/>
              <a:ext cx="284" cy="299"/>
            </a:xfrm>
            <a:prstGeom prst="rtTriangle">
              <a:avLst/>
            </a:prstGeom>
            <a:solidFill>
              <a:srgbClr val="00005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4" name="AutoShape 6"/>
            <p:cNvSpPr>
              <a:spLocks noChangeArrowheads="1"/>
            </p:cNvSpPr>
            <p:nvPr/>
          </p:nvSpPr>
          <p:spPr bwMode="auto">
            <a:xfrm>
              <a:off x="2063" y="1038"/>
              <a:ext cx="1635" cy="1429"/>
            </a:xfrm>
            <a:prstGeom prst="roundRect">
              <a:avLst>
                <a:gd name="adj" fmla="val 16667"/>
              </a:avLst>
            </a:prstGeom>
            <a:solidFill>
              <a:schemeClr val="tx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7425" name="Rectangle 7"/>
            <p:cNvSpPr>
              <a:spLocks noChangeArrowheads="1"/>
            </p:cNvSpPr>
            <p:nvPr/>
          </p:nvSpPr>
          <p:spPr bwMode="auto">
            <a:xfrm>
              <a:off x="2060"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6" name="Rectangle 8"/>
            <p:cNvSpPr>
              <a:spLocks noChangeArrowheads="1"/>
            </p:cNvSpPr>
            <p:nvPr/>
          </p:nvSpPr>
          <p:spPr bwMode="auto">
            <a:xfrm>
              <a:off x="3372" y="1038"/>
              <a:ext cx="327" cy="327"/>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en-US"/>
            </a:p>
          </p:txBody>
        </p:sp>
        <p:sp>
          <p:nvSpPr>
            <p:cNvPr id="17427" name="AutoShape 9"/>
            <p:cNvSpPr>
              <a:spLocks noChangeArrowheads="1"/>
            </p:cNvSpPr>
            <p:nvPr/>
          </p:nvSpPr>
          <p:spPr bwMode="auto">
            <a:xfrm>
              <a:off x="2307" y="2929"/>
              <a:ext cx="1280" cy="541"/>
            </a:xfrm>
            <a:prstGeom prst="roundRect">
              <a:avLst>
                <a:gd name="adj" fmla="val 16667"/>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17428" name="Rectangle 10"/>
            <p:cNvSpPr>
              <a:spLocks noChangeArrowheads="1"/>
            </p:cNvSpPr>
            <p:nvPr/>
          </p:nvSpPr>
          <p:spPr bwMode="auto">
            <a:xfrm>
              <a:off x="2307"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29" name="Rectangle 11"/>
            <p:cNvSpPr>
              <a:spLocks noChangeArrowheads="1"/>
            </p:cNvSpPr>
            <p:nvPr/>
          </p:nvSpPr>
          <p:spPr bwMode="auto">
            <a:xfrm>
              <a:off x="3413" y="3250"/>
              <a:ext cx="171" cy="220"/>
            </a:xfrm>
            <a:prstGeom prst="rect">
              <a:avLst/>
            </a:prstGeom>
            <a:solidFill>
              <a:schemeClr val="tx1"/>
            </a:solidFill>
            <a:ln w="12700">
              <a:solidFill>
                <a:schemeClr val="tx1"/>
              </a:solidFill>
              <a:miter lim="800000"/>
              <a:headEnd type="none" w="sm" len="sm"/>
              <a:tailEnd type="none" w="sm" len="sm"/>
            </a:ln>
          </p:spPr>
          <p:txBody>
            <a:bodyPr wrap="none" anchor="ctr"/>
            <a:lstStyle/>
            <a:p>
              <a:endParaRPr lang="en-US"/>
            </a:p>
          </p:txBody>
        </p:sp>
        <p:sp>
          <p:nvSpPr>
            <p:cNvPr id="17430" name="Rectangle 12"/>
            <p:cNvSpPr>
              <a:spLocks noChangeArrowheads="1"/>
            </p:cNvSpPr>
            <p:nvPr/>
          </p:nvSpPr>
          <p:spPr bwMode="auto">
            <a:xfrm>
              <a:off x="2436" y="2975"/>
              <a:ext cx="206" cy="441"/>
            </a:xfrm>
            <a:prstGeom prst="rect">
              <a:avLst/>
            </a:prstGeom>
            <a:solidFill>
              <a:srgbClr val="5F5F5F"/>
            </a:solidFill>
            <a:ln w="12700">
              <a:solidFill>
                <a:schemeClr val="tx1"/>
              </a:solidFill>
              <a:miter lim="800000"/>
              <a:headEnd type="none" w="sm" len="sm"/>
              <a:tailEnd type="none" w="sm" len="sm"/>
            </a:ln>
          </p:spPr>
          <p:txBody>
            <a:bodyPr wrap="none" anchor="ctr"/>
            <a:lstStyle/>
            <a:p>
              <a:endParaRPr lang="en-US"/>
            </a:p>
          </p:txBody>
        </p:sp>
        <p:sp>
          <p:nvSpPr>
            <p:cNvPr id="17431" name="Line 13"/>
            <p:cNvSpPr>
              <a:spLocks noChangeShapeType="1"/>
            </p:cNvSpPr>
            <p:nvPr/>
          </p:nvSpPr>
          <p:spPr bwMode="auto">
            <a:xfrm>
              <a:off x="2059" y="1262"/>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2" name="Line 14"/>
            <p:cNvSpPr>
              <a:spLocks noChangeShapeType="1"/>
            </p:cNvSpPr>
            <p:nvPr/>
          </p:nvSpPr>
          <p:spPr bwMode="auto">
            <a:xfrm>
              <a:off x="2060" y="1471"/>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3" name="Line 15"/>
            <p:cNvSpPr>
              <a:spLocks noChangeShapeType="1"/>
            </p:cNvSpPr>
            <p:nvPr/>
          </p:nvSpPr>
          <p:spPr bwMode="auto">
            <a:xfrm>
              <a:off x="2060" y="1680"/>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4" name="Line 16"/>
            <p:cNvSpPr>
              <a:spLocks noChangeShapeType="1"/>
            </p:cNvSpPr>
            <p:nvPr/>
          </p:nvSpPr>
          <p:spPr bwMode="auto">
            <a:xfrm>
              <a:off x="2060" y="1889"/>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5" name="Line 17"/>
            <p:cNvSpPr>
              <a:spLocks noChangeShapeType="1"/>
            </p:cNvSpPr>
            <p:nvPr/>
          </p:nvSpPr>
          <p:spPr bwMode="auto">
            <a:xfrm>
              <a:off x="2060" y="2098"/>
              <a:ext cx="164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436" name="Text Box 18"/>
            <p:cNvSpPr txBox="1">
              <a:spLocks noChangeArrowheads="1"/>
            </p:cNvSpPr>
            <p:nvPr/>
          </p:nvSpPr>
          <p:spPr bwMode="auto">
            <a:xfrm>
              <a:off x="2114" y="1070"/>
              <a:ext cx="122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MicroSteff – big</a:t>
              </a:r>
            </a:p>
            <a:p>
              <a:r>
                <a:rPr lang="en-US">
                  <a:solidFill>
                    <a:srgbClr val="000000"/>
                  </a:solidFill>
                </a:rPr>
                <a:t>software system</a:t>
              </a:r>
            </a:p>
            <a:p>
              <a:r>
                <a:rPr lang="en-US">
                  <a:solidFill>
                    <a:srgbClr val="000000"/>
                  </a:solidFill>
                </a:rPr>
                <a:t>for the mac</a:t>
              </a:r>
            </a:p>
          </p:txBody>
        </p:sp>
        <p:sp>
          <p:nvSpPr>
            <p:cNvPr id="17437" name="Text Box 19"/>
            <p:cNvSpPr txBox="1">
              <a:spLocks noChangeArrowheads="1"/>
            </p:cNvSpPr>
            <p:nvPr/>
          </p:nvSpPr>
          <p:spPr bwMode="auto">
            <a:xfrm>
              <a:off x="2114" y="1915"/>
              <a:ext cx="15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a:solidFill>
                    <a:srgbClr val="000000"/>
                  </a:solidFill>
                </a:rPr>
                <a:t>V.1.5.1        Jan/2007</a:t>
              </a:r>
            </a:p>
          </p:txBody>
        </p:sp>
        <p:sp>
          <p:nvSpPr>
            <p:cNvPr id="17438" name="Text Box 20"/>
            <p:cNvSpPr txBox="1">
              <a:spLocks noChangeArrowheads="1"/>
            </p:cNvSpPr>
            <p:nvPr/>
          </p:nvSpPr>
          <p:spPr bwMode="auto">
            <a:xfrm flipV="1">
              <a:off x="2876" y="2900"/>
              <a:ext cx="708" cy="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r>
                <a:rPr lang="en-US" sz="1800">
                  <a:solidFill>
                    <a:srgbClr val="000000"/>
                  </a:solidFill>
                </a:rPr>
                <a:t>Verdatim</a:t>
              </a:r>
            </a:p>
            <a:p>
              <a:pPr algn="ctr"/>
              <a:r>
                <a:rPr lang="en-US" sz="1600">
                  <a:solidFill>
                    <a:srgbClr val="000000"/>
                  </a:solidFill>
                </a:rPr>
                <a:t>DataLife</a:t>
              </a:r>
            </a:p>
            <a:p>
              <a:pPr algn="ctr"/>
              <a:r>
                <a:rPr lang="en-US" sz="1400">
                  <a:solidFill>
                    <a:srgbClr val="000000"/>
                  </a:solidFill>
                </a:rPr>
                <a:t>MF2-HD</a:t>
              </a:r>
            </a:p>
            <a:p>
              <a:pPr algn="ctr"/>
              <a:r>
                <a:rPr lang="en-US" sz="1400">
                  <a:solidFill>
                    <a:srgbClr val="000000"/>
                  </a:solidFill>
                </a:rPr>
                <a:t>1.44 MB</a:t>
              </a:r>
            </a:p>
          </p:txBody>
        </p:sp>
      </p:grpSp>
      <p:grpSp>
        <p:nvGrpSpPr>
          <p:cNvPr id="3" name="Group 21"/>
          <p:cNvGrpSpPr>
            <a:grpSpLocks/>
          </p:cNvGrpSpPr>
          <p:nvPr/>
        </p:nvGrpSpPr>
        <p:grpSpPr bwMode="auto">
          <a:xfrm>
            <a:off x="3157538" y="1828800"/>
            <a:ext cx="2819400" cy="1890713"/>
            <a:chOff x="1992" y="1113"/>
            <a:chExt cx="1776" cy="1191"/>
          </a:xfrm>
        </p:grpSpPr>
        <p:pic>
          <p:nvPicPr>
            <p:cNvPr id="17419" name="Picture 22" descr="usb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0" y="1156"/>
              <a:ext cx="1680" cy="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23"/>
            <p:cNvSpPr txBox="1">
              <a:spLocks noChangeArrowheads="1"/>
            </p:cNvSpPr>
            <p:nvPr/>
          </p:nvSpPr>
          <p:spPr bwMode="auto">
            <a:xfrm>
              <a:off x="1992" y="1113"/>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a:solidFill>
                    <a:srgbClr val="000000"/>
                  </a:solidFill>
                  <a:latin typeface="Comic Sans MS" pitchFamily="66" charset="0"/>
                  <a:cs typeface="Arial" pitchFamily="34" charset="0"/>
                </a:rPr>
                <a:t>Big software program</a:t>
              </a:r>
            </a:p>
          </p:txBody>
        </p:sp>
        <p:sp>
          <p:nvSpPr>
            <p:cNvPr id="17421" name="Text Box 24"/>
            <p:cNvSpPr txBox="1">
              <a:spLocks noChangeArrowheads="1"/>
            </p:cNvSpPr>
            <p:nvPr/>
          </p:nvSpPr>
          <p:spPr bwMode="auto">
            <a:xfrm>
              <a:off x="2832" y="2073"/>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1800" dirty="0">
                  <a:solidFill>
                    <a:srgbClr val="000000"/>
                  </a:solidFill>
                  <a:latin typeface="Comic Sans MS" pitchFamily="66" charset="0"/>
                  <a:cs typeface="Arial" pitchFamily="34" charset="0"/>
                </a:rPr>
                <a:t>Jan/2011</a:t>
              </a:r>
            </a:p>
          </p:txBody>
        </p:sp>
      </p:grpSp>
      <p:sp>
        <p:nvSpPr>
          <p:cNvPr id="17417" name="Text Box 25"/>
          <p:cNvSpPr txBox="1">
            <a:spLocks noChangeArrowheads="1"/>
          </p:cNvSpPr>
          <p:nvPr/>
        </p:nvSpPr>
        <p:spPr bwMode="auto">
          <a:xfrm>
            <a:off x="1804737" y="1219200"/>
            <a:ext cx="55224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Baker’s first “professional” job</a:t>
            </a:r>
          </a:p>
        </p:txBody>
      </p:sp>
      <p:sp>
        <p:nvSpPr>
          <p:cNvPr id="17418" name="Text Box 26"/>
          <p:cNvSpPr txBox="1">
            <a:spLocks noChangeArrowheads="1"/>
          </p:cNvSpPr>
          <p:nvPr/>
        </p:nvSpPr>
        <p:spPr bwMode="auto">
          <a:xfrm>
            <a:off x="457200" y="594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eaLnBrk="1" hangingPunct="1">
              <a:spcBef>
                <a:spcPct val="50000"/>
              </a:spcBef>
            </a:pPr>
            <a:r>
              <a:rPr lang="en-US" sz="2400" dirty="0">
                <a:solidFill>
                  <a:schemeClr val="tx1"/>
                </a:solidFill>
                <a:latin typeface="Arial" pitchFamily="34" charset="0"/>
                <a:cs typeface="Arial" pitchFamily="34" charset="0"/>
              </a:rPr>
              <a:t>A stack of computer printouts—and no documentation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xit" presetSubtype="0" fill="hold" nodeType="clickEffect">
                                  <p:stCondLst>
                                    <p:cond delay="0"/>
                                  </p:stCondLst>
                                  <p:childTnLst>
                                    <p:anim calcmode="lin" valueType="num">
                                      <p:cBhvr>
                                        <p:cTn id="11" dur="500"/>
                                        <p:tgtEl>
                                          <p:spTgt spid="30"/>
                                        </p:tgtEl>
                                        <p:attrNameLst>
                                          <p:attrName>ppt_w</p:attrName>
                                        </p:attrNameLst>
                                      </p:cBhvr>
                                      <p:tavLst>
                                        <p:tav tm="0">
                                          <p:val>
                                            <p:strVal val="ppt_w"/>
                                          </p:val>
                                        </p:tav>
                                        <p:tav tm="100000">
                                          <p:val>
                                            <p:fltVal val="0"/>
                                          </p:val>
                                        </p:tav>
                                      </p:tavLst>
                                    </p:anim>
                                    <p:anim calcmode="lin" valueType="num">
                                      <p:cBhvr>
                                        <p:cTn id="12" dur="500"/>
                                        <p:tgtEl>
                                          <p:spTgt spid="30"/>
                                        </p:tgtEl>
                                        <p:attrNameLst>
                                          <p:attrName>ppt_h</p:attrName>
                                        </p:attrNameLst>
                                      </p:cBhvr>
                                      <p:tavLst>
                                        <p:tav tm="0">
                                          <p:val>
                                            <p:strVal val="ppt_h"/>
                                          </p:val>
                                        </p:tav>
                                        <p:tav tm="100000">
                                          <p:val>
                                            <p:fltVal val="0"/>
                                          </p:val>
                                        </p:tav>
                                      </p:tavLst>
                                    </p:anim>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nodeType="clickEffect">
                                  <p:stCondLst>
                                    <p:cond delay="0"/>
                                  </p:stCondLst>
                                  <p:childTnLst>
                                    <p:anim calcmode="lin" valueType="num">
                                      <p:cBhvr>
                                        <p:cTn id="22" dur="500"/>
                                        <p:tgtEl>
                                          <p:spTgt spid="2"/>
                                        </p:tgtEl>
                                        <p:attrNameLst>
                                          <p:attrName>ppt_w</p:attrName>
                                        </p:attrNameLst>
                                      </p:cBhvr>
                                      <p:tavLst>
                                        <p:tav tm="0">
                                          <p:val>
                                            <p:strVal val="ppt_w"/>
                                          </p:val>
                                        </p:tav>
                                        <p:tav tm="100000">
                                          <p:val>
                                            <p:fltVal val="0"/>
                                          </p:val>
                                        </p:tav>
                                      </p:tavLst>
                                    </p:anim>
                                    <p:anim calcmode="lin" valueType="num">
                                      <p:cBhvr>
                                        <p:cTn id="23" dur="500"/>
                                        <p:tgtEl>
                                          <p:spTgt spid="2"/>
                                        </p:tgtEl>
                                        <p:attrNameLst>
                                          <p:attrName>ppt_h</p:attrName>
                                        </p:attrNameLst>
                                      </p:cBhvr>
                                      <p:tavLst>
                                        <p:tav tm="0">
                                          <p:val>
                                            <p:strVal val="ppt_h"/>
                                          </p:val>
                                        </p:tav>
                                        <p:tav tm="100000">
                                          <p:val>
                                            <p:fltVal val="0"/>
                                          </p:val>
                                        </p:tav>
                                      </p:tavLst>
                                    </p:anim>
                                    <p:animEffect transition="out" filter="fade">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04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4CB2EEBC-FE8F-4F93-BCE9-2AB7528BF96E}" type="slidenum">
              <a:rPr lang="en-US" sz="900" b="0" smtClean="0">
                <a:solidFill>
                  <a:schemeClr val="tx1"/>
                </a:solidFill>
              </a:rPr>
              <a:pPr/>
              <a:t>23</a:t>
            </a:fld>
            <a:endParaRPr lang="en-US" sz="900" b="0">
              <a:solidFill>
                <a:schemeClr val="tx1"/>
              </a:solidFill>
            </a:endParaRPr>
          </a:p>
        </p:txBody>
      </p:sp>
      <p:sp>
        <p:nvSpPr>
          <p:cNvPr id="20485" name="Rectangle 2"/>
          <p:cNvSpPr>
            <a:spLocks noGrp="1" noChangeArrowheads="1"/>
          </p:cNvSpPr>
          <p:nvPr>
            <p:ph type="title"/>
          </p:nvPr>
        </p:nvSpPr>
        <p:spPr/>
        <p:txBody>
          <a:bodyPr/>
          <a:lstStyle/>
          <a:p>
            <a:r>
              <a:rPr lang="en-US" dirty="0"/>
              <a:t>Why Each Test ?</a:t>
            </a:r>
          </a:p>
        </p:txBody>
      </p:sp>
      <p:sp>
        <p:nvSpPr>
          <p:cNvPr id="20486" name="Rectangle 3"/>
          <p:cNvSpPr>
            <a:spLocks noGrp="1" noChangeArrowheads="1"/>
          </p:cNvSpPr>
          <p:nvPr>
            <p:ph type="body" idx="1"/>
          </p:nvPr>
        </p:nvSpPr>
        <p:spPr>
          <a:xfrm>
            <a:off x="196850" y="2335213"/>
            <a:ext cx="8778875" cy="3914775"/>
          </a:xfrm>
        </p:spPr>
        <p:txBody>
          <a:bodyPr/>
          <a:lstStyle/>
          <a:p>
            <a:r>
              <a:rPr lang="en-US" sz="3200" dirty="0"/>
              <a:t>1980: “The software shall be easily </a:t>
            </a:r>
            <a:r>
              <a:rPr lang="en-US" sz="3200" dirty="0">
                <a:solidFill>
                  <a:srgbClr val="FFFF00"/>
                </a:solidFill>
              </a:rPr>
              <a:t>maintainable</a:t>
            </a:r>
            <a:r>
              <a:rPr lang="en-US" sz="3200" dirty="0"/>
              <a:t>”</a:t>
            </a:r>
          </a:p>
          <a:p>
            <a:pPr lvl="1"/>
            <a:endParaRPr lang="en-US" sz="2800" dirty="0"/>
          </a:p>
          <a:p>
            <a:r>
              <a:rPr lang="en-US" sz="3200" dirty="0"/>
              <a:t>Threshold </a:t>
            </a:r>
            <a:r>
              <a:rPr lang="en-US" sz="3200" dirty="0">
                <a:solidFill>
                  <a:srgbClr val="FFFF00"/>
                </a:solidFill>
              </a:rPr>
              <a:t>reliability</a:t>
            </a:r>
            <a:r>
              <a:rPr lang="en-US" sz="3200" dirty="0"/>
              <a:t> requirements?</a:t>
            </a:r>
          </a:p>
          <a:p>
            <a:pPr lvl="1"/>
            <a:endParaRPr lang="en-US" sz="2800" dirty="0"/>
          </a:p>
          <a:p>
            <a:r>
              <a:rPr lang="en-US" sz="3200" dirty="0"/>
              <a:t>What fact does each test try to </a:t>
            </a:r>
            <a:r>
              <a:rPr lang="en-US" sz="3200" dirty="0">
                <a:solidFill>
                  <a:srgbClr val="FFFF00"/>
                </a:solidFill>
              </a:rPr>
              <a:t>verify</a:t>
            </a:r>
            <a:r>
              <a:rPr lang="en-US" sz="3200" dirty="0"/>
              <a:t>?</a:t>
            </a:r>
          </a:p>
          <a:p>
            <a:pPr lvl="1"/>
            <a:endParaRPr lang="en-US" sz="2800" dirty="0"/>
          </a:p>
          <a:p>
            <a:r>
              <a:rPr lang="en-US" sz="3200" dirty="0">
                <a:solidFill>
                  <a:srgbClr val="FFFF00"/>
                </a:solidFill>
              </a:rPr>
              <a:t>Requirements</a:t>
            </a:r>
            <a:r>
              <a:rPr lang="en-US" sz="3200" dirty="0"/>
              <a:t> definition teams need testers!</a:t>
            </a:r>
          </a:p>
        </p:txBody>
      </p:sp>
      <p:sp>
        <p:nvSpPr>
          <p:cNvPr id="158724" name="Text Box 4"/>
          <p:cNvSpPr txBox="1">
            <a:spLocks noChangeArrowheads="1"/>
          </p:cNvSpPr>
          <p:nvPr/>
        </p:nvSpPr>
        <p:spPr bwMode="auto">
          <a:xfrm>
            <a:off x="203200" y="811213"/>
            <a:ext cx="8737600" cy="1385887"/>
          </a:xfrm>
          <a:prstGeom prst="rect">
            <a:avLst/>
          </a:prstGeom>
          <a:solidFill>
            <a:srgbClr val="0000CC"/>
          </a:solidFill>
          <a:ln w="12700">
            <a:solidFill>
              <a:srgbClr val="000000"/>
            </a:solidFill>
            <a:miter lim="800000"/>
            <a:headEnd type="none" w="sm" len="sm"/>
            <a:tailEnd type="none" w="sm" len="sm"/>
          </a:ln>
          <a:effectLst/>
        </p:spPr>
        <p:txBody>
          <a:bodyPr>
            <a:spAutoFit/>
          </a:bodyPr>
          <a:lstStyle/>
          <a:p>
            <a:pP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If you don’t start planning for each test when the functional requirements are formed, you’ll never know why you’re conducting the test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8724"/>
                                        </p:tgtEl>
                                        <p:attrNameLst>
                                          <p:attrName>style.visibility</p:attrName>
                                        </p:attrNameLst>
                                      </p:cBhvr>
                                      <p:to>
                                        <p:strVal val="visible"/>
                                      </p:to>
                                    </p:set>
                                    <p:animEffect transition="in" filter="dissolve">
                                      <p:cBhvr>
                                        <p:cTn id="7"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215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75FDF57D-DC6E-49E6-8370-32F0202DE581}" type="slidenum">
              <a:rPr lang="en-US" sz="900" b="0" smtClean="0">
                <a:solidFill>
                  <a:schemeClr val="tx1"/>
                </a:solidFill>
              </a:rPr>
              <a:pPr/>
              <a:t>24</a:t>
            </a:fld>
            <a:endParaRPr lang="en-US" sz="900" b="0">
              <a:solidFill>
                <a:schemeClr val="tx1"/>
              </a:solidFill>
            </a:endParaRPr>
          </a:p>
        </p:txBody>
      </p:sp>
      <p:sp>
        <p:nvSpPr>
          <p:cNvPr id="21509" name="Rectangle 2"/>
          <p:cNvSpPr>
            <a:spLocks noGrp="1" noChangeArrowheads="1"/>
          </p:cNvSpPr>
          <p:nvPr>
            <p:ph type="title"/>
          </p:nvPr>
        </p:nvSpPr>
        <p:spPr/>
        <p:txBody>
          <a:bodyPr/>
          <a:lstStyle/>
          <a:p>
            <a:r>
              <a:rPr lang="en-US"/>
              <a:t>Cost of </a:t>
            </a:r>
            <a:r>
              <a:rPr lang="en-US" u="sng"/>
              <a:t>Not</a:t>
            </a:r>
            <a:r>
              <a:rPr lang="en-US"/>
              <a:t> Testing</a:t>
            </a:r>
          </a:p>
        </p:txBody>
      </p:sp>
      <p:sp>
        <p:nvSpPr>
          <p:cNvPr id="21510" name="Rectangle 3"/>
          <p:cNvSpPr>
            <a:spLocks noGrp="1" noChangeArrowheads="1"/>
          </p:cNvSpPr>
          <p:nvPr>
            <p:ph type="body" idx="1"/>
          </p:nvPr>
        </p:nvSpPr>
        <p:spPr>
          <a:xfrm>
            <a:off x="265113" y="2257678"/>
            <a:ext cx="8615362" cy="4049460"/>
          </a:xfrm>
        </p:spPr>
        <p:txBody>
          <a:bodyPr/>
          <a:lstStyle/>
          <a:p>
            <a:r>
              <a:rPr lang="en-US" sz="3200" dirty="0"/>
              <a:t>Testing is the </a:t>
            </a:r>
            <a:r>
              <a:rPr lang="en-US" sz="3200" dirty="0">
                <a:solidFill>
                  <a:schemeClr val="tx2"/>
                </a:solidFill>
              </a:rPr>
              <a:t>most time consuming</a:t>
            </a:r>
            <a:r>
              <a:rPr lang="en-US" sz="3200" dirty="0"/>
              <a:t> and expensive part of software development</a:t>
            </a:r>
          </a:p>
          <a:p>
            <a:r>
              <a:rPr lang="en-US" sz="3200" u="sng" dirty="0"/>
              <a:t>Not</a:t>
            </a:r>
            <a:r>
              <a:rPr lang="en-US" sz="3200" dirty="0"/>
              <a:t> testing is even </a:t>
            </a:r>
            <a:r>
              <a:rPr lang="en-US" sz="3200" dirty="0">
                <a:solidFill>
                  <a:srgbClr val="FFFF00"/>
                </a:solidFill>
              </a:rPr>
              <a:t>more expensive</a:t>
            </a:r>
          </a:p>
          <a:p>
            <a:r>
              <a:rPr lang="en-US" sz="3200" dirty="0"/>
              <a:t>If we </a:t>
            </a:r>
            <a:r>
              <a:rPr lang="en-US" sz="3200"/>
              <a:t>have too </a:t>
            </a:r>
            <a:r>
              <a:rPr lang="en-US" sz="3200" dirty="0"/>
              <a:t>little testing effort early, the cost of testing </a:t>
            </a:r>
            <a:r>
              <a:rPr lang="en-US" sz="3200" dirty="0">
                <a:solidFill>
                  <a:schemeClr val="tx2"/>
                </a:solidFill>
              </a:rPr>
              <a:t>increases</a:t>
            </a:r>
          </a:p>
          <a:p>
            <a:r>
              <a:rPr lang="en-US" sz="3200" dirty="0"/>
              <a:t>Planning for testing after development is </a:t>
            </a:r>
            <a:r>
              <a:rPr lang="en-US" sz="3200" dirty="0">
                <a:solidFill>
                  <a:srgbClr val="FFFF00"/>
                </a:solidFill>
              </a:rPr>
              <a:t>prohibitively </a:t>
            </a:r>
            <a:r>
              <a:rPr lang="en-US" sz="3200" dirty="0"/>
              <a:t>expensive</a:t>
            </a:r>
            <a:endParaRPr lang="en-US" sz="2800" dirty="0"/>
          </a:p>
        </p:txBody>
      </p:sp>
      <p:sp>
        <p:nvSpPr>
          <p:cNvPr id="159748" name="Text Box 4"/>
          <p:cNvSpPr txBox="1">
            <a:spLocks noChangeArrowheads="1"/>
          </p:cNvSpPr>
          <p:nvPr/>
        </p:nvSpPr>
        <p:spPr bwMode="auto">
          <a:xfrm>
            <a:off x="1569855" y="1090641"/>
            <a:ext cx="5987600" cy="954107"/>
          </a:xfrm>
          <a:prstGeom prst="rect">
            <a:avLst/>
          </a:prstGeom>
          <a:solidFill>
            <a:srgbClr val="0000CC"/>
          </a:solidFill>
          <a:ln w="12700">
            <a:solidFill>
              <a:srgbClr val="000000"/>
            </a:solidFill>
            <a:miter lim="800000"/>
            <a:headEnd type="none" w="sm" len="sm"/>
            <a:tailEnd type="none" w="sm" len="sm"/>
          </a:ln>
          <a:effectLst/>
        </p:spPr>
        <p:txBody>
          <a:bodyPr wrap="square">
            <a:spAutoFit/>
          </a:bodyPr>
          <a:lstStyle/>
          <a:p>
            <a:pPr algn="ctr">
              <a:spcBef>
                <a:spcPct val="50000"/>
              </a:spcBef>
              <a:defRPr/>
            </a:pPr>
            <a:r>
              <a:rPr lang="en-US" sz="2800" b="0" dirty="0">
                <a:effectLst>
                  <a:outerShdw blurRad="38100" dist="38100" dir="2700000" algn="tl">
                    <a:srgbClr val="000000"/>
                  </a:outerShdw>
                </a:effectLst>
                <a:latin typeface="Comic Sans MS" pitchFamily="66" charset="0"/>
                <a:cs typeface="Arial" pitchFamily="34" charset="0"/>
              </a:rPr>
              <a:t>Poor Program Managers might say: “Testing is too expensive.”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59748"/>
                                        </p:tgtEl>
                                        <p:attrNameLst>
                                          <p:attrName>style.visibility</p:attrName>
                                        </p:attrNameLst>
                                      </p:cBhvr>
                                      <p:to>
                                        <p:strVal val="visible"/>
                                      </p:to>
                                    </p:set>
                                    <p:animEffect transition="in" filter="dissolve">
                                      <p:cBhvr>
                                        <p:cTn id="7" dur="500"/>
                                        <p:tgtEl>
                                          <p:spTgt spid="159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80010" y="1165860"/>
            <a:ext cx="8995410" cy="4949190"/>
          </a:xfrm>
          <a:prstGeom prst="rect">
            <a:avLst/>
          </a:prstGeom>
          <a:solidFill>
            <a:schemeClr val="bg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Cost of Late Testing</a:t>
            </a:r>
          </a:p>
        </p:txBody>
      </p:sp>
      <p:sp>
        <p:nvSpPr>
          <p:cNvPr id="3" name="Date Placeholder 2"/>
          <p:cNvSpPr>
            <a:spLocks noGrp="1"/>
          </p:cNvSpPr>
          <p:nvPr>
            <p:ph type="dt" sz="half" idx="10"/>
          </p:nvPr>
        </p:nvSpPr>
        <p:spPr/>
        <p:txBody>
          <a:bodyPr/>
          <a:lstStyle/>
          <a:p>
            <a:pPr>
              <a:defRPr/>
            </a:pPr>
            <a:r>
              <a:rPr lang="en-US" altLang="zh-CN"/>
              <a:t>Introduction to Software Testing, Edition 2  (Ch 1)</a:t>
            </a:r>
            <a:endParaRPr lang="en-US" altLang="zh-CN" dirty="0"/>
          </a:p>
        </p:txBody>
      </p:sp>
      <p:sp>
        <p:nvSpPr>
          <p:cNvPr id="4" name="Footer Placeholder 3"/>
          <p:cNvSpPr>
            <a:spLocks noGrp="1"/>
          </p:cNvSpPr>
          <p:nvPr>
            <p:ph type="ftr" sz="quarter" idx="11"/>
          </p:nvPr>
        </p:nvSpPr>
        <p:spPr/>
        <p:txBody>
          <a:bodyPr/>
          <a:lstStyle/>
          <a:p>
            <a:pPr>
              <a:defRPr/>
            </a:pPr>
            <a:r>
              <a:rPr lang="en-US" altLang="zh-CN"/>
              <a:t>© Ammann &amp; Offutt</a:t>
            </a:r>
          </a:p>
        </p:txBody>
      </p:sp>
      <p:sp>
        <p:nvSpPr>
          <p:cNvPr id="5" name="Slide Number Placeholder 4"/>
          <p:cNvSpPr>
            <a:spLocks noGrp="1"/>
          </p:cNvSpPr>
          <p:nvPr>
            <p:ph type="sldNum" sz="quarter" idx="12"/>
          </p:nvPr>
        </p:nvSpPr>
        <p:spPr/>
        <p:txBody>
          <a:bodyPr/>
          <a:lstStyle/>
          <a:p>
            <a:pPr>
              <a:defRPr/>
            </a:pPr>
            <a:fld id="{1D0F80E7-B056-4C76-86F1-135BF336DD8E}" type="slidenum">
              <a:rPr lang="zh-CN" altLang="en-US" smtClean="0"/>
              <a:pPr>
                <a:defRPr/>
              </a:pPr>
              <a:t>25</a:t>
            </a:fld>
            <a:endParaRPr lang="en-US" altLang="zh-CN"/>
          </a:p>
        </p:txBody>
      </p:sp>
      <p:sp>
        <p:nvSpPr>
          <p:cNvPr id="13" name="TextBox 12"/>
          <p:cNvSpPr txBox="1"/>
          <p:nvPr/>
        </p:nvSpPr>
        <p:spPr>
          <a:xfrm>
            <a:off x="152400" y="1108710"/>
            <a:ext cx="525780" cy="461665"/>
          </a:xfrm>
          <a:prstGeom prst="rect">
            <a:avLst/>
          </a:prstGeom>
          <a:noFill/>
        </p:spPr>
        <p:txBody>
          <a:bodyPr wrap="square" rtlCol="0">
            <a:spAutoFit/>
          </a:bodyPr>
          <a:lstStyle/>
          <a:p>
            <a:pPr algn="r"/>
            <a:r>
              <a:rPr lang="en-US" dirty="0"/>
              <a:t>60</a:t>
            </a:r>
          </a:p>
        </p:txBody>
      </p:sp>
      <p:grpSp>
        <p:nvGrpSpPr>
          <p:cNvPr id="16" name="Group 70"/>
          <p:cNvGrpSpPr/>
          <p:nvPr/>
        </p:nvGrpSpPr>
        <p:grpSpPr>
          <a:xfrm>
            <a:off x="152400" y="1336589"/>
            <a:ext cx="6749848" cy="2935076"/>
            <a:chOff x="186690" y="1588049"/>
            <a:chExt cx="6749848" cy="2935076"/>
          </a:xfrm>
        </p:grpSpPr>
        <p:cxnSp>
          <p:nvCxnSpPr>
            <p:cNvPr id="7" name="Straight Connector 6"/>
            <p:cNvCxnSpPr/>
            <p:nvPr/>
          </p:nvCxnSpPr>
          <p:spPr>
            <a:xfrm>
              <a:off x="712470" y="1592580"/>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470" y="204914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470" y="250571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2470" y="296227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470" y="3418840"/>
              <a:ext cx="62227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12470" y="3875405"/>
              <a:ext cx="62167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6690" y="1810385"/>
              <a:ext cx="525780" cy="461665"/>
            </a:xfrm>
            <a:prstGeom prst="rect">
              <a:avLst/>
            </a:prstGeom>
            <a:noFill/>
          </p:spPr>
          <p:txBody>
            <a:bodyPr wrap="square" rtlCol="0">
              <a:spAutoFit/>
            </a:bodyPr>
            <a:lstStyle/>
            <a:p>
              <a:pPr algn="r"/>
              <a:r>
                <a:rPr lang="en-US" dirty="0"/>
                <a:t>50</a:t>
              </a:r>
            </a:p>
          </p:txBody>
        </p:sp>
        <p:sp>
          <p:nvSpPr>
            <p:cNvPr id="15" name="TextBox 14"/>
            <p:cNvSpPr txBox="1"/>
            <p:nvPr/>
          </p:nvSpPr>
          <p:spPr>
            <a:xfrm>
              <a:off x="186690" y="2260600"/>
              <a:ext cx="525780" cy="461665"/>
            </a:xfrm>
            <a:prstGeom prst="rect">
              <a:avLst/>
            </a:prstGeom>
            <a:noFill/>
          </p:spPr>
          <p:txBody>
            <a:bodyPr wrap="square" rtlCol="0">
              <a:spAutoFit/>
            </a:bodyPr>
            <a:lstStyle/>
            <a:p>
              <a:pPr algn="r"/>
              <a:r>
                <a:rPr lang="en-US" dirty="0"/>
                <a:t>40</a:t>
              </a:r>
            </a:p>
          </p:txBody>
        </p:sp>
        <p:sp>
          <p:nvSpPr>
            <p:cNvPr id="17" name="TextBox 16"/>
            <p:cNvSpPr txBox="1"/>
            <p:nvPr/>
          </p:nvSpPr>
          <p:spPr>
            <a:xfrm>
              <a:off x="186690" y="2710815"/>
              <a:ext cx="525780" cy="461665"/>
            </a:xfrm>
            <a:prstGeom prst="rect">
              <a:avLst/>
            </a:prstGeom>
            <a:noFill/>
          </p:spPr>
          <p:txBody>
            <a:bodyPr wrap="square" rtlCol="0">
              <a:spAutoFit/>
            </a:bodyPr>
            <a:lstStyle/>
            <a:p>
              <a:pPr algn="r"/>
              <a:r>
                <a:rPr lang="en-US" dirty="0"/>
                <a:t>30</a:t>
              </a:r>
            </a:p>
          </p:txBody>
        </p:sp>
        <p:sp>
          <p:nvSpPr>
            <p:cNvPr id="18" name="TextBox 17"/>
            <p:cNvSpPr txBox="1"/>
            <p:nvPr/>
          </p:nvSpPr>
          <p:spPr>
            <a:xfrm>
              <a:off x="186690" y="3161030"/>
              <a:ext cx="525780" cy="461665"/>
            </a:xfrm>
            <a:prstGeom prst="rect">
              <a:avLst/>
            </a:prstGeom>
            <a:noFill/>
          </p:spPr>
          <p:txBody>
            <a:bodyPr wrap="square" rtlCol="0">
              <a:spAutoFit/>
            </a:bodyPr>
            <a:lstStyle/>
            <a:p>
              <a:pPr algn="r"/>
              <a:r>
                <a:rPr lang="en-US" dirty="0"/>
                <a:t>20</a:t>
              </a:r>
            </a:p>
          </p:txBody>
        </p:sp>
        <p:sp>
          <p:nvSpPr>
            <p:cNvPr id="19" name="TextBox 18"/>
            <p:cNvSpPr txBox="1"/>
            <p:nvPr/>
          </p:nvSpPr>
          <p:spPr>
            <a:xfrm>
              <a:off x="186690" y="3611245"/>
              <a:ext cx="525780" cy="461665"/>
            </a:xfrm>
            <a:prstGeom prst="rect">
              <a:avLst/>
            </a:prstGeom>
            <a:noFill/>
          </p:spPr>
          <p:txBody>
            <a:bodyPr wrap="square" rtlCol="0">
              <a:spAutoFit/>
            </a:bodyPr>
            <a:lstStyle/>
            <a:p>
              <a:pPr algn="r"/>
              <a:r>
                <a:rPr lang="en-US" dirty="0"/>
                <a:t>10</a:t>
              </a:r>
            </a:p>
          </p:txBody>
        </p:sp>
        <p:sp>
          <p:nvSpPr>
            <p:cNvPr id="20" name="TextBox 19"/>
            <p:cNvSpPr txBox="1"/>
            <p:nvPr/>
          </p:nvSpPr>
          <p:spPr>
            <a:xfrm>
              <a:off x="186690" y="4061460"/>
              <a:ext cx="525780" cy="461665"/>
            </a:xfrm>
            <a:prstGeom prst="rect">
              <a:avLst/>
            </a:prstGeom>
            <a:noFill/>
          </p:spPr>
          <p:txBody>
            <a:bodyPr wrap="square" rtlCol="0">
              <a:spAutoFit/>
            </a:bodyPr>
            <a:lstStyle/>
            <a:p>
              <a:pPr algn="r"/>
              <a:r>
                <a:rPr lang="en-US" dirty="0"/>
                <a:t>0</a:t>
              </a:r>
            </a:p>
          </p:txBody>
        </p:sp>
        <p:cxnSp>
          <p:nvCxnSpPr>
            <p:cNvPr id="24" name="Straight Connector 23"/>
            <p:cNvCxnSpPr/>
            <p:nvPr/>
          </p:nvCxnSpPr>
          <p:spPr>
            <a:xfrm rot="5400000">
              <a:off x="6856034"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34052"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838449"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842846"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847243"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851640"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829655" y="4407944"/>
              <a:ext cx="1610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454818" y="2953026"/>
              <a:ext cx="27299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2470" y="4327440"/>
              <a:ext cx="62227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5503428" y="3618103"/>
            <a:ext cx="204717" cy="4603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304821"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07461" y="3872545"/>
            <a:ext cx="204717" cy="20595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086069" y="1797255"/>
            <a:ext cx="204717" cy="2281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88732" y="3172831"/>
            <a:ext cx="204717" cy="905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486974"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082151" y="2250479"/>
            <a:ext cx="204717" cy="1828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91379" y="3482931"/>
            <a:ext cx="204717" cy="5955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498322" y="4031571"/>
            <a:ext cx="204717" cy="4693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1086184" y="3634006"/>
            <a:ext cx="204717" cy="44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286970" y="3800984"/>
            <a:ext cx="204717" cy="2775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87089" y="4015669"/>
            <a:ext cx="204717" cy="628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515298" y="1805206"/>
            <a:ext cx="204717" cy="227329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rot="19048443">
            <a:off x="-162372" y="4724094"/>
            <a:ext cx="2160270" cy="461665"/>
          </a:xfrm>
          <a:prstGeom prst="rect">
            <a:avLst/>
          </a:prstGeom>
          <a:noFill/>
        </p:spPr>
        <p:txBody>
          <a:bodyPr wrap="square" rtlCol="0" anchor="ctr">
            <a:spAutoFit/>
          </a:bodyPr>
          <a:lstStyle/>
          <a:p>
            <a:pPr algn="r"/>
            <a:r>
              <a:rPr lang="en-US" dirty="0">
                <a:latin typeface="Comic Sans MS" pitchFamily="66" charset="0"/>
              </a:rPr>
              <a:t>Requirements</a:t>
            </a:r>
          </a:p>
        </p:txBody>
      </p:sp>
      <p:sp>
        <p:nvSpPr>
          <p:cNvPr id="82" name="TextBox 81"/>
          <p:cNvSpPr txBox="1"/>
          <p:nvPr/>
        </p:nvSpPr>
        <p:spPr>
          <a:xfrm rot="19048443">
            <a:off x="1388832" y="4886731"/>
            <a:ext cx="2641499" cy="461665"/>
          </a:xfrm>
          <a:prstGeom prst="rect">
            <a:avLst/>
          </a:prstGeom>
          <a:noFill/>
        </p:spPr>
        <p:txBody>
          <a:bodyPr wrap="square" rtlCol="0" anchor="ctr">
            <a:spAutoFit/>
          </a:bodyPr>
          <a:lstStyle/>
          <a:p>
            <a:pPr algn="r"/>
            <a:r>
              <a:rPr lang="en-US" dirty="0" err="1">
                <a:latin typeface="Comic Sans MS" pitchFamily="66" charset="0"/>
              </a:rPr>
              <a:t>Prog</a:t>
            </a:r>
            <a:r>
              <a:rPr lang="en-US" dirty="0">
                <a:latin typeface="Comic Sans MS" pitchFamily="66" charset="0"/>
              </a:rPr>
              <a:t> / Unit Test</a:t>
            </a:r>
          </a:p>
        </p:txBody>
      </p:sp>
      <p:sp>
        <p:nvSpPr>
          <p:cNvPr id="83" name="TextBox 82"/>
          <p:cNvSpPr txBox="1"/>
          <p:nvPr/>
        </p:nvSpPr>
        <p:spPr>
          <a:xfrm rot="19048443">
            <a:off x="449537" y="4867825"/>
            <a:ext cx="2585557" cy="461665"/>
          </a:xfrm>
          <a:prstGeom prst="rect">
            <a:avLst/>
          </a:prstGeom>
          <a:noFill/>
        </p:spPr>
        <p:txBody>
          <a:bodyPr wrap="square" rtlCol="0" anchor="ctr">
            <a:spAutoFit/>
          </a:bodyPr>
          <a:lstStyle/>
          <a:p>
            <a:pPr algn="r"/>
            <a:r>
              <a:rPr lang="en-US" dirty="0">
                <a:latin typeface="Comic Sans MS" pitchFamily="66" charset="0"/>
              </a:rPr>
              <a:t>Design</a:t>
            </a:r>
          </a:p>
        </p:txBody>
      </p:sp>
      <p:sp>
        <p:nvSpPr>
          <p:cNvPr id="84" name="TextBox 83"/>
          <p:cNvSpPr txBox="1"/>
          <p:nvPr/>
        </p:nvSpPr>
        <p:spPr>
          <a:xfrm rot="19048443">
            <a:off x="2201512" y="5069908"/>
            <a:ext cx="2912939" cy="461665"/>
          </a:xfrm>
          <a:prstGeom prst="rect">
            <a:avLst/>
          </a:prstGeom>
          <a:noFill/>
        </p:spPr>
        <p:txBody>
          <a:bodyPr wrap="square" rtlCol="0" anchor="ctr">
            <a:spAutoFit/>
          </a:bodyPr>
          <a:lstStyle/>
          <a:p>
            <a:pPr algn="r"/>
            <a:r>
              <a:rPr lang="en-US" dirty="0">
                <a:latin typeface="Comic Sans MS" pitchFamily="66" charset="0"/>
              </a:rPr>
              <a:t>Integration Test</a:t>
            </a:r>
          </a:p>
        </p:txBody>
      </p:sp>
      <p:sp>
        <p:nvSpPr>
          <p:cNvPr id="87" name="TextBox 86"/>
          <p:cNvSpPr txBox="1"/>
          <p:nvPr/>
        </p:nvSpPr>
        <p:spPr>
          <a:xfrm>
            <a:off x="7005711" y="2331720"/>
            <a:ext cx="2152357" cy="1323439"/>
          </a:xfrm>
          <a:prstGeom prst="rect">
            <a:avLst/>
          </a:prstGeom>
          <a:noFill/>
        </p:spPr>
        <p:txBody>
          <a:bodyPr wrap="square" rtlCol="0">
            <a:spAutoFit/>
          </a:bodyPr>
          <a:lstStyle/>
          <a:p>
            <a:r>
              <a:rPr lang="en-US" sz="1600" dirty="0">
                <a:latin typeface="Comic Sans MS" pitchFamily="66" charset="0"/>
              </a:rPr>
              <a:t>Fault origin (%)</a:t>
            </a:r>
          </a:p>
          <a:p>
            <a:endParaRPr lang="en-US" sz="1600" dirty="0">
              <a:latin typeface="Comic Sans MS" pitchFamily="66" charset="0"/>
            </a:endParaRPr>
          </a:p>
          <a:p>
            <a:r>
              <a:rPr lang="en-US" sz="1600" dirty="0">
                <a:latin typeface="Comic Sans MS" pitchFamily="66" charset="0"/>
              </a:rPr>
              <a:t>Fault detection (%)</a:t>
            </a:r>
          </a:p>
          <a:p>
            <a:endParaRPr lang="en-US" sz="1600" dirty="0">
              <a:latin typeface="Comic Sans MS" pitchFamily="66" charset="0"/>
            </a:endParaRPr>
          </a:p>
          <a:p>
            <a:r>
              <a:rPr lang="en-US" sz="1600" dirty="0">
                <a:latin typeface="Comic Sans MS" pitchFamily="66" charset="0"/>
              </a:rPr>
              <a:t>Unit cost (X)</a:t>
            </a:r>
          </a:p>
        </p:txBody>
      </p:sp>
      <p:sp>
        <p:nvSpPr>
          <p:cNvPr id="88" name="Rectangle 87"/>
          <p:cNvSpPr/>
          <p:nvPr/>
        </p:nvSpPr>
        <p:spPr>
          <a:xfrm>
            <a:off x="6909971" y="2406571"/>
            <a:ext cx="160349" cy="1637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6909971" y="2912391"/>
            <a:ext cx="160349" cy="1637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909971" y="3381584"/>
            <a:ext cx="160349" cy="1637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 Box 79"/>
          <p:cNvSpPr txBox="1">
            <a:spLocks noChangeArrowheads="1"/>
          </p:cNvSpPr>
          <p:nvPr/>
        </p:nvSpPr>
        <p:spPr bwMode="auto">
          <a:xfrm>
            <a:off x="74734" y="6173788"/>
            <a:ext cx="9006205" cy="338554"/>
          </a:xfrm>
          <a:prstGeom prst="rect">
            <a:avLst/>
          </a:prstGeom>
          <a:noFill/>
          <a:ln w="9525">
            <a:noFill/>
            <a:miter lim="800000"/>
            <a:headEnd/>
            <a:tailEnd/>
          </a:ln>
        </p:spPr>
        <p:txBody>
          <a:bodyPr wrap="square">
            <a:spAutoFit/>
          </a:bodyPr>
          <a:lstStyle/>
          <a:p>
            <a:pPr algn="ctr"/>
            <a:r>
              <a:rPr lang="en-US" sz="1600" dirty="0">
                <a:solidFill>
                  <a:schemeClr val="tx1"/>
                </a:solidFill>
                <a:latin typeface="Gill Sans MT" pitchFamily="34" charset="0"/>
              </a:rPr>
              <a:t>Software Engineering Institute; Carnegie Mellon University; Handbook CMU/SEI-96-HB-002</a:t>
            </a:r>
          </a:p>
        </p:txBody>
      </p:sp>
      <p:sp>
        <p:nvSpPr>
          <p:cNvPr id="95" name="TextBox 94"/>
          <p:cNvSpPr txBox="1">
            <a:spLocks noChangeArrowheads="1"/>
          </p:cNvSpPr>
          <p:nvPr/>
        </p:nvSpPr>
        <p:spPr bwMode="auto">
          <a:xfrm>
            <a:off x="825500" y="1289685"/>
            <a:ext cx="4997074" cy="400110"/>
          </a:xfrm>
          <a:prstGeom prst="rect">
            <a:avLst/>
          </a:prstGeom>
          <a:noFill/>
          <a:ln w="9525">
            <a:noFill/>
            <a:miter lim="800000"/>
            <a:headEnd/>
            <a:tailEnd/>
          </a:ln>
        </p:spPr>
        <p:txBody>
          <a:bodyPr wrap="none">
            <a:spAutoFit/>
          </a:bodyPr>
          <a:lstStyle/>
          <a:p>
            <a:r>
              <a:rPr lang="en-US" sz="2000" b="1" dirty="0">
                <a:solidFill>
                  <a:schemeClr val="tx2"/>
                </a:solidFill>
              </a:rPr>
              <a:t>Assume $1000 unit cost, per fault, 100 faults</a:t>
            </a:r>
          </a:p>
        </p:txBody>
      </p:sp>
      <p:grpSp>
        <p:nvGrpSpPr>
          <p:cNvPr id="21" name="Group 26"/>
          <p:cNvGrpSpPr>
            <a:grpSpLocks/>
          </p:cNvGrpSpPr>
          <p:nvPr/>
        </p:nvGrpSpPr>
        <p:grpSpPr bwMode="auto">
          <a:xfrm rot="1822050">
            <a:off x="1248728" y="3377883"/>
            <a:ext cx="668337" cy="384175"/>
            <a:chOff x="1088924" y="5651404"/>
            <a:chExt cx="668593" cy="383459"/>
          </a:xfrm>
        </p:grpSpPr>
        <p:sp>
          <p:nvSpPr>
            <p:cNvPr id="97" name="Oval 12"/>
            <p:cNvSpPr>
              <a:spLocks noChangeArrowheads="1"/>
            </p:cNvSpPr>
            <p:nvPr/>
          </p:nvSpPr>
          <p:spPr bwMode="auto">
            <a:xfrm>
              <a:off x="1120878"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98" name="TextBox 11"/>
            <p:cNvSpPr txBox="1">
              <a:spLocks noChangeArrowheads="1"/>
            </p:cNvSpPr>
            <p:nvPr/>
          </p:nvSpPr>
          <p:spPr bwMode="auto">
            <a:xfrm>
              <a:off x="1088924" y="5658467"/>
              <a:ext cx="668593" cy="369332"/>
            </a:xfrm>
            <a:prstGeom prst="rect">
              <a:avLst/>
            </a:prstGeom>
            <a:noFill/>
            <a:ln w="9525">
              <a:noFill/>
              <a:miter lim="800000"/>
              <a:headEnd/>
              <a:tailEnd/>
            </a:ln>
          </p:spPr>
          <p:txBody>
            <a:bodyPr>
              <a:spAutoFit/>
            </a:bodyPr>
            <a:lstStyle/>
            <a:p>
              <a:r>
                <a:rPr lang="en-US" sz="1800" dirty="0"/>
                <a:t>$6K</a:t>
              </a:r>
            </a:p>
          </p:txBody>
        </p:sp>
      </p:grpSp>
      <p:grpSp>
        <p:nvGrpSpPr>
          <p:cNvPr id="22" name="Group 27"/>
          <p:cNvGrpSpPr>
            <a:grpSpLocks/>
          </p:cNvGrpSpPr>
          <p:nvPr/>
        </p:nvGrpSpPr>
        <p:grpSpPr bwMode="auto">
          <a:xfrm rot="2197571">
            <a:off x="2260600" y="3098800"/>
            <a:ext cx="704850" cy="382588"/>
            <a:chOff x="2322873" y="5651404"/>
            <a:chExt cx="705462" cy="383459"/>
          </a:xfrm>
        </p:grpSpPr>
        <p:sp>
          <p:nvSpPr>
            <p:cNvPr id="100" name="Oval 14"/>
            <p:cNvSpPr>
              <a:spLocks noChangeArrowheads="1"/>
            </p:cNvSpPr>
            <p:nvPr/>
          </p:nvSpPr>
          <p:spPr bwMode="auto">
            <a:xfrm>
              <a:off x="2373262"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1" name="TextBox 15"/>
            <p:cNvSpPr txBox="1">
              <a:spLocks noChangeArrowheads="1"/>
            </p:cNvSpPr>
            <p:nvPr/>
          </p:nvSpPr>
          <p:spPr bwMode="auto">
            <a:xfrm>
              <a:off x="2322873" y="5658467"/>
              <a:ext cx="705462" cy="369332"/>
            </a:xfrm>
            <a:prstGeom prst="rect">
              <a:avLst/>
            </a:prstGeom>
            <a:noFill/>
            <a:ln w="9525">
              <a:noFill/>
              <a:miter lim="800000"/>
              <a:headEnd/>
              <a:tailEnd/>
            </a:ln>
          </p:spPr>
          <p:txBody>
            <a:bodyPr>
              <a:spAutoFit/>
            </a:bodyPr>
            <a:lstStyle/>
            <a:p>
              <a:r>
                <a:rPr lang="en-US" sz="1800" dirty="0"/>
                <a:t>$13K</a:t>
              </a:r>
            </a:p>
          </p:txBody>
        </p:sp>
      </p:grpSp>
      <p:grpSp>
        <p:nvGrpSpPr>
          <p:cNvPr id="23" name="Group 28"/>
          <p:cNvGrpSpPr>
            <a:grpSpLocks/>
          </p:cNvGrpSpPr>
          <p:nvPr/>
        </p:nvGrpSpPr>
        <p:grpSpPr bwMode="auto">
          <a:xfrm rot="2053068">
            <a:off x="3260725" y="2792095"/>
            <a:ext cx="725488" cy="382588"/>
            <a:chOff x="3492911" y="5651404"/>
            <a:chExt cx="725128" cy="383459"/>
          </a:xfrm>
        </p:grpSpPr>
        <p:sp>
          <p:nvSpPr>
            <p:cNvPr id="103" name="Oval 16"/>
            <p:cNvSpPr>
              <a:spLocks noChangeArrowheads="1"/>
            </p:cNvSpPr>
            <p:nvPr/>
          </p:nvSpPr>
          <p:spPr bwMode="auto">
            <a:xfrm>
              <a:off x="3553133" y="5651404"/>
              <a:ext cx="604684"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04" name="TextBox 17"/>
            <p:cNvSpPr txBox="1">
              <a:spLocks noChangeArrowheads="1"/>
            </p:cNvSpPr>
            <p:nvPr/>
          </p:nvSpPr>
          <p:spPr bwMode="auto">
            <a:xfrm>
              <a:off x="3492911" y="5658467"/>
              <a:ext cx="725128" cy="369332"/>
            </a:xfrm>
            <a:prstGeom prst="rect">
              <a:avLst/>
            </a:prstGeom>
            <a:noFill/>
            <a:ln w="9525">
              <a:noFill/>
              <a:miter lim="800000"/>
              <a:headEnd/>
              <a:tailEnd/>
            </a:ln>
          </p:spPr>
          <p:txBody>
            <a:bodyPr>
              <a:spAutoFit/>
            </a:bodyPr>
            <a:lstStyle/>
            <a:p>
              <a:r>
                <a:rPr lang="en-US" sz="1800" dirty="0"/>
                <a:t>$20K</a:t>
              </a:r>
            </a:p>
          </p:txBody>
        </p:sp>
      </p:grpSp>
      <p:grpSp>
        <p:nvGrpSpPr>
          <p:cNvPr id="25" name="Group 30"/>
          <p:cNvGrpSpPr>
            <a:grpSpLocks/>
          </p:cNvGrpSpPr>
          <p:nvPr/>
        </p:nvGrpSpPr>
        <p:grpSpPr bwMode="auto">
          <a:xfrm rot="2354308">
            <a:off x="5201603" y="2040890"/>
            <a:ext cx="876300" cy="382588"/>
            <a:chOff x="5626511" y="5651404"/>
            <a:chExt cx="877528" cy="383459"/>
          </a:xfrm>
        </p:grpSpPr>
        <p:sp>
          <p:nvSpPr>
            <p:cNvPr id="109" name="Oval 22"/>
            <p:cNvSpPr>
              <a:spLocks noChangeArrowheads="1"/>
            </p:cNvSpPr>
            <p:nvPr/>
          </p:nvSpPr>
          <p:spPr bwMode="auto">
            <a:xfrm>
              <a:off x="5695951"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0" name="TextBox 23"/>
            <p:cNvSpPr txBox="1">
              <a:spLocks noChangeArrowheads="1"/>
            </p:cNvSpPr>
            <p:nvPr/>
          </p:nvSpPr>
          <p:spPr bwMode="auto">
            <a:xfrm>
              <a:off x="5626511" y="5658467"/>
              <a:ext cx="877528" cy="369332"/>
            </a:xfrm>
            <a:prstGeom prst="rect">
              <a:avLst/>
            </a:prstGeom>
            <a:noFill/>
            <a:ln w="9525">
              <a:noFill/>
              <a:miter lim="800000"/>
              <a:headEnd/>
              <a:tailEnd/>
            </a:ln>
          </p:spPr>
          <p:txBody>
            <a:bodyPr>
              <a:spAutoFit/>
            </a:bodyPr>
            <a:lstStyle/>
            <a:p>
              <a:r>
                <a:rPr lang="en-US" sz="1800" dirty="0"/>
                <a:t>$360K</a:t>
              </a:r>
            </a:p>
          </p:txBody>
        </p:sp>
      </p:grpSp>
      <p:grpSp>
        <p:nvGrpSpPr>
          <p:cNvPr id="26" name="Group 31"/>
          <p:cNvGrpSpPr>
            <a:grpSpLocks/>
          </p:cNvGrpSpPr>
          <p:nvPr/>
        </p:nvGrpSpPr>
        <p:grpSpPr bwMode="auto">
          <a:xfrm rot="-1487245">
            <a:off x="6024563" y="1371283"/>
            <a:ext cx="877887" cy="382587"/>
            <a:chOff x="6806382" y="5651404"/>
            <a:chExt cx="877528" cy="383459"/>
          </a:xfrm>
        </p:grpSpPr>
        <p:sp>
          <p:nvSpPr>
            <p:cNvPr id="112" name="Oval 24"/>
            <p:cNvSpPr>
              <a:spLocks noChangeArrowheads="1"/>
            </p:cNvSpPr>
            <p:nvPr/>
          </p:nvSpPr>
          <p:spPr bwMode="auto">
            <a:xfrm>
              <a:off x="6875822"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113" name="TextBox 25"/>
            <p:cNvSpPr txBox="1">
              <a:spLocks noChangeArrowheads="1"/>
            </p:cNvSpPr>
            <p:nvPr/>
          </p:nvSpPr>
          <p:spPr bwMode="auto">
            <a:xfrm>
              <a:off x="6806382" y="5658467"/>
              <a:ext cx="877528" cy="369332"/>
            </a:xfrm>
            <a:prstGeom prst="rect">
              <a:avLst/>
            </a:prstGeom>
            <a:noFill/>
            <a:ln w="9525">
              <a:noFill/>
              <a:miter lim="800000"/>
              <a:headEnd/>
              <a:tailEnd/>
            </a:ln>
          </p:spPr>
          <p:txBody>
            <a:bodyPr>
              <a:spAutoFit/>
            </a:bodyPr>
            <a:lstStyle/>
            <a:p>
              <a:r>
                <a:rPr lang="en-US" sz="1800" dirty="0"/>
                <a:t>$250K</a:t>
              </a:r>
            </a:p>
          </p:txBody>
        </p:sp>
      </p:grpSp>
      <p:sp>
        <p:nvSpPr>
          <p:cNvPr id="76" name="Rectangle 75"/>
          <p:cNvSpPr/>
          <p:nvPr/>
        </p:nvSpPr>
        <p:spPr>
          <a:xfrm>
            <a:off x="6306460" y="3832530"/>
            <a:ext cx="204717" cy="2459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5301325" y="2440582"/>
            <a:ext cx="204717" cy="163792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rot="19048443">
            <a:off x="3200330" y="5069908"/>
            <a:ext cx="2912939" cy="461665"/>
          </a:xfrm>
          <a:prstGeom prst="rect">
            <a:avLst/>
          </a:prstGeom>
          <a:noFill/>
        </p:spPr>
        <p:txBody>
          <a:bodyPr wrap="square" rtlCol="0" anchor="ctr">
            <a:spAutoFit/>
          </a:bodyPr>
          <a:lstStyle/>
          <a:p>
            <a:pPr algn="r"/>
            <a:r>
              <a:rPr lang="en-US" dirty="0">
                <a:latin typeface="Comic Sans MS" pitchFamily="66" charset="0"/>
              </a:rPr>
              <a:t>System Test</a:t>
            </a:r>
          </a:p>
        </p:txBody>
      </p:sp>
      <p:sp>
        <p:nvSpPr>
          <p:cNvPr id="86" name="TextBox 85"/>
          <p:cNvSpPr txBox="1"/>
          <p:nvPr/>
        </p:nvSpPr>
        <p:spPr>
          <a:xfrm rot="19048443">
            <a:off x="4233436" y="5069908"/>
            <a:ext cx="2912939" cy="461665"/>
          </a:xfrm>
          <a:prstGeom prst="rect">
            <a:avLst/>
          </a:prstGeom>
          <a:noFill/>
        </p:spPr>
        <p:txBody>
          <a:bodyPr wrap="square" rtlCol="0" anchor="ctr">
            <a:spAutoFit/>
          </a:bodyPr>
          <a:lstStyle/>
          <a:p>
            <a:pPr algn="r"/>
            <a:r>
              <a:rPr lang="en-US" dirty="0">
                <a:latin typeface="Comic Sans MS" pitchFamily="66" charset="0"/>
              </a:rPr>
              <a:t>Post-Deployment</a:t>
            </a:r>
          </a:p>
        </p:txBody>
      </p:sp>
      <p:grpSp>
        <p:nvGrpSpPr>
          <p:cNvPr id="79" name="Group 29"/>
          <p:cNvGrpSpPr>
            <a:grpSpLocks/>
          </p:cNvGrpSpPr>
          <p:nvPr/>
        </p:nvGrpSpPr>
        <p:grpSpPr bwMode="auto">
          <a:xfrm rot="1653092">
            <a:off x="4233526" y="2807175"/>
            <a:ext cx="877887" cy="382587"/>
            <a:chOff x="4412227" y="5651404"/>
            <a:chExt cx="877528" cy="383459"/>
          </a:xfrm>
        </p:grpSpPr>
        <p:sp>
          <p:nvSpPr>
            <p:cNvPr id="80" name="Oval 20"/>
            <p:cNvSpPr>
              <a:spLocks noChangeArrowheads="1"/>
            </p:cNvSpPr>
            <p:nvPr/>
          </p:nvSpPr>
          <p:spPr bwMode="auto">
            <a:xfrm>
              <a:off x="4481667" y="5651404"/>
              <a:ext cx="738648" cy="383459"/>
            </a:xfrm>
            <a:prstGeom prst="ellipse">
              <a:avLst/>
            </a:prstGeom>
            <a:solidFill>
              <a:srgbClr val="FF0000"/>
            </a:solidFill>
            <a:ln w="12700" algn="ctr">
              <a:solidFill>
                <a:schemeClr val="tx1"/>
              </a:solidFill>
              <a:round/>
              <a:headEnd type="none" w="sm" len="sm"/>
              <a:tailEnd type="none" w="sm" len="sm"/>
            </a:ln>
          </p:spPr>
          <p:txBody>
            <a:bodyPr anchor="ctr"/>
            <a:lstStyle/>
            <a:p>
              <a:pPr algn="ctr"/>
              <a:endParaRPr lang="en-US" sz="1400"/>
            </a:p>
          </p:txBody>
        </p:sp>
        <p:sp>
          <p:nvSpPr>
            <p:cNvPr id="89" name="TextBox 21"/>
            <p:cNvSpPr txBox="1">
              <a:spLocks noChangeArrowheads="1"/>
            </p:cNvSpPr>
            <p:nvPr/>
          </p:nvSpPr>
          <p:spPr bwMode="auto">
            <a:xfrm>
              <a:off x="4412227" y="5658467"/>
              <a:ext cx="8775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t>$100K</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dissolve">
                                      <p:cBhvr>
                                        <p:cTn id="27" dur="10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ssolv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96838"/>
            <a:ext cx="9048750" cy="1301038"/>
          </a:xfrm>
        </p:spPr>
        <p:txBody>
          <a:bodyPr/>
          <a:lstStyle/>
          <a:p>
            <a:r>
              <a:rPr lang="en-US" dirty="0"/>
              <a:t>Summary:</a:t>
            </a:r>
            <a:br>
              <a:rPr lang="en-US" dirty="0"/>
            </a:br>
            <a:r>
              <a:rPr lang="en-US" dirty="0"/>
              <a:t>Why Do We Test Software ?</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
        <p:nvSpPr>
          <p:cNvPr id="7" name="Rectangle 8"/>
          <p:cNvSpPr>
            <a:spLocks noChangeArrowheads="1"/>
          </p:cNvSpPr>
          <p:nvPr/>
        </p:nvSpPr>
        <p:spPr bwMode="auto">
          <a:xfrm>
            <a:off x="945574" y="1694098"/>
            <a:ext cx="7247744" cy="1127481"/>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algn="ctr">
              <a:spcBef>
                <a:spcPct val="20000"/>
              </a:spcBef>
              <a:defRPr/>
            </a:pPr>
            <a:r>
              <a:rPr lang="en-US" sz="3200" dirty="0">
                <a:effectLst>
                  <a:outerShdw blurRad="38100" dist="38100" dir="2700000" algn="tl">
                    <a:srgbClr val="000000"/>
                  </a:outerShdw>
                </a:effectLst>
                <a:latin typeface="Gill Sans MT" pitchFamily="34" charset="0"/>
              </a:rPr>
              <a:t>A tester’s goal is to eliminate faults as early as possible</a:t>
            </a:r>
          </a:p>
        </p:txBody>
      </p:sp>
      <p:sp>
        <p:nvSpPr>
          <p:cNvPr id="8" name="Rectangle 8"/>
          <p:cNvSpPr>
            <a:spLocks noChangeArrowheads="1"/>
          </p:cNvSpPr>
          <p:nvPr/>
        </p:nvSpPr>
        <p:spPr bwMode="auto">
          <a:xfrm>
            <a:off x="1143526" y="3570100"/>
            <a:ext cx="6875048" cy="1814862"/>
          </a:xfrm>
          <a:prstGeom prst="rect">
            <a:avLst/>
          </a:prstGeom>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path path="circle">
              <a:fillToRect l="50000" t="50000" r="50000" b="50000"/>
            </a:path>
            <a:tileRect/>
          </a:gradFill>
          <a:ln w="9525">
            <a:solidFill>
              <a:schemeClr val="tx1"/>
            </a:solidFill>
            <a:miter lim="800000"/>
            <a:headEnd/>
            <a:tailEnd/>
          </a:ln>
          <a:effectLst/>
        </p:spPr>
        <p:txBody>
          <a:bodyPr/>
          <a:lstStyle/>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Improve quality</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Reduce cost</a:t>
            </a:r>
          </a:p>
          <a:p>
            <a:pPr marL="457200" indent="-457200">
              <a:spcBef>
                <a:spcPct val="20000"/>
              </a:spcBef>
              <a:buFont typeface="Arial" pitchFamily="34" charset="0"/>
              <a:buChar char="•"/>
              <a:defRPr/>
            </a:pPr>
            <a:r>
              <a:rPr lang="en-US" sz="3200" dirty="0">
                <a:effectLst>
                  <a:outerShdw blurRad="38100" dist="38100" dir="2700000" algn="tl">
                    <a:srgbClr val="000000"/>
                  </a:outerShdw>
                </a:effectLst>
                <a:latin typeface="Gill Sans MT" pitchFamily="34" charset="0"/>
              </a:rPr>
              <a:t>Preserve customer satisfaction</a:t>
            </a:r>
          </a:p>
        </p:txBody>
      </p:sp>
    </p:spTree>
    <p:extLst>
      <p:ext uri="{BB962C8B-B14F-4D97-AF65-F5344CB8AC3E}">
        <p14:creationId xmlns:p14="http://schemas.microsoft.com/office/powerpoint/2010/main" val="13213432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a:t>Software is a Skin that Surrounds Our Civilization</a:t>
            </a:r>
          </a:p>
        </p:txBody>
      </p:sp>
      <p:sp>
        <p:nvSpPr>
          <p:cNvPr id="102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3</a:t>
            </a:fld>
            <a:endParaRPr lang="en-US" sz="900" b="0">
              <a:solidFill>
                <a:schemeClr val="tx1"/>
              </a:solidFill>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latin typeface="Comic Sans MS" pitchFamily="66" charset="0"/>
              </a:rPr>
              <a:t>Quote due to Dr. Mark Harman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4813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4</a:t>
            </a:fld>
            <a:endParaRPr lang="en-US" sz="900" b="0">
              <a:solidFill>
                <a:schemeClr val="tx1"/>
              </a:solidFill>
            </a:endParaRPr>
          </a:p>
        </p:txBody>
      </p:sp>
      <p:sp>
        <p:nvSpPr>
          <p:cNvPr id="48134" name="Rectangle 3"/>
          <p:cNvSpPr>
            <a:spLocks noGrp="1" noChangeArrowheads="1"/>
          </p:cNvSpPr>
          <p:nvPr>
            <p:ph type="body" idx="1"/>
          </p:nvPr>
        </p:nvSpPr>
        <p:spPr>
          <a:xfrm>
            <a:off x="138113" y="1127125"/>
            <a:ext cx="8867775" cy="3768432"/>
          </a:xfrm>
        </p:spPr>
        <p:txBody>
          <a:bodyPr/>
          <a:lstStyle/>
          <a:p>
            <a:r>
              <a:rPr lang="en-US" dirty="0">
                <a:solidFill>
                  <a:srgbClr val="FFFF00"/>
                </a:solidFill>
              </a:rPr>
              <a:t>Software Fault</a:t>
            </a:r>
            <a:r>
              <a:rPr lang="en-US" dirty="0"/>
              <a:t> : A static defect in the software</a:t>
            </a:r>
          </a:p>
          <a:p>
            <a:endParaRPr lang="en-US" dirty="0"/>
          </a:p>
          <a:p>
            <a:r>
              <a:rPr lang="en-US" dirty="0">
                <a:solidFill>
                  <a:srgbClr val="FFFF00"/>
                </a:solidFill>
              </a:rPr>
              <a:t>Software Failure</a:t>
            </a:r>
            <a:r>
              <a:rPr lang="en-US" dirty="0"/>
              <a:t> : External, incorrect behavior with respect to the requirements or other description of the expected behavior</a:t>
            </a:r>
          </a:p>
          <a:p>
            <a:endParaRPr lang="en-US" dirty="0"/>
          </a:p>
          <a:p>
            <a:r>
              <a:rPr lang="en-US" dirty="0">
                <a:solidFill>
                  <a:srgbClr val="FFFF00"/>
                </a:solidFill>
              </a:rPr>
              <a:t>Software Error</a:t>
            </a:r>
            <a:r>
              <a:rPr lang="en-US" dirty="0"/>
              <a:t> : An incorrect internal state that is the manifestation of some fault</a:t>
            </a:r>
          </a:p>
        </p:txBody>
      </p:sp>
      <p:sp>
        <p:nvSpPr>
          <p:cNvPr id="168964" name="Text Box 4"/>
          <p:cNvSpPr txBox="1">
            <a:spLocks noChangeArrowheads="1"/>
          </p:cNvSpPr>
          <p:nvPr/>
        </p:nvSpPr>
        <p:spPr bwMode="auto">
          <a:xfrm>
            <a:off x="565150" y="4970070"/>
            <a:ext cx="8013700" cy="1200329"/>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Software does not degrade.</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a:t>Software Faults, Errors &amp; Failures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and Failure Example</a:t>
            </a:r>
          </a:p>
        </p:txBody>
      </p:sp>
      <p:sp>
        <p:nvSpPr>
          <p:cNvPr id="3" name="Content Placeholder 2"/>
          <p:cNvSpPr>
            <a:spLocks noGrp="1"/>
          </p:cNvSpPr>
          <p:nvPr>
            <p:ph idx="1"/>
          </p:nvPr>
        </p:nvSpPr>
        <p:spPr/>
        <p:txBody>
          <a:bodyPr/>
          <a:lstStyle/>
          <a:p>
            <a:r>
              <a:rPr lang="en-US" sz="2800" dirty="0"/>
              <a:t>A patient gives a doctor a list of </a:t>
            </a:r>
            <a:r>
              <a:rPr lang="en-US" sz="2800" dirty="0">
                <a:solidFill>
                  <a:schemeClr val="tx2"/>
                </a:solidFill>
              </a:rPr>
              <a:t>symptoms</a:t>
            </a:r>
          </a:p>
          <a:p>
            <a:pPr lvl="1"/>
            <a:r>
              <a:rPr lang="en-US" sz="2400" dirty="0">
                <a:solidFill>
                  <a:schemeClr val="tx2"/>
                </a:solidFill>
              </a:rPr>
              <a:t>Failures</a:t>
            </a:r>
          </a:p>
          <a:p>
            <a:r>
              <a:rPr lang="en-US" sz="2800" dirty="0"/>
              <a:t>The doctor tries to diagnose the root cause, the </a:t>
            </a:r>
            <a:r>
              <a:rPr lang="en-US" sz="2800" dirty="0">
                <a:solidFill>
                  <a:schemeClr val="tx2"/>
                </a:solidFill>
              </a:rPr>
              <a:t>ailment</a:t>
            </a:r>
          </a:p>
          <a:p>
            <a:pPr lvl="1"/>
            <a:r>
              <a:rPr lang="en-US" sz="2400" dirty="0">
                <a:solidFill>
                  <a:schemeClr val="tx2"/>
                </a:solidFill>
              </a:rPr>
              <a:t>Fault</a:t>
            </a:r>
          </a:p>
          <a:p>
            <a:r>
              <a:rPr lang="en-US" sz="2800" dirty="0"/>
              <a:t>The doctor may look for </a:t>
            </a:r>
            <a:r>
              <a:rPr lang="en-US" sz="2800" dirty="0">
                <a:solidFill>
                  <a:schemeClr val="tx2"/>
                </a:solidFill>
              </a:rPr>
              <a:t>anomalous internal conditions</a:t>
            </a:r>
            <a:r>
              <a:rPr lang="en-US" sz="2800" dirty="0"/>
              <a:t> (high blood pressure, irregular heartbeat, bacteria in the blood stream)</a:t>
            </a:r>
          </a:p>
          <a:p>
            <a:pPr lvl="1"/>
            <a:r>
              <a:rPr lang="en-US" sz="2400" dirty="0">
                <a:solidFill>
                  <a:schemeClr val="tx2"/>
                </a:solidFill>
              </a:rPr>
              <a:t>Errors</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5</a:t>
            </a:fld>
            <a:endParaRPr lang="en-US"/>
          </a:p>
        </p:txBody>
      </p:sp>
      <p:sp>
        <p:nvSpPr>
          <p:cNvPr id="8" name="Text Box 4"/>
          <p:cNvSpPr txBox="1">
            <a:spLocks noChangeArrowheads="1"/>
          </p:cNvSpPr>
          <p:nvPr/>
        </p:nvSpPr>
        <p:spPr bwMode="auto">
          <a:xfrm>
            <a:off x="565150" y="4686300"/>
            <a:ext cx="8013700" cy="1532727"/>
          </a:xfrm>
          <a:prstGeom prst="rect">
            <a:avLst/>
          </a:prstGeom>
          <a:solidFill>
            <a:srgbClr val="0000CC"/>
          </a:solidFill>
          <a:ln w="12700">
            <a:solidFill>
              <a:schemeClr val="tx1"/>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Most medical problems result from external attacks (bacteria, viruses) or physical degradation as we age.</a:t>
            </a:r>
          </a:p>
          <a:p>
            <a:pPr algn="ctr">
              <a:lnSpc>
                <a:spcPct val="90000"/>
              </a:lnSpc>
              <a:spcBef>
                <a:spcPct val="30000"/>
              </a:spcBef>
              <a:buSzPct val="75000"/>
              <a:buFont typeface="Monotype Sorts" charset="2"/>
              <a:buNone/>
              <a:defRPr/>
            </a:pPr>
            <a:r>
              <a:rPr lang="en-US" sz="2400" dirty="0">
                <a:solidFill>
                  <a:srgbClr val="FFFF00"/>
                </a:solidFill>
                <a:effectLst>
                  <a:outerShdw blurRad="38100" dist="38100" dir="2700000" algn="tl">
                    <a:srgbClr val="000000"/>
                  </a:outerShdw>
                </a:effectLst>
                <a:latin typeface="Gill Sans MT" pitchFamily="34" charset="0"/>
                <a:cs typeface="Arial" pitchFamily="34" charset="0"/>
              </a:rPr>
              <a:t>Software faults were there at the beginning and do not “appear” when a part wears out.</a:t>
            </a:r>
            <a:endParaRPr lang="en-US" dirty="0">
              <a:solidFill>
                <a:srgbClr val="FFFF00"/>
              </a:solidFill>
              <a:effectLst>
                <a:outerShdw blurRad="38100" dist="38100" dir="2700000" algn="tl">
                  <a:srgbClr val="000000"/>
                </a:outerShdw>
              </a:effectLst>
              <a:latin typeface="Gill Sans MT" pitchFamily="34" charset="0"/>
              <a:cs typeface="Arial" pitchFamily="34" charset="0"/>
            </a:endParaRPr>
          </a:p>
        </p:txBody>
      </p:sp>
    </p:spTree>
    <p:extLst>
      <p:ext uri="{BB962C8B-B14F-4D97-AF65-F5344CB8AC3E}">
        <p14:creationId xmlns:p14="http://schemas.microsoft.com/office/powerpoint/2010/main" val="2302791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Concrete Example</a:t>
            </a:r>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6</a:t>
            </a:fld>
            <a:endParaRPr lang="en-US"/>
          </a:p>
        </p:txBody>
      </p:sp>
      <p:sp>
        <p:nvSpPr>
          <p:cNvPr id="7" name="TextBox 6"/>
          <p:cNvSpPr txBox="1">
            <a:spLocks noChangeArrowheads="1"/>
          </p:cNvSpPr>
          <p:nvPr/>
        </p:nvSpPr>
        <p:spPr bwMode="auto">
          <a:xfrm>
            <a:off x="329529" y="1980739"/>
            <a:ext cx="8475663" cy="4093428"/>
          </a:xfrm>
          <a:prstGeom prst="rect">
            <a:avLst/>
          </a:prstGeom>
          <a:solidFill>
            <a:srgbClr val="0000CC"/>
          </a:solidFill>
          <a:ln w="38100">
            <a:solidFill>
              <a:srgbClr val="9999FF"/>
            </a:solidFill>
            <a:miter lim="800000"/>
            <a:headEnd/>
            <a:tailEnd/>
          </a:ln>
        </p:spPr>
        <p:txBody>
          <a:bodyPr>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latin typeface="Arial Unicode MS" pitchFamily="34" charset="-128"/>
                <a:ea typeface="Arial Unicode MS" pitchFamily="34" charset="-128"/>
                <a:cs typeface="Arial Unicode MS" pitchFamily="34" charset="-128"/>
              </a:rPr>
              <a:t>public static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numZero</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 ]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 Effects: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is null throw </a:t>
            </a:r>
            <a:r>
              <a:rPr lang="en-US" dirty="0" err="1">
                <a:latin typeface="Arial Unicode MS" pitchFamily="34" charset="-128"/>
                <a:ea typeface="Arial Unicode MS" pitchFamily="34" charset="-128"/>
                <a:cs typeface="Arial Unicode MS" pitchFamily="34" charset="-128"/>
              </a:rPr>
              <a:t>NullPointerException</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 else return the number of occurrences of 0 in </a:t>
            </a:r>
            <a:r>
              <a:rPr lang="en-US" dirty="0" err="1">
                <a:latin typeface="Arial Unicode MS" pitchFamily="34" charset="-128"/>
                <a:ea typeface="Arial Unicode MS" pitchFamily="34" charset="-128"/>
                <a:cs typeface="Arial Unicode MS" pitchFamily="34" charset="-128"/>
              </a:rPr>
              <a:t>arr</a:t>
            </a:r>
            <a:endParaRPr lang="en-US" dirty="0">
              <a:latin typeface="Arial Unicode MS" pitchFamily="34" charset="-128"/>
              <a:ea typeface="Arial Unicode MS" pitchFamily="34" charset="-128"/>
              <a:cs typeface="Arial Unicode MS" pitchFamily="34" charset="-128"/>
            </a:endParaRPr>
          </a:p>
          <a:p>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count = 0;</a:t>
            </a:r>
          </a:p>
          <a:p>
            <a:r>
              <a:rPr lang="en-US" dirty="0">
                <a:latin typeface="Arial Unicode MS" pitchFamily="34" charset="-128"/>
                <a:ea typeface="Arial Unicode MS" pitchFamily="34" charset="-128"/>
                <a:cs typeface="Arial Unicode MS" pitchFamily="34" charset="-128"/>
              </a:rPr>
              <a:t>   for (</a:t>
            </a:r>
            <a:r>
              <a:rPr lang="en-US" dirty="0" err="1">
                <a:latin typeface="Arial Unicode MS" pitchFamily="34" charset="-128"/>
                <a:ea typeface="Arial Unicode MS" pitchFamily="34" charset="-128"/>
                <a:cs typeface="Arial Unicode MS" pitchFamily="34" charset="-128"/>
              </a:rPr>
              <a:t>int</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1;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&lt; </a:t>
            </a:r>
            <a:r>
              <a:rPr lang="en-US" dirty="0" err="1">
                <a:latin typeface="Arial Unicode MS" pitchFamily="34" charset="-128"/>
                <a:ea typeface="Arial Unicode MS" pitchFamily="34" charset="-128"/>
                <a:cs typeface="Arial Unicode MS" pitchFamily="34" charset="-128"/>
              </a:rPr>
              <a:t>arr.length</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if (</a:t>
            </a:r>
            <a:r>
              <a:rPr lang="en-US" dirty="0" err="1">
                <a:latin typeface="Arial Unicode MS" pitchFamily="34" charset="-128"/>
                <a:ea typeface="Arial Unicode MS" pitchFamily="34" charset="-128"/>
                <a:cs typeface="Arial Unicode MS" pitchFamily="34" charset="-128"/>
              </a:rPr>
              <a:t>arr</a:t>
            </a:r>
            <a:r>
              <a:rPr lang="en-US" dirty="0">
                <a:latin typeface="Arial Unicode MS" pitchFamily="34" charset="-128"/>
                <a:ea typeface="Arial Unicode MS" pitchFamily="34" charset="-128"/>
                <a:cs typeface="Arial Unicode MS" pitchFamily="34" charset="-128"/>
              </a:rPr>
              <a:t> [ </a:t>
            </a:r>
            <a:r>
              <a:rPr lang="en-US" dirty="0" err="1">
                <a:latin typeface="Arial Unicode MS" pitchFamily="34" charset="-128"/>
                <a:ea typeface="Arial Unicode MS" pitchFamily="34" charset="-128"/>
                <a:cs typeface="Arial Unicode MS" pitchFamily="34" charset="-128"/>
              </a:rPr>
              <a:t>i</a:t>
            </a:r>
            <a:r>
              <a:rPr lang="en-US" dirty="0">
                <a:latin typeface="Arial Unicode MS" pitchFamily="34" charset="-128"/>
                <a:ea typeface="Arial Unicode MS" pitchFamily="34" charset="-128"/>
                <a:cs typeface="Arial Unicode MS" pitchFamily="34" charset="-128"/>
              </a:rPr>
              <a:t> ] == 0)</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count++;</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a:t>
            </a:r>
          </a:p>
          <a:p>
            <a:r>
              <a:rPr lang="en-US" dirty="0">
                <a:latin typeface="Arial Unicode MS" pitchFamily="34" charset="-128"/>
                <a:ea typeface="Arial Unicode MS" pitchFamily="34" charset="-128"/>
                <a:cs typeface="Arial Unicode MS" pitchFamily="34" charset="-128"/>
              </a:rPr>
              <a:t>   return count;</a:t>
            </a:r>
          </a:p>
          <a:p>
            <a:r>
              <a:rPr lang="en-US" dirty="0">
                <a:latin typeface="Arial Unicode MS" pitchFamily="34" charset="-128"/>
                <a:ea typeface="Arial Unicode MS" pitchFamily="34" charset="-128"/>
                <a:cs typeface="Arial Unicode MS" pitchFamily="34" charset="-128"/>
              </a:rPr>
              <a:t>}</a:t>
            </a:r>
          </a:p>
        </p:txBody>
      </p:sp>
      <p:sp>
        <p:nvSpPr>
          <p:cNvPr id="8" name="Oval 7"/>
          <p:cNvSpPr/>
          <p:nvPr/>
        </p:nvSpPr>
        <p:spPr bwMode="auto">
          <a:xfrm>
            <a:off x="962952" y="3188264"/>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1909209" y="1444431"/>
            <a:ext cx="2039704" cy="1812566"/>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Fault</a:t>
            </a:r>
            <a:r>
              <a:rPr kumimoji="0" lang="en-US" sz="2000" b="1" i="0" u="none" strike="noStrike" cap="none" normalizeH="0" baseline="0" dirty="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a:t>
            </a:r>
            <a:r>
              <a:rPr kumimoji="0" lang="en-US" sz="2000" b="1" i="0" u="sng" strike="noStrike" cap="none" normalizeH="0" baseline="0" dirty="0">
                <a:ln>
                  <a:noFill/>
                </a:ln>
                <a:solidFill>
                  <a:schemeClr val="tx1"/>
                </a:solidFill>
                <a:effectLst/>
                <a:latin typeface="+mj-lt"/>
              </a:rPr>
              <a:t>1</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kumimoji="0" lang="en-US" sz="2000" b="1" i="0" u="none" strike="noStrike" cap="none" normalizeH="0" dirty="0">
                <a:ln>
                  <a:noFill/>
                </a:ln>
                <a:solidFill>
                  <a:schemeClr val="tx1"/>
                </a:solidFill>
                <a:effectLst/>
                <a:latin typeface="+mj-lt"/>
              </a:rPr>
              <a:t>1</a:t>
            </a:r>
          </a:p>
          <a:p>
            <a:r>
              <a:rPr lang="en-US" baseline="0" dirty="0">
                <a:solidFill>
                  <a:schemeClr val="tx1"/>
                </a:solidFill>
                <a:latin typeface="Gill Sans MT" pitchFamily="34" charset="0"/>
              </a:rPr>
              <a:t>Actual:</a:t>
            </a:r>
            <a:r>
              <a:rPr lang="en-US" dirty="0">
                <a:solidFill>
                  <a:schemeClr val="tx1"/>
                </a:solidFill>
                <a:latin typeface="Gill Sans MT" pitchFamily="34" charset="0"/>
              </a:rPr>
              <a:t> </a:t>
            </a:r>
            <a:r>
              <a:rPr lang="en-US" dirty="0">
                <a:solidFill>
                  <a:schemeClr val="tx1"/>
                </a:solidFill>
              </a:rPr>
              <a:t>1</a:t>
            </a:r>
            <a:endParaRPr kumimoji="0" lang="en-US" sz="2000" b="1" i="0" u="none" strike="noStrike" cap="none" normalizeH="0" baseline="0" dirty="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rgbClr val="0000CC"/>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[ 0, 2, 7 ]</a:t>
            </a:r>
          </a:p>
          <a:p>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lang="en-US" dirty="0">
                <a:solidFill>
                  <a:schemeClr val="tx1"/>
                </a:solidFill>
              </a:rPr>
              <a:t>1</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1"/>
                </a:solidFill>
                <a:latin typeface="Gill Sans MT" pitchFamily="34" charset="0"/>
              </a:rPr>
              <a:t>Actual:</a:t>
            </a:r>
            <a:r>
              <a:rPr lang="en-US" dirty="0">
                <a:solidFill>
                  <a:schemeClr val="tx1"/>
                </a:solidFill>
                <a:latin typeface="Gill Sans MT" pitchFamily="34" charset="0"/>
              </a:rPr>
              <a:t> 0</a:t>
            </a:r>
            <a:endParaRPr kumimoji="0" lang="en-US" sz="2000" b="1" i="0" u="none" strike="noStrike" cap="none" normalizeH="0" baseline="0" dirty="0">
              <a:ln>
                <a:noFill/>
              </a:ln>
              <a:solidFill>
                <a:schemeClr val="tx1"/>
              </a:solidFill>
              <a:effectLst/>
              <a:latin typeface="Gill Sans MT" pitchFamily="34" charset="0"/>
            </a:endParaRPr>
          </a:p>
        </p:txBody>
      </p:sp>
      <p:sp>
        <p:nvSpPr>
          <p:cNvPr id="16" name="Rounded Rectangle 15"/>
          <p:cNvSpPr/>
          <p:nvPr/>
        </p:nvSpPr>
        <p:spPr bwMode="auto">
          <a:xfrm>
            <a:off x="3680528" y="3607701"/>
            <a:ext cx="2856906"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none</a:t>
            </a:r>
            <a:endParaRPr kumimoji="0" lang="en-US" sz="2000" b="1" i="0" u="none" strike="noStrike" cap="none" normalizeH="0" baseline="0" dirty="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rgbClr val="0000CC"/>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Error propagates to the variable count</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count is 0 at the return statement</a:t>
            </a:r>
            <a:endParaRPr kumimoji="0" lang="en-US" sz="2000" b="1" i="0" u="none" strike="noStrike" cap="none" normalizeH="0" baseline="0" dirty="0">
              <a:ln>
                <a:noFill/>
              </a:ln>
              <a:solidFill>
                <a:schemeClr val="tx1"/>
              </a:solidFill>
              <a:effectLst/>
              <a:latin typeface="Gill Sans MT" pitchFamily="34" charset="0"/>
            </a:endParaRPr>
          </a:p>
        </p:txBody>
      </p:sp>
      <p:cxnSp>
        <p:nvCxnSpPr>
          <p:cNvPr id="18" name="Straight Connector 17"/>
          <p:cNvCxnSpPr>
            <a:stCxn id="16" idx="0"/>
            <a:endCxn id="14" idx="1"/>
          </p:cNvCxnSpPr>
          <p:nvPr/>
        </p:nvCxnSpPr>
        <p:spPr bwMode="auto">
          <a:xfrm flipV="1">
            <a:off x="5108981" y="2783662"/>
            <a:ext cx="1647867" cy="824039"/>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4001481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Bug</a:t>
            </a:r>
          </a:p>
        </p:txBody>
      </p:sp>
      <p:sp>
        <p:nvSpPr>
          <p:cNvPr id="3" name="Content Placeholder 2"/>
          <p:cNvSpPr>
            <a:spLocks noGrp="1"/>
          </p:cNvSpPr>
          <p:nvPr>
            <p:ph idx="1"/>
          </p:nvPr>
        </p:nvSpPr>
        <p:spPr/>
        <p:txBody>
          <a:bodyPr/>
          <a:lstStyle/>
          <a:p>
            <a:r>
              <a:rPr lang="en-US" sz="2400" i="1" dirty="0">
                <a:solidFill>
                  <a:schemeClr val="tx2"/>
                </a:solidFill>
              </a:rPr>
              <a:t>Bug</a:t>
            </a:r>
            <a:r>
              <a:rPr lang="en-US" sz="2400" dirty="0"/>
              <a:t> is used informally</a:t>
            </a:r>
          </a:p>
          <a:p>
            <a:r>
              <a:rPr lang="en-US" sz="2400" dirty="0"/>
              <a:t>Sometimes </a:t>
            </a:r>
            <a:r>
              <a:rPr lang="en-US" sz="2400" dirty="0">
                <a:solidFill>
                  <a:schemeClr val="tx2"/>
                </a:solidFill>
              </a:rPr>
              <a:t>speakers mean fault</a:t>
            </a:r>
            <a:r>
              <a:rPr lang="en-US" sz="2400" dirty="0"/>
              <a:t>, sometimes </a:t>
            </a:r>
            <a:r>
              <a:rPr lang="en-US" sz="2400" dirty="0">
                <a:solidFill>
                  <a:schemeClr val="tx2"/>
                </a:solidFill>
              </a:rPr>
              <a:t>error</a:t>
            </a:r>
            <a:r>
              <a:rPr lang="en-US" sz="2400" dirty="0"/>
              <a:t>, sometimes </a:t>
            </a:r>
            <a:r>
              <a:rPr lang="en-US" sz="2400" dirty="0">
                <a:solidFill>
                  <a:schemeClr val="tx2"/>
                </a:solidFill>
              </a:rPr>
              <a:t>failure</a:t>
            </a:r>
            <a:r>
              <a:rPr lang="en-US" sz="2400" dirty="0"/>
              <a:t> … often the speaker doesn’t know what it means !</a:t>
            </a:r>
          </a:p>
          <a:p>
            <a:r>
              <a:rPr lang="en-US" sz="2400" dirty="0"/>
              <a:t>This class will try to use words that have </a:t>
            </a:r>
            <a:r>
              <a:rPr lang="en-US" sz="2400" dirty="0">
                <a:solidFill>
                  <a:schemeClr val="tx2"/>
                </a:solidFill>
              </a:rPr>
              <a:t>precise</a:t>
            </a:r>
            <a:r>
              <a:rPr lang="en-US" sz="2400" dirty="0"/>
              <a:t>, </a:t>
            </a:r>
            <a:r>
              <a:rPr lang="en-US" sz="2400" dirty="0">
                <a:solidFill>
                  <a:schemeClr val="tx2"/>
                </a:solidFill>
              </a:rPr>
              <a:t>defined</a:t>
            </a:r>
            <a:r>
              <a:rPr lang="en-US" sz="2400" dirty="0"/>
              <a:t>, and </a:t>
            </a:r>
            <a:r>
              <a:rPr lang="en-US" sz="2400" dirty="0">
                <a:solidFill>
                  <a:schemeClr val="tx2"/>
                </a:solidFill>
              </a:rPr>
              <a:t>unambiguous</a:t>
            </a:r>
            <a:r>
              <a:rPr lang="en-US" sz="2400" dirty="0"/>
              <a:t> meanings</a:t>
            </a:r>
          </a:p>
          <a:p>
            <a:endParaRPr lang="en-US" sz="2400" dirty="0"/>
          </a:p>
        </p:txBody>
      </p:sp>
      <p:sp>
        <p:nvSpPr>
          <p:cNvPr id="4" name="Date Placeholder 3"/>
          <p:cNvSpPr>
            <a:spLocks noGrp="1"/>
          </p:cNvSpPr>
          <p:nvPr>
            <p:ph type="dt" sz="half" idx="10"/>
          </p:nvPr>
        </p:nvSpPr>
        <p:spPr/>
        <p:txBody>
          <a:bodyPr/>
          <a:lstStyle/>
          <a:p>
            <a:pPr>
              <a:defRPr/>
            </a:pPr>
            <a:r>
              <a:rPr lang="en-US"/>
              <a:t>Introduction to Software Testing, Edition 2  (Ch 1)</a:t>
            </a:r>
            <a:endParaRPr lang="en-US" u="sng"/>
          </a:p>
        </p:txBody>
      </p:sp>
      <p:sp>
        <p:nvSpPr>
          <p:cNvPr id="5" name="Footer Placeholder 4"/>
          <p:cNvSpPr>
            <a:spLocks noGrp="1"/>
          </p:cNvSpPr>
          <p:nvPr>
            <p:ph type="ftr" sz="quarter" idx="11"/>
          </p:nvPr>
        </p:nvSpPr>
        <p:spPr/>
        <p:txBody>
          <a:bodyPr/>
          <a:lstStyle/>
          <a:p>
            <a:pPr>
              <a:defRPr/>
            </a:pPr>
            <a:r>
              <a:rPr lang="en-US"/>
              <a:t>© Ammann &amp; Offutt</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Bookman Old Style" pitchFamily="18" charset="0"/>
                </a:rPr>
                <a:t>BUG</a:t>
              </a: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489566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55717" y="96838"/>
            <a:ext cx="9048750" cy="915987"/>
          </a:xfrm>
        </p:spPr>
        <p:txBody>
          <a:bodyPr/>
          <a:lstStyle/>
          <a:p>
            <a:r>
              <a:rPr lang="en-US"/>
              <a:t>Spectacular Software Failures</a:t>
            </a:r>
          </a:p>
        </p:txBody>
      </p:sp>
      <p:sp>
        <p:nvSpPr>
          <p:cNvPr id="922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p>
        </p:txBody>
      </p:sp>
      <p:sp>
        <p:nvSpPr>
          <p:cNvPr id="922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8</a:t>
            </a:fld>
            <a:endParaRPr lang="en-US" sz="900" b="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Intel’s Pentium FDIV fault</a:t>
            </a:r>
            <a:r>
              <a:rPr lang="en-US" sz="2400" b="0" kern="0" dirty="0">
                <a:solidFill>
                  <a:schemeClr val="tx1"/>
                </a:solidFill>
                <a:latin typeface="Gill Sans MT" pitchFamily="34" charset="0"/>
              </a:rPr>
              <a:t> : Public relations nightmare</a:t>
            </a: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machine</a:t>
            </a:r>
            <a:r>
              <a:rPr lang="en-US" sz="2400" b="0" kern="0" dirty="0">
                <a:solidFill>
                  <a:schemeClr val="tx1"/>
                </a:solidFill>
                <a:latin typeface="Gill Sans MT" pitchFamily="34" charset="0"/>
              </a:rPr>
              <a:t> : Poor testing of safety-critical software can cost </a:t>
            </a:r>
            <a:r>
              <a:rPr lang="en-US" sz="2400" b="0" i="1" kern="0" dirty="0">
                <a:solidFill>
                  <a:schemeClr val="tx1"/>
                </a:solidFill>
                <a:latin typeface="Gill Sans MT" pitchFamily="34" charset="0"/>
              </a:rPr>
              <a:t>lives </a:t>
            </a:r>
            <a:r>
              <a:rPr lang="en-US" sz="2400" b="0" kern="0" dirty="0">
                <a:solidFill>
                  <a:schemeClr val="tx1"/>
                </a:solidFill>
                <a:latin typeface="Gill Sans MT" pitchFamily="34" charset="0"/>
              </a:rPr>
              <a:t>: 3 patients were killed</a:t>
            </a: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t>Mars Polar</a:t>
            </a:r>
            <a:br>
              <a:rPr lang="en-US" dirty="0"/>
            </a:br>
            <a:r>
              <a:rPr lang="en-US" dirty="0"/>
              <a:t>Lander crash</a:t>
            </a:r>
            <a:br>
              <a:rPr lang="en-US" dirty="0"/>
            </a:br>
            <a:r>
              <a:rPr lang="en-US" dirty="0"/>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rgbClr val="000000"/>
                </a:solidFill>
              </a:rPr>
              <a:t>Ariane</a:t>
            </a:r>
            <a:r>
              <a:rPr lang="en-US" dirty="0">
                <a:solidFill>
                  <a:srgbClr val="000000"/>
                </a:solidFill>
              </a:rPr>
              <a:t> 5:</a:t>
            </a:r>
            <a:br>
              <a:rPr lang="en-US" dirty="0">
                <a:solidFill>
                  <a:srgbClr val="000000"/>
                </a:solidFill>
              </a:rPr>
            </a:br>
            <a:r>
              <a:rPr lang="en-US" dirty="0">
                <a:solidFill>
                  <a:srgbClr val="000000"/>
                </a:solidFill>
              </a:rPr>
              <a:t>exception-handling</a:t>
            </a:r>
            <a:br>
              <a:rPr lang="en-US" dirty="0">
                <a:solidFill>
                  <a:srgbClr val="000000"/>
                </a:solidFill>
              </a:rPr>
            </a:br>
            <a:r>
              <a:rPr lang="en-US" dirty="0">
                <a:solidFill>
                  <a:srgbClr val="000000"/>
                </a:solidFill>
              </a:rPr>
              <a:t>bug :  forced self</a:t>
            </a:r>
            <a:br>
              <a:rPr lang="en-US" dirty="0">
                <a:solidFill>
                  <a:srgbClr val="000000"/>
                </a:solidFill>
              </a:rPr>
            </a:br>
            <a:r>
              <a:rPr lang="en-US" dirty="0">
                <a:solidFill>
                  <a:srgbClr val="000000"/>
                </a:solidFill>
              </a:rPr>
              <a:t>destruct on maiden</a:t>
            </a:r>
            <a:br>
              <a:rPr lang="en-US" dirty="0">
                <a:solidFill>
                  <a:srgbClr val="000000"/>
                </a:solidFill>
              </a:rPr>
            </a:br>
            <a:r>
              <a:rPr lang="en-US" dirty="0">
                <a:solidFill>
                  <a:srgbClr val="000000"/>
                </a:solidFill>
              </a:rPr>
              <a:t>flight (64-bit to 16-bit</a:t>
            </a:r>
            <a:br>
              <a:rPr lang="en-US" dirty="0">
                <a:solidFill>
                  <a:srgbClr val="000000"/>
                </a:solidFill>
              </a:rPr>
            </a:br>
            <a:r>
              <a:rPr lang="en-US" dirty="0">
                <a:solidFill>
                  <a:srgbClr val="000000"/>
                </a:solidFill>
              </a:rPr>
              <a:t>conversion:  about</a:t>
            </a:r>
            <a:br>
              <a:rPr lang="en-US" dirty="0">
                <a:solidFill>
                  <a:srgbClr val="000000"/>
                </a:solidFill>
              </a:rPr>
            </a:br>
            <a:r>
              <a:rPr lang="en-US" dirty="0">
                <a:solidFill>
                  <a:srgbClr val="000000"/>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6412843" cy="95410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800" b="0" dirty="0">
                <a:solidFill>
                  <a:schemeClr val="tx2"/>
                </a:solidFill>
                <a:effectLst>
                  <a:outerShdw blurRad="38100" dist="38100" dir="2700000" algn="tl">
                    <a:srgbClr val="000000"/>
                  </a:outerShdw>
                </a:effectLst>
                <a:latin typeface="Gill Sans MT" pitchFamily="34" charset="0"/>
                <a:ea typeface="宋体" charset="-122"/>
              </a:rPr>
              <a:t>We need our software to be</a:t>
            </a:r>
            <a:r>
              <a:rPr lang="en-US" altLang="zh-CN" b="0" dirty="0">
                <a:solidFill>
                  <a:schemeClr val="tx2"/>
                </a:solidFill>
                <a:effectLst>
                  <a:outerShdw blurRad="38100" dist="38100" dir="2700000" algn="tl">
                    <a:srgbClr val="000000"/>
                  </a:outerShdw>
                </a:effectLst>
                <a:latin typeface="Gill Sans MT" pitchFamily="34" charset="0"/>
                <a:ea typeface="宋体" charset="-122"/>
              </a:rPr>
              <a:t> </a:t>
            </a:r>
            <a:r>
              <a:rPr lang="en-US" altLang="zh-CN" sz="2800" b="0" dirty="0">
                <a:solidFill>
                  <a:schemeClr val="tx2"/>
                </a:solidFill>
                <a:effectLst>
                  <a:outerShdw blurRad="38100" dist="38100" dir="2700000" algn="tl">
                    <a:srgbClr val="000000"/>
                  </a:outerShdw>
                </a:effectLst>
                <a:latin typeface="Kristen ITC" pitchFamily="66" charset="0"/>
                <a:ea typeface="宋体" charset="-122"/>
              </a:rPr>
              <a:t>dependable</a:t>
            </a:r>
          </a:p>
          <a:p>
            <a:pPr algn="ctr">
              <a:defRPr/>
            </a:pPr>
            <a:r>
              <a:rPr lang="en-US" sz="2800" b="0" dirty="0">
                <a:solidFill>
                  <a:schemeClr val="tx2"/>
                </a:solidFill>
                <a:effectLst>
                  <a:outerShdw blurRad="38100" dist="38100" dir="2700000" algn="tl">
                    <a:srgbClr val="000000"/>
                  </a:outerShdw>
                </a:effectLst>
                <a:latin typeface="Gill Sans MT" pitchFamily="34" charset="0"/>
                <a:ea typeface="宋体" charset="-122"/>
              </a:rPr>
              <a:t>Testing is </a:t>
            </a:r>
            <a:r>
              <a:rPr lang="en-US" sz="2800" b="0" i="1" dirty="0">
                <a:solidFill>
                  <a:schemeClr val="tx2"/>
                </a:solidFill>
                <a:effectLst>
                  <a:outerShdw blurRad="38100" dist="38100" dir="2700000" algn="tl">
                    <a:srgbClr val="000000"/>
                  </a:outerShdw>
                </a:effectLst>
                <a:latin typeface="Gill Sans MT" pitchFamily="34" charset="0"/>
                <a:ea typeface="宋体" charset="-122"/>
              </a:rPr>
              <a:t>one</a:t>
            </a:r>
            <a:r>
              <a:rPr lang="en-US" sz="2800" b="0" dirty="0">
                <a:solidFill>
                  <a:schemeClr val="tx2"/>
                </a:solidFill>
                <a:effectLst>
                  <a:outerShdw blurRad="38100" dist="38100" dir="2700000" algn="tl">
                    <a:srgbClr val="000000"/>
                  </a:outerShdw>
                </a:effectLst>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Ariane 5 explosion</a:t>
            </a:r>
            <a:r>
              <a:rPr lang="en-US" sz="2400" b="0" kern="0" dirty="0">
                <a:solidFill>
                  <a:schemeClr val="tx1"/>
                </a:solidFill>
                <a:latin typeface="Gill Sans MT" pitchFamily="34" charset="0"/>
              </a:rPr>
              <a:t> </a:t>
            </a:r>
            <a:r>
              <a:rPr lang="en-US" sz="2400" b="0" kern="0">
                <a:solidFill>
                  <a:schemeClr val="tx1"/>
                </a:solidFill>
                <a:latin typeface="Gill Sans MT" pitchFamily="34" charset="0"/>
              </a:rPr>
              <a:t>: Millions of $$</a:t>
            </a:r>
            <a:endParaRPr lang="en-US" sz="2400" b="0" kern="0" dirty="0">
              <a:solidFill>
                <a:schemeClr val="tx1"/>
              </a:solidFill>
              <a:latin typeface="Gill Sans MT" pitchFamily="34" charset="0"/>
            </a:endParaRPr>
          </a:p>
        </p:txBody>
      </p:sp>
    </p:spTree>
    <p:extLst>
      <p:ext uri="{BB962C8B-B14F-4D97-AF65-F5344CB8AC3E}">
        <p14:creationId xmlns:p14="http://schemas.microsoft.com/office/powerpoint/2010/main" val="15319070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Northeast Blackout of 2003</a:t>
            </a:r>
          </a:p>
        </p:txBody>
      </p:sp>
      <p:sp>
        <p:nvSpPr>
          <p:cNvPr id="133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Introduction to Software Testing, Edition 2  (Ch 1)</a:t>
            </a:r>
            <a:endParaRPr lang="en-US" sz="900" b="0" u="sng">
              <a:solidFill>
                <a:schemeClr val="tx1"/>
              </a:solidFill>
            </a:endParaRPr>
          </a:p>
        </p:txBody>
      </p:sp>
      <p:sp>
        <p:nvSpPr>
          <p:cNvPr id="13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b="0">
                <a:solidFill>
                  <a:schemeClr val="tx1"/>
                </a:solidFill>
              </a:rPr>
              <a:t>© Ammann &amp; Offutt</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9</a:t>
            </a:fld>
            <a:endParaRPr lang="en-US" sz="900" b="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10 million people in Ontario, Canada</a:t>
            </a:r>
            <a:endParaRPr lang="en-GB" sz="180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Affected 40 million people in 8 US states</a:t>
            </a:r>
            <a:endParaRPr lang="en-GB" sz="180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a:solidFill>
                  <a:srgbClr val="000000"/>
                </a:solidFill>
                <a:latin typeface="Arial" pitchFamily="34" charset="0"/>
                <a:cs typeface="Arial" pitchFamily="34" charset="0"/>
              </a:rPr>
              <a:t>Financial losses of</a:t>
            </a:r>
          </a:p>
          <a:p>
            <a:pPr algn="ctr">
              <a:spcBef>
                <a:spcPct val="20000"/>
              </a:spcBef>
              <a:defRPr/>
            </a:pPr>
            <a:r>
              <a:rPr lang="nb-NO" sz="1800">
                <a:solidFill>
                  <a:srgbClr val="000000"/>
                </a:solidFill>
                <a:latin typeface="Arial" pitchFamily="34" charset="0"/>
                <a:cs typeface="Arial" pitchFamily="34" charset="0"/>
              </a:rPr>
              <a:t>$6 Billion USD</a:t>
            </a:r>
            <a:endParaRPr lang="en-GB" sz="180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accent3">
              <a:lumMod val="60000"/>
              <a:lumOff val="40000"/>
            </a:schemeClr>
          </a:solidFill>
          <a:ln w="9525" cap="flat" cmpd="sng" algn="ctr">
            <a:solidFill>
              <a:schemeClr val="tx1"/>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The </a:t>
            </a:r>
            <a:r>
              <a:rPr lang="nb-NO" sz="1800" dirty="0">
                <a:solidFill>
                  <a:schemeClr val="bg1">
                    <a:lumMod val="60000"/>
                    <a:lumOff val="40000"/>
                  </a:schemeClr>
                </a:solidFill>
                <a:latin typeface="Arial" pitchFamily="34" charset="0"/>
                <a:cs typeface="Arial" pitchFamily="34" charset="0"/>
              </a:rPr>
              <a:t>alarm system </a:t>
            </a:r>
            <a:r>
              <a:rPr lang="nb-NO" sz="1800" dirty="0">
                <a:solidFill>
                  <a:srgbClr val="000000"/>
                </a:solidFill>
                <a:latin typeface="Arial" pitchFamily="34" charset="0"/>
                <a:cs typeface="Arial" pitchFamily="34" charset="0"/>
              </a:rPr>
              <a:t>in the energy management system </a:t>
            </a:r>
            <a:r>
              <a:rPr lang="nb-NO" sz="1800" dirty="0">
                <a:solidFill>
                  <a:schemeClr val="bg1">
                    <a:lumMod val="60000"/>
                    <a:lumOff val="40000"/>
                  </a:schemeClr>
                </a:solidFill>
                <a:latin typeface="Arial" pitchFamily="34" charset="0"/>
                <a:cs typeface="Arial" pitchFamily="34" charset="0"/>
              </a:rPr>
              <a:t>failed due to a software error</a:t>
            </a:r>
            <a:r>
              <a:rPr lang="nb-NO" sz="1800" dirty="0">
                <a:solidFill>
                  <a:srgbClr val="000000"/>
                </a:solidFill>
                <a:latin typeface="Arial" pitchFamily="34" charset="0"/>
                <a:cs typeface="Arial" pitchFamily="34" charset="0"/>
              </a:rPr>
              <a:t> and operators were not informed of the power overload in the system</a:t>
            </a:r>
            <a:endParaRPr lang="en-GB" sz="1800" dirty="0">
              <a:solidFill>
                <a:srgbClr val="000000"/>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theme/theme1.xml><?xml version="1.0" encoding="utf-8"?>
<a:theme xmlns:a="http://schemas.openxmlformats.org/drawingml/2006/main" name="intro">
  <a:themeElements>
    <a:clrScheme name="Custom 3">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000"/>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1666</TotalTime>
  <Pages>49</Pages>
  <Words>2167</Words>
  <Application>Microsoft Office PowerPoint</Application>
  <PresentationFormat>On-screen Show (4:3)</PresentationFormat>
  <Paragraphs>343</Paragraphs>
  <Slides>26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宋体</vt:lpstr>
      <vt:lpstr>宋体</vt:lpstr>
      <vt:lpstr>Arial</vt:lpstr>
      <vt:lpstr>Arial Unicode MS</vt:lpstr>
      <vt:lpstr>Bookman Old Style</vt:lpstr>
      <vt:lpstr>Comic Sans MS</vt:lpstr>
      <vt:lpstr>Gill Sans MT</vt:lpstr>
      <vt:lpstr>Kristen ITC</vt:lpstr>
      <vt:lpstr>Monotype Sorts</vt:lpstr>
      <vt:lpstr>Times New Roman</vt:lpstr>
      <vt:lpstr>Verdana</vt:lpstr>
      <vt:lpstr>Wingdings</vt:lpstr>
      <vt:lpstr>intro</vt:lpstr>
      <vt:lpstr>Introduction to Software Testing (2nd edition) Chapter 1  Why Do We Test Software?</vt:lpstr>
      <vt:lpstr>Testing in the 21st Century</vt:lpstr>
      <vt:lpstr>Software is a Skin that Surrounds Our Civilization</vt:lpstr>
      <vt:lpstr>Software Faults, Errors &amp; Failures</vt:lpstr>
      <vt:lpstr>Fault and Failure Example</vt:lpstr>
      <vt:lpstr>A Concrete Example</vt:lpstr>
      <vt:lpstr>The Term Bug</vt:lpstr>
      <vt:lpstr>Spectacular Software Failures</vt:lpstr>
      <vt:lpstr>Northeast Blackout of 2003</vt:lpstr>
      <vt:lpstr>Costly Software Failures</vt:lpstr>
      <vt:lpstr>Testing in the 21st Century</vt:lpstr>
      <vt:lpstr>What Does This Mean?</vt:lpstr>
      <vt:lpstr>Validation &amp; Verification (IEEE)</vt:lpstr>
      <vt:lpstr>Testing Goals Based on Test Process Maturity</vt:lpstr>
      <vt:lpstr>Level 0 Thinking</vt:lpstr>
      <vt:lpstr>Level 1 Thinking</vt:lpstr>
      <vt:lpstr>Level 2 Thinking</vt:lpstr>
      <vt:lpstr>Level 3 Thinking</vt:lpstr>
      <vt:lpstr>Level 4 Thinking</vt:lpstr>
      <vt:lpstr>Where Are You?</vt:lpstr>
      <vt:lpstr>Tactical Goals : Why Each Test ?</vt:lpstr>
      <vt:lpstr>Here! Test This!</vt:lpstr>
      <vt:lpstr>Why Each Test ?</vt:lpstr>
      <vt:lpstr>Cost of Not Testing</vt:lpstr>
      <vt:lpstr>Cost of Late Testing</vt:lpstr>
      <vt:lpstr>Summary: Why Do We Test Software ?</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Ken Baker</cp:lastModifiedBy>
  <cp:revision>244</cp:revision>
  <cp:lastPrinted>2015-08-31T19:39:18Z</cp:lastPrinted>
  <dcterms:created xsi:type="dcterms:W3CDTF">1996-06-15T03:21:08Z</dcterms:created>
  <dcterms:modified xsi:type="dcterms:W3CDTF">2017-08-19T18:57:28Z</dcterms:modified>
</cp:coreProperties>
</file>