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1C953-EEED-447E-8672-31618F4A21C3}" type="datetimeFigureOut">
              <a:rPr lang="en-PH" smtClean="0"/>
              <a:t>10/08/2025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10715-7B08-431E-8384-EAD5E598D048}" type="slidenum">
              <a:rPr lang="en-PH" smtClean="0"/>
              <a:t>‹#›</a:t>
            </a:fld>
            <a:endParaRPr lang="en-PH"/>
          </a:p>
        </p:txBody>
      </p:sp>
    </p:spTree>
    <p:extLst>
      <p:ext uri="{BB962C8B-B14F-4D97-AF65-F5344CB8AC3E}">
        <p14:creationId xmlns:p14="http://schemas.microsoft.com/office/powerpoint/2010/main" val="362727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C3B9-671C-C958-DB3C-0789C0807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92DA5A9-CF8E-448E-A193-21FD9298D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C340415-35B9-4FBA-ED12-B2F688DB22BD}"/>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BA9B4BDA-7EF1-E0CB-FB81-E7D9128EE5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21620F4-16BF-3214-70FF-EA822BAE7077}"/>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6703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50B4-6DA6-6BA2-B39D-41B2E265D66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72A59E4-D4EE-3449-F4E2-687344E27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FBEE50A-24B9-1846-B7C3-3933F4DC4C68}"/>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1742238E-E2DC-A51D-DC98-3DED8E3DE8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0747F91-B788-4ACA-0D10-0AB1572E5317}"/>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2169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8C478-3055-6671-86A2-A6D5988D1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0503495-960A-EF4B-8C13-966D03190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FDAE02F-4B35-66EE-8D9D-95F7C2CD7CB1}"/>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4B464C62-3B8B-A1A3-7406-0B205095DB0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912ABF7-13C2-0163-AF45-910774AE88B3}"/>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4722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C66D-B197-6D59-7FCB-27A9A63D1C1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9ED7855-DDA1-AC99-D298-788AD08A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6AE89A7-15CE-06F9-7C32-DEF920604DF4}"/>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5025D445-2257-4DAD-9258-5E7A8810311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49C2F0C-66EA-A0A8-2FCD-2D5B44925A08}"/>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72668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3AE9-BB0A-811C-E688-B54BBE27A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EAAE3CD-62CB-64E2-445B-13DD51631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D9237-1F41-2307-F6A6-E149CAB91141}"/>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A00BAB43-D6A8-4CB7-2D74-28625FC3DC1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C452D7F-C53E-4C63-FC5C-37FBA715C6CA}"/>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31756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F901-493D-7671-8A34-8B538C21173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B250997-94C9-EE46-5948-9313F6ADB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43496D5-7639-DAD9-8C8F-9A25989E4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024E0AB-C288-FDA4-DCEE-919C9920BCA2}"/>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A770A705-1BF2-4520-8273-C98E355AA1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999C149-0A93-1C06-174F-B1C60B6FB863}"/>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89796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693F-0C28-BB7E-4776-85F1A23C80E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2843E9E-0E0B-428F-2011-ACAB688ED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B998E6-8B78-44D3-BEC1-1FCFF1348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A7CD18A-DF36-2AC9-6FB9-8D794BA87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0ABFC-3D47-2C63-4C09-64D602790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C5B92C7-CDEB-B615-5220-91FBED0D07ED}"/>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8" name="Footer Placeholder 7">
            <a:extLst>
              <a:ext uri="{FF2B5EF4-FFF2-40B4-BE49-F238E27FC236}">
                <a16:creationId xmlns:a16="http://schemas.microsoft.com/office/drawing/2014/main" id="{E045F05C-D677-9F6D-F245-3E78528633C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F23F2755-6C22-740A-BA4A-5A4DDF26E751}"/>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49839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D91-7ACE-76E4-D4A0-9575C4D8943B}"/>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949AB7A-6FF9-AD68-A12E-4D99EE577C93}"/>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4" name="Footer Placeholder 3">
            <a:extLst>
              <a:ext uri="{FF2B5EF4-FFF2-40B4-BE49-F238E27FC236}">
                <a16:creationId xmlns:a16="http://schemas.microsoft.com/office/drawing/2014/main" id="{68D7299E-72A7-AAB3-C100-80C03A6C6E7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011E90A-10AA-34AC-CB60-45BCC48C5A85}"/>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75603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F7819-EB25-1E87-D3E4-9EB7ACA03FA0}"/>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3" name="Footer Placeholder 2">
            <a:extLst>
              <a:ext uri="{FF2B5EF4-FFF2-40B4-BE49-F238E27FC236}">
                <a16:creationId xmlns:a16="http://schemas.microsoft.com/office/drawing/2014/main" id="{312949BD-B158-9597-9CAA-7F5D45CF69D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E438F26-5134-B51B-4F0F-E8838B439A7D}"/>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24036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02A-57F1-BFEB-068E-825A1BD5C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06D64A5-672E-1852-D541-45493FDA7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FE974A3-0FCA-DB91-6BBA-86FCC8C67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F1F27-D99C-0A52-DE0B-F29D2C2CFF5A}"/>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A74BF595-E1D7-4821-193C-FCF0904B210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61F48D0-8251-975A-51E9-D8E546BCA879}"/>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194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B11A-BC97-9102-D48F-ADBBE54E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60EA264-7552-6013-AF33-FDA71A597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7F70A50-AB9E-CD3C-B7DD-3CED905FC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E540C-D024-8F6B-B294-ECA7B0CF9010}"/>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3A8379B8-AA18-7869-5F3A-02051F83ABA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66CF015-4CAF-69DD-6BDD-C04FBBCA436B}"/>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90579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0C203-446B-80C4-0C70-FDF5060D6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077C781-90AF-45A4-4609-92B8B910C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7658EEA-01E9-E8F6-FF72-CC8B5B31F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E1BE6BBC-B167-2422-F1FF-AA1614091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6A8E3F3-F143-7598-C77F-8E8EBD8D6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55848-B75D-4F7E-9A45-80B5CE602519}" type="slidenum">
              <a:rPr lang="en-PH" smtClean="0"/>
              <a:t>‹#›</a:t>
            </a:fld>
            <a:endParaRPr lang="en-PH"/>
          </a:p>
        </p:txBody>
      </p:sp>
    </p:spTree>
    <p:extLst>
      <p:ext uri="{BB962C8B-B14F-4D97-AF65-F5344CB8AC3E}">
        <p14:creationId xmlns:p14="http://schemas.microsoft.com/office/powerpoint/2010/main" val="379692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8A87-DFCB-C823-AAAB-4498EF6B110C}"/>
              </a:ext>
            </a:extLst>
          </p:cNvPr>
          <p:cNvSpPr>
            <a:spLocks noGrp="1"/>
          </p:cNvSpPr>
          <p:nvPr>
            <p:ph type="ctrTitle"/>
          </p:nvPr>
        </p:nvSpPr>
        <p:spPr/>
        <p:txBody>
          <a:bodyPr>
            <a:normAutofit/>
          </a:bodyPr>
          <a:lstStyle/>
          <a:p>
            <a:r>
              <a:rPr lang="en-US" sz="4000" b="1" dirty="0" err="1">
                <a:latin typeface="Arial" panose="020B0604020202020204" pitchFamily="34" charset="0"/>
                <a:cs typeface="Arial" panose="020B0604020202020204" pitchFamily="34" charset="0"/>
              </a:rPr>
              <a:t>HandsMen</a:t>
            </a:r>
            <a:r>
              <a:rPr lang="en-US" sz="4000" b="1" dirty="0">
                <a:latin typeface="Arial" panose="020B0604020202020204" pitchFamily="34" charset="0"/>
                <a:cs typeface="Arial" panose="020B0604020202020204" pitchFamily="34" charset="0"/>
              </a:rPr>
              <a:t> Threads: Elevating the Art of Sophistication in Men's Fashion</a:t>
            </a:r>
            <a:endParaRPr lang="en-PH"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2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4C48-8CB3-AB7A-4527-F07C9B31CB59}"/>
              </a:ext>
            </a:extLst>
          </p:cNvPr>
          <p:cNvSpPr>
            <a:spLocks noGrp="1"/>
          </p:cNvSpPr>
          <p:nvPr>
            <p:ph idx="1"/>
          </p:nvPr>
        </p:nvSpPr>
        <p:spPr>
          <a:xfrm>
            <a:off x="838200" y="521110"/>
            <a:ext cx="10515600" cy="5815780"/>
          </a:xfrm>
        </p:spPr>
        <p:txBody>
          <a:bodyPr>
            <a:normAutofit/>
          </a:bodyPr>
          <a:lstStyle/>
          <a:p>
            <a:pPr marL="0" indent="0">
              <a:buNone/>
            </a:pPr>
            <a:r>
              <a:rPr lang="en-US" sz="2000" b="1" dirty="0"/>
              <a:t>2. Custom Object Development</a:t>
            </a:r>
          </a:p>
          <a:p>
            <a:pPr marL="0" indent="0">
              <a:buNone/>
            </a:pPr>
            <a:endParaRPr lang="en-US" sz="2000" dirty="0"/>
          </a:p>
          <a:p>
            <a:pPr>
              <a:buFont typeface="Wingdings" panose="05000000000000000000" pitchFamily="2" charset="2"/>
              <a:buChar char="ü"/>
            </a:pPr>
            <a:r>
              <a:rPr lang="en-US" sz="2000" dirty="0"/>
              <a:t>Five key custom objects were built to capture business-critical data:</a:t>
            </a:r>
          </a:p>
          <a:p>
            <a:pPr>
              <a:buFont typeface="Wingdings" panose="05000000000000000000" pitchFamily="2" charset="2"/>
              <a:buChar char="ü"/>
            </a:pPr>
            <a:r>
              <a:rPr lang="en-US" sz="2000" dirty="0" err="1"/>
              <a:t>HandsMen</a:t>
            </a:r>
            <a:r>
              <a:rPr lang="en-US" sz="2000" dirty="0"/>
              <a:t> Customer – Client contact and loyalty program details.</a:t>
            </a:r>
          </a:p>
          <a:p>
            <a:pPr>
              <a:buFont typeface="Wingdings" panose="05000000000000000000" pitchFamily="2" charset="2"/>
              <a:buChar char="ü"/>
            </a:pPr>
            <a:r>
              <a:rPr lang="en-US" sz="2000" dirty="0" err="1"/>
              <a:t>HandsMen</a:t>
            </a:r>
            <a:r>
              <a:rPr lang="en-US" sz="2000" dirty="0"/>
              <a:t> Product – Product catalog information like SKU, pricing, and availability.</a:t>
            </a:r>
          </a:p>
          <a:p>
            <a:pPr>
              <a:buFont typeface="Wingdings" panose="05000000000000000000" pitchFamily="2" charset="2"/>
              <a:buChar char="ü"/>
            </a:pPr>
            <a:r>
              <a:rPr lang="en-US" sz="2000" dirty="0" err="1"/>
              <a:t>HandsMen</a:t>
            </a:r>
            <a:r>
              <a:rPr lang="en-US" sz="2000" dirty="0"/>
              <a:t> Order – Purchase details, quantities, and order status.</a:t>
            </a:r>
          </a:p>
          <a:p>
            <a:pPr>
              <a:buFont typeface="Wingdings" panose="05000000000000000000" pitchFamily="2" charset="2"/>
              <a:buChar char="ü"/>
            </a:pPr>
            <a:r>
              <a:rPr lang="en-US" sz="2000" dirty="0"/>
              <a:t>Inventory – Warehouse stock levels and locations.</a:t>
            </a:r>
          </a:p>
          <a:p>
            <a:pPr>
              <a:buFont typeface="Wingdings" panose="05000000000000000000" pitchFamily="2" charset="2"/>
              <a:buChar char="ü"/>
            </a:pPr>
            <a:r>
              <a:rPr lang="en-US" sz="2000" dirty="0"/>
              <a:t>Marketing Campaign – Campaign details, schedules, and promotions.</a:t>
            </a:r>
          </a:p>
          <a:p>
            <a:pPr>
              <a:buFont typeface="Wingdings" panose="05000000000000000000" pitchFamily="2" charset="2"/>
              <a:buChar char="ü"/>
            </a:pPr>
            <a:r>
              <a:rPr lang="en-US" sz="2000" dirty="0"/>
              <a:t>Process:</a:t>
            </a:r>
          </a:p>
          <a:p>
            <a:pPr>
              <a:buFont typeface="Wingdings" panose="05000000000000000000" pitchFamily="2" charset="2"/>
              <a:buChar char="ü"/>
            </a:pPr>
            <a:r>
              <a:rPr lang="en-US" sz="2000" dirty="0"/>
              <a:t>Navigated to Setup → Object Manager → Create → Custom Object.</a:t>
            </a:r>
          </a:p>
          <a:p>
            <a:pPr>
              <a:buFont typeface="Wingdings" panose="05000000000000000000" pitchFamily="2" charset="2"/>
              <a:buChar char="ü"/>
            </a:pPr>
            <a:r>
              <a:rPr lang="en-US" sz="2000" dirty="0"/>
              <a:t>Defined labels, names, and enabled search/report options.</a:t>
            </a:r>
          </a:p>
          <a:p>
            <a:pPr>
              <a:buFont typeface="Wingdings" panose="05000000000000000000" pitchFamily="2" charset="2"/>
              <a:buChar char="ü"/>
            </a:pPr>
            <a:r>
              <a:rPr lang="en-US" sz="2000" dirty="0"/>
              <a:t>Created tabs for each object.</a:t>
            </a:r>
          </a:p>
          <a:p>
            <a:pPr marL="0" indent="0">
              <a:buNone/>
            </a:pPr>
            <a:endParaRPr lang="en-PH" sz="2000" dirty="0"/>
          </a:p>
        </p:txBody>
      </p:sp>
    </p:spTree>
    <p:extLst>
      <p:ext uri="{BB962C8B-B14F-4D97-AF65-F5344CB8AC3E}">
        <p14:creationId xmlns:p14="http://schemas.microsoft.com/office/powerpoint/2010/main" val="39899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4FFFE-0A8E-BEC5-7B8A-7A54D0EA1DF1}"/>
              </a:ext>
            </a:extLst>
          </p:cNvPr>
          <p:cNvSpPr>
            <a:spLocks noGrp="1"/>
          </p:cNvSpPr>
          <p:nvPr>
            <p:ph idx="1"/>
          </p:nvPr>
        </p:nvSpPr>
        <p:spPr>
          <a:xfrm>
            <a:off x="838200" y="757084"/>
            <a:ext cx="10515600" cy="5343832"/>
          </a:xfrm>
        </p:spPr>
        <p:txBody>
          <a:bodyPr>
            <a:normAutofit/>
          </a:bodyPr>
          <a:lstStyle/>
          <a:p>
            <a:pPr marL="0" indent="0">
              <a:buNone/>
            </a:pPr>
            <a:r>
              <a:rPr lang="en-US" sz="2000" b="1" dirty="0"/>
              <a:t>3. Lightning App Creation</a:t>
            </a:r>
          </a:p>
          <a:p>
            <a:pPr marL="0" indent="0">
              <a:buNone/>
            </a:pPr>
            <a:endParaRPr lang="en-US" sz="2000" dirty="0"/>
          </a:p>
          <a:p>
            <a:pPr marL="0" indent="0">
              <a:buNone/>
            </a:pPr>
            <a:r>
              <a:rPr lang="en-US" sz="2000" dirty="0"/>
              <a:t>Built a custom Lightning App titled </a:t>
            </a:r>
            <a:r>
              <a:rPr lang="en-US" sz="2000" dirty="0" err="1"/>
              <a:t>HandsMen</a:t>
            </a:r>
            <a:r>
              <a:rPr lang="en-US" sz="2000" dirty="0"/>
              <a:t> Threads CRM.</a:t>
            </a:r>
          </a:p>
          <a:p>
            <a:pPr marL="0" indent="0">
              <a:buNone/>
            </a:pPr>
            <a:r>
              <a:rPr lang="en-US" sz="2000" dirty="0"/>
              <a:t>Included tabs: Customer, Order, Product, Inventory, Campaign, Reports, and more.</a:t>
            </a:r>
          </a:p>
          <a:p>
            <a:pPr marL="0" indent="0">
              <a:buNone/>
            </a:pPr>
            <a:r>
              <a:rPr lang="en-US" sz="2000" dirty="0"/>
              <a:t>Linked to the System Administrator profile.</a:t>
            </a:r>
          </a:p>
          <a:p>
            <a:pPr marL="0" indent="0">
              <a:buNone/>
            </a:pPr>
            <a:endParaRPr lang="en-US" sz="2000" dirty="0"/>
          </a:p>
          <a:p>
            <a:pPr marL="0" indent="0">
              <a:buNone/>
            </a:pPr>
            <a:r>
              <a:rPr lang="en-US" sz="2000" b="1" dirty="0"/>
              <a:t>4. Data Validation Rules</a:t>
            </a:r>
          </a:p>
          <a:p>
            <a:pPr marL="0" indent="0">
              <a:buNone/>
            </a:pPr>
            <a:r>
              <a:rPr lang="en-US" sz="2000" dirty="0"/>
              <a:t>Examples applied:</a:t>
            </a:r>
          </a:p>
          <a:p>
            <a:pPr marL="0" indent="0">
              <a:buNone/>
            </a:pPr>
            <a:endParaRPr lang="en-US" sz="2000" dirty="0"/>
          </a:p>
          <a:p>
            <a:pPr marL="0" indent="0">
              <a:buNone/>
            </a:pPr>
            <a:r>
              <a:rPr lang="en-US" sz="2000" dirty="0"/>
              <a:t>Order Object – Blocks save if </a:t>
            </a:r>
            <a:r>
              <a:rPr lang="en-US" sz="2000" dirty="0" err="1"/>
              <a:t>Total_Amount__c</a:t>
            </a:r>
            <a:r>
              <a:rPr lang="en-US" sz="2000" dirty="0"/>
              <a:t> &lt;= 0.</a:t>
            </a:r>
          </a:p>
          <a:p>
            <a:pPr marL="0" indent="0">
              <a:buNone/>
            </a:pPr>
            <a:r>
              <a:rPr lang="en-US" sz="2000" dirty="0"/>
              <a:t>Error: “Please enter a valid amount.”</a:t>
            </a:r>
          </a:p>
          <a:p>
            <a:pPr marL="0" indent="0">
              <a:buNone/>
            </a:pPr>
            <a:r>
              <a:rPr lang="en-US" sz="2000" dirty="0"/>
              <a:t>Customer Object – Requires email to include @gmail.com.</a:t>
            </a:r>
          </a:p>
          <a:p>
            <a:pPr marL="0" indent="0">
              <a:buNone/>
            </a:pPr>
            <a:r>
              <a:rPr lang="en-US" sz="2000" dirty="0"/>
              <a:t>Error: “Enter a valid Gmail address.”</a:t>
            </a:r>
          </a:p>
          <a:p>
            <a:pPr marL="0" indent="0">
              <a:buNone/>
            </a:pPr>
            <a:endParaRPr lang="en-PH" sz="2000" dirty="0"/>
          </a:p>
        </p:txBody>
      </p:sp>
    </p:spTree>
    <p:extLst>
      <p:ext uri="{BB962C8B-B14F-4D97-AF65-F5344CB8AC3E}">
        <p14:creationId xmlns:p14="http://schemas.microsoft.com/office/powerpoint/2010/main" val="378895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810C2-2FB6-4B17-B795-640D5142FE82}"/>
              </a:ext>
            </a:extLst>
          </p:cNvPr>
          <p:cNvSpPr>
            <a:spLocks noGrp="1"/>
          </p:cNvSpPr>
          <p:nvPr>
            <p:ph idx="1"/>
          </p:nvPr>
        </p:nvSpPr>
        <p:spPr>
          <a:xfrm>
            <a:off x="1052052" y="834871"/>
            <a:ext cx="10087896" cy="4995658"/>
          </a:xfrm>
        </p:spPr>
        <p:txBody>
          <a:bodyPr>
            <a:normAutofit fontScale="85000" lnSpcReduction="20000"/>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5. Role &amp; Profile Configuration</a:t>
            </a:r>
          </a:p>
          <a:p>
            <a:pPr marL="0" indent="0">
              <a:buNone/>
            </a:pPr>
            <a:endParaRPr lang="en-US" sz="2000" dirty="0"/>
          </a:p>
          <a:p>
            <a:pPr marL="0" indent="0">
              <a:buNone/>
            </a:pPr>
            <a:r>
              <a:rPr lang="en-US" sz="2000" dirty="0"/>
              <a:t>Created a new profile “Platform 1” cloned from the Standard User profile with added object access.</a:t>
            </a:r>
          </a:p>
          <a:p>
            <a:pPr marL="0" indent="0">
              <a:buNone/>
            </a:pPr>
            <a:r>
              <a:rPr lang="en-US" sz="2000" dirty="0"/>
              <a:t>Established roles for:</a:t>
            </a:r>
          </a:p>
          <a:p>
            <a:pPr marL="0" indent="0">
              <a:buNone/>
            </a:pPr>
            <a:r>
              <a:rPr lang="en-US" sz="2000" dirty="0"/>
              <a:t>Sales Manager</a:t>
            </a:r>
          </a:p>
          <a:p>
            <a:pPr marL="0" indent="0">
              <a:buNone/>
            </a:pPr>
            <a:r>
              <a:rPr lang="en-US" sz="2000" dirty="0"/>
              <a:t>Inventory Supervisor</a:t>
            </a:r>
          </a:p>
          <a:p>
            <a:pPr marL="0" indent="0">
              <a:buNone/>
            </a:pPr>
            <a:r>
              <a:rPr lang="en-US" sz="2000" dirty="0"/>
              <a:t>Marketing Coordinator</a:t>
            </a:r>
            <a:endParaRPr lang="en-PH" sz="2000" dirty="0"/>
          </a:p>
        </p:txBody>
      </p:sp>
      <p:pic>
        <p:nvPicPr>
          <p:cNvPr id="7" name="Picture 6">
            <a:extLst>
              <a:ext uri="{FF2B5EF4-FFF2-40B4-BE49-F238E27FC236}">
                <a16:creationId xmlns:a16="http://schemas.microsoft.com/office/drawing/2014/main" id="{D7D0C16E-854E-48D7-8B23-A8E474C70BC5}"/>
              </a:ext>
            </a:extLst>
          </p:cNvPr>
          <p:cNvPicPr>
            <a:picLocks noChangeAspect="1"/>
          </p:cNvPicPr>
          <p:nvPr/>
        </p:nvPicPr>
        <p:blipFill>
          <a:blip r:embed="rId2"/>
          <a:stretch>
            <a:fillRect/>
          </a:stretch>
        </p:blipFill>
        <p:spPr>
          <a:xfrm>
            <a:off x="4866968" y="834871"/>
            <a:ext cx="3775588" cy="3093620"/>
          </a:xfrm>
          <a:prstGeom prst="rect">
            <a:avLst/>
          </a:prstGeom>
        </p:spPr>
      </p:pic>
    </p:spTree>
    <p:extLst>
      <p:ext uri="{BB962C8B-B14F-4D97-AF65-F5344CB8AC3E}">
        <p14:creationId xmlns:p14="http://schemas.microsoft.com/office/powerpoint/2010/main" val="22736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9354-01CC-3249-4C86-70605BE7B637}"/>
              </a:ext>
            </a:extLst>
          </p:cNvPr>
          <p:cNvSpPr>
            <a:spLocks noGrp="1"/>
          </p:cNvSpPr>
          <p:nvPr>
            <p:ph type="title"/>
          </p:nvPr>
        </p:nvSpPr>
        <p:spPr/>
        <p:txBody>
          <a:bodyPr>
            <a:normAutofit/>
          </a:bodyPr>
          <a:lstStyle/>
          <a:p>
            <a:r>
              <a:rPr lang="en-US" sz="2400" b="1" dirty="0"/>
              <a:t>PROJECT EXPLANATION WITH REAL-WORLD EXAMPLE</a:t>
            </a:r>
            <a:endParaRPr lang="en-PH" sz="2400" b="1" dirty="0"/>
          </a:p>
        </p:txBody>
      </p:sp>
      <p:sp>
        <p:nvSpPr>
          <p:cNvPr id="3" name="Content Placeholder 2">
            <a:extLst>
              <a:ext uri="{FF2B5EF4-FFF2-40B4-BE49-F238E27FC236}">
                <a16:creationId xmlns:a16="http://schemas.microsoft.com/office/drawing/2014/main" id="{17969A39-C872-5933-A17E-A7FEFBCDF3F1}"/>
              </a:ext>
            </a:extLst>
          </p:cNvPr>
          <p:cNvSpPr>
            <a:spLocks noGrp="1"/>
          </p:cNvSpPr>
          <p:nvPr>
            <p:ph idx="1"/>
          </p:nvPr>
        </p:nvSpPr>
        <p:spPr/>
        <p:txBody>
          <a:bodyPr>
            <a:normAutofit/>
          </a:bodyPr>
          <a:lstStyle/>
          <a:p>
            <a:pPr marL="0" indent="0">
              <a:buNone/>
            </a:pPr>
            <a:r>
              <a:rPr lang="en-US" sz="2000" b="1" dirty="0"/>
              <a:t>1. Customer Registration</a:t>
            </a:r>
          </a:p>
          <a:p>
            <a:pPr marL="0" indent="0">
              <a:buNone/>
            </a:pPr>
            <a:r>
              <a:rPr lang="en-US" sz="2000" dirty="0"/>
              <a:t>A customer, Daniel Carter, visits the boutique or online store.</a:t>
            </a:r>
          </a:p>
          <a:p>
            <a:pPr marL="0" indent="0">
              <a:buNone/>
            </a:pPr>
            <a:r>
              <a:rPr lang="en-US" sz="2000" dirty="0"/>
              <a:t>In Salesforce: A new record is created in the Customer object with his name, phone, email, and loyalty status.</a:t>
            </a:r>
          </a:p>
          <a:p>
            <a:pPr marL="0" indent="0">
              <a:buNone/>
            </a:pPr>
            <a:r>
              <a:rPr lang="en-US" sz="2000" dirty="0"/>
              <a:t>Validation Rule: Ensures the email format is valid (e.g., must contain @yahoo.com).</a:t>
            </a:r>
          </a:p>
          <a:p>
            <a:pPr marL="0" indent="0">
              <a:buNone/>
            </a:pPr>
            <a:endParaRPr lang="en-US" sz="2000" dirty="0"/>
          </a:p>
          <a:p>
            <a:pPr marL="0" indent="0">
              <a:buNone/>
            </a:pPr>
            <a:r>
              <a:rPr lang="en-US" sz="2000" b="1" dirty="0"/>
              <a:t>2. Product Setup</a:t>
            </a:r>
          </a:p>
          <a:p>
            <a:pPr marL="0" indent="0">
              <a:buNone/>
            </a:pPr>
            <a:r>
              <a:rPr lang="en-US" sz="2000" dirty="0"/>
              <a:t>The admin adds products like Blazers, Trousers, and Accessories into the </a:t>
            </a:r>
            <a:r>
              <a:rPr lang="en-US" sz="2000" dirty="0" err="1"/>
              <a:t>Product__c</a:t>
            </a:r>
            <a:r>
              <a:rPr lang="en-US" sz="2000" dirty="0"/>
              <a:t> object.</a:t>
            </a:r>
          </a:p>
          <a:p>
            <a:pPr marL="0" indent="0">
              <a:buNone/>
            </a:pPr>
            <a:r>
              <a:rPr lang="en-US" sz="2000" dirty="0"/>
              <a:t>Each product includes a price, SKU, and description.</a:t>
            </a:r>
          </a:p>
          <a:p>
            <a:pPr marL="0" indent="0">
              <a:buNone/>
            </a:pPr>
            <a:r>
              <a:rPr lang="en-US" sz="2000" dirty="0"/>
              <a:t>Inventory records are created to track stock levels for these products.</a:t>
            </a:r>
          </a:p>
          <a:p>
            <a:pPr marL="0" indent="0">
              <a:buNone/>
            </a:pPr>
            <a:endParaRPr lang="en-PH" sz="2000" dirty="0"/>
          </a:p>
        </p:txBody>
      </p:sp>
    </p:spTree>
    <p:extLst>
      <p:ext uri="{BB962C8B-B14F-4D97-AF65-F5344CB8AC3E}">
        <p14:creationId xmlns:p14="http://schemas.microsoft.com/office/powerpoint/2010/main" val="141410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056BD-9652-0507-762E-37F32A668D0F}"/>
              </a:ext>
            </a:extLst>
          </p:cNvPr>
          <p:cNvSpPr>
            <a:spLocks noGrp="1"/>
          </p:cNvSpPr>
          <p:nvPr>
            <p:ph idx="1"/>
          </p:nvPr>
        </p:nvSpPr>
        <p:spPr>
          <a:xfrm>
            <a:off x="838200" y="430596"/>
            <a:ext cx="10515600" cy="5996808"/>
          </a:xfrm>
        </p:spPr>
        <p:txBody>
          <a:bodyPr>
            <a:normAutofit fontScale="62500" lnSpcReduction="20000"/>
          </a:bodyPr>
          <a:lstStyle/>
          <a:p>
            <a:pPr marL="0" indent="0">
              <a:buNone/>
            </a:pPr>
            <a:r>
              <a:rPr lang="en-US" b="1" dirty="0"/>
              <a:t>3. Order Placement</a:t>
            </a:r>
          </a:p>
          <a:p>
            <a:pPr marL="0" indent="0">
              <a:buNone/>
            </a:pPr>
            <a:r>
              <a:rPr lang="en-US" dirty="0"/>
              <a:t>Daniel purchases 1 Blazer priced at ₹3000 and 1 Tie priced at ₹500.</a:t>
            </a:r>
          </a:p>
          <a:p>
            <a:pPr marL="0" indent="0">
              <a:buNone/>
            </a:pPr>
            <a:r>
              <a:rPr lang="en-US" dirty="0"/>
              <a:t>In Salesforce: A new Order record is created.</a:t>
            </a:r>
          </a:p>
          <a:p>
            <a:pPr marL="0" indent="0">
              <a:buNone/>
            </a:pPr>
            <a:r>
              <a:rPr lang="en-US" dirty="0"/>
              <a:t>Apex Trigger: Automatically calculates </a:t>
            </a:r>
            <a:r>
              <a:rPr lang="en-US" dirty="0" err="1"/>
              <a:t>Total_Amount__c</a:t>
            </a:r>
            <a:r>
              <a:rPr lang="en-US" dirty="0"/>
              <a:t> = 1 × 3000 + 1 × 500 = ₹3500.</a:t>
            </a:r>
          </a:p>
          <a:p>
            <a:pPr marL="0" indent="0">
              <a:buNone/>
            </a:pPr>
            <a:endParaRPr lang="en-US" dirty="0"/>
          </a:p>
          <a:p>
            <a:pPr marL="0" indent="0">
              <a:buNone/>
            </a:pPr>
            <a:r>
              <a:rPr lang="en-US" b="1" dirty="0"/>
              <a:t>4. Inventory Update</a:t>
            </a:r>
          </a:p>
          <a:p>
            <a:pPr marL="0" indent="0">
              <a:buNone/>
            </a:pPr>
            <a:r>
              <a:rPr lang="en-US" dirty="0"/>
              <a:t>Once the order is confirmed:</a:t>
            </a:r>
          </a:p>
          <a:p>
            <a:pPr marL="0" indent="0">
              <a:buNone/>
            </a:pPr>
            <a:r>
              <a:rPr lang="en-US" dirty="0"/>
              <a:t>Apex Trigger on Inventory reduces Blazer stock by 1 and Tie stock by 1.</a:t>
            </a:r>
          </a:p>
          <a:p>
            <a:pPr marL="0" indent="0">
              <a:buNone/>
            </a:pPr>
            <a:r>
              <a:rPr lang="en-US" dirty="0"/>
              <a:t>Validation Rule: Prevents stock levels from dropping below zero.</a:t>
            </a:r>
          </a:p>
          <a:p>
            <a:pPr marL="0" indent="0">
              <a:buNone/>
            </a:pPr>
            <a:endParaRPr lang="en-US" dirty="0"/>
          </a:p>
          <a:p>
            <a:pPr marL="0" indent="0">
              <a:buNone/>
            </a:pPr>
            <a:r>
              <a:rPr lang="en-US" b="1" dirty="0"/>
              <a:t>5. Loyalty Program</a:t>
            </a:r>
          </a:p>
          <a:p>
            <a:pPr marL="0" indent="0">
              <a:buNone/>
            </a:pPr>
            <a:r>
              <a:rPr lang="en-US" dirty="0"/>
              <a:t>Daniel’s total purchase amount is now ₹3500.</a:t>
            </a:r>
          </a:p>
          <a:p>
            <a:pPr marL="0" indent="0">
              <a:buNone/>
            </a:pPr>
            <a:r>
              <a:rPr lang="en-US" dirty="0"/>
              <a:t>A trigger on Customer evaluates total spending.</a:t>
            </a:r>
          </a:p>
          <a:p>
            <a:pPr marL="0" indent="0">
              <a:buNone/>
            </a:pPr>
            <a:r>
              <a:rPr lang="en-US" dirty="0"/>
              <a:t>Based on the value:</a:t>
            </a:r>
          </a:p>
          <a:p>
            <a:pPr marL="0" indent="0">
              <a:buNone/>
            </a:pPr>
            <a:r>
              <a:rPr lang="en-US" dirty="0"/>
              <a:t>&lt; ₹2000 → Bronze</a:t>
            </a:r>
          </a:p>
          <a:p>
            <a:pPr marL="0" indent="0">
              <a:buNone/>
            </a:pPr>
            <a:r>
              <a:rPr lang="en-US" dirty="0"/>
              <a:t>₹2000 – ₹5000 → Silver</a:t>
            </a:r>
          </a:p>
          <a:p>
            <a:pPr marL="0" indent="0">
              <a:buNone/>
            </a:pPr>
            <a:r>
              <a:rPr lang="en-US" dirty="0"/>
              <a:t>₹5000 → Gold</a:t>
            </a:r>
          </a:p>
          <a:p>
            <a:pPr marL="0" indent="0">
              <a:buNone/>
            </a:pPr>
            <a:r>
              <a:rPr lang="en-US" dirty="0"/>
              <a:t>Daniel becomes a Silver member.</a:t>
            </a:r>
          </a:p>
          <a:p>
            <a:pPr marL="0" indent="0">
              <a:buNone/>
            </a:pPr>
            <a:endParaRPr lang="en-PH" dirty="0"/>
          </a:p>
        </p:txBody>
      </p:sp>
    </p:spTree>
    <p:extLst>
      <p:ext uri="{BB962C8B-B14F-4D97-AF65-F5344CB8AC3E}">
        <p14:creationId xmlns:p14="http://schemas.microsoft.com/office/powerpoint/2010/main" val="148489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1A20B-E203-C97D-2AF3-4C0D5F2258E4}"/>
              </a:ext>
            </a:extLst>
          </p:cNvPr>
          <p:cNvSpPr>
            <a:spLocks noGrp="1"/>
          </p:cNvSpPr>
          <p:nvPr>
            <p:ph idx="1"/>
          </p:nvPr>
        </p:nvSpPr>
        <p:spPr>
          <a:xfrm>
            <a:off x="838200" y="481780"/>
            <a:ext cx="10515600" cy="6114794"/>
          </a:xfrm>
        </p:spPr>
        <p:txBody>
          <a:bodyPr>
            <a:normAutofit/>
          </a:bodyPr>
          <a:lstStyle/>
          <a:p>
            <a:pPr marL="0" indent="0">
              <a:buNone/>
            </a:pPr>
            <a:r>
              <a:rPr lang="en-US" sz="2000" b="1" dirty="0"/>
              <a:t>6. Email Notifications</a:t>
            </a:r>
          </a:p>
          <a:p>
            <a:pPr marL="0" indent="0">
              <a:buNone/>
            </a:pPr>
            <a:r>
              <a:rPr lang="en-US" sz="2000" dirty="0"/>
              <a:t>When a new order is placed or loyalty status changes:</a:t>
            </a:r>
          </a:p>
          <a:p>
            <a:pPr marL="0" indent="0">
              <a:buNone/>
            </a:pPr>
            <a:r>
              <a:rPr lang="en-US" sz="2000" dirty="0"/>
              <a:t>Flow + Email Alert is triggered.</a:t>
            </a:r>
          </a:p>
          <a:p>
            <a:pPr marL="0" indent="0">
              <a:buNone/>
            </a:pPr>
            <a:r>
              <a:rPr lang="en-US" sz="2000" dirty="0"/>
              <a:t>Daniel receives:</a:t>
            </a:r>
          </a:p>
          <a:p>
            <a:pPr marL="0" indent="0">
              <a:buNone/>
            </a:pPr>
            <a:r>
              <a:rPr lang="en-US" sz="2000" dirty="0"/>
              <a:t>“Thank you for shopping with us! Your loyalty status has been upgraded to Silver.”</a:t>
            </a:r>
          </a:p>
          <a:p>
            <a:pPr marL="0" indent="0">
              <a:buNone/>
            </a:pPr>
            <a:endParaRPr lang="en-US" sz="2000" dirty="0"/>
          </a:p>
          <a:p>
            <a:pPr marL="0" indent="0">
              <a:buNone/>
            </a:pPr>
            <a:r>
              <a:rPr lang="en-US" sz="2000" b="1" dirty="0"/>
              <a:t>7. Users and Roles</a:t>
            </a:r>
          </a:p>
          <a:p>
            <a:pPr marL="0" indent="0">
              <a:buNone/>
            </a:pPr>
            <a:r>
              <a:rPr lang="en-US" sz="2000" dirty="0"/>
              <a:t>Salesforce user accounts are set up for store staff:</a:t>
            </a:r>
          </a:p>
          <a:p>
            <a:pPr marL="0" indent="0">
              <a:buNone/>
            </a:pPr>
            <a:r>
              <a:rPr lang="en-US" sz="2000" dirty="0"/>
              <a:t>Sophie Miller – Sales Role (Platform 2 Profile)</a:t>
            </a:r>
          </a:p>
          <a:p>
            <a:pPr marL="0" indent="0">
              <a:buNone/>
            </a:pPr>
            <a:r>
              <a:rPr lang="en-US" sz="2000" dirty="0"/>
              <a:t>Ryan Kapoor – Inventory Role (Platform 2 Profile)</a:t>
            </a:r>
            <a:endParaRPr lang="en-PH" sz="2000" dirty="0"/>
          </a:p>
        </p:txBody>
      </p:sp>
    </p:spTree>
    <p:extLst>
      <p:ext uri="{BB962C8B-B14F-4D97-AF65-F5344CB8AC3E}">
        <p14:creationId xmlns:p14="http://schemas.microsoft.com/office/powerpoint/2010/main" val="52365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6131-D453-C5AB-754F-380163160FCC}"/>
              </a:ext>
            </a:extLst>
          </p:cNvPr>
          <p:cNvSpPr>
            <a:spLocks noGrp="1"/>
          </p:cNvSpPr>
          <p:nvPr>
            <p:ph type="title"/>
          </p:nvPr>
        </p:nvSpPr>
        <p:spPr/>
        <p:txBody>
          <a:bodyPr/>
          <a:lstStyle/>
          <a:p>
            <a:pPr algn="ctr"/>
            <a:r>
              <a:rPr lang="en-US" b="1" dirty="0" err="1"/>
              <a:t>ScreenShots</a:t>
            </a:r>
            <a:endParaRPr lang="en-PH" b="1" dirty="0"/>
          </a:p>
        </p:txBody>
      </p:sp>
      <p:pic>
        <p:nvPicPr>
          <p:cNvPr id="5" name="Content Placeholder 4">
            <a:extLst>
              <a:ext uri="{FF2B5EF4-FFF2-40B4-BE49-F238E27FC236}">
                <a16:creationId xmlns:a16="http://schemas.microsoft.com/office/drawing/2014/main" id="{6402442A-D103-D8A9-CE41-3FA12CCB5080}"/>
              </a:ext>
            </a:extLst>
          </p:cNvPr>
          <p:cNvPicPr>
            <a:picLocks noGrp="1" noChangeAspect="1"/>
          </p:cNvPicPr>
          <p:nvPr>
            <p:ph idx="1"/>
          </p:nvPr>
        </p:nvPicPr>
        <p:blipFill>
          <a:blip r:embed="rId2"/>
          <a:stretch>
            <a:fillRect/>
          </a:stretch>
        </p:blipFill>
        <p:spPr>
          <a:xfrm>
            <a:off x="1427936" y="1481778"/>
            <a:ext cx="9336128" cy="3894444"/>
          </a:xfrm>
          <a:prstGeom prst="rect">
            <a:avLst/>
          </a:prstGeom>
        </p:spPr>
      </p:pic>
      <p:sp>
        <p:nvSpPr>
          <p:cNvPr id="10" name="TextBox 9">
            <a:extLst>
              <a:ext uri="{FF2B5EF4-FFF2-40B4-BE49-F238E27FC236}">
                <a16:creationId xmlns:a16="http://schemas.microsoft.com/office/drawing/2014/main" id="{2F0D9E2D-9A39-FBD2-33CD-D9BD2D5E6686}"/>
              </a:ext>
            </a:extLst>
          </p:cNvPr>
          <p:cNvSpPr txBox="1"/>
          <p:nvPr/>
        </p:nvSpPr>
        <p:spPr>
          <a:xfrm>
            <a:off x="3048000" y="5547541"/>
            <a:ext cx="6096000" cy="369332"/>
          </a:xfrm>
          <a:prstGeom prst="rect">
            <a:avLst/>
          </a:prstGeom>
          <a:noFill/>
        </p:spPr>
        <p:txBody>
          <a:bodyPr wrap="square">
            <a:spAutoFit/>
          </a:bodyPr>
          <a:lstStyle/>
          <a:p>
            <a:pPr algn="ctr"/>
            <a:r>
              <a:rPr lang="en-PH" b="1" dirty="0"/>
              <a:t>Fig: Custom App For </a:t>
            </a:r>
            <a:r>
              <a:rPr lang="en-PH" b="1" dirty="0" err="1"/>
              <a:t>HandsMen</a:t>
            </a:r>
            <a:r>
              <a:rPr lang="en-PH" b="1" dirty="0"/>
              <a:t> Threads</a:t>
            </a:r>
          </a:p>
        </p:txBody>
      </p:sp>
    </p:spTree>
    <p:extLst>
      <p:ext uri="{BB962C8B-B14F-4D97-AF65-F5344CB8AC3E}">
        <p14:creationId xmlns:p14="http://schemas.microsoft.com/office/powerpoint/2010/main" val="126444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D65654-5B36-B131-C232-9FAF149067E7}"/>
              </a:ext>
            </a:extLst>
          </p:cNvPr>
          <p:cNvSpPr txBox="1"/>
          <p:nvPr/>
        </p:nvSpPr>
        <p:spPr>
          <a:xfrm>
            <a:off x="3048000" y="5350895"/>
            <a:ext cx="6096000" cy="369332"/>
          </a:xfrm>
          <a:prstGeom prst="rect">
            <a:avLst/>
          </a:prstGeom>
          <a:noFill/>
        </p:spPr>
        <p:txBody>
          <a:bodyPr wrap="square">
            <a:spAutoFit/>
          </a:bodyPr>
          <a:lstStyle/>
          <a:p>
            <a:pPr algn="ctr"/>
            <a:r>
              <a:rPr lang="en-PH" b="1" dirty="0"/>
              <a:t>Fig: Customer Creation in </a:t>
            </a:r>
            <a:r>
              <a:rPr lang="en-PH" b="1" dirty="0" err="1"/>
              <a:t>HandsMen</a:t>
            </a:r>
            <a:r>
              <a:rPr lang="en-PH" b="1" dirty="0"/>
              <a:t> Threads</a:t>
            </a:r>
          </a:p>
        </p:txBody>
      </p:sp>
      <p:pic>
        <p:nvPicPr>
          <p:cNvPr id="12" name="Picture 11">
            <a:extLst>
              <a:ext uri="{FF2B5EF4-FFF2-40B4-BE49-F238E27FC236}">
                <a16:creationId xmlns:a16="http://schemas.microsoft.com/office/drawing/2014/main" id="{BD26A84F-A2AB-83BB-6802-C1952D79F68A}"/>
              </a:ext>
            </a:extLst>
          </p:cNvPr>
          <p:cNvPicPr>
            <a:picLocks noChangeAspect="1"/>
          </p:cNvPicPr>
          <p:nvPr/>
        </p:nvPicPr>
        <p:blipFill>
          <a:blip r:embed="rId2"/>
          <a:stretch>
            <a:fillRect/>
          </a:stretch>
        </p:blipFill>
        <p:spPr>
          <a:xfrm>
            <a:off x="2939845" y="995454"/>
            <a:ext cx="6312310" cy="4159170"/>
          </a:xfrm>
          <a:prstGeom prst="rect">
            <a:avLst/>
          </a:prstGeom>
        </p:spPr>
      </p:pic>
    </p:spTree>
    <p:extLst>
      <p:ext uri="{BB962C8B-B14F-4D97-AF65-F5344CB8AC3E}">
        <p14:creationId xmlns:p14="http://schemas.microsoft.com/office/powerpoint/2010/main" val="388034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90BCC2-989D-2D42-6F38-4C8F9C90F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865" y="620464"/>
            <a:ext cx="9714270" cy="4698270"/>
          </a:xfrm>
        </p:spPr>
      </p:pic>
      <p:sp>
        <p:nvSpPr>
          <p:cNvPr id="8" name="TextBox 7">
            <a:extLst>
              <a:ext uri="{FF2B5EF4-FFF2-40B4-BE49-F238E27FC236}">
                <a16:creationId xmlns:a16="http://schemas.microsoft.com/office/drawing/2014/main" id="{4566AC66-EEF9-96DB-E7BE-1DB3C9E672B7}"/>
              </a:ext>
            </a:extLst>
          </p:cNvPr>
          <p:cNvSpPr txBox="1"/>
          <p:nvPr/>
        </p:nvSpPr>
        <p:spPr>
          <a:xfrm>
            <a:off x="3048000" y="5390224"/>
            <a:ext cx="6096000" cy="369332"/>
          </a:xfrm>
          <a:prstGeom prst="rect">
            <a:avLst/>
          </a:prstGeom>
          <a:noFill/>
        </p:spPr>
        <p:txBody>
          <a:bodyPr wrap="square">
            <a:spAutoFit/>
          </a:bodyPr>
          <a:lstStyle/>
          <a:p>
            <a:pPr algn="ctr"/>
            <a:r>
              <a:rPr lang="en-PH" b="1" dirty="0"/>
              <a:t>Fig: Order in </a:t>
            </a:r>
            <a:r>
              <a:rPr lang="en-PH" b="1" dirty="0" err="1"/>
              <a:t>HandsMen</a:t>
            </a:r>
            <a:r>
              <a:rPr lang="en-PH" b="1" dirty="0"/>
              <a:t> Threads</a:t>
            </a:r>
          </a:p>
        </p:txBody>
      </p:sp>
    </p:spTree>
    <p:extLst>
      <p:ext uri="{BB962C8B-B14F-4D97-AF65-F5344CB8AC3E}">
        <p14:creationId xmlns:p14="http://schemas.microsoft.com/office/powerpoint/2010/main" val="252304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B63D77-10BF-6351-B298-B7F719694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859" y="950554"/>
            <a:ext cx="8880281" cy="4351338"/>
          </a:xfrm>
        </p:spPr>
      </p:pic>
      <p:sp>
        <p:nvSpPr>
          <p:cNvPr id="7" name="TextBox 6">
            <a:extLst>
              <a:ext uri="{FF2B5EF4-FFF2-40B4-BE49-F238E27FC236}">
                <a16:creationId xmlns:a16="http://schemas.microsoft.com/office/drawing/2014/main" id="{01126A61-00F8-19DB-50CC-8611786F66F1}"/>
              </a:ext>
            </a:extLst>
          </p:cNvPr>
          <p:cNvSpPr txBox="1"/>
          <p:nvPr/>
        </p:nvSpPr>
        <p:spPr>
          <a:xfrm>
            <a:off x="3047999" y="5380392"/>
            <a:ext cx="6096000" cy="369332"/>
          </a:xfrm>
          <a:prstGeom prst="rect">
            <a:avLst/>
          </a:prstGeom>
          <a:noFill/>
        </p:spPr>
        <p:txBody>
          <a:bodyPr wrap="square">
            <a:spAutoFit/>
          </a:bodyPr>
          <a:lstStyle/>
          <a:p>
            <a:pPr algn="ctr"/>
            <a:r>
              <a:rPr lang="en-PH" b="1" dirty="0"/>
              <a:t>Fig: Products in </a:t>
            </a:r>
            <a:r>
              <a:rPr lang="en-PH" b="1" dirty="0" err="1"/>
              <a:t>HandsMen</a:t>
            </a:r>
            <a:r>
              <a:rPr lang="en-PH" b="1" dirty="0"/>
              <a:t> Threads</a:t>
            </a:r>
          </a:p>
        </p:txBody>
      </p:sp>
    </p:spTree>
    <p:extLst>
      <p:ext uri="{BB962C8B-B14F-4D97-AF65-F5344CB8AC3E}">
        <p14:creationId xmlns:p14="http://schemas.microsoft.com/office/powerpoint/2010/main" val="220250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5E6A-CC3B-C767-E7E5-8CACABAC3478}"/>
              </a:ext>
            </a:extLst>
          </p:cNvPr>
          <p:cNvSpPr>
            <a:spLocks noGrp="1"/>
          </p:cNvSpPr>
          <p:nvPr>
            <p:ph idx="1"/>
          </p:nvPr>
        </p:nvSpPr>
        <p:spPr>
          <a:xfrm>
            <a:off x="838200" y="481781"/>
            <a:ext cx="10515600" cy="5724679"/>
          </a:xfrm>
        </p:spPr>
        <p:txBody>
          <a:bodyPr>
            <a:normAutofit/>
          </a:bodyPr>
          <a:lstStyle/>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ABSTRACT</a:t>
            </a:r>
          </a:p>
          <a:p>
            <a:pPr marL="0" indent="0">
              <a:buNone/>
            </a:pPr>
            <a:endParaRPr lang="en-US" sz="2000" dirty="0">
              <a:latin typeface="Arial" panose="020B0604020202020204" pitchFamily="34" charset="0"/>
              <a:cs typeface="Arial" panose="020B0604020202020204" pitchFamily="34" charset="0"/>
            </a:endParaRPr>
          </a:p>
          <a:p>
            <a:r>
              <a:rPr lang="en-US" sz="2000" dirty="0"/>
              <a:t>The </a:t>
            </a:r>
            <a:r>
              <a:rPr lang="en-US" sz="2000" dirty="0" err="1"/>
              <a:t>HandsMen</a:t>
            </a:r>
            <a:r>
              <a:rPr lang="en-US" sz="2000" dirty="0"/>
              <a:t> Threads project implemented a customized Salesforce CRM for a premium men’s fashion brand to improve workflows, customer engagement, and data accuracy. It used custom objects, automation tools (Flows, Email Alerts, Apex), validation rules, and role-based access to manage customers, orders, inventory, and marketing. The system boosts operational efficiency, personalizes customer communication, and provides a scalable platform for future growth.</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735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6B65A-954D-301F-1D86-D51A786DD1A9}"/>
              </a:ext>
            </a:extLst>
          </p:cNvPr>
          <p:cNvPicPr>
            <a:picLocks noGrp="1" noChangeAspect="1"/>
          </p:cNvPicPr>
          <p:nvPr>
            <p:ph idx="1"/>
          </p:nvPr>
        </p:nvPicPr>
        <p:blipFill>
          <a:blip r:embed="rId2"/>
          <a:stretch>
            <a:fillRect/>
          </a:stretch>
        </p:blipFill>
        <p:spPr>
          <a:xfrm>
            <a:off x="838200" y="469219"/>
            <a:ext cx="10515600" cy="5255013"/>
          </a:xfrm>
          <a:prstGeom prst="rect">
            <a:avLst/>
          </a:prstGeom>
        </p:spPr>
      </p:pic>
      <p:sp>
        <p:nvSpPr>
          <p:cNvPr id="7" name="TextBox 6">
            <a:extLst>
              <a:ext uri="{FF2B5EF4-FFF2-40B4-BE49-F238E27FC236}">
                <a16:creationId xmlns:a16="http://schemas.microsoft.com/office/drawing/2014/main" id="{4A9E8CF5-E8EF-7135-EB74-948ECCFBC678}"/>
              </a:ext>
            </a:extLst>
          </p:cNvPr>
          <p:cNvSpPr txBox="1"/>
          <p:nvPr/>
        </p:nvSpPr>
        <p:spPr>
          <a:xfrm>
            <a:off x="3048000" y="5901502"/>
            <a:ext cx="6096000" cy="369332"/>
          </a:xfrm>
          <a:prstGeom prst="rect">
            <a:avLst/>
          </a:prstGeom>
          <a:noFill/>
        </p:spPr>
        <p:txBody>
          <a:bodyPr wrap="square">
            <a:spAutoFit/>
          </a:bodyPr>
          <a:lstStyle/>
          <a:p>
            <a:pPr algn="ctr"/>
            <a:r>
              <a:rPr lang="en-PH" b="1" dirty="0"/>
              <a:t>Fig: </a:t>
            </a:r>
            <a:r>
              <a:rPr lang="en-PH" b="1" dirty="0" err="1"/>
              <a:t>Inventorys</a:t>
            </a:r>
            <a:r>
              <a:rPr lang="en-PH" b="1" dirty="0"/>
              <a:t> in </a:t>
            </a:r>
            <a:r>
              <a:rPr lang="en-PH" b="1" dirty="0" err="1"/>
              <a:t>HandsMen</a:t>
            </a:r>
            <a:r>
              <a:rPr lang="en-PH" b="1" dirty="0"/>
              <a:t> Threads</a:t>
            </a:r>
          </a:p>
        </p:txBody>
      </p:sp>
    </p:spTree>
    <p:extLst>
      <p:ext uri="{BB962C8B-B14F-4D97-AF65-F5344CB8AC3E}">
        <p14:creationId xmlns:p14="http://schemas.microsoft.com/office/powerpoint/2010/main" val="4259744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825AA0-43F7-B5E5-193F-9D1563F4BED0}"/>
              </a:ext>
            </a:extLst>
          </p:cNvPr>
          <p:cNvSpPr>
            <a:spLocks noGrp="1"/>
          </p:cNvSpPr>
          <p:nvPr>
            <p:ph idx="1"/>
          </p:nvPr>
        </p:nvSpPr>
        <p:spPr>
          <a:xfrm>
            <a:off x="838200" y="1385836"/>
            <a:ext cx="10515600" cy="5053013"/>
          </a:xfrm>
        </p:spPr>
        <p:txBody>
          <a:bodyPr>
            <a:normAutofit/>
          </a:bodyPr>
          <a:lstStyle/>
          <a:p>
            <a:r>
              <a:rPr lang="en-US" sz="2000" b="1" dirty="0"/>
              <a:t>CONCLUSION</a:t>
            </a:r>
            <a:endParaRPr lang="en-US" sz="2000" dirty="0"/>
          </a:p>
          <a:p>
            <a:pPr marL="0" indent="0">
              <a:buNone/>
            </a:pPr>
            <a:r>
              <a:rPr lang="en-US" sz="2000" dirty="0"/>
              <a:t>The </a:t>
            </a:r>
            <a:r>
              <a:rPr lang="en-US" sz="2000" dirty="0" err="1"/>
              <a:t>HandsMen</a:t>
            </a:r>
            <a:r>
              <a:rPr lang="en-US" sz="2000" dirty="0"/>
              <a:t> Threads CRM platform, developed on Salesforce, effectively optimizes essential business operations such as customer relationship management, product cataloging, order fulfillment, inventory control, and loyalty program automation. By utilizing Salesforce features like Custom Objects, Flows, Validation Rules, Email Alerts, and Apex, the system delivers reliable data accuracy, real-time updates, and an improved customer journey. The structured automation and well-defined user permissions reduce manual workload, speed up workflows, and provide valuable insights into sales performance and stock levels.</a:t>
            </a:r>
          </a:p>
          <a:p>
            <a:endParaRPr lang="en-PH" sz="2000" dirty="0"/>
          </a:p>
        </p:txBody>
      </p:sp>
    </p:spTree>
    <p:extLst>
      <p:ext uri="{BB962C8B-B14F-4D97-AF65-F5344CB8AC3E}">
        <p14:creationId xmlns:p14="http://schemas.microsoft.com/office/powerpoint/2010/main" val="34271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5BF2B0-2409-4F54-83F2-5B1811C702E8}"/>
              </a:ext>
            </a:extLst>
          </p:cNvPr>
          <p:cNvSpPr>
            <a:spLocks noGrp="1"/>
          </p:cNvSpPr>
          <p:nvPr>
            <p:ph idx="1"/>
          </p:nvPr>
        </p:nvSpPr>
        <p:spPr>
          <a:xfrm>
            <a:off x="838200" y="646113"/>
            <a:ext cx="10515600" cy="5565775"/>
          </a:xfrm>
        </p:spPr>
        <p:txBody>
          <a:bodyPr>
            <a:normAutofit/>
          </a:bodyPr>
          <a:lstStyle/>
          <a:p>
            <a:r>
              <a:rPr lang="en-US" sz="2000" b="1" dirty="0"/>
              <a:t>Future Scope:</a:t>
            </a:r>
            <a:endParaRPr lang="en-US" sz="2000" dirty="0"/>
          </a:p>
          <a:p>
            <a:r>
              <a:rPr lang="en-US" sz="2000" b="1" dirty="0"/>
              <a:t>Customer Portal Integration</a:t>
            </a:r>
            <a:endParaRPr lang="en-US" sz="2000" dirty="0"/>
          </a:p>
          <a:p>
            <a:pPr lvl="1">
              <a:buFont typeface="Wingdings" panose="05000000000000000000" pitchFamily="2" charset="2"/>
              <a:buChar char="ü"/>
            </a:pPr>
            <a:r>
              <a:rPr lang="en-US" sz="2000" dirty="0"/>
              <a:t>Develop a dedicated Customer Community Portal enabling customers to log in, review orders, and track their loyalty program progress.</a:t>
            </a:r>
          </a:p>
          <a:p>
            <a:r>
              <a:rPr lang="en-US" sz="2000" b="1" dirty="0"/>
              <a:t>Mobile App using Salesforce Mobile SDK</a:t>
            </a:r>
            <a:endParaRPr lang="en-US" sz="2000" dirty="0"/>
          </a:p>
          <a:p>
            <a:pPr lvl="1">
              <a:buFont typeface="Wingdings" panose="05000000000000000000" pitchFamily="2" charset="2"/>
              <a:buChar char="ü"/>
            </a:pPr>
            <a:r>
              <a:rPr lang="en-US" sz="2000" dirty="0"/>
              <a:t>Create a mobile application to help store staff manage inventory, orders, and customer data while on the move.</a:t>
            </a:r>
          </a:p>
          <a:p>
            <a:r>
              <a:rPr lang="en-US" sz="2000" b="1" dirty="0"/>
              <a:t>Reports &amp; Dashboard</a:t>
            </a:r>
            <a:endParaRPr lang="en-US" sz="2000" dirty="0"/>
          </a:p>
          <a:p>
            <a:pPr lvl="1">
              <a:buFont typeface="Wingdings" panose="05000000000000000000" pitchFamily="2" charset="2"/>
              <a:buChar char="ü"/>
            </a:pPr>
            <a:r>
              <a:rPr lang="en-US" sz="2000" dirty="0"/>
              <a:t>Design dynamic sales and inventory dashboards for managers to track performance and trends in real time.</a:t>
            </a:r>
          </a:p>
          <a:p>
            <a:r>
              <a:rPr lang="en-US" sz="2000" b="1" dirty="0"/>
              <a:t>AI-Powered Recommendations (Einstein)</a:t>
            </a:r>
            <a:endParaRPr lang="en-US" sz="2000" dirty="0"/>
          </a:p>
          <a:p>
            <a:pPr lvl="1">
              <a:buFont typeface="Wingdings" panose="05000000000000000000" pitchFamily="2" charset="2"/>
              <a:buChar char="ü"/>
            </a:pPr>
            <a:r>
              <a:rPr lang="en-US" sz="2000" dirty="0"/>
              <a:t>Leverage Salesforce Einstein to deliver tailored product suggestions based on customer purchase history.</a:t>
            </a:r>
          </a:p>
          <a:p>
            <a:r>
              <a:rPr lang="en-US" sz="2000" b="1" dirty="0"/>
              <a:t>WhatsApp/SMS Integration</a:t>
            </a:r>
            <a:endParaRPr lang="en-US" sz="2000" dirty="0"/>
          </a:p>
          <a:p>
            <a:pPr lvl="1">
              <a:buFont typeface="Wingdings" panose="05000000000000000000" pitchFamily="2" charset="2"/>
              <a:buChar char="ü"/>
            </a:pPr>
            <a:r>
              <a:rPr lang="en-US" sz="2000" dirty="0"/>
              <a:t>Implement WhatsApp or SMS alerts to keep customers updated on order statuses and loyalty points.</a:t>
            </a:r>
          </a:p>
          <a:p>
            <a:endParaRPr lang="en-PH" sz="2000" dirty="0"/>
          </a:p>
        </p:txBody>
      </p:sp>
    </p:spTree>
    <p:extLst>
      <p:ext uri="{BB962C8B-B14F-4D97-AF65-F5344CB8AC3E}">
        <p14:creationId xmlns:p14="http://schemas.microsoft.com/office/powerpoint/2010/main" val="391120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F7586-79CE-9F70-EAA5-352E7888A73B}"/>
              </a:ext>
            </a:extLst>
          </p:cNvPr>
          <p:cNvSpPr>
            <a:spLocks noGrp="1"/>
          </p:cNvSpPr>
          <p:nvPr>
            <p:ph idx="1"/>
          </p:nvPr>
        </p:nvSpPr>
        <p:spPr>
          <a:xfrm>
            <a:off x="838200" y="1963559"/>
            <a:ext cx="10515600" cy="2930882"/>
          </a:xfrm>
        </p:spPr>
        <p:txBody>
          <a:bodyPr>
            <a:normAutofit/>
          </a:bodyPr>
          <a:lstStyle/>
          <a:p>
            <a:pPr marL="0" indent="0">
              <a:buNone/>
            </a:pPr>
            <a:r>
              <a:rPr lang="en-US" sz="6000" dirty="0">
                <a:latin typeface="Arial Black" panose="020B0A04020102020204" pitchFamily="34" charset="0"/>
              </a:rPr>
              <a:t>Thank you, Ma’am and Sir!</a:t>
            </a:r>
            <a:endParaRPr lang="en-PH" sz="6000" dirty="0">
              <a:latin typeface="Arial Black" panose="020B0A04020102020204" pitchFamily="34" charset="0"/>
            </a:endParaRPr>
          </a:p>
        </p:txBody>
      </p:sp>
    </p:spTree>
    <p:extLst>
      <p:ext uri="{BB962C8B-B14F-4D97-AF65-F5344CB8AC3E}">
        <p14:creationId xmlns:p14="http://schemas.microsoft.com/office/powerpoint/2010/main" val="19300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3D17F-BD54-CA40-0C1B-608095EF4146}"/>
              </a:ext>
            </a:extLst>
          </p:cNvPr>
          <p:cNvSpPr>
            <a:spLocks noGrp="1"/>
          </p:cNvSpPr>
          <p:nvPr>
            <p:ph idx="1"/>
          </p:nvPr>
        </p:nvSpPr>
        <p:spPr>
          <a:xfrm>
            <a:off x="838200" y="540774"/>
            <a:ext cx="10515600" cy="6921040"/>
          </a:xfrm>
        </p:spPr>
        <p:txBody>
          <a:bodyPr>
            <a:normAutofit/>
          </a:bodyPr>
          <a:lstStyle/>
          <a:p>
            <a:r>
              <a:rPr lang="en-US" sz="2000" b="1" dirty="0"/>
              <a:t>OBJECTIVE</a:t>
            </a:r>
          </a:p>
          <a:p>
            <a:endParaRPr lang="en-US" sz="2000" b="1" dirty="0"/>
          </a:p>
          <a:p>
            <a:r>
              <a:rPr lang="en-US" sz="2000" dirty="0"/>
              <a:t>The core aim of this project was to create and implement a bespoke Salesforce CRM for </a:t>
            </a:r>
            <a:r>
              <a:rPr lang="en-US" sz="2000" b="1" dirty="0" err="1"/>
              <a:t>HandsMen</a:t>
            </a:r>
            <a:r>
              <a:rPr lang="en-US" sz="2000" b="1" dirty="0"/>
              <a:t> Threads</a:t>
            </a:r>
            <a:r>
              <a:rPr lang="en-US" sz="2000" dirty="0"/>
              <a:t> to improve key business processes, protect data integrity, and enhance customer satisfaction.</a:t>
            </a:r>
          </a:p>
          <a:p>
            <a:r>
              <a:rPr lang="en-US" sz="2000" dirty="0"/>
              <a:t>By centralizing customer, order, product, inventory, and marketing data, the project sought to:</a:t>
            </a:r>
          </a:p>
          <a:p>
            <a:r>
              <a:rPr lang="en-US" sz="2000" b="1" dirty="0"/>
              <a:t>Automate essential workflows</a:t>
            </a:r>
            <a:r>
              <a:rPr lang="en-US" sz="2000" dirty="0"/>
              <a:t> like order confirmations, loyalty status updates, and inventory alerts.</a:t>
            </a:r>
          </a:p>
          <a:p>
            <a:r>
              <a:rPr lang="en-US" sz="2000" b="1" dirty="0"/>
              <a:t>Maintain consistent and accurate data</a:t>
            </a:r>
            <a:r>
              <a:rPr lang="en-US" sz="2000" dirty="0"/>
              <a:t> through validation mechanisms.</a:t>
            </a:r>
          </a:p>
          <a:p>
            <a:r>
              <a:rPr lang="en-US" sz="2000" b="1" dirty="0"/>
              <a:t>Provide real-time insights</a:t>
            </a:r>
            <a:r>
              <a:rPr lang="en-US" sz="2000" dirty="0"/>
              <a:t> into inventory levels and customer activity.</a:t>
            </a:r>
          </a:p>
          <a:p>
            <a:r>
              <a:rPr lang="en-US" sz="2000" b="1" dirty="0"/>
              <a:t>Strengthen team collaboration</a:t>
            </a:r>
            <a:r>
              <a:rPr lang="en-US" sz="2000" dirty="0"/>
              <a:t> with role-based access restrictions.</a:t>
            </a:r>
          </a:p>
          <a:p>
            <a:r>
              <a:rPr lang="en-US" sz="2000" b="1" dirty="0"/>
              <a:t>Deliver customized customer experiences</a:t>
            </a:r>
            <a:r>
              <a:rPr lang="en-US" sz="2000" dirty="0"/>
              <a:t> via targeted marketing and loyalty initiatives.</a:t>
            </a:r>
          </a:p>
          <a:p>
            <a:endParaRPr lang="en-PH" sz="2000" dirty="0"/>
          </a:p>
        </p:txBody>
      </p:sp>
    </p:spTree>
    <p:extLst>
      <p:ext uri="{BB962C8B-B14F-4D97-AF65-F5344CB8AC3E}">
        <p14:creationId xmlns:p14="http://schemas.microsoft.com/office/powerpoint/2010/main" val="225102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53AB5-2A58-4D3B-4954-629A31EF6CEF}"/>
              </a:ext>
            </a:extLst>
          </p:cNvPr>
          <p:cNvSpPr>
            <a:spLocks noGrp="1"/>
          </p:cNvSpPr>
          <p:nvPr>
            <p:ph idx="1"/>
          </p:nvPr>
        </p:nvSpPr>
        <p:spPr>
          <a:xfrm>
            <a:off x="838200" y="489590"/>
            <a:ext cx="10515600" cy="5878820"/>
          </a:xfrm>
        </p:spPr>
        <p:txBody>
          <a:bodyPr>
            <a:normAutofit/>
          </a:bodyPr>
          <a:lstStyle/>
          <a:p>
            <a:pPr marL="0" indent="0">
              <a:buNone/>
            </a:pPr>
            <a:endParaRPr lang="en-US" sz="2000" b="1" dirty="0"/>
          </a:p>
          <a:p>
            <a:pPr marL="0" indent="0">
              <a:buNone/>
            </a:pPr>
            <a:r>
              <a:rPr lang="en-US" sz="2000" b="1" dirty="0"/>
              <a:t>TECHNOLOGY DESCRIPTION</a:t>
            </a:r>
          </a:p>
          <a:p>
            <a:pPr marL="0" indent="0">
              <a:buNone/>
            </a:pPr>
            <a:endParaRPr lang="en-US" sz="2000" b="1" dirty="0"/>
          </a:p>
          <a:p>
            <a:r>
              <a:rPr lang="en-US" sz="2000" b="1" dirty="0"/>
              <a:t>Salesforce</a:t>
            </a:r>
            <a:br>
              <a:rPr lang="en-US" sz="2000" dirty="0"/>
            </a:br>
            <a:r>
              <a:rPr lang="en-US" sz="2000" dirty="0" err="1"/>
              <a:t>Salesforce</a:t>
            </a:r>
            <a:r>
              <a:rPr lang="en-US" sz="2000" dirty="0"/>
              <a:t> is a cloud-based Customer Relationship Management (CRM) platform that helps businesses manage customer data, automate processes, and improve service, marketing, and sales operations. It provides point-and-click tools as well as programmatic capabilities (like Apex and Flows) to build custom business solutions.</a:t>
            </a:r>
          </a:p>
          <a:p>
            <a:pPr marL="0" indent="0">
              <a:buNone/>
            </a:pPr>
            <a:endParaRPr lang="en-US" sz="2000" dirty="0"/>
          </a:p>
          <a:p>
            <a:r>
              <a:rPr lang="en-US" sz="2000" b="1" dirty="0"/>
              <a:t>Custom Objects</a:t>
            </a:r>
          </a:p>
          <a:p>
            <a:pPr marL="0" indent="0">
              <a:buNone/>
            </a:pPr>
            <a:r>
              <a:rPr lang="en-US" sz="2000" dirty="0"/>
              <a:t>Objects in Salesforce are like tables in a database. Custom Objects are created to store specific data.</a:t>
            </a:r>
          </a:p>
          <a:p>
            <a:pPr marL="0" indent="0">
              <a:buNone/>
            </a:pPr>
            <a:r>
              <a:rPr lang="en-US" sz="2000" dirty="0" err="1"/>
              <a:t>Customer__c</a:t>
            </a:r>
            <a:r>
              <a:rPr lang="en-US" sz="2000" dirty="0"/>
              <a:t> – Stores customer info</a:t>
            </a:r>
          </a:p>
          <a:p>
            <a:pPr marL="0" indent="0">
              <a:buNone/>
            </a:pPr>
            <a:r>
              <a:rPr lang="en-US" sz="2000" dirty="0" err="1"/>
              <a:t>Product__c</a:t>
            </a:r>
            <a:r>
              <a:rPr lang="en-US" sz="2000" dirty="0"/>
              <a:t> – Stores product details</a:t>
            </a:r>
          </a:p>
          <a:p>
            <a:pPr marL="0" indent="0">
              <a:buNone/>
            </a:pPr>
            <a:r>
              <a:rPr lang="en-US" sz="2000" dirty="0" err="1"/>
              <a:t>Order__c</a:t>
            </a:r>
            <a:r>
              <a:rPr lang="en-US" sz="2000" dirty="0"/>
              <a:t> – Stores orders</a:t>
            </a:r>
          </a:p>
        </p:txBody>
      </p:sp>
    </p:spTree>
    <p:extLst>
      <p:ext uri="{BB962C8B-B14F-4D97-AF65-F5344CB8AC3E}">
        <p14:creationId xmlns:p14="http://schemas.microsoft.com/office/powerpoint/2010/main" val="70831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3E707-98E0-9868-EF8C-94FE8CDB56AB}"/>
              </a:ext>
            </a:extLst>
          </p:cNvPr>
          <p:cNvSpPr>
            <a:spLocks noGrp="1"/>
          </p:cNvSpPr>
          <p:nvPr>
            <p:ph idx="1"/>
          </p:nvPr>
        </p:nvSpPr>
        <p:spPr>
          <a:xfrm>
            <a:off x="838200" y="550607"/>
            <a:ext cx="10515600" cy="5419879"/>
          </a:xfrm>
        </p:spPr>
        <p:txBody>
          <a:bodyPr>
            <a:normAutofit/>
          </a:bodyPr>
          <a:lstStyle/>
          <a:p>
            <a:pPr marL="0" indent="0">
              <a:buNone/>
            </a:pPr>
            <a:endParaRPr lang="en-US" sz="2000" dirty="0"/>
          </a:p>
          <a:p>
            <a:r>
              <a:rPr lang="en-US" sz="2000" dirty="0"/>
              <a:t>Tabs make it easy to access and display object records in the Salesforce interface.</a:t>
            </a:r>
          </a:p>
          <a:p>
            <a:pPr marL="0" indent="0">
              <a:buNone/>
            </a:pPr>
            <a:r>
              <a:rPr lang="en-US" sz="2000" dirty="0"/>
              <a:t>   Example: A </a:t>
            </a:r>
            <a:r>
              <a:rPr lang="en-US" sz="2000" dirty="0" err="1"/>
              <a:t>Product__c</a:t>
            </a:r>
            <a:r>
              <a:rPr lang="en-US" sz="2000" dirty="0"/>
              <a:t> tab allows quick management of product records.</a:t>
            </a:r>
          </a:p>
          <a:p>
            <a:pPr marL="0" indent="0">
              <a:buNone/>
            </a:pPr>
            <a:endParaRPr lang="en-US" sz="2000" dirty="0"/>
          </a:p>
          <a:p>
            <a:r>
              <a:rPr lang="en-US" sz="2000" b="1" dirty="0"/>
              <a:t>Custom App</a:t>
            </a:r>
          </a:p>
          <a:p>
            <a:pPr marL="0" indent="0">
              <a:buNone/>
            </a:pPr>
            <a:r>
              <a:rPr lang="en-US" sz="2000" dirty="0"/>
              <a:t>    A packaged group of tabs and features designed for a particular business function in Salesforce.</a:t>
            </a:r>
          </a:p>
          <a:p>
            <a:pPr marL="0" indent="0">
              <a:buNone/>
            </a:pPr>
            <a:endParaRPr lang="en-US" sz="2000" dirty="0"/>
          </a:p>
          <a:p>
            <a:r>
              <a:rPr lang="en-US" sz="2000" b="1" dirty="0"/>
              <a:t>Profiles</a:t>
            </a:r>
          </a:p>
          <a:p>
            <a:pPr marL="0" indent="0">
              <a:buNone/>
            </a:pPr>
            <a:r>
              <a:rPr lang="en-US" sz="2000" dirty="0"/>
              <a:t>  Define what each user can view, edit, or delete in the system, controlling field-level and object- level access.</a:t>
            </a:r>
          </a:p>
          <a:p>
            <a:pPr marL="0" indent="0">
              <a:buNone/>
            </a:pPr>
            <a:endParaRPr lang="en-US" sz="2000" dirty="0"/>
          </a:p>
          <a:p>
            <a:r>
              <a:rPr lang="en-US" sz="2000" b="1" dirty="0"/>
              <a:t>Roles</a:t>
            </a:r>
          </a:p>
          <a:p>
            <a:pPr marL="0" indent="0">
              <a:buNone/>
            </a:pPr>
            <a:r>
              <a:rPr lang="en-US" sz="2000" dirty="0"/>
              <a:t> Organize data visibility according to the company’s hierarchy, enabling sharing and reporting capabilities.</a:t>
            </a:r>
          </a:p>
        </p:txBody>
      </p:sp>
    </p:spTree>
    <p:extLst>
      <p:ext uri="{BB962C8B-B14F-4D97-AF65-F5344CB8AC3E}">
        <p14:creationId xmlns:p14="http://schemas.microsoft.com/office/powerpoint/2010/main" val="345108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30A6F-F31A-FE60-4BA3-43E126E8AC38}"/>
              </a:ext>
            </a:extLst>
          </p:cNvPr>
          <p:cNvSpPr>
            <a:spLocks noGrp="1"/>
          </p:cNvSpPr>
          <p:nvPr>
            <p:ph idx="1"/>
          </p:nvPr>
        </p:nvSpPr>
        <p:spPr>
          <a:xfrm>
            <a:off x="838200" y="1101213"/>
            <a:ext cx="10515600" cy="5075750"/>
          </a:xfrm>
        </p:spPr>
        <p:txBody>
          <a:bodyPr>
            <a:normAutofit fontScale="92500" lnSpcReduction="20000"/>
          </a:bodyPr>
          <a:lstStyle/>
          <a:p>
            <a:r>
              <a:rPr lang="en-US" sz="2000" b="1" dirty="0"/>
              <a:t>Permission Sets</a:t>
            </a:r>
          </a:p>
          <a:p>
            <a:pPr marL="0" indent="0">
              <a:buNone/>
            </a:pPr>
            <a:r>
              <a:rPr lang="en-US" sz="2000" dirty="0"/>
              <a:t> Grant extra permissions without changing a user’s primary profile.</a:t>
            </a:r>
          </a:p>
          <a:p>
            <a:pPr marL="0" indent="0">
              <a:buNone/>
            </a:pPr>
            <a:endParaRPr lang="en-US" sz="2000" dirty="0"/>
          </a:p>
          <a:p>
            <a:r>
              <a:rPr lang="en-US" sz="2200" b="1" dirty="0"/>
              <a:t>Validation Rules</a:t>
            </a:r>
          </a:p>
          <a:p>
            <a:pPr marL="0" indent="0">
              <a:buNone/>
            </a:pPr>
            <a:r>
              <a:rPr lang="en-US" sz="2200" dirty="0"/>
              <a:t>Business logic that ensures the data entered follows company guidelines.</a:t>
            </a:r>
          </a:p>
          <a:p>
            <a:pPr marL="0" indent="0">
              <a:buNone/>
            </a:pPr>
            <a:r>
              <a:rPr lang="en-US" sz="2200" dirty="0"/>
              <a:t>Example:</a:t>
            </a:r>
          </a:p>
          <a:p>
            <a:pPr marL="0" indent="0">
              <a:buNone/>
            </a:pPr>
            <a:endParaRPr lang="en-US" sz="2200" dirty="0"/>
          </a:p>
          <a:p>
            <a:pPr>
              <a:buFont typeface="Wingdings" panose="05000000000000000000" pitchFamily="2" charset="2"/>
              <a:buChar char="ü"/>
            </a:pPr>
            <a:r>
              <a:rPr lang="en-US" sz="2200" dirty="0"/>
              <a:t>Email must include @gmail.com</a:t>
            </a:r>
          </a:p>
          <a:p>
            <a:pPr marL="0" indent="0">
              <a:buNone/>
            </a:pPr>
            <a:endParaRPr lang="en-US" sz="2200" dirty="0"/>
          </a:p>
          <a:p>
            <a:pPr>
              <a:buFont typeface="Wingdings" panose="05000000000000000000" pitchFamily="2" charset="2"/>
              <a:buChar char="ü"/>
            </a:pPr>
            <a:r>
              <a:rPr lang="en-US" sz="2200" dirty="0"/>
              <a:t>Stock value cannot be less than zero</a:t>
            </a:r>
          </a:p>
          <a:p>
            <a:pPr marL="0" indent="0">
              <a:buNone/>
            </a:pPr>
            <a:endParaRPr lang="en-US" sz="2200" dirty="0"/>
          </a:p>
          <a:p>
            <a:r>
              <a:rPr lang="en-US" sz="2200" b="1" dirty="0"/>
              <a:t>Email Templates</a:t>
            </a:r>
          </a:p>
          <a:p>
            <a:pPr marL="0" indent="0">
              <a:buNone/>
            </a:pPr>
            <a:r>
              <a:rPr lang="en-US" sz="2200" dirty="0"/>
              <a:t>Reusable message formats for communication with customers.</a:t>
            </a:r>
          </a:p>
          <a:p>
            <a:pPr marL="0" indent="0">
              <a:buNone/>
            </a:pPr>
            <a:r>
              <a:rPr lang="en-US" sz="2200" dirty="0"/>
              <a:t>Example: “Order Confirmation” template</a:t>
            </a:r>
          </a:p>
          <a:p>
            <a:pPr marL="0" indent="0">
              <a:buNone/>
            </a:pPr>
            <a:endParaRPr lang="en-US" sz="2000" dirty="0"/>
          </a:p>
          <a:p>
            <a:endParaRPr lang="en-PH" sz="2000" dirty="0"/>
          </a:p>
          <a:p>
            <a:endParaRPr lang="en-PH" sz="2000" dirty="0"/>
          </a:p>
        </p:txBody>
      </p:sp>
    </p:spTree>
    <p:extLst>
      <p:ext uri="{BB962C8B-B14F-4D97-AF65-F5344CB8AC3E}">
        <p14:creationId xmlns:p14="http://schemas.microsoft.com/office/powerpoint/2010/main" val="339396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2C249-8F43-A42A-1F02-B2AE5F6DB85E}"/>
              </a:ext>
            </a:extLst>
          </p:cNvPr>
          <p:cNvSpPr>
            <a:spLocks noGrp="1"/>
          </p:cNvSpPr>
          <p:nvPr>
            <p:ph idx="1"/>
          </p:nvPr>
        </p:nvSpPr>
        <p:spPr>
          <a:xfrm>
            <a:off x="838200" y="686235"/>
            <a:ext cx="10515600" cy="5485530"/>
          </a:xfrm>
        </p:spPr>
        <p:txBody>
          <a:bodyPr>
            <a:normAutofit/>
          </a:bodyPr>
          <a:lstStyle/>
          <a:p>
            <a:r>
              <a:rPr lang="en-US" sz="2000" b="1" dirty="0"/>
              <a:t>Email Alerts</a:t>
            </a:r>
          </a:p>
          <a:p>
            <a:pPr marL="0" indent="0">
              <a:buNone/>
            </a:pPr>
            <a:r>
              <a:rPr lang="en-US" sz="2000" dirty="0"/>
              <a:t>Automatic email notifications triggered by system changes.</a:t>
            </a:r>
          </a:p>
          <a:p>
            <a:pPr marL="0" indent="0">
              <a:buNone/>
            </a:pPr>
            <a:r>
              <a:rPr lang="en-US" sz="2000" dirty="0"/>
              <a:t>Example: A loyalty tier update sends an email to the customer.</a:t>
            </a:r>
          </a:p>
          <a:p>
            <a:pPr marL="0" indent="0">
              <a:buNone/>
            </a:pPr>
            <a:endParaRPr lang="en-US" sz="2000" dirty="0"/>
          </a:p>
          <a:p>
            <a:r>
              <a:rPr lang="en-US" sz="2000" b="1" dirty="0"/>
              <a:t>Flows</a:t>
            </a:r>
          </a:p>
          <a:p>
            <a:pPr marL="0" indent="0">
              <a:buNone/>
            </a:pPr>
            <a:r>
              <a:rPr lang="en-US" sz="2000" dirty="0"/>
              <a:t>Point-and-click automation tools to handle processes without coding.</a:t>
            </a:r>
          </a:p>
          <a:p>
            <a:pPr marL="0" indent="0">
              <a:buNone/>
            </a:pPr>
            <a:r>
              <a:rPr lang="en-US" sz="2000" dirty="0"/>
              <a:t>Example: Automatically send an email alert when a new order is placed.</a:t>
            </a:r>
          </a:p>
          <a:p>
            <a:pPr marL="0" indent="0">
              <a:buNone/>
            </a:pPr>
            <a:endParaRPr lang="en-PH" sz="2000" dirty="0"/>
          </a:p>
        </p:txBody>
      </p:sp>
    </p:spTree>
    <p:extLst>
      <p:ext uri="{BB962C8B-B14F-4D97-AF65-F5344CB8AC3E}">
        <p14:creationId xmlns:p14="http://schemas.microsoft.com/office/powerpoint/2010/main" val="194073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105F8-955E-4294-E1D4-9952D8EA7866}"/>
              </a:ext>
            </a:extLst>
          </p:cNvPr>
          <p:cNvSpPr>
            <a:spLocks noGrp="1"/>
          </p:cNvSpPr>
          <p:nvPr>
            <p:ph idx="1"/>
          </p:nvPr>
        </p:nvSpPr>
        <p:spPr>
          <a:xfrm>
            <a:off x="838200" y="421918"/>
            <a:ext cx="10515600" cy="5605256"/>
          </a:xfrm>
        </p:spPr>
        <p:txBody>
          <a:bodyPr>
            <a:normAutofit/>
          </a:bodyPr>
          <a:lstStyle/>
          <a:p>
            <a:r>
              <a:rPr lang="en-US" sz="2000" b="1" dirty="0"/>
              <a:t>Apex</a:t>
            </a:r>
          </a:p>
          <a:p>
            <a:pPr marL="0" indent="0">
              <a:buNone/>
            </a:pPr>
            <a:r>
              <a:rPr lang="en-US" sz="2000" dirty="0"/>
              <a:t>Salesforce’s coding language for building complex custom functions.</a:t>
            </a:r>
          </a:p>
          <a:p>
            <a:pPr marL="0" indent="0">
              <a:buNone/>
            </a:pPr>
            <a:r>
              <a:rPr lang="en-US" sz="2000" dirty="0"/>
              <a:t>Example use cases:</a:t>
            </a:r>
          </a:p>
          <a:p>
            <a:pPr marL="0" indent="0">
              <a:buNone/>
            </a:pPr>
            <a:endParaRPr lang="en-US" sz="2000" dirty="0"/>
          </a:p>
          <a:p>
            <a:pPr>
              <a:buFont typeface="Wingdings" panose="05000000000000000000" pitchFamily="2" charset="2"/>
              <a:buChar char="ü"/>
            </a:pPr>
            <a:r>
              <a:rPr lang="en-US" sz="2000" dirty="0"/>
              <a:t>Update </a:t>
            </a:r>
            <a:r>
              <a:rPr lang="en-US" sz="2000" dirty="0" err="1"/>
              <a:t>Total_Amount__c</a:t>
            </a:r>
            <a:r>
              <a:rPr lang="en-US" sz="2000" dirty="0"/>
              <a:t> in order records</a:t>
            </a:r>
          </a:p>
          <a:p>
            <a:pPr marL="0" indent="0">
              <a:buNone/>
            </a:pPr>
            <a:endParaRPr lang="en-US" sz="2000" dirty="0"/>
          </a:p>
          <a:p>
            <a:pPr>
              <a:buFont typeface="Wingdings" panose="05000000000000000000" pitchFamily="2" charset="2"/>
              <a:buChar char="ü"/>
            </a:pPr>
            <a:r>
              <a:rPr lang="en-US" sz="2000" dirty="0"/>
              <a:t>Adjust stock quantities in inventory</a:t>
            </a:r>
            <a:endParaRPr lang="en-PH" sz="2000" dirty="0"/>
          </a:p>
        </p:txBody>
      </p:sp>
    </p:spTree>
    <p:extLst>
      <p:ext uri="{BB962C8B-B14F-4D97-AF65-F5344CB8AC3E}">
        <p14:creationId xmlns:p14="http://schemas.microsoft.com/office/powerpoint/2010/main" val="374314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DAA5A-A494-55A2-B6BE-BCB362700491}"/>
              </a:ext>
            </a:extLst>
          </p:cNvPr>
          <p:cNvSpPr>
            <a:spLocks noGrp="1"/>
          </p:cNvSpPr>
          <p:nvPr>
            <p:ph idx="1"/>
          </p:nvPr>
        </p:nvSpPr>
        <p:spPr>
          <a:xfrm>
            <a:off x="838200" y="403123"/>
            <a:ext cx="10515600" cy="6051754"/>
          </a:xfrm>
        </p:spPr>
        <p:txBody>
          <a:bodyPr>
            <a:normAutofit/>
          </a:bodyPr>
          <a:lstStyle/>
          <a:p>
            <a:pPr marL="0" indent="0">
              <a:buNone/>
            </a:pPr>
            <a:endParaRPr lang="en-PH" sz="2000" b="1" dirty="0"/>
          </a:p>
          <a:p>
            <a:pPr marL="0" indent="0">
              <a:buNone/>
            </a:pPr>
            <a:endParaRPr lang="en-PH" sz="2000" b="1" dirty="0"/>
          </a:p>
          <a:p>
            <a:pPr marL="0" indent="0">
              <a:buNone/>
            </a:pPr>
            <a:r>
              <a:rPr lang="en-PH" sz="2000" b="1" dirty="0"/>
              <a:t>PROJECT EXECUTION STEPS</a:t>
            </a:r>
          </a:p>
          <a:p>
            <a:pPr marL="0" indent="0">
              <a:buNone/>
            </a:pPr>
            <a:endParaRPr lang="en-PH" sz="2000" dirty="0"/>
          </a:p>
          <a:p>
            <a:pPr marL="0" indent="0">
              <a:buNone/>
            </a:pPr>
            <a:r>
              <a:rPr lang="en-PH" sz="2000" b="1" dirty="0"/>
              <a:t>1. Developer Environment Setup</a:t>
            </a:r>
          </a:p>
          <a:p>
            <a:pPr>
              <a:buFont typeface="Wingdings" panose="05000000000000000000" pitchFamily="2" charset="2"/>
              <a:buChar char="§"/>
            </a:pPr>
            <a:r>
              <a:rPr lang="en-PH" sz="2000" dirty="0"/>
              <a:t>Registered a Salesforce Developer Org via developer.salesforce.com/signup.</a:t>
            </a:r>
          </a:p>
          <a:p>
            <a:pPr marL="0" indent="0">
              <a:buNone/>
            </a:pPr>
            <a:r>
              <a:rPr lang="en-PH" sz="2000" dirty="0"/>
              <a:t>Verified credentials, set a secure password, and logged into the Setup area.</a:t>
            </a:r>
          </a:p>
          <a:p>
            <a:pPr marL="0" indent="0">
              <a:buNone/>
            </a:pPr>
            <a:endParaRPr lang="en-PH" sz="2000" dirty="0"/>
          </a:p>
          <a:p>
            <a:pPr marL="0" indent="0">
              <a:buNone/>
            </a:pPr>
            <a:endParaRPr lang="en-PH" sz="2000" dirty="0"/>
          </a:p>
        </p:txBody>
      </p:sp>
    </p:spTree>
    <p:extLst>
      <p:ext uri="{BB962C8B-B14F-4D97-AF65-F5344CB8AC3E}">
        <p14:creationId xmlns:p14="http://schemas.microsoft.com/office/powerpoint/2010/main" val="161368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1359</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Calibri Light</vt:lpstr>
      <vt:lpstr>Wingdings</vt:lpstr>
      <vt:lpstr>Office Theme</vt:lpstr>
      <vt:lpstr>HandsMen Threads: Elevating the Art of Sophistication in Men's Fashion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EXPLANATION WITH REAL-WORLD EXAMPLE</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edwindao@outlook.com</dc:creator>
  <cp:lastModifiedBy>edwindao@outlook.com</cp:lastModifiedBy>
  <cp:revision>2</cp:revision>
  <dcterms:created xsi:type="dcterms:W3CDTF">2025-08-09T14:58:51Z</dcterms:created>
  <dcterms:modified xsi:type="dcterms:W3CDTF">2025-08-10T00:58:38Z</dcterms:modified>
</cp:coreProperties>
</file>