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5" r:id="rId1"/>
  </p:sldMasterIdLst>
  <p:notesMasterIdLst>
    <p:notesMasterId r:id="rId14"/>
  </p:notesMasterIdLst>
  <p:handoutMasterIdLst>
    <p:handoutMasterId r:id="rId15"/>
  </p:handoutMasterIdLst>
  <p:sldIdLst>
    <p:sldId id="278" r:id="rId2"/>
    <p:sldId id="484" r:id="rId3"/>
    <p:sldId id="403" r:id="rId4"/>
    <p:sldId id="399" r:id="rId5"/>
    <p:sldId id="494" r:id="rId6"/>
    <p:sldId id="493" r:id="rId7"/>
    <p:sldId id="495" r:id="rId8"/>
    <p:sldId id="497" r:id="rId9"/>
    <p:sldId id="542" r:id="rId10"/>
    <p:sldId id="426" r:id="rId11"/>
    <p:sldId id="410" r:id="rId12"/>
    <p:sldId id="411" r:id="rId13"/>
  </p:sldIdLst>
  <p:sldSz cx="9144000" cy="6858000" type="screen4x3"/>
  <p:notesSz cx="6858000" cy="9144000"/>
  <p:custShowLst>
    <p:custShow name="Custom Show 1" id="0">
      <p:sldLst>
        <p:sld r:id="rId2"/>
      </p:sldLst>
    </p:custShow>
  </p:custShowLst>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0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1" name="Author" initials="A" lastIdx="0" clrIdx="1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5F5F5"/>
    <a:srgbClr val="29475F"/>
    <a:srgbClr val="B0C534"/>
    <a:srgbClr val="A24130"/>
    <a:srgbClr val="FFC000"/>
    <a:srgbClr val="E1B500"/>
    <a:srgbClr val="243F54"/>
    <a:srgbClr val="2B9E36"/>
    <a:srgbClr val="CBDB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16" autoAdjust="0"/>
    <p:restoredTop sz="93671" autoAdjust="0"/>
  </p:normalViewPr>
  <p:slideViewPr>
    <p:cSldViewPr snapToGrid="0">
      <p:cViewPr varScale="1">
        <p:scale>
          <a:sx n="113" d="100"/>
          <a:sy n="113" d="100"/>
        </p:scale>
        <p:origin x="2256" y="96"/>
      </p:cViewPr>
      <p:guideLst>
        <p:guide orient="horz" pos="2160"/>
        <p:guide pos="20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0" d="100"/>
          <a:sy n="90" d="100"/>
        </p:scale>
        <p:origin x="369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cap="none" spc="50" baseline="0">
                <a:solidFill>
                  <a:schemeClr val="tx1">
                    <a:lumMod val="65000"/>
                    <a:lumOff val="35000"/>
                  </a:schemeClr>
                </a:solidFill>
                <a:latin typeface="+mn-lt"/>
                <a:ea typeface="+mn-ea"/>
                <a:cs typeface="+mn-cs"/>
              </a:defRPr>
            </a:pPr>
            <a:r>
              <a:rPr lang="en-CA" sz="1100" b="1" cap="none" dirty="0" smtClean="0">
                <a:solidFill>
                  <a:schemeClr val="tx1"/>
                </a:solidFill>
              </a:rPr>
              <a:t>Per capita cost by industry classification of benchmarked companies</a:t>
            </a:r>
            <a:endParaRPr lang="en-CA" sz="1100" b="1" cap="none" dirty="0">
              <a:solidFill>
                <a:schemeClr val="tx1"/>
              </a:solidFill>
            </a:endParaRPr>
          </a:p>
        </c:rich>
      </c:tx>
      <c:layout>
        <c:manualLayout>
          <c:xMode val="edge"/>
          <c:yMode val="edge"/>
          <c:x val="0.19188087952076191"/>
          <c:y val="0"/>
        </c:manualLayout>
      </c:layout>
      <c:overlay val="0"/>
      <c:spPr>
        <a:noFill/>
        <a:ln>
          <a:noFill/>
        </a:ln>
        <a:effectLst/>
      </c:spPr>
      <c:txPr>
        <a:bodyPr rot="0" spcFirstLastPara="1" vertOverflow="ellipsis" vert="horz" wrap="square" anchor="ctr" anchorCtr="1"/>
        <a:lstStyle/>
        <a:p>
          <a:pPr>
            <a:defRPr sz="1100" b="1" i="0" u="none" strike="noStrike" kern="1200" cap="none" spc="5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6244776603436543"/>
          <c:y val="0.12837051161641269"/>
          <c:w val="0.67855066916184648"/>
          <c:h val="0.74568528684409141"/>
        </c:manualLayout>
      </c:layout>
      <c:barChart>
        <c:barDir val="bar"/>
        <c:grouping val="clustered"/>
        <c:varyColors val="0"/>
        <c:ser>
          <c:idx val="0"/>
          <c:order val="0"/>
          <c:tx>
            <c:strRef>
              <c:f>Sheet1!$B$1</c:f>
              <c:strCache>
                <c:ptCount val="1"/>
                <c:pt idx="0">
                  <c:v>Per capita cost by industry</c:v>
                </c:pt>
              </c:strCache>
            </c:strRef>
          </c:tx>
          <c:spPr>
            <a:solidFill>
              <a:prstClr val="black"/>
            </a:solidFill>
            <a:ln>
              <a:solidFill>
                <a:prstClr val="black"/>
              </a:solidFill>
            </a:ln>
            <a:effectLst/>
          </c:spPr>
          <c:invertIfNegative val="0"/>
          <c:cat>
            <c:strRef>
              <c:f>Sheet1!$A$2:$A$17</c:f>
              <c:strCache>
                <c:ptCount val="16"/>
                <c:pt idx="0">
                  <c:v>Public</c:v>
                </c:pt>
                <c:pt idx="1">
                  <c:v>Research</c:v>
                </c:pt>
                <c:pt idx="2">
                  <c:v>Media</c:v>
                </c:pt>
                <c:pt idx="3">
                  <c:v>Transportation</c:v>
                </c:pt>
                <c:pt idx="4">
                  <c:v>Hospitality</c:v>
                </c:pt>
                <c:pt idx="5">
                  <c:v>Entertainment</c:v>
                </c:pt>
                <c:pt idx="6">
                  <c:v>Consumer</c:v>
                </c:pt>
                <c:pt idx="7">
                  <c:v>Energy </c:v>
                </c:pt>
                <c:pt idx="8">
                  <c:v>Industrial</c:v>
                </c:pt>
                <c:pt idx="9">
                  <c:v>Retail</c:v>
                </c:pt>
                <c:pt idx="10">
                  <c:v>Technology</c:v>
                </c:pt>
                <c:pt idx="11">
                  <c:v>Education</c:v>
                </c:pt>
                <c:pt idx="12">
                  <c:v>Services</c:v>
                </c:pt>
                <c:pt idx="13">
                  <c:v>Financial</c:v>
                </c:pt>
                <c:pt idx="14">
                  <c:v>Pharmaceutical </c:v>
                </c:pt>
                <c:pt idx="15">
                  <c:v>Health</c:v>
                </c:pt>
              </c:strCache>
            </c:strRef>
          </c:cat>
          <c:val>
            <c:numRef>
              <c:f>Sheet1!$B$2:$B$17</c:f>
              <c:numCache>
                <c:formatCode>"$"#,##0_);[Red]\("$"#,##0\)</c:formatCode>
                <c:ptCount val="16"/>
                <c:pt idx="0">
                  <c:v>71</c:v>
                </c:pt>
                <c:pt idx="1">
                  <c:v>101</c:v>
                </c:pt>
                <c:pt idx="2">
                  <c:v>119</c:v>
                </c:pt>
                <c:pt idx="3">
                  <c:v>123</c:v>
                </c:pt>
                <c:pt idx="4">
                  <c:v>124</c:v>
                </c:pt>
                <c:pt idx="5">
                  <c:v>131</c:v>
                </c:pt>
                <c:pt idx="6">
                  <c:v>132</c:v>
                </c:pt>
                <c:pt idx="7">
                  <c:v>137</c:v>
                </c:pt>
                <c:pt idx="8">
                  <c:v>149</c:v>
                </c:pt>
                <c:pt idx="9">
                  <c:v>154</c:v>
                </c:pt>
                <c:pt idx="10">
                  <c:v>165</c:v>
                </c:pt>
                <c:pt idx="11">
                  <c:v>200</c:v>
                </c:pt>
                <c:pt idx="12">
                  <c:v>223</c:v>
                </c:pt>
                <c:pt idx="13">
                  <c:v>245</c:v>
                </c:pt>
                <c:pt idx="14">
                  <c:v>298</c:v>
                </c:pt>
                <c:pt idx="15">
                  <c:v>380</c:v>
                </c:pt>
              </c:numCache>
            </c:numRef>
          </c:val>
        </c:ser>
        <c:dLbls>
          <c:showLegendKey val="0"/>
          <c:showVal val="0"/>
          <c:showCatName val="0"/>
          <c:showSerName val="0"/>
          <c:showPercent val="0"/>
          <c:showBubbleSize val="0"/>
        </c:dLbls>
        <c:gapWidth val="326"/>
        <c:overlap val="-58"/>
        <c:axId val="742287232"/>
        <c:axId val="742286056"/>
      </c:barChart>
      <c:catAx>
        <c:axId val="742287232"/>
        <c:scaling>
          <c:orientation val="minMax"/>
        </c:scaling>
        <c:delete val="0"/>
        <c:axPos val="l"/>
        <c:numFmt formatCode="General" sourceLinked="1"/>
        <c:majorTickMark val="none"/>
        <c:minorTickMark val="none"/>
        <c:tickLblPos val="nextTo"/>
        <c:spPr>
          <a:noFill/>
          <a:ln w="19050" cap="flat" cmpd="sng" algn="ctr">
            <a:solidFill>
              <a:schemeClr val="tx1">
                <a:lumMod val="15000"/>
                <a:lumOff val="85000"/>
              </a:schemeClr>
            </a:solidFill>
            <a:round/>
            <a:headEnd type="none" w="sm" len="sm"/>
            <a:tailEnd type="none" w="sm" len="sm"/>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742286056"/>
        <c:crosses val="autoZero"/>
        <c:auto val="1"/>
        <c:lblAlgn val="ctr"/>
        <c:lblOffset val="100"/>
        <c:noMultiLvlLbl val="0"/>
      </c:catAx>
      <c:valAx>
        <c:axId val="742286056"/>
        <c:scaling>
          <c:orientation val="minMax"/>
          <c:max val="400"/>
        </c:scaling>
        <c:delete val="0"/>
        <c:axPos val="b"/>
        <c:majorGridlines>
          <c:spPr>
            <a:ln w="9525" cap="flat" cmpd="sng" algn="ctr">
              <a:gradFill>
                <a:gsLst>
                  <a:gs pos="99000">
                    <a:schemeClr val="tx1">
                      <a:lumMod val="25000"/>
                      <a:lumOff val="75000"/>
                    </a:schemeClr>
                  </a:gs>
                  <a:gs pos="0">
                    <a:schemeClr val="tx1">
                      <a:lumMod val="15000"/>
                      <a:lumOff val="85000"/>
                    </a:schemeClr>
                  </a:gs>
                </a:gsLst>
                <a:lin ang="5400000" scaled="0"/>
              </a:gradFill>
              <a:round/>
            </a:ln>
            <a:effectLst/>
          </c:spPr>
        </c:majorGridlines>
        <c:numFmt formatCode="&quot;$&quot;#,##0_);[Red]\(&quot;$&quot;#,##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2287232"/>
        <c:crosses val="autoZero"/>
        <c:crossBetween val="between"/>
      </c:valAx>
      <c:spPr>
        <a:solidFill>
          <a:schemeClr val="accent3">
            <a:lumMod val="20000"/>
            <a:lumOff val="80000"/>
          </a:schemeClr>
        </a:solid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3">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9050" cap="flat" cmpd="sng" algn="ctr">
        <a:solidFill>
          <a:schemeClr val="tx1">
            <a:lumMod val="15000"/>
            <a:lumOff val="85000"/>
          </a:schemeClr>
        </a:solidFill>
        <a:round/>
        <a:headEnd type="none" w="sm" len="sm"/>
        <a:tailEnd type="none" w="sm" len="sm"/>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99000">
              <a:schemeClr val="tx1">
                <a:lumMod val="25000"/>
                <a:lumOff val="75000"/>
              </a:schemeClr>
            </a:gs>
            <a:gs pos="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15000"/>
                <a:lumOff val="85000"/>
              </a:schemeClr>
            </a:gs>
            <a:gs pos="0">
              <a:schemeClr val="tx1">
                <a:lumMod val="5000"/>
                <a:lumOff val="9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D006EA4-D462-4253-8FC7-D35175043F19}" type="datetimeFigureOut">
              <a:rPr lang="en-US" smtClean="0"/>
              <a:t>11/12/2018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2DA24A-F480-4AA7-ACF1-F7D1E577F358}" type="slidenum">
              <a:rPr lang="en-US" smtClean="0"/>
              <a:t>‹#›</a:t>
            </a:fld>
            <a:endParaRPr lang="en-US" dirty="0"/>
          </a:p>
        </p:txBody>
      </p:sp>
    </p:spTree>
    <p:extLst>
      <p:ext uri="{BB962C8B-B14F-4D97-AF65-F5344CB8AC3E}">
        <p14:creationId xmlns:p14="http://schemas.microsoft.com/office/powerpoint/2010/main" val="14934097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E1B6C9-DAE3-4E7B-AB3C-9473EC02D78D}" type="datetimeFigureOut">
              <a:rPr lang="en-US" smtClean="0"/>
              <a:t>11/12/2018</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F1ACBD-245E-4A24-AC78-063168A88622}" type="slidenum">
              <a:rPr lang="en-US" smtClean="0"/>
              <a:t>‹#›</a:t>
            </a:fld>
            <a:endParaRPr lang="en-US" dirty="0"/>
          </a:p>
        </p:txBody>
      </p:sp>
    </p:spTree>
    <p:extLst>
      <p:ext uri="{BB962C8B-B14F-4D97-AF65-F5344CB8AC3E}">
        <p14:creationId xmlns:p14="http://schemas.microsoft.com/office/powerpoint/2010/main" val="1485599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1</a:t>
            </a:fld>
            <a:endParaRPr lang="en-US" dirty="0">
              <a:solidFill>
                <a:srgbClr val="000000"/>
              </a:solidFill>
            </a:endParaRPr>
          </a:p>
        </p:txBody>
      </p:sp>
    </p:spTree>
    <p:extLst>
      <p:ext uri="{BB962C8B-B14F-4D97-AF65-F5344CB8AC3E}">
        <p14:creationId xmlns:p14="http://schemas.microsoft.com/office/powerpoint/2010/main" val="719315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F1ACBD-245E-4A24-AC78-063168A88622}" type="slidenum">
              <a:rPr lang="en-US" smtClean="0"/>
              <a:t>3</a:t>
            </a:fld>
            <a:endParaRPr lang="en-US" dirty="0"/>
          </a:p>
        </p:txBody>
      </p:sp>
    </p:spTree>
    <p:extLst>
      <p:ext uri="{BB962C8B-B14F-4D97-AF65-F5344CB8AC3E}">
        <p14:creationId xmlns:p14="http://schemas.microsoft.com/office/powerpoint/2010/main" val="3144001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F1ACBD-245E-4A24-AC78-063168A88622}" type="slidenum">
              <a:rPr lang="en-US" smtClean="0"/>
              <a:t>4</a:t>
            </a:fld>
            <a:endParaRPr lang="en-US" dirty="0"/>
          </a:p>
        </p:txBody>
      </p:sp>
    </p:spTree>
    <p:extLst>
      <p:ext uri="{BB962C8B-B14F-4D97-AF65-F5344CB8AC3E}">
        <p14:creationId xmlns:p14="http://schemas.microsoft.com/office/powerpoint/2010/main" val="3898375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F1ACBD-245E-4A24-AC78-063168A88622}" type="slidenum">
              <a:rPr lang="en-US" smtClean="0"/>
              <a:t>7</a:t>
            </a:fld>
            <a:endParaRPr lang="en-US" dirty="0"/>
          </a:p>
        </p:txBody>
      </p:sp>
    </p:spTree>
    <p:extLst>
      <p:ext uri="{BB962C8B-B14F-4D97-AF65-F5344CB8AC3E}">
        <p14:creationId xmlns:p14="http://schemas.microsoft.com/office/powerpoint/2010/main" val="1999754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F1ACBD-245E-4A24-AC78-063168A88622}" type="slidenum">
              <a:rPr lang="en-US" smtClean="0"/>
              <a:t>10</a:t>
            </a:fld>
            <a:endParaRPr lang="en-US" dirty="0"/>
          </a:p>
        </p:txBody>
      </p:sp>
    </p:spTree>
    <p:extLst>
      <p:ext uri="{BB962C8B-B14F-4D97-AF65-F5344CB8AC3E}">
        <p14:creationId xmlns:p14="http://schemas.microsoft.com/office/powerpoint/2010/main" val="4151421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prstClr val="black"/>
                </a:solidFill>
              </a:rPr>
              <a:pPr>
                <a:defRPr/>
              </a:pPr>
              <a:t>11</a:t>
            </a:fld>
            <a:endParaRPr lang="en-US" dirty="0">
              <a:solidFill>
                <a:prstClr val="black"/>
              </a:solidFill>
            </a:endParaRPr>
          </a:p>
        </p:txBody>
      </p:sp>
    </p:spTree>
    <p:extLst>
      <p:ext uri="{BB962C8B-B14F-4D97-AF65-F5344CB8AC3E}">
        <p14:creationId xmlns:p14="http://schemas.microsoft.com/office/powerpoint/2010/main" val="3457633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F1ACBD-245E-4A24-AC78-063168A88622}" type="slidenum">
              <a:rPr lang="en-US" smtClean="0"/>
              <a:t>12</a:t>
            </a:fld>
            <a:endParaRPr lang="en-US" dirty="0"/>
          </a:p>
        </p:txBody>
      </p:sp>
    </p:spTree>
    <p:extLst>
      <p:ext uri="{BB962C8B-B14F-4D97-AF65-F5344CB8AC3E}">
        <p14:creationId xmlns:p14="http://schemas.microsoft.com/office/powerpoint/2010/main" val="41602972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p:spTree>
      <p:nvGrpSpPr>
        <p:cNvPr id="1" name=""/>
        <p:cNvGrpSpPr/>
        <p:nvPr/>
      </p:nvGrpSpPr>
      <p:grpSpPr>
        <a:xfrm>
          <a:off x="0" y="0"/>
          <a:ext cx="0" cy="0"/>
          <a:chOff x="0" y="0"/>
          <a:chExt cx="0" cy="0"/>
        </a:xfrm>
      </p:grpSpPr>
      <p:grpSp>
        <p:nvGrpSpPr>
          <p:cNvPr id="3" name="Group 2"/>
          <p:cNvGrpSpPr/>
          <p:nvPr userDrawn="1"/>
        </p:nvGrpSpPr>
        <p:grpSpPr>
          <a:xfrm>
            <a:off x="0" y="6090046"/>
            <a:ext cx="9144000" cy="767954"/>
            <a:chOff x="0" y="6090046"/>
            <a:chExt cx="9144000" cy="767954"/>
          </a:xfrm>
        </p:grpSpPr>
        <p:sp>
          <p:nvSpPr>
            <p:cNvPr id="29" name="Rectangle 28"/>
            <p:cNvSpPr/>
            <p:nvPr/>
          </p:nvSpPr>
          <p:spPr>
            <a:xfrm>
              <a:off x="0" y="6090046"/>
              <a:ext cx="6696236" cy="767953"/>
            </a:xfrm>
            <a:prstGeom prst="rect">
              <a:avLst/>
            </a:prstGeom>
            <a:solidFill>
              <a:srgbClr val="2947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base">
                <a:spcBef>
                  <a:spcPct val="0"/>
                </a:spcBef>
                <a:spcAft>
                  <a:spcPct val="0"/>
                </a:spcAft>
              </a:pPr>
              <a:r>
                <a:rPr lang="en-CA" sz="800" dirty="0">
                  <a:solidFill>
                    <a:srgbClr val="ADB7C3"/>
                  </a:solidFill>
                </a:rPr>
                <a:t>Info-Tech Research Group, Inc. </a:t>
              </a:r>
              <a:r>
                <a:rPr lang="en-CA" sz="800" dirty="0" smtClean="0">
                  <a:solidFill>
                    <a:srgbClr val="ADB7C3"/>
                  </a:solidFill>
                </a:rPr>
                <a:t>is </a:t>
              </a:r>
              <a:r>
                <a:rPr lang="en-CA" sz="800" dirty="0">
                  <a:solidFill>
                    <a:srgbClr val="ADB7C3"/>
                  </a:solidFill>
                </a:rPr>
                <a:t>a global leader in providing IT research and advice.</a:t>
              </a:r>
              <a:br>
                <a:rPr lang="en-CA" sz="800" dirty="0">
                  <a:solidFill>
                    <a:srgbClr val="ADB7C3"/>
                  </a:solidFill>
                </a:rPr>
              </a:br>
              <a:r>
                <a:rPr lang="en-CA" sz="800" dirty="0">
                  <a:solidFill>
                    <a:srgbClr val="ADB7C3"/>
                  </a:solidFill>
                </a:rPr>
                <a:t>Info-Tech’s products and services combine actionable insight and relevant advice with</a:t>
              </a:r>
              <a:br>
                <a:rPr lang="en-CA" sz="800" dirty="0">
                  <a:solidFill>
                    <a:srgbClr val="ADB7C3"/>
                  </a:solidFill>
                </a:rPr>
              </a:br>
              <a:r>
                <a:rPr lang="en-CA" sz="800" dirty="0">
                  <a:solidFill>
                    <a:srgbClr val="ADB7C3"/>
                  </a:solidFill>
                </a:rPr>
                <a:t>ready-to-use tools and templates that cover the full spectrum of IT concerns.</a:t>
              </a:r>
              <a:br>
                <a:rPr lang="en-CA" sz="800" dirty="0">
                  <a:solidFill>
                    <a:srgbClr val="ADB7C3"/>
                  </a:solidFill>
                </a:rPr>
              </a:br>
              <a:r>
                <a:rPr lang="en-CA" sz="800" dirty="0">
                  <a:solidFill>
                    <a:srgbClr val="ADB7C3"/>
                  </a:solidFill>
                </a:rPr>
                <a:t>© </a:t>
              </a:r>
              <a:r>
                <a:rPr lang="en-CA" sz="800" dirty="0" smtClean="0">
                  <a:solidFill>
                    <a:srgbClr val="ADB7C3"/>
                  </a:solidFill>
                </a:rPr>
                <a:t>1997-2018 </a:t>
              </a:r>
              <a:r>
                <a:rPr lang="en-CA" sz="800" dirty="0">
                  <a:solidFill>
                    <a:srgbClr val="ADB7C3"/>
                  </a:solidFill>
                </a:rPr>
                <a:t>Info-Tech Research Group Inc.</a:t>
              </a:r>
            </a:p>
          </p:txBody>
        </p:sp>
        <p:grpSp>
          <p:nvGrpSpPr>
            <p:cNvPr id="2" name="Group 1"/>
            <p:cNvGrpSpPr/>
            <p:nvPr userDrawn="1"/>
          </p:nvGrpSpPr>
          <p:grpSpPr>
            <a:xfrm>
              <a:off x="6696236" y="6090047"/>
              <a:ext cx="2447764" cy="767953"/>
              <a:chOff x="6696236" y="6090047"/>
              <a:chExt cx="2447764" cy="767953"/>
            </a:xfrm>
          </p:grpSpPr>
          <p:sp>
            <p:nvSpPr>
              <p:cNvPr id="31" name="Rectangle 30"/>
              <p:cNvSpPr/>
              <p:nvPr/>
            </p:nvSpPr>
            <p:spPr>
              <a:xfrm>
                <a:off x="6696236" y="6090047"/>
                <a:ext cx="2447764" cy="767953"/>
              </a:xfrm>
              <a:prstGeom prst="rect">
                <a:avLst/>
              </a:prstGeom>
              <a:solidFill>
                <a:srgbClr val="2947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base">
                  <a:spcBef>
                    <a:spcPct val="0"/>
                  </a:spcBef>
                  <a:spcAft>
                    <a:spcPct val="0"/>
                  </a:spcAft>
                </a:pPr>
                <a:endParaRPr lang="en-CA" sz="800" dirty="0">
                  <a:solidFill>
                    <a:srgbClr val="ADB7C3"/>
                  </a:solidFill>
                </a:endParaRPr>
              </a:p>
            </p:txBody>
          </p:sp>
          <p:pic>
            <p:nvPicPr>
              <p:cNvPr id="32" name="Picture 31" descr="Info-Tech_Logo_2013-On-Screen-WHITE(transparent-background).png"/>
              <p:cNvPicPr>
                <a:picLocks noChangeAspect="1"/>
              </p:cNvPicPr>
              <p:nvPr/>
            </p:nvPicPr>
            <p:blipFill>
              <a:blip r:embed="rId2" cstate="print"/>
              <a:stretch>
                <a:fillRect/>
              </a:stretch>
            </p:blipFill>
            <p:spPr>
              <a:xfrm>
                <a:off x="7020272" y="6309320"/>
                <a:ext cx="1697008" cy="339401"/>
              </a:xfrm>
              <a:prstGeom prst="rect">
                <a:avLst/>
              </a:prstGeom>
            </p:spPr>
          </p:pic>
        </p:grpSp>
      </p:grpSp>
      <p:sp>
        <p:nvSpPr>
          <p:cNvPr id="28" name="Text Placeholder 27"/>
          <p:cNvSpPr>
            <a:spLocks noGrp="1"/>
          </p:cNvSpPr>
          <p:nvPr>
            <p:ph type="body" sz="quarter" idx="15" hasCustomPrompt="1"/>
          </p:nvPr>
        </p:nvSpPr>
        <p:spPr>
          <a:xfrm>
            <a:off x="774700" y="3060698"/>
            <a:ext cx="7454900" cy="655267"/>
          </a:xfrm>
        </p:spPr>
        <p:txBody>
          <a:bodyPr/>
          <a:lstStyle>
            <a:lvl1pPr marL="0" indent="0">
              <a:lnSpc>
                <a:spcPts val="3200"/>
              </a:lnSpc>
              <a:buNone/>
              <a:defRPr sz="2800" baseline="0">
                <a:latin typeface="+mj-lt"/>
              </a:defRPr>
            </a:lvl1pPr>
            <a:lvl2pPr>
              <a:buNone/>
              <a:defRPr sz="2800">
                <a:latin typeface="+mj-lt"/>
              </a:defRPr>
            </a:lvl2pPr>
            <a:lvl3pPr>
              <a:buNone/>
              <a:defRPr sz="2800">
                <a:latin typeface="+mj-lt"/>
              </a:defRPr>
            </a:lvl3pPr>
            <a:lvl4pPr>
              <a:buNone/>
              <a:defRPr sz="2800">
                <a:latin typeface="+mj-lt"/>
              </a:defRPr>
            </a:lvl4pPr>
            <a:lvl5pPr>
              <a:buNone/>
              <a:defRPr sz="2800">
                <a:latin typeface="+mj-lt"/>
              </a:defRPr>
            </a:lvl5pPr>
          </a:lstStyle>
          <a:p>
            <a:pPr lvl="0"/>
            <a:r>
              <a:rPr lang="en-US" dirty="0" smtClean="0"/>
              <a:t>Headline (Georgia, 28pt)</a:t>
            </a:r>
            <a:endParaRPr lang="en-CA" dirty="0"/>
          </a:p>
        </p:txBody>
      </p:sp>
      <p:sp>
        <p:nvSpPr>
          <p:cNvPr id="30" name="Text Placeholder 29"/>
          <p:cNvSpPr>
            <a:spLocks noGrp="1"/>
          </p:cNvSpPr>
          <p:nvPr>
            <p:ph type="body" sz="quarter" idx="16" hasCustomPrompt="1"/>
          </p:nvPr>
        </p:nvSpPr>
        <p:spPr>
          <a:xfrm>
            <a:off x="774700" y="3724072"/>
            <a:ext cx="7467600" cy="508000"/>
          </a:xfrm>
        </p:spPr>
        <p:txBody>
          <a:bodyPr/>
          <a:lstStyle>
            <a:lvl1pPr marL="0" indent="0">
              <a:buNone/>
              <a:defRPr lang="en-US" sz="1400" baseline="0" dirty="0" smtClean="0"/>
            </a:lvl1pPr>
            <a:lvl2pPr marL="0" indent="0">
              <a:buNone/>
              <a:defRPr sz="1600"/>
            </a:lvl2pPr>
            <a:lvl3pPr marL="0" indent="0">
              <a:buNone/>
              <a:defRPr sz="1600"/>
            </a:lvl3pPr>
            <a:lvl4pPr marL="0" indent="0">
              <a:buNone/>
              <a:defRPr sz="1600"/>
            </a:lvl4pPr>
            <a:lvl5pPr marL="0" indent="0">
              <a:buNone/>
              <a:defRPr sz="1600"/>
            </a:lvl5pPr>
          </a:lstStyle>
          <a:p>
            <a:pPr lvl="0"/>
            <a:r>
              <a:rPr lang="en-US" dirty="0" smtClean="0"/>
              <a:t>Subhead (Arial, 14pt)</a:t>
            </a:r>
          </a:p>
        </p:txBody>
      </p:sp>
    </p:spTree>
    <p:extLst>
      <p:ext uri="{BB962C8B-B14F-4D97-AF65-F5344CB8AC3E}">
        <p14:creationId xmlns:p14="http://schemas.microsoft.com/office/powerpoint/2010/main" val="354402858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roken Phase Layout">
    <p:spTree>
      <p:nvGrpSpPr>
        <p:cNvPr id="1" name=""/>
        <p:cNvGrpSpPr/>
        <p:nvPr/>
      </p:nvGrpSpPr>
      <p:grpSpPr>
        <a:xfrm>
          <a:off x="0" y="0"/>
          <a:ext cx="0" cy="0"/>
          <a:chOff x="0" y="0"/>
          <a:chExt cx="0" cy="0"/>
        </a:xfrm>
      </p:grpSpPr>
      <p:grpSp>
        <p:nvGrpSpPr>
          <p:cNvPr id="12" name="Group 11"/>
          <p:cNvGrpSpPr/>
          <p:nvPr userDrawn="1"/>
        </p:nvGrpSpPr>
        <p:grpSpPr>
          <a:xfrm>
            <a:off x="0" y="6090047"/>
            <a:ext cx="9144000" cy="767953"/>
            <a:chOff x="0" y="6090047"/>
            <a:chExt cx="9144000" cy="767953"/>
          </a:xfrm>
        </p:grpSpPr>
        <p:sp>
          <p:nvSpPr>
            <p:cNvPr id="13" name="Rectangle 12"/>
            <p:cNvSpPr/>
            <p:nvPr/>
          </p:nvSpPr>
          <p:spPr>
            <a:xfrm>
              <a:off x="0" y="6090047"/>
              <a:ext cx="6696236" cy="767953"/>
            </a:xfrm>
            <a:prstGeom prst="rect">
              <a:avLst/>
            </a:prstGeom>
            <a:solidFill>
              <a:srgbClr val="2947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base">
                <a:spcBef>
                  <a:spcPct val="0"/>
                </a:spcBef>
                <a:spcAft>
                  <a:spcPct val="0"/>
                </a:spcAft>
              </a:pPr>
              <a:r>
                <a:rPr lang="en-CA" sz="800" dirty="0">
                  <a:solidFill>
                    <a:srgbClr val="ADB7C3"/>
                  </a:solidFill>
                </a:rPr>
                <a:t>Info-Tech Research Group, Inc. </a:t>
              </a:r>
              <a:r>
                <a:rPr lang="en-CA" sz="800" dirty="0" smtClean="0">
                  <a:solidFill>
                    <a:srgbClr val="ADB7C3"/>
                  </a:solidFill>
                </a:rPr>
                <a:t>is </a:t>
              </a:r>
              <a:r>
                <a:rPr lang="en-CA" sz="800" dirty="0">
                  <a:solidFill>
                    <a:srgbClr val="ADB7C3"/>
                  </a:solidFill>
                </a:rPr>
                <a:t>a global leader in providing IT research and advice.</a:t>
              </a:r>
              <a:br>
                <a:rPr lang="en-CA" sz="800" dirty="0">
                  <a:solidFill>
                    <a:srgbClr val="ADB7C3"/>
                  </a:solidFill>
                </a:rPr>
              </a:br>
              <a:r>
                <a:rPr lang="en-CA" sz="800" dirty="0">
                  <a:solidFill>
                    <a:srgbClr val="ADB7C3"/>
                  </a:solidFill>
                </a:rPr>
                <a:t>Info-Tech’s products and services combine actionable insight and relevant advice with</a:t>
              </a:r>
              <a:br>
                <a:rPr lang="en-CA" sz="800" dirty="0">
                  <a:solidFill>
                    <a:srgbClr val="ADB7C3"/>
                  </a:solidFill>
                </a:rPr>
              </a:br>
              <a:r>
                <a:rPr lang="en-CA" sz="800" dirty="0">
                  <a:solidFill>
                    <a:srgbClr val="ADB7C3"/>
                  </a:solidFill>
                </a:rPr>
                <a:t>ready-to-use tools and templates that cover the full spectrum of IT concerns.</a:t>
              </a:r>
              <a:br>
                <a:rPr lang="en-CA" sz="800" dirty="0">
                  <a:solidFill>
                    <a:srgbClr val="ADB7C3"/>
                  </a:solidFill>
                </a:rPr>
              </a:br>
              <a:r>
                <a:rPr lang="en-CA" sz="800" dirty="0">
                  <a:solidFill>
                    <a:srgbClr val="ADB7C3"/>
                  </a:solidFill>
                </a:rPr>
                <a:t>© </a:t>
              </a:r>
              <a:r>
                <a:rPr lang="en-CA" sz="800" dirty="0" smtClean="0">
                  <a:solidFill>
                    <a:srgbClr val="ADB7C3"/>
                  </a:solidFill>
                </a:rPr>
                <a:t>1997-2018 </a:t>
              </a:r>
              <a:r>
                <a:rPr lang="en-CA" sz="800" dirty="0">
                  <a:solidFill>
                    <a:srgbClr val="ADB7C3"/>
                  </a:solidFill>
                </a:rPr>
                <a:t>Info-Tech Research Group Inc.</a:t>
              </a:r>
            </a:p>
          </p:txBody>
        </p:sp>
        <p:grpSp>
          <p:nvGrpSpPr>
            <p:cNvPr id="14" name="Group 13"/>
            <p:cNvGrpSpPr/>
            <p:nvPr userDrawn="1"/>
          </p:nvGrpSpPr>
          <p:grpSpPr>
            <a:xfrm>
              <a:off x="6696236" y="6090047"/>
              <a:ext cx="2447764" cy="767953"/>
              <a:chOff x="6696236" y="6090047"/>
              <a:chExt cx="2447764" cy="767953"/>
            </a:xfrm>
          </p:grpSpPr>
          <p:sp>
            <p:nvSpPr>
              <p:cNvPr id="15" name="Rectangle 14"/>
              <p:cNvSpPr/>
              <p:nvPr/>
            </p:nvSpPr>
            <p:spPr>
              <a:xfrm>
                <a:off x="6696236" y="6090047"/>
                <a:ext cx="2447764" cy="767953"/>
              </a:xfrm>
              <a:prstGeom prst="rect">
                <a:avLst/>
              </a:prstGeom>
              <a:solidFill>
                <a:srgbClr val="2947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base">
                  <a:spcBef>
                    <a:spcPct val="0"/>
                  </a:spcBef>
                  <a:spcAft>
                    <a:spcPct val="0"/>
                  </a:spcAft>
                </a:pPr>
                <a:endParaRPr lang="en-CA" sz="800" dirty="0">
                  <a:solidFill>
                    <a:srgbClr val="ADB7C3"/>
                  </a:solidFill>
                </a:endParaRPr>
              </a:p>
            </p:txBody>
          </p:sp>
          <p:pic>
            <p:nvPicPr>
              <p:cNvPr id="16" name="Picture 15" descr="Info-Tech_Logo_2013-On-Screen-WHITE(transparent-background).png"/>
              <p:cNvPicPr>
                <a:picLocks noChangeAspect="1"/>
              </p:cNvPicPr>
              <p:nvPr/>
            </p:nvPicPr>
            <p:blipFill>
              <a:blip r:embed="rId2" cstate="print"/>
              <a:stretch>
                <a:fillRect/>
              </a:stretch>
            </p:blipFill>
            <p:spPr>
              <a:xfrm>
                <a:off x="7020272" y="6309320"/>
                <a:ext cx="1697008" cy="339401"/>
              </a:xfrm>
              <a:prstGeom prst="rect">
                <a:avLst/>
              </a:prstGeom>
            </p:spPr>
          </p:pic>
        </p:grpSp>
      </p:grpSp>
      <p:cxnSp>
        <p:nvCxnSpPr>
          <p:cNvPr id="17" name="Straight Connector 16"/>
          <p:cNvCxnSpPr/>
          <p:nvPr userDrawn="1"/>
        </p:nvCxnSpPr>
        <p:spPr>
          <a:xfrm>
            <a:off x="789414" y="3320114"/>
            <a:ext cx="2490117"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8" name="Oval 17"/>
          <p:cNvSpPr/>
          <p:nvPr userDrawn="1"/>
        </p:nvSpPr>
        <p:spPr>
          <a:xfrm>
            <a:off x="2791118" y="2568440"/>
            <a:ext cx="786842" cy="786842"/>
          </a:xfrm>
          <a:prstGeom prst="ellipse">
            <a:avLst/>
          </a:prstGeom>
          <a:solidFill>
            <a:schemeClr val="bg1">
              <a:lumMod val="95000"/>
            </a:schemeClr>
          </a:solidFill>
          <a:ln>
            <a:noFill/>
          </a:ln>
          <a:effectLst>
            <a:outerShdw blurRad="25400" dist="254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5400" b="1" dirty="0">
              <a:solidFill>
                <a:schemeClr val="accent1"/>
              </a:solidFill>
            </a:endParaRPr>
          </a:p>
        </p:txBody>
      </p:sp>
      <p:sp>
        <p:nvSpPr>
          <p:cNvPr id="19" name="Text Placeholder 7"/>
          <p:cNvSpPr>
            <a:spLocks noGrp="1"/>
          </p:cNvSpPr>
          <p:nvPr>
            <p:ph type="body" sz="quarter" idx="11" hasCustomPrompt="1"/>
          </p:nvPr>
        </p:nvSpPr>
        <p:spPr>
          <a:xfrm>
            <a:off x="788988" y="3355975"/>
            <a:ext cx="7269162" cy="663575"/>
          </a:xfrm>
        </p:spPr>
        <p:txBody>
          <a:bodyPr/>
          <a:lstStyle>
            <a:lvl1pPr marL="0" indent="0">
              <a:buNone/>
              <a:defRPr sz="2800" baseline="0">
                <a:solidFill>
                  <a:schemeClr val="accent3"/>
                </a:solidFill>
              </a:defRPr>
            </a:lvl1pPr>
          </a:lstStyle>
          <a:p>
            <a:pPr lvl="0"/>
            <a:r>
              <a:rPr lang="en-CA" sz="2800" dirty="0" smtClean="0"/>
              <a:t>Replace with Phase Title</a:t>
            </a:r>
            <a:endParaRPr lang="en-US" dirty="0"/>
          </a:p>
        </p:txBody>
      </p:sp>
      <p:sp>
        <p:nvSpPr>
          <p:cNvPr id="20" name="TextBox 19"/>
          <p:cNvSpPr txBox="1"/>
          <p:nvPr userDrawn="1"/>
        </p:nvSpPr>
        <p:spPr>
          <a:xfrm>
            <a:off x="763035" y="2585841"/>
            <a:ext cx="2036776" cy="769441"/>
          </a:xfrm>
          <a:prstGeom prst="rect">
            <a:avLst/>
          </a:prstGeom>
          <a:noFill/>
        </p:spPr>
        <p:txBody>
          <a:bodyPr wrap="none" lIns="0" rtlCol="0">
            <a:spAutoFit/>
          </a:bodyPr>
          <a:lstStyle/>
          <a:p>
            <a:r>
              <a:rPr lang="en-CA" sz="4400" b="1" dirty="0" smtClean="0">
                <a:solidFill>
                  <a:schemeClr val="accent1"/>
                </a:solidFill>
              </a:rPr>
              <a:t>PHASE</a:t>
            </a:r>
            <a:endParaRPr lang="en-CA" sz="4400" b="1" dirty="0">
              <a:solidFill>
                <a:schemeClr val="accent1"/>
              </a:solidFill>
            </a:endParaRPr>
          </a:p>
        </p:txBody>
      </p:sp>
      <p:sp>
        <p:nvSpPr>
          <p:cNvPr id="21" name="Text Placeholder 10"/>
          <p:cNvSpPr>
            <a:spLocks noGrp="1"/>
          </p:cNvSpPr>
          <p:nvPr>
            <p:ph type="body" sz="quarter" idx="12" hasCustomPrompt="1"/>
          </p:nvPr>
        </p:nvSpPr>
        <p:spPr>
          <a:xfrm>
            <a:off x="2794014" y="2576893"/>
            <a:ext cx="781050" cy="769937"/>
          </a:xfrm>
        </p:spPr>
        <p:txBody>
          <a:bodyPr anchor="ctr"/>
          <a:lstStyle>
            <a:lvl1pPr marL="0" indent="0" algn="ctr">
              <a:buNone/>
              <a:defRPr sz="5400">
                <a:solidFill>
                  <a:schemeClr val="accent1"/>
                </a:solidFill>
              </a:defRPr>
            </a:lvl1pPr>
          </a:lstStyle>
          <a:p>
            <a:pPr lvl="0"/>
            <a:r>
              <a:rPr lang="en-CA" sz="5400" dirty="0" smtClean="0"/>
              <a:t>#</a:t>
            </a:r>
            <a:endParaRPr lang="en-US" dirty="0"/>
          </a:p>
        </p:txBody>
      </p:sp>
      <p:sp>
        <p:nvSpPr>
          <p:cNvPr id="22" name="Text Placeholder 4"/>
          <p:cNvSpPr>
            <a:spLocks noGrp="1"/>
          </p:cNvSpPr>
          <p:nvPr>
            <p:ph type="body" sz="quarter" idx="13" hasCustomPrompt="1"/>
          </p:nvPr>
        </p:nvSpPr>
        <p:spPr>
          <a:xfrm>
            <a:off x="1578396" y="5622172"/>
            <a:ext cx="7289719" cy="457200"/>
          </a:xfrm>
        </p:spPr>
        <p:txBody>
          <a:bodyPr/>
          <a:lstStyle>
            <a:lvl1pPr marL="0" indent="0" algn="r">
              <a:buNone/>
              <a:defRPr sz="2000" baseline="0">
                <a:solidFill>
                  <a:schemeClr val="accent1"/>
                </a:solidFill>
              </a:defRPr>
            </a:lvl1pPr>
          </a:lstStyle>
          <a:p>
            <a:pPr lvl="0"/>
            <a:r>
              <a:rPr lang="en-CA" dirty="0" smtClean="0"/>
              <a:t>Blueprint Title</a:t>
            </a:r>
            <a:endParaRPr lang="en-CA" dirty="0"/>
          </a:p>
        </p:txBody>
      </p:sp>
    </p:spTree>
    <p:extLst>
      <p:ext uri="{BB962C8B-B14F-4D97-AF65-F5344CB8AC3E}">
        <p14:creationId xmlns:p14="http://schemas.microsoft.com/office/powerpoint/2010/main" val="212923518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ue slide extra">
    <p:bg>
      <p:bgPr>
        <a:solidFill>
          <a:srgbClr val="CBDBE7"/>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323528" y="1124744"/>
            <a:ext cx="8496944" cy="0"/>
          </a:xfrm>
          <a:prstGeom prst="line">
            <a:avLst/>
          </a:prstGeom>
          <a:ln w="22225">
            <a:solidFill>
              <a:srgbClr val="45433E">
                <a:alpha val="41961"/>
              </a:srgbClr>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userDrawn="1"/>
        </p:nvGrpSpPr>
        <p:grpSpPr>
          <a:xfrm>
            <a:off x="8198606" y="145554"/>
            <a:ext cx="812044" cy="804512"/>
            <a:chOff x="6986062" y="224644"/>
            <a:chExt cx="731520" cy="731520"/>
          </a:xfrm>
        </p:grpSpPr>
        <p:sp>
          <p:nvSpPr>
            <p:cNvPr id="5" name="Rectangle 4"/>
            <p:cNvSpPr/>
            <p:nvPr/>
          </p:nvSpPr>
          <p:spPr>
            <a:xfrm>
              <a:off x="6986062" y="224644"/>
              <a:ext cx="731520" cy="731520"/>
            </a:xfrm>
            <a:prstGeom prst="rect">
              <a:avLst/>
            </a:prstGeom>
            <a:solidFill>
              <a:srgbClr val="2576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CA" sz="1350" dirty="0">
                <a:solidFill>
                  <a:srgbClr val="FFFFFF"/>
                </a:solidFill>
              </a:endParaRPr>
            </a:p>
          </p:txBody>
        </p:sp>
        <p:pic>
          <p:nvPicPr>
            <p:cNvPr id="6" name="Picture 5" descr="on-site-workshops.png"/>
            <p:cNvPicPr>
              <a:picLocks noChangeAspect="1"/>
            </p:cNvPicPr>
            <p:nvPr/>
          </p:nvPicPr>
          <p:blipFill rotWithShape="1">
            <a:blip r:embed="rId2" cstate="print"/>
            <a:srcRect l="12204" t="22820" r="8463" b="22257"/>
            <a:stretch/>
          </p:blipFill>
          <p:spPr>
            <a:xfrm>
              <a:off x="7025382" y="364407"/>
              <a:ext cx="652879" cy="451994"/>
            </a:xfrm>
            <a:prstGeom prst="rect">
              <a:avLst/>
            </a:prstGeom>
            <a:effectLst>
              <a:outerShdw blurRad="50800" dist="38100" dir="2700000" algn="tl" rotWithShape="0">
                <a:prstClr val="black">
                  <a:alpha val="40000"/>
                </a:prstClr>
              </a:outerShdw>
            </a:effectLst>
          </p:spPr>
        </p:pic>
      </p:grpSp>
      <p:sp>
        <p:nvSpPr>
          <p:cNvPr id="9" name="Title 2"/>
          <p:cNvSpPr txBox="1">
            <a:spLocks/>
          </p:cNvSpPr>
          <p:nvPr userDrawn="1"/>
        </p:nvSpPr>
        <p:spPr bwMode="auto">
          <a:xfrm>
            <a:off x="251520" y="219704"/>
            <a:ext cx="8625780" cy="86409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lnSpc>
                <a:spcPts val="2600"/>
              </a:lnSpc>
              <a:spcBef>
                <a:spcPct val="0"/>
              </a:spcBef>
              <a:spcAft>
                <a:spcPct val="0"/>
              </a:spcAft>
              <a:defRPr sz="2400" kern="1200" baseline="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solidFill>
                  <a:srgbClr val="333333"/>
                </a:solidFill>
              </a:rPr>
              <a:t>If you want additional support, have our analysts guide </a:t>
            </a:r>
            <a:br>
              <a:rPr lang="en-US" dirty="0">
                <a:solidFill>
                  <a:srgbClr val="333333"/>
                </a:solidFill>
              </a:rPr>
            </a:br>
            <a:r>
              <a:rPr lang="en-US" dirty="0">
                <a:solidFill>
                  <a:srgbClr val="333333"/>
                </a:solidFill>
              </a:rPr>
              <a:t>you through this phase </a:t>
            </a:r>
            <a:r>
              <a:rPr lang="en-US" dirty="0" smtClean="0">
                <a:solidFill>
                  <a:srgbClr val="333333"/>
                </a:solidFill>
              </a:rPr>
              <a:t>as part of an </a:t>
            </a:r>
            <a:r>
              <a:rPr lang="en-US" dirty="0">
                <a:solidFill>
                  <a:srgbClr val="333333"/>
                </a:solidFill>
              </a:rPr>
              <a:t>Info-Tech workshop</a:t>
            </a:r>
            <a:endParaRPr lang="en-CA" dirty="0">
              <a:solidFill>
                <a:srgbClr val="333333"/>
              </a:solidFill>
            </a:endParaRPr>
          </a:p>
        </p:txBody>
      </p:sp>
      <p:sp>
        <p:nvSpPr>
          <p:cNvPr id="10" name="TextBox 9"/>
          <p:cNvSpPr txBox="1"/>
          <p:nvPr userDrawn="1"/>
        </p:nvSpPr>
        <p:spPr>
          <a:xfrm>
            <a:off x="257182" y="1068995"/>
            <a:ext cx="8676000" cy="307777"/>
          </a:xfrm>
          <a:prstGeom prst="rect">
            <a:avLst/>
          </a:prstGeom>
          <a:solidFill>
            <a:srgbClr val="243F54"/>
          </a:solidFill>
        </p:spPr>
        <p:txBody>
          <a:bodyPr wrap="square" rtlCol="0">
            <a:spAutoFit/>
          </a:bodyPr>
          <a:lstStyle/>
          <a:p>
            <a:r>
              <a:rPr lang="en-US" sz="1400" b="1" dirty="0" smtClean="0">
                <a:solidFill>
                  <a:srgbClr val="FFFFFF"/>
                </a:solidFill>
              </a:rPr>
              <a:t>Book a workshop with our Info-Tech analysts:</a:t>
            </a:r>
            <a:endParaRPr lang="en-US" sz="1400" b="1" dirty="0">
              <a:solidFill>
                <a:srgbClr val="FFFFFF"/>
              </a:solidFill>
            </a:endParaRPr>
          </a:p>
        </p:txBody>
      </p:sp>
    </p:spTree>
    <p:extLst>
      <p:ext uri="{BB962C8B-B14F-4D97-AF65-F5344CB8AC3E}">
        <p14:creationId xmlns:p14="http://schemas.microsoft.com/office/powerpoint/2010/main" val="824160603"/>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xecutive Brief">
    <p:spTree>
      <p:nvGrpSpPr>
        <p:cNvPr id="1" name=""/>
        <p:cNvGrpSpPr/>
        <p:nvPr/>
      </p:nvGrpSpPr>
      <p:grpSpPr>
        <a:xfrm>
          <a:off x="0" y="0"/>
          <a:ext cx="0" cy="0"/>
          <a:chOff x="0" y="0"/>
          <a:chExt cx="0" cy="0"/>
        </a:xfrm>
      </p:grpSpPr>
      <p:sp>
        <p:nvSpPr>
          <p:cNvPr id="3" name="Rectangle 2"/>
          <p:cNvSpPr/>
          <p:nvPr userDrawn="1"/>
        </p:nvSpPr>
        <p:spPr>
          <a:xfrm>
            <a:off x="0" y="0"/>
            <a:ext cx="9144000" cy="1124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Title 1"/>
          <p:cNvSpPr>
            <a:spLocks noGrp="1"/>
          </p:cNvSpPr>
          <p:nvPr>
            <p:ph type="title" hasCustomPrompt="1"/>
          </p:nvPr>
        </p:nvSpPr>
        <p:spPr/>
        <p:txBody>
          <a:bodyPr/>
          <a:lstStyle>
            <a:lvl1pPr>
              <a:defRPr>
                <a:solidFill>
                  <a:schemeClr val="bg1"/>
                </a:solidFill>
                <a:latin typeface="+mn-lt"/>
              </a:defRPr>
            </a:lvl1pPr>
          </a:lstStyle>
          <a:p>
            <a:r>
              <a:rPr lang="en-US" smtClean="0"/>
              <a:t>Executive Brief slide</a:t>
            </a:r>
            <a:endParaRPr lang="en-CA"/>
          </a:p>
        </p:txBody>
      </p:sp>
    </p:spTree>
    <p:extLst>
      <p:ext uri="{BB962C8B-B14F-4D97-AF65-F5344CB8AC3E}">
        <p14:creationId xmlns:p14="http://schemas.microsoft.com/office/powerpoint/2010/main" val="2136887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sp>
        <p:nvSpPr>
          <p:cNvPr id="24" name="Rectangle 23"/>
          <p:cNvSpPr/>
          <p:nvPr userDrawn="1"/>
        </p:nvSpPr>
        <p:spPr>
          <a:xfrm>
            <a:off x="0" y="0"/>
            <a:ext cx="9144000" cy="1124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 name="Title 1"/>
          <p:cNvSpPr>
            <a:spLocks noGrp="1"/>
          </p:cNvSpPr>
          <p:nvPr>
            <p:ph type="title" hasCustomPrompt="1"/>
          </p:nvPr>
        </p:nvSpPr>
        <p:spPr>
          <a:xfrm>
            <a:off x="251520" y="260648"/>
            <a:ext cx="8625780" cy="864096"/>
          </a:xfrm>
        </p:spPr>
        <p:txBody>
          <a:bodyPr/>
          <a:lstStyle>
            <a:lvl1pPr algn="l">
              <a:lnSpc>
                <a:spcPts val="2600"/>
              </a:lnSpc>
              <a:defRPr sz="2400" baseline="0">
                <a:solidFill>
                  <a:schemeClr val="bg1"/>
                </a:solidFill>
                <a:latin typeface="+mn-lt"/>
              </a:defRPr>
            </a:lvl1pPr>
          </a:lstStyle>
          <a:p>
            <a:r>
              <a:rPr lang="en-US" smtClean="0"/>
              <a:t>Page header</a:t>
            </a:r>
            <a:endParaRPr lang="en-CA" dirty="0"/>
          </a:p>
        </p:txBody>
      </p:sp>
      <p:sp>
        <p:nvSpPr>
          <p:cNvPr id="25" name="Text Placeholder 41"/>
          <p:cNvSpPr>
            <a:spLocks noGrp="1"/>
          </p:cNvSpPr>
          <p:nvPr>
            <p:ph type="body" sz="quarter" idx="16" hasCustomPrompt="1"/>
          </p:nvPr>
        </p:nvSpPr>
        <p:spPr>
          <a:xfrm>
            <a:off x="246703" y="1607231"/>
            <a:ext cx="4041648" cy="1677491"/>
          </a:xfrm>
        </p:spPr>
        <p:txBody>
          <a:bodyPr/>
          <a:lstStyle>
            <a:lvl1pPr marL="174625" indent="-174625">
              <a:lnSpc>
                <a:spcPct val="100000"/>
              </a:lnSpc>
              <a:spcBef>
                <a:spcPts val="500"/>
              </a:spcBef>
              <a:buClr>
                <a:schemeClr val="tx1"/>
              </a:buClr>
              <a:buSzPct val="120000"/>
              <a:buFont typeface="Wingdings" pitchFamily="2" charset="2"/>
              <a:buChar char="ü"/>
              <a:defRPr sz="1400" baseline="0"/>
            </a:lvl1pPr>
            <a:lvl2pPr marL="361950" indent="-180975">
              <a:lnSpc>
                <a:spcPct val="100000"/>
              </a:lnSpc>
              <a:spcBef>
                <a:spcPts val="500"/>
              </a:spcBef>
              <a:buClr>
                <a:schemeClr val="tx1"/>
              </a:buClr>
              <a:buSzPct val="120000"/>
              <a:buFont typeface="Arial" pitchFamily="34" charset="0"/>
              <a:buChar char="•"/>
              <a:defRPr sz="1400"/>
            </a:lvl2pPr>
            <a:lvl3pPr marL="542925" indent="-180975">
              <a:lnSpc>
                <a:spcPct val="100000"/>
              </a:lnSpc>
              <a:spcBef>
                <a:spcPts val="500"/>
              </a:spcBef>
              <a:buClr>
                <a:schemeClr val="tx1"/>
              </a:buClr>
              <a:buSzPct val="150000"/>
              <a:buFont typeface="Arial" pitchFamily="34" charset="0"/>
              <a:buChar char="◦"/>
              <a:defRPr sz="1400" baseline="0"/>
            </a:lvl3pPr>
            <a:lvl4pPr marL="714375" indent="-171450">
              <a:lnSpc>
                <a:spcPct val="100000"/>
              </a:lnSpc>
              <a:spcBef>
                <a:spcPts val="500"/>
              </a:spcBef>
              <a:buSzPct val="100000"/>
              <a:buFont typeface="Arial" pitchFamily="34" charset="0"/>
              <a:buChar char="–"/>
              <a:defRPr sz="1400"/>
            </a:lvl4pPr>
            <a:lvl5pPr marL="1614488" indent="-174625">
              <a:lnSpc>
                <a:spcPts val="1350"/>
              </a:lnSpc>
              <a:spcBef>
                <a:spcPts val="500"/>
              </a:spcBef>
              <a:buSzPct val="150000"/>
              <a:buFont typeface="Arial" pitchFamily="34" charset="0"/>
              <a:buChar char="◦"/>
              <a:tabLst/>
              <a:defRPr sz="1200" baseline="0"/>
            </a:lvl5pPr>
          </a:lstStyle>
          <a:p>
            <a:pPr lvl="0"/>
            <a:r>
              <a:rPr lang="en-US" dirty="0" smtClean="0"/>
              <a:t>First Level (Arial, 14pt)</a:t>
            </a:r>
          </a:p>
          <a:p>
            <a:pPr lvl="1"/>
            <a:r>
              <a:rPr lang="en-US" dirty="0" smtClean="0"/>
              <a:t>Second Level (Arial, 14pt)</a:t>
            </a:r>
          </a:p>
          <a:p>
            <a:pPr lvl="2"/>
            <a:r>
              <a:rPr lang="en-US" dirty="0" smtClean="0"/>
              <a:t>Third Level (Arial, 14pt)</a:t>
            </a:r>
          </a:p>
          <a:p>
            <a:pPr lvl="3"/>
            <a:r>
              <a:rPr lang="en-US" dirty="0" smtClean="0"/>
              <a:t>Forth Level (Arial, 14pt)</a:t>
            </a:r>
          </a:p>
        </p:txBody>
      </p:sp>
      <p:sp>
        <p:nvSpPr>
          <p:cNvPr id="8" name="Rectangle 7"/>
          <p:cNvSpPr/>
          <p:nvPr/>
        </p:nvSpPr>
        <p:spPr>
          <a:xfrm>
            <a:off x="251519" y="1287191"/>
            <a:ext cx="4037263" cy="320040"/>
          </a:xfrm>
          <a:prstGeom prst="rect">
            <a:avLst/>
          </a:prstGeom>
          <a:solidFill>
            <a:srgbClr val="0076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sz="1400" b="1" dirty="0">
                <a:solidFill>
                  <a:srgbClr val="FFFFFF"/>
                </a:solidFill>
              </a:rPr>
              <a:t>This Research is Designed For:</a:t>
            </a:r>
          </a:p>
        </p:txBody>
      </p:sp>
      <p:sp>
        <p:nvSpPr>
          <p:cNvPr id="9" name="Rectangle 8"/>
          <p:cNvSpPr/>
          <p:nvPr/>
        </p:nvSpPr>
        <p:spPr>
          <a:xfrm>
            <a:off x="4840036" y="1287191"/>
            <a:ext cx="4037263" cy="320040"/>
          </a:xfrm>
          <a:prstGeom prst="rect">
            <a:avLst/>
          </a:prstGeom>
          <a:solidFill>
            <a:srgbClr val="0076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sz="1400" b="1" dirty="0">
                <a:solidFill>
                  <a:srgbClr val="FFFFFF"/>
                </a:solidFill>
              </a:rPr>
              <a:t>This Research Will Help You:</a:t>
            </a:r>
          </a:p>
        </p:txBody>
      </p:sp>
      <p:sp>
        <p:nvSpPr>
          <p:cNvPr id="10" name="Rectangle 9"/>
          <p:cNvSpPr/>
          <p:nvPr/>
        </p:nvSpPr>
        <p:spPr>
          <a:xfrm>
            <a:off x="251519" y="4056399"/>
            <a:ext cx="4041648" cy="320040"/>
          </a:xfrm>
          <a:prstGeom prst="rect">
            <a:avLst/>
          </a:prstGeom>
          <a:solidFill>
            <a:srgbClr val="2B9E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t>This Research Will Assist:</a:t>
            </a:r>
            <a:endParaRPr lang="en-US" sz="1400" b="1" dirty="0"/>
          </a:p>
        </p:txBody>
      </p:sp>
      <p:sp>
        <p:nvSpPr>
          <p:cNvPr id="13" name="Rectangle 12"/>
          <p:cNvSpPr/>
          <p:nvPr/>
        </p:nvSpPr>
        <p:spPr>
          <a:xfrm>
            <a:off x="4840036" y="4056399"/>
            <a:ext cx="4041648" cy="320040"/>
          </a:xfrm>
          <a:prstGeom prst="rect">
            <a:avLst/>
          </a:prstGeom>
          <a:solidFill>
            <a:srgbClr val="2B9E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This Research Will Help You:</a:t>
            </a:r>
          </a:p>
        </p:txBody>
      </p:sp>
      <p:sp>
        <p:nvSpPr>
          <p:cNvPr id="17" name="Text Placeholder 41"/>
          <p:cNvSpPr>
            <a:spLocks noGrp="1"/>
          </p:cNvSpPr>
          <p:nvPr>
            <p:ph type="body" sz="quarter" idx="26" hasCustomPrompt="1"/>
          </p:nvPr>
        </p:nvSpPr>
        <p:spPr>
          <a:xfrm>
            <a:off x="4835436" y="1607231"/>
            <a:ext cx="4041648" cy="1677491"/>
          </a:xfrm>
        </p:spPr>
        <p:txBody>
          <a:bodyPr/>
          <a:lstStyle>
            <a:lvl1pPr marL="174625" indent="-174625">
              <a:lnSpc>
                <a:spcPct val="100000"/>
              </a:lnSpc>
              <a:spcBef>
                <a:spcPts val="500"/>
              </a:spcBef>
              <a:buClr>
                <a:schemeClr val="tx1"/>
              </a:buClr>
              <a:buSzPct val="120000"/>
              <a:buFont typeface="Wingdings" pitchFamily="2" charset="2"/>
              <a:buChar char="ü"/>
              <a:defRPr sz="1400" baseline="0"/>
            </a:lvl1pPr>
            <a:lvl2pPr marL="361950" indent="-180975">
              <a:lnSpc>
                <a:spcPct val="100000"/>
              </a:lnSpc>
              <a:spcBef>
                <a:spcPts val="500"/>
              </a:spcBef>
              <a:buClr>
                <a:schemeClr val="tx1"/>
              </a:buClr>
              <a:buSzPct val="120000"/>
              <a:buFont typeface="Arial" pitchFamily="34" charset="0"/>
              <a:buChar char="•"/>
              <a:defRPr sz="1400"/>
            </a:lvl2pPr>
            <a:lvl3pPr marL="542925" indent="-180975">
              <a:lnSpc>
                <a:spcPct val="100000"/>
              </a:lnSpc>
              <a:spcBef>
                <a:spcPts val="500"/>
              </a:spcBef>
              <a:buClr>
                <a:schemeClr val="tx1"/>
              </a:buClr>
              <a:buSzPct val="150000"/>
              <a:buFont typeface="Arial" pitchFamily="34" charset="0"/>
              <a:buChar char="◦"/>
              <a:defRPr sz="1400" baseline="0"/>
            </a:lvl3pPr>
            <a:lvl4pPr marL="714375" indent="-171450">
              <a:lnSpc>
                <a:spcPct val="100000"/>
              </a:lnSpc>
              <a:spcBef>
                <a:spcPts val="500"/>
              </a:spcBef>
              <a:buSzPct val="100000"/>
              <a:buFont typeface="Arial" pitchFamily="34" charset="0"/>
              <a:buChar char="–"/>
              <a:defRPr sz="1400"/>
            </a:lvl4pPr>
            <a:lvl5pPr marL="1614488" indent="-174625">
              <a:lnSpc>
                <a:spcPts val="1350"/>
              </a:lnSpc>
              <a:spcBef>
                <a:spcPts val="500"/>
              </a:spcBef>
              <a:buSzPct val="150000"/>
              <a:buFont typeface="Arial" pitchFamily="34" charset="0"/>
              <a:buChar char="◦"/>
              <a:tabLst/>
              <a:defRPr sz="1200" baseline="0"/>
            </a:lvl5pPr>
          </a:lstStyle>
          <a:p>
            <a:pPr lvl="0"/>
            <a:r>
              <a:rPr lang="en-US" dirty="0" smtClean="0"/>
              <a:t>First Level (Arial, 14pt)</a:t>
            </a:r>
          </a:p>
          <a:p>
            <a:pPr lvl="1"/>
            <a:r>
              <a:rPr lang="en-US" dirty="0" smtClean="0"/>
              <a:t>Second Level (Arial, 14pt)</a:t>
            </a:r>
          </a:p>
          <a:p>
            <a:pPr lvl="2"/>
            <a:r>
              <a:rPr lang="en-US" dirty="0" smtClean="0"/>
              <a:t>Third Level (Arial, 14pt)</a:t>
            </a:r>
          </a:p>
          <a:p>
            <a:pPr lvl="3"/>
            <a:r>
              <a:rPr lang="en-US" dirty="0" smtClean="0"/>
              <a:t>Forth Level (Arial, 14pt)</a:t>
            </a:r>
          </a:p>
        </p:txBody>
      </p:sp>
      <p:sp>
        <p:nvSpPr>
          <p:cNvPr id="18" name="Text Placeholder 41"/>
          <p:cNvSpPr>
            <a:spLocks noGrp="1"/>
          </p:cNvSpPr>
          <p:nvPr>
            <p:ph type="body" sz="quarter" idx="27" hasCustomPrompt="1"/>
          </p:nvPr>
        </p:nvSpPr>
        <p:spPr>
          <a:xfrm>
            <a:off x="246703" y="4380682"/>
            <a:ext cx="4041648" cy="1677491"/>
          </a:xfrm>
        </p:spPr>
        <p:txBody>
          <a:bodyPr/>
          <a:lstStyle>
            <a:lvl1pPr marL="174625" indent="-174625">
              <a:lnSpc>
                <a:spcPct val="100000"/>
              </a:lnSpc>
              <a:spcBef>
                <a:spcPts val="500"/>
              </a:spcBef>
              <a:buClr>
                <a:schemeClr val="tx1"/>
              </a:buClr>
              <a:buSzPct val="120000"/>
              <a:buFont typeface="Wingdings" pitchFamily="2" charset="2"/>
              <a:buChar char="ü"/>
              <a:defRPr sz="1400" baseline="0"/>
            </a:lvl1pPr>
            <a:lvl2pPr marL="361950" indent="-180975">
              <a:lnSpc>
                <a:spcPct val="100000"/>
              </a:lnSpc>
              <a:spcBef>
                <a:spcPts val="500"/>
              </a:spcBef>
              <a:buClr>
                <a:schemeClr val="tx1"/>
              </a:buClr>
              <a:buSzPct val="120000"/>
              <a:buFont typeface="Arial" pitchFamily="34" charset="0"/>
              <a:buChar char="•"/>
              <a:defRPr sz="1400"/>
            </a:lvl2pPr>
            <a:lvl3pPr marL="542925" indent="-180975">
              <a:lnSpc>
                <a:spcPct val="100000"/>
              </a:lnSpc>
              <a:spcBef>
                <a:spcPts val="500"/>
              </a:spcBef>
              <a:buClr>
                <a:schemeClr val="tx1"/>
              </a:buClr>
              <a:buSzPct val="150000"/>
              <a:buFont typeface="Arial" pitchFamily="34" charset="0"/>
              <a:buChar char="◦"/>
              <a:defRPr sz="1400" baseline="0"/>
            </a:lvl3pPr>
            <a:lvl4pPr marL="714375" indent="-171450">
              <a:lnSpc>
                <a:spcPct val="100000"/>
              </a:lnSpc>
              <a:spcBef>
                <a:spcPts val="500"/>
              </a:spcBef>
              <a:buSzPct val="100000"/>
              <a:buFont typeface="Arial" pitchFamily="34" charset="0"/>
              <a:buChar char="–"/>
              <a:defRPr sz="1400"/>
            </a:lvl4pPr>
            <a:lvl5pPr marL="1614488" indent="-174625">
              <a:lnSpc>
                <a:spcPts val="1350"/>
              </a:lnSpc>
              <a:spcBef>
                <a:spcPts val="500"/>
              </a:spcBef>
              <a:buSzPct val="150000"/>
              <a:buFont typeface="Arial" pitchFamily="34" charset="0"/>
              <a:buChar char="◦"/>
              <a:tabLst/>
              <a:defRPr sz="1200" baseline="0"/>
            </a:lvl5pPr>
          </a:lstStyle>
          <a:p>
            <a:pPr lvl="0"/>
            <a:r>
              <a:rPr lang="en-US" dirty="0" smtClean="0"/>
              <a:t>First Level (Arial, 14pt)</a:t>
            </a:r>
          </a:p>
          <a:p>
            <a:pPr lvl="1"/>
            <a:r>
              <a:rPr lang="en-US" dirty="0" smtClean="0"/>
              <a:t>Second Level (Arial, 14pt)</a:t>
            </a:r>
          </a:p>
          <a:p>
            <a:pPr lvl="2"/>
            <a:r>
              <a:rPr lang="en-US" dirty="0" smtClean="0"/>
              <a:t>Third Level (Arial, 14pt)</a:t>
            </a:r>
          </a:p>
          <a:p>
            <a:pPr lvl="3"/>
            <a:r>
              <a:rPr lang="en-US" dirty="0" smtClean="0"/>
              <a:t>Forth Level (Arial, 14pt)</a:t>
            </a:r>
          </a:p>
        </p:txBody>
      </p:sp>
      <p:sp>
        <p:nvSpPr>
          <p:cNvPr id="19" name="Text Placeholder 41"/>
          <p:cNvSpPr>
            <a:spLocks noGrp="1"/>
          </p:cNvSpPr>
          <p:nvPr>
            <p:ph type="body" sz="quarter" idx="28" hasCustomPrompt="1"/>
          </p:nvPr>
        </p:nvSpPr>
        <p:spPr>
          <a:xfrm>
            <a:off x="4830836" y="4376439"/>
            <a:ext cx="4041648" cy="1677491"/>
          </a:xfrm>
        </p:spPr>
        <p:txBody>
          <a:bodyPr/>
          <a:lstStyle>
            <a:lvl1pPr marL="174625" indent="-174625">
              <a:lnSpc>
                <a:spcPct val="100000"/>
              </a:lnSpc>
              <a:spcBef>
                <a:spcPts val="500"/>
              </a:spcBef>
              <a:buClr>
                <a:schemeClr val="tx1"/>
              </a:buClr>
              <a:buSzPct val="120000"/>
              <a:buFont typeface="Wingdings" pitchFamily="2" charset="2"/>
              <a:buChar char="ü"/>
              <a:defRPr sz="1400" baseline="0"/>
            </a:lvl1pPr>
            <a:lvl2pPr marL="361950" indent="-180975">
              <a:lnSpc>
                <a:spcPct val="100000"/>
              </a:lnSpc>
              <a:spcBef>
                <a:spcPts val="500"/>
              </a:spcBef>
              <a:buClr>
                <a:schemeClr val="tx1"/>
              </a:buClr>
              <a:buSzPct val="120000"/>
              <a:buFont typeface="Arial" pitchFamily="34" charset="0"/>
              <a:buChar char="•"/>
              <a:defRPr sz="1400"/>
            </a:lvl2pPr>
            <a:lvl3pPr marL="542925" indent="-180975">
              <a:lnSpc>
                <a:spcPct val="100000"/>
              </a:lnSpc>
              <a:spcBef>
                <a:spcPts val="500"/>
              </a:spcBef>
              <a:buClr>
                <a:schemeClr val="tx1"/>
              </a:buClr>
              <a:buSzPct val="150000"/>
              <a:buFont typeface="Arial" pitchFamily="34" charset="0"/>
              <a:buChar char="◦"/>
              <a:defRPr sz="1400" baseline="0"/>
            </a:lvl3pPr>
            <a:lvl4pPr marL="714375" indent="-171450">
              <a:lnSpc>
                <a:spcPct val="100000"/>
              </a:lnSpc>
              <a:spcBef>
                <a:spcPts val="500"/>
              </a:spcBef>
              <a:buSzPct val="100000"/>
              <a:buFont typeface="Arial" pitchFamily="34" charset="0"/>
              <a:buChar char="–"/>
              <a:defRPr sz="1400"/>
            </a:lvl4pPr>
            <a:lvl5pPr marL="1614488" indent="-174625">
              <a:lnSpc>
                <a:spcPts val="1350"/>
              </a:lnSpc>
              <a:spcBef>
                <a:spcPts val="500"/>
              </a:spcBef>
              <a:buSzPct val="150000"/>
              <a:buFont typeface="Arial" pitchFamily="34" charset="0"/>
              <a:buChar char="◦"/>
              <a:tabLst/>
              <a:defRPr sz="1200" baseline="0"/>
            </a:lvl5pPr>
          </a:lstStyle>
          <a:p>
            <a:pPr lvl="0"/>
            <a:r>
              <a:rPr lang="en-US" dirty="0" smtClean="0"/>
              <a:t>First Level (Arial, 14pt)</a:t>
            </a:r>
          </a:p>
          <a:p>
            <a:pPr lvl="1"/>
            <a:r>
              <a:rPr lang="en-US" dirty="0" smtClean="0"/>
              <a:t>Second Level (Arial, 14pt)</a:t>
            </a:r>
          </a:p>
          <a:p>
            <a:pPr lvl="2"/>
            <a:r>
              <a:rPr lang="en-US" dirty="0" smtClean="0"/>
              <a:t>Third Level (Arial, 14pt)</a:t>
            </a:r>
          </a:p>
          <a:p>
            <a:pPr lvl="3"/>
            <a:r>
              <a:rPr lang="en-US" dirty="0" smtClean="0"/>
              <a:t>Forth Level (Arial, 14pt)</a:t>
            </a:r>
          </a:p>
        </p:txBody>
      </p:sp>
      <p:sp>
        <p:nvSpPr>
          <p:cNvPr id="16" name="Rectangle 15"/>
          <p:cNvSpPr/>
          <p:nvPr userDrawn="1"/>
        </p:nvSpPr>
        <p:spPr>
          <a:xfrm>
            <a:off x="251519" y="1287191"/>
            <a:ext cx="4037263" cy="320040"/>
          </a:xfrm>
          <a:prstGeom prst="rect">
            <a:avLst/>
          </a:prstGeom>
          <a:solidFill>
            <a:srgbClr val="243F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sz="1400" b="1" dirty="0">
                <a:solidFill>
                  <a:srgbClr val="FFFFFF"/>
                </a:solidFill>
              </a:rPr>
              <a:t>This Research </a:t>
            </a:r>
            <a:r>
              <a:rPr lang="en-US" sz="1400" b="1" dirty="0" smtClean="0">
                <a:solidFill>
                  <a:srgbClr val="FFFFFF"/>
                </a:solidFill>
              </a:rPr>
              <a:t>Is </a:t>
            </a:r>
            <a:r>
              <a:rPr lang="en-US" sz="1400" b="1" dirty="0">
                <a:solidFill>
                  <a:srgbClr val="FFFFFF"/>
                </a:solidFill>
              </a:rPr>
              <a:t>Designed For:</a:t>
            </a:r>
          </a:p>
        </p:txBody>
      </p:sp>
      <p:sp>
        <p:nvSpPr>
          <p:cNvPr id="20" name="Rectangle 19"/>
          <p:cNvSpPr/>
          <p:nvPr userDrawn="1"/>
        </p:nvSpPr>
        <p:spPr>
          <a:xfrm>
            <a:off x="4840036" y="1287191"/>
            <a:ext cx="4037263" cy="320040"/>
          </a:xfrm>
          <a:prstGeom prst="rect">
            <a:avLst/>
          </a:prstGeom>
          <a:solidFill>
            <a:srgbClr val="243F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sz="1400" b="1" dirty="0">
                <a:solidFill>
                  <a:srgbClr val="FFFFFF"/>
                </a:solidFill>
              </a:rPr>
              <a:t>This Research Will Help You:</a:t>
            </a:r>
          </a:p>
        </p:txBody>
      </p:sp>
      <p:sp>
        <p:nvSpPr>
          <p:cNvPr id="21" name="Rectangle 20"/>
          <p:cNvSpPr/>
          <p:nvPr userDrawn="1"/>
        </p:nvSpPr>
        <p:spPr>
          <a:xfrm>
            <a:off x="251519" y="4056399"/>
            <a:ext cx="4041648" cy="320040"/>
          </a:xfrm>
          <a:prstGeom prst="rect">
            <a:avLst/>
          </a:prstGeom>
          <a:solidFill>
            <a:srgbClr val="243F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t>This Research Will Also Assist:</a:t>
            </a:r>
            <a:endParaRPr lang="en-US" sz="1400" b="1" dirty="0"/>
          </a:p>
        </p:txBody>
      </p:sp>
      <p:sp>
        <p:nvSpPr>
          <p:cNvPr id="22" name="Rectangle 21"/>
          <p:cNvSpPr/>
          <p:nvPr userDrawn="1"/>
        </p:nvSpPr>
        <p:spPr>
          <a:xfrm>
            <a:off x="4840036" y="4056399"/>
            <a:ext cx="4041648" cy="320040"/>
          </a:xfrm>
          <a:prstGeom prst="rect">
            <a:avLst/>
          </a:prstGeom>
          <a:solidFill>
            <a:srgbClr val="243F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b="1" dirty="0"/>
              <a:t>This Research Will Help </a:t>
            </a:r>
            <a:r>
              <a:rPr lang="en-US" sz="1400" b="1" dirty="0" smtClean="0"/>
              <a:t>Them:</a:t>
            </a:r>
            <a:endParaRPr lang="en-US" sz="1400" b="1" dirty="0"/>
          </a:p>
        </p:txBody>
      </p:sp>
    </p:spTree>
    <p:extLst>
      <p:ext uri="{BB962C8B-B14F-4D97-AF65-F5344CB8AC3E}">
        <p14:creationId xmlns:p14="http://schemas.microsoft.com/office/powerpoint/2010/main" val="8146609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Executive Summary">
    <p:spTree>
      <p:nvGrpSpPr>
        <p:cNvPr id="1" name=""/>
        <p:cNvGrpSpPr/>
        <p:nvPr/>
      </p:nvGrpSpPr>
      <p:grpSpPr>
        <a:xfrm>
          <a:off x="0" y="0"/>
          <a:ext cx="0" cy="0"/>
          <a:chOff x="0" y="0"/>
          <a:chExt cx="0" cy="0"/>
        </a:xfrm>
      </p:grpSpPr>
      <p:sp>
        <p:nvSpPr>
          <p:cNvPr id="15" name="Rectangle 14"/>
          <p:cNvSpPr/>
          <p:nvPr userDrawn="1"/>
        </p:nvSpPr>
        <p:spPr>
          <a:xfrm>
            <a:off x="0" y="0"/>
            <a:ext cx="9144000" cy="1124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Title 1"/>
          <p:cNvSpPr>
            <a:spLocks noGrp="1"/>
          </p:cNvSpPr>
          <p:nvPr>
            <p:ph type="title" hasCustomPrompt="1"/>
          </p:nvPr>
        </p:nvSpPr>
        <p:spPr/>
        <p:txBody>
          <a:bodyPr/>
          <a:lstStyle>
            <a:lvl1pPr>
              <a:defRPr>
                <a:solidFill>
                  <a:schemeClr val="bg1"/>
                </a:solidFill>
                <a:latin typeface="+mn-lt"/>
              </a:defRPr>
            </a:lvl1pPr>
          </a:lstStyle>
          <a:p>
            <a:r>
              <a:rPr lang="en-US" smtClean="0"/>
              <a:t>Executive summary</a:t>
            </a:r>
            <a:endParaRPr lang="en-US" dirty="0"/>
          </a:p>
        </p:txBody>
      </p:sp>
      <p:sp>
        <p:nvSpPr>
          <p:cNvPr id="9" name="Rectangle 8"/>
          <p:cNvSpPr/>
          <p:nvPr userDrawn="1"/>
        </p:nvSpPr>
        <p:spPr>
          <a:xfrm>
            <a:off x="255868" y="4801410"/>
            <a:ext cx="8640578" cy="3128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CA" sz="1400" b="1" dirty="0"/>
              <a:t>Resolution</a:t>
            </a:r>
          </a:p>
        </p:txBody>
      </p:sp>
      <p:sp>
        <p:nvSpPr>
          <p:cNvPr id="13" name="Rectangle 12"/>
          <p:cNvSpPr/>
          <p:nvPr userDrawn="1"/>
        </p:nvSpPr>
        <p:spPr>
          <a:xfrm>
            <a:off x="247848" y="1210905"/>
            <a:ext cx="5266944" cy="320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t>Situation</a:t>
            </a:r>
            <a:endParaRPr lang="en-US" sz="1400" b="1" dirty="0"/>
          </a:p>
        </p:txBody>
      </p:sp>
      <p:sp>
        <p:nvSpPr>
          <p:cNvPr id="11" name="Rectangle 10"/>
          <p:cNvSpPr/>
          <p:nvPr userDrawn="1"/>
        </p:nvSpPr>
        <p:spPr>
          <a:xfrm>
            <a:off x="247848" y="2908395"/>
            <a:ext cx="5266944" cy="320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b="1" dirty="0"/>
              <a:t>Complication</a:t>
            </a:r>
          </a:p>
        </p:txBody>
      </p:sp>
      <p:sp>
        <p:nvSpPr>
          <p:cNvPr id="20" name="Text Placeholder 19"/>
          <p:cNvSpPr>
            <a:spLocks noGrp="1"/>
          </p:cNvSpPr>
          <p:nvPr userDrawn="1">
            <p:ph type="body" sz="quarter" idx="10"/>
          </p:nvPr>
        </p:nvSpPr>
        <p:spPr>
          <a:xfrm>
            <a:off x="247848" y="1535364"/>
            <a:ext cx="5257800" cy="1078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
        <p:nvSpPr>
          <p:cNvPr id="21" name="Text Placeholder 19"/>
          <p:cNvSpPr>
            <a:spLocks noGrp="1"/>
          </p:cNvSpPr>
          <p:nvPr userDrawn="1">
            <p:ph type="body" sz="quarter" idx="11"/>
          </p:nvPr>
        </p:nvSpPr>
        <p:spPr>
          <a:xfrm>
            <a:off x="247848" y="3222655"/>
            <a:ext cx="5257800" cy="107698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
        <p:nvSpPr>
          <p:cNvPr id="22" name="Text Placeholder 19"/>
          <p:cNvSpPr>
            <a:spLocks noGrp="1"/>
          </p:cNvSpPr>
          <p:nvPr userDrawn="1">
            <p:ph type="body" sz="quarter" idx="12"/>
          </p:nvPr>
        </p:nvSpPr>
        <p:spPr>
          <a:xfrm>
            <a:off x="255868" y="5114228"/>
            <a:ext cx="8623607" cy="139651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
        <p:nvSpPr>
          <p:cNvPr id="29" name="Text Placeholder 28"/>
          <p:cNvSpPr>
            <a:spLocks noGrp="1"/>
          </p:cNvSpPr>
          <p:nvPr>
            <p:ph type="body" sz="quarter" idx="13"/>
          </p:nvPr>
        </p:nvSpPr>
        <p:spPr>
          <a:xfrm>
            <a:off x="5737241" y="1495997"/>
            <a:ext cx="3083231" cy="2523241"/>
          </a:xfrm>
          <a:noFill/>
          <a:ln w="12700">
            <a:noFill/>
          </a:ln>
        </p:spPr>
        <p:style>
          <a:lnRef idx="2">
            <a:schemeClr val="dk1"/>
          </a:lnRef>
          <a:fillRef idx="1">
            <a:schemeClr val="lt1"/>
          </a:fillRef>
          <a:effectRef idx="0">
            <a:schemeClr val="dk1"/>
          </a:effectRef>
          <a:fontRef idx="minor">
            <a:schemeClr val="dk1"/>
          </a:fontRef>
        </p:style>
        <p:txBody>
          <a:bodyPr rtlCol="0" anchor="ctr"/>
          <a:lstStyle>
            <a:lvl1pPr>
              <a:defRPr lang="en-US" dirty="0">
                <a:solidFill>
                  <a:srgbClr val="333333"/>
                </a:solidFill>
              </a:defRPr>
            </a:lvl1pPr>
          </a:lstStyle>
          <a:p>
            <a:pPr marL="0" lvl="0" defTabSz="914400" latinLnBrk="0">
              <a:spcBef>
                <a:spcPct val="0"/>
              </a:spcBef>
            </a:pPr>
            <a:endParaRPr lang="en-US" dirty="0"/>
          </a:p>
        </p:txBody>
      </p:sp>
      <p:pic>
        <p:nvPicPr>
          <p:cNvPr id="23" name="Picture 2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09464" y="1266251"/>
            <a:ext cx="209348" cy="209348"/>
          </a:xfrm>
          <a:prstGeom prst="rect">
            <a:avLst/>
          </a:prstGeom>
        </p:spPr>
      </p:pic>
      <p:pic>
        <p:nvPicPr>
          <p:cNvPr id="30" name="Picture 2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96225" y="4854388"/>
            <a:ext cx="206861" cy="206861"/>
          </a:xfrm>
          <a:prstGeom prst="rect">
            <a:avLst/>
          </a:prstGeom>
        </p:spPr>
      </p:pic>
      <p:pic>
        <p:nvPicPr>
          <p:cNvPr id="3" name="Picture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209464" y="2964726"/>
            <a:ext cx="211099" cy="211099"/>
          </a:xfrm>
          <a:prstGeom prst="rect">
            <a:avLst/>
          </a:prstGeom>
        </p:spPr>
      </p:pic>
      <p:pic>
        <p:nvPicPr>
          <p:cNvPr id="16" name="Picture 15"/>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737241" y="1193374"/>
            <a:ext cx="3096774" cy="286513"/>
          </a:xfrm>
          <a:prstGeom prst="rect">
            <a:avLst/>
          </a:prstGeom>
        </p:spPr>
      </p:pic>
    </p:spTree>
    <p:extLst>
      <p:ext uri="{BB962C8B-B14F-4D97-AF65-F5344CB8AC3E}">
        <p14:creationId xmlns:p14="http://schemas.microsoft.com/office/powerpoint/2010/main" val="335530048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hree Sections">
    <p:spTree>
      <p:nvGrpSpPr>
        <p:cNvPr id="1" name=""/>
        <p:cNvGrpSpPr/>
        <p:nvPr/>
      </p:nvGrpSpPr>
      <p:grpSpPr>
        <a:xfrm>
          <a:off x="0" y="0"/>
          <a:ext cx="0" cy="0"/>
          <a:chOff x="0" y="0"/>
          <a:chExt cx="0" cy="0"/>
        </a:xfrm>
      </p:grpSpPr>
      <p:sp>
        <p:nvSpPr>
          <p:cNvPr id="17" name="Rectangle 16"/>
          <p:cNvSpPr/>
          <p:nvPr userDrawn="1"/>
        </p:nvSpPr>
        <p:spPr>
          <a:xfrm>
            <a:off x="0" y="0"/>
            <a:ext cx="9144000" cy="1124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 name="Text Placeholder 13"/>
          <p:cNvSpPr>
            <a:spLocks noGrp="1"/>
          </p:cNvSpPr>
          <p:nvPr>
            <p:ph type="body" sz="quarter" idx="12" hasCustomPrompt="1"/>
          </p:nvPr>
        </p:nvSpPr>
        <p:spPr>
          <a:xfrm>
            <a:off x="266219" y="4642215"/>
            <a:ext cx="8613648" cy="320040"/>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en-US" sz="1400" b="1" dirty="0" smtClean="0"/>
            </a:lvl1pPr>
          </a:lstStyle>
          <a:p>
            <a:pPr marL="0" lvl="0" defTabSz="914400" eaLnBrk="1" latinLnBrk="0" hangingPunct="1"/>
            <a:r>
              <a:rPr lang="en-US" dirty="0" smtClean="0"/>
              <a:t>Click to replace text (Arial, 14pt)</a:t>
            </a:r>
          </a:p>
        </p:txBody>
      </p:sp>
      <p:sp>
        <p:nvSpPr>
          <p:cNvPr id="11" name="Text Placeholder 13"/>
          <p:cNvSpPr>
            <a:spLocks noGrp="1"/>
          </p:cNvSpPr>
          <p:nvPr>
            <p:ph type="body" sz="quarter" idx="11" hasCustomPrompt="1"/>
          </p:nvPr>
        </p:nvSpPr>
        <p:spPr>
          <a:xfrm>
            <a:off x="266219" y="2931098"/>
            <a:ext cx="8613648" cy="320040"/>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1400" b="1" dirty="0" smtClean="0"/>
            </a:lvl1pPr>
          </a:lstStyle>
          <a:p>
            <a:pPr marL="0" lvl="0" defTabSz="914400" latinLnBrk="0"/>
            <a:r>
              <a:rPr lang="en-US" dirty="0" smtClean="0"/>
              <a:t>Click to replace text (Arial, 14pt)</a:t>
            </a:r>
          </a:p>
        </p:txBody>
      </p:sp>
      <p:sp>
        <p:nvSpPr>
          <p:cNvPr id="14" name="Text Placeholder 13"/>
          <p:cNvSpPr>
            <a:spLocks noGrp="1"/>
          </p:cNvSpPr>
          <p:nvPr>
            <p:ph type="body" sz="quarter" idx="10" hasCustomPrompt="1"/>
          </p:nvPr>
        </p:nvSpPr>
        <p:spPr>
          <a:xfrm>
            <a:off x="266219" y="1226948"/>
            <a:ext cx="8611080" cy="320040"/>
          </a:xfrm>
          <a:solidFill>
            <a:schemeClr val="accent1"/>
          </a:solidFill>
          <a:ln w="9525">
            <a:noFill/>
            <a:miter lim="800000"/>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lvl1pPr>
              <a:defRPr lang="en-US" sz="1400" b="1" dirty="0" smtClean="0">
                <a:solidFill>
                  <a:schemeClr val="lt1"/>
                </a:solidFill>
              </a:defRPr>
            </a:lvl1pPr>
          </a:lstStyle>
          <a:p>
            <a:pPr marL="0" lvl="0" indent="0" defTabSz="914400" latinLnBrk="0">
              <a:buNone/>
            </a:pPr>
            <a:r>
              <a:rPr lang="en-US" dirty="0" smtClean="0"/>
              <a:t>Click to replace text (Arial, 14pt)</a:t>
            </a:r>
          </a:p>
        </p:txBody>
      </p:sp>
      <p:sp>
        <p:nvSpPr>
          <p:cNvPr id="2" name="Title 1"/>
          <p:cNvSpPr>
            <a:spLocks noGrp="1"/>
          </p:cNvSpPr>
          <p:nvPr>
            <p:ph type="title" hasCustomPrompt="1"/>
          </p:nvPr>
        </p:nvSpPr>
        <p:spPr/>
        <p:txBody>
          <a:bodyPr/>
          <a:lstStyle>
            <a:lvl1pPr>
              <a:defRPr baseline="0">
                <a:solidFill>
                  <a:schemeClr val="bg1"/>
                </a:solidFill>
                <a:latin typeface="+mn-lt"/>
              </a:defRPr>
            </a:lvl1pPr>
          </a:lstStyle>
          <a:p>
            <a:r>
              <a:rPr lang="en-US" smtClean="0"/>
              <a:t>Three sections</a:t>
            </a:r>
            <a:endParaRPr lang="en-US" dirty="0"/>
          </a:p>
        </p:txBody>
      </p:sp>
      <p:sp>
        <p:nvSpPr>
          <p:cNvPr id="13" name="Text Placeholder 12"/>
          <p:cNvSpPr>
            <a:spLocks noGrp="1"/>
          </p:cNvSpPr>
          <p:nvPr>
            <p:ph type="body" sz="quarter" idx="13"/>
          </p:nvPr>
        </p:nvSpPr>
        <p:spPr>
          <a:xfrm>
            <a:off x="266219" y="1546727"/>
            <a:ext cx="8595360" cy="1384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5" name="Text Placeholder 12"/>
          <p:cNvSpPr>
            <a:spLocks noGrp="1"/>
          </p:cNvSpPr>
          <p:nvPr>
            <p:ph type="body" sz="quarter" idx="14"/>
          </p:nvPr>
        </p:nvSpPr>
        <p:spPr>
          <a:xfrm>
            <a:off x="266219" y="3257915"/>
            <a:ext cx="8595360" cy="1384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6" name="Text Placeholder 12"/>
          <p:cNvSpPr>
            <a:spLocks noGrp="1"/>
          </p:cNvSpPr>
          <p:nvPr>
            <p:ph type="body" sz="quarter" idx="15"/>
          </p:nvPr>
        </p:nvSpPr>
        <p:spPr>
          <a:xfrm>
            <a:off x="266219" y="4969032"/>
            <a:ext cx="8595360" cy="137752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5621927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Small 1 Large">
    <p:spTree>
      <p:nvGrpSpPr>
        <p:cNvPr id="1" name=""/>
        <p:cNvGrpSpPr/>
        <p:nvPr/>
      </p:nvGrpSpPr>
      <p:grpSpPr>
        <a:xfrm>
          <a:off x="0" y="0"/>
          <a:ext cx="0" cy="0"/>
          <a:chOff x="0" y="0"/>
          <a:chExt cx="0" cy="0"/>
        </a:xfrm>
      </p:grpSpPr>
      <p:sp>
        <p:nvSpPr>
          <p:cNvPr id="16" name="Rectangle 15"/>
          <p:cNvSpPr/>
          <p:nvPr userDrawn="1"/>
        </p:nvSpPr>
        <p:spPr>
          <a:xfrm>
            <a:off x="0" y="0"/>
            <a:ext cx="9144000" cy="1124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2" name="Text Placeholder 20"/>
          <p:cNvSpPr>
            <a:spLocks noGrp="1"/>
          </p:cNvSpPr>
          <p:nvPr>
            <p:ph type="body" sz="quarter" idx="12"/>
          </p:nvPr>
        </p:nvSpPr>
        <p:spPr>
          <a:xfrm>
            <a:off x="261455" y="3323354"/>
            <a:ext cx="8615844" cy="320040"/>
          </a:xfrm>
          <a:solidFill>
            <a:srgbClr val="243F54"/>
          </a:solidFill>
        </p:spPr>
        <p:txBody>
          <a:bodyPr/>
          <a:lstStyle>
            <a:lvl1pPr marL="0" indent="0">
              <a:defRPr sz="1400" b="1">
                <a:solidFill>
                  <a:schemeClr val="bg1"/>
                </a:solidFill>
              </a:defRPr>
            </a:lvl1pPr>
          </a:lstStyle>
          <a:p>
            <a:pPr marL="0" indent="0">
              <a:buNone/>
            </a:pPr>
            <a:r>
              <a:rPr lang="en-US" dirty="0" smtClean="0"/>
              <a:t>Deliverables Completed</a:t>
            </a:r>
            <a:endParaRPr lang="en-US" dirty="0"/>
          </a:p>
        </p:txBody>
      </p:sp>
      <p:sp>
        <p:nvSpPr>
          <p:cNvPr id="23" name="Text Placeholder 21"/>
          <p:cNvSpPr>
            <a:spLocks noGrp="1"/>
          </p:cNvSpPr>
          <p:nvPr>
            <p:ph type="body" sz="quarter" idx="11"/>
          </p:nvPr>
        </p:nvSpPr>
        <p:spPr>
          <a:xfrm>
            <a:off x="4612662" y="1210647"/>
            <a:ext cx="4267532" cy="320040"/>
          </a:xfrm>
          <a:solidFill>
            <a:srgbClr val="243F54"/>
          </a:solidFill>
        </p:spPr>
        <p:txBody>
          <a:bodyPr/>
          <a:lstStyle>
            <a:lvl1pPr marL="0" indent="0">
              <a:defRPr sz="1400" b="1">
                <a:solidFill>
                  <a:schemeClr val="bg1"/>
                </a:solidFill>
              </a:defRPr>
            </a:lvl1pPr>
          </a:lstStyle>
          <a:p>
            <a:pPr marL="0" indent="0">
              <a:buNone/>
            </a:pPr>
            <a:r>
              <a:rPr lang="en-US" dirty="0"/>
              <a:t>Processes </a:t>
            </a:r>
            <a:r>
              <a:rPr lang="en-US" dirty="0" smtClean="0"/>
              <a:t>Optimized</a:t>
            </a:r>
            <a:endParaRPr lang="en-US" dirty="0"/>
          </a:p>
        </p:txBody>
      </p:sp>
      <p:sp>
        <p:nvSpPr>
          <p:cNvPr id="24" name="Text Placeholder 22"/>
          <p:cNvSpPr>
            <a:spLocks noGrp="1"/>
          </p:cNvSpPr>
          <p:nvPr>
            <p:ph type="body" sz="quarter" idx="10"/>
          </p:nvPr>
        </p:nvSpPr>
        <p:spPr>
          <a:xfrm>
            <a:off x="257727" y="1210647"/>
            <a:ext cx="4267532" cy="320040"/>
          </a:xfrm>
          <a:solidFill>
            <a:srgbClr val="243F54"/>
          </a:solidFill>
        </p:spPr>
        <p:txBody>
          <a:bodyPr/>
          <a:lstStyle>
            <a:lvl1pPr marL="0" indent="0">
              <a:defRPr sz="1400" b="1">
                <a:solidFill>
                  <a:schemeClr val="bg1"/>
                </a:solidFill>
              </a:defRPr>
            </a:lvl1pPr>
          </a:lstStyle>
          <a:p>
            <a:pPr marL="0" indent="0">
              <a:buNone/>
            </a:pPr>
            <a:r>
              <a:rPr lang="en-US" dirty="0" smtClean="0"/>
              <a:t>Knowledge Gained</a:t>
            </a:r>
            <a:endParaRPr lang="en-US" dirty="0"/>
          </a:p>
        </p:txBody>
      </p:sp>
      <p:sp>
        <p:nvSpPr>
          <p:cNvPr id="2" name="Title 1"/>
          <p:cNvSpPr>
            <a:spLocks noGrp="1"/>
          </p:cNvSpPr>
          <p:nvPr>
            <p:ph type="title" hasCustomPrompt="1"/>
          </p:nvPr>
        </p:nvSpPr>
        <p:spPr/>
        <p:txBody>
          <a:bodyPr/>
          <a:lstStyle>
            <a:lvl1pPr>
              <a:defRPr baseline="0">
                <a:solidFill>
                  <a:schemeClr val="bg1"/>
                </a:solidFill>
                <a:latin typeface="+mn-lt"/>
              </a:defRPr>
            </a:lvl1pPr>
          </a:lstStyle>
          <a:p>
            <a:r>
              <a:rPr lang="en-US" dirty="0" smtClean="0"/>
              <a:t>Two small sections, </a:t>
            </a:r>
            <a:r>
              <a:rPr lang="en-US" smtClean="0"/>
              <a:t>one large</a:t>
            </a:r>
            <a:endParaRPr lang="en-US" dirty="0"/>
          </a:p>
        </p:txBody>
      </p:sp>
      <p:sp>
        <p:nvSpPr>
          <p:cNvPr id="19" name="Text Placeholder 18"/>
          <p:cNvSpPr>
            <a:spLocks noGrp="1"/>
          </p:cNvSpPr>
          <p:nvPr>
            <p:ph type="body" sz="quarter" idx="13"/>
          </p:nvPr>
        </p:nvSpPr>
        <p:spPr>
          <a:xfrm>
            <a:off x="269541" y="1530350"/>
            <a:ext cx="4242816" cy="1693863"/>
          </a:xfrm>
        </p:spPr>
        <p:txBody>
          <a:bodyPr/>
          <a:lstStyle>
            <a:lvl4pPr>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0" name="Text Placeholder 18"/>
          <p:cNvSpPr>
            <a:spLocks noGrp="1"/>
          </p:cNvSpPr>
          <p:nvPr>
            <p:ph type="body" sz="quarter" idx="14"/>
          </p:nvPr>
        </p:nvSpPr>
        <p:spPr>
          <a:xfrm>
            <a:off x="4624106" y="1530350"/>
            <a:ext cx="4242816" cy="1693863"/>
          </a:xfrm>
        </p:spPr>
        <p:txBody>
          <a:bodyPr/>
          <a:lstStyle>
            <a:lvl4pP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21" name="Text Placeholder 18"/>
          <p:cNvSpPr>
            <a:spLocks noGrp="1"/>
          </p:cNvSpPr>
          <p:nvPr>
            <p:ph type="body" sz="quarter" idx="15"/>
          </p:nvPr>
        </p:nvSpPr>
        <p:spPr>
          <a:xfrm>
            <a:off x="261455" y="3643394"/>
            <a:ext cx="8615844" cy="2701259"/>
          </a:xfrm>
        </p:spPr>
        <p:txBody>
          <a:bodyPr/>
          <a:lstStyle>
            <a:lvl4pPr>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60808" y="3376524"/>
            <a:ext cx="215115" cy="215115"/>
          </a:xfrm>
          <a:prstGeom prst="rect">
            <a:avLst/>
          </a:prstGeom>
        </p:spPr>
      </p:pic>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81110" y="1253022"/>
            <a:ext cx="194813" cy="225573"/>
          </a:xfrm>
          <a:prstGeom prst="rect">
            <a:avLst/>
          </a:prstGeom>
        </p:spPr>
      </p:pic>
      <p:pic>
        <p:nvPicPr>
          <p:cNvPr id="18" name="Picture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96998" y="1268794"/>
            <a:ext cx="139535" cy="197675"/>
          </a:xfrm>
          <a:prstGeom prst="rect">
            <a:avLst/>
          </a:prstGeom>
        </p:spPr>
      </p:pic>
    </p:spTree>
    <p:extLst>
      <p:ext uri="{BB962C8B-B14F-4D97-AF65-F5344CB8AC3E}">
        <p14:creationId xmlns:p14="http://schemas.microsoft.com/office/powerpoint/2010/main" val="352506387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cxnSp>
        <p:nvCxnSpPr>
          <p:cNvPr id="11" name="Straight Connector 10"/>
          <p:cNvCxnSpPr/>
          <p:nvPr userDrawn="1"/>
        </p:nvCxnSpPr>
        <p:spPr>
          <a:xfrm>
            <a:off x="323528" y="1124744"/>
            <a:ext cx="8496944" cy="0"/>
          </a:xfrm>
          <a:prstGeom prst="line">
            <a:avLst/>
          </a:prstGeom>
          <a:ln w="22225">
            <a:solidFill>
              <a:srgbClr val="45433E">
                <a:alpha val="41961"/>
              </a:srgbClr>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hasCustomPrompt="1"/>
          </p:nvPr>
        </p:nvSpPr>
        <p:spPr>
          <a:xfrm>
            <a:off x="251520" y="260648"/>
            <a:ext cx="8625780" cy="864096"/>
          </a:xfrm>
        </p:spPr>
        <p:txBody>
          <a:bodyPr/>
          <a:lstStyle>
            <a:lvl1pPr algn="l">
              <a:lnSpc>
                <a:spcPts val="2600"/>
              </a:lnSpc>
              <a:defRPr sz="2400" baseline="0">
                <a:solidFill>
                  <a:schemeClr val="tx1"/>
                </a:solidFill>
              </a:defRPr>
            </a:lvl1pPr>
          </a:lstStyle>
          <a:p>
            <a:r>
              <a:rPr lang="en-US" dirty="0" smtClean="0"/>
              <a:t>Page Header (Georgia, 24pt) </a:t>
            </a:r>
            <a:endParaRPr lang="en-CA" dirty="0"/>
          </a:p>
        </p:txBody>
      </p:sp>
    </p:spTree>
    <p:extLst>
      <p:ext uri="{BB962C8B-B14F-4D97-AF65-F5344CB8AC3E}">
        <p14:creationId xmlns:p14="http://schemas.microsoft.com/office/powerpoint/2010/main" val="47790886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2392099"/>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11" name="Straight Connector 10"/>
          <p:cNvCxnSpPr/>
          <p:nvPr userDrawn="1"/>
        </p:nvCxnSpPr>
        <p:spPr>
          <a:xfrm>
            <a:off x="268871" y="1708920"/>
            <a:ext cx="8601189" cy="0"/>
          </a:xfrm>
          <a:prstGeom prst="line">
            <a:avLst/>
          </a:prstGeom>
          <a:ln w="193675">
            <a:solidFill>
              <a:schemeClr val="bg1"/>
            </a:solidFill>
          </a:ln>
          <a:effectLst>
            <a:outerShdw blurRad="190500" dist="76200" dir="5400000" sx="97000" sy="97000" algn="tl" rotWithShape="0">
              <a:prstClr val="black">
                <a:alpha val="5000"/>
              </a:prstClr>
            </a:outerShdw>
          </a:effectLst>
        </p:spPr>
        <p:style>
          <a:lnRef idx="1">
            <a:schemeClr val="accent1"/>
          </a:lnRef>
          <a:fillRef idx="0">
            <a:schemeClr val="accent1"/>
          </a:fillRef>
          <a:effectRef idx="0">
            <a:schemeClr val="accent1"/>
          </a:effectRef>
          <a:fontRef idx="minor">
            <a:schemeClr val="tx1"/>
          </a:fontRef>
        </p:style>
      </p:cxnSp>
      <p:sp>
        <p:nvSpPr>
          <p:cNvPr id="4" name="Title 1"/>
          <p:cNvSpPr>
            <a:spLocks noGrp="1"/>
          </p:cNvSpPr>
          <p:nvPr>
            <p:ph type="title" hasCustomPrompt="1"/>
          </p:nvPr>
        </p:nvSpPr>
        <p:spPr>
          <a:xfrm>
            <a:off x="251520" y="256032"/>
            <a:ext cx="8625780" cy="864096"/>
          </a:xfrm>
        </p:spPr>
        <p:txBody>
          <a:bodyPr/>
          <a:lstStyle>
            <a:lvl1pPr algn="l">
              <a:lnSpc>
                <a:spcPts val="2600"/>
              </a:lnSpc>
              <a:defRPr sz="2400" baseline="0">
                <a:solidFill>
                  <a:schemeClr val="tx1"/>
                </a:solidFill>
              </a:defRPr>
            </a:lvl1pPr>
          </a:lstStyle>
          <a:p>
            <a:r>
              <a:rPr lang="en-US" dirty="0" smtClean="0"/>
              <a:t>Case study title</a:t>
            </a:r>
            <a:endParaRPr lang="en-CA" dirty="0"/>
          </a:p>
        </p:txBody>
      </p:sp>
    </p:spTree>
    <p:extLst>
      <p:ext uri="{BB962C8B-B14F-4D97-AF65-F5344CB8AC3E}">
        <p14:creationId xmlns:p14="http://schemas.microsoft.com/office/powerpoint/2010/main" val="1924518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57174" y="255588"/>
            <a:ext cx="8620125" cy="877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Text Placeholder 2"/>
          <p:cNvSpPr>
            <a:spLocks noGrp="1"/>
          </p:cNvSpPr>
          <p:nvPr>
            <p:ph type="body" idx="1"/>
          </p:nvPr>
        </p:nvSpPr>
        <p:spPr bwMode="auto">
          <a:xfrm>
            <a:off x="257174" y="1600200"/>
            <a:ext cx="8620125"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8" name="Rectangle 7"/>
          <p:cNvSpPr/>
          <p:nvPr/>
        </p:nvSpPr>
        <p:spPr>
          <a:xfrm>
            <a:off x="0" y="6525344"/>
            <a:ext cx="8388424" cy="3380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66700" algn="r" fontAlgn="base">
              <a:spcBef>
                <a:spcPct val="0"/>
              </a:spcBef>
              <a:spcAft>
                <a:spcPct val="0"/>
              </a:spcAft>
            </a:pPr>
            <a:r>
              <a:rPr lang="en-CA" sz="1000" dirty="0" smtClean="0">
                <a:solidFill>
                  <a:srgbClr val="FFFFFF"/>
                </a:solidFill>
              </a:rPr>
              <a:t>Info-Tech Research Group</a:t>
            </a:r>
            <a:endParaRPr lang="en-CA" sz="1000" dirty="0">
              <a:solidFill>
                <a:srgbClr val="FFFFFF"/>
              </a:solidFill>
            </a:endParaRPr>
          </a:p>
        </p:txBody>
      </p:sp>
      <p:sp>
        <p:nvSpPr>
          <p:cNvPr id="10" name="Rectangle 9"/>
          <p:cNvSpPr/>
          <p:nvPr/>
        </p:nvSpPr>
        <p:spPr>
          <a:xfrm>
            <a:off x="8388424" y="6525344"/>
            <a:ext cx="755576" cy="3380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388" fontAlgn="base">
              <a:spcBef>
                <a:spcPct val="0"/>
              </a:spcBef>
              <a:spcAft>
                <a:spcPct val="0"/>
              </a:spcAft>
            </a:pPr>
            <a:fld id="{FF20F8B6-5AB9-41C4-A82C-4155E8A92B2C}" type="slidenum">
              <a:rPr lang="en-CA" sz="1000" smtClean="0">
                <a:solidFill>
                  <a:srgbClr val="FFFFFF"/>
                </a:solidFill>
              </a:rPr>
              <a:pPr marL="179388" fontAlgn="base">
                <a:spcBef>
                  <a:spcPct val="0"/>
                </a:spcBef>
                <a:spcAft>
                  <a:spcPct val="0"/>
                </a:spcAft>
              </a:pPr>
              <a:t>‹#›</a:t>
            </a:fld>
            <a:endParaRPr lang="en-CA" sz="1000" dirty="0">
              <a:solidFill>
                <a:srgbClr val="FFFFFF"/>
              </a:solidFill>
            </a:endParaRPr>
          </a:p>
        </p:txBody>
      </p:sp>
      <p:sp>
        <p:nvSpPr>
          <p:cNvPr id="13" name="Rectangle 12"/>
          <p:cNvSpPr/>
          <p:nvPr userDrawn="1"/>
        </p:nvSpPr>
        <p:spPr>
          <a:xfrm>
            <a:off x="0" y="6525344"/>
            <a:ext cx="8388424" cy="338028"/>
          </a:xfrm>
          <a:prstGeom prst="rect">
            <a:avLst/>
          </a:prstGeom>
          <a:solidFill>
            <a:srgbClr val="243F54"/>
          </a:solidFill>
          <a:ln w="25400" cap="flat" cmpd="sng" algn="ctr">
            <a:noFill/>
            <a:prstDash val="solid"/>
          </a:ln>
          <a:effectLst/>
        </p:spPr>
        <p:txBody>
          <a:bodyPr rtlCol="0" anchor="ctr"/>
          <a:lstStyle/>
          <a:p>
            <a:pPr marL="266700" marR="0" lvl="0" indent="0" algn="r" fontAlgn="base">
              <a:lnSpc>
                <a:spcPct val="100000"/>
              </a:lnSpc>
              <a:spcBef>
                <a:spcPct val="0"/>
              </a:spcBef>
              <a:spcAft>
                <a:spcPct val="0"/>
              </a:spcAft>
              <a:buClrTx/>
              <a:buSzTx/>
              <a:buFontTx/>
              <a:buNone/>
              <a:tabLst/>
            </a:pPr>
            <a:r>
              <a:rPr kumimoji="0" lang="en-CA" sz="1000" b="0" i="0" u="none" strike="noStrike" kern="0" cap="none" spc="0" normalizeH="0" baseline="0" dirty="0">
                <a:ln>
                  <a:noFill/>
                </a:ln>
                <a:solidFill>
                  <a:srgbClr val="FFFFFF"/>
                </a:solidFill>
                <a:effectLst/>
                <a:uLnTx/>
                <a:uFillTx/>
                <a:latin typeface="Arial"/>
              </a:rPr>
              <a:t>Info-Tech Research Group</a:t>
            </a:r>
          </a:p>
        </p:txBody>
      </p:sp>
      <p:sp>
        <p:nvSpPr>
          <p:cNvPr id="14" name="Rectangle 13"/>
          <p:cNvSpPr/>
          <p:nvPr userDrawn="1"/>
        </p:nvSpPr>
        <p:spPr>
          <a:xfrm>
            <a:off x="8388424" y="6525344"/>
            <a:ext cx="755576" cy="338028"/>
          </a:xfrm>
          <a:prstGeom prst="rect">
            <a:avLst/>
          </a:prstGeom>
          <a:solidFill>
            <a:srgbClr val="243F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388" fontAlgn="base">
              <a:spcBef>
                <a:spcPct val="0"/>
              </a:spcBef>
              <a:spcAft>
                <a:spcPct val="0"/>
              </a:spcAft>
            </a:pPr>
            <a:fld id="{FF20F8B6-5AB9-41C4-A82C-4155E8A92B2C}" type="slidenum">
              <a:rPr lang="en-CA" sz="1000">
                <a:solidFill>
                  <a:srgbClr val="FFFFFF"/>
                </a:solidFill>
              </a:rPr>
              <a:pPr marL="179388" fontAlgn="base">
                <a:spcBef>
                  <a:spcPct val="0"/>
                </a:spcBef>
                <a:spcAft>
                  <a:spcPct val="0"/>
                </a:spcAft>
              </a:pPr>
              <a:t>‹#›</a:t>
            </a:fld>
            <a:endParaRPr lang="en-CA" sz="1000" dirty="0">
              <a:solidFill>
                <a:srgbClr val="FFFFFF"/>
              </a:solidFill>
            </a:endParaRPr>
          </a:p>
        </p:txBody>
      </p:sp>
    </p:spTree>
    <p:extLst>
      <p:ext uri="{BB962C8B-B14F-4D97-AF65-F5344CB8AC3E}">
        <p14:creationId xmlns:p14="http://schemas.microsoft.com/office/powerpoint/2010/main" val="1795235125"/>
      </p:ext>
    </p:extLst>
  </p:cSld>
  <p:clrMap bg1="lt1" tx1="dk1" bg2="lt2" tx2="dk2" accent1="accent1" accent2="accent2" accent3="accent3" accent4="accent4" accent5="accent5" accent6="accent6" hlink="hlink" folHlink="folHlink"/>
  <p:sldLayoutIdLst>
    <p:sldLayoutId id="2147483704" r:id="rId1"/>
    <p:sldLayoutId id="2147483765" r:id="rId2"/>
    <p:sldLayoutId id="2147483706" r:id="rId3"/>
    <p:sldLayoutId id="2147483721" r:id="rId4"/>
    <p:sldLayoutId id="2147483710" r:id="rId5"/>
    <p:sldLayoutId id="2147483711" r:id="rId6"/>
    <p:sldLayoutId id="2147483699" r:id="rId7"/>
    <p:sldLayoutId id="2147483726" r:id="rId8"/>
    <p:sldLayoutId id="2147483764" r:id="rId9"/>
    <p:sldLayoutId id="2147483761" r:id="rId10"/>
    <p:sldLayoutId id="2147483763" r:id="rId11"/>
  </p:sldLayoutIdLst>
  <p:timing>
    <p:tnLst>
      <p:par>
        <p:cTn id="1" dur="indefinite" restart="never" nodeType="tmRoot"/>
      </p:par>
    </p:tnLst>
  </p:timing>
  <p:hf hdr="0" ftr="0" dt="0"/>
  <p:txStyles>
    <p:titleStyle>
      <a:lvl1pPr algn="l" rtl="0" eaLnBrk="1" fontAlgn="base" hangingPunct="1">
        <a:spcBef>
          <a:spcPct val="0"/>
        </a:spcBef>
        <a:spcAft>
          <a:spcPct val="0"/>
        </a:spcAft>
        <a:defRPr sz="2400" kern="1200" baseline="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180975" indent="-180975" algn="l" rtl="0" eaLnBrk="1" fontAlgn="base" hangingPunct="1">
        <a:spcBef>
          <a:spcPct val="20000"/>
        </a:spcBef>
        <a:spcAft>
          <a:spcPct val="0"/>
        </a:spcAft>
        <a:buClr>
          <a:schemeClr val="tx1"/>
        </a:buClr>
        <a:buSzPct val="120000"/>
        <a:buFont typeface="Arial" pitchFamily="34" charset="0"/>
        <a:buChar char="•"/>
        <a:defRPr sz="1200" kern="1200">
          <a:solidFill>
            <a:schemeClr val="tx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0.jpeg"/><Relationship Id="rId7" Type="http://schemas.openxmlformats.org/officeDocument/2006/relationships/image" Target="../media/image24.jpeg"/><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10" Type="http://schemas.openxmlformats.org/officeDocument/2006/relationships/image" Target="../media/image27.png"/><Relationship Id="rId4" Type="http://schemas.openxmlformats.org/officeDocument/2006/relationships/image" Target="../media/image21.jpeg"/><Relationship Id="rId9" Type="http://schemas.openxmlformats.org/officeDocument/2006/relationships/image" Target="../media/image2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lueprint Title"/>
          <p:cNvSpPr>
            <a:spLocks noGrp="1"/>
          </p:cNvSpPr>
          <p:nvPr>
            <p:ph type="body" sz="quarter" idx="15"/>
          </p:nvPr>
        </p:nvSpPr>
        <p:spPr>
          <a:xfrm>
            <a:off x="774699" y="3060698"/>
            <a:ext cx="8031549" cy="926264"/>
          </a:xfrm>
        </p:spPr>
        <p:txBody>
          <a:bodyPr/>
          <a:lstStyle/>
          <a:p>
            <a:r>
              <a:rPr lang="en-US" dirty="0" smtClean="0"/>
              <a:t>Master Your </a:t>
            </a:r>
            <a:r>
              <a:rPr lang="en-US" dirty="0" smtClean="0"/>
              <a:t>Security Incident </a:t>
            </a:r>
            <a:r>
              <a:rPr lang="en-US" dirty="0" smtClean="0"/>
              <a:t>Response Communications Program</a:t>
            </a:r>
            <a:endParaRPr lang="en-US" dirty="0"/>
          </a:p>
        </p:txBody>
      </p:sp>
      <p:sp>
        <p:nvSpPr>
          <p:cNvPr id="5" name="Tagline"/>
          <p:cNvSpPr>
            <a:spLocks noGrp="1"/>
          </p:cNvSpPr>
          <p:nvPr>
            <p:ph type="body" sz="quarter" idx="16"/>
          </p:nvPr>
        </p:nvSpPr>
        <p:spPr>
          <a:xfrm>
            <a:off x="762000" y="3986962"/>
            <a:ext cx="7467600" cy="508000"/>
          </a:xfrm>
        </p:spPr>
        <p:txBody>
          <a:bodyPr/>
          <a:lstStyle/>
          <a:p>
            <a:r>
              <a:rPr lang="en-US" dirty="0" smtClean="0"/>
              <a:t>Learn how to talk to your stakeholders about what’s going on when things go wrong.</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5895" y="4240962"/>
            <a:ext cx="2280102" cy="1798476"/>
          </a:xfrm>
          <a:prstGeom prst="rect">
            <a:avLst/>
          </a:prstGeom>
        </p:spPr>
      </p:pic>
    </p:spTree>
    <p:extLst>
      <p:ext uri="{BB962C8B-B14F-4D97-AF65-F5344CB8AC3E}">
        <p14:creationId xmlns:p14="http://schemas.microsoft.com/office/powerpoint/2010/main" val="13836946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these icons to help direct you as you navigate this research </a:t>
            </a:r>
            <a:endParaRPr lang="en-US" dirty="0"/>
          </a:p>
        </p:txBody>
      </p:sp>
      <p:grpSp>
        <p:nvGrpSpPr>
          <p:cNvPr id="4" name="Group 3"/>
          <p:cNvGrpSpPr/>
          <p:nvPr/>
        </p:nvGrpSpPr>
        <p:grpSpPr>
          <a:xfrm>
            <a:off x="726140" y="3283099"/>
            <a:ext cx="7590771" cy="320040"/>
            <a:chOff x="807719" y="2308678"/>
            <a:chExt cx="7388352" cy="320040"/>
          </a:xfrm>
        </p:grpSpPr>
        <p:sp>
          <p:nvSpPr>
            <p:cNvPr id="10" name="Rectangle 9"/>
            <p:cNvSpPr/>
            <p:nvPr/>
          </p:nvSpPr>
          <p:spPr>
            <a:xfrm>
              <a:off x="807719" y="2308678"/>
              <a:ext cx="7388352" cy="320040"/>
            </a:xfrm>
            <a:prstGeom prst="rect">
              <a:avLst/>
            </a:prstGeom>
            <a:solidFill>
              <a:srgbClr val="2576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b="1" dirty="0"/>
            </a:p>
          </p:txBody>
        </p:sp>
        <p:pic>
          <p:nvPicPr>
            <p:cNvPr id="5" name="Picture 4" descr="on-site-workshops.png"/>
            <p:cNvPicPr>
              <a:picLocks noChangeAspect="1"/>
            </p:cNvPicPr>
            <p:nvPr/>
          </p:nvPicPr>
          <p:blipFill rotWithShape="1">
            <a:blip r:embed="rId3" cstate="print"/>
            <a:srcRect l="12204" t="22820" r="8463" b="22257"/>
            <a:stretch/>
          </p:blipFill>
          <p:spPr>
            <a:xfrm>
              <a:off x="861308" y="2374042"/>
              <a:ext cx="276998" cy="197924"/>
            </a:xfrm>
            <a:prstGeom prst="rect">
              <a:avLst/>
            </a:prstGeom>
            <a:effectLst>
              <a:outerShdw blurRad="50800" dist="38100" dir="2700000" algn="tl" rotWithShape="0">
                <a:prstClr val="black">
                  <a:alpha val="40000"/>
                </a:prstClr>
              </a:outerShdw>
            </a:effectLst>
          </p:spPr>
        </p:pic>
      </p:grpSp>
      <p:grpSp>
        <p:nvGrpSpPr>
          <p:cNvPr id="6" name="Group 5"/>
          <p:cNvGrpSpPr/>
          <p:nvPr/>
        </p:nvGrpSpPr>
        <p:grpSpPr>
          <a:xfrm>
            <a:off x="725159" y="1847009"/>
            <a:ext cx="7591753" cy="343307"/>
            <a:chOff x="807719" y="3498849"/>
            <a:chExt cx="7388352" cy="343307"/>
          </a:xfrm>
        </p:grpSpPr>
        <p:sp>
          <p:nvSpPr>
            <p:cNvPr id="12" name="Rectangle 11"/>
            <p:cNvSpPr/>
            <p:nvPr/>
          </p:nvSpPr>
          <p:spPr>
            <a:xfrm>
              <a:off x="807719" y="3511852"/>
              <a:ext cx="7388352" cy="320040"/>
            </a:xfrm>
            <a:prstGeom prst="rect">
              <a:avLst/>
            </a:prstGeom>
            <a:solidFill>
              <a:srgbClr val="243F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p>
          </p:txBody>
        </p:sp>
        <p:pic>
          <p:nvPicPr>
            <p:cNvPr id="13" name="Picture 12" descr="best-practice-blueprints.png"/>
            <p:cNvPicPr>
              <a:picLocks noChangeAspect="1"/>
            </p:cNvPicPr>
            <p:nvPr/>
          </p:nvPicPr>
          <p:blipFill>
            <a:blip r:embed="rId4" cstate="print"/>
            <a:stretch>
              <a:fillRect/>
            </a:stretch>
          </p:blipFill>
          <p:spPr>
            <a:xfrm>
              <a:off x="828153" y="3498849"/>
              <a:ext cx="343307" cy="343307"/>
            </a:xfrm>
            <a:prstGeom prst="rect">
              <a:avLst/>
            </a:prstGeom>
            <a:noFill/>
            <a:effectLst/>
          </p:spPr>
        </p:pic>
      </p:grpSp>
      <p:sp>
        <p:nvSpPr>
          <p:cNvPr id="18" name="TextBox 17"/>
          <p:cNvSpPr txBox="1"/>
          <p:nvPr/>
        </p:nvSpPr>
        <p:spPr>
          <a:xfrm>
            <a:off x="725160" y="2196046"/>
            <a:ext cx="7470912" cy="738664"/>
          </a:xfrm>
          <a:prstGeom prst="rect">
            <a:avLst/>
          </a:prstGeom>
          <a:noFill/>
        </p:spPr>
        <p:txBody>
          <a:bodyPr wrap="square" rtlCol="0">
            <a:spAutoFit/>
          </a:bodyPr>
          <a:lstStyle/>
          <a:p>
            <a:r>
              <a:rPr lang="en-US" sz="1400" dirty="0" smtClean="0"/>
              <a:t>This icon denotes a slide where a supporting Info-Tech tool or template will help you perform the activity or step associated with the slide. Refer to the supporting tool or template to get the best results and proceed to the next step of the project.</a:t>
            </a:r>
            <a:endParaRPr lang="en-US" sz="1400" dirty="0"/>
          </a:p>
        </p:txBody>
      </p:sp>
      <p:sp>
        <p:nvSpPr>
          <p:cNvPr id="20" name="TextBox 19"/>
          <p:cNvSpPr txBox="1"/>
          <p:nvPr/>
        </p:nvSpPr>
        <p:spPr>
          <a:xfrm>
            <a:off x="725159" y="3608153"/>
            <a:ext cx="7538435" cy="738664"/>
          </a:xfrm>
          <a:prstGeom prst="rect">
            <a:avLst/>
          </a:prstGeom>
          <a:noFill/>
        </p:spPr>
        <p:txBody>
          <a:bodyPr wrap="square" rtlCol="0">
            <a:spAutoFit/>
          </a:bodyPr>
          <a:lstStyle/>
          <a:p>
            <a:r>
              <a:rPr lang="en-US" sz="1400" dirty="0" smtClean="0"/>
              <a:t>This icon denotes a slide with an associated activity. The activity can be performed either as part of your project or with the support of Info-Tech team members, who will come onsite to facilitate a workshop for your organization.</a:t>
            </a:r>
            <a:endParaRPr lang="en-US" sz="1400" dirty="0"/>
          </a:p>
        </p:txBody>
      </p:sp>
      <p:sp>
        <p:nvSpPr>
          <p:cNvPr id="23" name="TextBox 22"/>
          <p:cNvSpPr txBox="1"/>
          <p:nvPr/>
        </p:nvSpPr>
        <p:spPr>
          <a:xfrm>
            <a:off x="349857" y="1238736"/>
            <a:ext cx="8470615" cy="523220"/>
          </a:xfrm>
          <a:prstGeom prst="rect">
            <a:avLst/>
          </a:prstGeom>
          <a:noFill/>
        </p:spPr>
        <p:txBody>
          <a:bodyPr wrap="square" rtlCol="0">
            <a:spAutoFit/>
          </a:bodyPr>
          <a:lstStyle/>
          <a:p>
            <a:r>
              <a:rPr lang="en-US" sz="1400" dirty="0" smtClean="0"/>
              <a:t>Use these icons to help guide you through each step of the blueprint and direct you to content related to the recommended activities. </a:t>
            </a:r>
            <a:endParaRPr lang="en-US" sz="1400" dirty="0"/>
          </a:p>
        </p:txBody>
      </p:sp>
    </p:spTree>
    <p:extLst>
      <p:ext uri="{BB962C8B-B14F-4D97-AF65-F5344CB8AC3E}">
        <p14:creationId xmlns:p14="http://schemas.microsoft.com/office/powerpoint/2010/main" val="42392308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ounded Rectangle 69"/>
          <p:cNvSpPr/>
          <p:nvPr/>
        </p:nvSpPr>
        <p:spPr>
          <a:xfrm>
            <a:off x="4759870" y="1513326"/>
            <a:ext cx="4051318" cy="3577758"/>
          </a:xfrm>
          <a:prstGeom prst="roundRect">
            <a:avLst>
              <a:gd name="adj" fmla="val 5611"/>
            </a:avLst>
          </a:prstGeom>
          <a:solidFill>
            <a:srgbClr val="2B9E36">
              <a:lumMod val="20000"/>
              <a:lumOff val="80000"/>
            </a:srgbClr>
          </a:solidFill>
          <a:ln w="25400" cap="flat" cmpd="sng" algn="ctr">
            <a:no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smtClean="0">
              <a:ln>
                <a:noFill/>
              </a:ln>
              <a:solidFill>
                <a:srgbClr val="FFFFFF"/>
              </a:solidFill>
              <a:effectLst/>
              <a:uLnTx/>
              <a:uFillTx/>
            </a:endParaRPr>
          </a:p>
        </p:txBody>
      </p:sp>
      <p:sp>
        <p:nvSpPr>
          <p:cNvPr id="71" name="Rounded Rectangle 70"/>
          <p:cNvSpPr/>
          <p:nvPr/>
        </p:nvSpPr>
        <p:spPr>
          <a:xfrm>
            <a:off x="371737" y="1513326"/>
            <a:ext cx="4051318" cy="3577758"/>
          </a:xfrm>
          <a:prstGeom prst="roundRect">
            <a:avLst>
              <a:gd name="adj" fmla="val 5611"/>
            </a:avLst>
          </a:prstGeom>
          <a:solidFill>
            <a:srgbClr val="FFFFFF">
              <a:lumMod val="95000"/>
            </a:srgbClr>
          </a:solidFill>
          <a:ln w="25400" cap="flat" cmpd="sng" algn="ctr">
            <a:no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smtClean="0">
              <a:ln>
                <a:noFill/>
              </a:ln>
              <a:solidFill>
                <a:srgbClr val="FFFFFF"/>
              </a:solidFill>
              <a:effectLst/>
              <a:uLnTx/>
              <a:uFillTx/>
            </a:endParaRPr>
          </a:p>
        </p:txBody>
      </p:sp>
      <p:sp>
        <p:nvSpPr>
          <p:cNvPr id="72" name="Rectangle 71"/>
          <p:cNvSpPr/>
          <p:nvPr/>
        </p:nvSpPr>
        <p:spPr>
          <a:xfrm>
            <a:off x="0" y="5446707"/>
            <a:ext cx="9144000" cy="1064160"/>
          </a:xfrm>
          <a:prstGeom prst="rect">
            <a:avLst/>
          </a:prstGeom>
          <a:solidFill>
            <a:srgbClr val="FFFFFF">
              <a:lumMod val="9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smtClean="0">
              <a:ln>
                <a:noFill/>
              </a:ln>
              <a:solidFill>
                <a:srgbClr val="FFFFFF"/>
              </a:solidFill>
              <a:effectLst/>
              <a:uLnTx/>
              <a:uFillTx/>
            </a:endParaRPr>
          </a:p>
        </p:txBody>
      </p:sp>
      <p:cxnSp>
        <p:nvCxnSpPr>
          <p:cNvPr id="73" name="Straight Arrow Connector 72"/>
          <p:cNvCxnSpPr>
            <a:stCxn id="85" idx="2"/>
          </p:cNvCxnSpPr>
          <p:nvPr/>
        </p:nvCxnSpPr>
        <p:spPr>
          <a:xfrm>
            <a:off x="821792" y="2920539"/>
            <a:ext cx="7783954" cy="0"/>
          </a:xfrm>
          <a:prstGeom prst="straightConnector1">
            <a:avLst/>
          </a:prstGeom>
          <a:noFill/>
          <a:ln w="38100" cap="flat" cmpd="sng" algn="ctr">
            <a:solidFill>
              <a:srgbClr val="FFFFFF">
                <a:lumMod val="85000"/>
              </a:srgbClr>
            </a:solidFill>
            <a:prstDash val="sysDot"/>
            <a:tailEnd type="triangle" w="lg" len="med"/>
          </a:ln>
          <a:effectLst/>
        </p:spPr>
      </p:cxnSp>
      <p:grpSp>
        <p:nvGrpSpPr>
          <p:cNvPr id="74" name="Group 73"/>
          <p:cNvGrpSpPr/>
          <p:nvPr/>
        </p:nvGrpSpPr>
        <p:grpSpPr>
          <a:xfrm>
            <a:off x="6985746" y="2025295"/>
            <a:ext cx="1636677" cy="2763778"/>
            <a:chOff x="6637354" y="1574599"/>
            <a:chExt cx="1636677" cy="2763778"/>
          </a:xfrm>
        </p:grpSpPr>
        <p:sp>
          <p:nvSpPr>
            <p:cNvPr id="75" name="Oval 74"/>
            <p:cNvSpPr/>
            <p:nvPr/>
          </p:nvSpPr>
          <p:spPr>
            <a:xfrm>
              <a:off x="7103277" y="2114599"/>
              <a:ext cx="711200" cy="711200"/>
            </a:xfrm>
            <a:prstGeom prst="ellipse">
              <a:avLst/>
            </a:prstGeom>
            <a:solidFill>
              <a:srgbClr val="497EA9"/>
            </a:solidFill>
            <a:ln w="25400" cap="flat" cmpd="sng" algn="ctr">
              <a:noFill/>
              <a:prstDash val="solid"/>
            </a:ln>
            <a:effectLst>
              <a:outerShdw blurRad="25400" dist="25400" dir="2700000" algn="tl" rotWithShape="0">
                <a:prstClr val="black">
                  <a:alpha val="1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smtClean="0">
                <a:ln>
                  <a:noFill/>
                </a:ln>
                <a:solidFill>
                  <a:srgbClr val="FFFFFF"/>
                </a:solidFill>
                <a:effectLst/>
                <a:uLnTx/>
                <a:uFillTx/>
              </a:endParaRPr>
            </a:p>
          </p:txBody>
        </p:sp>
        <p:sp>
          <p:nvSpPr>
            <p:cNvPr id="76" name="TextBox 75"/>
            <p:cNvSpPr txBox="1"/>
            <p:nvPr/>
          </p:nvSpPr>
          <p:spPr>
            <a:xfrm>
              <a:off x="6654031" y="1574599"/>
              <a:ext cx="1620000" cy="540000"/>
            </a:xfrm>
            <a:prstGeom prst="rect">
              <a:avLst/>
            </a:prstGeom>
            <a:noFill/>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1" i="0" u="none" strike="noStrike" kern="0" cap="none" spc="0" normalizeH="0" baseline="0" noProof="0" dirty="0" smtClean="0">
                  <a:ln>
                    <a:noFill/>
                  </a:ln>
                  <a:solidFill>
                    <a:srgbClr val="497EA9"/>
                  </a:solidFill>
                  <a:effectLst/>
                  <a:uLnTx/>
                  <a:uFillTx/>
                </a:rPr>
                <a:t>Consulting</a:t>
              </a:r>
            </a:p>
          </p:txBody>
        </p:sp>
        <p:sp>
          <p:nvSpPr>
            <p:cNvPr id="77" name="TextBox 76"/>
            <p:cNvSpPr txBox="1"/>
            <p:nvPr/>
          </p:nvSpPr>
          <p:spPr>
            <a:xfrm>
              <a:off x="6637354" y="2898377"/>
              <a:ext cx="1620000" cy="1440000"/>
            </a:xfrm>
            <a:prstGeom prst="rect">
              <a:avLst/>
            </a:prstGeom>
            <a:noFill/>
          </p:spPr>
          <p:txBody>
            <a:bodyPr wrap="square"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100" b="0" i="0" u="none" strike="noStrike" kern="0" cap="none" spc="0" normalizeH="0" baseline="0" noProof="0" dirty="0" smtClean="0">
                  <a:ln>
                    <a:noFill/>
                  </a:ln>
                  <a:solidFill>
                    <a:srgbClr val="29475F"/>
                  </a:solidFill>
                  <a:effectLst/>
                  <a:uLnTx/>
                  <a:uFillTx/>
                </a:rPr>
                <a:t>“Our team does not have the time or the knowledge to take this project on. We need assistance through the entirety of this project.”</a:t>
              </a:r>
            </a:p>
          </p:txBody>
        </p:sp>
        <p:pic>
          <p:nvPicPr>
            <p:cNvPr id="78" name="Picture 7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8890" y="2321902"/>
              <a:ext cx="336908" cy="336908"/>
            </a:xfrm>
            <a:prstGeom prst="rect">
              <a:avLst/>
            </a:prstGeom>
            <a:noFill/>
          </p:spPr>
        </p:pic>
      </p:grpSp>
      <p:grpSp>
        <p:nvGrpSpPr>
          <p:cNvPr id="79" name="Group 78"/>
          <p:cNvGrpSpPr/>
          <p:nvPr/>
        </p:nvGrpSpPr>
        <p:grpSpPr>
          <a:xfrm>
            <a:off x="2345378" y="1877373"/>
            <a:ext cx="2129440" cy="2937609"/>
            <a:chOff x="2807522" y="2074912"/>
            <a:chExt cx="2129440" cy="2937609"/>
          </a:xfrm>
        </p:grpSpPr>
        <p:sp>
          <p:nvSpPr>
            <p:cNvPr id="80" name="Oval 79"/>
            <p:cNvSpPr/>
            <p:nvPr/>
          </p:nvSpPr>
          <p:spPr>
            <a:xfrm>
              <a:off x="3507029" y="2759255"/>
              <a:ext cx="711200" cy="711200"/>
            </a:xfrm>
            <a:prstGeom prst="ellipse">
              <a:avLst/>
            </a:prstGeom>
            <a:solidFill>
              <a:srgbClr val="365D7E"/>
            </a:solidFill>
            <a:ln w="25400" cap="flat" cmpd="sng" algn="ctr">
              <a:noFill/>
              <a:prstDash val="solid"/>
            </a:ln>
            <a:effectLst>
              <a:outerShdw blurRad="25400" dist="25400" dir="2700000" algn="tl" rotWithShape="0">
                <a:prstClr val="black">
                  <a:alpha val="1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smtClean="0">
                <a:ln>
                  <a:noFill/>
                </a:ln>
                <a:solidFill>
                  <a:srgbClr val="FFFFFF"/>
                </a:solidFill>
                <a:effectLst/>
                <a:uLnTx/>
                <a:uFillTx/>
              </a:endParaRPr>
            </a:p>
          </p:txBody>
        </p:sp>
        <p:sp>
          <p:nvSpPr>
            <p:cNvPr id="81" name="TextBox 80"/>
            <p:cNvSpPr txBox="1"/>
            <p:nvPr/>
          </p:nvSpPr>
          <p:spPr>
            <a:xfrm>
              <a:off x="2807522" y="2074912"/>
              <a:ext cx="2129440" cy="540000"/>
            </a:xfrm>
            <a:prstGeom prst="rect">
              <a:avLst/>
            </a:prstGeom>
            <a:noFill/>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b="1" i="0" u="none" strike="noStrike" kern="0" cap="none" spc="0" normalizeH="0" baseline="0" noProof="0" dirty="0" smtClean="0">
                  <a:ln>
                    <a:noFill/>
                  </a:ln>
                  <a:solidFill>
                    <a:srgbClr val="365D7E"/>
                  </a:solidFill>
                  <a:effectLst/>
                  <a:uLnTx/>
                  <a:uFillTx/>
                </a:rPr>
                <a:t>Guided Implementation</a:t>
              </a:r>
            </a:p>
          </p:txBody>
        </p:sp>
        <p:sp>
          <p:nvSpPr>
            <p:cNvPr id="82" name="TextBox 81"/>
            <p:cNvSpPr txBox="1"/>
            <p:nvPr/>
          </p:nvSpPr>
          <p:spPr>
            <a:xfrm>
              <a:off x="3062242" y="3572521"/>
              <a:ext cx="1620000" cy="1440000"/>
            </a:xfrm>
            <a:prstGeom prst="rect">
              <a:avLst/>
            </a:prstGeom>
            <a:noFill/>
          </p:spPr>
          <p:txBody>
            <a:bodyPr wrap="square"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100" b="0" i="0" u="none" strike="noStrike" kern="0" cap="none" spc="0" normalizeH="0" baseline="0" noProof="0" dirty="0" smtClean="0">
                  <a:ln>
                    <a:noFill/>
                  </a:ln>
                  <a:solidFill>
                    <a:srgbClr val="29475F"/>
                  </a:solidFill>
                  <a:effectLst/>
                  <a:uLnTx/>
                  <a:uFillTx/>
                </a:rPr>
                <a:t>“Our team knows that we need to fix a process, but we need assistance to determine where to focus. Some check-ins along the way would help keep us on track.”</a:t>
              </a:r>
            </a:p>
          </p:txBody>
        </p:sp>
        <p:pic>
          <p:nvPicPr>
            <p:cNvPr id="83" name="Picture 8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3563" y="2934823"/>
              <a:ext cx="337358" cy="337358"/>
            </a:xfrm>
            <a:prstGeom prst="rect">
              <a:avLst/>
            </a:prstGeom>
            <a:noFill/>
          </p:spPr>
        </p:pic>
      </p:grpSp>
      <p:grpSp>
        <p:nvGrpSpPr>
          <p:cNvPr id="84" name="Group 83"/>
          <p:cNvGrpSpPr/>
          <p:nvPr/>
        </p:nvGrpSpPr>
        <p:grpSpPr>
          <a:xfrm>
            <a:off x="377551" y="2025295"/>
            <a:ext cx="1628660" cy="2794213"/>
            <a:chOff x="1266026" y="2731218"/>
            <a:chExt cx="1628660" cy="2794213"/>
          </a:xfrm>
        </p:grpSpPr>
        <p:sp>
          <p:nvSpPr>
            <p:cNvPr id="85" name="Oval 84"/>
            <p:cNvSpPr/>
            <p:nvPr/>
          </p:nvSpPr>
          <p:spPr>
            <a:xfrm>
              <a:off x="1710267" y="3270862"/>
              <a:ext cx="711200" cy="711200"/>
            </a:xfrm>
            <a:prstGeom prst="ellipse">
              <a:avLst/>
            </a:prstGeom>
            <a:solidFill>
              <a:srgbClr val="29475F"/>
            </a:solidFill>
            <a:ln w="25400" cap="flat" cmpd="sng" algn="ctr">
              <a:noFill/>
              <a:prstDash val="solid"/>
            </a:ln>
            <a:effectLst>
              <a:outerShdw blurRad="25400" dist="25400" dir="2700000" algn="tl" rotWithShape="0">
                <a:prstClr val="black">
                  <a:alpha val="1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smtClean="0">
                <a:ln>
                  <a:noFill/>
                </a:ln>
                <a:solidFill>
                  <a:srgbClr val="FFFFFF"/>
                </a:solidFill>
                <a:effectLst/>
                <a:uLnTx/>
                <a:uFillTx/>
              </a:endParaRPr>
            </a:p>
          </p:txBody>
        </p:sp>
        <p:sp>
          <p:nvSpPr>
            <p:cNvPr id="86" name="TextBox 85"/>
            <p:cNvSpPr txBox="1"/>
            <p:nvPr/>
          </p:nvSpPr>
          <p:spPr>
            <a:xfrm>
              <a:off x="1266026" y="2731218"/>
              <a:ext cx="1620000" cy="540000"/>
            </a:xfrm>
            <a:prstGeom prst="rect">
              <a:avLst/>
            </a:prstGeom>
            <a:noFill/>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1" i="0" u="none" strike="noStrike" kern="0" cap="none" spc="0" normalizeH="0" baseline="0" noProof="0" dirty="0" smtClean="0">
                  <a:ln>
                    <a:noFill/>
                  </a:ln>
                  <a:solidFill>
                    <a:srgbClr val="29475F"/>
                  </a:solidFill>
                  <a:effectLst/>
                  <a:uLnTx/>
                  <a:uFillTx/>
                </a:rPr>
                <a:t>DIY Toolkit</a:t>
              </a:r>
            </a:p>
          </p:txBody>
        </p:sp>
        <p:sp>
          <p:nvSpPr>
            <p:cNvPr id="87" name="TextBox 86"/>
            <p:cNvSpPr txBox="1"/>
            <p:nvPr/>
          </p:nvSpPr>
          <p:spPr>
            <a:xfrm>
              <a:off x="1274686" y="4085431"/>
              <a:ext cx="1620000" cy="1440000"/>
            </a:xfrm>
            <a:prstGeom prst="rect">
              <a:avLst/>
            </a:prstGeom>
            <a:noFill/>
          </p:spPr>
          <p:txBody>
            <a:bodyPr wrap="square"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100" b="0" i="0" u="none" strike="noStrike" kern="0" cap="none" spc="0" normalizeH="0" baseline="0" noProof="0" dirty="0" smtClean="0">
                  <a:ln>
                    <a:noFill/>
                  </a:ln>
                  <a:solidFill>
                    <a:srgbClr val="29475F"/>
                  </a:solidFill>
                  <a:effectLst/>
                  <a:uLnTx/>
                  <a:uFillTx/>
                </a:rPr>
                <a:t>“Our team has already made this critical project a priority, and we have the time and capability, but some guidance along the way would be helpful.”</a:t>
              </a:r>
            </a:p>
          </p:txBody>
        </p:sp>
        <p:pic>
          <p:nvPicPr>
            <p:cNvPr id="88" name="Picture 8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17010" y="3443543"/>
              <a:ext cx="295188" cy="337358"/>
            </a:xfrm>
            <a:prstGeom prst="rect">
              <a:avLst/>
            </a:prstGeom>
          </p:spPr>
        </p:pic>
      </p:grpSp>
      <p:grpSp>
        <p:nvGrpSpPr>
          <p:cNvPr id="89" name="Group 88"/>
          <p:cNvGrpSpPr/>
          <p:nvPr/>
        </p:nvGrpSpPr>
        <p:grpSpPr>
          <a:xfrm>
            <a:off x="5011414" y="2025295"/>
            <a:ext cx="1635165" cy="2795710"/>
            <a:chOff x="4834633" y="1938352"/>
            <a:chExt cx="1635165" cy="2795710"/>
          </a:xfrm>
        </p:grpSpPr>
        <p:sp>
          <p:nvSpPr>
            <p:cNvPr id="90" name="Oval 89"/>
            <p:cNvSpPr/>
            <p:nvPr/>
          </p:nvSpPr>
          <p:spPr>
            <a:xfrm>
              <a:off x="5292675" y="2492289"/>
              <a:ext cx="711200" cy="711200"/>
            </a:xfrm>
            <a:prstGeom prst="ellipse">
              <a:avLst/>
            </a:prstGeom>
            <a:solidFill>
              <a:srgbClr val="3F6D93"/>
            </a:solidFill>
            <a:ln w="25400" cap="flat" cmpd="sng" algn="ctr">
              <a:noFill/>
              <a:prstDash val="solid"/>
            </a:ln>
            <a:effectLst>
              <a:outerShdw blurRad="25400" dist="25400" dir="2700000" algn="tl" rotWithShape="0">
                <a:prstClr val="black">
                  <a:alpha val="1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smtClean="0">
                <a:ln>
                  <a:noFill/>
                </a:ln>
                <a:solidFill>
                  <a:srgbClr val="FFFFFF"/>
                </a:solidFill>
                <a:effectLst/>
                <a:uLnTx/>
                <a:uFillTx/>
              </a:endParaRPr>
            </a:p>
          </p:txBody>
        </p:sp>
        <p:sp>
          <p:nvSpPr>
            <p:cNvPr id="91" name="TextBox 90"/>
            <p:cNvSpPr txBox="1"/>
            <p:nvPr/>
          </p:nvSpPr>
          <p:spPr>
            <a:xfrm>
              <a:off x="4834633" y="1938352"/>
              <a:ext cx="1620000" cy="540000"/>
            </a:xfrm>
            <a:prstGeom prst="rect">
              <a:avLst/>
            </a:prstGeom>
            <a:noFill/>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1" i="0" u="none" strike="noStrike" kern="0" cap="none" spc="0" normalizeH="0" baseline="0" noProof="0" dirty="0" smtClean="0">
                  <a:ln>
                    <a:noFill/>
                  </a:ln>
                  <a:solidFill>
                    <a:srgbClr val="3F6D93"/>
                  </a:solidFill>
                  <a:effectLst/>
                  <a:uLnTx/>
                  <a:uFillTx/>
                </a:rPr>
                <a:t>Workshop</a:t>
              </a:r>
            </a:p>
          </p:txBody>
        </p:sp>
        <p:sp>
          <p:nvSpPr>
            <p:cNvPr id="92" name="TextBox 91"/>
            <p:cNvSpPr txBox="1"/>
            <p:nvPr/>
          </p:nvSpPr>
          <p:spPr>
            <a:xfrm>
              <a:off x="4849798" y="3294062"/>
              <a:ext cx="1620000" cy="1440000"/>
            </a:xfrm>
            <a:prstGeom prst="rect">
              <a:avLst/>
            </a:prstGeom>
            <a:noFill/>
          </p:spPr>
          <p:txBody>
            <a:bodyPr wrap="square"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100" b="0" i="0" u="none" strike="noStrike" kern="0" cap="none" spc="0" normalizeH="0" baseline="0" noProof="0" dirty="0" smtClean="0">
                  <a:ln>
                    <a:noFill/>
                  </a:ln>
                  <a:solidFill>
                    <a:srgbClr val="29475F"/>
                  </a:solidFill>
                  <a:effectLst/>
                  <a:uLnTx/>
                  <a:uFillTx/>
                </a:rPr>
                <a:t>“We need to hit the ground running and get this project kicked off immediately. Our team has the ability to take this over once we get a framework and strategy in place.”</a:t>
              </a:r>
            </a:p>
          </p:txBody>
        </p:sp>
        <p:pic>
          <p:nvPicPr>
            <p:cNvPr id="93" name="Picture 9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63905" y="2727129"/>
              <a:ext cx="361456" cy="240970"/>
            </a:xfrm>
            <a:prstGeom prst="rect">
              <a:avLst/>
            </a:prstGeom>
            <a:noFill/>
          </p:spPr>
        </p:pic>
      </p:grpSp>
      <p:sp>
        <p:nvSpPr>
          <p:cNvPr id="94" name="Rectangle 93"/>
          <p:cNvSpPr/>
          <p:nvPr/>
        </p:nvSpPr>
        <p:spPr>
          <a:xfrm>
            <a:off x="906270" y="5734955"/>
            <a:ext cx="7290778" cy="338554"/>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600" b="1" i="0" u="none" strike="noStrike" kern="0" cap="none" spc="0" normalizeH="0" baseline="0" noProof="0" dirty="0" smtClean="0">
                <a:ln>
                  <a:noFill/>
                </a:ln>
                <a:solidFill>
                  <a:srgbClr val="29475F"/>
                </a:solidFill>
                <a:effectLst/>
                <a:uLnTx/>
                <a:uFillTx/>
              </a:rPr>
              <a:t>Diagnostics and consistent frameworks used throughout all four options</a:t>
            </a:r>
          </a:p>
        </p:txBody>
      </p:sp>
      <p:sp>
        <p:nvSpPr>
          <p:cNvPr id="2" name="Title 1"/>
          <p:cNvSpPr>
            <a:spLocks noGrp="1"/>
          </p:cNvSpPr>
          <p:nvPr>
            <p:ph type="title"/>
          </p:nvPr>
        </p:nvSpPr>
        <p:spPr>
          <a:xfrm>
            <a:off x="257175" y="255588"/>
            <a:ext cx="8201026" cy="877887"/>
          </a:xfrm>
        </p:spPr>
        <p:txBody>
          <a:bodyPr/>
          <a:lstStyle/>
          <a:p>
            <a:pPr lvl="0"/>
            <a:r>
              <a:rPr lang="en-CA" dirty="0"/>
              <a:t>Info-Tech offers various levels of support to best suit your </a:t>
            </a:r>
            <a:r>
              <a:rPr lang="en-CA" dirty="0" smtClean="0"/>
              <a:t>needs</a:t>
            </a:r>
            <a:endParaRPr lang="en-CA" dirty="0"/>
          </a:p>
        </p:txBody>
      </p:sp>
    </p:spTree>
    <p:extLst>
      <p:ext uri="{BB962C8B-B14F-4D97-AF65-F5344CB8AC3E}">
        <p14:creationId xmlns:p14="http://schemas.microsoft.com/office/powerpoint/2010/main" val="39603445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685357708"/>
              </p:ext>
            </p:extLst>
          </p:nvPr>
        </p:nvGraphicFramePr>
        <p:xfrm>
          <a:off x="86984" y="1527001"/>
          <a:ext cx="8790314" cy="4914521"/>
        </p:xfrm>
        <a:graphic>
          <a:graphicData uri="http://schemas.openxmlformats.org/drawingml/2006/table">
            <a:tbl>
              <a:tblPr firstRow="1" bandRow="1">
                <a:tableStyleId>{5C22544A-7EE6-4342-B048-85BDC9FD1C3A}</a:tableStyleId>
              </a:tblPr>
              <a:tblGrid>
                <a:gridCol w="1672238"/>
                <a:gridCol w="3559038"/>
                <a:gridCol w="3559038"/>
              </a:tblGrid>
              <a:tr h="3134297">
                <a:tc>
                  <a:txBody>
                    <a:bodyPr/>
                    <a:lstStyle/>
                    <a:p>
                      <a:pPr algn="ctr"/>
                      <a:r>
                        <a:rPr lang="en-CA" sz="1000" dirty="0" smtClean="0">
                          <a:solidFill>
                            <a:schemeClr val="bg1"/>
                          </a:solidFill>
                        </a:rPr>
                        <a:t>Best-Practice Toolkit</a:t>
                      </a:r>
                      <a:endParaRPr lang="en-CA" sz="1000" dirty="0">
                        <a:solidFill>
                          <a:schemeClr val="bg1"/>
                        </a:solidFill>
                      </a:endParaRPr>
                    </a:p>
                  </a:txBody>
                  <a:tcPr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43F54"/>
                    </a:solidFill>
                  </a:tcPr>
                </a:tc>
                <a:tc>
                  <a:txBody>
                    <a:bodyPr/>
                    <a:lstStyle/>
                    <a:p>
                      <a:pPr>
                        <a:spcAft>
                          <a:spcPts val="600"/>
                        </a:spcAft>
                      </a:pPr>
                      <a:r>
                        <a:rPr lang="en-CA" sz="1000" dirty="0" smtClean="0">
                          <a:solidFill>
                            <a:schemeClr val="tx1"/>
                          </a:solidFill>
                        </a:rPr>
                        <a:t>1.1 </a:t>
                      </a:r>
                      <a:r>
                        <a:rPr lang="en-US" sz="1000" b="0" dirty="0" smtClean="0">
                          <a:solidFill>
                            <a:schemeClr val="tx1"/>
                          </a:solidFill>
                        </a:rPr>
                        <a:t>Learn the basics of incident response communications.</a:t>
                      </a:r>
                      <a:endParaRPr lang="en-CA" sz="400" b="0" dirty="0" smtClean="0">
                        <a:solidFill>
                          <a:schemeClr val="tx1"/>
                        </a:solidFill>
                      </a:endParaRPr>
                    </a:p>
                    <a:p>
                      <a:pPr>
                        <a:spcAft>
                          <a:spcPts val="600"/>
                        </a:spcAft>
                      </a:pPr>
                      <a:r>
                        <a:rPr lang="en-CA" sz="1000" dirty="0" smtClean="0">
                          <a:solidFill>
                            <a:schemeClr val="tx1"/>
                          </a:solidFill>
                        </a:rPr>
                        <a:t>1.2 </a:t>
                      </a:r>
                      <a:r>
                        <a:rPr lang="en-US" sz="1000" b="0" dirty="0" smtClean="0">
                          <a:solidFill>
                            <a:schemeClr val="tx1"/>
                          </a:solidFill>
                        </a:rPr>
                        <a:t>Confront the challenges associated with incident response communications planning.</a:t>
                      </a:r>
                    </a:p>
                    <a:p>
                      <a:pPr>
                        <a:spcAft>
                          <a:spcPts val="600"/>
                        </a:spcAft>
                      </a:pPr>
                      <a:r>
                        <a:rPr lang="en-CA" sz="1000" dirty="0" smtClean="0">
                          <a:solidFill>
                            <a:schemeClr val="tx1"/>
                          </a:solidFill>
                        </a:rPr>
                        <a:t>1.3 </a:t>
                      </a:r>
                      <a:r>
                        <a:rPr lang="en-US" sz="1000" b="0" dirty="0" smtClean="0">
                          <a:solidFill>
                            <a:schemeClr val="tx1"/>
                          </a:solidFill>
                        </a:rPr>
                        <a:t>Reap the benefits of preparedness.</a:t>
                      </a:r>
                    </a:p>
                    <a:p>
                      <a:pPr>
                        <a:spcAft>
                          <a:spcPts val="600"/>
                        </a:spcAft>
                      </a:pPr>
                      <a:r>
                        <a:rPr lang="en-US" sz="1000" dirty="0" smtClean="0">
                          <a:solidFill>
                            <a:schemeClr val="tx1"/>
                          </a:solidFill>
                        </a:rPr>
                        <a:t>1.4 </a:t>
                      </a:r>
                      <a:r>
                        <a:rPr lang="en-US" sz="1000" b="0" dirty="0" smtClean="0">
                          <a:solidFill>
                            <a:schemeClr val="tx1"/>
                          </a:solidFill>
                        </a:rPr>
                        <a:t>Appreciate the diversity of the Security Incident Response Team (SIRT).</a:t>
                      </a:r>
                    </a:p>
                    <a:p>
                      <a:pPr>
                        <a:spcAft>
                          <a:spcPts val="600"/>
                        </a:spcAft>
                      </a:pPr>
                      <a:r>
                        <a:rPr lang="en-US" sz="1000" dirty="0" smtClean="0">
                          <a:solidFill>
                            <a:schemeClr val="tx1"/>
                          </a:solidFill>
                        </a:rPr>
                        <a:t>1.5</a:t>
                      </a:r>
                      <a:r>
                        <a:rPr lang="en-US" sz="1000" baseline="0" dirty="0" smtClean="0">
                          <a:solidFill>
                            <a:schemeClr val="tx1"/>
                          </a:solidFill>
                        </a:rPr>
                        <a:t> </a:t>
                      </a:r>
                      <a:r>
                        <a:rPr lang="en-US" sz="1000" b="0" baseline="0" dirty="0" smtClean="0">
                          <a:solidFill>
                            <a:schemeClr val="tx1"/>
                          </a:solidFill>
                        </a:rPr>
                        <a:t>Assemble the SIRT. </a:t>
                      </a:r>
                    </a:p>
                    <a:p>
                      <a:pPr>
                        <a:spcAft>
                          <a:spcPts val="600"/>
                        </a:spcAft>
                      </a:pPr>
                      <a:r>
                        <a:rPr lang="en-US" sz="1000" baseline="0" dirty="0" smtClean="0">
                          <a:solidFill>
                            <a:schemeClr val="tx1"/>
                          </a:solidFill>
                        </a:rPr>
                        <a:t>1.6 </a:t>
                      </a:r>
                      <a:r>
                        <a:rPr lang="en-US" sz="1000" b="0" baseline="0" dirty="0" smtClean="0">
                          <a:solidFill>
                            <a:schemeClr val="tx1"/>
                          </a:solidFill>
                        </a:rPr>
                        <a:t>Consider the kinds of threats that are most likely to occur.</a:t>
                      </a:r>
                    </a:p>
                    <a:p>
                      <a:pPr>
                        <a:spcAft>
                          <a:spcPts val="600"/>
                        </a:spcAft>
                      </a:pPr>
                      <a:r>
                        <a:rPr lang="en-US" sz="1000" baseline="0" dirty="0" smtClean="0">
                          <a:solidFill>
                            <a:schemeClr val="tx1"/>
                          </a:solidFill>
                        </a:rPr>
                        <a:t>1.7 </a:t>
                      </a:r>
                      <a:r>
                        <a:rPr lang="en-US" sz="1000" b="0" baseline="0" dirty="0" smtClean="0">
                          <a:solidFill>
                            <a:schemeClr val="tx1"/>
                          </a:solidFill>
                        </a:rPr>
                        <a:t>Remember your regulatory and other reporting obligations.</a:t>
                      </a:r>
                    </a:p>
                    <a:p>
                      <a:pPr>
                        <a:spcAft>
                          <a:spcPts val="600"/>
                        </a:spcAft>
                      </a:pPr>
                      <a:r>
                        <a:rPr lang="en-US" sz="1000" baseline="0" dirty="0" smtClean="0">
                          <a:solidFill>
                            <a:schemeClr val="tx1"/>
                          </a:solidFill>
                        </a:rPr>
                        <a:t>1.8 </a:t>
                      </a:r>
                      <a:r>
                        <a:rPr lang="en-US" sz="1000" b="0" baseline="0" dirty="0" smtClean="0">
                          <a:solidFill>
                            <a:schemeClr val="tx1"/>
                          </a:solidFill>
                        </a:rPr>
                        <a:t>Determine the threat escalation protocol.</a:t>
                      </a:r>
                    </a:p>
                    <a:p>
                      <a:pPr>
                        <a:spcAft>
                          <a:spcPts val="600"/>
                        </a:spcAft>
                      </a:pPr>
                      <a:r>
                        <a:rPr lang="en-US" sz="1000" baseline="0" dirty="0" smtClean="0">
                          <a:solidFill>
                            <a:schemeClr val="tx1"/>
                          </a:solidFill>
                        </a:rPr>
                        <a:t>1.9 </a:t>
                      </a:r>
                      <a:r>
                        <a:rPr lang="en-US" sz="1000" b="0" baseline="0" dirty="0" smtClean="0">
                          <a:solidFill>
                            <a:schemeClr val="tx1"/>
                          </a:solidFill>
                        </a:rPr>
                        <a:t>Assign roles and responsibilities for the threat management process (RACI).</a:t>
                      </a:r>
                    </a:p>
                    <a:p>
                      <a:pPr>
                        <a:spcAft>
                          <a:spcPts val="600"/>
                        </a:spcAft>
                      </a:pPr>
                      <a:r>
                        <a:rPr lang="en-US" sz="1000" baseline="0" dirty="0" smtClean="0">
                          <a:solidFill>
                            <a:schemeClr val="tx1"/>
                          </a:solidFill>
                        </a:rPr>
                        <a:t>1.10 </a:t>
                      </a:r>
                      <a:r>
                        <a:rPr lang="en-US" sz="1000" b="0" baseline="0" dirty="0" smtClean="0">
                          <a:solidFill>
                            <a:schemeClr val="tx1"/>
                          </a:solidFill>
                        </a:rPr>
                        <a:t>Begin considering your message.</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CA" sz="1000" b="1" i="0" u="none" strike="noStrike" kern="1200" cap="none" spc="0" normalizeH="0" baseline="0" noProof="0" dirty="0" smtClean="0">
                          <a:ln>
                            <a:noFill/>
                          </a:ln>
                          <a:solidFill>
                            <a:srgbClr val="333333"/>
                          </a:solidFill>
                          <a:effectLst/>
                          <a:uLnTx/>
                          <a:uFillTx/>
                          <a:latin typeface="+mn-lt"/>
                        </a:rPr>
                        <a:t>2.1 </a:t>
                      </a:r>
                      <a:r>
                        <a:rPr kumimoji="0" lang="en-CA" sz="1000" b="0" i="0" u="none" strike="noStrike" kern="1200" cap="none" spc="0" normalizeH="0" baseline="0" noProof="0" dirty="0" smtClean="0">
                          <a:ln>
                            <a:noFill/>
                          </a:ln>
                          <a:solidFill>
                            <a:srgbClr val="333333"/>
                          </a:solidFill>
                          <a:effectLst/>
                          <a:uLnTx/>
                          <a:uFillTx/>
                          <a:latin typeface="+mn-lt"/>
                        </a:rPr>
                        <a:t>Create an internal communications plan.</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CA" sz="1000" b="1" i="0" u="none" strike="noStrike" kern="1200" cap="none" spc="0" normalizeH="0" baseline="0" noProof="0" dirty="0" smtClean="0">
                          <a:ln>
                            <a:noFill/>
                          </a:ln>
                          <a:solidFill>
                            <a:srgbClr val="333333"/>
                          </a:solidFill>
                          <a:effectLst/>
                          <a:uLnTx/>
                          <a:uFillTx/>
                          <a:latin typeface="+mn-lt"/>
                        </a:rPr>
                        <a:t>2.2 </a:t>
                      </a:r>
                      <a:r>
                        <a:rPr kumimoji="0" lang="en-CA" sz="1000" b="0" i="0" u="none" strike="noStrike" kern="1200" cap="none" spc="0" normalizeH="0" baseline="0" noProof="0" dirty="0" smtClean="0">
                          <a:ln>
                            <a:noFill/>
                          </a:ln>
                          <a:solidFill>
                            <a:srgbClr val="333333"/>
                          </a:solidFill>
                          <a:effectLst/>
                          <a:uLnTx/>
                          <a:uFillTx/>
                          <a:latin typeface="+mn-lt"/>
                        </a:rPr>
                        <a:t>Develop an external communications strategy.</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CA" sz="1000" b="1" i="0" u="none" strike="noStrike" kern="1200" cap="none" spc="0" normalizeH="0" baseline="0" noProof="0" dirty="0" smtClean="0">
                          <a:ln>
                            <a:noFill/>
                          </a:ln>
                          <a:solidFill>
                            <a:srgbClr val="333333"/>
                          </a:solidFill>
                          <a:effectLst/>
                          <a:uLnTx/>
                          <a:uFillTx/>
                          <a:latin typeface="+mn-lt"/>
                        </a:rPr>
                        <a:t>2.3</a:t>
                      </a:r>
                      <a:r>
                        <a:rPr lang="en-US" sz="1000" baseline="0" dirty="0" smtClean="0">
                          <a:solidFill>
                            <a:schemeClr val="tx1"/>
                          </a:solidFill>
                        </a:rPr>
                        <a:t> </a:t>
                      </a:r>
                      <a:r>
                        <a:rPr lang="en-US" sz="1000" b="0" baseline="0" dirty="0" smtClean="0">
                          <a:solidFill>
                            <a:schemeClr val="tx1"/>
                          </a:solidFill>
                        </a:rPr>
                        <a:t>Manage the fallout from the incident.</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CA" sz="1000" b="1" i="0" u="none" strike="noStrike" kern="1200" cap="none" spc="0" normalizeH="0" baseline="0" noProof="0" dirty="0" smtClean="0">
                          <a:ln>
                            <a:noFill/>
                          </a:ln>
                          <a:solidFill>
                            <a:srgbClr val="333333"/>
                          </a:solidFill>
                          <a:effectLst/>
                          <a:uLnTx/>
                          <a:uFillTx/>
                          <a:latin typeface="+mn-lt"/>
                        </a:rPr>
                        <a:t>2.4 </a:t>
                      </a:r>
                      <a:r>
                        <a:rPr kumimoji="0" lang="en-CA" sz="1000" b="0" i="0" u="none" strike="noStrike" kern="1200" cap="none" spc="0" normalizeH="0" baseline="0" noProof="0" dirty="0" smtClean="0">
                          <a:ln>
                            <a:noFill/>
                          </a:ln>
                          <a:solidFill>
                            <a:srgbClr val="333333"/>
                          </a:solidFill>
                          <a:effectLst/>
                          <a:uLnTx/>
                          <a:uFillTx/>
                          <a:latin typeface="+mn-lt"/>
                        </a:rPr>
                        <a:t>Consider customer compensation carefully.</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CA" sz="1000" b="1" i="0" u="none" strike="noStrike" kern="1200" cap="none" spc="0" normalizeH="0" baseline="0" noProof="0" dirty="0" smtClean="0">
                          <a:ln>
                            <a:noFill/>
                          </a:ln>
                          <a:solidFill>
                            <a:srgbClr val="333333"/>
                          </a:solidFill>
                          <a:effectLst/>
                          <a:uLnTx/>
                          <a:uFillTx/>
                          <a:latin typeface="+mn-lt"/>
                        </a:rPr>
                        <a:t>2.5 </a:t>
                      </a:r>
                      <a:r>
                        <a:rPr kumimoji="0" lang="en-US" sz="1000" b="0" i="0" u="none" strike="noStrike" kern="1200" cap="none" spc="0" normalizeH="0" baseline="0" noProof="0" dirty="0" smtClean="0">
                          <a:ln>
                            <a:noFill/>
                          </a:ln>
                          <a:solidFill>
                            <a:srgbClr val="333333"/>
                          </a:solidFill>
                          <a:effectLst/>
                          <a:uLnTx/>
                          <a:uFillTx/>
                          <a:latin typeface="+mn-lt"/>
                        </a:rPr>
                        <a:t>Appreciate the role of social media.</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1" i="0" u="none" strike="noStrike" kern="1200" cap="none" spc="0" normalizeH="0" baseline="0" noProof="0" dirty="0" smtClean="0">
                          <a:ln>
                            <a:noFill/>
                          </a:ln>
                          <a:solidFill>
                            <a:srgbClr val="333333"/>
                          </a:solidFill>
                          <a:effectLst/>
                          <a:uLnTx/>
                          <a:uFillTx/>
                          <a:latin typeface="+mn-lt"/>
                        </a:rPr>
                        <a:t>2.6 </a:t>
                      </a:r>
                      <a:r>
                        <a:rPr kumimoji="0" lang="en-US" sz="1000" b="0" i="0" u="none" strike="noStrike" kern="1200" cap="none" spc="0" normalizeH="0" baseline="0" noProof="0" dirty="0" smtClean="0">
                          <a:ln>
                            <a:noFill/>
                          </a:ln>
                          <a:solidFill>
                            <a:srgbClr val="333333"/>
                          </a:solidFill>
                          <a:effectLst/>
                          <a:uLnTx/>
                          <a:uFillTx/>
                          <a:latin typeface="+mn-lt"/>
                        </a:rPr>
                        <a:t>Draft the </a:t>
                      </a:r>
                      <a:r>
                        <a:rPr lang="en-US" sz="1000" b="0" baseline="0" dirty="0" smtClean="0">
                          <a:solidFill>
                            <a:schemeClr val="tx1"/>
                          </a:solidFill>
                        </a:rPr>
                        <a:t>SIRT </a:t>
                      </a:r>
                      <a:r>
                        <a:rPr kumimoji="0" lang="en-US" sz="1000" b="0" i="0" u="none" strike="noStrike" kern="1200" cap="none" spc="0" normalizeH="0" baseline="0" noProof="0" dirty="0" smtClean="0">
                          <a:ln>
                            <a:noFill/>
                          </a:ln>
                          <a:solidFill>
                            <a:srgbClr val="333333"/>
                          </a:solidFill>
                          <a:effectLst/>
                          <a:uLnTx/>
                          <a:uFillTx/>
                          <a:latin typeface="+mn-lt"/>
                        </a:rPr>
                        <a:t>policy.</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1" i="0" u="none" strike="noStrike" kern="1200" cap="none" spc="0" normalizeH="0" baseline="0" noProof="0" dirty="0" smtClean="0">
                          <a:ln>
                            <a:noFill/>
                          </a:ln>
                          <a:solidFill>
                            <a:srgbClr val="333333"/>
                          </a:solidFill>
                          <a:effectLst/>
                          <a:uLnTx/>
                          <a:uFillTx/>
                          <a:latin typeface="+mn-lt"/>
                        </a:rPr>
                        <a:t>2.7 </a:t>
                      </a:r>
                      <a:r>
                        <a:rPr kumimoji="0" lang="en-US" sz="1000" b="0" i="0" u="none" strike="noStrike" kern="1200" cap="none" spc="0" normalizeH="0" baseline="0" noProof="0" dirty="0" smtClean="0">
                          <a:ln>
                            <a:noFill/>
                          </a:ln>
                          <a:solidFill>
                            <a:srgbClr val="333333"/>
                          </a:solidFill>
                          <a:effectLst/>
                          <a:uLnTx/>
                          <a:uFillTx/>
                          <a:latin typeface="+mn-lt"/>
                        </a:rPr>
                        <a:t>Customize the </a:t>
                      </a:r>
                      <a:r>
                        <a:rPr kumimoji="0" lang="en-US" sz="1000" b="0" i="1" u="none" strike="noStrike" kern="1200" cap="none" spc="0" normalizeH="0" baseline="0" noProof="0" dirty="0" smtClean="0">
                          <a:ln>
                            <a:noFill/>
                          </a:ln>
                          <a:solidFill>
                            <a:srgbClr val="333333"/>
                          </a:solidFill>
                          <a:effectLst/>
                          <a:uLnTx/>
                          <a:uFillTx/>
                          <a:latin typeface="+mn-lt"/>
                        </a:rPr>
                        <a:t>Security Incident Communications Guidelines and Templates</a:t>
                      </a:r>
                      <a:r>
                        <a:rPr kumimoji="0" lang="en-US" sz="1000" b="0" i="0" u="none" strike="noStrike" kern="1200" cap="none" spc="0" normalizeH="0" baseline="0" noProof="0" dirty="0" smtClean="0">
                          <a:ln>
                            <a:noFill/>
                          </a:ln>
                          <a:solidFill>
                            <a:srgbClr val="333333"/>
                          </a:solidFill>
                          <a:effectLst/>
                          <a:uLnTx/>
                          <a:uFillTx/>
                          <a:latin typeface="+mn-lt"/>
                        </a:rPr>
                        <a:t>.</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1" i="0" u="none" strike="noStrike" kern="1200" cap="none" spc="0" normalizeH="0" baseline="0" noProof="0" dirty="0" smtClean="0">
                          <a:ln>
                            <a:noFill/>
                          </a:ln>
                          <a:solidFill>
                            <a:srgbClr val="333333"/>
                          </a:solidFill>
                          <a:effectLst/>
                          <a:uLnTx/>
                          <a:uFillTx/>
                          <a:latin typeface="+mn-lt"/>
                        </a:rPr>
                        <a:t>2.8 </a:t>
                      </a:r>
                      <a:r>
                        <a:rPr kumimoji="0" lang="en-US" sz="1000" b="0" i="0" u="none" strike="noStrike" kern="1200" cap="none" spc="0" normalizeH="0" baseline="0" noProof="0" dirty="0" smtClean="0">
                          <a:ln>
                            <a:noFill/>
                          </a:ln>
                          <a:solidFill>
                            <a:srgbClr val="333333"/>
                          </a:solidFill>
                          <a:effectLst/>
                          <a:uLnTx/>
                          <a:uFillTx/>
                          <a:latin typeface="+mn-lt"/>
                        </a:rPr>
                        <a:t>Run tabletop exercises.</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1" i="0" u="none" strike="noStrike" kern="1200" cap="none" spc="0" normalizeH="0" baseline="0" noProof="0" dirty="0" smtClean="0">
                          <a:ln>
                            <a:noFill/>
                          </a:ln>
                          <a:solidFill>
                            <a:srgbClr val="333333"/>
                          </a:solidFill>
                          <a:effectLst/>
                          <a:uLnTx/>
                          <a:uFillTx/>
                          <a:latin typeface="+mn-lt"/>
                        </a:rPr>
                        <a:t>2.9 </a:t>
                      </a:r>
                      <a:r>
                        <a:rPr kumimoji="0" lang="en-US" sz="1000" b="0" i="0" u="none" strike="noStrike" kern="1200" cap="none" spc="0" normalizeH="0" baseline="0" noProof="0" dirty="0" smtClean="0">
                          <a:ln>
                            <a:noFill/>
                          </a:ln>
                          <a:solidFill>
                            <a:srgbClr val="333333"/>
                          </a:solidFill>
                          <a:effectLst/>
                          <a:uLnTx/>
                          <a:uFillTx/>
                          <a:latin typeface="+mn-lt"/>
                        </a:rPr>
                        <a:t>Conduct a post-mortem review of the incident.</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1" i="0" u="none" strike="noStrike" kern="1200" cap="none" spc="0" normalizeH="0" baseline="0" noProof="0" dirty="0" smtClean="0">
                          <a:ln>
                            <a:noFill/>
                          </a:ln>
                          <a:solidFill>
                            <a:srgbClr val="333333"/>
                          </a:solidFill>
                          <a:effectLst/>
                          <a:uLnTx/>
                          <a:uFillTx/>
                          <a:latin typeface="+mn-lt"/>
                        </a:rPr>
                        <a:t>2.10 </a:t>
                      </a:r>
                      <a:r>
                        <a:rPr kumimoji="0" lang="en-US" sz="1000" b="0" i="0" u="none" strike="noStrike" kern="1200" cap="none" spc="0" normalizeH="0" baseline="0" noProof="0" dirty="0" smtClean="0">
                          <a:ln>
                            <a:noFill/>
                          </a:ln>
                          <a:solidFill>
                            <a:srgbClr val="333333"/>
                          </a:solidFill>
                          <a:effectLst/>
                          <a:uLnTx/>
                          <a:uFillTx/>
                          <a:latin typeface="+mn-lt"/>
                        </a:rPr>
                        <a:t>Consider sharing information with your peers.</a:t>
                      </a:r>
                      <a:endParaRPr lang="en-CA" sz="1000" b="0" dirty="0" smtClean="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80492">
                <a:tc>
                  <a:txBody>
                    <a:bodyPr/>
                    <a:lstStyle/>
                    <a:p>
                      <a:pPr algn="ctr"/>
                      <a:r>
                        <a:rPr lang="en-CA" sz="1000" b="1" dirty="0" smtClean="0">
                          <a:solidFill>
                            <a:schemeClr val="bg1"/>
                          </a:solidFill>
                        </a:rPr>
                        <a:t>Guided Implementations</a:t>
                      </a:r>
                      <a:endParaRPr lang="en-CA" sz="1000" b="1" dirty="0">
                        <a:solidFill>
                          <a:schemeClr val="bg1"/>
                        </a:solidFill>
                      </a:endParaRPr>
                    </a:p>
                  </a:txBody>
                  <a:tcPr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6A1C5"/>
                    </a:solidFill>
                  </a:tcPr>
                </a:tc>
                <a:tc>
                  <a:txBody>
                    <a:bodyPr/>
                    <a:lstStyle/>
                    <a:p>
                      <a:pPr marL="228600" indent="-228600">
                        <a:spcAft>
                          <a:spcPts val="600"/>
                        </a:spcAft>
                        <a:buSzPct val="150000"/>
                        <a:buBlip>
                          <a:blip r:embed="rId3"/>
                        </a:buBlip>
                      </a:pPr>
                      <a:r>
                        <a:rPr lang="en-CA" sz="1000" b="0" dirty="0" smtClean="0"/>
                        <a:t>Establish</a:t>
                      </a:r>
                      <a:r>
                        <a:rPr lang="en-CA" sz="1000" b="0" baseline="0" dirty="0" smtClean="0"/>
                        <a:t> the SIRT. </a:t>
                      </a:r>
                    </a:p>
                    <a:p>
                      <a:pPr marL="228600" indent="-228600">
                        <a:spcAft>
                          <a:spcPts val="600"/>
                        </a:spcAft>
                        <a:buSzPct val="150000"/>
                        <a:buBlip>
                          <a:blip r:embed="rId3"/>
                        </a:buBlip>
                      </a:pPr>
                      <a:r>
                        <a:rPr lang="en-US" sz="1000" b="0" dirty="0" smtClean="0">
                          <a:cs typeface="Open Sans"/>
                        </a:rPr>
                        <a:t>Explore the elements of effective incident response communications.</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28600" indent="-228600">
                        <a:spcAft>
                          <a:spcPts val="600"/>
                        </a:spcAft>
                        <a:buSzPct val="150000"/>
                        <a:buBlip>
                          <a:blip r:embed="rId3"/>
                        </a:buBlip>
                      </a:pPr>
                      <a:r>
                        <a:rPr lang="en-US" sz="1000" b="0" dirty="0" smtClean="0">
                          <a:cs typeface="Open Sans"/>
                        </a:rPr>
                        <a:t>Create an internal communications plan.</a:t>
                      </a:r>
                    </a:p>
                    <a:p>
                      <a:pPr marL="228600" indent="-228600">
                        <a:spcAft>
                          <a:spcPts val="600"/>
                        </a:spcAft>
                        <a:buSzPct val="150000"/>
                        <a:buBlip>
                          <a:blip r:embed="rId3"/>
                        </a:buBlip>
                      </a:pPr>
                      <a:r>
                        <a:rPr lang="en-US" sz="1000" b="0" dirty="0" smtClean="0">
                          <a:cs typeface="Open Sans"/>
                        </a:rPr>
                        <a:t>Develop an external communications strategy.</a:t>
                      </a:r>
                    </a:p>
                    <a:p>
                      <a:endParaRPr lang="en-CA" sz="10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99732">
                <a:tc>
                  <a:txBody>
                    <a:bodyPr/>
                    <a:lstStyle/>
                    <a:p>
                      <a:endParaRPr lang="en-CA"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1000" b="1" dirty="0" smtClean="0"/>
                        <a:t>Phase 1 Outcome:</a:t>
                      </a:r>
                    </a:p>
                    <a:p>
                      <a:pPr marL="171450" indent="-171450">
                        <a:buFont typeface="Arial" panose="020B0604020202020204" pitchFamily="34" charset="0"/>
                        <a:buChar char="•"/>
                      </a:pPr>
                      <a:r>
                        <a:rPr lang="en-CA" sz="1000" dirty="0" smtClean="0"/>
                        <a:t>Threat Escalation Chart</a:t>
                      </a:r>
                    </a:p>
                    <a:p>
                      <a:pPr marL="171450" indent="-171450">
                        <a:buFont typeface="Arial" panose="020B0604020202020204" pitchFamily="34" charset="0"/>
                        <a:buChar char="•"/>
                      </a:pPr>
                      <a:r>
                        <a:rPr lang="en-CA" sz="1000" dirty="0" smtClean="0"/>
                        <a:t>SIRT </a:t>
                      </a:r>
                      <a:r>
                        <a:rPr lang="en-CA" sz="1000" baseline="0" dirty="0" smtClean="0"/>
                        <a:t>RACI.</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CA" sz="1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CA" sz="1000" b="1" dirty="0" smtClean="0"/>
                        <a:t>Phase 2 Outcome:</a:t>
                      </a:r>
                    </a:p>
                    <a:p>
                      <a:pPr marL="171450" indent="-171450">
                        <a:buFont typeface="Arial" panose="020B0604020202020204" pitchFamily="34" charset="0"/>
                        <a:buChar char="•"/>
                      </a:pPr>
                      <a:r>
                        <a:rPr lang="en-CA" sz="1000" baseline="0" dirty="0" smtClean="0"/>
                        <a:t>Plans and templates for internal/external communication</a:t>
                      </a:r>
                    </a:p>
                    <a:p>
                      <a:pPr marL="171450" indent="-171450">
                        <a:buFont typeface="Arial" panose="020B0604020202020204" pitchFamily="34" charset="0"/>
                        <a:buChar char="•"/>
                      </a:pPr>
                      <a:r>
                        <a:rPr lang="en-US" sz="1000" baseline="0" dirty="0" smtClean="0"/>
                        <a:t>SIRT Policy</a:t>
                      </a:r>
                      <a:endParaRPr lang="en-CA" sz="1000"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000" baseline="0" dirty="0" smtClean="0"/>
                        <a:t>Sample tabletop exercise scenarios</a:t>
                      </a:r>
                    </a:p>
                    <a:p>
                      <a:pPr marL="171450" indent="-171450">
                        <a:buFont typeface="Arial" panose="020B0604020202020204" pitchFamily="34" charset="0"/>
                        <a:buChar char="•"/>
                      </a:pPr>
                      <a:r>
                        <a:rPr lang="en-CA" sz="1000" baseline="0" dirty="0" smtClean="0"/>
                        <a:t>Communications metrics tracking tool</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pic>
        <p:nvPicPr>
          <p:cNvPr id="19" name="Picture 18"/>
          <p:cNvPicPr>
            <a:picLocks noChangeAspect="1"/>
          </p:cNvPicPr>
          <p:nvPr/>
        </p:nvPicPr>
        <p:blipFill>
          <a:blip r:embed="rId4" cstate="print">
            <a:clrChange>
              <a:clrFrom>
                <a:srgbClr val="36A1C5"/>
              </a:clrFrom>
              <a:clrTo>
                <a:srgbClr val="36A1C5">
                  <a:alpha val="0"/>
                </a:srgbClr>
              </a:clrTo>
            </a:clrChange>
            <a:extLst>
              <a:ext uri="{28A0092B-C50C-407E-A947-70E740481C1C}">
                <a14:useLocalDpi xmlns:a14="http://schemas.microsoft.com/office/drawing/2010/main" val="0"/>
              </a:ext>
            </a:extLst>
          </a:blip>
          <a:stretch>
            <a:fillRect/>
          </a:stretch>
        </p:blipFill>
        <p:spPr>
          <a:xfrm>
            <a:off x="350765" y="4677422"/>
            <a:ext cx="974520" cy="877885"/>
          </a:xfrm>
          <a:prstGeom prst="rect">
            <a:avLst/>
          </a:prstGeom>
        </p:spPr>
      </p:pic>
      <p:pic>
        <p:nvPicPr>
          <p:cNvPr id="20" name="Picture 19" descr="best-practice-blueprints.png"/>
          <p:cNvPicPr>
            <a:picLocks noChangeAspect="1"/>
          </p:cNvPicPr>
          <p:nvPr/>
        </p:nvPicPr>
        <p:blipFill>
          <a:blip r:embed="rId5" cstate="print">
            <a:clrChange>
              <a:clrFrom>
                <a:srgbClr val="000000">
                  <a:alpha val="0"/>
                </a:srgbClr>
              </a:clrFrom>
              <a:clrTo>
                <a:srgbClr val="000000">
                  <a:alpha val="0"/>
                </a:srgbClr>
              </a:clrTo>
            </a:clrChange>
          </a:blip>
          <a:stretch>
            <a:fillRect/>
          </a:stretch>
        </p:blipFill>
        <p:spPr>
          <a:xfrm>
            <a:off x="290838" y="2773160"/>
            <a:ext cx="1094375" cy="1088500"/>
          </a:xfrm>
          <a:prstGeom prst="rect">
            <a:avLst/>
          </a:prstGeom>
          <a:solidFill>
            <a:schemeClr val="accent1">
              <a:alpha val="0"/>
            </a:schemeClr>
          </a:solidFill>
          <a:effectLst/>
        </p:spPr>
      </p:pic>
      <p:sp>
        <p:nvSpPr>
          <p:cNvPr id="15" name="Chevron 14"/>
          <p:cNvSpPr/>
          <p:nvPr/>
        </p:nvSpPr>
        <p:spPr>
          <a:xfrm>
            <a:off x="1615829" y="1135776"/>
            <a:ext cx="3664831" cy="334102"/>
          </a:xfrm>
          <a:prstGeom prst="chevron">
            <a:avLst/>
          </a:prstGeom>
          <a:solidFill>
            <a:srgbClr val="243F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FF"/>
                </a:solidFill>
              </a:rPr>
              <a:t>1. Dive </a:t>
            </a:r>
            <a:r>
              <a:rPr lang="en-US" sz="1400" dirty="0" smtClean="0">
                <a:solidFill>
                  <a:srgbClr val="FFFFFF"/>
                </a:solidFill>
              </a:rPr>
              <a:t>Into </a:t>
            </a:r>
            <a:r>
              <a:rPr lang="en-US" sz="1400" dirty="0">
                <a:solidFill>
                  <a:srgbClr val="FFFFFF"/>
                </a:solidFill>
              </a:rPr>
              <a:t>Communications Planning</a:t>
            </a:r>
          </a:p>
        </p:txBody>
      </p:sp>
      <p:sp>
        <p:nvSpPr>
          <p:cNvPr id="16" name="Chevron 15"/>
          <p:cNvSpPr/>
          <p:nvPr/>
        </p:nvSpPr>
        <p:spPr>
          <a:xfrm>
            <a:off x="5280660" y="1144571"/>
            <a:ext cx="3596638" cy="325307"/>
          </a:xfrm>
          <a:prstGeom prst="chevron">
            <a:avLst/>
          </a:prstGeom>
          <a:solidFill>
            <a:srgbClr val="243F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FF"/>
                </a:solidFill>
              </a:rPr>
              <a:t>2. Develop </a:t>
            </a:r>
            <a:r>
              <a:rPr lang="en-US" sz="1400" dirty="0" smtClean="0">
                <a:solidFill>
                  <a:srgbClr val="FFFFFF"/>
                </a:solidFill>
              </a:rPr>
              <a:t>Your </a:t>
            </a:r>
            <a:r>
              <a:rPr lang="en-US" sz="1400" dirty="0">
                <a:solidFill>
                  <a:srgbClr val="FFFFFF"/>
                </a:solidFill>
              </a:rPr>
              <a:t>Communications Plan</a:t>
            </a:r>
          </a:p>
        </p:txBody>
      </p:sp>
      <p:sp>
        <p:nvSpPr>
          <p:cNvPr id="4" name="Title 3"/>
          <p:cNvSpPr>
            <a:spLocks noGrp="1"/>
          </p:cNvSpPr>
          <p:nvPr>
            <p:ph type="title"/>
          </p:nvPr>
        </p:nvSpPr>
        <p:spPr/>
        <p:txBody>
          <a:bodyPr/>
          <a:lstStyle/>
          <a:p>
            <a:r>
              <a:rPr lang="en-US" dirty="0"/>
              <a:t>Master Your </a:t>
            </a:r>
            <a:r>
              <a:rPr lang="en-US" dirty="0" smtClean="0"/>
              <a:t>Security Incident </a:t>
            </a:r>
            <a:r>
              <a:rPr lang="en-US" dirty="0"/>
              <a:t>Response Communications Program</a:t>
            </a:r>
            <a:endParaRPr lang="en-CA" dirty="0"/>
          </a:p>
        </p:txBody>
      </p:sp>
    </p:spTree>
    <p:extLst>
      <p:ext uri="{BB962C8B-B14F-4D97-AF65-F5344CB8AC3E}">
        <p14:creationId xmlns:p14="http://schemas.microsoft.com/office/powerpoint/2010/main" val="23718935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43F54"/>
        </a:solidFill>
        <a:effectLst/>
      </p:bgPr>
    </p:bg>
    <p:spTree>
      <p:nvGrpSpPr>
        <p:cNvPr id="1" name=""/>
        <p:cNvGrpSpPr/>
        <p:nvPr/>
      </p:nvGrpSpPr>
      <p:grpSpPr>
        <a:xfrm>
          <a:off x="0" y="0"/>
          <a:ext cx="0" cy="0"/>
          <a:chOff x="0" y="0"/>
          <a:chExt cx="0" cy="0"/>
        </a:xfrm>
      </p:grpSpPr>
      <p:sp>
        <p:nvSpPr>
          <p:cNvPr id="2" name="TextBox 1"/>
          <p:cNvSpPr txBox="1"/>
          <p:nvPr/>
        </p:nvSpPr>
        <p:spPr>
          <a:xfrm>
            <a:off x="1151134" y="2015670"/>
            <a:ext cx="6589368" cy="3849772"/>
          </a:xfrm>
          <a:prstGeom prst="rect">
            <a:avLst/>
          </a:prstGeom>
        </p:spPr>
        <p:txBody>
          <a:bodyPr wrap="square" rtlCol="0">
            <a:spAutoFit/>
          </a:bodyPr>
          <a:lstStyle/>
          <a:p>
            <a:pPr>
              <a:spcAft>
                <a:spcPts val="800"/>
              </a:spcAft>
            </a:pPr>
            <a:r>
              <a:rPr lang="en-CA" sz="1500" i="1" dirty="0" smtClean="0">
                <a:solidFill>
                  <a:schemeClr val="bg1"/>
                </a:solidFill>
                <a:latin typeface="+mj-lt"/>
              </a:rPr>
              <a:t>Cybersecurity incidents are simply unavoidable for modern organizations. Data breaches and ransomware attacks regularly make headlines, and these sorts of incidents can have a huge impact on an organization’s reputation. How well or poorly a company weathers the fallout from a security incident often depends on their communications strategy – the information they share or don’t share with stakeholder groups. </a:t>
            </a:r>
          </a:p>
          <a:p>
            <a:pPr>
              <a:spcAft>
                <a:spcPts val="500"/>
              </a:spcAft>
            </a:pPr>
            <a:r>
              <a:rPr lang="en-CA" sz="1500" i="1" dirty="0" smtClean="0">
                <a:solidFill>
                  <a:schemeClr val="bg1"/>
                </a:solidFill>
                <a:latin typeface="+mj-lt"/>
              </a:rPr>
              <a:t>In the midst of a crisis, it can be difficult to decide what to tell stakeholders and how to deliver that information to them. While each incident is unique, the basics of effective communication remain the same in virtually every case, so many decisions can be made ahead of time.</a:t>
            </a:r>
            <a:r>
              <a:rPr lang="en-CA" sz="1500" i="1" dirty="0">
                <a:solidFill>
                  <a:schemeClr val="bg1"/>
                </a:solidFill>
                <a:latin typeface="+mj-lt"/>
              </a:rPr>
              <a:t> </a:t>
            </a:r>
            <a:r>
              <a:rPr lang="en-CA" sz="1500" i="1" dirty="0" smtClean="0">
                <a:solidFill>
                  <a:schemeClr val="bg1"/>
                </a:solidFill>
                <a:latin typeface="+mj-lt"/>
              </a:rPr>
              <a:t>Having a communications plan ready to go helps </a:t>
            </a:r>
            <a:r>
              <a:rPr lang="en-CA" sz="1500" i="1" dirty="0">
                <a:solidFill>
                  <a:schemeClr val="bg1"/>
                </a:solidFill>
                <a:latin typeface="+mj-lt"/>
              </a:rPr>
              <a:t>to save time, </a:t>
            </a:r>
            <a:r>
              <a:rPr lang="en-CA" sz="1500" i="1" dirty="0" smtClean="0">
                <a:solidFill>
                  <a:schemeClr val="bg1"/>
                </a:solidFill>
                <a:latin typeface="+mj-lt"/>
              </a:rPr>
              <a:t>reduce </a:t>
            </a:r>
            <a:r>
              <a:rPr lang="en-CA" sz="1500" i="1" dirty="0">
                <a:solidFill>
                  <a:schemeClr val="bg1"/>
                </a:solidFill>
                <a:latin typeface="+mj-lt"/>
              </a:rPr>
              <a:t>stress, and </a:t>
            </a:r>
            <a:r>
              <a:rPr lang="en-CA" sz="1500" i="1" dirty="0" smtClean="0">
                <a:solidFill>
                  <a:schemeClr val="bg1"/>
                </a:solidFill>
                <a:latin typeface="+mj-lt"/>
              </a:rPr>
              <a:t>minimize </a:t>
            </a:r>
            <a:r>
              <a:rPr lang="en-CA" sz="1500" i="1" dirty="0">
                <a:solidFill>
                  <a:schemeClr val="bg1"/>
                </a:solidFill>
                <a:latin typeface="+mj-lt"/>
              </a:rPr>
              <a:t>reputational damage in the wake of a security </a:t>
            </a:r>
            <a:r>
              <a:rPr lang="en-CA" sz="1500" i="1" dirty="0" smtClean="0">
                <a:solidFill>
                  <a:schemeClr val="bg1"/>
                </a:solidFill>
                <a:latin typeface="+mj-lt"/>
              </a:rPr>
              <a:t>incident or crisis.</a:t>
            </a:r>
          </a:p>
          <a:p>
            <a:pPr>
              <a:spcAft>
                <a:spcPts val="500"/>
              </a:spcAft>
            </a:pPr>
            <a:endParaRPr lang="en-CA" sz="1500" b="1" i="1" dirty="0">
              <a:solidFill>
                <a:schemeClr val="bg1"/>
              </a:solidFill>
              <a:latin typeface="+mj-lt"/>
            </a:endParaRPr>
          </a:p>
          <a:p>
            <a:pPr>
              <a:spcAft>
                <a:spcPts val="500"/>
              </a:spcAft>
            </a:pPr>
            <a:endParaRPr lang="en-CA" sz="1500" b="1" i="1" dirty="0" smtClean="0">
              <a:solidFill>
                <a:schemeClr val="bg1"/>
              </a:solidFill>
              <a:latin typeface="+mj-lt"/>
            </a:endParaRPr>
          </a:p>
          <a:p>
            <a:pPr>
              <a:spcAft>
                <a:spcPts val="500"/>
              </a:spcAft>
            </a:pPr>
            <a:endParaRPr lang="en-CA" sz="1500" b="1" i="1" dirty="0" smtClean="0">
              <a:solidFill>
                <a:schemeClr val="bg1"/>
              </a:solidFill>
              <a:latin typeface="+mj-lt"/>
            </a:endParaRPr>
          </a:p>
        </p:txBody>
      </p:sp>
      <p:sp>
        <p:nvSpPr>
          <p:cNvPr id="3" name="TextBox 2"/>
          <p:cNvSpPr txBox="1"/>
          <p:nvPr/>
        </p:nvSpPr>
        <p:spPr>
          <a:xfrm>
            <a:off x="3203042" y="5504872"/>
            <a:ext cx="4460917" cy="738664"/>
          </a:xfrm>
          <a:prstGeom prst="rect">
            <a:avLst/>
          </a:prstGeom>
        </p:spPr>
        <p:txBody>
          <a:bodyPr wrap="square" rtlCol="0">
            <a:spAutoFit/>
          </a:bodyPr>
          <a:lstStyle/>
          <a:p>
            <a:pPr algn="r"/>
            <a:r>
              <a:rPr lang="en-CA" sz="1400" b="1" dirty="0" smtClean="0">
                <a:solidFill>
                  <a:schemeClr val="bg1"/>
                </a:solidFill>
              </a:rPr>
              <a:t>Logan M. Rohde, </a:t>
            </a:r>
          </a:p>
          <a:p>
            <a:pPr algn="r"/>
            <a:r>
              <a:rPr lang="en-CA" sz="1400" dirty="0" smtClean="0">
                <a:solidFill>
                  <a:schemeClr val="bg1"/>
                </a:solidFill>
              </a:rPr>
              <a:t>Consulting Analyst, Security, Risk &amp; Compliance </a:t>
            </a:r>
            <a:br>
              <a:rPr lang="en-CA" sz="1400" dirty="0" smtClean="0">
                <a:solidFill>
                  <a:schemeClr val="bg1"/>
                </a:solidFill>
              </a:rPr>
            </a:br>
            <a:r>
              <a:rPr lang="en-CA" sz="1400" dirty="0" smtClean="0">
                <a:solidFill>
                  <a:schemeClr val="bg1"/>
                </a:solidFill>
              </a:rPr>
              <a:t>Info-Tech Research Group</a:t>
            </a:r>
          </a:p>
        </p:txBody>
      </p:sp>
      <p:sp>
        <p:nvSpPr>
          <p:cNvPr id="4" name="TextBox 3"/>
          <p:cNvSpPr txBox="1"/>
          <p:nvPr/>
        </p:nvSpPr>
        <p:spPr>
          <a:xfrm>
            <a:off x="545852" y="1544492"/>
            <a:ext cx="8595360" cy="338554"/>
          </a:xfrm>
          <a:prstGeom prst="rect">
            <a:avLst/>
          </a:prstGeom>
        </p:spPr>
        <p:txBody>
          <a:bodyPr wrap="square" rtlCol="0">
            <a:spAutoFit/>
          </a:bodyPr>
          <a:lstStyle/>
          <a:p>
            <a:r>
              <a:rPr lang="en-CA" sz="1600" b="1" dirty="0" smtClean="0">
                <a:solidFill>
                  <a:schemeClr val="bg1"/>
                </a:solidFill>
              </a:rPr>
              <a:t>Does your incident response plan outline a communications strategy? It should.</a:t>
            </a:r>
            <a:endParaRPr lang="en-CA" sz="1600" b="1" dirty="0">
              <a:solidFill>
                <a:schemeClr val="bg1"/>
              </a:solidFill>
            </a:endParaRPr>
          </a:p>
        </p:txBody>
      </p:sp>
      <p:sp>
        <p:nvSpPr>
          <p:cNvPr id="5" name="Rectangle 4"/>
          <p:cNvSpPr/>
          <p:nvPr/>
        </p:nvSpPr>
        <p:spPr>
          <a:xfrm>
            <a:off x="1" y="356594"/>
            <a:ext cx="9144000" cy="109700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33400"/>
            <a:r>
              <a:rPr lang="en-CA" sz="4000" b="1" dirty="0">
                <a:solidFill>
                  <a:schemeClr val="bg1"/>
                </a:solidFill>
              </a:rPr>
              <a:t>ANALYST PERSPECTIVE </a:t>
            </a:r>
          </a:p>
        </p:txBody>
      </p:sp>
      <p:pic>
        <p:nvPicPr>
          <p:cNvPr id="10" name="Picture 100"/>
          <p:cNvPicPr>
            <a:picLocks noChangeAspect="1"/>
          </p:cNvPicPr>
          <p:nvPr/>
        </p:nvPicPr>
        <p:blipFill>
          <a:blip r:embed="rId2"/>
          <a:stretch>
            <a:fillRect/>
          </a:stretch>
        </p:blipFill>
        <p:spPr>
          <a:xfrm>
            <a:off x="545852" y="1870968"/>
            <a:ext cx="678666" cy="619651"/>
          </a:xfrm>
          <a:prstGeom prst="rect">
            <a:avLst/>
          </a:prstGeom>
        </p:spPr>
      </p:pic>
      <p:pic>
        <p:nvPicPr>
          <p:cNvPr id="11" name="Picture 101"/>
          <p:cNvPicPr>
            <a:picLocks noChangeAspect="1"/>
          </p:cNvPicPr>
          <p:nvPr/>
        </p:nvPicPr>
        <p:blipFill>
          <a:blip r:embed="rId3"/>
          <a:stretch>
            <a:fillRect/>
          </a:stretch>
        </p:blipFill>
        <p:spPr>
          <a:xfrm>
            <a:off x="7590593" y="4945283"/>
            <a:ext cx="656535" cy="538507"/>
          </a:xfrm>
          <a:prstGeom prst="rect">
            <a:avLst/>
          </a:prstGeom>
        </p:spPr>
      </p:pic>
    </p:spTree>
    <p:extLst>
      <p:ext uri="{BB962C8B-B14F-4D97-AF65-F5344CB8AC3E}">
        <p14:creationId xmlns:p14="http://schemas.microsoft.com/office/powerpoint/2010/main" val="6314664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Our understanding of the problem</a:t>
            </a:r>
            <a:endParaRPr lang="en-US" dirty="0"/>
          </a:p>
        </p:txBody>
      </p:sp>
      <p:sp>
        <p:nvSpPr>
          <p:cNvPr id="13" name="Text Placeholder 12"/>
          <p:cNvSpPr>
            <a:spLocks noGrp="1"/>
          </p:cNvSpPr>
          <p:nvPr>
            <p:ph type="body" sz="quarter" idx="16"/>
          </p:nvPr>
        </p:nvSpPr>
        <p:spPr/>
        <p:txBody>
          <a:bodyPr/>
          <a:lstStyle/>
          <a:p>
            <a:r>
              <a:rPr lang="en-US" dirty="0" smtClean="0"/>
              <a:t>A CISO, IT Manager, or PR Specialist who is dealing with the following:</a:t>
            </a:r>
          </a:p>
          <a:p>
            <a:pPr>
              <a:buFont typeface="Arial" panose="020B0604020202020204" pitchFamily="34" charset="0"/>
              <a:buChar char="•"/>
            </a:pPr>
            <a:r>
              <a:rPr lang="en-US" dirty="0" smtClean="0"/>
              <a:t>Ineffective communications efforts leading to reputational damage or loss of stakeholder trust.</a:t>
            </a:r>
          </a:p>
          <a:p>
            <a:pPr>
              <a:buFont typeface="Arial" panose="020B0604020202020204" pitchFamily="34" charset="0"/>
              <a:buChar char="•"/>
            </a:pPr>
            <a:r>
              <a:rPr lang="en-US" dirty="0" smtClean="0"/>
              <a:t>Resistance from management to develop an incident response communications strategy.</a:t>
            </a:r>
          </a:p>
          <a:p>
            <a:pPr>
              <a:buFont typeface="Arial" panose="020B0604020202020204" pitchFamily="34" charset="0"/>
              <a:buChar char="•"/>
            </a:pPr>
            <a:r>
              <a:rPr lang="en-US" dirty="0" smtClean="0"/>
              <a:t>Difficulty coordinating communications between departments that collaboratively respond to incidents.</a:t>
            </a:r>
            <a:endParaRPr lang="en-US" dirty="0"/>
          </a:p>
        </p:txBody>
      </p:sp>
      <p:sp>
        <p:nvSpPr>
          <p:cNvPr id="14" name="Text Placeholder 13"/>
          <p:cNvSpPr>
            <a:spLocks noGrp="1"/>
          </p:cNvSpPr>
          <p:nvPr>
            <p:ph type="body" sz="quarter" idx="26"/>
          </p:nvPr>
        </p:nvSpPr>
        <p:spPr/>
        <p:txBody>
          <a:bodyPr/>
          <a:lstStyle/>
          <a:p>
            <a:r>
              <a:rPr lang="en-US" dirty="0" smtClean="0"/>
              <a:t>Develop an effective internal and external communications strategy for incidents of all severities.</a:t>
            </a:r>
          </a:p>
          <a:p>
            <a:r>
              <a:rPr lang="en-US" dirty="0" smtClean="0"/>
              <a:t>Establish an organizational policy for security incident response communications.</a:t>
            </a:r>
          </a:p>
          <a:p>
            <a:r>
              <a:rPr lang="en-US" dirty="0" smtClean="0"/>
              <a:t>Improve understanding of threat escalation protocols.</a:t>
            </a:r>
          </a:p>
          <a:p>
            <a:r>
              <a:rPr lang="en-US" dirty="0" smtClean="0"/>
              <a:t>Formally track security incidents response communications.</a:t>
            </a:r>
            <a:endParaRPr lang="en-US" dirty="0"/>
          </a:p>
        </p:txBody>
      </p:sp>
      <p:sp>
        <p:nvSpPr>
          <p:cNvPr id="15" name="Text Placeholder 14"/>
          <p:cNvSpPr>
            <a:spLocks noGrp="1"/>
          </p:cNvSpPr>
          <p:nvPr>
            <p:ph type="body" sz="quarter" idx="27"/>
          </p:nvPr>
        </p:nvSpPr>
        <p:spPr/>
        <p:txBody>
          <a:bodyPr/>
          <a:lstStyle/>
          <a:p>
            <a:pPr lvl="0"/>
            <a:r>
              <a:rPr lang="en-CA" dirty="0"/>
              <a:t>Business stakeholders who are responsible for the following:</a:t>
            </a:r>
          </a:p>
          <a:p>
            <a:pPr lvl="1"/>
            <a:r>
              <a:rPr lang="en-CA" dirty="0"/>
              <a:t>Improving workflow and managing operations in the event of security incidents to reduce any adverse business impacts.</a:t>
            </a:r>
          </a:p>
          <a:p>
            <a:pPr lvl="1"/>
            <a:r>
              <a:rPr lang="en-CA" dirty="0"/>
              <a:t>Ensuring that incident response compliance requirements are being adhered to</a:t>
            </a:r>
            <a:r>
              <a:rPr lang="en-CA" dirty="0" smtClean="0"/>
              <a:t>.</a:t>
            </a:r>
            <a:endParaRPr lang="en-CA" dirty="0"/>
          </a:p>
        </p:txBody>
      </p:sp>
      <p:sp>
        <p:nvSpPr>
          <p:cNvPr id="16" name="Text Placeholder 15"/>
          <p:cNvSpPr>
            <a:spLocks noGrp="1"/>
          </p:cNvSpPr>
          <p:nvPr>
            <p:ph type="body" sz="quarter" idx="28"/>
          </p:nvPr>
        </p:nvSpPr>
        <p:spPr/>
        <p:txBody>
          <a:bodyPr/>
          <a:lstStyle/>
          <a:p>
            <a:pPr lvl="0"/>
            <a:r>
              <a:rPr lang="en-CA" dirty="0"/>
              <a:t>Efficiently allocate resources to improve incident response in terms </a:t>
            </a:r>
            <a:r>
              <a:rPr lang="en-CA" dirty="0" smtClean="0"/>
              <a:t>of time, cost, and damage to organizational reputation.</a:t>
            </a:r>
            <a:endParaRPr lang="en-CA" dirty="0"/>
          </a:p>
          <a:p>
            <a:r>
              <a:rPr lang="en-CA" dirty="0" smtClean="0"/>
              <a:t>Streamline regulatory required reporting to the supervisory authority and affected stakeholder groups.</a:t>
            </a:r>
            <a:endParaRPr lang="en-US" dirty="0"/>
          </a:p>
          <a:p>
            <a:endParaRPr lang="en-US" dirty="0"/>
          </a:p>
        </p:txBody>
      </p:sp>
    </p:spTree>
    <p:extLst>
      <p:ext uri="{BB962C8B-B14F-4D97-AF65-F5344CB8AC3E}">
        <p14:creationId xmlns:p14="http://schemas.microsoft.com/office/powerpoint/2010/main" val="26199002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summary</a:t>
            </a:r>
            <a:endParaRPr lang="en-US" dirty="0"/>
          </a:p>
        </p:txBody>
      </p:sp>
      <p:sp>
        <p:nvSpPr>
          <p:cNvPr id="3" name="Text Placeholder 2"/>
          <p:cNvSpPr>
            <a:spLocks noGrp="1"/>
          </p:cNvSpPr>
          <p:nvPr>
            <p:ph type="body" sz="quarter" idx="10"/>
          </p:nvPr>
        </p:nvSpPr>
        <p:spPr>
          <a:xfrm>
            <a:off x="247848" y="1535364"/>
            <a:ext cx="5372776" cy="1358430"/>
          </a:xfrm>
        </p:spPr>
        <p:txBody>
          <a:bodyPr/>
          <a:lstStyle/>
          <a:p>
            <a:r>
              <a:rPr lang="en-CA" b="1" dirty="0"/>
              <a:t>Security incidents are inevitable,</a:t>
            </a:r>
            <a:r>
              <a:rPr lang="en-CA" dirty="0"/>
              <a:t> but how they’re dealt with can make or break an organization. Poor incident response negatively affects business practices, including workflow, revenue generation, and public image. </a:t>
            </a:r>
          </a:p>
          <a:p>
            <a:r>
              <a:rPr lang="en-US" b="1" dirty="0" smtClean="0"/>
              <a:t>Communications planning is often overlooked. </a:t>
            </a:r>
            <a:r>
              <a:rPr lang="en-US" dirty="0" smtClean="0"/>
              <a:t>Many organizations do not have an incident response plan, and those that do often forget to include a communications plan, leading to time loss while trying to create one on the fly.</a:t>
            </a:r>
            <a:endParaRPr lang="en-US" b="1" dirty="0"/>
          </a:p>
        </p:txBody>
      </p:sp>
      <p:sp>
        <p:nvSpPr>
          <p:cNvPr id="4" name="Text Placeholder 3"/>
          <p:cNvSpPr>
            <a:spLocks noGrp="1"/>
          </p:cNvSpPr>
          <p:nvPr>
            <p:ph type="body" sz="quarter" idx="11"/>
          </p:nvPr>
        </p:nvSpPr>
        <p:spPr>
          <a:xfrm>
            <a:off x="255868" y="3203335"/>
            <a:ext cx="5257800" cy="1611945"/>
          </a:xfrm>
        </p:spPr>
        <p:txBody>
          <a:bodyPr/>
          <a:lstStyle/>
          <a:p>
            <a:r>
              <a:rPr lang="en-US" dirty="0" smtClean="0"/>
              <a:t>When a significant security incident is discovered, usually very few details are known for certain. Nevertheless, the organization will need to say something to affected stakeholders. </a:t>
            </a:r>
            <a:endParaRPr lang="en-US" dirty="0"/>
          </a:p>
          <a:p>
            <a:r>
              <a:rPr lang="en-US" dirty="0" smtClean="0"/>
              <a:t>Security incidents tend to be ongoing situations that last considerably longer than other types of crises, making communications a process rather than a one-time event.</a:t>
            </a:r>
          </a:p>
          <a:p>
            <a:r>
              <a:rPr lang="en-US" dirty="0" smtClean="0"/>
              <a:t>Effective incident response communications require collaboration from: IT, Legal, PR, and HR – groups that often speak “different languages.” </a:t>
            </a:r>
          </a:p>
        </p:txBody>
      </p:sp>
      <p:sp>
        <p:nvSpPr>
          <p:cNvPr id="5" name="Text Placeholder 4"/>
          <p:cNvSpPr>
            <a:spLocks noGrp="1"/>
          </p:cNvSpPr>
          <p:nvPr>
            <p:ph type="body" sz="quarter" idx="12"/>
          </p:nvPr>
        </p:nvSpPr>
        <p:spPr/>
        <p:txBody>
          <a:bodyPr/>
          <a:lstStyle/>
          <a:p>
            <a:r>
              <a:rPr lang="en-CA" dirty="0"/>
              <a:t>Effective and efficient management </a:t>
            </a:r>
            <a:r>
              <a:rPr lang="en-CA" dirty="0" smtClean="0"/>
              <a:t>of security </a:t>
            </a:r>
            <a:r>
              <a:rPr lang="en-CA" dirty="0"/>
              <a:t>incidents involves a formal process of preparation, detection, analysis, containment, eradication, recovery, and post-incident </a:t>
            </a:r>
            <a:r>
              <a:rPr lang="en-CA" dirty="0" smtClean="0"/>
              <a:t>activities: communications must be integrated into each of these phases.</a:t>
            </a:r>
          </a:p>
          <a:p>
            <a:r>
              <a:rPr lang="en-CA" dirty="0" smtClean="0"/>
              <a:t>Understand that prior planning helps to take the guesswork out of incident response communications. By preparing for several different types of security incidents, the communications team will get used to working with each other, as well as learning what strategies are and are not effective. Remember, the communications team contains diverse members from various departments, and each may have different ideas about what information is important to release.</a:t>
            </a:r>
            <a:endParaRPr lang="en-US" dirty="0"/>
          </a:p>
        </p:txBody>
      </p:sp>
      <p:sp>
        <p:nvSpPr>
          <p:cNvPr id="6" name="Text Placeholder 5"/>
          <p:cNvSpPr>
            <a:spLocks noGrp="1"/>
          </p:cNvSpPr>
          <p:nvPr>
            <p:ph type="body" sz="quarter" idx="13"/>
          </p:nvPr>
        </p:nvSpPr>
        <p:spPr>
          <a:xfrm>
            <a:off x="5737241" y="1495996"/>
            <a:ext cx="3297702" cy="3319283"/>
          </a:xfrm>
        </p:spPr>
        <p:txBody>
          <a:bodyPr/>
          <a:lstStyle/>
          <a:p>
            <a:pPr marL="228600" indent="-228600">
              <a:spcBef>
                <a:spcPts val="600"/>
              </a:spcBef>
              <a:spcAft>
                <a:spcPts val="300"/>
              </a:spcAft>
              <a:buSzPct val="100000"/>
              <a:buFont typeface="+mj-lt"/>
              <a:buAutoNum type="arabicPeriod"/>
            </a:pPr>
            <a:r>
              <a:rPr lang="en-US" sz="1000" b="1" dirty="0" smtClean="0">
                <a:solidFill>
                  <a:srgbClr val="333333"/>
                </a:solidFill>
              </a:rPr>
              <a:t>There’s no such thing as </a:t>
            </a:r>
            <a:r>
              <a:rPr lang="en-US" sz="1000" b="1" i="1" dirty="0" smtClean="0">
                <a:solidFill>
                  <a:srgbClr val="333333"/>
                </a:solidFill>
              </a:rPr>
              <a:t>successful</a:t>
            </a:r>
            <a:r>
              <a:rPr lang="en-US" sz="1000" b="1" dirty="0" smtClean="0">
                <a:solidFill>
                  <a:srgbClr val="333333"/>
                </a:solidFill>
              </a:rPr>
              <a:t> incident response communications; strive instead for </a:t>
            </a:r>
            <a:r>
              <a:rPr lang="en-US" sz="1000" b="1" i="1" dirty="0" smtClean="0">
                <a:solidFill>
                  <a:srgbClr val="333333"/>
                </a:solidFill>
              </a:rPr>
              <a:t>effective</a:t>
            </a:r>
            <a:r>
              <a:rPr lang="en-US" sz="1000" b="1" dirty="0" smtClean="0">
                <a:solidFill>
                  <a:srgbClr val="333333"/>
                </a:solidFill>
              </a:rPr>
              <a:t> </a:t>
            </a:r>
            <a:r>
              <a:rPr lang="en-US" sz="1000" b="1" dirty="0" smtClean="0"/>
              <a:t>communications.</a:t>
            </a:r>
            <a:r>
              <a:rPr lang="en-US" sz="1000" b="1" dirty="0" smtClean="0">
                <a:solidFill>
                  <a:srgbClr val="333333"/>
                </a:solidFill>
              </a:rPr>
              <a:t/>
            </a:r>
            <a:br>
              <a:rPr lang="en-US" sz="1000" b="1" dirty="0" smtClean="0">
                <a:solidFill>
                  <a:srgbClr val="333333"/>
                </a:solidFill>
              </a:rPr>
            </a:br>
            <a:r>
              <a:rPr lang="en-US" sz="1000" dirty="0" smtClean="0"/>
              <a:t>There will always be some fallout after a security incident, but it can be effectively mitigated through honesty, transparency, and accountability.</a:t>
            </a:r>
          </a:p>
          <a:p>
            <a:pPr marL="228600" indent="-228600">
              <a:spcBef>
                <a:spcPts val="600"/>
              </a:spcBef>
              <a:spcAft>
                <a:spcPts val="300"/>
              </a:spcAft>
              <a:buSzPct val="100000"/>
              <a:buFont typeface="+mj-lt"/>
              <a:buAutoNum type="arabicPeriod"/>
            </a:pPr>
            <a:r>
              <a:rPr lang="en-US" sz="1000" b="1" dirty="0">
                <a:solidFill>
                  <a:schemeClr val="tx1"/>
                </a:solidFill>
              </a:rPr>
              <a:t>Effective external communications begin with effective internal communications. </a:t>
            </a:r>
            <a:r>
              <a:rPr lang="en-US" sz="1000" dirty="0" smtClean="0">
                <a:solidFill>
                  <a:schemeClr val="tx1"/>
                </a:solidFill>
              </a:rPr>
              <a:t/>
            </a:r>
            <a:br>
              <a:rPr lang="en-US" sz="1000" dirty="0" smtClean="0">
                <a:solidFill>
                  <a:schemeClr val="tx1"/>
                </a:solidFill>
              </a:rPr>
            </a:br>
            <a:r>
              <a:rPr lang="en-CA" sz="1000" dirty="0" smtClean="0">
                <a:solidFill>
                  <a:schemeClr val="tx1"/>
                </a:solidFill>
              </a:rPr>
              <a:t>Security Incident Response Team members </a:t>
            </a:r>
            <a:r>
              <a:rPr lang="en-CA" sz="1000" dirty="0">
                <a:solidFill>
                  <a:schemeClr val="tx1"/>
                </a:solidFill>
              </a:rPr>
              <a:t>come from departments that don’t usually work closely with each other. This means they often have different ways of thinking and speaking about issues. Be sure they are familiar with each other before a crisis occurs</a:t>
            </a:r>
            <a:r>
              <a:rPr lang="en-CA" sz="1000" dirty="0" smtClean="0">
                <a:solidFill>
                  <a:schemeClr val="tx1"/>
                </a:solidFill>
              </a:rPr>
              <a:t>.</a:t>
            </a:r>
            <a:r>
              <a:rPr lang="en-US" sz="1000" dirty="0" smtClean="0">
                <a:solidFill>
                  <a:schemeClr val="tx1"/>
                </a:solidFill>
              </a:rPr>
              <a:t> </a:t>
            </a:r>
            <a:endParaRPr lang="en-US" sz="1000" dirty="0" smtClean="0">
              <a:solidFill>
                <a:srgbClr val="333333"/>
              </a:solidFill>
            </a:endParaRPr>
          </a:p>
          <a:p>
            <a:pPr marL="228600" indent="-228600">
              <a:spcBef>
                <a:spcPts val="600"/>
              </a:spcBef>
              <a:spcAft>
                <a:spcPts val="300"/>
              </a:spcAft>
              <a:buSzPct val="100000"/>
              <a:buFont typeface="+mj-lt"/>
              <a:buAutoNum type="arabicPeriod"/>
            </a:pPr>
            <a:r>
              <a:rPr lang="en-US" sz="1000" b="1" dirty="0"/>
              <a:t>You </a:t>
            </a:r>
            <a:r>
              <a:rPr lang="en-US" sz="1000" b="1" dirty="0" smtClean="0"/>
              <a:t>won’t </a:t>
            </a:r>
            <a:r>
              <a:rPr lang="en-US" sz="1000" b="1" dirty="0"/>
              <a:t>save face by withholding embarrassing </a:t>
            </a:r>
            <a:r>
              <a:rPr lang="en-US" sz="1000" b="1" dirty="0" smtClean="0"/>
              <a:t>details. </a:t>
            </a:r>
            <a:br>
              <a:rPr lang="en-US" sz="1000" b="1" dirty="0" smtClean="0"/>
            </a:br>
            <a:r>
              <a:rPr lang="en-US" sz="1000" dirty="0" smtClean="0"/>
              <a:t>Lying only makes a bad situation worse, but </a:t>
            </a:r>
            <a:r>
              <a:rPr lang="en-US" sz="1000" dirty="0"/>
              <a:t>coming clean and acknowledging </a:t>
            </a:r>
            <a:r>
              <a:rPr lang="en-US" sz="1000" dirty="0" smtClean="0"/>
              <a:t>shortcomings (and how you’ve fixed them) can go a long way towards restoring stakeholders’ trust.</a:t>
            </a:r>
          </a:p>
        </p:txBody>
      </p:sp>
    </p:spTree>
    <p:extLst>
      <p:ext uri="{BB962C8B-B14F-4D97-AF65-F5344CB8AC3E}">
        <p14:creationId xmlns:p14="http://schemas.microsoft.com/office/powerpoint/2010/main" val="619885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sosceles Triangle 161"/>
          <p:cNvSpPr/>
          <p:nvPr/>
        </p:nvSpPr>
        <p:spPr>
          <a:xfrm>
            <a:off x="4489217" y="1133474"/>
            <a:ext cx="4638123" cy="5415371"/>
          </a:xfrm>
          <a:custGeom>
            <a:avLst/>
            <a:gdLst>
              <a:gd name="connsiteX0" fmla="*/ 0 w 3135137"/>
              <a:gd name="connsiteY0" fmla="*/ 3772994 h 3772994"/>
              <a:gd name="connsiteX1" fmla="*/ 1567569 w 3135137"/>
              <a:gd name="connsiteY1" fmla="*/ 0 h 3772994"/>
              <a:gd name="connsiteX2" fmla="*/ 3135137 w 3135137"/>
              <a:gd name="connsiteY2" fmla="*/ 3772994 h 3772994"/>
              <a:gd name="connsiteX3" fmla="*/ 0 w 3135137"/>
              <a:gd name="connsiteY3" fmla="*/ 3772994 h 3772994"/>
              <a:gd name="connsiteX0" fmla="*/ 0 w 3135137"/>
              <a:gd name="connsiteY0" fmla="*/ 5183782 h 5183782"/>
              <a:gd name="connsiteX1" fmla="*/ 2795477 w 3135137"/>
              <a:gd name="connsiteY1" fmla="*/ 0 h 5183782"/>
              <a:gd name="connsiteX2" fmla="*/ 3135137 w 3135137"/>
              <a:gd name="connsiteY2" fmla="*/ 5183782 h 5183782"/>
              <a:gd name="connsiteX3" fmla="*/ 0 w 3135137"/>
              <a:gd name="connsiteY3" fmla="*/ 5183782 h 5183782"/>
              <a:gd name="connsiteX0" fmla="*/ 0 w 2795477"/>
              <a:gd name="connsiteY0" fmla="*/ 5183782 h 5183782"/>
              <a:gd name="connsiteX1" fmla="*/ 2795477 w 2795477"/>
              <a:gd name="connsiteY1" fmla="*/ 0 h 5183782"/>
              <a:gd name="connsiteX2" fmla="*/ 2525537 w 2795477"/>
              <a:gd name="connsiteY2" fmla="*/ 5131531 h 5183782"/>
              <a:gd name="connsiteX3" fmla="*/ 0 w 2795477"/>
              <a:gd name="connsiteY3" fmla="*/ 5183782 h 5183782"/>
              <a:gd name="connsiteX0" fmla="*/ 0 w 2830337"/>
              <a:gd name="connsiteY0" fmla="*/ 5183782 h 5183782"/>
              <a:gd name="connsiteX1" fmla="*/ 2795477 w 2830337"/>
              <a:gd name="connsiteY1" fmla="*/ 0 h 5183782"/>
              <a:gd name="connsiteX2" fmla="*/ 2830337 w 2830337"/>
              <a:gd name="connsiteY2" fmla="*/ 5175074 h 5183782"/>
              <a:gd name="connsiteX3" fmla="*/ 0 w 2830337"/>
              <a:gd name="connsiteY3" fmla="*/ 5183782 h 5183782"/>
              <a:gd name="connsiteX0" fmla="*/ 0 w 2830337"/>
              <a:gd name="connsiteY0" fmla="*/ 5183782 h 5193648"/>
              <a:gd name="connsiteX1" fmla="*/ 2795477 w 2830337"/>
              <a:gd name="connsiteY1" fmla="*/ 0 h 5193648"/>
              <a:gd name="connsiteX2" fmla="*/ 2830337 w 2830337"/>
              <a:gd name="connsiteY2" fmla="*/ 5175074 h 5193648"/>
              <a:gd name="connsiteX3" fmla="*/ 0 w 2830337"/>
              <a:gd name="connsiteY3" fmla="*/ 5183782 h 5193648"/>
              <a:gd name="connsiteX0" fmla="*/ 0 w 2830337"/>
              <a:gd name="connsiteY0" fmla="*/ 5183782 h 5193648"/>
              <a:gd name="connsiteX1" fmla="*/ 2795477 w 2830337"/>
              <a:gd name="connsiteY1" fmla="*/ 0 h 5193648"/>
              <a:gd name="connsiteX2" fmla="*/ 2830337 w 2830337"/>
              <a:gd name="connsiteY2" fmla="*/ 5175074 h 5193648"/>
              <a:gd name="connsiteX3" fmla="*/ 0 w 2830337"/>
              <a:gd name="connsiteY3" fmla="*/ 5183782 h 5193648"/>
              <a:gd name="connsiteX0" fmla="*/ 0 w 2830337"/>
              <a:gd name="connsiteY0" fmla="*/ 5183782 h 5183782"/>
              <a:gd name="connsiteX1" fmla="*/ 2795477 w 2830337"/>
              <a:gd name="connsiteY1" fmla="*/ 0 h 5183782"/>
              <a:gd name="connsiteX2" fmla="*/ 2830337 w 2830337"/>
              <a:gd name="connsiteY2" fmla="*/ 5175074 h 5183782"/>
              <a:gd name="connsiteX3" fmla="*/ 0 w 2830337"/>
              <a:gd name="connsiteY3" fmla="*/ 5183782 h 5183782"/>
              <a:gd name="connsiteX0" fmla="*/ 0 w 2830337"/>
              <a:gd name="connsiteY0" fmla="*/ 5183782 h 5183782"/>
              <a:gd name="connsiteX1" fmla="*/ 2830311 w 2830337"/>
              <a:gd name="connsiteY1" fmla="*/ 0 h 5183782"/>
              <a:gd name="connsiteX2" fmla="*/ 2830337 w 2830337"/>
              <a:gd name="connsiteY2" fmla="*/ 5175074 h 5183782"/>
              <a:gd name="connsiteX3" fmla="*/ 0 w 2830337"/>
              <a:gd name="connsiteY3" fmla="*/ 5183782 h 5183782"/>
              <a:gd name="connsiteX0" fmla="*/ 0 w 2847755"/>
              <a:gd name="connsiteY0" fmla="*/ 5183782 h 5201200"/>
              <a:gd name="connsiteX1" fmla="*/ 2830311 w 2847755"/>
              <a:gd name="connsiteY1" fmla="*/ 0 h 5201200"/>
              <a:gd name="connsiteX2" fmla="*/ 2847755 w 2847755"/>
              <a:gd name="connsiteY2" fmla="*/ 5201200 h 5201200"/>
              <a:gd name="connsiteX3" fmla="*/ 0 w 2847755"/>
              <a:gd name="connsiteY3" fmla="*/ 5183782 h 5201200"/>
              <a:gd name="connsiteX0" fmla="*/ 0 w 2856437"/>
              <a:gd name="connsiteY0" fmla="*/ 5175074 h 5192492"/>
              <a:gd name="connsiteX1" fmla="*/ 2856437 w 2856437"/>
              <a:gd name="connsiteY1" fmla="*/ 0 h 5192492"/>
              <a:gd name="connsiteX2" fmla="*/ 2847755 w 2856437"/>
              <a:gd name="connsiteY2" fmla="*/ 5192492 h 5192492"/>
              <a:gd name="connsiteX3" fmla="*/ 0 w 2856437"/>
              <a:gd name="connsiteY3" fmla="*/ 5175074 h 5192492"/>
              <a:gd name="connsiteX0" fmla="*/ 0 w 2850929"/>
              <a:gd name="connsiteY0" fmla="*/ 3622015 h 3639433"/>
              <a:gd name="connsiteX1" fmla="*/ 2850929 w 2850929"/>
              <a:gd name="connsiteY1" fmla="*/ 0 h 3639433"/>
              <a:gd name="connsiteX2" fmla="*/ 2847755 w 2850929"/>
              <a:gd name="connsiteY2" fmla="*/ 3639433 h 3639433"/>
              <a:gd name="connsiteX3" fmla="*/ 0 w 2850929"/>
              <a:gd name="connsiteY3" fmla="*/ 3622015 h 3639433"/>
              <a:gd name="connsiteX0" fmla="*/ 0 w 2847755"/>
              <a:gd name="connsiteY0" fmla="*/ 3335635 h 3353053"/>
              <a:gd name="connsiteX1" fmla="*/ 2845422 w 2847755"/>
              <a:gd name="connsiteY1" fmla="*/ 0 h 3353053"/>
              <a:gd name="connsiteX2" fmla="*/ 2847755 w 2847755"/>
              <a:gd name="connsiteY2" fmla="*/ 3353053 h 3353053"/>
              <a:gd name="connsiteX3" fmla="*/ 0 w 2847755"/>
              <a:gd name="connsiteY3" fmla="*/ 3335635 h 3353053"/>
              <a:gd name="connsiteX0" fmla="*/ 0 w 2847755"/>
              <a:gd name="connsiteY0" fmla="*/ 3346650 h 3353053"/>
              <a:gd name="connsiteX1" fmla="*/ 2845422 w 2847755"/>
              <a:gd name="connsiteY1" fmla="*/ 0 h 3353053"/>
              <a:gd name="connsiteX2" fmla="*/ 2847755 w 2847755"/>
              <a:gd name="connsiteY2" fmla="*/ 3353053 h 3353053"/>
              <a:gd name="connsiteX3" fmla="*/ 0 w 2847755"/>
              <a:gd name="connsiteY3" fmla="*/ 3346650 h 3353053"/>
            </a:gdLst>
            <a:ahLst/>
            <a:cxnLst>
              <a:cxn ang="0">
                <a:pos x="connsiteX0" y="connsiteY0"/>
              </a:cxn>
              <a:cxn ang="0">
                <a:pos x="connsiteX1" y="connsiteY1"/>
              </a:cxn>
              <a:cxn ang="0">
                <a:pos x="connsiteX2" y="connsiteY2"/>
              </a:cxn>
              <a:cxn ang="0">
                <a:pos x="connsiteX3" y="connsiteY3"/>
              </a:cxn>
            </a:cxnLst>
            <a:rect l="l" t="t" r="r" b="b"/>
            <a:pathLst>
              <a:path w="2847755" h="3353053">
                <a:moveTo>
                  <a:pt x="0" y="3346650"/>
                </a:moveTo>
                <a:lnTo>
                  <a:pt x="2845422" y="0"/>
                </a:lnTo>
                <a:cubicBezTo>
                  <a:pt x="2845431" y="1725025"/>
                  <a:pt x="2847746" y="1628028"/>
                  <a:pt x="2847755" y="3353053"/>
                </a:cubicBezTo>
                <a:lnTo>
                  <a:pt x="0" y="3346650"/>
                </a:lnTo>
                <a:close/>
              </a:path>
            </a:pathLst>
          </a:cu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Line 7"/>
          <p:cNvSpPr>
            <a:spLocks noChangeShapeType="1"/>
          </p:cNvSpPr>
          <p:nvPr/>
        </p:nvSpPr>
        <p:spPr bwMode="auto">
          <a:xfrm>
            <a:off x="768892" y="1813564"/>
            <a:ext cx="5116210" cy="23860"/>
          </a:xfrm>
          <a:prstGeom prst="line">
            <a:avLst/>
          </a:prstGeom>
          <a:noFill/>
          <a:ln w="66675" cap="rnd">
            <a:solidFill>
              <a:srgbClr val="2576B7"/>
            </a:solidFill>
            <a:prstDash val="solid"/>
            <a:round/>
            <a:headEnd/>
            <a:tailEnd type="triangle" w="med" len="sm"/>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5" name="Line 8"/>
          <p:cNvSpPr>
            <a:spLocks noChangeShapeType="1"/>
          </p:cNvSpPr>
          <p:nvPr/>
        </p:nvSpPr>
        <p:spPr bwMode="auto">
          <a:xfrm flipH="1" flipV="1">
            <a:off x="0" y="1812099"/>
            <a:ext cx="981234" cy="0"/>
          </a:xfrm>
          <a:prstGeom prst="line">
            <a:avLst/>
          </a:prstGeom>
          <a:noFill/>
          <a:ln w="66675" cap="rnd">
            <a:solidFill>
              <a:srgbClr val="2576B7"/>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6" name="Title 1"/>
          <p:cNvSpPr>
            <a:spLocks noGrp="1"/>
          </p:cNvSpPr>
          <p:nvPr>
            <p:ph type="title"/>
          </p:nvPr>
        </p:nvSpPr>
        <p:spPr>
          <a:xfrm>
            <a:off x="257174" y="255588"/>
            <a:ext cx="8620125" cy="877887"/>
          </a:xfrm>
        </p:spPr>
        <p:txBody>
          <a:bodyPr/>
          <a:lstStyle/>
          <a:p>
            <a:r>
              <a:rPr lang="en-CA" dirty="0"/>
              <a:t>It’s not a matter of </a:t>
            </a:r>
            <a:r>
              <a:rPr lang="en-CA" b="1" i="1" dirty="0"/>
              <a:t>if</a:t>
            </a:r>
            <a:r>
              <a:rPr lang="en-CA" dirty="0">
                <a:solidFill>
                  <a:srgbClr val="90C0E8"/>
                </a:solidFill>
              </a:rPr>
              <a:t> </a:t>
            </a:r>
            <a:r>
              <a:rPr lang="en-CA" dirty="0"/>
              <a:t>you have a security incident, but </a:t>
            </a:r>
            <a:r>
              <a:rPr lang="en-CA" b="1" i="1" dirty="0" smtClean="0"/>
              <a:t>when </a:t>
            </a:r>
            <a:endParaRPr lang="en-CA" b="1" dirty="0"/>
          </a:p>
        </p:txBody>
      </p:sp>
      <p:sp>
        <p:nvSpPr>
          <p:cNvPr id="7" name="Text Placeholder 2"/>
          <p:cNvSpPr txBox="1">
            <a:spLocks/>
          </p:cNvSpPr>
          <p:nvPr/>
        </p:nvSpPr>
        <p:spPr bwMode="auto">
          <a:xfrm>
            <a:off x="62523" y="1091706"/>
            <a:ext cx="8795378" cy="463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0975" indent="-180975" algn="l" rtl="0" eaLnBrk="1" fontAlgn="base" hangingPunct="1">
              <a:spcBef>
                <a:spcPct val="20000"/>
              </a:spcBef>
              <a:spcAft>
                <a:spcPct val="0"/>
              </a:spcAft>
              <a:buClr>
                <a:schemeClr val="tx1"/>
              </a:buClr>
              <a:buSzPct val="120000"/>
              <a:buFont typeface="Arial" pitchFamily="34" charset="0"/>
              <a:buChar char="•"/>
              <a:defRPr sz="1200" kern="1200">
                <a:solidFill>
                  <a:schemeClr val="tx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CA" sz="1600" b="1" dirty="0" smtClean="0"/>
              <a:t>The increasing complexity and prevalence of threats have finally caught the attention of corporate leaders. Prepare for the inevitable with an incident response program. </a:t>
            </a:r>
            <a:endParaRPr lang="en-CA" sz="1600" b="1" dirty="0"/>
          </a:p>
        </p:txBody>
      </p:sp>
      <p:sp>
        <p:nvSpPr>
          <p:cNvPr id="8" name="Freeform 5"/>
          <p:cNvSpPr>
            <a:spLocks/>
          </p:cNvSpPr>
          <p:nvPr/>
        </p:nvSpPr>
        <p:spPr bwMode="auto">
          <a:xfrm>
            <a:off x="396262" y="1822110"/>
            <a:ext cx="300442" cy="601688"/>
          </a:xfrm>
          <a:custGeom>
            <a:avLst/>
            <a:gdLst>
              <a:gd name="T0" fmla="*/ 129 w 129"/>
              <a:gd name="T1" fmla="*/ 258 h 258"/>
              <a:gd name="T2" fmla="*/ 0 w 129"/>
              <a:gd name="T3" fmla="*/ 129 h 258"/>
              <a:gd name="T4" fmla="*/ 129 w 129"/>
              <a:gd name="T5" fmla="*/ 0 h 258"/>
            </a:gdLst>
            <a:ahLst/>
            <a:cxnLst>
              <a:cxn ang="0">
                <a:pos x="T0" y="T1"/>
              </a:cxn>
              <a:cxn ang="0">
                <a:pos x="T2" y="T3"/>
              </a:cxn>
              <a:cxn ang="0">
                <a:pos x="T4" y="T5"/>
              </a:cxn>
            </a:cxnLst>
            <a:rect l="0" t="0" r="r" b="b"/>
            <a:pathLst>
              <a:path w="129" h="258">
                <a:moveTo>
                  <a:pt x="129" y="258"/>
                </a:moveTo>
                <a:cubicBezTo>
                  <a:pt x="57" y="258"/>
                  <a:pt x="0" y="200"/>
                  <a:pt x="0" y="129"/>
                </a:cubicBezTo>
                <a:cubicBezTo>
                  <a:pt x="0" y="57"/>
                  <a:pt x="57" y="0"/>
                  <a:pt x="129" y="0"/>
                </a:cubicBezTo>
              </a:path>
            </a:pathLst>
          </a:custGeom>
          <a:noFill/>
          <a:ln w="88900" cap="rnd">
            <a:gradFill>
              <a:gsLst>
                <a:gs pos="0">
                  <a:schemeClr val="accent1">
                    <a:lumMod val="75000"/>
                  </a:schemeClr>
                </a:gs>
                <a:gs pos="32000">
                  <a:schemeClr val="accent1"/>
                </a:gs>
              </a:gsLst>
              <a:lin ang="5400000" scaled="1"/>
            </a:gra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9" name="Freeform 6"/>
          <p:cNvSpPr>
            <a:spLocks/>
          </p:cNvSpPr>
          <p:nvPr/>
        </p:nvSpPr>
        <p:spPr bwMode="auto">
          <a:xfrm>
            <a:off x="696703" y="1822110"/>
            <a:ext cx="300442" cy="601688"/>
          </a:xfrm>
          <a:custGeom>
            <a:avLst/>
            <a:gdLst>
              <a:gd name="T0" fmla="*/ 0 w 129"/>
              <a:gd name="T1" fmla="*/ 0 h 258"/>
              <a:gd name="T2" fmla="*/ 129 w 129"/>
              <a:gd name="T3" fmla="*/ 129 h 258"/>
              <a:gd name="T4" fmla="*/ 0 w 129"/>
              <a:gd name="T5" fmla="*/ 258 h 258"/>
            </a:gdLst>
            <a:ahLst/>
            <a:cxnLst>
              <a:cxn ang="0">
                <a:pos x="T0" y="T1"/>
              </a:cxn>
              <a:cxn ang="0">
                <a:pos x="T2" y="T3"/>
              </a:cxn>
              <a:cxn ang="0">
                <a:pos x="T4" y="T5"/>
              </a:cxn>
            </a:cxnLst>
            <a:rect l="0" t="0" r="r" b="b"/>
            <a:pathLst>
              <a:path w="129" h="258">
                <a:moveTo>
                  <a:pt x="0" y="0"/>
                </a:moveTo>
                <a:cubicBezTo>
                  <a:pt x="71" y="0"/>
                  <a:pt x="129" y="57"/>
                  <a:pt x="129" y="129"/>
                </a:cubicBezTo>
                <a:cubicBezTo>
                  <a:pt x="129" y="200"/>
                  <a:pt x="71" y="258"/>
                  <a:pt x="0" y="258"/>
                </a:cubicBezTo>
              </a:path>
            </a:pathLst>
          </a:custGeom>
          <a:noFill/>
          <a:ln w="88900" cap="rnd">
            <a:solidFill>
              <a:schemeClr val="accent1"/>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10" name="Line 7"/>
          <p:cNvSpPr>
            <a:spLocks noChangeShapeType="1"/>
          </p:cNvSpPr>
          <p:nvPr/>
        </p:nvSpPr>
        <p:spPr bwMode="auto">
          <a:xfrm flipV="1">
            <a:off x="696703" y="2708914"/>
            <a:ext cx="4652356" cy="0"/>
          </a:xfrm>
          <a:prstGeom prst="line">
            <a:avLst/>
          </a:prstGeom>
          <a:noFill/>
          <a:ln w="66675" cap="rnd">
            <a:solidFill>
              <a:srgbClr val="3C91D8"/>
            </a:solidFill>
            <a:prstDash val="solid"/>
            <a:round/>
            <a:headEnd/>
            <a:tailEnd type="triangle" w="med" len="sm"/>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11" name="Freeform 5"/>
          <p:cNvSpPr>
            <a:spLocks/>
          </p:cNvSpPr>
          <p:nvPr/>
        </p:nvSpPr>
        <p:spPr bwMode="auto">
          <a:xfrm>
            <a:off x="396262" y="2717460"/>
            <a:ext cx="300442" cy="601688"/>
          </a:xfrm>
          <a:custGeom>
            <a:avLst/>
            <a:gdLst>
              <a:gd name="T0" fmla="*/ 129 w 129"/>
              <a:gd name="T1" fmla="*/ 258 h 258"/>
              <a:gd name="T2" fmla="*/ 0 w 129"/>
              <a:gd name="T3" fmla="*/ 129 h 258"/>
              <a:gd name="T4" fmla="*/ 129 w 129"/>
              <a:gd name="T5" fmla="*/ 0 h 258"/>
            </a:gdLst>
            <a:ahLst/>
            <a:cxnLst>
              <a:cxn ang="0">
                <a:pos x="T0" y="T1"/>
              </a:cxn>
              <a:cxn ang="0">
                <a:pos x="T2" y="T3"/>
              </a:cxn>
              <a:cxn ang="0">
                <a:pos x="T4" y="T5"/>
              </a:cxn>
            </a:cxnLst>
            <a:rect l="0" t="0" r="r" b="b"/>
            <a:pathLst>
              <a:path w="129" h="258">
                <a:moveTo>
                  <a:pt x="129" y="258"/>
                </a:moveTo>
                <a:cubicBezTo>
                  <a:pt x="57" y="258"/>
                  <a:pt x="0" y="200"/>
                  <a:pt x="0" y="129"/>
                </a:cubicBezTo>
                <a:cubicBezTo>
                  <a:pt x="0" y="57"/>
                  <a:pt x="57" y="0"/>
                  <a:pt x="129" y="0"/>
                </a:cubicBezTo>
              </a:path>
            </a:pathLst>
          </a:custGeom>
          <a:noFill/>
          <a:ln w="88900" cap="rnd">
            <a:gradFill>
              <a:gsLst>
                <a:gs pos="0">
                  <a:srgbClr val="3C91D8"/>
                </a:gs>
                <a:gs pos="32000">
                  <a:srgbClr val="3C91D8"/>
                </a:gs>
              </a:gsLst>
              <a:lin ang="5400000" scaled="1"/>
            </a:gra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12" name="Freeform 6"/>
          <p:cNvSpPr>
            <a:spLocks/>
          </p:cNvSpPr>
          <p:nvPr/>
        </p:nvSpPr>
        <p:spPr bwMode="auto">
          <a:xfrm>
            <a:off x="696703" y="2717460"/>
            <a:ext cx="300442" cy="601688"/>
          </a:xfrm>
          <a:custGeom>
            <a:avLst/>
            <a:gdLst>
              <a:gd name="T0" fmla="*/ 0 w 129"/>
              <a:gd name="T1" fmla="*/ 0 h 258"/>
              <a:gd name="T2" fmla="*/ 129 w 129"/>
              <a:gd name="T3" fmla="*/ 129 h 258"/>
              <a:gd name="T4" fmla="*/ 0 w 129"/>
              <a:gd name="T5" fmla="*/ 258 h 258"/>
            </a:gdLst>
            <a:ahLst/>
            <a:cxnLst>
              <a:cxn ang="0">
                <a:pos x="T0" y="T1"/>
              </a:cxn>
              <a:cxn ang="0">
                <a:pos x="T2" y="T3"/>
              </a:cxn>
              <a:cxn ang="0">
                <a:pos x="T4" y="T5"/>
              </a:cxn>
            </a:cxnLst>
            <a:rect l="0" t="0" r="r" b="b"/>
            <a:pathLst>
              <a:path w="129" h="258">
                <a:moveTo>
                  <a:pt x="0" y="0"/>
                </a:moveTo>
                <a:cubicBezTo>
                  <a:pt x="71" y="0"/>
                  <a:pt x="129" y="57"/>
                  <a:pt x="129" y="129"/>
                </a:cubicBezTo>
                <a:cubicBezTo>
                  <a:pt x="129" y="200"/>
                  <a:pt x="71" y="258"/>
                  <a:pt x="0" y="258"/>
                </a:cubicBezTo>
              </a:path>
            </a:pathLst>
          </a:custGeom>
          <a:noFill/>
          <a:ln w="88900" cap="rnd">
            <a:solidFill>
              <a:srgbClr val="3C91D8"/>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13" name="Line 8"/>
          <p:cNvSpPr>
            <a:spLocks noChangeShapeType="1"/>
          </p:cNvSpPr>
          <p:nvPr/>
        </p:nvSpPr>
        <p:spPr bwMode="auto">
          <a:xfrm flipH="1" flipV="1">
            <a:off x="-1" y="2708914"/>
            <a:ext cx="1079889" cy="0"/>
          </a:xfrm>
          <a:prstGeom prst="line">
            <a:avLst/>
          </a:prstGeom>
          <a:noFill/>
          <a:ln w="66675" cap="rnd">
            <a:solidFill>
              <a:srgbClr val="3C91D8"/>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14" name="Line 7"/>
          <p:cNvSpPr>
            <a:spLocks noChangeShapeType="1"/>
          </p:cNvSpPr>
          <p:nvPr/>
        </p:nvSpPr>
        <p:spPr bwMode="auto">
          <a:xfrm flipV="1">
            <a:off x="696703" y="3584631"/>
            <a:ext cx="4280354" cy="0"/>
          </a:xfrm>
          <a:prstGeom prst="line">
            <a:avLst/>
          </a:prstGeom>
          <a:noFill/>
          <a:ln w="66675" cap="rnd">
            <a:solidFill>
              <a:srgbClr val="70AEE2"/>
            </a:solidFill>
            <a:prstDash val="solid"/>
            <a:round/>
            <a:headEnd/>
            <a:tailEnd type="triangle" w="med" len="sm"/>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15" name="Freeform 5"/>
          <p:cNvSpPr>
            <a:spLocks/>
          </p:cNvSpPr>
          <p:nvPr/>
        </p:nvSpPr>
        <p:spPr bwMode="auto">
          <a:xfrm>
            <a:off x="396262" y="3593179"/>
            <a:ext cx="300442" cy="601687"/>
          </a:xfrm>
          <a:custGeom>
            <a:avLst/>
            <a:gdLst>
              <a:gd name="T0" fmla="*/ 129 w 129"/>
              <a:gd name="T1" fmla="*/ 258 h 258"/>
              <a:gd name="T2" fmla="*/ 0 w 129"/>
              <a:gd name="T3" fmla="*/ 129 h 258"/>
              <a:gd name="T4" fmla="*/ 129 w 129"/>
              <a:gd name="T5" fmla="*/ 0 h 258"/>
            </a:gdLst>
            <a:ahLst/>
            <a:cxnLst>
              <a:cxn ang="0">
                <a:pos x="T0" y="T1"/>
              </a:cxn>
              <a:cxn ang="0">
                <a:pos x="T2" y="T3"/>
              </a:cxn>
              <a:cxn ang="0">
                <a:pos x="T4" y="T5"/>
              </a:cxn>
            </a:cxnLst>
            <a:rect l="0" t="0" r="r" b="b"/>
            <a:pathLst>
              <a:path w="129" h="258">
                <a:moveTo>
                  <a:pt x="129" y="258"/>
                </a:moveTo>
                <a:cubicBezTo>
                  <a:pt x="57" y="258"/>
                  <a:pt x="0" y="200"/>
                  <a:pt x="0" y="129"/>
                </a:cubicBezTo>
                <a:cubicBezTo>
                  <a:pt x="0" y="57"/>
                  <a:pt x="57" y="0"/>
                  <a:pt x="129" y="0"/>
                </a:cubicBezTo>
              </a:path>
            </a:pathLst>
          </a:custGeom>
          <a:noFill/>
          <a:ln w="88900" cap="rnd">
            <a:solidFill>
              <a:srgbClr val="70AEE2"/>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16" name="Freeform 6"/>
          <p:cNvSpPr>
            <a:spLocks/>
          </p:cNvSpPr>
          <p:nvPr/>
        </p:nvSpPr>
        <p:spPr bwMode="auto">
          <a:xfrm>
            <a:off x="696705" y="3593179"/>
            <a:ext cx="300442" cy="601687"/>
          </a:xfrm>
          <a:custGeom>
            <a:avLst/>
            <a:gdLst>
              <a:gd name="T0" fmla="*/ 0 w 129"/>
              <a:gd name="T1" fmla="*/ 0 h 258"/>
              <a:gd name="T2" fmla="*/ 129 w 129"/>
              <a:gd name="T3" fmla="*/ 129 h 258"/>
              <a:gd name="T4" fmla="*/ 0 w 129"/>
              <a:gd name="T5" fmla="*/ 258 h 258"/>
            </a:gdLst>
            <a:ahLst/>
            <a:cxnLst>
              <a:cxn ang="0">
                <a:pos x="T0" y="T1"/>
              </a:cxn>
              <a:cxn ang="0">
                <a:pos x="T2" y="T3"/>
              </a:cxn>
              <a:cxn ang="0">
                <a:pos x="T4" y="T5"/>
              </a:cxn>
            </a:cxnLst>
            <a:rect l="0" t="0" r="r" b="b"/>
            <a:pathLst>
              <a:path w="129" h="258">
                <a:moveTo>
                  <a:pt x="0" y="0"/>
                </a:moveTo>
                <a:cubicBezTo>
                  <a:pt x="71" y="0"/>
                  <a:pt x="129" y="57"/>
                  <a:pt x="129" y="129"/>
                </a:cubicBezTo>
                <a:cubicBezTo>
                  <a:pt x="129" y="200"/>
                  <a:pt x="71" y="258"/>
                  <a:pt x="0" y="258"/>
                </a:cubicBezTo>
              </a:path>
            </a:pathLst>
          </a:custGeom>
          <a:noFill/>
          <a:ln w="88900" cap="rnd">
            <a:solidFill>
              <a:srgbClr val="70AEE2"/>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17" name="Line 8"/>
          <p:cNvSpPr>
            <a:spLocks noChangeShapeType="1"/>
          </p:cNvSpPr>
          <p:nvPr/>
        </p:nvSpPr>
        <p:spPr bwMode="auto">
          <a:xfrm flipH="1" flipV="1">
            <a:off x="-1" y="3573453"/>
            <a:ext cx="1079889" cy="11178"/>
          </a:xfrm>
          <a:prstGeom prst="line">
            <a:avLst/>
          </a:prstGeom>
          <a:noFill/>
          <a:ln w="66675" cap="rnd">
            <a:solidFill>
              <a:srgbClr val="70AEE2"/>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18" name="Rectangle 17"/>
          <p:cNvSpPr/>
          <p:nvPr/>
        </p:nvSpPr>
        <p:spPr>
          <a:xfrm>
            <a:off x="476134" y="1929742"/>
            <a:ext cx="441146" cy="369332"/>
          </a:xfrm>
          <a:prstGeom prst="rect">
            <a:avLst/>
          </a:prstGeom>
        </p:spPr>
        <p:txBody>
          <a:bodyPr wrap="none" anchor="ctr" anchorCtr="0">
            <a:spAutoFit/>
          </a:bodyPr>
          <a:lstStyle/>
          <a:p>
            <a:pPr algn="ctr"/>
            <a:r>
              <a:rPr lang="en-US" dirty="0"/>
              <a:t>01</a:t>
            </a:r>
          </a:p>
        </p:txBody>
      </p:sp>
      <p:sp>
        <p:nvSpPr>
          <p:cNvPr id="19" name="Rectangle 18"/>
          <p:cNvSpPr/>
          <p:nvPr/>
        </p:nvSpPr>
        <p:spPr>
          <a:xfrm>
            <a:off x="476129" y="2823626"/>
            <a:ext cx="441146" cy="369332"/>
          </a:xfrm>
          <a:prstGeom prst="rect">
            <a:avLst/>
          </a:prstGeom>
        </p:spPr>
        <p:txBody>
          <a:bodyPr wrap="none" anchor="ctr" anchorCtr="0">
            <a:spAutoFit/>
          </a:bodyPr>
          <a:lstStyle/>
          <a:p>
            <a:pPr algn="ctr"/>
            <a:r>
              <a:rPr lang="en-US" dirty="0"/>
              <a:t>02</a:t>
            </a:r>
          </a:p>
        </p:txBody>
      </p:sp>
      <p:sp>
        <p:nvSpPr>
          <p:cNvPr id="20" name="Rectangle 19"/>
          <p:cNvSpPr/>
          <p:nvPr/>
        </p:nvSpPr>
        <p:spPr>
          <a:xfrm>
            <a:off x="476129" y="3700810"/>
            <a:ext cx="441146" cy="369332"/>
          </a:xfrm>
          <a:prstGeom prst="rect">
            <a:avLst/>
          </a:prstGeom>
        </p:spPr>
        <p:txBody>
          <a:bodyPr wrap="none" anchor="ctr" anchorCtr="0">
            <a:spAutoFit/>
          </a:bodyPr>
          <a:lstStyle/>
          <a:p>
            <a:pPr algn="ctr"/>
            <a:r>
              <a:rPr lang="en-US" dirty="0"/>
              <a:t>03</a:t>
            </a:r>
          </a:p>
        </p:txBody>
      </p:sp>
      <p:sp>
        <p:nvSpPr>
          <p:cNvPr id="21" name="Line 7"/>
          <p:cNvSpPr>
            <a:spLocks noChangeShapeType="1"/>
          </p:cNvSpPr>
          <p:nvPr/>
        </p:nvSpPr>
        <p:spPr bwMode="auto">
          <a:xfrm flipV="1">
            <a:off x="706628" y="4486533"/>
            <a:ext cx="3728554" cy="0"/>
          </a:xfrm>
          <a:prstGeom prst="line">
            <a:avLst/>
          </a:prstGeom>
          <a:noFill/>
          <a:ln w="66675" cap="rnd">
            <a:solidFill>
              <a:srgbClr val="90C0E8"/>
            </a:solidFill>
            <a:prstDash val="solid"/>
            <a:round/>
            <a:headEnd/>
            <a:tailEnd type="triangle" w="med" len="sm"/>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22" name="Freeform 5"/>
          <p:cNvSpPr>
            <a:spLocks/>
          </p:cNvSpPr>
          <p:nvPr/>
        </p:nvSpPr>
        <p:spPr bwMode="auto">
          <a:xfrm>
            <a:off x="406186" y="4495082"/>
            <a:ext cx="300442" cy="601687"/>
          </a:xfrm>
          <a:custGeom>
            <a:avLst/>
            <a:gdLst>
              <a:gd name="T0" fmla="*/ 129 w 129"/>
              <a:gd name="T1" fmla="*/ 258 h 258"/>
              <a:gd name="T2" fmla="*/ 0 w 129"/>
              <a:gd name="T3" fmla="*/ 129 h 258"/>
              <a:gd name="T4" fmla="*/ 129 w 129"/>
              <a:gd name="T5" fmla="*/ 0 h 258"/>
            </a:gdLst>
            <a:ahLst/>
            <a:cxnLst>
              <a:cxn ang="0">
                <a:pos x="T0" y="T1"/>
              </a:cxn>
              <a:cxn ang="0">
                <a:pos x="T2" y="T3"/>
              </a:cxn>
              <a:cxn ang="0">
                <a:pos x="T4" y="T5"/>
              </a:cxn>
            </a:cxnLst>
            <a:rect l="0" t="0" r="r" b="b"/>
            <a:pathLst>
              <a:path w="129" h="258">
                <a:moveTo>
                  <a:pt x="129" y="258"/>
                </a:moveTo>
                <a:cubicBezTo>
                  <a:pt x="57" y="258"/>
                  <a:pt x="0" y="200"/>
                  <a:pt x="0" y="129"/>
                </a:cubicBezTo>
                <a:cubicBezTo>
                  <a:pt x="0" y="57"/>
                  <a:pt x="57" y="0"/>
                  <a:pt x="129" y="0"/>
                </a:cubicBezTo>
              </a:path>
            </a:pathLst>
          </a:custGeom>
          <a:noFill/>
          <a:ln w="88900" cap="rnd">
            <a:solidFill>
              <a:srgbClr val="90C0E8"/>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23" name="Freeform 6"/>
          <p:cNvSpPr>
            <a:spLocks/>
          </p:cNvSpPr>
          <p:nvPr/>
        </p:nvSpPr>
        <p:spPr bwMode="auto">
          <a:xfrm>
            <a:off x="706627" y="4495082"/>
            <a:ext cx="300442" cy="601687"/>
          </a:xfrm>
          <a:custGeom>
            <a:avLst/>
            <a:gdLst>
              <a:gd name="T0" fmla="*/ 0 w 129"/>
              <a:gd name="T1" fmla="*/ 0 h 258"/>
              <a:gd name="T2" fmla="*/ 129 w 129"/>
              <a:gd name="T3" fmla="*/ 129 h 258"/>
              <a:gd name="T4" fmla="*/ 0 w 129"/>
              <a:gd name="T5" fmla="*/ 258 h 258"/>
            </a:gdLst>
            <a:ahLst/>
            <a:cxnLst>
              <a:cxn ang="0">
                <a:pos x="T0" y="T1"/>
              </a:cxn>
              <a:cxn ang="0">
                <a:pos x="T2" y="T3"/>
              </a:cxn>
              <a:cxn ang="0">
                <a:pos x="T4" y="T5"/>
              </a:cxn>
            </a:cxnLst>
            <a:rect l="0" t="0" r="r" b="b"/>
            <a:pathLst>
              <a:path w="129" h="258">
                <a:moveTo>
                  <a:pt x="0" y="0"/>
                </a:moveTo>
                <a:cubicBezTo>
                  <a:pt x="71" y="0"/>
                  <a:pt x="129" y="57"/>
                  <a:pt x="129" y="129"/>
                </a:cubicBezTo>
                <a:cubicBezTo>
                  <a:pt x="129" y="200"/>
                  <a:pt x="71" y="258"/>
                  <a:pt x="0" y="258"/>
                </a:cubicBezTo>
              </a:path>
            </a:pathLst>
          </a:custGeom>
          <a:noFill/>
          <a:ln w="88900" cap="rnd">
            <a:solidFill>
              <a:srgbClr val="90C0E8"/>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24" name="Line 8"/>
          <p:cNvSpPr>
            <a:spLocks noChangeShapeType="1"/>
          </p:cNvSpPr>
          <p:nvPr/>
        </p:nvSpPr>
        <p:spPr bwMode="auto">
          <a:xfrm flipH="1" flipV="1">
            <a:off x="-2" y="4475253"/>
            <a:ext cx="1089814" cy="11281"/>
          </a:xfrm>
          <a:prstGeom prst="line">
            <a:avLst/>
          </a:prstGeom>
          <a:noFill/>
          <a:ln w="66675" cap="rnd">
            <a:solidFill>
              <a:srgbClr val="90C0E8"/>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25" name="Rectangle 24"/>
          <p:cNvSpPr/>
          <p:nvPr/>
        </p:nvSpPr>
        <p:spPr>
          <a:xfrm>
            <a:off x="486053" y="4602713"/>
            <a:ext cx="441146" cy="369332"/>
          </a:xfrm>
          <a:prstGeom prst="rect">
            <a:avLst/>
          </a:prstGeom>
        </p:spPr>
        <p:txBody>
          <a:bodyPr wrap="none" anchor="ctr" anchorCtr="0">
            <a:spAutoFit/>
          </a:bodyPr>
          <a:lstStyle/>
          <a:p>
            <a:pPr algn="ctr"/>
            <a:r>
              <a:rPr lang="en-US" dirty="0"/>
              <a:t>04</a:t>
            </a:r>
          </a:p>
        </p:txBody>
      </p:sp>
      <p:sp>
        <p:nvSpPr>
          <p:cNvPr id="26" name="Rectangle 25"/>
          <p:cNvSpPr/>
          <p:nvPr/>
        </p:nvSpPr>
        <p:spPr>
          <a:xfrm>
            <a:off x="1149322" y="1879111"/>
            <a:ext cx="4598158" cy="600164"/>
          </a:xfrm>
          <a:prstGeom prst="rect">
            <a:avLst/>
          </a:prstGeom>
        </p:spPr>
        <p:txBody>
          <a:bodyPr wrap="square">
            <a:spAutoFit/>
          </a:bodyPr>
          <a:lstStyle/>
          <a:p>
            <a:r>
              <a:rPr lang="en-US" sz="1100" dirty="0" smtClean="0"/>
              <a:t>A formalized incident response program reduced </a:t>
            </a:r>
            <a:r>
              <a:rPr lang="en-US" sz="1100" dirty="0"/>
              <a:t>the average cost </a:t>
            </a:r>
            <a:r>
              <a:rPr lang="en-US" sz="1100" dirty="0" smtClean="0"/>
              <a:t>of a data breach (per capita) from </a:t>
            </a:r>
            <a:r>
              <a:rPr lang="en-US" sz="1100" b="1" dirty="0" smtClean="0">
                <a:solidFill>
                  <a:schemeClr val="accent1"/>
                </a:solidFill>
              </a:rPr>
              <a:t>$141 to $122</a:t>
            </a:r>
            <a:r>
              <a:rPr lang="en-US" sz="1100" b="1" dirty="0" smtClean="0"/>
              <a:t>,</a:t>
            </a:r>
            <a:r>
              <a:rPr lang="en-US" sz="1100" dirty="0" smtClean="0"/>
              <a:t> while third-party involvement increased costs by </a:t>
            </a:r>
            <a:r>
              <a:rPr lang="en-US" sz="1100" b="1" dirty="0" smtClean="0">
                <a:solidFill>
                  <a:schemeClr val="accent1"/>
                </a:solidFill>
              </a:rPr>
              <a:t>$17.</a:t>
            </a:r>
            <a:endParaRPr lang="en-US" sz="1100" b="1" dirty="0">
              <a:solidFill>
                <a:schemeClr val="accent1"/>
              </a:solidFill>
            </a:endParaRPr>
          </a:p>
        </p:txBody>
      </p:sp>
      <p:sp>
        <p:nvSpPr>
          <p:cNvPr id="27" name="Rectangle 26"/>
          <p:cNvSpPr/>
          <p:nvPr/>
        </p:nvSpPr>
        <p:spPr>
          <a:xfrm>
            <a:off x="1149322" y="2752397"/>
            <a:ext cx="4111370" cy="769441"/>
          </a:xfrm>
          <a:prstGeom prst="rect">
            <a:avLst/>
          </a:prstGeom>
        </p:spPr>
        <p:txBody>
          <a:bodyPr wrap="square">
            <a:spAutoFit/>
          </a:bodyPr>
          <a:lstStyle/>
          <a:p>
            <a:r>
              <a:rPr lang="en-US" sz="1100" dirty="0" smtClean="0"/>
              <a:t>US organizations lost an average </a:t>
            </a:r>
            <a:r>
              <a:rPr lang="en-US" sz="1100" b="1" dirty="0" smtClean="0">
                <a:solidFill>
                  <a:schemeClr val="accent1"/>
                </a:solidFill>
              </a:rPr>
              <a:t>of $4.13 million per data breach</a:t>
            </a:r>
            <a:r>
              <a:rPr lang="en-US" sz="1100" dirty="0" smtClean="0"/>
              <a:t> as a result of increased customer attrition and diminished goodwill. Canada and the UK follow suit at </a:t>
            </a:r>
            <a:r>
              <a:rPr lang="en-US" sz="1100" b="1" dirty="0" smtClean="0">
                <a:solidFill>
                  <a:schemeClr val="accent1"/>
                </a:solidFill>
              </a:rPr>
              <a:t>$1.57 </a:t>
            </a:r>
            <a:r>
              <a:rPr lang="en-US" sz="1100" dirty="0" smtClean="0"/>
              <a:t>and </a:t>
            </a:r>
            <a:r>
              <a:rPr lang="en-US" sz="1100" b="1" dirty="0" smtClean="0">
                <a:solidFill>
                  <a:schemeClr val="accent1"/>
                </a:solidFill>
              </a:rPr>
              <a:t>$1.39</a:t>
            </a:r>
            <a:r>
              <a:rPr lang="en-US" sz="1100" b="1" dirty="0" smtClean="0"/>
              <a:t>,</a:t>
            </a:r>
            <a:r>
              <a:rPr lang="en-US" sz="1100" b="1" dirty="0" smtClean="0">
                <a:solidFill>
                  <a:schemeClr val="accent1"/>
                </a:solidFill>
              </a:rPr>
              <a:t> </a:t>
            </a:r>
            <a:r>
              <a:rPr lang="en-US" sz="1100" dirty="0" smtClean="0"/>
              <a:t>respectively. </a:t>
            </a:r>
            <a:endParaRPr lang="en-US" sz="1100" dirty="0"/>
          </a:p>
        </p:txBody>
      </p:sp>
      <p:sp>
        <p:nvSpPr>
          <p:cNvPr id="28" name="Rectangle 27"/>
          <p:cNvSpPr/>
          <p:nvPr/>
        </p:nvSpPr>
        <p:spPr>
          <a:xfrm>
            <a:off x="1149322" y="3654643"/>
            <a:ext cx="3770906" cy="600164"/>
          </a:xfrm>
          <a:prstGeom prst="rect">
            <a:avLst/>
          </a:prstGeom>
        </p:spPr>
        <p:txBody>
          <a:bodyPr wrap="square">
            <a:spAutoFit/>
          </a:bodyPr>
          <a:lstStyle/>
          <a:p>
            <a:r>
              <a:rPr lang="en-US" sz="1100" b="1" dirty="0" smtClean="0">
                <a:solidFill>
                  <a:schemeClr val="accent1"/>
                </a:solidFill>
              </a:rPr>
              <a:t>75% </a:t>
            </a:r>
            <a:r>
              <a:rPr lang="en-US" sz="1100" dirty="0" smtClean="0"/>
              <a:t>of breaches are perpetrated by outsiders, </a:t>
            </a:r>
            <a:r>
              <a:rPr lang="en-US" sz="1100" b="1" dirty="0" smtClean="0">
                <a:solidFill>
                  <a:schemeClr val="accent1"/>
                </a:solidFill>
              </a:rPr>
              <a:t>51%</a:t>
            </a:r>
            <a:r>
              <a:rPr lang="en-US" sz="1100" dirty="0" smtClean="0"/>
              <a:t> involve criminal groups, and </a:t>
            </a:r>
            <a:r>
              <a:rPr lang="en-US" sz="1100" b="1" dirty="0" smtClean="0">
                <a:solidFill>
                  <a:schemeClr val="accent1"/>
                </a:solidFill>
              </a:rPr>
              <a:t>25%</a:t>
            </a:r>
            <a:r>
              <a:rPr lang="en-US" sz="1100" dirty="0" smtClean="0"/>
              <a:t> are the doings of internal actors.</a:t>
            </a:r>
            <a:endParaRPr lang="en-US" sz="1100" dirty="0"/>
          </a:p>
        </p:txBody>
      </p:sp>
      <p:sp>
        <p:nvSpPr>
          <p:cNvPr id="29" name="Rectangle 28"/>
          <p:cNvSpPr/>
          <p:nvPr/>
        </p:nvSpPr>
        <p:spPr>
          <a:xfrm>
            <a:off x="1149322" y="4560685"/>
            <a:ext cx="3285859" cy="600164"/>
          </a:xfrm>
          <a:prstGeom prst="rect">
            <a:avLst/>
          </a:prstGeom>
        </p:spPr>
        <p:txBody>
          <a:bodyPr wrap="square">
            <a:spAutoFit/>
          </a:bodyPr>
          <a:lstStyle/>
          <a:p>
            <a:r>
              <a:rPr lang="en-US" sz="1100" b="1" dirty="0" smtClean="0">
                <a:solidFill>
                  <a:schemeClr val="accent1"/>
                </a:solidFill>
              </a:rPr>
              <a:t>91%</a:t>
            </a:r>
            <a:r>
              <a:rPr lang="en-US" sz="1100" dirty="0" smtClean="0"/>
              <a:t> of companies surveyed had at least one external IT security incident, while </a:t>
            </a:r>
            <a:r>
              <a:rPr lang="en-US" sz="1100" b="1" dirty="0" smtClean="0">
                <a:solidFill>
                  <a:schemeClr val="accent1"/>
                </a:solidFill>
              </a:rPr>
              <a:t>85% </a:t>
            </a:r>
            <a:r>
              <a:rPr lang="en-US" sz="1100" dirty="0" smtClean="0"/>
              <a:t>had at least one internal security incident.</a:t>
            </a:r>
            <a:endParaRPr lang="en-US" sz="1100" dirty="0"/>
          </a:p>
        </p:txBody>
      </p:sp>
      <p:grpSp>
        <p:nvGrpSpPr>
          <p:cNvPr id="30" name="Group 29"/>
          <p:cNvGrpSpPr/>
          <p:nvPr/>
        </p:nvGrpSpPr>
        <p:grpSpPr>
          <a:xfrm>
            <a:off x="5482887" y="2469315"/>
            <a:ext cx="468004" cy="468004"/>
            <a:chOff x="6332454" y="875684"/>
            <a:chExt cx="614739" cy="614739"/>
          </a:xfrm>
        </p:grpSpPr>
        <p:sp>
          <p:nvSpPr>
            <p:cNvPr id="31" name="Oval 30"/>
            <p:cNvSpPr/>
            <p:nvPr/>
          </p:nvSpPr>
          <p:spPr>
            <a:xfrm>
              <a:off x="6332454" y="875684"/>
              <a:ext cx="614739" cy="614739"/>
            </a:xfrm>
            <a:prstGeom prst="ellipse">
              <a:avLst/>
            </a:prstGeom>
            <a:solidFill>
              <a:schemeClr val="bg2"/>
            </a:solidFill>
            <a:ln>
              <a:solidFill>
                <a:srgbClr val="2576B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grpSp>
          <p:nvGrpSpPr>
            <p:cNvPr id="32" name="Group 17"/>
            <p:cNvGrpSpPr>
              <a:grpSpLocks noChangeAspect="1"/>
            </p:cNvGrpSpPr>
            <p:nvPr/>
          </p:nvGrpSpPr>
          <p:grpSpPr bwMode="auto">
            <a:xfrm>
              <a:off x="6492935" y="1032957"/>
              <a:ext cx="293777" cy="300193"/>
              <a:chOff x="3263" y="1117"/>
              <a:chExt cx="229" cy="234"/>
            </a:xfrm>
          </p:grpSpPr>
          <p:sp>
            <p:nvSpPr>
              <p:cNvPr id="33" name="Freeform 18"/>
              <p:cNvSpPr>
                <a:spLocks/>
              </p:cNvSpPr>
              <p:nvPr/>
            </p:nvSpPr>
            <p:spPr bwMode="auto">
              <a:xfrm>
                <a:off x="3263" y="1202"/>
                <a:ext cx="133" cy="46"/>
              </a:xfrm>
              <a:custGeom>
                <a:avLst/>
                <a:gdLst>
                  <a:gd name="T0" fmla="*/ 1088 w 1088"/>
                  <a:gd name="T1" fmla="*/ 184 h 368"/>
                  <a:gd name="T2" fmla="*/ 1088 w 1088"/>
                  <a:gd name="T3" fmla="*/ 184 h 368"/>
                  <a:gd name="T4" fmla="*/ 544 w 1088"/>
                  <a:gd name="T5" fmla="*/ 368 h 368"/>
                  <a:gd name="T6" fmla="*/ 0 w 1088"/>
                  <a:gd name="T7" fmla="*/ 184 h 368"/>
                  <a:gd name="T8" fmla="*/ 544 w 1088"/>
                  <a:gd name="T9" fmla="*/ 0 h 368"/>
                  <a:gd name="T10" fmla="*/ 1088 w 1088"/>
                  <a:gd name="T11" fmla="*/ 184 h 368"/>
                  <a:gd name="T12" fmla="*/ 1088 w 1088"/>
                  <a:gd name="T13" fmla="*/ 184 h 368"/>
                </a:gdLst>
                <a:ahLst/>
                <a:cxnLst>
                  <a:cxn ang="0">
                    <a:pos x="T0" y="T1"/>
                  </a:cxn>
                  <a:cxn ang="0">
                    <a:pos x="T2" y="T3"/>
                  </a:cxn>
                  <a:cxn ang="0">
                    <a:pos x="T4" y="T5"/>
                  </a:cxn>
                  <a:cxn ang="0">
                    <a:pos x="T6" y="T7"/>
                  </a:cxn>
                  <a:cxn ang="0">
                    <a:pos x="T8" y="T9"/>
                  </a:cxn>
                  <a:cxn ang="0">
                    <a:pos x="T10" y="T11"/>
                  </a:cxn>
                  <a:cxn ang="0">
                    <a:pos x="T12" y="T13"/>
                  </a:cxn>
                </a:cxnLst>
                <a:rect l="0" t="0" r="r" b="b"/>
                <a:pathLst>
                  <a:path w="1088" h="368">
                    <a:moveTo>
                      <a:pt x="1088" y="184"/>
                    </a:moveTo>
                    <a:lnTo>
                      <a:pt x="1088" y="184"/>
                    </a:lnTo>
                    <a:cubicBezTo>
                      <a:pt x="1088" y="286"/>
                      <a:pt x="844" y="368"/>
                      <a:pt x="544" y="368"/>
                    </a:cubicBezTo>
                    <a:cubicBezTo>
                      <a:pt x="243" y="368"/>
                      <a:pt x="0" y="286"/>
                      <a:pt x="0" y="184"/>
                    </a:cubicBezTo>
                    <a:cubicBezTo>
                      <a:pt x="0" y="83"/>
                      <a:pt x="243" y="0"/>
                      <a:pt x="544" y="0"/>
                    </a:cubicBezTo>
                    <a:cubicBezTo>
                      <a:pt x="844" y="0"/>
                      <a:pt x="1088" y="83"/>
                      <a:pt x="1088" y="184"/>
                    </a:cubicBezTo>
                    <a:lnTo>
                      <a:pt x="1088" y="184"/>
                    </a:lnTo>
                    <a:close/>
                  </a:path>
                </a:pathLst>
              </a:custGeom>
              <a:noFill/>
              <a:ln w="12700" cap="rnd">
                <a:solidFill>
                  <a:srgbClr val="2576B7"/>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34" name="Freeform 19"/>
              <p:cNvSpPr>
                <a:spLocks/>
              </p:cNvSpPr>
              <p:nvPr/>
            </p:nvSpPr>
            <p:spPr bwMode="auto">
              <a:xfrm>
                <a:off x="3263" y="1225"/>
                <a:ext cx="133" cy="126"/>
              </a:xfrm>
              <a:custGeom>
                <a:avLst/>
                <a:gdLst>
                  <a:gd name="T0" fmla="*/ 1088 w 1088"/>
                  <a:gd name="T1" fmla="*/ 0 h 1020"/>
                  <a:gd name="T2" fmla="*/ 1088 w 1088"/>
                  <a:gd name="T3" fmla="*/ 0 h 1020"/>
                  <a:gd name="T4" fmla="*/ 1088 w 1088"/>
                  <a:gd name="T5" fmla="*/ 836 h 1020"/>
                  <a:gd name="T6" fmla="*/ 544 w 1088"/>
                  <a:gd name="T7" fmla="*/ 1020 h 1020"/>
                  <a:gd name="T8" fmla="*/ 0 w 1088"/>
                  <a:gd name="T9" fmla="*/ 836 h 1020"/>
                  <a:gd name="T10" fmla="*/ 0 w 1088"/>
                  <a:gd name="T11" fmla="*/ 0 h 1020"/>
                </a:gdLst>
                <a:ahLst/>
                <a:cxnLst>
                  <a:cxn ang="0">
                    <a:pos x="T0" y="T1"/>
                  </a:cxn>
                  <a:cxn ang="0">
                    <a:pos x="T2" y="T3"/>
                  </a:cxn>
                  <a:cxn ang="0">
                    <a:pos x="T4" y="T5"/>
                  </a:cxn>
                  <a:cxn ang="0">
                    <a:pos x="T6" y="T7"/>
                  </a:cxn>
                  <a:cxn ang="0">
                    <a:pos x="T8" y="T9"/>
                  </a:cxn>
                  <a:cxn ang="0">
                    <a:pos x="T10" y="T11"/>
                  </a:cxn>
                </a:cxnLst>
                <a:rect l="0" t="0" r="r" b="b"/>
                <a:pathLst>
                  <a:path w="1088" h="1020">
                    <a:moveTo>
                      <a:pt x="1088" y="0"/>
                    </a:moveTo>
                    <a:lnTo>
                      <a:pt x="1088" y="0"/>
                    </a:lnTo>
                    <a:lnTo>
                      <a:pt x="1088" y="836"/>
                    </a:lnTo>
                    <a:cubicBezTo>
                      <a:pt x="1088" y="938"/>
                      <a:pt x="844" y="1020"/>
                      <a:pt x="544" y="1020"/>
                    </a:cubicBezTo>
                    <a:cubicBezTo>
                      <a:pt x="243" y="1020"/>
                      <a:pt x="0" y="938"/>
                      <a:pt x="0" y="836"/>
                    </a:cubicBezTo>
                    <a:lnTo>
                      <a:pt x="0" y="0"/>
                    </a:lnTo>
                  </a:path>
                </a:pathLst>
              </a:custGeom>
              <a:noFill/>
              <a:ln w="12700" cap="rnd">
                <a:solidFill>
                  <a:srgbClr val="2576B7"/>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35" name="Freeform 20"/>
              <p:cNvSpPr>
                <a:spLocks/>
              </p:cNvSpPr>
              <p:nvPr/>
            </p:nvSpPr>
            <p:spPr bwMode="auto">
              <a:xfrm>
                <a:off x="3263" y="1295"/>
                <a:ext cx="133" cy="23"/>
              </a:xfrm>
              <a:custGeom>
                <a:avLst/>
                <a:gdLst>
                  <a:gd name="T0" fmla="*/ 1088 w 1088"/>
                  <a:gd name="T1" fmla="*/ 0 h 184"/>
                  <a:gd name="T2" fmla="*/ 1088 w 1088"/>
                  <a:gd name="T3" fmla="*/ 0 h 184"/>
                  <a:gd name="T4" fmla="*/ 544 w 1088"/>
                  <a:gd name="T5" fmla="*/ 184 h 184"/>
                  <a:gd name="T6" fmla="*/ 0 w 1088"/>
                  <a:gd name="T7" fmla="*/ 0 h 184"/>
                </a:gdLst>
                <a:ahLst/>
                <a:cxnLst>
                  <a:cxn ang="0">
                    <a:pos x="T0" y="T1"/>
                  </a:cxn>
                  <a:cxn ang="0">
                    <a:pos x="T2" y="T3"/>
                  </a:cxn>
                  <a:cxn ang="0">
                    <a:pos x="T4" y="T5"/>
                  </a:cxn>
                  <a:cxn ang="0">
                    <a:pos x="T6" y="T7"/>
                  </a:cxn>
                </a:cxnLst>
                <a:rect l="0" t="0" r="r" b="b"/>
                <a:pathLst>
                  <a:path w="1088" h="184">
                    <a:moveTo>
                      <a:pt x="1088" y="0"/>
                    </a:moveTo>
                    <a:lnTo>
                      <a:pt x="1088" y="0"/>
                    </a:lnTo>
                    <a:cubicBezTo>
                      <a:pt x="1088" y="102"/>
                      <a:pt x="844" y="184"/>
                      <a:pt x="544" y="184"/>
                    </a:cubicBezTo>
                    <a:cubicBezTo>
                      <a:pt x="243" y="184"/>
                      <a:pt x="0" y="102"/>
                      <a:pt x="0" y="0"/>
                    </a:cubicBezTo>
                  </a:path>
                </a:pathLst>
              </a:custGeom>
              <a:noFill/>
              <a:ln w="12700" cap="rnd">
                <a:solidFill>
                  <a:srgbClr val="2576B7"/>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36" name="Freeform 21"/>
              <p:cNvSpPr>
                <a:spLocks/>
              </p:cNvSpPr>
              <p:nvPr/>
            </p:nvSpPr>
            <p:spPr bwMode="auto">
              <a:xfrm>
                <a:off x="3263" y="1261"/>
                <a:ext cx="133" cy="23"/>
              </a:xfrm>
              <a:custGeom>
                <a:avLst/>
                <a:gdLst>
                  <a:gd name="T0" fmla="*/ 1088 w 1088"/>
                  <a:gd name="T1" fmla="*/ 0 h 184"/>
                  <a:gd name="T2" fmla="*/ 1088 w 1088"/>
                  <a:gd name="T3" fmla="*/ 0 h 184"/>
                  <a:gd name="T4" fmla="*/ 544 w 1088"/>
                  <a:gd name="T5" fmla="*/ 184 h 184"/>
                  <a:gd name="T6" fmla="*/ 0 w 1088"/>
                  <a:gd name="T7" fmla="*/ 0 h 184"/>
                </a:gdLst>
                <a:ahLst/>
                <a:cxnLst>
                  <a:cxn ang="0">
                    <a:pos x="T0" y="T1"/>
                  </a:cxn>
                  <a:cxn ang="0">
                    <a:pos x="T2" y="T3"/>
                  </a:cxn>
                  <a:cxn ang="0">
                    <a:pos x="T4" y="T5"/>
                  </a:cxn>
                  <a:cxn ang="0">
                    <a:pos x="T6" y="T7"/>
                  </a:cxn>
                </a:cxnLst>
                <a:rect l="0" t="0" r="r" b="b"/>
                <a:pathLst>
                  <a:path w="1088" h="184">
                    <a:moveTo>
                      <a:pt x="1088" y="0"/>
                    </a:moveTo>
                    <a:lnTo>
                      <a:pt x="1088" y="0"/>
                    </a:lnTo>
                    <a:cubicBezTo>
                      <a:pt x="1088" y="102"/>
                      <a:pt x="844" y="184"/>
                      <a:pt x="544" y="184"/>
                    </a:cubicBezTo>
                    <a:cubicBezTo>
                      <a:pt x="243" y="184"/>
                      <a:pt x="0" y="102"/>
                      <a:pt x="0" y="0"/>
                    </a:cubicBezTo>
                  </a:path>
                </a:pathLst>
              </a:custGeom>
              <a:noFill/>
              <a:ln w="12700" cap="rnd">
                <a:solidFill>
                  <a:srgbClr val="2576B7"/>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37" name="Freeform 22"/>
              <p:cNvSpPr>
                <a:spLocks/>
              </p:cNvSpPr>
              <p:nvPr/>
            </p:nvSpPr>
            <p:spPr bwMode="auto">
              <a:xfrm>
                <a:off x="3359" y="1117"/>
                <a:ext cx="133" cy="46"/>
              </a:xfrm>
              <a:custGeom>
                <a:avLst/>
                <a:gdLst>
                  <a:gd name="T0" fmla="*/ 1088 w 1088"/>
                  <a:gd name="T1" fmla="*/ 184 h 368"/>
                  <a:gd name="T2" fmla="*/ 1088 w 1088"/>
                  <a:gd name="T3" fmla="*/ 184 h 368"/>
                  <a:gd name="T4" fmla="*/ 544 w 1088"/>
                  <a:gd name="T5" fmla="*/ 368 h 368"/>
                  <a:gd name="T6" fmla="*/ 0 w 1088"/>
                  <a:gd name="T7" fmla="*/ 184 h 368"/>
                  <a:gd name="T8" fmla="*/ 544 w 1088"/>
                  <a:gd name="T9" fmla="*/ 0 h 368"/>
                  <a:gd name="T10" fmla="*/ 1088 w 1088"/>
                  <a:gd name="T11" fmla="*/ 184 h 368"/>
                  <a:gd name="T12" fmla="*/ 1088 w 1088"/>
                  <a:gd name="T13" fmla="*/ 184 h 368"/>
                </a:gdLst>
                <a:ahLst/>
                <a:cxnLst>
                  <a:cxn ang="0">
                    <a:pos x="T0" y="T1"/>
                  </a:cxn>
                  <a:cxn ang="0">
                    <a:pos x="T2" y="T3"/>
                  </a:cxn>
                  <a:cxn ang="0">
                    <a:pos x="T4" y="T5"/>
                  </a:cxn>
                  <a:cxn ang="0">
                    <a:pos x="T6" y="T7"/>
                  </a:cxn>
                  <a:cxn ang="0">
                    <a:pos x="T8" y="T9"/>
                  </a:cxn>
                  <a:cxn ang="0">
                    <a:pos x="T10" y="T11"/>
                  </a:cxn>
                  <a:cxn ang="0">
                    <a:pos x="T12" y="T13"/>
                  </a:cxn>
                </a:cxnLst>
                <a:rect l="0" t="0" r="r" b="b"/>
                <a:pathLst>
                  <a:path w="1088" h="368">
                    <a:moveTo>
                      <a:pt x="1088" y="184"/>
                    </a:moveTo>
                    <a:lnTo>
                      <a:pt x="1088" y="184"/>
                    </a:lnTo>
                    <a:cubicBezTo>
                      <a:pt x="1088" y="285"/>
                      <a:pt x="845" y="368"/>
                      <a:pt x="544" y="368"/>
                    </a:cubicBezTo>
                    <a:cubicBezTo>
                      <a:pt x="244" y="368"/>
                      <a:pt x="0" y="285"/>
                      <a:pt x="0" y="184"/>
                    </a:cubicBezTo>
                    <a:cubicBezTo>
                      <a:pt x="0" y="82"/>
                      <a:pt x="244" y="0"/>
                      <a:pt x="544" y="0"/>
                    </a:cubicBezTo>
                    <a:cubicBezTo>
                      <a:pt x="845" y="0"/>
                      <a:pt x="1088" y="82"/>
                      <a:pt x="1088" y="184"/>
                    </a:cubicBezTo>
                    <a:lnTo>
                      <a:pt x="1088" y="184"/>
                    </a:lnTo>
                    <a:close/>
                  </a:path>
                </a:pathLst>
              </a:custGeom>
              <a:noFill/>
              <a:ln w="12700" cap="rnd">
                <a:solidFill>
                  <a:srgbClr val="2576B7"/>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38" name="Freeform 23"/>
              <p:cNvSpPr>
                <a:spLocks/>
              </p:cNvSpPr>
              <p:nvPr/>
            </p:nvSpPr>
            <p:spPr bwMode="auto">
              <a:xfrm>
                <a:off x="3359" y="1140"/>
                <a:ext cx="0" cy="64"/>
              </a:xfrm>
              <a:custGeom>
                <a:avLst/>
                <a:gdLst>
                  <a:gd name="T0" fmla="*/ 519 h 519"/>
                  <a:gd name="T1" fmla="*/ 519 h 519"/>
                  <a:gd name="T2" fmla="*/ 0 h 519"/>
                </a:gdLst>
                <a:ahLst/>
                <a:cxnLst>
                  <a:cxn ang="0">
                    <a:pos x="0" y="T0"/>
                  </a:cxn>
                  <a:cxn ang="0">
                    <a:pos x="0" y="T1"/>
                  </a:cxn>
                  <a:cxn ang="0">
                    <a:pos x="0" y="T2"/>
                  </a:cxn>
                </a:cxnLst>
                <a:rect l="0" t="0" r="r" b="b"/>
                <a:pathLst>
                  <a:path h="519">
                    <a:moveTo>
                      <a:pt x="0" y="519"/>
                    </a:moveTo>
                    <a:lnTo>
                      <a:pt x="0" y="519"/>
                    </a:lnTo>
                    <a:lnTo>
                      <a:pt x="0" y="0"/>
                    </a:lnTo>
                  </a:path>
                </a:pathLst>
              </a:custGeom>
              <a:noFill/>
              <a:ln w="12700" cap="rnd">
                <a:solidFill>
                  <a:srgbClr val="2576B7"/>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39" name="Freeform 24"/>
              <p:cNvSpPr>
                <a:spLocks/>
              </p:cNvSpPr>
              <p:nvPr/>
            </p:nvSpPr>
            <p:spPr bwMode="auto">
              <a:xfrm>
                <a:off x="3396" y="1140"/>
                <a:ext cx="96" cy="166"/>
              </a:xfrm>
              <a:custGeom>
                <a:avLst/>
                <a:gdLst>
                  <a:gd name="T0" fmla="*/ 780 w 780"/>
                  <a:gd name="T1" fmla="*/ 0 h 1340"/>
                  <a:gd name="T2" fmla="*/ 780 w 780"/>
                  <a:gd name="T3" fmla="*/ 0 h 1340"/>
                  <a:gd name="T4" fmla="*/ 780 w 780"/>
                  <a:gd name="T5" fmla="*/ 1156 h 1340"/>
                  <a:gd name="T6" fmla="*/ 236 w 780"/>
                  <a:gd name="T7" fmla="*/ 1340 h 1340"/>
                  <a:gd name="T8" fmla="*/ 0 w 780"/>
                  <a:gd name="T9" fmla="*/ 1322 h 1340"/>
                </a:gdLst>
                <a:ahLst/>
                <a:cxnLst>
                  <a:cxn ang="0">
                    <a:pos x="T0" y="T1"/>
                  </a:cxn>
                  <a:cxn ang="0">
                    <a:pos x="T2" y="T3"/>
                  </a:cxn>
                  <a:cxn ang="0">
                    <a:pos x="T4" y="T5"/>
                  </a:cxn>
                  <a:cxn ang="0">
                    <a:pos x="T6" y="T7"/>
                  </a:cxn>
                  <a:cxn ang="0">
                    <a:pos x="T8" y="T9"/>
                  </a:cxn>
                </a:cxnLst>
                <a:rect l="0" t="0" r="r" b="b"/>
                <a:pathLst>
                  <a:path w="780" h="1340">
                    <a:moveTo>
                      <a:pt x="780" y="0"/>
                    </a:moveTo>
                    <a:lnTo>
                      <a:pt x="780" y="0"/>
                    </a:lnTo>
                    <a:lnTo>
                      <a:pt x="780" y="1156"/>
                    </a:lnTo>
                    <a:cubicBezTo>
                      <a:pt x="780" y="1258"/>
                      <a:pt x="537" y="1340"/>
                      <a:pt x="236" y="1340"/>
                    </a:cubicBezTo>
                    <a:cubicBezTo>
                      <a:pt x="152" y="1340"/>
                      <a:pt x="71" y="1334"/>
                      <a:pt x="0" y="1322"/>
                    </a:cubicBezTo>
                  </a:path>
                </a:pathLst>
              </a:custGeom>
              <a:noFill/>
              <a:ln w="12700" cap="rnd">
                <a:solidFill>
                  <a:srgbClr val="2576B7"/>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40" name="Freeform 25"/>
              <p:cNvSpPr>
                <a:spLocks/>
              </p:cNvSpPr>
              <p:nvPr/>
            </p:nvSpPr>
            <p:spPr bwMode="auto">
              <a:xfrm>
                <a:off x="3396" y="1250"/>
                <a:ext cx="96" cy="22"/>
              </a:xfrm>
              <a:custGeom>
                <a:avLst/>
                <a:gdLst>
                  <a:gd name="T0" fmla="*/ 780 w 780"/>
                  <a:gd name="T1" fmla="*/ 0 h 184"/>
                  <a:gd name="T2" fmla="*/ 780 w 780"/>
                  <a:gd name="T3" fmla="*/ 0 h 184"/>
                  <a:gd name="T4" fmla="*/ 236 w 780"/>
                  <a:gd name="T5" fmla="*/ 184 h 184"/>
                  <a:gd name="T6" fmla="*/ 0 w 780"/>
                  <a:gd name="T7" fmla="*/ 166 h 184"/>
                </a:gdLst>
                <a:ahLst/>
                <a:cxnLst>
                  <a:cxn ang="0">
                    <a:pos x="T0" y="T1"/>
                  </a:cxn>
                  <a:cxn ang="0">
                    <a:pos x="T2" y="T3"/>
                  </a:cxn>
                  <a:cxn ang="0">
                    <a:pos x="T4" y="T5"/>
                  </a:cxn>
                  <a:cxn ang="0">
                    <a:pos x="T6" y="T7"/>
                  </a:cxn>
                </a:cxnLst>
                <a:rect l="0" t="0" r="r" b="b"/>
                <a:pathLst>
                  <a:path w="780" h="184">
                    <a:moveTo>
                      <a:pt x="780" y="0"/>
                    </a:moveTo>
                    <a:lnTo>
                      <a:pt x="780" y="0"/>
                    </a:lnTo>
                    <a:cubicBezTo>
                      <a:pt x="780" y="102"/>
                      <a:pt x="537" y="184"/>
                      <a:pt x="236" y="184"/>
                    </a:cubicBezTo>
                    <a:cubicBezTo>
                      <a:pt x="152" y="184"/>
                      <a:pt x="71" y="178"/>
                      <a:pt x="0" y="166"/>
                    </a:cubicBezTo>
                  </a:path>
                </a:pathLst>
              </a:custGeom>
              <a:noFill/>
              <a:ln w="12700" cap="rnd">
                <a:solidFill>
                  <a:srgbClr val="2576B7"/>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41" name="Freeform 26"/>
              <p:cNvSpPr>
                <a:spLocks/>
              </p:cNvSpPr>
              <p:nvPr/>
            </p:nvSpPr>
            <p:spPr bwMode="auto">
              <a:xfrm>
                <a:off x="3396" y="1214"/>
                <a:ext cx="96" cy="23"/>
              </a:xfrm>
              <a:custGeom>
                <a:avLst/>
                <a:gdLst>
                  <a:gd name="T0" fmla="*/ 780 w 780"/>
                  <a:gd name="T1" fmla="*/ 0 h 184"/>
                  <a:gd name="T2" fmla="*/ 780 w 780"/>
                  <a:gd name="T3" fmla="*/ 0 h 184"/>
                  <a:gd name="T4" fmla="*/ 236 w 780"/>
                  <a:gd name="T5" fmla="*/ 184 h 184"/>
                  <a:gd name="T6" fmla="*/ 0 w 780"/>
                  <a:gd name="T7" fmla="*/ 166 h 184"/>
                </a:gdLst>
                <a:ahLst/>
                <a:cxnLst>
                  <a:cxn ang="0">
                    <a:pos x="T0" y="T1"/>
                  </a:cxn>
                  <a:cxn ang="0">
                    <a:pos x="T2" y="T3"/>
                  </a:cxn>
                  <a:cxn ang="0">
                    <a:pos x="T4" y="T5"/>
                  </a:cxn>
                  <a:cxn ang="0">
                    <a:pos x="T6" y="T7"/>
                  </a:cxn>
                </a:cxnLst>
                <a:rect l="0" t="0" r="r" b="b"/>
                <a:pathLst>
                  <a:path w="780" h="184">
                    <a:moveTo>
                      <a:pt x="780" y="0"/>
                    </a:moveTo>
                    <a:lnTo>
                      <a:pt x="780" y="0"/>
                    </a:lnTo>
                    <a:cubicBezTo>
                      <a:pt x="780" y="102"/>
                      <a:pt x="537" y="184"/>
                      <a:pt x="236" y="184"/>
                    </a:cubicBezTo>
                    <a:cubicBezTo>
                      <a:pt x="152" y="184"/>
                      <a:pt x="71" y="178"/>
                      <a:pt x="0" y="166"/>
                    </a:cubicBezTo>
                  </a:path>
                </a:pathLst>
              </a:custGeom>
              <a:noFill/>
              <a:ln w="12700" cap="rnd">
                <a:solidFill>
                  <a:srgbClr val="2576B7"/>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42" name="Freeform 27"/>
              <p:cNvSpPr>
                <a:spLocks/>
              </p:cNvSpPr>
              <p:nvPr/>
            </p:nvSpPr>
            <p:spPr bwMode="auto">
              <a:xfrm>
                <a:off x="3359" y="1179"/>
                <a:ext cx="133" cy="23"/>
              </a:xfrm>
              <a:custGeom>
                <a:avLst/>
                <a:gdLst>
                  <a:gd name="T0" fmla="*/ 1088 w 1088"/>
                  <a:gd name="T1" fmla="*/ 0 h 184"/>
                  <a:gd name="T2" fmla="*/ 1088 w 1088"/>
                  <a:gd name="T3" fmla="*/ 0 h 184"/>
                  <a:gd name="T4" fmla="*/ 544 w 1088"/>
                  <a:gd name="T5" fmla="*/ 184 h 184"/>
                  <a:gd name="T6" fmla="*/ 0 w 1088"/>
                  <a:gd name="T7" fmla="*/ 0 h 184"/>
                </a:gdLst>
                <a:ahLst/>
                <a:cxnLst>
                  <a:cxn ang="0">
                    <a:pos x="T0" y="T1"/>
                  </a:cxn>
                  <a:cxn ang="0">
                    <a:pos x="T2" y="T3"/>
                  </a:cxn>
                  <a:cxn ang="0">
                    <a:pos x="T4" y="T5"/>
                  </a:cxn>
                  <a:cxn ang="0">
                    <a:pos x="T6" y="T7"/>
                  </a:cxn>
                </a:cxnLst>
                <a:rect l="0" t="0" r="r" b="b"/>
                <a:pathLst>
                  <a:path w="1088" h="184">
                    <a:moveTo>
                      <a:pt x="1088" y="0"/>
                    </a:moveTo>
                    <a:lnTo>
                      <a:pt x="1088" y="0"/>
                    </a:lnTo>
                    <a:cubicBezTo>
                      <a:pt x="1088" y="102"/>
                      <a:pt x="845" y="184"/>
                      <a:pt x="544" y="184"/>
                    </a:cubicBezTo>
                    <a:cubicBezTo>
                      <a:pt x="244" y="184"/>
                      <a:pt x="0" y="102"/>
                      <a:pt x="0" y="0"/>
                    </a:cubicBezTo>
                  </a:path>
                </a:pathLst>
              </a:custGeom>
              <a:noFill/>
              <a:ln w="12700" cap="rnd">
                <a:solidFill>
                  <a:srgbClr val="2576B7"/>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p>
            </p:txBody>
          </p:sp>
        </p:grpSp>
      </p:grpSp>
      <p:grpSp>
        <p:nvGrpSpPr>
          <p:cNvPr id="43" name="Group 42"/>
          <p:cNvGrpSpPr/>
          <p:nvPr/>
        </p:nvGrpSpPr>
        <p:grpSpPr>
          <a:xfrm>
            <a:off x="4538155" y="4246894"/>
            <a:ext cx="468004" cy="468004"/>
            <a:chOff x="5717714" y="1497742"/>
            <a:chExt cx="614739" cy="614739"/>
          </a:xfrm>
        </p:grpSpPr>
        <p:sp>
          <p:nvSpPr>
            <p:cNvPr id="44" name="Oval 43"/>
            <p:cNvSpPr/>
            <p:nvPr/>
          </p:nvSpPr>
          <p:spPr>
            <a:xfrm>
              <a:off x="5717714" y="1497742"/>
              <a:ext cx="614739" cy="614739"/>
            </a:xfrm>
            <a:prstGeom prst="ellipse">
              <a:avLst/>
            </a:prstGeom>
            <a:solidFill>
              <a:schemeClr val="accent5"/>
            </a:solidFill>
            <a:ln>
              <a:solidFill>
                <a:srgbClr val="2576B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grpSp>
          <p:nvGrpSpPr>
            <p:cNvPr id="45" name="Group 30"/>
            <p:cNvGrpSpPr>
              <a:grpSpLocks noChangeAspect="1"/>
            </p:cNvGrpSpPr>
            <p:nvPr/>
          </p:nvGrpSpPr>
          <p:grpSpPr bwMode="auto">
            <a:xfrm>
              <a:off x="5901870" y="1668206"/>
              <a:ext cx="246430" cy="273810"/>
              <a:chOff x="3714" y="830"/>
              <a:chExt cx="198" cy="220"/>
            </a:xfrm>
          </p:grpSpPr>
          <p:sp>
            <p:nvSpPr>
              <p:cNvPr id="46" name="Freeform 31"/>
              <p:cNvSpPr>
                <a:spLocks/>
              </p:cNvSpPr>
              <p:nvPr/>
            </p:nvSpPr>
            <p:spPr bwMode="auto">
              <a:xfrm>
                <a:off x="3785" y="959"/>
                <a:ext cx="57" cy="91"/>
              </a:xfrm>
              <a:custGeom>
                <a:avLst/>
                <a:gdLst>
                  <a:gd name="T0" fmla="*/ 0 w 536"/>
                  <a:gd name="T1" fmla="*/ 864 h 864"/>
                  <a:gd name="T2" fmla="*/ 0 w 536"/>
                  <a:gd name="T3" fmla="*/ 864 h 864"/>
                  <a:gd name="T4" fmla="*/ 536 w 536"/>
                  <a:gd name="T5" fmla="*/ 864 h 864"/>
                  <a:gd name="T6" fmla="*/ 536 w 536"/>
                  <a:gd name="T7" fmla="*/ 0 h 864"/>
                  <a:gd name="T8" fmla="*/ 0 w 536"/>
                  <a:gd name="T9" fmla="*/ 0 h 864"/>
                  <a:gd name="T10" fmla="*/ 0 w 536"/>
                  <a:gd name="T11" fmla="*/ 864 h 864"/>
                </a:gdLst>
                <a:ahLst/>
                <a:cxnLst>
                  <a:cxn ang="0">
                    <a:pos x="T0" y="T1"/>
                  </a:cxn>
                  <a:cxn ang="0">
                    <a:pos x="T2" y="T3"/>
                  </a:cxn>
                  <a:cxn ang="0">
                    <a:pos x="T4" y="T5"/>
                  </a:cxn>
                  <a:cxn ang="0">
                    <a:pos x="T6" y="T7"/>
                  </a:cxn>
                  <a:cxn ang="0">
                    <a:pos x="T8" y="T9"/>
                  </a:cxn>
                  <a:cxn ang="0">
                    <a:pos x="T10" y="T11"/>
                  </a:cxn>
                </a:cxnLst>
                <a:rect l="0" t="0" r="r" b="b"/>
                <a:pathLst>
                  <a:path w="536" h="864">
                    <a:moveTo>
                      <a:pt x="0" y="864"/>
                    </a:moveTo>
                    <a:lnTo>
                      <a:pt x="0" y="864"/>
                    </a:lnTo>
                    <a:lnTo>
                      <a:pt x="536" y="864"/>
                    </a:lnTo>
                    <a:lnTo>
                      <a:pt x="536" y="0"/>
                    </a:lnTo>
                    <a:lnTo>
                      <a:pt x="0" y="0"/>
                    </a:lnTo>
                    <a:lnTo>
                      <a:pt x="0" y="864"/>
                    </a:lnTo>
                    <a:close/>
                  </a:path>
                </a:pathLst>
              </a:custGeom>
              <a:noFill/>
              <a:ln w="12700" cap="rnd">
                <a:solidFill>
                  <a:srgbClr val="2576B7"/>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47" name="Freeform 32"/>
              <p:cNvSpPr>
                <a:spLocks/>
              </p:cNvSpPr>
              <p:nvPr/>
            </p:nvSpPr>
            <p:spPr bwMode="auto">
              <a:xfrm>
                <a:off x="3715" y="1005"/>
                <a:ext cx="57" cy="45"/>
              </a:xfrm>
              <a:custGeom>
                <a:avLst/>
                <a:gdLst>
                  <a:gd name="T0" fmla="*/ 0 w 536"/>
                  <a:gd name="T1" fmla="*/ 432 h 432"/>
                  <a:gd name="T2" fmla="*/ 0 w 536"/>
                  <a:gd name="T3" fmla="*/ 432 h 432"/>
                  <a:gd name="T4" fmla="*/ 536 w 536"/>
                  <a:gd name="T5" fmla="*/ 432 h 432"/>
                  <a:gd name="T6" fmla="*/ 536 w 536"/>
                  <a:gd name="T7" fmla="*/ 0 h 432"/>
                  <a:gd name="T8" fmla="*/ 0 w 536"/>
                  <a:gd name="T9" fmla="*/ 0 h 432"/>
                  <a:gd name="T10" fmla="*/ 0 w 536"/>
                  <a:gd name="T11" fmla="*/ 432 h 432"/>
                </a:gdLst>
                <a:ahLst/>
                <a:cxnLst>
                  <a:cxn ang="0">
                    <a:pos x="T0" y="T1"/>
                  </a:cxn>
                  <a:cxn ang="0">
                    <a:pos x="T2" y="T3"/>
                  </a:cxn>
                  <a:cxn ang="0">
                    <a:pos x="T4" y="T5"/>
                  </a:cxn>
                  <a:cxn ang="0">
                    <a:pos x="T6" y="T7"/>
                  </a:cxn>
                  <a:cxn ang="0">
                    <a:pos x="T8" y="T9"/>
                  </a:cxn>
                  <a:cxn ang="0">
                    <a:pos x="T10" y="T11"/>
                  </a:cxn>
                </a:cxnLst>
                <a:rect l="0" t="0" r="r" b="b"/>
                <a:pathLst>
                  <a:path w="536" h="432">
                    <a:moveTo>
                      <a:pt x="0" y="432"/>
                    </a:moveTo>
                    <a:lnTo>
                      <a:pt x="0" y="432"/>
                    </a:lnTo>
                    <a:lnTo>
                      <a:pt x="536" y="432"/>
                    </a:lnTo>
                    <a:lnTo>
                      <a:pt x="536" y="0"/>
                    </a:lnTo>
                    <a:lnTo>
                      <a:pt x="0" y="0"/>
                    </a:lnTo>
                    <a:lnTo>
                      <a:pt x="0" y="432"/>
                    </a:lnTo>
                    <a:close/>
                  </a:path>
                </a:pathLst>
              </a:custGeom>
              <a:noFill/>
              <a:ln w="12700" cap="rnd">
                <a:solidFill>
                  <a:srgbClr val="2576B7"/>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48" name="Freeform 33"/>
              <p:cNvSpPr>
                <a:spLocks/>
              </p:cNvSpPr>
              <p:nvPr/>
            </p:nvSpPr>
            <p:spPr bwMode="auto">
              <a:xfrm>
                <a:off x="3714" y="830"/>
                <a:ext cx="145" cy="143"/>
              </a:xfrm>
              <a:custGeom>
                <a:avLst/>
                <a:gdLst>
                  <a:gd name="T0" fmla="*/ 1368 w 1368"/>
                  <a:gd name="T1" fmla="*/ 0 h 1353"/>
                  <a:gd name="T2" fmla="*/ 1368 w 1368"/>
                  <a:gd name="T3" fmla="*/ 0 h 1353"/>
                  <a:gd name="T4" fmla="*/ 851 w 1368"/>
                  <a:gd name="T5" fmla="*/ 0 h 1353"/>
                  <a:gd name="T6" fmla="*/ 982 w 1368"/>
                  <a:gd name="T7" fmla="*/ 133 h 1353"/>
                  <a:gd name="T8" fmla="*/ 12 w 1368"/>
                  <a:gd name="T9" fmla="*/ 1286 h 1353"/>
                  <a:gd name="T10" fmla="*/ 11 w 1368"/>
                  <a:gd name="T11" fmla="*/ 1335 h 1353"/>
                  <a:gd name="T12" fmla="*/ 65 w 1368"/>
                  <a:gd name="T13" fmla="*/ 1340 h 1353"/>
                  <a:gd name="T14" fmla="*/ 1236 w 1368"/>
                  <a:gd name="T15" fmla="*/ 389 h 1353"/>
                  <a:gd name="T16" fmla="*/ 1368 w 1368"/>
                  <a:gd name="T17" fmla="*/ 521 h 1353"/>
                  <a:gd name="T18" fmla="*/ 1368 w 1368"/>
                  <a:gd name="T19" fmla="*/ 0 h 1353"/>
                  <a:gd name="T20" fmla="*/ 1368 w 1368"/>
                  <a:gd name="T21" fmla="*/ 0 h 1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68" h="1353">
                    <a:moveTo>
                      <a:pt x="1368" y="0"/>
                    </a:moveTo>
                    <a:lnTo>
                      <a:pt x="1368" y="0"/>
                    </a:lnTo>
                    <a:lnTo>
                      <a:pt x="851" y="0"/>
                    </a:lnTo>
                    <a:lnTo>
                      <a:pt x="982" y="133"/>
                    </a:lnTo>
                    <a:lnTo>
                      <a:pt x="12" y="1286"/>
                    </a:lnTo>
                    <a:cubicBezTo>
                      <a:pt x="0" y="1300"/>
                      <a:pt x="0" y="1320"/>
                      <a:pt x="11" y="1335"/>
                    </a:cubicBezTo>
                    <a:cubicBezTo>
                      <a:pt x="25" y="1351"/>
                      <a:pt x="48" y="1353"/>
                      <a:pt x="65" y="1340"/>
                    </a:cubicBezTo>
                    <a:lnTo>
                      <a:pt x="1236" y="389"/>
                    </a:lnTo>
                    <a:lnTo>
                      <a:pt x="1368" y="521"/>
                    </a:lnTo>
                    <a:lnTo>
                      <a:pt x="1368" y="0"/>
                    </a:lnTo>
                    <a:lnTo>
                      <a:pt x="1368" y="0"/>
                    </a:lnTo>
                    <a:close/>
                  </a:path>
                </a:pathLst>
              </a:custGeom>
              <a:noFill/>
              <a:ln w="12700" cap="rnd">
                <a:solidFill>
                  <a:srgbClr val="2576B7"/>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49" name="Freeform 34"/>
              <p:cNvSpPr>
                <a:spLocks/>
              </p:cNvSpPr>
              <p:nvPr/>
            </p:nvSpPr>
            <p:spPr bwMode="auto">
              <a:xfrm>
                <a:off x="3855" y="914"/>
                <a:ext cx="57" cy="136"/>
              </a:xfrm>
              <a:custGeom>
                <a:avLst/>
                <a:gdLst>
                  <a:gd name="T0" fmla="*/ 0 w 536"/>
                  <a:gd name="T1" fmla="*/ 1290 h 1290"/>
                  <a:gd name="T2" fmla="*/ 0 w 536"/>
                  <a:gd name="T3" fmla="*/ 1290 h 1290"/>
                  <a:gd name="T4" fmla="*/ 536 w 536"/>
                  <a:gd name="T5" fmla="*/ 1290 h 1290"/>
                  <a:gd name="T6" fmla="*/ 536 w 536"/>
                  <a:gd name="T7" fmla="*/ 0 h 1290"/>
                  <a:gd name="T8" fmla="*/ 0 w 536"/>
                  <a:gd name="T9" fmla="*/ 0 h 1290"/>
                  <a:gd name="T10" fmla="*/ 0 w 536"/>
                  <a:gd name="T11" fmla="*/ 1290 h 1290"/>
                </a:gdLst>
                <a:ahLst/>
                <a:cxnLst>
                  <a:cxn ang="0">
                    <a:pos x="T0" y="T1"/>
                  </a:cxn>
                  <a:cxn ang="0">
                    <a:pos x="T2" y="T3"/>
                  </a:cxn>
                  <a:cxn ang="0">
                    <a:pos x="T4" y="T5"/>
                  </a:cxn>
                  <a:cxn ang="0">
                    <a:pos x="T6" y="T7"/>
                  </a:cxn>
                  <a:cxn ang="0">
                    <a:pos x="T8" y="T9"/>
                  </a:cxn>
                  <a:cxn ang="0">
                    <a:pos x="T10" y="T11"/>
                  </a:cxn>
                </a:cxnLst>
                <a:rect l="0" t="0" r="r" b="b"/>
                <a:pathLst>
                  <a:path w="536" h="1290">
                    <a:moveTo>
                      <a:pt x="0" y="1290"/>
                    </a:moveTo>
                    <a:lnTo>
                      <a:pt x="0" y="1290"/>
                    </a:lnTo>
                    <a:lnTo>
                      <a:pt x="536" y="1290"/>
                    </a:lnTo>
                    <a:lnTo>
                      <a:pt x="536" y="0"/>
                    </a:lnTo>
                    <a:lnTo>
                      <a:pt x="0" y="0"/>
                    </a:lnTo>
                    <a:lnTo>
                      <a:pt x="0" y="1290"/>
                    </a:lnTo>
                    <a:close/>
                  </a:path>
                </a:pathLst>
              </a:custGeom>
              <a:noFill/>
              <a:ln w="12700" cap="rnd">
                <a:solidFill>
                  <a:srgbClr val="2576B7"/>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p>
            </p:txBody>
          </p:sp>
        </p:grpSp>
      </p:grpSp>
      <p:grpSp>
        <p:nvGrpSpPr>
          <p:cNvPr id="50" name="Group 49"/>
          <p:cNvGrpSpPr/>
          <p:nvPr/>
        </p:nvGrpSpPr>
        <p:grpSpPr>
          <a:xfrm>
            <a:off x="6041646" y="1687216"/>
            <a:ext cx="468004" cy="468004"/>
            <a:chOff x="4415052" y="2756494"/>
            <a:chExt cx="614739" cy="614739"/>
          </a:xfrm>
          <a:noFill/>
        </p:grpSpPr>
        <p:sp>
          <p:nvSpPr>
            <p:cNvPr id="51" name="Oval 50"/>
            <p:cNvSpPr/>
            <p:nvPr/>
          </p:nvSpPr>
          <p:spPr>
            <a:xfrm>
              <a:off x="4415052" y="2756494"/>
              <a:ext cx="614739" cy="614739"/>
            </a:xfrm>
            <a:prstGeom prst="ellipse">
              <a:avLst/>
            </a:prstGeom>
            <a:grpFill/>
            <a:ln>
              <a:solidFill>
                <a:srgbClr val="2576B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grpSp>
          <p:nvGrpSpPr>
            <p:cNvPr id="52" name="Group 51"/>
            <p:cNvGrpSpPr/>
            <p:nvPr/>
          </p:nvGrpSpPr>
          <p:grpSpPr>
            <a:xfrm>
              <a:off x="4511309" y="2943970"/>
              <a:ext cx="422226" cy="239787"/>
              <a:chOff x="8048185" y="1753515"/>
              <a:chExt cx="1162873" cy="660413"/>
            </a:xfrm>
            <a:grpFill/>
          </p:grpSpPr>
          <p:sp>
            <p:nvSpPr>
              <p:cNvPr id="53" name="Freeform 205"/>
              <p:cNvSpPr>
                <a:spLocks/>
              </p:cNvSpPr>
              <p:nvPr/>
            </p:nvSpPr>
            <p:spPr bwMode="auto">
              <a:xfrm>
                <a:off x="9003704" y="1753515"/>
                <a:ext cx="207354" cy="224255"/>
              </a:xfrm>
              <a:custGeom>
                <a:avLst/>
                <a:gdLst>
                  <a:gd name="T0" fmla="*/ 319 w 319"/>
                  <a:gd name="T1" fmla="*/ 345 h 345"/>
                  <a:gd name="T2" fmla="*/ 269 w 319"/>
                  <a:gd name="T3" fmla="*/ 0 h 345"/>
                  <a:gd name="T4" fmla="*/ 0 w 319"/>
                  <a:gd name="T5" fmla="*/ 201 h 345"/>
                </a:gdLst>
                <a:ahLst/>
                <a:cxnLst>
                  <a:cxn ang="0">
                    <a:pos x="T0" y="T1"/>
                  </a:cxn>
                  <a:cxn ang="0">
                    <a:pos x="T2" y="T3"/>
                  </a:cxn>
                  <a:cxn ang="0">
                    <a:pos x="T4" y="T5"/>
                  </a:cxn>
                </a:cxnLst>
                <a:rect l="0" t="0" r="r" b="b"/>
                <a:pathLst>
                  <a:path w="319" h="345">
                    <a:moveTo>
                      <a:pt x="319" y="345"/>
                    </a:moveTo>
                    <a:lnTo>
                      <a:pt x="269" y="0"/>
                    </a:lnTo>
                    <a:lnTo>
                      <a:pt x="0" y="201"/>
                    </a:lnTo>
                  </a:path>
                </a:pathLst>
              </a:custGeom>
              <a:grpFill/>
              <a:ln w="12700" cap="rnd">
                <a:solidFill>
                  <a:srgbClr val="2576B7"/>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54" name="Line 207"/>
              <p:cNvSpPr>
                <a:spLocks noChangeShapeType="1"/>
              </p:cNvSpPr>
              <p:nvPr/>
            </p:nvSpPr>
            <p:spPr bwMode="auto">
              <a:xfrm flipH="1">
                <a:off x="8048185" y="2120772"/>
                <a:ext cx="169003" cy="219704"/>
              </a:xfrm>
              <a:prstGeom prst="line">
                <a:avLst/>
              </a:prstGeom>
              <a:grpFill/>
              <a:ln w="12700" cap="rnd">
                <a:solidFill>
                  <a:srgbClr val="2576B7"/>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55" name="Line 208"/>
              <p:cNvSpPr>
                <a:spLocks noChangeShapeType="1"/>
              </p:cNvSpPr>
              <p:nvPr/>
            </p:nvSpPr>
            <p:spPr bwMode="auto">
              <a:xfrm flipH="1" flipV="1">
                <a:off x="8315340" y="2119472"/>
                <a:ext cx="150803" cy="165754"/>
              </a:xfrm>
              <a:prstGeom prst="line">
                <a:avLst/>
              </a:prstGeom>
              <a:grpFill/>
              <a:ln w="12700" cap="rnd">
                <a:solidFill>
                  <a:srgbClr val="2576B7"/>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56" name="Line 209"/>
              <p:cNvSpPr>
                <a:spLocks noChangeShapeType="1"/>
              </p:cNvSpPr>
              <p:nvPr/>
            </p:nvSpPr>
            <p:spPr bwMode="auto">
              <a:xfrm flipH="1">
                <a:off x="8548695" y="2057721"/>
                <a:ext cx="104652" cy="216455"/>
              </a:xfrm>
              <a:prstGeom prst="line">
                <a:avLst/>
              </a:prstGeom>
              <a:grpFill/>
              <a:ln w="12700" cap="rnd">
                <a:solidFill>
                  <a:srgbClr val="2576B7"/>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57" name="Line 210"/>
              <p:cNvSpPr>
                <a:spLocks noChangeShapeType="1"/>
              </p:cNvSpPr>
              <p:nvPr/>
            </p:nvSpPr>
            <p:spPr bwMode="auto">
              <a:xfrm flipH="1" flipV="1">
                <a:off x="8763849" y="2019370"/>
                <a:ext cx="169003" cy="96852"/>
              </a:xfrm>
              <a:prstGeom prst="line">
                <a:avLst/>
              </a:prstGeom>
              <a:grpFill/>
              <a:ln w="12700" cap="rnd">
                <a:solidFill>
                  <a:srgbClr val="2576B7"/>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58" name="Line 211"/>
              <p:cNvSpPr>
                <a:spLocks noChangeShapeType="1"/>
              </p:cNvSpPr>
              <p:nvPr/>
            </p:nvSpPr>
            <p:spPr bwMode="auto">
              <a:xfrm flipH="1">
                <a:off x="9038805" y="1753515"/>
                <a:ext cx="139753" cy="325657"/>
              </a:xfrm>
              <a:prstGeom prst="line">
                <a:avLst/>
              </a:prstGeom>
              <a:grpFill/>
              <a:ln w="12700" cap="rnd">
                <a:solidFill>
                  <a:srgbClr val="2576B7"/>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59" name="Oval 212"/>
              <p:cNvSpPr>
                <a:spLocks noChangeArrowheads="1"/>
              </p:cNvSpPr>
              <p:nvPr/>
            </p:nvSpPr>
            <p:spPr bwMode="auto">
              <a:xfrm>
                <a:off x="8927003" y="2070071"/>
                <a:ext cx="146903" cy="147553"/>
              </a:xfrm>
              <a:prstGeom prst="ellipse">
                <a:avLst/>
              </a:prstGeom>
              <a:grpFill/>
              <a:ln w="12700" cap="rnd">
                <a:solidFill>
                  <a:srgbClr val="2576B7"/>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60" name="Oval 213"/>
              <p:cNvSpPr>
                <a:spLocks noChangeArrowheads="1"/>
              </p:cNvSpPr>
              <p:nvPr/>
            </p:nvSpPr>
            <p:spPr bwMode="auto">
              <a:xfrm>
                <a:off x="8619547" y="1922518"/>
                <a:ext cx="147553" cy="147553"/>
              </a:xfrm>
              <a:prstGeom prst="ellipse">
                <a:avLst/>
              </a:prstGeom>
              <a:grpFill/>
              <a:ln w="12700" cap="rnd">
                <a:solidFill>
                  <a:srgbClr val="2576B7"/>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61" name="Oval 214"/>
              <p:cNvSpPr>
                <a:spLocks noChangeArrowheads="1"/>
              </p:cNvSpPr>
              <p:nvPr/>
            </p:nvSpPr>
            <p:spPr bwMode="auto">
              <a:xfrm>
                <a:off x="8443393" y="2266375"/>
                <a:ext cx="146903" cy="147553"/>
              </a:xfrm>
              <a:prstGeom prst="ellipse">
                <a:avLst/>
              </a:prstGeom>
              <a:grpFill/>
              <a:ln w="12700" cap="rnd">
                <a:solidFill>
                  <a:srgbClr val="2576B7"/>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62" name="Oval 215"/>
              <p:cNvSpPr>
                <a:spLocks noChangeArrowheads="1"/>
              </p:cNvSpPr>
              <p:nvPr/>
            </p:nvSpPr>
            <p:spPr bwMode="auto">
              <a:xfrm>
                <a:off x="8191188" y="1990119"/>
                <a:ext cx="147553" cy="147553"/>
              </a:xfrm>
              <a:prstGeom prst="ellipse">
                <a:avLst/>
              </a:prstGeom>
              <a:grpFill/>
              <a:ln w="12700" cap="rnd">
                <a:solidFill>
                  <a:srgbClr val="2576B7"/>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p>
            </p:txBody>
          </p:sp>
        </p:grpSp>
      </p:grpSp>
      <p:sp>
        <p:nvSpPr>
          <p:cNvPr id="63" name="TextBox 62"/>
          <p:cNvSpPr txBox="1"/>
          <p:nvPr/>
        </p:nvSpPr>
        <p:spPr>
          <a:xfrm>
            <a:off x="6716782" y="3713630"/>
            <a:ext cx="2370684" cy="2800767"/>
          </a:xfrm>
          <a:prstGeom prst="rect">
            <a:avLst/>
          </a:prstGeom>
        </p:spPr>
        <p:txBody>
          <a:bodyPr wrap="square" rtlCol="0">
            <a:spAutoFit/>
          </a:bodyPr>
          <a:lstStyle/>
          <a:p>
            <a:pPr algn="ctr"/>
            <a:r>
              <a:rPr lang="en-CA" sz="1100" b="1" dirty="0">
                <a:solidFill>
                  <a:schemeClr val="bg1"/>
                </a:solidFill>
              </a:rPr>
              <a:t>The proliferation of hacking techniques and commoditization of hacking tools has enabled more people to become threat </a:t>
            </a:r>
            <a:r>
              <a:rPr lang="en-CA" sz="1100" b="1" dirty="0" smtClean="0">
                <a:solidFill>
                  <a:schemeClr val="bg1"/>
                </a:solidFill>
              </a:rPr>
              <a:t>actors. Examples include:</a:t>
            </a:r>
            <a:endParaRPr lang="en-CA" sz="1200" dirty="0">
              <a:solidFill>
                <a:schemeClr val="bg1"/>
              </a:solidFill>
            </a:endParaRPr>
          </a:p>
          <a:p>
            <a:endParaRPr lang="en-CA" sz="1100" dirty="0" smtClean="0">
              <a:solidFill>
                <a:schemeClr val="bg1"/>
              </a:solidFill>
            </a:endParaRPr>
          </a:p>
          <a:p>
            <a:pPr marL="171450" indent="-171450">
              <a:buFont typeface="Wingdings" panose="05000000000000000000" pitchFamily="2" charset="2"/>
              <a:buChar char=""/>
            </a:pPr>
            <a:r>
              <a:rPr lang="en-CA" sz="1100" dirty="0" smtClean="0">
                <a:solidFill>
                  <a:schemeClr val="bg1"/>
                </a:solidFill>
              </a:rPr>
              <a:t>Organized Crime Groups</a:t>
            </a:r>
          </a:p>
          <a:p>
            <a:pPr marL="171450" indent="-171450">
              <a:buFont typeface="Wingdings" panose="05000000000000000000" pitchFamily="2" charset="2"/>
              <a:buChar char=""/>
            </a:pPr>
            <a:r>
              <a:rPr lang="en-CA" sz="1100" dirty="0">
                <a:solidFill>
                  <a:schemeClr val="bg1"/>
                </a:solidFill>
              </a:rPr>
              <a:t>Lone </a:t>
            </a:r>
            <a:r>
              <a:rPr lang="en-CA" sz="1100" dirty="0" smtClean="0">
                <a:solidFill>
                  <a:schemeClr val="bg1"/>
                </a:solidFill>
              </a:rPr>
              <a:t>Cybercriminals</a:t>
            </a:r>
          </a:p>
          <a:p>
            <a:pPr marL="171450" indent="-171450">
              <a:buFont typeface="Wingdings" panose="05000000000000000000" pitchFamily="2" charset="2"/>
              <a:buChar char=""/>
            </a:pPr>
            <a:r>
              <a:rPr lang="en-CA" sz="1100" dirty="0" smtClean="0">
                <a:solidFill>
                  <a:schemeClr val="bg1"/>
                </a:solidFill>
              </a:rPr>
              <a:t>Competitors</a:t>
            </a:r>
          </a:p>
          <a:p>
            <a:pPr marL="171450" indent="-171450">
              <a:buFont typeface="Wingdings" panose="05000000000000000000" pitchFamily="2" charset="2"/>
              <a:buChar char=""/>
            </a:pPr>
            <a:r>
              <a:rPr lang="en-CA" sz="1100" dirty="0" smtClean="0">
                <a:solidFill>
                  <a:schemeClr val="bg1"/>
                </a:solidFill>
                <a:sym typeface="Wingdings" panose="05000000000000000000" pitchFamily="2" charset="2"/>
              </a:rPr>
              <a:t>Nation States</a:t>
            </a:r>
            <a:endParaRPr lang="en-CA" sz="1100" dirty="0">
              <a:solidFill>
                <a:schemeClr val="bg1"/>
              </a:solidFill>
              <a:sym typeface="Wingdings" panose="05000000000000000000" pitchFamily="2" charset="2"/>
            </a:endParaRPr>
          </a:p>
          <a:p>
            <a:pPr marL="171450" indent="-171450">
              <a:buFont typeface="Wingdings" panose="05000000000000000000" pitchFamily="2" charset="2"/>
              <a:buChar char=""/>
            </a:pPr>
            <a:r>
              <a:rPr lang="en-CA" sz="1100" dirty="0" smtClean="0">
                <a:solidFill>
                  <a:schemeClr val="bg1"/>
                </a:solidFill>
              </a:rPr>
              <a:t>Hacktivists</a:t>
            </a:r>
            <a:endParaRPr lang="en-CA" sz="1100" dirty="0">
              <a:solidFill>
                <a:schemeClr val="bg1"/>
              </a:solidFill>
            </a:endParaRPr>
          </a:p>
          <a:p>
            <a:pPr marL="171450" indent="-171450">
              <a:buFont typeface="Wingdings" panose="05000000000000000000" pitchFamily="2" charset="2"/>
              <a:buChar char=""/>
            </a:pPr>
            <a:r>
              <a:rPr lang="en-CA" sz="1100" dirty="0" smtClean="0">
                <a:solidFill>
                  <a:schemeClr val="bg1"/>
                </a:solidFill>
              </a:rPr>
              <a:t>Terrorists</a:t>
            </a:r>
          </a:p>
          <a:p>
            <a:pPr marL="171450" indent="-171450">
              <a:buFont typeface="Wingdings" panose="05000000000000000000" pitchFamily="2" charset="2"/>
              <a:buChar char=""/>
            </a:pPr>
            <a:r>
              <a:rPr lang="en-CA" sz="1100" dirty="0" smtClean="0">
                <a:solidFill>
                  <a:schemeClr val="bg1"/>
                </a:solidFill>
              </a:rPr>
              <a:t>Former Employees</a:t>
            </a:r>
            <a:endParaRPr lang="en-CA" sz="1100" dirty="0">
              <a:solidFill>
                <a:schemeClr val="bg1"/>
              </a:solidFill>
            </a:endParaRPr>
          </a:p>
          <a:p>
            <a:pPr marL="171450" indent="-171450">
              <a:buFont typeface="Wingdings" panose="05000000000000000000" pitchFamily="2" charset="2"/>
              <a:buChar char=""/>
            </a:pPr>
            <a:r>
              <a:rPr lang="en-CA" sz="1100" dirty="0">
                <a:solidFill>
                  <a:schemeClr val="bg1"/>
                </a:solidFill>
              </a:rPr>
              <a:t>Domestic Intelligence </a:t>
            </a:r>
            <a:r>
              <a:rPr lang="en-CA" sz="1100" dirty="0" smtClean="0">
                <a:solidFill>
                  <a:schemeClr val="bg1"/>
                </a:solidFill>
              </a:rPr>
              <a:t>Services</a:t>
            </a:r>
            <a:endParaRPr lang="en-CA" sz="1100" dirty="0">
              <a:solidFill>
                <a:schemeClr val="bg1"/>
              </a:solidFill>
            </a:endParaRPr>
          </a:p>
          <a:p>
            <a:pPr marL="171450" indent="-171450">
              <a:buFont typeface="Wingdings" panose="05000000000000000000" pitchFamily="2" charset="2"/>
              <a:buChar char=""/>
            </a:pPr>
            <a:r>
              <a:rPr lang="en-CA" sz="1100" dirty="0">
                <a:solidFill>
                  <a:schemeClr val="bg1"/>
                </a:solidFill>
              </a:rPr>
              <a:t>Current Employees (malicious </a:t>
            </a:r>
            <a:r>
              <a:rPr lang="en-CA" sz="1100" dirty="0" smtClean="0">
                <a:solidFill>
                  <a:schemeClr val="bg1"/>
                </a:solidFill>
              </a:rPr>
              <a:t>and </a:t>
            </a:r>
            <a:r>
              <a:rPr lang="en-CA" sz="1100" dirty="0">
                <a:solidFill>
                  <a:schemeClr val="bg1"/>
                </a:solidFill>
              </a:rPr>
              <a:t>accidental</a:t>
            </a:r>
            <a:r>
              <a:rPr lang="en-CA" sz="1100" dirty="0" smtClean="0">
                <a:solidFill>
                  <a:schemeClr val="bg1"/>
                </a:solidFill>
              </a:rPr>
              <a:t>)</a:t>
            </a:r>
            <a:endParaRPr lang="en-CA" sz="1100" dirty="0">
              <a:solidFill>
                <a:schemeClr val="bg1"/>
              </a:solidFill>
            </a:endParaRPr>
          </a:p>
        </p:txBody>
      </p:sp>
      <p:sp>
        <p:nvSpPr>
          <p:cNvPr id="64" name="Rectangle 63"/>
          <p:cNvSpPr/>
          <p:nvPr/>
        </p:nvSpPr>
        <p:spPr>
          <a:xfrm>
            <a:off x="62523" y="6124693"/>
            <a:ext cx="4014354" cy="400110"/>
          </a:xfrm>
          <a:prstGeom prst="rect">
            <a:avLst/>
          </a:prstGeom>
        </p:spPr>
        <p:txBody>
          <a:bodyPr wrap="square">
            <a:spAutoFit/>
          </a:bodyPr>
          <a:lstStyle/>
          <a:p>
            <a:r>
              <a:rPr lang="en-CA" sz="1000" b="1" dirty="0" smtClean="0"/>
              <a:t>Sources: “</a:t>
            </a:r>
            <a:r>
              <a:rPr lang="en-CA" sz="1000" dirty="0" smtClean="0"/>
              <a:t>2017 </a:t>
            </a:r>
            <a:r>
              <a:rPr lang="en-CA" sz="1000" dirty="0"/>
              <a:t>Cost of Data Breach </a:t>
            </a:r>
            <a:r>
              <a:rPr lang="en-CA" sz="1000" dirty="0" smtClean="0"/>
              <a:t>Study”; “2017 Data </a:t>
            </a:r>
            <a:r>
              <a:rPr lang="en-CA" sz="1000" dirty="0"/>
              <a:t>Breach </a:t>
            </a:r>
            <a:r>
              <a:rPr lang="en-CA" sz="1000" dirty="0" smtClean="0"/>
              <a:t>Investigations Report”; </a:t>
            </a:r>
            <a:r>
              <a:rPr lang="fr-FR" sz="1000" dirty="0" smtClean="0"/>
              <a:t>GDPR </a:t>
            </a:r>
            <a:r>
              <a:rPr lang="fr-FR" sz="1000" dirty="0"/>
              <a:t>Article 4(2), 6</a:t>
            </a:r>
            <a:endParaRPr lang="en-CA" sz="1000" dirty="0"/>
          </a:p>
        </p:txBody>
      </p:sp>
      <p:sp>
        <p:nvSpPr>
          <p:cNvPr id="65" name="TextBox 64"/>
          <p:cNvSpPr txBox="1"/>
          <p:nvPr/>
        </p:nvSpPr>
        <p:spPr>
          <a:xfrm rot="18624026">
            <a:off x="4938480" y="5445517"/>
            <a:ext cx="1890936" cy="646331"/>
          </a:xfrm>
          <a:prstGeom prst="rect">
            <a:avLst/>
          </a:prstGeom>
        </p:spPr>
        <p:txBody>
          <a:bodyPr wrap="square" rtlCol="0">
            <a:spAutoFit/>
          </a:bodyPr>
          <a:lstStyle/>
          <a:p>
            <a:pPr algn="ctr"/>
            <a:r>
              <a:rPr lang="en-CA" b="1" dirty="0" smtClean="0"/>
              <a:t>Threat Actor Examples</a:t>
            </a:r>
            <a:endParaRPr lang="en-CA" sz="2000" b="1" dirty="0" smtClean="0"/>
          </a:p>
        </p:txBody>
      </p:sp>
      <p:grpSp>
        <p:nvGrpSpPr>
          <p:cNvPr id="66" name="Group 65"/>
          <p:cNvGrpSpPr/>
          <p:nvPr/>
        </p:nvGrpSpPr>
        <p:grpSpPr>
          <a:xfrm>
            <a:off x="5092355" y="3329964"/>
            <a:ext cx="454548" cy="454548"/>
            <a:chOff x="5164672" y="3513311"/>
            <a:chExt cx="1097280" cy="1097280"/>
          </a:xfrm>
        </p:grpSpPr>
        <p:sp>
          <p:nvSpPr>
            <p:cNvPr id="67" name="Oval 79"/>
            <p:cNvSpPr>
              <a:spLocks noChangeArrowheads="1"/>
            </p:cNvSpPr>
            <p:nvPr/>
          </p:nvSpPr>
          <p:spPr bwMode="auto">
            <a:xfrm>
              <a:off x="5164672" y="3513311"/>
              <a:ext cx="1097280" cy="1097280"/>
            </a:xfrm>
            <a:prstGeom prst="ellipse">
              <a:avLst/>
            </a:prstGeom>
            <a:noFill/>
            <a:ln>
              <a:solidFill>
                <a:srgbClr val="3C91D8"/>
              </a:solidFill>
            </a:ln>
          </p:spPr>
          <p:txBody>
            <a:bodyPr vert="horz" wrap="square" lIns="91440" tIns="45720" rIns="91440" bIns="45720" numCol="1" anchor="t" anchorCtr="0" compatLnSpc="1">
              <a:prstTxWarp prst="textNoShape">
                <a:avLst/>
              </a:prstTxWarp>
            </a:bodyPr>
            <a:lstStyle/>
            <a:p>
              <a:endParaRPr lang="en-US" dirty="0"/>
            </a:p>
          </p:txBody>
        </p:sp>
        <p:sp>
          <p:nvSpPr>
            <p:cNvPr id="68" name="Freeform 153"/>
            <p:cNvSpPr>
              <a:spLocks noEditPoints="1"/>
            </p:cNvSpPr>
            <p:nvPr/>
          </p:nvSpPr>
          <p:spPr bwMode="auto">
            <a:xfrm>
              <a:off x="5388899" y="3748272"/>
              <a:ext cx="648826" cy="534328"/>
            </a:xfrm>
            <a:custGeom>
              <a:avLst/>
              <a:gdLst>
                <a:gd name="T0" fmla="*/ 0 w 629"/>
                <a:gd name="T1" fmla="*/ 517 h 517"/>
                <a:gd name="T2" fmla="*/ 315 w 629"/>
                <a:gd name="T3" fmla="*/ 0 h 517"/>
                <a:gd name="T4" fmla="*/ 629 w 629"/>
                <a:gd name="T5" fmla="*/ 517 h 517"/>
                <a:gd name="T6" fmla="*/ 0 w 629"/>
                <a:gd name="T7" fmla="*/ 517 h 517"/>
                <a:gd name="T8" fmla="*/ 315 w 629"/>
                <a:gd name="T9" fmla="*/ 408 h 517"/>
                <a:gd name="T10" fmla="*/ 290 w 629"/>
                <a:gd name="T11" fmla="*/ 433 h 517"/>
                <a:gd name="T12" fmla="*/ 315 w 629"/>
                <a:gd name="T13" fmla="*/ 457 h 517"/>
                <a:gd name="T14" fmla="*/ 339 w 629"/>
                <a:gd name="T15" fmla="*/ 433 h 517"/>
                <a:gd name="T16" fmla="*/ 315 w 629"/>
                <a:gd name="T17" fmla="*/ 408 h 517"/>
                <a:gd name="T18" fmla="*/ 290 w 629"/>
                <a:gd name="T19" fmla="*/ 367 h 517"/>
                <a:gd name="T20" fmla="*/ 315 w 629"/>
                <a:gd name="T21" fmla="*/ 391 h 517"/>
                <a:gd name="T22" fmla="*/ 339 w 629"/>
                <a:gd name="T23" fmla="*/ 367 h 517"/>
                <a:gd name="T24" fmla="*/ 339 w 629"/>
                <a:gd name="T25" fmla="*/ 200 h 517"/>
                <a:gd name="T26" fmla="*/ 315 w 629"/>
                <a:gd name="T27" fmla="*/ 176 h 517"/>
                <a:gd name="T28" fmla="*/ 290 w 629"/>
                <a:gd name="T29" fmla="*/ 200 h 517"/>
                <a:gd name="T30" fmla="*/ 290 w 629"/>
                <a:gd name="T31" fmla="*/ 367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9" h="517">
                  <a:moveTo>
                    <a:pt x="0" y="517"/>
                  </a:moveTo>
                  <a:cubicBezTo>
                    <a:pt x="315" y="0"/>
                    <a:pt x="315" y="0"/>
                    <a:pt x="315" y="0"/>
                  </a:cubicBezTo>
                  <a:cubicBezTo>
                    <a:pt x="629" y="517"/>
                    <a:pt x="629" y="517"/>
                    <a:pt x="629" y="517"/>
                  </a:cubicBezTo>
                  <a:lnTo>
                    <a:pt x="0" y="517"/>
                  </a:lnTo>
                  <a:close/>
                  <a:moveTo>
                    <a:pt x="315" y="408"/>
                  </a:moveTo>
                  <a:cubicBezTo>
                    <a:pt x="301" y="408"/>
                    <a:pt x="290" y="419"/>
                    <a:pt x="290" y="433"/>
                  </a:cubicBezTo>
                  <a:cubicBezTo>
                    <a:pt x="290" y="446"/>
                    <a:pt x="301" y="457"/>
                    <a:pt x="315" y="457"/>
                  </a:cubicBezTo>
                  <a:cubicBezTo>
                    <a:pt x="328" y="457"/>
                    <a:pt x="339" y="446"/>
                    <a:pt x="339" y="433"/>
                  </a:cubicBezTo>
                  <a:cubicBezTo>
                    <a:pt x="339" y="419"/>
                    <a:pt x="328" y="408"/>
                    <a:pt x="315" y="408"/>
                  </a:cubicBezTo>
                  <a:close/>
                  <a:moveTo>
                    <a:pt x="290" y="367"/>
                  </a:moveTo>
                  <a:cubicBezTo>
                    <a:pt x="290" y="380"/>
                    <a:pt x="301" y="391"/>
                    <a:pt x="315" y="391"/>
                  </a:cubicBezTo>
                  <a:cubicBezTo>
                    <a:pt x="328" y="391"/>
                    <a:pt x="339" y="380"/>
                    <a:pt x="339" y="367"/>
                  </a:cubicBezTo>
                  <a:cubicBezTo>
                    <a:pt x="339" y="200"/>
                    <a:pt x="339" y="200"/>
                    <a:pt x="339" y="200"/>
                  </a:cubicBezTo>
                  <a:cubicBezTo>
                    <a:pt x="339" y="187"/>
                    <a:pt x="328" y="176"/>
                    <a:pt x="315" y="176"/>
                  </a:cubicBezTo>
                  <a:cubicBezTo>
                    <a:pt x="301" y="176"/>
                    <a:pt x="290" y="187"/>
                    <a:pt x="290" y="200"/>
                  </a:cubicBezTo>
                  <a:lnTo>
                    <a:pt x="290" y="367"/>
                  </a:lnTo>
                  <a:close/>
                </a:path>
              </a:pathLst>
            </a:custGeom>
            <a:noFill/>
            <a:ln w="19050" cap="rnd">
              <a:solidFill>
                <a:srgbClr val="3C91D8"/>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69" name="Line 7"/>
          <p:cNvSpPr>
            <a:spLocks noChangeShapeType="1"/>
          </p:cNvSpPr>
          <p:nvPr/>
        </p:nvSpPr>
        <p:spPr bwMode="auto">
          <a:xfrm flipV="1">
            <a:off x="706628" y="5343519"/>
            <a:ext cx="3289579" cy="11282"/>
          </a:xfrm>
          <a:prstGeom prst="line">
            <a:avLst/>
          </a:prstGeom>
          <a:noFill/>
          <a:ln w="66675" cap="rnd">
            <a:solidFill>
              <a:srgbClr val="D5E8F7"/>
            </a:solidFill>
            <a:prstDash val="solid"/>
            <a:round/>
            <a:headEnd/>
            <a:tailEnd type="triangle" w="med" len="sm"/>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70" name="Freeform 5"/>
          <p:cNvSpPr>
            <a:spLocks/>
          </p:cNvSpPr>
          <p:nvPr/>
        </p:nvSpPr>
        <p:spPr bwMode="auto">
          <a:xfrm>
            <a:off x="406186" y="5354804"/>
            <a:ext cx="300442" cy="601687"/>
          </a:xfrm>
          <a:custGeom>
            <a:avLst/>
            <a:gdLst>
              <a:gd name="T0" fmla="*/ 129 w 129"/>
              <a:gd name="T1" fmla="*/ 258 h 258"/>
              <a:gd name="T2" fmla="*/ 0 w 129"/>
              <a:gd name="T3" fmla="*/ 129 h 258"/>
              <a:gd name="T4" fmla="*/ 129 w 129"/>
              <a:gd name="T5" fmla="*/ 0 h 258"/>
            </a:gdLst>
            <a:ahLst/>
            <a:cxnLst>
              <a:cxn ang="0">
                <a:pos x="T0" y="T1"/>
              </a:cxn>
              <a:cxn ang="0">
                <a:pos x="T2" y="T3"/>
              </a:cxn>
              <a:cxn ang="0">
                <a:pos x="T4" y="T5"/>
              </a:cxn>
            </a:cxnLst>
            <a:rect l="0" t="0" r="r" b="b"/>
            <a:pathLst>
              <a:path w="129" h="258">
                <a:moveTo>
                  <a:pt x="129" y="258"/>
                </a:moveTo>
                <a:cubicBezTo>
                  <a:pt x="57" y="258"/>
                  <a:pt x="0" y="200"/>
                  <a:pt x="0" y="129"/>
                </a:cubicBezTo>
                <a:cubicBezTo>
                  <a:pt x="0" y="57"/>
                  <a:pt x="57" y="0"/>
                  <a:pt x="129" y="0"/>
                </a:cubicBezTo>
              </a:path>
            </a:pathLst>
          </a:custGeom>
          <a:noFill/>
          <a:ln w="88900" cap="rnd">
            <a:solidFill>
              <a:srgbClr val="D5E8F7"/>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71" name="Freeform 6"/>
          <p:cNvSpPr>
            <a:spLocks/>
          </p:cNvSpPr>
          <p:nvPr/>
        </p:nvSpPr>
        <p:spPr bwMode="auto">
          <a:xfrm>
            <a:off x="706627" y="5354804"/>
            <a:ext cx="300442" cy="601687"/>
          </a:xfrm>
          <a:custGeom>
            <a:avLst/>
            <a:gdLst>
              <a:gd name="T0" fmla="*/ 0 w 129"/>
              <a:gd name="T1" fmla="*/ 0 h 258"/>
              <a:gd name="T2" fmla="*/ 129 w 129"/>
              <a:gd name="T3" fmla="*/ 129 h 258"/>
              <a:gd name="T4" fmla="*/ 0 w 129"/>
              <a:gd name="T5" fmla="*/ 258 h 258"/>
            </a:gdLst>
            <a:ahLst/>
            <a:cxnLst>
              <a:cxn ang="0">
                <a:pos x="T0" y="T1"/>
              </a:cxn>
              <a:cxn ang="0">
                <a:pos x="T2" y="T3"/>
              </a:cxn>
              <a:cxn ang="0">
                <a:pos x="T4" y="T5"/>
              </a:cxn>
            </a:cxnLst>
            <a:rect l="0" t="0" r="r" b="b"/>
            <a:pathLst>
              <a:path w="129" h="258">
                <a:moveTo>
                  <a:pt x="0" y="0"/>
                </a:moveTo>
                <a:cubicBezTo>
                  <a:pt x="71" y="0"/>
                  <a:pt x="129" y="57"/>
                  <a:pt x="129" y="129"/>
                </a:cubicBezTo>
                <a:cubicBezTo>
                  <a:pt x="129" y="200"/>
                  <a:pt x="71" y="258"/>
                  <a:pt x="0" y="258"/>
                </a:cubicBezTo>
              </a:path>
            </a:pathLst>
          </a:custGeom>
          <a:noFill/>
          <a:ln w="88900" cap="rnd">
            <a:solidFill>
              <a:srgbClr val="D5E8F7"/>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72" name="Line 8"/>
          <p:cNvSpPr>
            <a:spLocks noChangeShapeType="1"/>
          </p:cNvSpPr>
          <p:nvPr/>
        </p:nvSpPr>
        <p:spPr bwMode="auto">
          <a:xfrm flipH="1" flipV="1">
            <a:off x="-2" y="5343521"/>
            <a:ext cx="1089814" cy="11281"/>
          </a:xfrm>
          <a:prstGeom prst="line">
            <a:avLst/>
          </a:prstGeom>
          <a:noFill/>
          <a:ln w="66675" cap="rnd">
            <a:solidFill>
              <a:srgbClr val="D5E8F7"/>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73" name="Rectangle 72"/>
          <p:cNvSpPr/>
          <p:nvPr/>
        </p:nvSpPr>
        <p:spPr>
          <a:xfrm>
            <a:off x="486053" y="5470981"/>
            <a:ext cx="441147" cy="369332"/>
          </a:xfrm>
          <a:prstGeom prst="rect">
            <a:avLst/>
          </a:prstGeom>
        </p:spPr>
        <p:txBody>
          <a:bodyPr wrap="none" anchor="ctr" anchorCtr="0">
            <a:spAutoFit/>
          </a:bodyPr>
          <a:lstStyle/>
          <a:p>
            <a:pPr algn="ctr"/>
            <a:r>
              <a:rPr lang="en-US" dirty="0" smtClean="0"/>
              <a:t>05</a:t>
            </a:r>
            <a:endParaRPr lang="en-US" dirty="0"/>
          </a:p>
        </p:txBody>
      </p:sp>
      <p:sp>
        <p:nvSpPr>
          <p:cNvPr id="74" name="Rectangle 73"/>
          <p:cNvSpPr/>
          <p:nvPr/>
        </p:nvSpPr>
        <p:spPr>
          <a:xfrm>
            <a:off x="1149322" y="5428953"/>
            <a:ext cx="2770723" cy="600164"/>
          </a:xfrm>
          <a:prstGeom prst="rect">
            <a:avLst/>
          </a:prstGeom>
        </p:spPr>
        <p:txBody>
          <a:bodyPr wrap="square">
            <a:spAutoFit/>
          </a:bodyPr>
          <a:lstStyle/>
          <a:p>
            <a:r>
              <a:rPr lang="en-US" sz="1100" dirty="0" smtClean="0"/>
              <a:t>The average cost of a data breach increases by </a:t>
            </a:r>
            <a:r>
              <a:rPr lang="en-US" sz="1100" b="1" dirty="0" smtClean="0">
                <a:solidFill>
                  <a:schemeClr val="accent1"/>
                </a:solidFill>
              </a:rPr>
              <a:t>$1 million</a:t>
            </a:r>
            <a:r>
              <a:rPr lang="en-US" sz="1100" dirty="0" smtClean="0"/>
              <a:t> if left undetected for </a:t>
            </a:r>
            <a:r>
              <a:rPr lang="en-US" sz="1100" b="1" dirty="0" smtClean="0">
                <a:solidFill>
                  <a:schemeClr val="accent1"/>
                </a:solidFill>
              </a:rPr>
              <a:t>&gt;100 days</a:t>
            </a:r>
            <a:r>
              <a:rPr lang="en-US" sz="1100" b="1" dirty="0" smtClean="0"/>
              <a:t>.</a:t>
            </a:r>
            <a:endParaRPr lang="en-US" sz="1100" b="1" dirty="0"/>
          </a:p>
        </p:txBody>
      </p:sp>
      <p:grpSp>
        <p:nvGrpSpPr>
          <p:cNvPr id="75" name="Group 74"/>
          <p:cNvGrpSpPr/>
          <p:nvPr/>
        </p:nvGrpSpPr>
        <p:grpSpPr>
          <a:xfrm>
            <a:off x="4083682" y="5120982"/>
            <a:ext cx="444216" cy="445073"/>
            <a:chOff x="3966376" y="5511515"/>
            <a:chExt cx="822325" cy="823912"/>
          </a:xfrm>
        </p:grpSpPr>
        <p:sp>
          <p:nvSpPr>
            <p:cNvPr id="76" name="Oval 73"/>
            <p:cNvSpPr>
              <a:spLocks noChangeArrowheads="1"/>
            </p:cNvSpPr>
            <p:nvPr/>
          </p:nvSpPr>
          <p:spPr bwMode="auto">
            <a:xfrm>
              <a:off x="3966376" y="5511515"/>
              <a:ext cx="822325" cy="823912"/>
            </a:xfrm>
            <a:prstGeom prst="ellipse">
              <a:avLst/>
            </a:prstGeom>
            <a:noFill/>
            <a:ln w="9525">
              <a:solidFill>
                <a:srgbClr val="2576B7"/>
              </a:solidFill>
              <a:round/>
              <a:headEnd/>
              <a:tailEnd/>
            </a:ln>
          </p:spPr>
          <p:txBody>
            <a:bodyPr lIns="68580" tIns="34290" rIns="68580" bIns="34290"/>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endParaRPr lang="en-US" altLang="en-US" sz="1200" dirty="0"/>
            </a:p>
          </p:txBody>
        </p:sp>
        <p:sp>
          <p:nvSpPr>
            <p:cNvPr id="77" name="Freeform 107"/>
            <p:cNvSpPr>
              <a:spLocks noEditPoints="1"/>
            </p:cNvSpPr>
            <p:nvPr/>
          </p:nvSpPr>
          <p:spPr bwMode="auto">
            <a:xfrm>
              <a:off x="4144176" y="5689315"/>
              <a:ext cx="471487" cy="468312"/>
            </a:xfrm>
            <a:custGeom>
              <a:avLst/>
              <a:gdLst>
                <a:gd name="T0" fmla="*/ 457291 w 610"/>
                <a:gd name="T1" fmla="*/ 404787 h 606"/>
                <a:gd name="T2" fmla="*/ 358250 w 610"/>
                <a:gd name="T3" fmla="*/ 305719 h 606"/>
                <a:gd name="T4" fmla="*/ 334263 w 610"/>
                <a:gd name="T5" fmla="*/ 57274 h 606"/>
                <a:gd name="T6" fmla="*/ 195761 w 610"/>
                <a:gd name="T7" fmla="*/ 0 h 606"/>
                <a:gd name="T8" fmla="*/ 57258 w 610"/>
                <a:gd name="T9" fmla="*/ 57274 h 606"/>
                <a:gd name="T10" fmla="*/ 0 w 610"/>
                <a:gd name="T11" fmla="*/ 195815 h 606"/>
                <a:gd name="T12" fmla="*/ 57258 w 610"/>
                <a:gd name="T13" fmla="*/ 335130 h 606"/>
                <a:gd name="T14" fmla="*/ 195761 w 610"/>
                <a:gd name="T15" fmla="*/ 392404 h 606"/>
                <a:gd name="T16" fmla="*/ 305634 w 610"/>
                <a:gd name="T17" fmla="*/ 359123 h 606"/>
                <a:gd name="T18" fmla="*/ 403901 w 610"/>
                <a:gd name="T19" fmla="*/ 457417 h 606"/>
                <a:gd name="T20" fmla="*/ 430983 w 610"/>
                <a:gd name="T21" fmla="*/ 469027 h 606"/>
                <a:gd name="T22" fmla="*/ 457291 w 610"/>
                <a:gd name="T23" fmla="*/ 457417 h 606"/>
                <a:gd name="T24" fmla="*/ 457291 w 610"/>
                <a:gd name="T25" fmla="*/ 404787 h 606"/>
                <a:gd name="T26" fmla="*/ 64996 w 610"/>
                <a:gd name="T27" fmla="*/ 327390 h 606"/>
                <a:gd name="T28" fmla="*/ 10833 w 610"/>
                <a:gd name="T29" fmla="*/ 195815 h 606"/>
                <a:gd name="T30" fmla="*/ 64996 w 610"/>
                <a:gd name="T31" fmla="*/ 65014 h 606"/>
                <a:gd name="T32" fmla="*/ 195761 w 610"/>
                <a:gd name="T33" fmla="*/ 10836 h 606"/>
                <a:gd name="T34" fmla="*/ 326526 w 610"/>
                <a:gd name="T35" fmla="*/ 65014 h 606"/>
                <a:gd name="T36" fmla="*/ 347417 w 610"/>
                <a:gd name="T37" fmla="*/ 302623 h 606"/>
                <a:gd name="T38" fmla="*/ 346643 w 610"/>
                <a:gd name="T39" fmla="*/ 303397 h 606"/>
                <a:gd name="T40" fmla="*/ 326526 w 610"/>
                <a:gd name="T41" fmla="*/ 327390 h 606"/>
                <a:gd name="T42" fmla="*/ 303313 w 610"/>
                <a:gd name="T43" fmla="*/ 346739 h 606"/>
                <a:gd name="T44" fmla="*/ 302539 w 610"/>
                <a:gd name="T45" fmla="*/ 347513 h 606"/>
                <a:gd name="T46" fmla="*/ 195761 w 610"/>
                <a:gd name="T47" fmla="*/ 381568 h 606"/>
                <a:gd name="T48" fmla="*/ 64996 w 610"/>
                <a:gd name="T49" fmla="*/ 327390 h 606"/>
                <a:gd name="T50" fmla="*/ 449553 w 610"/>
                <a:gd name="T51" fmla="*/ 449678 h 606"/>
                <a:gd name="T52" fmla="*/ 411639 w 610"/>
                <a:gd name="T53" fmla="*/ 449678 h 606"/>
                <a:gd name="T54" fmla="*/ 314145 w 610"/>
                <a:gd name="T55" fmla="*/ 352157 h 606"/>
                <a:gd name="T56" fmla="*/ 334263 w 610"/>
                <a:gd name="T57" fmla="*/ 335130 h 606"/>
                <a:gd name="T58" fmla="*/ 352060 w 610"/>
                <a:gd name="T59" fmla="*/ 314233 h 606"/>
                <a:gd name="T60" fmla="*/ 449553 w 610"/>
                <a:gd name="T61" fmla="*/ 412527 h 606"/>
                <a:gd name="T62" fmla="*/ 449553 w 610"/>
                <a:gd name="T63" fmla="*/ 449678 h 6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10" h="606">
                  <a:moveTo>
                    <a:pt x="591" y="523"/>
                  </a:moveTo>
                  <a:cubicBezTo>
                    <a:pt x="463" y="395"/>
                    <a:pt x="463" y="395"/>
                    <a:pt x="463" y="395"/>
                  </a:cubicBezTo>
                  <a:cubicBezTo>
                    <a:pt x="530" y="296"/>
                    <a:pt x="519" y="161"/>
                    <a:pt x="432" y="74"/>
                  </a:cubicBezTo>
                  <a:cubicBezTo>
                    <a:pt x="384" y="26"/>
                    <a:pt x="321" y="0"/>
                    <a:pt x="253" y="0"/>
                  </a:cubicBezTo>
                  <a:cubicBezTo>
                    <a:pt x="185" y="0"/>
                    <a:pt x="122" y="26"/>
                    <a:pt x="74" y="74"/>
                  </a:cubicBezTo>
                  <a:cubicBezTo>
                    <a:pt x="26" y="122"/>
                    <a:pt x="0" y="186"/>
                    <a:pt x="0" y="253"/>
                  </a:cubicBezTo>
                  <a:cubicBezTo>
                    <a:pt x="0" y="321"/>
                    <a:pt x="26" y="385"/>
                    <a:pt x="74" y="433"/>
                  </a:cubicBezTo>
                  <a:cubicBezTo>
                    <a:pt x="122" y="480"/>
                    <a:pt x="185" y="507"/>
                    <a:pt x="253" y="507"/>
                  </a:cubicBezTo>
                  <a:cubicBezTo>
                    <a:pt x="304" y="507"/>
                    <a:pt x="353" y="492"/>
                    <a:pt x="395" y="464"/>
                  </a:cubicBezTo>
                  <a:cubicBezTo>
                    <a:pt x="522" y="591"/>
                    <a:pt x="522" y="591"/>
                    <a:pt x="522" y="591"/>
                  </a:cubicBezTo>
                  <a:cubicBezTo>
                    <a:pt x="532" y="601"/>
                    <a:pt x="544" y="606"/>
                    <a:pt x="557" y="606"/>
                  </a:cubicBezTo>
                  <a:cubicBezTo>
                    <a:pt x="569" y="606"/>
                    <a:pt x="582" y="601"/>
                    <a:pt x="591" y="591"/>
                  </a:cubicBezTo>
                  <a:cubicBezTo>
                    <a:pt x="610" y="572"/>
                    <a:pt x="610" y="542"/>
                    <a:pt x="591" y="523"/>
                  </a:cubicBezTo>
                  <a:close/>
                  <a:moveTo>
                    <a:pt x="84" y="423"/>
                  </a:moveTo>
                  <a:cubicBezTo>
                    <a:pt x="39" y="377"/>
                    <a:pt x="14" y="317"/>
                    <a:pt x="14" y="253"/>
                  </a:cubicBezTo>
                  <a:cubicBezTo>
                    <a:pt x="14" y="189"/>
                    <a:pt x="39" y="129"/>
                    <a:pt x="84" y="84"/>
                  </a:cubicBezTo>
                  <a:cubicBezTo>
                    <a:pt x="129" y="39"/>
                    <a:pt x="189" y="14"/>
                    <a:pt x="253" y="14"/>
                  </a:cubicBezTo>
                  <a:cubicBezTo>
                    <a:pt x="317" y="14"/>
                    <a:pt x="377" y="39"/>
                    <a:pt x="422" y="84"/>
                  </a:cubicBezTo>
                  <a:cubicBezTo>
                    <a:pt x="506" y="168"/>
                    <a:pt x="514" y="298"/>
                    <a:pt x="449" y="391"/>
                  </a:cubicBezTo>
                  <a:cubicBezTo>
                    <a:pt x="448" y="392"/>
                    <a:pt x="448" y="392"/>
                    <a:pt x="448" y="392"/>
                  </a:cubicBezTo>
                  <a:cubicBezTo>
                    <a:pt x="440" y="403"/>
                    <a:pt x="432" y="413"/>
                    <a:pt x="422" y="423"/>
                  </a:cubicBezTo>
                  <a:cubicBezTo>
                    <a:pt x="413" y="432"/>
                    <a:pt x="403" y="441"/>
                    <a:pt x="392" y="448"/>
                  </a:cubicBezTo>
                  <a:cubicBezTo>
                    <a:pt x="392" y="448"/>
                    <a:pt x="391" y="449"/>
                    <a:pt x="391" y="449"/>
                  </a:cubicBezTo>
                  <a:cubicBezTo>
                    <a:pt x="351" y="477"/>
                    <a:pt x="303" y="493"/>
                    <a:pt x="253" y="493"/>
                  </a:cubicBezTo>
                  <a:cubicBezTo>
                    <a:pt x="189" y="493"/>
                    <a:pt x="129" y="468"/>
                    <a:pt x="84" y="423"/>
                  </a:cubicBezTo>
                  <a:close/>
                  <a:moveTo>
                    <a:pt x="581" y="581"/>
                  </a:moveTo>
                  <a:cubicBezTo>
                    <a:pt x="568" y="595"/>
                    <a:pt x="546" y="595"/>
                    <a:pt x="532" y="581"/>
                  </a:cubicBezTo>
                  <a:cubicBezTo>
                    <a:pt x="406" y="455"/>
                    <a:pt x="406" y="455"/>
                    <a:pt x="406" y="455"/>
                  </a:cubicBezTo>
                  <a:cubicBezTo>
                    <a:pt x="415" y="448"/>
                    <a:pt x="424" y="441"/>
                    <a:pt x="432" y="433"/>
                  </a:cubicBezTo>
                  <a:cubicBezTo>
                    <a:pt x="440" y="424"/>
                    <a:pt x="448" y="415"/>
                    <a:pt x="455" y="406"/>
                  </a:cubicBezTo>
                  <a:cubicBezTo>
                    <a:pt x="581" y="533"/>
                    <a:pt x="581" y="533"/>
                    <a:pt x="581" y="533"/>
                  </a:cubicBezTo>
                  <a:cubicBezTo>
                    <a:pt x="595" y="546"/>
                    <a:pt x="595" y="568"/>
                    <a:pt x="581" y="581"/>
                  </a:cubicBezTo>
                  <a:close/>
                </a:path>
              </a:pathLst>
            </a:custGeom>
            <a:noFill/>
            <a:ln w="9525">
              <a:solidFill>
                <a:srgbClr val="2576B7"/>
              </a:solidFill>
              <a:round/>
              <a:headEnd/>
              <a:tailEnd/>
            </a:ln>
          </p:spPr>
          <p:txBody>
            <a:bodyPr lIns="68580" tIns="34290" rIns="68580" bIns="34290"/>
            <a:lstStyle/>
            <a:p>
              <a:endParaRPr lang="en-CA" dirty="0"/>
            </a:p>
          </p:txBody>
        </p:sp>
      </p:grpSp>
    </p:spTree>
    <p:extLst>
      <p:ext uri="{BB962C8B-B14F-4D97-AF65-F5344CB8AC3E}">
        <p14:creationId xmlns:p14="http://schemas.microsoft.com/office/powerpoint/2010/main" val="14909389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9527" y="1121443"/>
            <a:ext cx="384279" cy="51971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8" name="Rectangle 37"/>
          <p:cNvSpPr/>
          <p:nvPr/>
        </p:nvSpPr>
        <p:spPr>
          <a:xfrm>
            <a:off x="5096628" y="1121443"/>
            <a:ext cx="4047372" cy="539256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9" name="Title 1"/>
          <p:cNvSpPr>
            <a:spLocks noGrp="1"/>
          </p:cNvSpPr>
          <p:nvPr>
            <p:ph type="title"/>
          </p:nvPr>
        </p:nvSpPr>
        <p:spPr>
          <a:xfrm>
            <a:off x="257174" y="255588"/>
            <a:ext cx="8620125" cy="877887"/>
          </a:xfrm>
        </p:spPr>
        <p:txBody>
          <a:bodyPr/>
          <a:lstStyle/>
          <a:p>
            <a:r>
              <a:rPr lang="en-CA" dirty="0"/>
              <a:t>Data breaches are resulting in major costs across industries</a:t>
            </a:r>
          </a:p>
        </p:txBody>
      </p:sp>
      <p:graphicFrame>
        <p:nvGraphicFramePr>
          <p:cNvPr id="40" name="Chart 2"/>
          <p:cNvGraphicFramePr/>
          <p:nvPr>
            <p:extLst>
              <p:ext uri="{D42A27DB-BD31-4B8C-83A1-F6EECF244321}">
                <p14:modId xmlns:p14="http://schemas.microsoft.com/office/powerpoint/2010/main" val="3898759175"/>
              </p:ext>
            </p:extLst>
          </p:nvPr>
        </p:nvGraphicFramePr>
        <p:xfrm>
          <a:off x="7855" y="1275347"/>
          <a:ext cx="4676776" cy="4550028"/>
        </p:xfrm>
        <a:graphic>
          <a:graphicData uri="http://schemas.openxmlformats.org/drawingml/2006/chart">
            <c:chart xmlns:c="http://schemas.openxmlformats.org/drawingml/2006/chart" xmlns:r="http://schemas.openxmlformats.org/officeDocument/2006/relationships" r:id="rId2"/>
          </a:graphicData>
        </a:graphic>
      </p:graphicFrame>
      <p:sp>
        <p:nvSpPr>
          <p:cNvPr id="41" name="Rectangle 40"/>
          <p:cNvSpPr/>
          <p:nvPr/>
        </p:nvSpPr>
        <p:spPr>
          <a:xfrm>
            <a:off x="5144229" y="6105241"/>
            <a:ext cx="4007427" cy="246221"/>
          </a:xfrm>
          <a:prstGeom prst="rect">
            <a:avLst/>
          </a:prstGeom>
        </p:spPr>
        <p:txBody>
          <a:bodyPr wrap="square">
            <a:spAutoFit/>
          </a:bodyPr>
          <a:lstStyle/>
          <a:p>
            <a:r>
              <a:rPr lang="en-CA" sz="900" dirty="0" smtClean="0"/>
              <a:t> </a:t>
            </a:r>
            <a:r>
              <a:rPr lang="en-CA" sz="1000" b="1" dirty="0" smtClean="0"/>
              <a:t>Source: </a:t>
            </a:r>
            <a:r>
              <a:rPr lang="en-CA" sz="1000" dirty="0" smtClean="0"/>
              <a:t>“2017 </a:t>
            </a:r>
            <a:r>
              <a:rPr lang="en-CA" sz="1000" dirty="0"/>
              <a:t>Security </a:t>
            </a:r>
            <a:r>
              <a:rPr lang="en-CA" sz="1000" dirty="0" smtClean="0"/>
              <a:t>Benchmark Study” </a:t>
            </a:r>
            <a:endParaRPr lang="en-CA" sz="1000" dirty="0"/>
          </a:p>
        </p:txBody>
      </p:sp>
      <p:sp>
        <p:nvSpPr>
          <p:cNvPr id="42" name="Rectangle 41"/>
          <p:cNvSpPr/>
          <p:nvPr/>
        </p:nvSpPr>
        <p:spPr>
          <a:xfrm>
            <a:off x="263945" y="5643576"/>
            <a:ext cx="4420686" cy="707886"/>
          </a:xfrm>
          <a:prstGeom prst="rect">
            <a:avLst/>
          </a:prstGeom>
        </p:spPr>
        <p:txBody>
          <a:bodyPr wrap="square">
            <a:spAutoFit/>
          </a:bodyPr>
          <a:lstStyle/>
          <a:p>
            <a:pPr>
              <a:spcBef>
                <a:spcPts val="0"/>
              </a:spcBef>
            </a:pPr>
            <a:r>
              <a:rPr lang="en-CA" sz="1050" b="1" dirty="0"/>
              <a:t>Average data breach costs per compromised record hit an all-time high of </a:t>
            </a:r>
            <a:r>
              <a:rPr lang="en-CA" sz="1050" b="1" dirty="0" smtClean="0"/>
              <a:t>$141 </a:t>
            </a:r>
            <a:r>
              <a:rPr lang="en-CA" sz="1050" b="1" dirty="0"/>
              <a:t>(in </a:t>
            </a:r>
            <a:r>
              <a:rPr lang="en-CA" sz="1050" b="1" dirty="0" smtClean="0"/>
              <a:t>2017).</a:t>
            </a:r>
          </a:p>
          <a:p>
            <a:pPr>
              <a:spcBef>
                <a:spcPts val="0"/>
              </a:spcBef>
            </a:pPr>
            <a:endParaRPr lang="en-CA" sz="900" dirty="0" smtClean="0"/>
          </a:p>
          <a:p>
            <a:r>
              <a:rPr lang="en-CA" sz="1000" b="1" dirty="0" smtClean="0"/>
              <a:t>Source</a:t>
            </a:r>
            <a:r>
              <a:rPr lang="en-CA" sz="1000" b="1" dirty="0"/>
              <a:t>: </a:t>
            </a:r>
            <a:r>
              <a:rPr lang="en-CA" sz="1000" dirty="0" smtClean="0"/>
              <a:t>“2017 </a:t>
            </a:r>
            <a:r>
              <a:rPr lang="en-CA" sz="1000" dirty="0"/>
              <a:t>Cost of Data Breach </a:t>
            </a:r>
            <a:r>
              <a:rPr lang="en-CA" sz="1000" dirty="0" smtClean="0"/>
              <a:t>Study”</a:t>
            </a:r>
            <a:endParaRPr lang="en-CA" sz="1000" dirty="0"/>
          </a:p>
        </p:txBody>
      </p:sp>
      <p:cxnSp>
        <p:nvCxnSpPr>
          <p:cNvPr id="43" name="Straight Connector 42"/>
          <p:cNvCxnSpPr/>
          <p:nvPr/>
        </p:nvCxnSpPr>
        <p:spPr>
          <a:xfrm>
            <a:off x="5348989" y="4598912"/>
            <a:ext cx="3457086" cy="0"/>
          </a:xfrm>
          <a:prstGeom prst="line">
            <a:avLst/>
          </a:prstGeom>
          <a:solidFill>
            <a:schemeClr val="bg1"/>
          </a:solidFill>
          <a:ln w="22225">
            <a:solidFill>
              <a:schemeClr val="accent3"/>
            </a:solidFill>
            <a:prstDash val="sysDot"/>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5219976" y="4618861"/>
            <a:ext cx="3780744" cy="1204476"/>
            <a:chOff x="5021467" y="1899123"/>
            <a:chExt cx="4122533" cy="1313365"/>
          </a:xfrm>
          <a:noFill/>
        </p:grpSpPr>
        <p:grpSp>
          <p:nvGrpSpPr>
            <p:cNvPr id="45" name="Group 44"/>
            <p:cNvGrpSpPr/>
            <p:nvPr/>
          </p:nvGrpSpPr>
          <p:grpSpPr>
            <a:xfrm>
              <a:off x="5021467" y="1913803"/>
              <a:ext cx="4055882" cy="1298685"/>
              <a:chOff x="5090385" y="1698978"/>
              <a:chExt cx="4055882" cy="1298685"/>
            </a:xfrm>
            <a:grpFill/>
          </p:grpSpPr>
          <p:pic>
            <p:nvPicPr>
              <p:cNvPr id="47" name="Picture 2" descr="http://www.cisco.com/c/dam/assets/prod/sec/images/1080/Figure-56-Percentage-of-Business-Opportunity-Lost-as-the-Result-of-an-Attack.png"/>
              <p:cNvPicPr>
                <a:picLocks noChangeAspect="1" noChangeArrowheads="1"/>
              </p:cNvPicPr>
              <p:nvPr/>
            </p:nvPicPr>
            <p:blipFill rotWithShape="1">
              <a:blip r:embed="rId3" cstate="print">
                <a:duotone>
                  <a:prstClr val="black"/>
                  <a:schemeClr val="accent3">
                    <a:tint val="45000"/>
                    <a:satMod val="400000"/>
                  </a:schemeClr>
                </a:duotone>
                <a:extLst>
                  <a:ext uri="{28A0092B-C50C-407E-A947-70E740481C1C}">
                    <a14:useLocalDpi xmlns:a14="http://schemas.microsoft.com/office/drawing/2010/main" val="0"/>
                  </a:ext>
                </a:extLst>
              </a:blip>
              <a:srcRect/>
              <a:stretch/>
            </p:blipFill>
            <p:spPr bwMode="auto">
              <a:xfrm>
                <a:off x="5293018" y="1698978"/>
                <a:ext cx="3673396" cy="815614"/>
              </a:xfrm>
              <a:prstGeom prst="rect">
                <a:avLst/>
              </a:prstGeom>
              <a:grpFill/>
              <a:extLst/>
            </p:spPr>
          </p:pic>
          <p:sp>
            <p:nvSpPr>
              <p:cNvPr id="48" name="TextBox 47"/>
              <p:cNvSpPr txBox="1"/>
              <p:nvPr/>
            </p:nvSpPr>
            <p:spPr>
              <a:xfrm>
                <a:off x="5090385" y="2561382"/>
                <a:ext cx="805093" cy="436281"/>
              </a:xfrm>
              <a:prstGeom prst="rect">
                <a:avLst/>
              </a:prstGeom>
              <a:grpFill/>
            </p:spPr>
            <p:txBody>
              <a:bodyPr wrap="square" rtlCol="0">
                <a:spAutoFit/>
              </a:bodyPr>
              <a:lstStyle/>
              <a:p>
                <a:pPr algn="ctr"/>
                <a:r>
                  <a:rPr lang="en-CA" sz="1000" b="1" dirty="0" smtClean="0"/>
                  <a:t>58% </a:t>
                </a:r>
                <a:r>
                  <a:rPr lang="en-CA" sz="1000" dirty="0" smtClean="0"/>
                  <a:t>Lost &lt;20%</a:t>
                </a:r>
              </a:p>
            </p:txBody>
          </p:sp>
          <p:sp>
            <p:nvSpPr>
              <p:cNvPr id="49" name="TextBox 48"/>
              <p:cNvSpPr txBox="1"/>
              <p:nvPr/>
            </p:nvSpPr>
            <p:spPr>
              <a:xfrm>
                <a:off x="5844154" y="2561382"/>
                <a:ext cx="946790" cy="436281"/>
              </a:xfrm>
              <a:prstGeom prst="rect">
                <a:avLst/>
              </a:prstGeom>
              <a:grpFill/>
            </p:spPr>
            <p:txBody>
              <a:bodyPr wrap="square" rtlCol="0">
                <a:spAutoFit/>
              </a:bodyPr>
              <a:lstStyle/>
              <a:p>
                <a:pPr algn="ctr"/>
                <a:r>
                  <a:rPr lang="en-CA" sz="1000" b="1" dirty="0" smtClean="0">
                    <a:solidFill>
                      <a:schemeClr val="accent1"/>
                    </a:solidFill>
                  </a:rPr>
                  <a:t>25%</a:t>
                </a:r>
                <a:r>
                  <a:rPr lang="en-CA" sz="1000" b="1" dirty="0">
                    <a:solidFill>
                      <a:schemeClr val="accent1"/>
                    </a:solidFill>
                  </a:rPr>
                  <a:t> </a:t>
                </a:r>
                <a:r>
                  <a:rPr lang="en-CA" sz="1000" dirty="0" smtClean="0"/>
                  <a:t>Lost</a:t>
                </a:r>
              </a:p>
              <a:p>
                <a:pPr algn="ctr"/>
                <a:r>
                  <a:rPr lang="en-CA" sz="1000" dirty="0" smtClean="0"/>
                  <a:t>20-40%</a:t>
                </a:r>
              </a:p>
            </p:txBody>
          </p:sp>
          <p:sp>
            <p:nvSpPr>
              <p:cNvPr id="50" name="TextBox 49"/>
              <p:cNvSpPr txBox="1"/>
              <p:nvPr/>
            </p:nvSpPr>
            <p:spPr>
              <a:xfrm>
                <a:off x="6704715" y="2561382"/>
                <a:ext cx="822309" cy="436281"/>
              </a:xfrm>
              <a:prstGeom prst="rect">
                <a:avLst/>
              </a:prstGeom>
              <a:grpFill/>
            </p:spPr>
            <p:txBody>
              <a:bodyPr wrap="square" rtlCol="0">
                <a:spAutoFit/>
              </a:bodyPr>
              <a:lstStyle/>
              <a:p>
                <a:pPr algn="ctr"/>
                <a:r>
                  <a:rPr lang="en-CA" sz="1000" b="1" dirty="0" smtClean="0">
                    <a:solidFill>
                      <a:schemeClr val="accent1"/>
                    </a:solidFill>
                  </a:rPr>
                  <a:t>9%</a:t>
                </a:r>
                <a:r>
                  <a:rPr lang="en-CA" sz="1000" b="1" dirty="0" smtClean="0"/>
                  <a:t> </a:t>
                </a:r>
                <a:r>
                  <a:rPr lang="en-CA" sz="1000" dirty="0" smtClean="0"/>
                  <a:t>Lost</a:t>
                </a:r>
              </a:p>
              <a:p>
                <a:pPr algn="ctr"/>
                <a:r>
                  <a:rPr lang="en-CA" sz="1000" dirty="0" smtClean="0"/>
                  <a:t>40-60%</a:t>
                </a:r>
              </a:p>
            </p:txBody>
          </p:sp>
          <p:sp>
            <p:nvSpPr>
              <p:cNvPr id="51" name="TextBox 50"/>
              <p:cNvSpPr txBox="1"/>
              <p:nvPr/>
            </p:nvSpPr>
            <p:spPr>
              <a:xfrm>
                <a:off x="7527024" y="2561382"/>
                <a:ext cx="796935" cy="436281"/>
              </a:xfrm>
              <a:prstGeom prst="rect">
                <a:avLst/>
              </a:prstGeom>
              <a:grpFill/>
            </p:spPr>
            <p:txBody>
              <a:bodyPr wrap="square" rtlCol="0">
                <a:spAutoFit/>
              </a:bodyPr>
              <a:lstStyle/>
              <a:p>
                <a:pPr algn="ctr"/>
                <a:r>
                  <a:rPr lang="en-CA" sz="1000" b="1" dirty="0">
                    <a:solidFill>
                      <a:schemeClr val="accent1"/>
                    </a:solidFill>
                  </a:rPr>
                  <a:t>5</a:t>
                </a:r>
                <a:r>
                  <a:rPr lang="en-CA" sz="1000" b="1" dirty="0" smtClean="0">
                    <a:solidFill>
                      <a:schemeClr val="accent1"/>
                    </a:solidFill>
                  </a:rPr>
                  <a:t>%</a:t>
                </a:r>
                <a:r>
                  <a:rPr lang="en-CA" sz="1000" b="1" dirty="0" smtClean="0"/>
                  <a:t> </a:t>
                </a:r>
                <a:r>
                  <a:rPr lang="en-CA" sz="1000" dirty="0" smtClean="0"/>
                  <a:t>Lost</a:t>
                </a:r>
              </a:p>
              <a:p>
                <a:pPr algn="ctr"/>
                <a:r>
                  <a:rPr lang="en-CA" sz="1000" dirty="0" smtClean="0"/>
                  <a:t>60-80%</a:t>
                </a:r>
              </a:p>
            </p:txBody>
          </p:sp>
          <p:sp>
            <p:nvSpPr>
              <p:cNvPr id="52" name="TextBox 51"/>
              <p:cNvSpPr txBox="1"/>
              <p:nvPr/>
            </p:nvSpPr>
            <p:spPr>
              <a:xfrm>
                <a:off x="8273817" y="2561382"/>
                <a:ext cx="872450" cy="436281"/>
              </a:xfrm>
              <a:prstGeom prst="rect">
                <a:avLst/>
              </a:prstGeom>
              <a:grpFill/>
            </p:spPr>
            <p:txBody>
              <a:bodyPr wrap="square" rtlCol="0">
                <a:spAutoFit/>
              </a:bodyPr>
              <a:lstStyle/>
              <a:p>
                <a:pPr algn="ctr"/>
                <a:r>
                  <a:rPr lang="en-CA" sz="1000" b="1" dirty="0" smtClean="0">
                    <a:solidFill>
                      <a:schemeClr val="accent1"/>
                    </a:solidFill>
                  </a:rPr>
                  <a:t>4%</a:t>
                </a:r>
                <a:r>
                  <a:rPr lang="en-CA" sz="1000" b="1" dirty="0" smtClean="0"/>
                  <a:t> </a:t>
                </a:r>
                <a:r>
                  <a:rPr lang="en-CA" sz="1000" dirty="0" smtClean="0"/>
                  <a:t>Lost</a:t>
                </a:r>
              </a:p>
              <a:p>
                <a:pPr algn="ctr"/>
                <a:r>
                  <a:rPr lang="en-CA" sz="1000" dirty="0" smtClean="0"/>
                  <a:t>80-100%</a:t>
                </a:r>
              </a:p>
            </p:txBody>
          </p:sp>
        </p:grpSp>
        <p:sp>
          <p:nvSpPr>
            <p:cNvPr id="46" name="TextBox 45"/>
            <p:cNvSpPr txBox="1"/>
            <p:nvPr/>
          </p:nvSpPr>
          <p:spPr>
            <a:xfrm>
              <a:off x="5103454" y="1899123"/>
              <a:ext cx="4040546" cy="285260"/>
            </a:xfrm>
            <a:prstGeom prst="rect">
              <a:avLst/>
            </a:prstGeom>
            <a:grpFill/>
          </p:spPr>
          <p:txBody>
            <a:bodyPr wrap="square" rtlCol="0">
              <a:spAutoFit/>
            </a:bodyPr>
            <a:lstStyle/>
            <a:p>
              <a:pPr algn="ctr"/>
              <a:r>
                <a:rPr lang="en-CA" sz="1100" b="1" dirty="0" smtClean="0"/>
                <a:t>% of business opportunity lost from a data breach</a:t>
              </a:r>
            </a:p>
          </p:txBody>
        </p:sp>
      </p:grpSp>
      <p:grpSp>
        <p:nvGrpSpPr>
          <p:cNvPr id="53" name="Group 52"/>
          <p:cNvGrpSpPr/>
          <p:nvPr/>
        </p:nvGrpSpPr>
        <p:grpSpPr>
          <a:xfrm>
            <a:off x="5212597" y="3072969"/>
            <a:ext cx="3729870" cy="1256038"/>
            <a:chOff x="5000630" y="3419505"/>
            <a:chExt cx="4067060" cy="1369587"/>
          </a:xfrm>
          <a:noFill/>
        </p:grpSpPr>
        <p:pic>
          <p:nvPicPr>
            <p:cNvPr id="54" name="Picture 4" descr="http://www.cisco.com/c/dam/assets/prod/sec/images/1080/Figure-58-Percentage-of-Customers-Lost-by-Companies-Due-to-Attacks.png"/>
            <p:cNvPicPr>
              <a:picLocks noChangeAspect="1" noChangeArrowheads="1"/>
            </p:cNvPicPr>
            <p:nvPr/>
          </p:nvPicPr>
          <p:blipFill rotWithShape="1">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p:blipFill>
          <p:spPr bwMode="auto">
            <a:xfrm>
              <a:off x="5267575" y="3419505"/>
              <a:ext cx="3506656" cy="779515"/>
            </a:xfrm>
            <a:prstGeom prst="rect">
              <a:avLst/>
            </a:prstGeom>
            <a:grpFill/>
            <a:extLst/>
          </p:spPr>
        </p:pic>
        <p:sp>
          <p:nvSpPr>
            <p:cNvPr id="55" name="TextBox 54"/>
            <p:cNvSpPr txBox="1"/>
            <p:nvPr/>
          </p:nvSpPr>
          <p:spPr>
            <a:xfrm>
              <a:off x="5000630" y="3429295"/>
              <a:ext cx="4040546" cy="285260"/>
            </a:xfrm>
            <a:prstGeom prst="rect">
              <a:avLst/>
            </a:prstGeom>
            <a:grpFill/>
          </p:spPr>
          <p:txBody>
            <a:bodyPr wrap="square" rtlCol="0">
              <a:spAutoFit/>
            </a:bodyPr>
            <a:lstStyle/>
            <a:p>
              <a:pPr algn="ctr"/>
              <a:r>
                <a:rPr lang="en-CA" sz="1100" b="1" dirty="0" smtClean="0"/>
                <a:t>% of customers lost from a data breach</a:t>
              </a:r>
            </a:p>
          </p:txBody>
        </p:sp>
        <p:sp>
          <p:nvSpPr>
            <p:cNvPr id="56" name="TextBox 55"/>
            <p:cNvSpPr txBox="1"/>
            <p:nvPr/>
          </p:nvSpPr>
          <p:spPr>
            <a:xfrm>
              <a:off x="5084369" y="4350385"/>
              <a:ext cx="801017" cy="436281"/>
            </a:xfrm>
            <a:prstGeom prst="rect">
              <a:avLst/>
            </a:prstGeom>
            <a:grpFill/>
          </p:spPr>
          <p:txBody>
            <a:bodyPr wrap="square" rtlCol="0">
              <a:spAutoFit/>
            </a:bodyPr>
            <a:lstStyle/>
            <a:p>
              <a:pPr algn="ctr"/>
              <a:r>
                <a:rPr lang="en-CA" sz="1000" b="1" dirty="0" smtClean="0"/>
                <a:t>61% </a:t>
              </a:r>
              <a:r>
                <a:rPr lang="en-CA" sz="1000" dirty="0" smtClean="0"/>
                <a:t>Lost &lt;20%</a:t>
              </a:r>
            </a:p>
          </p:txBody>
        </p:sp>
        <p:sp>
          <p:nvSpPr>
            <p:cNvPr id="57" name="TextBox 56"/>
            <p:cNvSpPr txBox="1"/>
            <p:nvPr/>
          </p:nvSpPr>
          <p:spPr>
            <a:xfrm>
              <a:off x="5868984" y="4352811"/>
              <a:ext cx="826986" cy="436281"/>
            </a:xfrm>
            <a:prstGeom prst="rect">
              <a:avLst/>
            </a:prstGeom>
            <a:grpFill/>
          </p:spPr>
          <p:txBody>
            <a:bodyPr wrap="square" rtlCol="0">
              <a:spAutoFit/>
            </a:bodyPr>
            <a:lstStyle/>
            <a:p>
              <a:pPr algn="ctr"/>
              <a:r>
                <a:rPr lang="en-CA" sz="1000" b="1" dirty="0" smtClean="0">
                  <a:solidFill>
                    <a:schemeClr val="accent1"/>
                  </a:solidFill>
                </a:rPr>
                <a:t>21%</a:t>
              </a:r>
              <a:r>
                <a:rPr lang="en-CA" sz="1000" b="1" dirty="0" smtClean="0"/>
                <a:t> </a:t>
              </a:r>
              <a:r>
                <a:rPr lang="en-CA" sz="1000" dirty="0" smtClean="0"/>
                <a:t>Lost</a:t>
              </a:r>
            </a:p>
            <a:p>
              <a:pPr algn="ctr"/>
              <a:r>
                <a:rPr lang="en-CA" sz="1000" dirty="0" smtClean="0"/>
                <a:t>20-40%</a:t>
              </a:r>
            </a:p>
          </p:txBody>
        </p:sp>
        <p:sp>
          <p:nvSpPr>
            <p:cNvPr id="58" name="TextBox 57"/>
            <p:cNvSpPr txBox="1"/>
            <p:nvPr/>
          </p:nvSpPr>
          <p:spPr>
            <a:xfrm>
              <a:off x="6657159" y="4342415"/>
              <a:ext cx="827628" cy="436281"/>
            </a:xfrm>
            <a:prstGeom prst="rect">
              <a:avLst/>
            </a:prstGeom>
            <a:grpFill/>
          </p:spPr>
          <p:txBody>
            <a:bodyPr wrap="square" rtlCol="0">
              <a:spAutoFit/>
            </a:bodyPr>
            <a:lstStyle/>
            <a:p>
              <a:pPr algn="ctr"/>
              <a:r>
                <a:rPr lang="en-CA" sz="1000" b="1" dirty="0">
                  <a:solidFill>
                    <a:schemeClr val="accent1"/>
                  </a:solidFill>
                </a:rPr>
                <a:t>8</a:t>
              </a:r>
              <a:r>
                <a:rPr lang="en-CA" sz="1000" b="1" dirty="0" smtClean="0">
                  <a:solidFill>
                    <a:schemeClr val="accent1"/>
                  </a:solidFill>
                </a:rPr>
                <a:t>%</a:t>
              </a:r>
              <a:r>
                <a:rPr lang="en-CA" sz="1000" b="1" dirty="0" smtClean="0"/>
                <a:t> </a:t>
              </a:r>
              <a:r>
                <a:rPr lang="en-CA" sz="1000" dirty="0" smtClean="0"/>
                <a:t>Lost</a:t>
              </a:r>
            </a:p>
            <a:p>
              <a:pPr algn="ctr"/>
              <a:r>
                <a:rPr lang="en-CA" sz="1000" dirty="0" smtClean="0"/>
                <a:t>40-60%</a:t>
              </a:r>
            </a:p>
          </p:txBody>
        </p:sp>
        <p:sp>
          <p:nvSpPr>
            <p:cNvPr id="59" name="TextBox 58"/>
            <p:cNvSpPr txBox="1"/>
            <p:nvPr/>
          </p:nvSpPr>
          <p:spPr>
            <a:xfrm>
              <a:off x="7457779" y="4352722"/>
              <a:ext cx="798780" cy="436281"/>
            </a:xfrm>
            <a:prstGeom prst="rect">
              <a:avLst/>
            </a:prstGeom>
            <a:grpFill/>
          </p:spPr>
          <p:txBody>
            <a:bodyPr wrap="square" rtlCol="0">
              <a:spAutoFit/>
            </a:bodyPr>
            <a:lstStyle/>
            <a:p>
              <a:pPr algn="ctr"/>
              <a:r>
                <a:rPr lang="en-CA" sz="1000" b="1" dirty="0" smtClean="0">
                  <a:solidFill>
                    <a:schemeClr val="accent1"/>
                  </a:solidFill>
                </a:rPr>
                <a:t>6%</a:t>
              </a:r>
              <a:r>
                <a:rPr lang="en-CA" sz="1000" b="1" dirty="0" smtClean="0"/>
                <a:t> </a:t>
              </a:r>
              <a:r>
                <a:rPr lang="en-CA" sz="1000" dirty="0" smtClean="0"/>
                <a:t>Lost</a:t>
              </a:r>
            </a:p>
            <a:p>
              <a:pPr algn="ctr"/>
              <a:r>
                <a:rPr lang="en-CA" sz="1000" dirty="0" smtClean="0"/>
                <a:t>60-80%</a:t>
              </a:r>
            </a:p>
          </p:txBody>
        </p:sp>
        <p:sp>
          <p:nvSpPr>
            <p:cNvPr id="60" name="TextBox 59"/>
            <p:cNvSpPr txBox="1"/>
            <p:nvPr/>
          </p:nvSpPr>
          <p:spPr>
            <a:xfrm>
              <a:off x="8203106" y="4342415"/>
              <a:ext cx="864584" cy="436281"/>
            </a:xfrm>
            <a:prstGeom prst="rect">
              <a:avLst/>
            </a:prstGeom>
            <a:grpFill/>
          </p:spPr>
          <p:txBody>
            <a:bodyPr wrap="square" rtlCol="0">
              <a:spAutoFit/>
            </a:bodyPr>
            <a:lstStyle/>
            <a:p>
              <a:pPr algn="ctr"/>
              <a:r>
                <a:rPr lang="en-CA" sz="1000" b="1" dirty="0" smtClean="0">
                  <a:solidFill>
                    <a:schemeClr val="accent1"/>
                  </a:solidFill>
                </a:rPr>
                <a:t>4%</a:t>
              </a:r>
              <a:r>
                <a:rPr lang="en-CA" sz="1000" b="1" dirty="0" smtClean="0"/>
                <a:t> </a:t>
              </a:r>
              <a:r>
                <a:rPr lang="en-CA" sz="1000" dirty="0" smtClean="0"/>
                <a:t>Lost</a:t>
              </a:r>
            </a:p>
            <a:p>
              <a:pPr algn="ctr"/>
              <a:r>
                <a:rPr lang="en-CA" sz="1000" dirty="0" smtClean="0"/>
                <a:t>80-100%</a:t>
              </a:r>
            </a:p>
          </p:txBody>
        </p:sp>
      </p:grpSp>
      <p:cxnSp>
        <p:nvCxnSpPr>
          <p:cNvPr id="61" name="Straight Connector 60"/>
          <p:cNvCxnSpPr/>
          <p:nvPr/>
        </p:nvCxnSpPr>
        <p:spPr>
          <a:xfrm>
            <a:off x="5382749" y="3060937"/>
            <a:ext cx="3457086" cy="0"/>
          </a:xfrm>
          <a:prstGeom prst="line">
            <a:avLst/>
          </a:prstGeom>
          <a:solidFill>
            <a:schemeClr val="bg1"/>
          </a:solidFill>
          <a:ln w="22225">
            <a:solidFill>
              <a:schemeClr val="accent3"/>
            </a:solidFill>
            <a:prstDash val="sysDot"/>
          </a:ln>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5278481" y="1380554"/>
            <a:ext cx="3705554" cy="1458921"/>
            <a:chOff x="5110033" y="1452746"/>
            <a:chExt cx="3705554" cy="1458921"/>
          </a:xfrm>
        </p:grpSpPr>
        <p:sp>
          <p:nvSpPr>
            <p:cNvPr id="63" name="TextBox 62"/>
            <p:cNvSpPr txBox="1"/>
            <p:nvPr/>
          </p:nvSpPr>
          <p:spPr>
            <a:xfrm>
              <a:off x="5110033" y="1452746"/>
              <a:ext cx="3705554" cy="261610"/>
            </a:xfrm>
            <a:prstGeom prst="rect">
              <a:avLst/>
            </a:prstGeom>
            <a:noFill/>
          </p:spPr>
          <p:txBody>
            <a:bodyPr wrap="square" rtlCol="0">
              <a:spAutoFit/>
            </a:bodyPr>
            <a:lstStyle/>
            <a:p>
              <a:pPr algn="ctr"/>
              <a:r>
                <a:rPr lang="en-CA" sz="1100" b="1" dirty="0" smtClean="0"/>
                <a:t>% of systems impacted by a data breach</a:t>
              </a:r>
            </a:p>
          </p:txBody>
        </p:sp>
        <p:grpSp>
          <p:nvGrpSpPr>
            <p:cNvPr id="64" name="Group 63"/>
            <p:cNvGrpSpPr/>
            <p:nvPr/>
          </p:nvGrpSpPr>
          <p:grpSpPr>
            <a:xfrm>
              <a:off x="5180541" y="1702201"/>
              <a:ext cx="3635046" cy="1209466"/>
              <a:chOff x="5180541" y="1702201"/>
              <a:chExt cx="3635046" cy="1209466"/>
            </a:xfrm>
          </p:grpSpPr>
          <p:pic>
            <p:nvPicPr>
              <p:cNvPr id="65" name="Picture 2" descr="http://www.cisco.com/c/dam/assets/prod/sec/images/1080/Figure-53-Length-and-Extent-of-Outages-Caused-by-03Security-Breache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5180541" y="1702201"/>
                <a:ext cx="3635046" cy="613358"/>
              </a:xfrm>
              <a:prstGeom prst="rect">
                <a:avLst/>
              </a:prstGeom>
              <a:noFill/>
              <a:extLst>
                <a:ext uri="{909E8E84-426E-40DD-AFC4-6F175D3DCCD1}">
                  <a14:hiddenFill xmlns:a14="http://schemas.microsoft.com/office/drawing/2010/main">
                    <a:solidFill>
                      <a:srgbClr val="FFFFFF"/>
                    </a:solidFill>
                  </a14:hiddenFill>
                </a:ext>
              </a:extLst>
            </p:spPr>
          </p:pic>
          <p:sp>
            <p:nvSpPr>
              <p:cNvPr id="66" name="TextBox 65"/>
              <p:cNvSpPr txBox="1"/>
              <p:nvPr/>
            </p:nvSpPr>
            <p:spPr>
              <a:xfrm>
                <a:off x="5188038" y="2357669"/>
                <a:ext cx="734607" cy="553998"/>
              </a:xfrm>
              <a:prstGeom prst="rect">
                <a:avLst/>
              </a:prstGeom>
              <a:noFill/>
            </p:spPr>
            <p:txBody>
              <a:bodyPr wrap="square" rtlCol="0">
                <a:spAutoFit/>
              </a:bodyPr>
              <a:lstStyle/>
              <a:p>
                <a:pPr algn="ctr"/>
                <a:r>
                  <a:rPr lang="en-CA" sz="1000" b="1" dirty="0" smtClean="0"/>
                  <a:t>1% </a:t>
                </a:r>
              </a:p>
              <a:p>
                <a:pPr algn="ctr"/>
                <a:r>
                  <a:rPr lang="en-CA" sz="1000" dirty="0" smtClean="0"/>
                  <a:t>No Impact</a:t>
                </a:r>
              </a:p>
            </p:txBody>
          </p:sp>
          <p:sp>
            <p:nvSpPr>
              <p:cNvPr id="67" name="TextBox 66"/>
              <p:cNvSpPr txBox="1"/>
              <p:nvPr/>
            </p:nvSpPr>
            <p:spPr>
              <a:xfrm>
                <a:off x="5911102" y="2357669"/>
                <a:ext cx="724060" cy="553998"/>
              </a:xfrm>
              <a:prstGeom prst="rect">
                <a:avLst/>
              </a:prstGeom>
              <a:noFill/>
            </p:spPr>
            <p:txBody>
              <a:bodyPr wrap="square" rtlCol="0">
                <a:spAutoFit/>
              </a:bodyPr>
              <a:lstStyle/>
              <a:p>
                <a:pPr algn="ctr"/>
                <a:r>
                  <a:rPr lang="en-CA" sz="1000" b="1" dirty="0" smtClean="0">
                    <a:solidFill>
                      <a:schemeClr val="accent1"/>
                    </a:solidFill>
                  </a:rPr>
                  <a:t>19%</a:t>
                </a:r>
                <a:r>
                  <a:rPr lang="en-CA" sz="1000" b="1" dirty="0" smtClean="0"/>
                  <a:t> </a:t>
                </a:r>
              </a:p>
              <a:p>
                <a:pPr algn="ctr"/>
                <a:r>
                  <a:rPr lang="en-CA" sz="1000" dirty="0" smtClean="0"/>
                  <a:t>1-10% impacted</a:t>
                </a:r>
              </a:p>
            </p:txBody>
          </p:sp>
          <p:sp>
            <p:nvSpPr>
              <p:cNvPr id="68" name="TextBox 67"/>
              <p:cNvSpPr txBox="1"/>
              <p:nvPr/>
            </p:nvSpPr>
            <p:spPr>
              <a:xfrm>
                <a:off x="6590403" y="2357669"/>
                <a:ext cx="724060" cy="553998"/>
              </a:xfrm>
              <a:prstGeom prst="rect">
                <a:avLst/>
              </a:prstGeom>
              <a:noFill/>
            </p:spPr>
            <p:txBody>
              <a:bodyPr wrap="square" rtlCol="0">
                <a:spAutoFit/>
              </a:bodyPr>
              <a:lstStyle/>
              <a:p>
                <a:pPr algn="ctr"/>
                <a:r>
                  <a:rPr lang="en-CA" sz="1000" b="1" dirty="0" smtClean="0">
                    <a:solidFill>
                      <a:schemeClr val="accent1"/>
                    </a:solidFill>
                  </a:rPr>
                  <a:t>41%</a:t>
                </a:r>
                <a:r>
                  <a:rPr lang="en-CA" sz="1000" b="1" dirty="0" smtClean="0"/>
                  <a:t> </a:t>
                </a:r>
              </a:p>
              <a:p>
                <a:pPr algn="ctr"/>
                <a:r>
                  <a:rPr lang="en-CA" sz="1000" dirty="0" smtClean="0"/>
                  <a:t>11-30% impacted</a:t>
                </a:r>
              </a:p>
            </p:txBody>
          </p:sp>
          <p:sp>
            <p:nvSpPr>
              <p:cNvPr id="69" name="TextBox 68"/>
              <p:cNvSpPr txBox="1"/>
              <p:nvPr/>
            </p:nvSpPr>
            <p:spPr>
              <a:xfrm>
                <a:off x="7287917" y="2357669"/>
                <a:ext cx="724060" cy="553998"/>
              </a:xfrm>
              <a:prstGeom prst="rect">
                <a:avLst/>
              </a:prstGeom>
              <a:noFill/>
            </p:spPr>
            <p:txBody>
              <a:bodyPr wrap="square" rtlCol="0">
                <a:spAutoFit/>
              </a:bodyPr>
              <a:lstStyle/>
              <a:p>
                <a:pPr algn="ctr"/>
                <a:r>
                  <a:rPr lang="en-CA" sz="1000" b="1" dirty="0" smtClean="0">
                    <a:solidFill>
                      <a:schemeClr val="accent1"/>
                    </a:solidFill>
                  </a:rPr>
                  <a:t>24%</a:t>
                </a:r>
                <a:r>
                  <a:rPr lang="en-CA" sz="1000" b="1" dirty="0" smtClean="0"/>
                  <a:t> </a:t>
                </a:r>
              </a:p>
              <a:p>
                <a:pPr algn="ctr"/>
                <a:r>
                  <a:rPr lang="en-CA" sz="1000" dirty="0" smtClean="0"/>
                  <a:t>31-50% impacted</a:t>
                </a:r>
              </a:p>
            </p:txBody>
          </p:sp>
          <p:sp>
            <p:nvSpPr>
              <p:cNvPr id="70" name="TextBox 69"/>
              <p:cNvSpPr txBox="1"/>
              <p:nvPr/>
            </p:nvSpPr>
            <p:spPr>
              <a:xfrm>
                <a:off x="7959275" y="2357669"/>
                <a:ext cx="724060" cy="553998"/>
              </a:xfrm>
              <a:prstGeom prst="rect">
                <a:avLst/>
              </a:prstGeom>
              <a:noFill/>
            </p:spPr>
            <p:txBody>
              <a:bodyPr wrap="square" rtlCol="0">
                <a:spAutoFit/>
              </a:bodyPr>
              <a:lstStyle/>
              <a:p>
                <a:pPr algn="ctr"/>
                <a:r>
                  <a:rPr lang="en-CA" sz="1000" b="1" dirty="0" smtClean="0">
                    <a:solidFill>
                      <a:schemeClr val="accent1"/>
                    </a:solidFill>
                  </a:rPr>
                  <a:t>15%</a:t>
                </a:r>
                <a:r>
                  <a:rPr lang="en-CA" sz="1000" b="1" dirty="0" smtClean="0"/>
                  <a:t> </a:t>
                </a:r>
              </a:p>
              <a:p>
                <a:pPr algn="ctr"/>
                <a:r>
                  <a:rPr lang="en-CA" sz="1000" dirty="0" smtClean="0"/>
                  <a:t>&gt;50% impacted</a:t>
                </a:r>
              </a:p>
            </p:txBody>
          </p:sp>
        </p:grpSp>
      </p:grpSp>
    </p:spTree>
    <p:extLst>
      <p:ext uri="{BB962C8B-B14F-4D97-AF65-F5344CB8AC3E}">
        <p14:creationId xmlns:p14="http://schemas.microsoft.com/office/powerpoint/2010/main" val="33710588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breaches can cause serious reputational harm </a:t>
            </a:r>
            <a:endParaRPr lang="en-US" dirty="0"/>
          </a:p>
        </p:txBody>
      </p:sp>
      <p:sp>
        <p:nvSpPr>
          <p:cNvPr id="4" name="TextBox 3"/>
          <p:cNvSpPr txBox="1"/>
          <p:nvPr/>
        </p:nvSpPr>
        <p:spPr>
          <a:xfrm>
            <a:off x="400050" y="1428750"/>
            <a:ext cx="3566160" cy="369332"/>
          </a:xfrm>
          <a:prstGeom prst="rect">
            <a:avLst/>
          </a:prstGeom>
        </p:spPr>
        <p:txBody>
          <a:bodyPr wrap="square" rtlCol="0">
            <a:spAutoFit/>
          </a:bodyPr>
          <a:lstStyle/>
          <a:p>
            <a:r>
              <a:rPr lang="en-US" b="1" dirty="0" smtClean="0"/>
              <a:t>On its own, a plan isn’t enough</a:t>
            </a:r>
          </a:p>
        </p:txBody>
      </p:sp>
      <p:sp>
        <p:nvSpPr>
          <p:cNvPr id="6" name="Oval 5"/>
          <p:cNvSpPr/>
          <p:nvPr/>
        </p:nvSpPr>
        <p:spPr>
          <a:xfrm>
            <a:off x="385762" y="1961778"/>
            <a:ext cx="1085850" cy="1085850"/>
          </a:xfrm>
          <a:prstGeom prst="ellipse">
            <a:avLst/>
          </a:prstGeom>
          <a:ln>
            <a:solidFill>
              <a:schemeClr val="accent2">
                <a:lumMod val="50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88%</a:t>
            </a:r>
            <a:endParaRPr lang="en-US" dirty="0"/>
          </a:p>
        </p:txBody>
      </p:sp>
      <p:sp>
        <p:nvSpPr>
          <p:cNvPr id="7" name="TextBox 6"/>
          <p:cNvSpPr txBox="1"/>
          <p:nvPr/>
        </p:nvSpPr>
        <p:spPr>
          <a:xfrm>
            <a:off x="1471612" y="2155939"/>
            <a:ext cx="2220278" cy="923330"/>
          </a:xfrm>
          <a:prstGeom prst="rect">
            <a:avLst/>
          </a:prstGeom>
        </p:spPr>
        <p:txBody>
          <a:bodyPr wrap="square" rtlCol="0">
            <a:spAutoFit/>
          </a:bodyPr>
          <a:lstStyle/>
          <a:p>
            <a:r>
              <a:rPr lang="en-US" sz="1400" b="1" dirty="0"/>
              <a:t>of companies have some kind of data breach plan in </a:t>
            </a:r>
            <a:r>
              <a:rPr lang="en-US" sz="1400" b="1" dirty="0" smtClean="0"/>
              <a:t>place.</a:t>
            </a:r>
            <a:endParaRPr lang="en-US" sz="1400" b="1" dirty="0"/>
          </a:p>
          <a:p>
            <a:endParaRPr lang="en-US" sz="1200" dirty="0" smtClean="0"/>
          </a:p>
        </p:txBody>
      </p:sp>
      <p:sp>
        <p:nvSpPr>
          <p:cNvPr id="8" name="Right Arrow 7"/>
          <p:cNvSpPr/>
          <p:nvPr/>
        </p:nvSpPr>
        <p:spPr>
          <a:xfrm>
            <a:off x="3611880" y="2193993"/>
            <a:ext cx="1543050" cy="629394"/>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But only</a:t>
            </a:r>
            <a:endParaRPr lang="en-US" dirty="0"/>
          </a:p>
        </p:txBody>
      </p:sp>
      <p:sp>
        <p:nvSpPr>
          <p:cNvPr id="11" name="TextBox 10"/>
          <p:cNvSpPr txBox="1"/>
          <p:nvPr/>
        </p:nvSpPr>
        <p:spPr>
          <a:xfrm>
            <a:off x="6541570" y="1966090"/>
            <a:ext cx="2548890" cy="1046440"/>
          </a:xfrm>
          <a:prstGeom prst="rect">
            <a:avLst/>
          </a:prstGeom>
        </p:spPr>
        <p:txBody>
          <a:bodyPr wrap="square" rtlCol="0">
            <a:spAutoFit/>
          </a:bodyPr>
          <a:lstStyle/>
          <a:p>
            <a:pPr algn="ctr"/>
            <a:r>
              <a:rPr lang="en-US" sz="2400" b="1" dirty="0" smtClean="0"/>
              <a:t>49%</a:t>
            </a:r>
            <a:endParaRPr lang="en-US" sz="1000" b="1" dirty="0" smtClean="0"/>
          </a:p>
          <a:p>
            <a:r>
              <a:rPr lang="en-US" sz="1200" b="1" dirty="0" smtClean="0"/>
              <a:t>of companies are confident in their ability to respond effectively to a data breach</a:t>
            </a:r>
            <a:r>
              <a:rPr lang="en-US" sz="1400" b="1" dirty="0" smtClean="0"/>
              <a:t>.</a:t>
            </a:r>
          </a:p>
        </p:txBody>
      </p:sp>
      <p:sp>
        <p:nvSpPr>
          <p:cNvPr id="12" name="Oval 11"/>
          <p:cNvSpPr/>
          <p:nvPr/>
        </p:nvSpPr>
        <p:spPr>
          <a:xfrm>
            <a:off x="380598" y="4460601"/>
            <a:ext cx="1085850" cy="1085850"/>
          </a:xfrm>
          <a:prstGeom prst="ellipse">
            <a:avLst/>
          </a:prstGeom>
          <a:solidFill>
            <a:schemeClr val="accent3"/>
          </a:solidFill>
          <a:ln>
            <a:solidFill>
              <a:schemeClr val="accent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51%</a:t>
            </a:r>
            <a:endParaRPr lang="en-US" dirty="0"/>
          </a:p>
        </p:txBody>
      </p:sp>
      <p:sp>
        <p:nvSpPr>
          <p:cNvPr id="14" name="Rectangle 13"/>
          <p:cNvSpPr/>
          <p:nvPr/>
        </p:nvSpPr>
        <p:spPr>
          <a:xfrm>
            <a:off x="400050" y="3434705"/>
            <a:ext cx="2223686" cy="369332"/>
          </a:xfrm>
          <a:prstGeom prst="rect">
            <a:avLst/>
          </a:prstGeom>
        </p:spPr>
        <p:txBody>
          <a:bodyPr wrap="none">
            <a:spAutoFit/>
          </a:bodyPr>
          <a:lstStyle/>
          <a:p>
            <a:r>
              <a:rPr lang="en-US" b="1" dirty="0" smtClean="0"/>
              <a:t>Reasons for doubt</a:t>
            </a:r>
            <a:endParaRPr lang="en-US" b="1" dirty="0"/>
          </a:p>
        </p:txBody>
      </p:sp>
      <p:sp>
        <p:nvSpPr>
          <p:cNvPr id="16" name="TextBox 15"/>
          <p:cNvSpPr txBox="1"/>
          <p:nvPr/>
        </p:nvSpPr>
        <p:spPr>
          <a:xfrm>
            <a:off x="1546458" y="4029928"/>
            <a:ext cx="3688482" cy="523220"/>
          </a:xfrm>
          <a:prstGeom prst="rect">
            <a:avLst/>
          </a:prstGeom>
        </p:spPr>
        <p:txBody>
          <a:bodyPr wrap="square" rtlCol="0">
            <a:spAutoFit/>
          </a:bodyPr>
          <a:lstStyle/>
          <a:p>
            <a:r>
              <a:rPr lang="en-US" sz="1400" b="1" dirty="0"/>
              <a:t>o</a:t>
            </a:r>
            <a:r>
              <a:rPr lang="en-US" sz="1400" b="1" dirty="0" smtClean="0"/>
              <a:t>f companies believe that their data breach plan will not help: </a:t>
            </a:r>
          </a:p>
        </p:txBody>
      </p:sp>
      <p:sp>
        <p:nvSpPr>
          <p:cNvPr id="17" name="Rectangle 16"/>
          <p:cNvSpPr/>
          <p:nvPr/>
        </p:nvSpPr>
        <p:spPr>
          <a:xfrm>
            <a:off x="1546458" y="4553148"/>
            <a:ext cx="3608472" cy="1461939"/>
          </a:xfrm>
          <a:prstGeom prst="rect">
            <a:avLst/>
          </a:prstGeom>
        </p:spPr>
        <p:txBody>
          <a:bodyPr wrap="square">
            <a:spAutoFit/>
          </a:bodyPr>
          <a:lstStyle/>
          <a:p>
            <a:pPr marL="285750" indent="-285750">
              <a:spcAft>
                <a:spcPts val="300"/>
              </a:spcAft>
              <a:buFont typeface="Arial" panose="020B0604020202020204" pitchFamily="34" charset="0"/>
              <a:buChar char="•"/>
            </a:pPr>
            <a:r>
              <a:rPr lang="en-CA" sz="1400" dirty="0" smtClean="0">
                <a:solidFill>
                  <a:srgbClr val="000000"/>
                </a:solidFill>
              </a:rPr>
              <a:t>to </a:t>
            </a:r>
            <a:r>
              <a:rPr lang="en-CA" sz="1400" dirty="0">
                <a:solidFill>
                  <a:srgbClr val="000000"/>
                </a:solidFill>
              </a:rPr>
              <a:t>prevent the loss of customers’ and business partners’ trust and </a:t>
            </a:r>
            <a:r>
              <a:rPr lang="en-CA" sz="1400" dirty="0" smtClean="0">
                <a:solidFill>
                  <a:srgbClr val="000000"/>
                </a:solidFill>
              </a:rPr>
              <a:t>confidence.</a:t>
            </a:r>
          </a:p>
          <a:p>
            <a:pPr marL="285750" indent="-285750">
              <a:spcAft>
                <a:spcPts val="300"/>
              </a:spcAft>
              <a:buFont typeface="Arial" panose="020B0604020202020204" pitchFamily="34" charset="0"/>
              <a:buChar char="•"/>
            </a:pPr>
            <a:r>
              <a:rPr lang="en-US" sz="1400" dirty="0"/>
              <a:t>to prevent negative public opinion, blog </a:t>
            </a:r>
            <a:r>
              <a:rPr lang="en-US" sz="1400" dirty="0" smtClean="0"/>
              <a:t>posts, </a:t>
            </a:r>
            <a:r>
              <a:rPr lang="en-US" sz="1400" dirty="0"/>
              <a:t>and media </a:t>
            </a:r>
            <a:r>
              <a:rPr lang="en-US" sz="1400" dirty="0" smtClean="0"/>
              <a:t>reports.</a:t>
            </a:r>
          </a:p>
          <a:p>
            <a:pPr marL="285750" indent="-285750">
              <a:spcAft>
                <a:spcPts val="300"/>
              </a:spcAft>
              <a:buFont typeface="Arial" panose="020B0604020202020204" pitchFamily="34" charset="0"/>
              <a:buChar char="•"/>
            </a:pPr>
            <a:r>
              <a:rPr lang="en-CA" sz="1400" dirty="0"/>
              <a:t>to minimize the financial and reputational </a:t>
            </a:r>
            <a:r>
              <a:rPr lang="en-CA" sz="1400" dirty="0" smtClean="0"/>
              <a:t>consequences.</a:t>
            </a:r>
            <a:endParaRPr lang="en-US" sz="1400" dirty="0"/>
          </a:p>
        </p:txBody>
      </p:sp>
      <p:sp>
        <p:nvSpPr>
          <p:cNvPr id="18" name="Rectangle 17"/>
          <p:cNvSpPr/>
          <p:nvPr/>
        </p:nvSpPr>
        <p:spPr>
          <a:xfrm>
            <a:off x="5383530" y="3434705"/>
            <a:ext cx="1774845" cy="369332"/>
          </a:xfrm>
          <a:prstGeom prst="rect">
            <a:avLst/>
          </a:prstGeom>
        </p:spPr>
        <p:txBody>
          <a:bodyPr wrap="none">
            <a:spAutoFit/>
          </a:bodyPr>
          <a:lstStyle/>
          <a:p>
            <a:r>
              <a:rPr lang="en-US" b="1" dirty="0" smtClean="0"/>
              <a:t>Public opinion</a:t>
            </a:r>
            <a:endParaRPr lang="en-US" b="1" dirty="0"/>
          </a:p>
        </p:txBody>
      </p:sp>
      <p:sp>
        <p:nvSpPr>
          <p:cNvPr id="19" name="TextBox 18"/>
          <p:cNvSpPr txBox="1"/>
          <p:nvPr/>
        </p:nvSpPr>
        <p:spPr>
          <a:xfrm>
            <a:off x="6682542" y="3783706"/>
            <a:ext cx="2407918" cy="1015663"/>
          </a:xfrm>
          <a:prstGeom prst="rect">
            <a:avLst/>
          </a:prstGeom>
        </p:spPr>
        <p:txBody>
          <a:bodyPr wrap="square" rtlCol="0">
            <a:spAutoFit/>
          </a:bodyPr>
          <a:lstStyle/>
          <a:p>
            <a:pPr algn="ctr"/>
            <a:r>
              <a:rPr lang="en-US" sz="2400" b="1" dirty="0" smtClean="0"/>
              <a:t>65%</a:t>
            </a:r>
            <a:endParaRPr lang="en-US" sz="2400" b="1" dirty="0"/>
          </a:p>
          <a:p>
            <a:r>
              <a:rPr lang="en-US" sz="1200" b="1" dirty="0" smtClean="0"/>
              <a:t>of consumers lost trust in an organization after being affected by a data breach.</a:t>
            </a:r>
          </a:p>
        </p:txBody>
      </p:sp>
      <p:sp>
        <p:nvSpPr>
          <p:cNvPr id="22" name="TextBox 21"/>
          <p:cNvSpPr txBox="1"/>
          <p:nvPr/>
        </p:nvSpPr>
        <p:spPr>
          <a:xfrm>
            <a:off x="6682541" y="4994814"/>
            <a:ext cx="2407919" cy="1015663"/>
          </a:xfrm>
          <a:prstGeom prst="rect">
            <a:avLst/>
          </a:prstGeom>
        </p:spPr>
        <p:txBody>
          <a:bodyPr wrap="square" rtlCol="0">
            <a:spAutoFit/>
          </a:bodyPr>
          <a:lstStyle/>
          <a:p>
            <a:pPr algn="ctr"/>
            <a:r>
              <a:rPr lang="en-US" sz="2400" b="1" dirty="0" smtClean="0"/>
              <a:t>33%</a:t>
            </a:r>
          </a:p>
          <a:p>
            <a:r>
              <a:rPr lang="en-US" sz="1200" b="1" dirty="0"/>
              <a:t>o</a:t>
            </a:r>
            <a:r>
              <a:rPr lang="en-US" sz="1200" b="1" dirty="0" smtClean="0"/>
              <a:t>f consumers took steps to end their relationship with </a:t>
            </a:r>
            <a:br>
              <a:rPr lang="en-US" sz="1200" b="1" dirty="0" smtClean="0"/>
            </a:br>
            <a:r>
              <a:rPr lang="en-US" sz="1200" b="1" dirty="0" smtClean="0"/>
              <a:t>the breached organization.</a:t>
            </a:r>
          </a:p>
        </p:txBody>
      </p:sp>
      <p:sp>
        <p:nvSpPr>
          <p:cNvPr id="23" name="TextBox 22"/>
          <p:cNvSpPr txBox="1"/>
          <p:nvPr/>
        </p:nvSpPr>
        <p:spPr>
          <a:xfrm>
            <a:off x="257174" y="6251643"/>
            <a:ext cx="3631162" cy="246221"/>
          </a:xfrm>
          <a:prstGeom prst="rect">
            <a:avLst/>
          </a:prstGeom>
        </p:spPr>
        <p:txBody>
          <a:bodyPr wrap="square" rtlCol="0">
            <a:spAutoFit/>
          </a:bodyPr>
          <a:lstStyle/>
          <a:p>
            <a:r>
              <a:rPr lang="en-US" sz="1000" b="1" dirty="0" smtClean="0"/>
              <a:t>Source: </a:t>
            </a:r>
            <a:r>
              <a:rPr lang="en-US" sz="1000" dirty="0" smtClean="0"/>
              <a:t>“Is </a:t>
            </a:r>
            <a:r>
              <a:rPr lang="en-US" sz="1000" dirty="0"/>
              <a:t>Your Company Ready for a Big Data </a:t>
            </a:r>
            <a:r>
              <a:rPr lang="en-US" sz="1000" dirty="0" smtClean="0"/>
              <a:t>Breach?”</a:t>
            </a:r>
          </a:p>
        </p:txBody>
      </p:sp>
      <p:sp>
        <p:nvSpPr>
          <p:cNvPr id="25" name="Rectangle 1"/>
          <p:cNvSpPr>
            <a:spLocks noChangeArrowheads="1"/>
          </p:cNvSpPr>
          <p:nvPr/>
        </p:nvSpPr>
        <p:spPr bwMode="auto">
          <a:xfrm>
            <a:off x="0" y="-246221"/>
            <a:ext cx="65"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0" i="0" u="none" strike="noStrike" cap="none" normalizeH="0" baseline="0" dirty="0" smtClean="0">
              <a:ln>
                <a:noFill/>
              </a:ln>
              <a:solidFill>
                <a:srgbClr val="5F5B6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smtClean="0">
                <a:ln>
                  <a:noFill/>
                </a:ln>
                <a:solidFill>
                  <a:schemeClr val="tx1"/>
                </a:solidFill>
                <a:effectLst/>
              </a:rPr>
              <a:t/>
            </a:r>
            <a:br>
              <a:rPr kumimoji="0" lang="en-US" altLang="en-US" sz="700" b="0" i="0" u="none" strike="noStrike" cap="none" normalizeH="0" baseline="0" dirty="0" smtClean="0">
                <a:ln>
                  <a:noFill/>
                </a:ln>
                <a:solidFill>
                  <a:schemeClr val="tx1"/>
                </a:solidFill>
                <a:effectLst/>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5450213" y="2196215"/>
            <a:ext cx="1180316" cy="86110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5539" y="4039325"/>
            <a:ext cx="971355" cy="82803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53697" y="5376448"/>
            <a:ext cx="813664" cy="603136"/>
          </a:xfrm>
          <a:prstGeom prst="rect">
            <a:avLst/>
          </a:prstGeom>
        </p:spPr>
      </p:pic>
    </p:spTree>
    <p:extLst>
      <p:ext uri="{BB962C8B-B14F-4D97-AF65-F5344CB8AC3E}">
        <p14:creationId xmlns:p14="http://schemas.microsoft.com/office/powerpoint/2010/main" val="39973332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breaches are not the only threat to be concerned about</a:t>
            </a:r>
            <a:endParaRPr lang="en-US" dirty="0"/>
          </a:p>
        </p:txBody>
      </p:sp>
      <p:sp>
        <p:nvSpPr>
          <p:cNvPr id="3" name="TextBox 2"/>
          <p:cNvSpPr txBox="1"/>
          <p:nvPr/>
        </p:nvSpPr>
        <p:spPr>
          <a:xfrm>
            <a:off x="60443" y="1250213"/>
            <a:ext cx="9030789" cy="677108"/>
          </a:xfrm>
          <a:prstGeom prst="rect">
            <a:avLst/>
          </a:prstGeom>
          <a:gradFill>
            <a:gsLst>
              <a:gs pos="0">
                <a:srgbClr val="2576B7"/>
              </a:gs>
              <a:gs pos="100000">
                <a:schemeClr val="accent1"/>
              </a:gs>
            </a:gsLst>
            <a:lin ang="0" scaled="0"/>
          </a:gradFill>
        </p:spPr>
        <p:txBody>
          <a:bodyPr wrap="square" lIns="182880" tIns="91440" rIns="182880" bIns="91440" rtlCol="0">
            <a:spAutoFit/>
          </a:bodyPr>
          <a:lstStyle/>
          <a:p>
            <a:pPr algn="ctr"/>
            <a:r>
              <a:rPr lang="en-US" sz="1600" b="1" dirty="0" smtClean="0">
                <a:solidFill>
                  <a:srgbClr val="FFFFFF"/>
                </a:solidFill>
              </a:rPr>
              <a:t>88% </a:t>
            </a:r>
            <a:r>
              <a:rPr lang="en-CA" sz="1600" b="1" dirty="0" smtClean="0">
                <a:solidFill>
                  <a:schemeClr val="bg1"/>
                </a:solidFill>
              </a:rPr>
              <a:t>of attacks fall under ten areas according to the Verizon “2017 Data Breach Investigations Report.”</a:t>
            </a:r>
          </a:p>
        </p:txBody>
      </p:sp>
      <p:grpSp>
        <p:nvGrpSpPr>
          <p:cNvPr id="4" name="Group 3"/>
          <p:cNvGrpSpPr/>
          <p:nvPr/>
        </p:nvGrpSpPr>
        <p:grpSpPr>
          <a:xfrm>
            <a:off x="112181" y="2132350"/>
            <a:ext cx="1664366" cy="1944626"/>
            <a:chOff x="112181" y="1811383"/>
            <a:chExt cx="1664366" cy="1341120"/>
          </a:xfrm>
        </p:grpSpPr>
        <p:sp>
          <p:nvSpPr>
            <p:cNvPr id="5" name="Rectangle 4"/>
            <p:cNvSpPr/>
            <p:nvPr/>
          </p:nvSpPr>
          <p:spPr>
            <a:xfrm>
              <a:off x="112181" y="1811383"/>
              <a:ext cx="1664366" cy="1341120"/>
            </a:xfrm>
            <a:prstGeom prst="rect">
              <a:avLst/>
            </a:prstGeom>
            <a:solidFill>
              <a:schemeClr val="bg1">
                <a:lumMod val="95000"/>
              </a:schemeClr>
            </a:solidFill>
            <a:ln>
              <a:solidFill>
                <a:srgbClr val="CBDB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6" name="TextBox 5"/>
            <p:cNvSpPr txBox="1"/>
            <p:nvPr/>
          </p:nvSpPr>
          <p:spPr>
            <a:xfrm>
              <a:off x="112181" y="1811383"/>
              <a:ext cx="1664366" cy="191034"/>
            </a:xfrm>
            <a:prstGeom prst="rect">
              <a:avLst/>
            </a:prstGeom>
          </p:spPr>
          <p:txBody>
            <a:bodyPr wrap="square" rtlCol="0">
              <a:spAutoFit/>
            </a:bodyPr>
            <a:lstStyle/>
            <a:p>
              <a:pPr algn="ctr"/>
              <a:r>
                <a:rPr lang="en-CA" sz="1200" b="1" dirty="0" smtClean="0"/>
                <a:t>Denial of Service</a:t>
              </a:r>
            </a:p>
          </p:txBody>
        </p:sp>
      </p:grpSp>
      <p:grpSp>
        <p:nvGrpSpPr>
          <p:cNvPr id="7" name="Group 6"/>
          <p:cNvGrpSpPr/>
          <p:nvPr/>
        </p:nvGrpSpPr>
        <p:grpSpPr>
          <a:xfrm>
            <a:off x="1927918" y="2132350"/>
            <a:ext cx="1664366" cy="1944626"/>
            <a:chOff x="112181" y="1811383"/>
            <a:chExt cx="1664366" cy="1341120"/>
          </a:xfrm>
        </p:grpSpPr>
        <p:sp>
          <p:nvSpPr>
            <p:cNvPr id="8" name="Rectangle 7"/>
            <p:cNvSpPr/>
            <p:nvPr/>
          </p:nvSpPr>
          <p:spPr>
            <a:xfrm>
              <a:off x="112181" y="1811383"/>
              <a:ext cx="1664366" cy="1341120"/>
            </a:xfrm>
            <a:prstGeom prst="rect">
              <a:avLst/>
            </a:prstGeom>
            <a:solidFill>
              <a:schemeClr val="bg1">
                <a:lumMod val="95000"/>
              </a:schemeClr>
            </a:solidFill>
            <a:ln>
              <a:solidFill>
                <a:srgbClr val="CBDB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TextBox 8"/>
            <p:cNvSpPr txBox="1"/>
            <p:nvPr/>
          </p:nvSpPr>
          <p:spPr>
            <a:xfrm>
              <a:off x="112181" y="1811383"/>
              <a:ext cx="1664366" cy="191034"/>
            </a:xfrm>
            <a:prstGeom prst="rect">
              <a:avLst/>
            </a:prstGeom>
          </p:spPr>
          <p:txBody>
            <a:bodyPr wrap="square" rtlCol="0">
              <a:spAutoFit/>
            </a:bodyPr>
            <a:lstStyle/>
            <a:p>
              <a:pPr algn="ctr"/>
              <a:r>
                <a:rPr lang="en-CA" sz="1200" b="1" dirty="0" smtClean="0"/>
                <a:t>Privilege Misuse</a:t>
              </a:r>
            </a:p>
          </p:txBody>
        </p:sp>
      </p:grpSp>
      <p:grpSp>
        <p:nvGrpSpPr>
          <p:cNvPr id="10" name="Group 9"/>
          <p:cNvGrpSpPr/>
          <p:nvPr/>
        </p:nvGrpSpPr>
        <p:grpSpPr>
          <a:xfrm>
            <a:off x="3743655" y="2132350"/>
            <a:ext cx="1664366" cy="1944626"/>
            <a:chOff x="112181" y="1811383"/>
            <a:chExt cx="1664366" cy="1341120"/>
          </a:xfrm>
        </p:grpSpPr>
        <p:sp>
          <p:nvSpPr>
            <p:cNvPr id="11" name="Rectangle 10"/>
            <p:cNvSpPr/>
            <p:nvPr/>
          </p:nvSpPr>
          <p:spPr>
            <a:xfrm>
              <a:off x="112181" y="1811383"/>
              <a:ext cx="1664366" cy="1341120"/>
            </a:xfrm>
            <a:prstGeom prst="rect">
              <a:avLst/>
            </a:prstGeom>
            <a:solidFill>
              <a:schemeClr val="bg1">
                <a:lumMod val="95000"/>
              </a:schemeClr>
            </a:solidFill>
            <a:ln>
              <a:solidFill>
                <a:srgbClr val="CBDB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 name="TextBox 11"/>
            <p:cNvSpPr txBox="1"/>
            <p:nvPr/>
          </p:nvSpPr>
          <p:spPr>
            <a:xfrm>
              <a:off x="112181" y="1811383"/>
              <a:ext cx="1664366" cy="191034"/>
            </a:xfrm>
            <a:prstGeom prst="rect">
              <a:avLst/>
            </a:prstGeom>
          </p:spPr>
          <p:txBody>
            <a:bodyPr wrap="square" rtlCol="0">
              <a:spAutoFit/>
            </a:bodyPr>
            <a:lstStyle/>
            <a:p>
              <a:pPr algn="ctr"/>
              <a:r>
                <a:rPr lang="en-CA" sz="1200" b="1" dirty="0" smtClean="0"/>
                <a:t>Crimeware</a:t>
              </a:r>
            </a:p>
          </p:txBody>
        </p:sp>
      </p:grpSp>
      <p:grpSp>
        <p:nvGrpSpPr>
          <p:cNvPr id="13" name="Group 12"/>
          <p:cNvGrpSpPr/>
          <p:nvPr/>
        </p:nvGrpSpPr>
        <p:grpSpPr>
          <a:xfrm>
            <a:off x="5584487" y="2126658"/>
            <a:ext cx="1664366" cy="1944626"/>
            <a:chOff x="112181" y="1811383"/>
            <a:chExt cx="1664366" cy="1341120"/>
          </a:xfrm>
        </p:grpSpPr>
        <p:sp>
          <p:nvSpPr>
            <p:cNvPr id="14" name="Rectangle 13"/>
            <p:cNvSpPr/>
            <p:nvPr/>
          </p:nvSpPr>
          <p:spPr>
            <a:xfrm>
              <a:off x="112181" y="1811383"/>
              <a:ext cx="1664366" cy="1341120"/>
            </a:xfrm>
            <a:prstGeom prst="rect">
              <a:avLst/>
            </a:prstGeom>
            <a:solidFill>
              <a:schemeClr val="bg1">
                <a:lumMod val="95000"/>
              </a:schemeClr>
            </a:solidFill>
            <a:ln>
              <a:solidFill>
                <a:srgbClr val="CBDB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b="1" dirty="0"/>
            </a:p>
          </p:txBody>
        </p:sp>
        <p:sp>
          <p:nvSpPr>
            <p:cNvPr id="15" name="TextBox 14"/>
            <p:cNvSpPr txBox="1"/>
            <p:nvPr/>
          </p:nvSpPr>
          <p:spPr>
            <a:xfrm>
              <a:off x="112181" y="1811383"/>
              <a:ext cx="1664366" cy="191034"/>
            </a:xfrm>
            <a:prstGeom prst="rect">
              <a:avLst/>
            </a:prstGeom>
          </p:spPr>
          <p:txBody>
            <a:bodyPr wrap="square" rtlCol="0">
              <a:spAutoFit/>
            </a:bodyPr>
            <a:lstStyle/>
            <a:p>
              <a:pPr algn="ctr"/>
              <a:r>
                <a:rPr lang="en-CA" sz="1200" b="1" dirty="0" smtClean="0"/>
                <a:t>Web App Attacks</a:t>
              </a:r>
            </a:p>
          </p:txBody>
        </p:sp>
      </p:grpSp>
      <p:grpSp>
        <p:nvGrpSpPr>
          <p:cNvPr id="16" name="Group 15"/>
          <p:cNvGrpSpPr/>
          <p:nvPr/>
        </p:nvGrpSpPr>
        <p:grpSpPr>
          <a:xfrm>
            <a:off x="7400224" y="2126658"/>
            <a:ext cx="1664366" cy="1944626"/>
            <a:chOff x="112181" y="1811383"/>
            <a:chExt cx="1664366" cy="1341120"/>
          </a:xfrm>
        </p:grpSpPr>
        <p:sp>
          <p:nvSpPr>
            <p:cNvPr id="17" name="Rectangle 16"/>
            <p:cNvSpPr/>
            <p:nvPr/>
          </p:nvSpPr>
          <p:spPr>
            <a:xfrm>
              <a:off x="112181" y="1811383"/>
              <a:ext cx="1664366" cy="1341120"/>
            </a:xfrm>
            <a:prstGeom prst="rect">
              <a:avLst/>
            </a:prstGeom>
            <a:solidFill>
              <a:schemeClr val="bg1">
                <a:lumMod val="95000"/>
              </a:schemeClr>
            </a:solidFill>
            <a:ln>
              <a:solidFill>
                <a:srgbClr val="CBDB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b="1" dirty="0"/>
            </a:p>
          </p:txBody>
        </p:sp>
        <p:sp>
          <p:nvSpPr>
            <p:cNvPr id="18" name="TextBox 17"/>
            <p:cNvSpPr txBox="1"/>
            <p:nvPr/>
          </p:nvSpPr>
          <p:spPr>
            <a:xfrm>
              <a:off x="112181" y="1811383"/>
              <a:ext cx="1664366" cy="191034"/>
            </a:xfrm>
            <a:prstGeom prst="rect">
              <a:avLst/>
            </a:prstGeom>
          </p:spPr>
          <p:txBody>
            <a:bodyPr wrap="square" rtlCol="0">
              <a:spAutoFit/>
            </a:bodyPr>
            <a:lstStyle/>
            <a:p>
              <a:pPr algn="ctr"/>
              <a:r>
                <a:rPr lang="en-CA" sz="1200" b="1" dirty="0" smtClean="0"/>
                <a:t>Physical Theft</a:t>
              </a:r>
            </a:p>
          </p:txBody>
        </p:sp>
      </p:grpSp>
      <p:grpSp>
        <p:nvGrpSpPr>
          <p:cNvPr id="19" name="Group 18"/>
          <p:cNvGrpSpPr/>
          <p:nvPr/>
        </p:nvGrpSpPr>
        <p:grpSpPr>
          <a:xfrm>
            <a:off x="120892" y="4298177"/>
            <a:ext cx="1664366" cy="1944626"/>
            <a:chOff x="112181" y="1811383"/>
            <a:chExt cx="1664366" cy="1341120"/>
          </a:xfrm>
        </p:grpSpPr>
        <p:sp>
          <p:nvSpPr>
            <p:cNvPr id="20" name="Rectangle 19"/>
            <p:cNvSpPr/>
            <p:nvPr/>
          </p:nvSpPr>
          <p:spPr>
            <a:xfrm>
              <a:off x="112181" y="1811383"/>
              <a:ext cx="1664366" cy="1341120"/>
            </a:xfrm>
            <a:prstGeom prst="rect">
              <a:avLst/>
            </a:prstGeom>
            <a:solidFill>
              <a:schemeClr val="bg1">
                <a:lumMod val="95000"/>
              </a:schemeClr>
            </a:solidFill>
            <a:ln>
              <a:solidFill>
                <a:srgbClr val="CBDB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b="1" dirty="0"/>
            </a:p>
          </p:txBody>
        </p:sp>
        <p:sp>
          <p:nvSpPr>
            <p:cNvPr id="21" name="TextBox 20"/>
            <p:cNvSpPr txBox="1"/>
            <p:nvPr/>
          </p:nvSpPr>
          <p:spPr>
            <a:xfrm>
              <a:off x="112181" y="1811383"/>
              <a:ext cx="1664366" cy="318389"/>
            </a:xfrm>
            <a:prstGeom prst="rect">
              <a:avLst/>
            </a:prstGeom>
          </p:spPr>
          <p:txBody>
            <a:bodyPr wrap="square" rtlCol="0">
              <a:spAutoFit/>
            </a:bodyPr>
            <a:lstStyle/>
            <a:p>
              <a:pPr algn="ctr"/>
              <a:r>
                <a:rPr lang="en-CA" sz="1200" b="1" dirty="0" smtClean="0"/>
                <a:t>Miscellaneous Errors</a:t>
              </a:r>
            </a:p>
          </p:txBody>
        </p:sp>
      </p:grpSp>
      <p:grpSp>
        <p:nvGrpSpPr>
          <p:cNvPr id="22" name="Group 21"/>
          <p:cNvGrpSpPr/>
          <p:nvPr/>
        </p:nvGrpSpPr>
        <p:grpSpPr>
          <a:xfrm>
            <a:off x="1923567" y="4298177"/>
            <a:ext cx="1664366" cy="1944626"/>
            <a:chOff x="112181" y="1811383"/>
            <a:chExt cx="1664366" cy="1341120"/>
          </a:xfrm>
        </p:grpSpPr>
        <p:sp>
          <p:nvSpPr>
            <p:cNvPr id="23" name="Rectangle 22"/>
            <p:cNvSpPr/>
            <p:nvPr/>
          </p:nvSpPr>
          <p:spPr>
            <a:xfrm>
              <a:off x="112181" y="1811383"/>
              <a:ext cx="1664366" cy="1341120"/>
            </a:xfrm>
            <a:prstGeom prst="rect">
              <a:avLst/>
            </a:prstGeom>
            <a:solidFill>
              <a:schemeClr val="bg1">
                <a:lumMod val="95000"/>
              </a:schemeClr>
            </a:solidFill>
            <a:ln>
              <a:solidFill>
                <a:srgbClr val="CBDB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b="1" dirty="0"/>
            </a:p>
          </p:txBody>
        </p:sp>
        <p:sp>
          <p:nvSpPr>
            <p:cNvPr id="24" name="TextBox 23"/>
            <p:cNvSpPr txBox="1"/>
            <p:nvPr/>
          </p:nvSpPr>
          <p:spPr>
            <a:xfrm>
              <a:off x="112181" y="1811383"/>
              <a:ext cx="1664366" cy="191034"/>
            </a:xfrm>
            <a:prstGeom prst="rect">
              <a:avLst/>
            </a:prstGeom>
          </p:spPr>
          <p:txBody>
            <a:bodyPr wrap="square" rtlCol="0">
              <a:spAutoFit/>
            </a:bodyPr>
            <a:lstStyle/>
            <a:p>
              <a:pPr algn="ctr"/>
              <a:r>
                <a:rPr lang="en-CA" sz="1200" b="1" dirty="0" smtClean="0"/>
                <a:t>Cyberespionage</a:t>
              </a:r>
            </a:p>
          </p:txBody>
        </p:sp>
      </p:grpSp>
      <p:grpSp>
        <p:nvGrpSpPr>
          <p:cNvPr id="25" name="Group 24"/>
          <p:cNvGrpSpPr/>
          <p:nvPr/>
        </p:nvGrpSpPr>
        <p:grpSpPr>
          <a:xfrm>
            <a:off x="3764399" y="4292485"/>
            <a:ext cx="1664366" cy="1944626"/>
            <a:chOff x="112181" y="1811383"/>
            <a:chExt cx="1664366" cy="1341120"/>
          </a:xfrm>
        </p:grpSpPr>
        <p:sp>
          <p:nvSpPr>
            <p:cNvPr id="26" name="Rectangle 25"/>
            <p:cNvSpPr/>
            <p:nvPr/>
          </p:nvSpPr>
          <p:spPr>
            <a:xfrm>
              <a:off x="112181" y="1811383"/>
              <a:ext cx="1664366" cy="1341120"/>
            </a:xfrm>
            <a:prstGeom prst="rect">
              <a:avLst/>
            </a:prstGeom>
            <a:solidFill>
              <a:schemeClr val="bg1">
                <a:lumMod val="95000"/>
              </a:schemeClr>
            </a:solidFill>
            <a:ln>
              <a:solidFill>
                <a:srgbClr val="CBDB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b="1" dirty="0"/>
            </a:p>
          </p:txBody>
        </p:sp>
        <p:sp>
          <p:nvSpPr>
            <p:cNvPr id="27" name="TextBox 26"/>
            <p:cNvSpPr txBox="1"/>
            <p:nvPr/>
          </p:nvSpPr>
          <p:spPr>
            <a:xfrm>
              <a:off x="112181" y="1811383"/>
              <a:ext cx="1664366" cy="191034"/>
            </a:xfrm>
            <a:prstGeom prst="rect">
              <a:avLst/>
            </a:prstGeom>
          </p:spPr>
          <p:txBody>
            <a:bodyPr wrap="square" rtlCol="0">
              <a:spAutoFit/>
            </a:bodyPr>
            <a:lstStyle/>
            <a:p>
              <a:pPr algn="ctr"/>
              <a:r>
                <a:rPr lang="en-CA" sz="1200" b="1" dirty="0" smtClean="0"/>
                <a:t>Point of Sale (POS)</a:t>
              </a:r>
            </a:p>
          </p:txBody>
        </p:sp>
      </p:grpSp>
      <p:grpSp>
        <p:nvGrpSpPr>
          <p:cNvPr id="28" name="Group 27"/>
          <p:cNvGrpSpPr/>
          <p:nvPr/>
        </p:nvGrpSpPr>
        <p:grpSpPr>
          <a:xfrm>
            <a:off x="5580136" y="4292485"/>
            <a:ext cx="1664366" cy="1944626"/>
            <a:chOff x="112181" y="1811383"/>
            <a:chExt cx="1664366" cy="1341120"/>
          </a:xfrm>
        </p:grpSpPr>
        <p:sp>
          <p:nvSpPr>
            <p:cNvPr id="29" name="Rectangle 28"/>
            <p:cNvSpPr/>
            <p:nvPr/>
          </p:nvSpPr>
          <p:spPr>
            <a:xfrm>
              <a:off x="112181" y="1811383"/>
              <a:ext cx="1664366" cy="1341120"/>
            </a:xfrm>
            <a:prstGeom prst="rect">
              <a:avLst/>
            </a:prstGeom>
            <a:solidFill>
              <a:schemeClr val="bg1">
                <a:lumMod val="95000"/>
              </a:schemeClr>
            </a:solidFill>
            <a:ln>
              <a:solidFill>
                <a:srgbClr val="CBDB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b="1" dirty="0"/>
            </a:p>
          </p:txBody>
        </p:sp>
        <p:sp>
          <p:nvSpPr>
            <p:cNvPr id="30" name="TextBox 29"/>
            <p:cNvSpPr txBox="1"/>
            <p:nvPr/>
          </p:nvSpPr>
          <p:spPr>
            <a:xfrm>
              <a:off x="112181" y="1811383"/>
              <a:ext cx="1664366" cy="318389"/>
            </a:xfrm>
            <a:prstGeom prst="rect">
              <a:avLst/>
            </a:prstGeom>
          </p:spPr>
          <p:txBody>
            <a:bodyPr wrap="square" rtlCol="0">
              <a:spAutoFit/>
            </a:bodyPr>
            <a:lstStyle/>
            <a:p>
              <a:pPr algn="ctr"/>
              <a:r>
                <a:rPr lang="en-CA" sz="1200" b="1" dirty="0" smtClean="0"/>
                <a:t>Payment Card Skimmers</a:t>
              </a:r>
            </a:p>
          </p:txBody>
        </p:sp>
      </p:grpSp>
      <p:sp>
        <p:nvSpPr>
          <p:cNvPr id="31" name="TextBox 30"/>
          <p:cNvSpPr txBox="1"/>
          <p:nvPr/>
        </p:nvSpPr>
        <p:spPr>
          <a:xfrm>
            <a:off x="120892" y="2345515"/>
            <a:ext cx="1655655" cy="523220"/>
          </a:xfrm>
          <a:prstGeom prst="rect">
            <a:avLst/>
          </a:prstGeom>
        </p:spPr>
        <p:txBody>
          <a:bodyPr wrap="square" rtlCol="0">
            <a:spAutoFit/>
          </a:bodyPr>
          <a:lstStyle/>
          <a:p>
            <a:pPr algn="ctr"/>
            <a:r>
              <a:rPr lang="en-CA" sz="2800" dirty="0" smtClean="0">
                <a:solidFill>
                  <a:schemeClr val="accent1"/>
                </a:solidFill>
              </a:rPr>
              <a:t> 27%</a:t>
            </a:r>
          </a:p>
        </p:txBody>
      </p:sp>
      <p:sp>
        <p:nvSpPr>
          <p:cNvPr id="32" name="TextBox 31"/>
          <p:cNvSpPr txBox="1"/>
          <p:nvPr/>
        </p:nvSpPr>
        <p:spPr>
          <a:xfrm>
            <a:off x="112181" y="2800710"/>
            <a:ext cx="1706534" cy="1169551"/>
          </a:xfrm>
          <a:prstGeom prst="rect">
            <a:avLst/>
          </a:prstGeom>
        </p:spPr>
        <p:txBody>
          <a:bodyPr wrap="square" rtlCol="0">
            <a:spAutoFit/>
          </a:bodyPr>
          <a:lstStyle/>
          <a:p>
            <a:r>
              <a:rPr lang="en-CA" sz="1000" dirty="0" smtClean="0"/>
              <a:t>A compromise of the availability of networks and systems. Most targeted industries include:</a:t>
            </a:r>
          </a:p>
          <a:p>
            <a:pPr marL="171450" indent="-171450">
              <a:buFont typeface="Arial" panose="020B0604020202020204" pitchFamily="34" charset="0"/>
              <a:buChar char="•"/>
            </a:pPr>
            <a:r>
              <a:rPr lang="en-CA" sz="1000" dirty="0" smtClean="0"/>
              <a:t>Entertainment</a:t>
            </a:r>
          </a:p>
          <a:p>
            <a:pPr marL="171450" indent="-171450">
              <a:buFont typeface="Arial" panose="020B0604020202020204" pitchFamily="34" charset="0"/>
              <a:buChar char="•"/>
            </a:pPr>
            <a:r>
              <a:rPr lang="en-CA" sz="1000" dirty="0" smtClean="0"/>
              <a:t>Professional Services</a:t>
            </a:r>
          </a:p>
          <a:p>
            <a:pPr marL="171450" indent="-171450">
              <a:buFont typeface="Arial" panose="020B0604020202020204" pitchFamily="34" charset="0"/>
              <a:buChar char="•"/>
            </a:pPr>
            <a:r>
              <a:rPr lang="en-CA" sz="1000" dirty="0" smtClean="0"/>
              <a:t>Public</a:t>
            </a:r>
          </a:p>
        </p:txBody>
      </p:sp>
      <p:sp>
        <p:nvSpPr>
          <p:cNvPr id="33" name="TextBox 32"/>
          <p:cNvSpPr txBox="1"/>
          <p:nvPr/>
        </p:nvSpPr>
        <p:spPr>
          <a:xfrm>
            <a:off x="1935598" y="2343201"/>
            <a:ext cx="1655655" cy="523220"/>
          </a:xfrm>
          <a:prstGeom prst="rect">
            <a:avLst/>
          </a:prstGeom>
        </p:spPr>
        <p:txBody>
          <a:bodyPr wrap="square" rtlCol="0">
            <a:spAutoFit/>
          </a:bodyPr>
          <a:lstStyle/>
          <a:p>
            <a:pPr algn="ctr"/>
            <a:r>
              <a:rPr lang="en-CA" sz="2800" dirty="0" smtClean="0">
                <a:solidFill>
                  <a:schemeClr val="accent1"/>
                </a:solidFill>
              </a:rPr>
              <a:t> 18%</a:t>
            </a:r>
          </a:p>
        </p:txBody>
      </p:sp>
      <p:sp>
        <p:nvSpPr>
          <p:cNvPr id="34" name="TextBox 33"/>
          <p:cNvSpPr txBox="1"/>
          <p:nvPr/>
        </p:nvSpPr>
        <p:spPr>
          <a:xfrm>
            <a:off x="1953013" y="2800710"/>
            <a:ext cx="1698512" cy="1169551"/>
          </a:xfrm>
          <a:prstGeom prst="rect">
            <a:avLst/>
          </a:prstGeom>
        </p:spPr>
        <p:txBody>
          <a:bodyPr wrap="square" rtlCol="0">
            <a:spAutoFit/>
          </a:bodyPr>
          <a:lstStyle/>
          <a:p>
            <a:r>
              <a:rPr lang="en-CA" sz="1000" dirty="0" smtClean="0"/>
              <a:t>Malicious use of internal resources. Common use cases include:</a:t>
            </a:r>
          </a:p>
          <a:p>
            <a:pPr marL="171450" indent="-171450">
              <a:buFont typeface="Arial" panose="020B0604020202020204" pitchFamily="34" charset="0"/>
              <a:buChar char="•"/>
            </a:pPr>
            <a:r>
              <a:rPr lang="en-CA" sz="1000" dirty="0" smtClean="0"/>
              <a:t>Healthcare workers stealing PII</a:t>
            </a:r>
          </a:p>
          <a:p>
            <a:pPr marL="171450" indent="-171450">
              <a:buFont typeface="Arial" panose="020B0604020202020204" pitchFamily="34" charset="0"/>
              <a:buChar char="•"/>
            </a:pPr>
            <a:r>
              <a:rPr lang="en-CA" sz="1000" dirty="0" smtClean="0"/>
              <a:t>Internally-driven public admin data breaches</a:t>
            </a:r>
          </a:p>
        </p:txBody>
      </p:sp>
      <p:sp>
        <p:nvSpPr>
          <p:cNvPr id="35" name="TextBox 34"/>
          <p:cNvSpPr txBox="1"/>
          <p:nvPr/>
        </p:nvSpPr>
        <p:spPr>
          <a:xfrm>
            <a:off x="3744345" y="2331170"/>
            <a:ext cx="1655655" cy="523220"/>
          </a:xfrm>
          <a:prstGeom prst="rect">
            <a:avLst/>
          </a:prstGeom>
        </p:spPr>
        <p:txBody>
          <a:bodyPr wrap="square" rtlCol="0">
            <a:spAutoFit/>
          </a:bodyPr>
          <a:lstStyle/>
          <a:p>
            <a:pPr algn="ctr"/>
            <a:r>
              <a:rPr lang="en-CA" sz="2800" dirty="0" smtClean="0">
                <a:solidFill>
                  <a:schemeClr val="accent1"/>
                </a:solidFill>
              </a:rPr>
              <a:t> 16%</a:t>
            </a:r>
          </a:p>
        </p:txBody>
      </p:sp>
      <p:sp>
        <p:nvSpPr>
          <p:cNvPr id="36" name="TextBox 35"/>
          <p:cNvSpPr txBox="1"/>
          <p:nvPr/>
        </p:nvSpPr>
        <p:spPr>
          <a:xfrm>
            <a:off x="3785823" y="2800710"/>
            <a:ext cx="1664366" cy="1015663"/>
          </a:xfrm>
          <a:prstGeom prst="rect">
            <a:avLst/>
          </a:prstGeom>
        </p:spPr>
        <p:txBody>
          <a:bodyPr wrap="square" rtlCol="0">
            <a:spAutoFit/>
          </a:bodyPr>
          <a:lstStyle/>
          <a:p>
            <a:r>
              <a:rPr lang="en-CA" sz="1000" dirty="0" smtClean="0"/>
              <a:t>Malware with predominantly </a:t>
            </a:r>
            <a:r>
              <a:rPr lang="en-CA" sz="1000" dirty="0"/>
              <a:t>e</a:t>
            </a:r>
            <a:r>
              <a:rPr lang="en-CA" sz="1000" dirty="0" smtClean="0"/>
              <a:t>mail-based delivery:</a:t>
            </a:r>
          </a:p>
          <a:p>
            <a:pPr marL="171450" indent="-171450">
              <a:buFont typeface="Arial" panose="020B0604020202020204" pitchFamily="34" charset="0"/>
              <a:buChar char="•"/>
            </a:pPr>
            <a:r>
              <a:rPr lang="en-CA" sz="1000" dirty="0" smtClean="0"/>
              <a:t>Ransomware</a:t>
            </a:r>
          </a:p>
          <a:p>
            <a:pPr marL="171450" indent="-171450">
              <a:buFont typeface="Arial" panose="020B0604020202020204" pitchFamily="34" charset="0"/>
              <a:buChar char="•"/>
            </a:pPr>
            <a:r>
              <a:rPr lang="en-CA" sz="1000" dirty="0" smtClean="0"/>
              <a:t>C2 exploits</a:t>
            </a:r>
          </a:p>
          <a:p>
            <a:pPr marL="171450" indent="-171450">
              <a:buFont typeface="Arial" panose="020B0604020202020204" pitchFamily="34" charset="0"/>
              <a:buChar char="•"/>
            </a:pPr>
            <a:r>
              <a:rPr lang="en-CA" sz="1000" dirty="0" smtClean="0"/>
              <a:t>Worms</a:t>
            </a:r>
          </a:p>
        </p:txBody>
      </p:sp>
      <p:sp>
        <p:nvSpPr>
          <p:cNvPr id="37" name="TextBox 36"/>
          <p:cNvSpPr txBox="1"/>
          <p:nvPr/>
        </p:nvSpPr>
        <p:spPr>
          <a:xfrm>
            <a:off x="5576125" y="2334716"/>
            <a:ext cx="1655655" cy="523220"/>
          </a:xfrm>
          <a:prstGeom prst="rect">
            <a:avLst/>
          </a:prstGeom>
        </p:spPr>
        <p:txBody>
          <a:bodyPr wrap="square" rtlCol="0">
            <a:spAutoFit/>
          </a:bodyPr>
          <a:lstStyle/>
          <a:p>
            <a:pPr algn="ctr"/>
            <a:r>
              <a:rPr lang="en-CA" sz="2800" dirty="0" smtClean="0">
                <a:solidFill>
                  <a:schemeClr val="accent1"/>
                </a:solidFill>
              </a:rPr>
              <a:t> 15%</a:t>
            </a:r>
          </a:p>
        </p:txBody>
      </p:sp>
      <p:sp>
        <p:nvSpPr>
          <p:cNvPr id="38" name="TextBox 37"/>
          <p:cNvSpPr txBox="1"/>
          <p:nvPr/>
        </p:nvSpPr>
        <p:spPr>
          <a:xfrm>
            <a:off x="5584487" y="2800710"/>
            <a:ext cx="1664366" cy="1323439"/>
          </a:xfrm>
          <a:prstGeom prst="rect">
            <a:avLst/>
          </a:prstGeom>
        </p:spPr>
        <p:txBody>
          <a:bodyPr wrap="square" rtlCol="0">
            <a:spAutoFit/>
          </a:bodyPr>
          <a:lstStyle/>
          <a:p>
            <a:r>
              <a:rPr lang="en-CA" sz="1000" dirty="0" smtClean="0"/>
              <a:t>Exploits of code-level vulnerabilities as well as thwarting application mechanisms. Actor tactics include:</a:t>
            </a:r>
          </a:p>
          <a:p>
            <a:pPr marL="171450" indent="-171450">
              <a:buFont typeface="Arial" panose="020B0604020202020204" pitchFamily="34" charset="0"/>
              <a:buChar char="•"/>
            </a:pPr>
            <a:r>
              <a:rPr lang="en-CA" sz="1000" dirty="0" smtClean="0"/>
              <a:t>Stolen credentials</a:t>
            </a:r>
          </a:p>
          <a:p>
            <a:pPr marL="171450" indent="-171450">
              <a:buFont typeface="Arial" panose="020B0604020202020204" pitchFamily="34" charset="0"/>
              <a:buChar char="•"/>
            </a:pPr>
            <a:r>
              <a:rPr lang="en-CA" sz="1000" dirty="0" smtClean="0"/>
              <a:t>SQLi</a:t>
            </a:r>
          </a:p>
          <a:p>
            <a:pPr marL="171450" indent="-171450">
              <a:buFont typeface="Arial" panose="020B0604020202020204" pitchFamily="34" charset="0"/>
              <a:buChar char="•"/>
            </a:pPr>
            <a:r>
              <a:rPr lang="en-CA" sz="1000" dirty="0" smtClean="0"/>
              <a:t>Brute force</a:t>
            </a:r>
          </a:p>
        </p:txBody>
      </p:sp>
      <p:sp>
        <p:nvSpPr>
          <p:cNvPr id="39" name="TextBox 38"/>
          <p:cNvSpPr txBox="1"/>
          <p:nvPr/>
        </p:nvSpPr>
        <p:spPr>
          <a:xfrm>
            <a:off x="7391862" y="2331170"/>
            <a:ext cx="1655655" cy="523220"/>
          </a:xfrm>
          <a:prstGeom prst="rect">
            <a:avLst/>
          </a:prstGeom>
        </p:spPr>
        <p:txBody>
          <a:bodyPr wrap="square" rtlCol="0">
            <a:spAutoFit/>
          </a:bodyPr>
          <a:lstStyle/>
          <a:p>
            <a:pPr algn="ctr"/>
            <a:r>
              <a:rPr lang="en-CA" sz="2800" dirty="0" smtClean="0">
                <a:solidFill>
                  <a:schemeClr val="accent1"/>
                </a:solidFill>
              </a:rPr>
              <a:t> 14%</a:t>
            </a:r>
          </a:p>
        </p:txBody>
      </p:sp>
      <p:sp>
        <p:nvSpPr>
          <p:cNvPr id="40" name="TextBox 39"/>
          <p:cNvSpPr txBox="1"/>
          <p:nvPr/>
        </p:nvSpPr>
        <p:spPr>
          <a:xfrm>
            <a:off x="7383151" y="2800710"/>
            <a:ext cx="1664366" cy="1169551"/>
          </a:xfrm>
          <a:prstGeom prst="rect">
            <a:avLst/>
          </a:prstGeom>
        </p:spPr>
        <p:txBody>
          <a:bodyPr wrap="square" rtlCol="0">
            <a:spAutoFit/>
          </a:bodyPr>
          <a:lstStyle/>
          <a:p>
            <a:r>
              <a:rPr lang="en-CA" sz="1000" dirty="0" smtClean="0"/>
              <a:t>An information asset goes missing (through misplacement or malice). </a:t>
            </a:r>
            <a:r>
              <a:rPr lang="en-CA" sz="1000" dirty="0"/>
              <a:t>Most frequently targeted industries include:</a:t>
            </a:r>
          </a:p>
          <a:p>
            <a:pPr marL="171450" indent="-171450">
              <a:buFont typeface="Arial" panose="020B0604020202020204" pitchFamily="34" charset="0"/>
              <a:buChar char="•"/>
            </a:pPr>
            <a:r>
              <a:rPr lang="en-CA" sz="1000" dirty="0" smtClean="0"/>
              <a:t>Public</a:t>
            </a:r>
          </a:p>
          <a:p>
            <a:pPr marL="171450" indent="-171450">
              <a:buFont typeface="Arial" panose="020B0604020202020204" pitchFamily="34" charset="0"/>
              <a:buChar char="•"/>
            </a:pPr>
            <a:r>
              <a:rPr lang="en-CA" sz="1000" dirty="0" smtClean="0"/>
              <a:t>Healthcare</a:t>
            </a:r>
          </a:p>
        </p:txBody>
      </p:sp>
      <p:sp>
        <p:nvSpPr>
          <p:cNvPr id="41" name="TextBox 40"/>
          <p:cNvSpPr txBox="1"/>
          <p:nvPr/>
        </p:nvSpPr>
        <p:spPr>
          <a:xfrm>
            <a:off x="132924" y="4639955"/>
            <a:ext cx="1655655" cy="523220"/>
          </a:xfrm>
          <a:prstGeom prst="rect">
            <a:avLst/>
          </a:prstGeom>
        </p:spPr>
        <p:txBody>
          <a:bodyPr wrap="square" rtlCol="0">
            <a:spAutoFit/>
          </a:bodyPr>
          <a:lstStyle/>
          <a:p>
            <a:pPr algn="ctr"/>
            <a:r>
              <a:rPr lang="en-CA" sz="2800" dirty="0" smtClean="0">
                <a:solidFill>
                  <a:schemeClr val="accent1"/>
                </a:solidFill>
              </a:rPr>
              <a:t> 6%</a:t>
            </a:r>
          </a:p>
        </p:txBody>
      </p:sp>
      <p:sp>
        <p:nvSpPr>
          <p:cNvPr id="42" name="TextBox 41"/>
          <p:cNvSpPr txBox="1"/>
          <p:nvPr/>
        </p:nvSpPr>
        <p:spPr>
          <a:xfrm>
            <a:off x="125824" y="5067560"/>
            <a:ext cx="1664366" cy="1169551"/>
          </a:xfrm>
          <a:prstGeom prst="rect">
            <a:avLst/>
          </a:prstGeom>
        </p:spPr>
        <p:txBody>
          <a:bodyPr wrap="square" rtlCol="0">
            <a:spAutoFit/>
          </a:bodyPr>
          <a:lstStyle/>
          <a:p>
            <a:r>
              <a:rPr lang="en-CA" sz="1000" dirty="0" smtClean="0"/>
              <a:t>Unintentional actions compromising an attribute of a security asset. Examples include:</a:t>
            </a:r>
          </a:p>
          <a:p>
            <a:pPr marL="171450" indent="-171450">
              <a:buFont typeface="Arial" panose="020B0604020202020204" pitchFamily="34" charset="0"/>
              <a:buChar char="•"/>
            </a:pPr>
            <a:r>
              <a:rPr lang="en-CA" sz="1000" dirty="0" smtClean="0"/>
              <a:t>Misdelivery</a:t>
            </a:r>
          </a:p>
          <a:p>
            <a:pPr marL="171450" indent="-171450">
              <a:buFont typeface="Arial" panose="020B0604020202020204" pitchFamily="34" charset="0"/>
              <a:buChar char="•"/>
            </a:pPr>
            <a:r>
              <a:rPr lang="en-CA" sz="1000" dirty="0" smtClean="0"/>
              <a:t>Publishing error</a:t>
            </a:r>
          </a:p>
          <a:p>
            <a:pPr marL="171450" indent="-171450">
              <a:buFont typeface="Arial" panose="020B0604020202020204" pitchFamily="34" charset="0"/>
              <a:buChar char="•"/>
            </a:pPr>
            <a:r>
              <a:rPr lang="en-CA" sz="1000" dirty="0" smtClean="0"/>
              <a:t>Disposal error</a:t>
            </a:r>
          </a:p>
        </p:txBody>
      </p:sp>
      <p:grpSp>
        <p:nvGrpSpPr>
          <p:cNvPr id="44" name="Group 43"/>
          <p:cNvGrpSpPr/>
          <p:nvPr/>
        </p:nvGrpSpPr>
        <p:grpSpPr>
          <a:xfrm>
            <a:off x="7404925" y="4291388"/>
            <a:ext cx="1664366" cy="1944628"/>
            <a:chOff x="15698" y="326550"/>
            <a:chExt cx="1664366" cy="1341121"/>
          </a:xfrm>
        </p:grpSpPr>
        <p:sp>
          <p:nvSpPr>
            <p:cNvPr id="47" name="Rectangle 46"/>
            <p:cNvSpPr/>
            <p:nvPr/>
          </p:nvSpPr>
          <p:spPr>
            <a:xfrm>
              <a:off x="15698" y="326551"/>
              <a:ext cx="1664366" cy="1341120"/>
            </a:xfrm>
            <a:prstGeom prst="rect">
              <a:avLst/>
            </a:prstGeom>
            <a:solidFill>
              <a:schemeClr val="bg1">
                <a:lumMod val="95000"/>
              </a:schemeClr>
            </a:solidFill>
            <a:ln>
              <a:solidFill>
                <a:srgbClr val="CBDB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b="1" dirty="0"/>
            </a:p>
          </p:txBody>
        </p:sp>
        <p:sp>
          <p:nvSpPr>
            <p:cNvPr id="48" name="TextBox 47"/>
            <p:cNvSpPr txBox="1"/>
            <p:nvPr/>
          </p:nvSpPr>
          <p:spPr>
            <a:xfrm>
              <a:off x="15698" y="326550"/>
              <a:ext cx="1664366" cy="191034"/>
            </a:xfrm>
            <a:prstGeom prst="rect">
              <a:avLst/>
            </a:prstGeom>
          </p:spPr>
          <p:txBody>
            <a:bodyPr wrap="square" rtlCol="0">
              <a:spAutoFit/>
            </a:bodyPr>
            <a:lstStyle/>
            <a:p>
              <a:pPr algn="ctr"/>
              <a:r>
                <a:rPr lang="en-CA" sz="1200" b="1" dirty="0" smtClean="0"/>
                <a:t>Everything Else</a:t>
              </a:r>
            </a:p>
          </p:txBody>
        </p:sp>
      </p:grpSp>
      <p:sp>
        <p:nvSpPr>
          <p:cNvPr id="45" name="TextBox 44"/>
          <p:cNvSpPr txBox="1"/>
          <p:nvPr/>
        </p:nvSpPr>
        <p:spPr>
          <a:xfrm>
            <a:off x="7415926" y="4630854"/>
            <a:ext cx="1655655" cy="523220"/>
          </a:xfrm>
          <a:prstGeom prst="rect">
            <a:avLst/>
          </a:prstGeom>
        </p:spPr>
        <p:txBody>
          <a:bodyPr wrap="square" rtlCol="0">
            <a:spAutoFit/>
          </a:bodyPr>
          <a:lstStyle/>
          <a:p>
            <a:pPr algn="ctr"/>
            <a:r>
              <a:rPr lang="en-CA" sz="2800" dirty="0" smtClean="0">
                <a:solidFill>
                  <a:schemeClr val="accent1"/>
                </a:solidFill>
              </a:rPr>
              <a:t> 2%</a:t>
            </a:r>
          </a:p>
        </p:txBody>
      </p:sp>
      <p:sp>
        <p:nvSpPr>
          <p:cNvPr id="46" name="TextBox 45"/>
          <p:cNvSpPr txBox="1"/>
          <p:nvPr/>
        </p:nvSpPr>
        <p:spPr>
          <a:xfrm>
            <a:off x="7407215" y="5067560"/>
            <a:ext cx="1664366" cy="1015663"/>
          </a:xfrm>
          <a:prstGeom prst="rect">
            <a:avLst/>
          </a:prstGeom>
        </p:spPr>
        <p:txBody>
          <a:bodyPr wrap="square" rtlCol="0">
            <a:spAutoFit/>
          </a:bodyPr>
          <a:lstStyle/>
          <a:p>
            <a:r>
              <a:rPr lang="en-CA" sz="1000" dirty="0" smtClean="0"/>
              <a:t>Any incident that does not classify as one of the other categories:</a:t>
            </a:r>
          </a:p>
          <a:p>
            <a:pPr marL="171450" indent="-171450">
              <a:buFont typeface="Arial" panose="020B0604020202020204" pitchFamily="34" charset="0"/>
              <a:buChar char="•"/>
            </a:pPr>
            <a:r>
              <a:rPr lang="en-CA" sz="1000" dirty="0" smtClean="0"/>
              <a:t>Phishing</a:t>
            </a:r>
          </a:p>
          <a:p>
            <a:pPr marL="171450" indent="-171450">
              <a:buFont typeface="Arial" panose="020B0604020202020204" pitchFamily="34" charset="0"/>
              <a:buChar char="•"/>
            </a:pPr>
            <a:r>
              <a:rPr lang="en-CA" sz="1000" dirty="0" smtClean="0"/>
              <a:t>Footprinting</a:t>
            </a:r>
          </a:p>
          <a:p>
            <a:pPr marL="171450" indent="-171450">
              <a:buFont typeface="Arial" panose="020B0604020202020204" pitchFamily="34" charset="0"/>
              <a:buChar char="•"/>
            </a:pPr>
            <a:r>
              <a:rPr lang="en-CA" sz="1000" dirty="0" smtClean="0"/>
              <a:t>Pretexting</a:t>
            </a:r>
          </a:p>
        </p:txBody>
      </p:sp>
      <p:sp>
        <p:nvSpPr>
          <p:cNvPr id="49" name="TextBox 48"/>
          <p:cNvSpPr txBox="1"/>
          <p:nvPr/>
        </p:nvSpPr>
        <p:spPr>
          <a:xfrm>
            <a:off x="1927578" y="4625610"/>
            <a:ext cx="1655655" cy="523220"/>
          </a:xfrm>
          <a:prstGeom prst="rect">
            <a:avLst/>
          </a:prstGeom>
        </p:spPr>
        <p:txBody>
          <a:bodyPr wrap="square" rtlCol="0">
            <a:spAutoFit/>
          </a:bodyPr>
          <a:lstStyle/>
          <a:p>
            <a:pPr algn="ctr"/>
            <a:r>
              <a:rPr lang="en-CA" sz="2800" dirty="0" smtClean="0">
                <a:solidFill>
                  <a:schemeClr val="accent1"/>
                </a:solidFill>
              </a:rPr>
              <a:t> 0.7%</a:t>
            </a:r>
          </a:p>
        </p:txBody>
      </p:sp>
      <p:sp>
        <p:nvSpPr>
          <p:cNvPr id="50" name="TextBox 49"/>
          <p:cNvSpPr txBox="1"/>
          <p:nvPr/>
        </p:nvSpPr>
        <p:spPr>
          <a:xfrm>
            <a:off x="1949180" y="5067560"/>
            <a:ext cx="1652334" cy="1169551"/>
          </a:xfrm>
          <a:prstGeom prst="rect">
            <a:avLst/>
          </a:prstGeom>
        </p:spPr>
        <p:txBody>
          <a:bodyPr wrap="square" rtlCol="0">
            <a:spAutoFit/>
          </a:bodyPr>
          <a:lstStyle/>
          <a:p>
            <a:r>
              <a:rPr lang="en-CA" sz="1000" dirty="0" smtClean="0"/>
              <a:t>Unauthorized and malicious network access. Most targeted industries include:</a:t>
            </a:r>
          </a:p>
          <a:p>
            <a:pPr marL="171450" indent="-171450">
              <a:buFont typeface="Arial" panose="020B0604020202020204" pitchFamily="34" charset="0"/>
              <a:buChar char="•"/>
            </a:pPr>
            <a:r>
              <a:rPr lang="en-CA" sz="1000" dirty="0" smtClean="0"/>
              <a:t>Manufacturing</a:t>
            </a:r>
          </a:p>
          <a:p>
            <a:pPr marL="171450" indent="-171450">
              <a:buFont typeface="Arial" panose="020B0604020202020204" pitchFamily="34" charset="0"/>
              <a:buChar char="•"/>
            </a:pPr>
            <a:r>
              <a:rPr lang="en-CA" sz="1000" dirty="0" smtClean="0"/>
              <a:t>Public</a:t>
            </a:r>
          </a:p>
          <a:p>
            <a:pPr marL="171450" indent="-171450">
              <a:buFont typeface="Arial" panose="020B0604020202020204" pitchFamily="34" charset="0"/>
              <a:buChar char="•"/>
            </a:pPr>
            <a:r>
              <a:rPr lang="en-CA" sz="1000" dirty="0" smtClean="0"/>
              <a:t>Professional</a:t>
            </a:r>
          </a:p>
        </p:txBody>
      </p:sp>
      <p:sp>
        <p:nvSpPr>
          <p:cNvPr id="51" name="TextBox 50"/>
          <p:cNvSpPr txBox="1"/>
          <p:nvPr/>
        </p:nvSpPr>
        <p:spPr>
          <a:xfrm>
            <a:off x="3759358" y="4629156"/>
            <a:ext cx="1655655" cy="523220"/>
          </a:xfrm>
          <a:prstGeom prst="rect">
            <a:avLst/>
          </a:prstGeom>
        </p:spPr>
        <p:txBody>
          <a:bodyPr wrap="square" rtlCol="0">
            <a:spAutoFit/>
          </a:bodyPr>
          <a:lstStyle/>
          <a:p>
            <a:pPr algn="ctr"/>
            <a:r>
              <a:rPr lang="en-CA" sz="2800" dirty="0" smtClean="0">
                <a:solidFill>
                  <a:schemeClr val="accent1"/>
                </a:solidFill>
              </a:rPr>
              <a:t> 0.5%</a:t>
            </a:r>
          </a:p>
        </p:txBody>
      </p:sp>
      <p:sp>
        <p:nvSpPr>
          <p:cNvPr id="52" name="TextBox 51"/>
          <p:cNvSpPr txBox="1"/>
          <p:nvPr/>
        </p:nvSpPr>
        <p:spPr>
          <a:xfrm>
            <a:off x="3760504" y="5067560"/>
            <a:ext cx="1664366" cy="1169551"/>
          </a:xfrm>
          <a:prstGeom prst="rect">
            <a:avLst/>
          </a:prstGeom>
        </p:spPr>
        <p:txBody>
          <a:bodyPr wrap="square" rtlCol="0">
            <a:spAutoFit/>
          </a:bodyPr>
          <a:lstStyle/>
          <a:p>
            <a:r>
              <a:rPr lang="en-CA" sz="1000" dirty="0" smtClean="0"/>
              <a:t>Remote attacks on POS terminals and controllers. Most frequently targeted industries include:</a:t>
            </a:r>
          </a:p>
          <a:p>
            <a:pPr marL="171450" indent="-171450">
              <a:buFont typeface="Arial" panose="020B0604020202020204" pitchFamily="34" charset="0"/>
              <a:buChar char="•"/>
            </a:pPr>
            <a:r>
              <a:rPr lang="en-CA" sz="1000" dirty="0" smtClean="0"/>
              <a:t>Accommodation &amp; Food Services</a:t>
            </a:r>
          </a:p>
          <a:p>
            <a:pPr marL="171450" indent="-171450">
              <a:buFont typeface="Arial" panose="020B0604020202020204" pitchFamily="34" charset="0"/>
              <a:buChar char="•"/>
            </a:pPr>
            <a:r>
              <a:rPr lang="en-CA" sz="1000" dirty="0" smtClean="0"/>
              <a:t>Retail</a:t>
            </a:r>
          </a:p>
        </p:txBody>
      </p:sp>
      <p:sp>
        <p:nvSpPr>
          <p:cNvPr id="53" name="TextBox 52"/>
          <p:cNvSpPr txBox="1"/>
          <p:nvPr/>
        </p:nvSpPr>
        <p:spPr>
          <a:xfrm>
            <a:off x="5575095" y="4624210"/>
            <a:ext cx="1655655" cy="523220"/>
          </a:xfrm>
          <a:prstGeom prst="rect">
            <a:avLst/>
          </a:prstGeom>
        </p:spPr>
        <p:txBody>
          <a:bodyPr wrap="square" rtlCol="0">
            <a:spAutoFit/>
          </a:bodyPr>
          <a:lstStyle/>
          <a:p>
            <a:pPr algn="ctr"/>
            <a:r>
              <a:rPr lang="en-CA" sz="2800" dirty="0" smtClean="0">
                <a:solidFill>
                  <a:schemeClr val="accent1"/>
                </a:solidFill>
              </a:rPr>
              <a:t> 0.2%</a:t>
            </a:r>
          </a:p>
        </p:txBody>
      </p:sp>
      <p:sp>
        <p:nvSpPr>
          <p:cNvPr id="54" name="TextBox 53"/>
          <p:cNvSpPr txBox="1"/>
          <p:nvPr/>
        </p:nvSpPr>
        <p:spPr>
          <a:xfrm>
            <a:off x="5583860" y="5067560"/>
            <a:ext cx="1664366" cy="1169551"/>
          </a:xfrm>
          <a:prstGeom prst="rect">
            <a:avLst/>
          </a:prstGeom>
        </p:spPr>
        <p:txBody>
          <a:bodyPr wrap="square" rtlCol="0">
            <a:spAutoFit/>
          </a:bodyPr>
          <a:lstStyle/>
          <a:p>
            <a:r>
              <a:rPr lang="en-CA" sz="1000" dirty="0" smtClean="0"/>
              <a:t>Skimming devices that are implanted on an asset to read payment cards. Devices include:</a:t>
            </a:r>
          </a:p>
          <a:p>
            <a:pPr marL="171450" indent="-171450">
              <a:buFont typeface="Arial" panose="020B0604020202020204" pitchFamily="34" charset="0"/>
              <a:buChar char="•"/>
            </a:pPr>
            <a:r>
              <a:rPr lang="en-CA" sz="1000" dirty="0" smtClean="0"/>
              <a:t>ATMs</a:t>
            </a:r>
          </a:p>
          <a:p>
            <a:pPr marL="171450" indent="-171450">
              <a:buFont typeface="Arial" panose="020B0604020202020204" pitchFamily="34" charset="0"/>
              <a:buChar char="•"/>
            </a:pPr>
            <a:r>
              <a:rPr lang="en-CA" sz="1000" dirty="0" smtClean="0"/>
              <a:t>Gas pumps</a:t>
            </a:r>
          </a:p>
          <a:p>
            <a:pPr marL="171450" indent="-171450">
              <a:buFont typeface="Arial" panose="020B0604020202020204" pitchFamily="34" charset="0"/>
              <a:buChar char="•"/>
            </a:pPr>
            <a:r>
              <a:rPr lang="en-CA" sz="1000" dirty="0" smtClean="0"/>
              <a:t>POS terminals</a:t>
            </a:r>
          </a:p>
        </p:txBody>
      </p:sp>
      <p:sp>
        <p:nvSpPr>
          <p:cNvPr id="55" name="Rectangle 54"/>
          <p:cNvSpPr/>
          <p:nvPr/>
        </p:nvSpPr>
        <p:spPr>
          <a:xfrm>
            <a:off x="34767" y="6303747"/>
            <a:ext cx="3076483" cy="246221"/>
          </a:xfrm>
          <a:prstGeom prst="rect">
            <a:avLst/>
          </a:prstGeom>
        </p:spPr>
        <p:txBody>
          <a:bodyPr wrap="none">
            <a:spAutoFit/>
          </a:bodyPr>
          <a:lstStyle/>
          <a:p>
            <a:r>
              <a:rPr lang="en-CA" sz="1000" b="1" dirty="0" smtClean="0"/>
              <a:t>Source: </a:t>
            </a:r>
            <a:r>
              <a:rPr lang="en-CA" sz="1000" dirty="0" smtClean="0"/>
              <a:t>“2017 </a:t>
            </a:r>
            <a:r>
              <a:rPr lang="en-CA" sz="1000" dirty="0"/>
              <a:t>Data Breach Investigations </a:t>
            </a:r>
            <a:r>
              <a:rPr lang="en-CA" sz="1000" dirty="0" smtClean="0"/>
              <a:t>Report” </a:t>
            </a:r>
            <a:endParaRPr lang="en-CA" sz="1000" dirty="0"/>
          </a:p>
        </p:txBody>
      </p:sp>
    </p:spTree>
    <p:extLst>
      <p:ext uri="{BB962C8B-B14F-4D97-AF65-F5344CB8AC3E}">
        <p14:creationId xmlns:p14="http://schemas.microsoft.com/office/powerpoint/2010/main" val="24089566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 the role of communications in incident response</a:t>
            </a:r>
            <a:endParaRPr lang="en-US" dirty="0"/>
          </a:p>
        </p:txBody>
      </p:sp>
      <p:sp>
        <p:nvSpPr>
          <p:cNvPr id="5" name="TextBox 4"/>
          <p:cNvSpPr txBox="1"/>
          <p:nvPr/>
        </p:nvSpPr>
        <p:spPr>
          <a:xfrm>
            <a:off x="257173" y="1268730"/>
            <a:ext cx="8620125" cy="646331"/>
          </a:xfrm>
          <a:prstGeom prst="rect">
            <a:avLst/>
          </a:prstGeom>
        </p:spPr>
        <p:txBody>
          <a:bodyPr wrap="square" rtlCol="0">
            <a:spAutoFit/>
          </a:bodyPr>
          <a:lstStyle/>
          <a:p>
            <a:r>
              <a:rPr lang="en-US" dirty="0" smtClean="0"/>
              <a:t>Today’s organizations face so many different threats that incidents are inevitable. Having a communications plan will help to:</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13346" y="1984068"/>
            <a:ext cx="737150" cy="7371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57613" y="2870899"/>
            <a:ext cx="738000" cy="738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88517" y="3767521"/>
            <a:ext cx="738000" cy="7380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8517" y="4705212"/>
            <a:ext cx="738000" cy="738000"/>
          </a:xfrm>
          <a:prstGeom prst="rect">
            <a:avLst/>
          </a:prstGeom>
        </p:spPr>
      </p:pic>
      <p:pic>
        <p:nvPicPr>
          <p:cNvPr id="1032" name="Picture 8"/>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4144637" y="1926940"/>
            <a:ext cx="738000" cy="73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rotWithShape="1">
          <a:blip r:embed="rId7">
            <a:extLst>
              <a:ext uri="{28A0092B-C50C-407E-A947-70E740481C1C}">
                <a14:useLocalDpi xmlns:a14="http://schemas.microsoft.com/office/drawing/2010/main" val="0"/>
              </a:ext>
            </a:extLst>
          </a:blip>
          <a:srcRect/>
          <a:stretch/>
        </p:blipFill>
        <p:spPr>
          <a:xfrm>
            <a:off x="4279468" y="3105419"/>
            <a:ext cx="530564" cy="444800"/>
          </a:xfrm>
          <a:prstGeom prst="rect">
            <a:avLst/>
          </a:prstGeom>
        </p:spPr>
      </p:pic>
      <p:pic>
        <p:nvPicPr>
          <p:cNvPr id="14" name="Picture 2"/>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4033815" y="3680651"/>
            <a:ext cx="912767" cy="91276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4144637" y="4681020"/>
            <a:ext cx="738000" cy="73800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1051567" y="2098865"/>
            <a:ext cx="3138303" cy="584775"/>
          </a:xfrm>
          <a:prstGeom prst="rect">
            <a:avLst/>
          </a:prstGeom>
        </p:spPr>
        <p:txBody>
          <a:bodyPr wrap="square" rtlCol="0">
            <a:spAutoFit/>
          </a:bodyPr>
          <a:lstStyle/>
          <a:p>
            <a:pPr marL="171450" indent="-171450">
              <a:buFont typeface="Arial" panose="020B0604020202020204" pitchFamily="34" charset="0"/>
              <a:buChar char="•"/>
            </a:pPr>
            <a:r>
              <a:rPr lang="en-US" sz="1600" dirty="0" smtClean="0"/>
              <a:t>Repair reputation with stakeholders.</a:t>
            </a:r>
          </a:p>
        </p:txBody>
      </p:sp>
      <p:sp>
        <p:nvSpPr>
          <p:cNvPr id="19" name="TextBox 18"/>
          <p:cNvSpPr txBox="1"/>
          <p:nvPr/>
        </p:nvSpPr>
        <p:spPr>
          <a:xfrm>
            <a:off x="1051567" y="3044398"/>
            <a:ext cx="3064511" cy="584775"/>
          </a:xfrm>
          <a:prstGeom prst="rect">
            <a:avLst/>
          </a:prstGeom>
        </p:spPr>
        <p:txBody>
          <a:bodyPr wrap="square" rtlCol="0">
            <a:spAutoFit/>
          </a:bodyPr>
          <a:lstStyle/>
          <a:p>
            <a:pPr marL="171450" indent="-171450">
              <a:buFont typeface="Arial" panose="020B0604020202020204" pitchFamily="34" charset="0"/>
              <a:buChar char="•"/>
            </a:pPr>
            <a:r>
              <a:rPr lang="en-US" sz="1600" dirty="0" smtClean="0"/>
              <a:t>Complete required regulatory reporting.</a:t>
            </a:r>
          </a:p>
        </p:txBody>
      </p:sp>
      <p:sp>
        <p:nvSpPr>
          <p:cNvPr id="20" name="TextBox 19"/>
          <p:cNvSpPr txBox="1"/>
          <p:nvPr/>
        </p:nvSpPr>
        <p:spPr>
          <a:xfrm>
            <a:off x="1047909" y="3945480"/>
            <a:ext cx="4165929" cy="338554"/>
          </a:xfrm>
          <a:prstGeom prst="rect">
            <a:avLst/>
          </a:prstGeom>
        </p:spPr>
        <p:txBody>
          <a:bodyPr wrap="square" rtlCol="0">
            <a:spAutoFit/>
          </a:bodyPr>
          <a:lstStyle>
            <a:defPPr>
              <a:defRPr lang="en-US"/>
            </a:defPPr>
            <a:lvl1pPr marL="171450" indent="-171450">
              <a:buFont typeface="Arial" panose="020B0604020202020204" pitchFamily="34" charset="0"/>
              <a:buChar char="•"/>
              <a:defRPr sz="1600"/>
            </a:lvl1pPr>
          </a:lstStyle>
          <a:p>
            <a:r>
              <a:rPr lang="en-US" dirty="0"/>
              <a:t>Demonstrate </a:t>
            </a:r>
            <a:r>
              <a:rPr lang="en-US" dirty="0" smtClean="0"/>
              <a:t>transparency</a:t>
            </a:r>
            <a:r>
              <a:rPr lang="en-US" dirty="0"/>
              <a:t>.</a:t>
            </a:r>
          </a:p>
        </p:txBody>
      </p:sp>
      <p:sp>
        <p:nvSpPr>
          <p:cNvPr id="21" name="Rectangle 20"/>
          <p:cNvSpPr/>
          <p:nvPr/>
        </p:nvSpPr>
        <p:spPr>
          <a:xfrm>
            <a:off x="1099852" y="4898610"/>
            <a:ext cx="3074677" cy="338554"/>
          </a:xfrm>
          <a:prstGeom prst="rect">
            <a:avLst/>
          </a:prstGeom>
        </p:spPr>
        <p:txBody>
          <a:bodyPr wrap="square">
            <a:spAutoFit/>
          </a:bodyPr>
          <a:lstStyle/>
          <a:p>
            <a:pPr marL="171450" indent="-171450">
              <a:buFont typeface="Arial" panose="020B0604020202020204" pitchFamily="34" charset="0"/>
              <a:buChar char="•"/>
            </a:pPr>
            <a:r>
              <a:rPr lang="en-US" sz="1600" dirty="0"/>
              <a:t>Show </a:t>
            </a:r>
            <a:r>
              <a:rPr lang="en-US" sz="1600" dirty="0" smtClean="0"/>
              <a:t>loyalty to clients.</a:t>
            </a:r>
            <a:endParaRPr lang="en-US" sz="1600" dirty="0"/>
          </a:p>
        </p:txBody>
      </p:sp>
      <p:sp>
        <p:nvSpPr>
          <p:cNvPr id="22" name="Rectangle 21"/>
          <p:cNvSpPr/>
          <p:nvPr/>
        </p:nvSpPr>
        <p:spPr>
          <a:xfrm>
            <a:off x="4837405" y="2075148"/>
            <a:ext cx="4572000" cy="584775"/>
          </a:xfrm>
          <a:prstGeom prst="rect">
            <a:avLst/>
          </a:prstGeom>
        </p:spPr>
        <p:txBody>
          <a:bodyPr>
            <a:spAutoFit/>
          </a:bodyPr>
          <a:lstStyle/>
          <a:p>
            <a:pPr marL="171450" indent="-171450">
              <a:buFont typeface="Arial" panose="020B0604020202020204" pitchFamily="34" charset="0"/>
              <a:buChar char="•"/>
            </a:pPr>
            <a:r>
              <a:rPr lang="en-US" sz="1600" dirty="0"/>
              <a:t>Keep the remediation effort running</a:t>
            </a:r>
            <a:r>
              <a:rPr lang="en-US" sz="1600" dirty="0" smtClean="0"/>
              <a:t>,</a:t>
            </a:r>
            <a:br>
              <a:rPr lang="en-US" sz="1600" dirty="0" smtClean="0"/>
            </a:br>
            <a:r>
              <a:rPr lang="en-US" sz="1600" dirty="0" smtClean="0"/>
              <a:t>even </a:t>
            </a:r>
            <a:r>
              <a:rPr lang="en-US" sz="1600" dirty="0"/>
              <a:t>when the phones go </a:t>
            </a:r>
            <a:r>
              <a:rPr lang="en-US" sz="1600" dirty="0" smtClean="0"/>
              <a:t>down.</a:t>
            </a:r>
            <a:endParaRPr lang="en-US" sz="1600" dirty="0"/>
          </a:p>
        </p:txBody>
      </p:sp>
      <p:sp>
        <p:nvSpPr>
          <p:cNvPr id="23" name="Rectangle 22"/>
          <p:cNvSpPr/>
          <p:nvPr/>
        </p:nvSpPr>
        <p:spPr>
          <a:xfrm>
            <a:off x="4820317" y="2991037"/>
            <a:ext cx="4056981" cy="584775"/>
          </a:xfrm>
          <a:prstGeom prst="rect">
            <a:avLst/>
          </a:prstGeom>
        </p:spPr>
        <p:txBody>
          <a:bodyPr wrap="square">
            <a:spAutoFit/>
          </a:bodyPr>
          <a:lstStyle/>
          <a:p>
            <a:pPr marL="171450" indent="-171450">
              <a:buFont typeface="Arial" panose="020B0604020202020204" pitchFamily="34" charset="0"/>
              <a:buChar char="•"/>
            </a:pPr>
            <a:r>
              <a:rPr lang="en-US" sz="1600" dirty="0" smtClean="0"/>
              <a:t>Facilitate </a:t>
            </a:r>
            <a:r>
              <a:rPr lang="en-US" sz="1600" dirty="0"/>
              <a:t>relationships between </a:t>
            </a:r>
            <a:r>
              <a:rPr lang="en-US" sz="1600" dirty="0" smtClean="0"/>
              <a:t>departments.</a:t>
            </a:r>
            <a:endParaRPr lang="en-US" sz="1600" dirty="0"/>
          </a:p>
        </p:txBody>
      </p:sp>
      <p:sp>
        <p:nvSpPr>
          <p:cNvPr id="24" name="Rectangle 23"/>
          <p:cNvSpPr/>
          <p:nvPr/>
        </p:nvSpPr>
        <p:spPr>
          <a:xfrm>
            <a:off x="4882637" y="3950130"/>
            <a:ext cx="4094309" cy="584775"/>
          </a:xfrm>
          <a:prstGeom prst="rect">
            <a:avLst/>
          </a:prstGeom>
        </p:spPr>
        <p:txBody>
          <a:bodyPr wrap="square">
            <a:spAutoFit/>
          </a:bodyPr>
          <a:lstStyle/>
          <a:p>
            <a:pPr marL="171450" indent="-171450">
              <a:buFont typeface="Arial" panose="020B0604020202020204" pitchFamily="34" charset="0"/>
              <a:buChar char="•"/>
            </a:pPr>
            <a:r>
              <a:rPr lang="en-US" sz="1600" dirty="0" smtClean="0"/>
              <a:t>Disseminate </a:t>
            </a:r>
            <a:r>
              <a:rPr lang="en-US" sz="1600" dirty="0"/>
              <a:t>essential </a:t>
            </a:r>
            <a:r>
              <a:rPr lang="en-US" sz="1600" dirty="0" smtClean="0"/>
              <a:t>information </a:t>
            </a:r>
            <a:r>
              <a:rPr lang="en-US" sz="1600" dirty="0"/>
              <a:t>within </a:t>
            </a:r>
            <a:br>
              <a:rPr lang="en-US" sz="1600" dirty="0"/>
            </a:br>
            <a:r>
              <a:rPr lang="en-US" sz="1600" dirty="0" smtClean="0"/>
              <a:t>the organization.</a:t>
            </a:r>
            <a:endParaRPr lang="en-US" sz="1600" dirty="0"/>
          </a:p>
        </p:txBody>
      </p:sp>
      <p:sp>
        <p:nvSpPr>
          <p:cNvPr id="25" name="Rectangle 24"/>
          <p:cNvSpPr/>
          <p:nvPr/>
        </p:nvSpPr>
        <p:spPr>
          <a:xfrm>
            <a:off x="4882637" y="4885647"/>
            <a:ext cx="3381253" cy="584775"/>
          </a:xfrm>
          <a:prstGeom prst="rect">
            <a:avLst/>
          </a:prstGeom>
        </p:spPr>
        <p:txBody>
          <a:bodyPr wrap="square">
            <a:spAutoFit/>
          </a:bodyPr>
          <a:lstStyle/>
          <a:p>
            <a:pPr marL="171450" indent="-171450">
              <a:buFont typeface="Arial" panose="020B0604020202020204" pitchFamily="34" charset="0"/>
              <a:buChar char="•"/>
            </a:pPr>
            <a:r>
              <a:rPr lang="en-US" sz="1600" dirty="0"/>
              <a:t>Send important updates to </a:t>
            </a:r>
            <a:br>
              <a:rPr lang="en-US" sz="1600" dirty="0"/>
            </a:br>
            <a:r>
              <a:rPr lang="en-US" sz="1600" dirty="0"/>
              <a:t>stakeholders.</a:t>
            </a:r>
          </a:p>
        </p:txBody>
      </p:sp>
      <p:grpSp>
        <p:nvGrpSpPr>
          <p:cNvPr id="33" name="Group 32"/>
          <p:cNvGrpSpPr/>
          <p:nvPr/>
        </p:nvGrpSpPr>
        <p:grpSpPr>
          <a:xfrm>
            <a:off x="398321" y="5631361"/>
            <a:ext cx="8337823" cy="682753"/>
            <a:chOff x="323389" y="3283951"/>
            <a:chExt cx="8337823" cy="682753"/>
          </a:xfrm>
        </p:grpSpPr>
        <p:sp>
          <p:nvSpPr>
            <p:cNvPr id="34" name="Rectangle 97"/>
            <p:cNvSpPr/>
            <p:nvPr/>
          </p:nvSpPr>
          <p:spPr>
            <a:xfrm>
              <a:off x="1600868" y="3283951"/>
              <a:ext cx="7060344" cy="676048"/>
            </a:xfrm>
            <a:prstGeom prst="rect">
              <a:avLst/>
            </a:prstGeom>
            <a:solidFill>
              <a:schemeClr val="bg1">
                <a:lumMod val="95000"/>
              </a:schemeClr>
            </a:solidFill>
            <a:ln w="12700">
              <a:noFill/>
            </a:ln>
            <a:effectLst>
              <a:outerShdw blurRad="25400" dist="254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52000" fontAlgn="base">
                <a:spcBef>
                  <a:spcPct val="0"/>
                </a:spcBef>
                <a:spcAft>
                  <a:spcPct val="0"/>
                </a:spcAft>
              </a:pPr>
              <a:r>
                <a:rPr lang="en-CA" sz="1200" dirty="0" smtClean="0">
                  <a:solidFill>
                    <a:srgbClr val="333333"/>
                  </a:solidFill>
                </a:rPr>
                <a:t>Not every incident will require a large-scale communications effort, but it’s important to have a plan in place so the incident responders know at what threat level communication needs to occur and then put the communications plan into action to achieve the above goals.</a:t>
              </a:r>
              <a:endParaRPr lang="en-CA" sz="1200" dirty="0">
                <a:solidFill>
                  <a:srgbClr val="333333"/>
                </a:solidFill>
              </a:endParaRPr>
            </a:p>
          </p:txBody>
        </p:sp>
        <p:pic>
          <p:nvPicPr>
            <p:cNvPr id="35" name="Picture 3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23389" y="3283951"/>
              <a:ext cx="1615443" cy="682753"/>
            </a:xfrm>
            <a:prstGeom prst="rect">
              <a:avLst/>
            </a:prstGeom>
          </p:spPr>
        </p:pic>
      </p:grpSp>
    </p:spTree>
    <p:extLst>
      <p:ext uri="{BB962C8B-B14F-4D97-AF65-F5344CB8AC3E}">
        <p14:creationId xmlns:p14="http://schemas.microsoft.com/office/powerpoint/2010/main" val="391682791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aa79565a41421d0e5a461827ab8a64c2a6dcf93"/>
  <p:tag name="ISPRING_RESOURCE_PATHS_HASH_2" val="b4f66ad4a07985a5d9c49e97317bbc23e3ea47f"/>
</p:tagLst>
</file>

<file path=ppt/theme/theme1.xml><?xml version="1.0" encoding="utf-8"?>
<a:theme xmlns:a="http://schemas.openxmlformats.org/drawingml/2006/main" name="Theme1">
  <a:themeElements>
    <a:clrScheme name="Harmony">
      <a:dk1>
        <a:srgbClr val="333333"/>
      </a:dk1>
      <a:lt1>
        <a:srgbClr val="FFFFFF"/>
      </a:lt1>
      <a:dk2>
        <a:srgbClr val="333333"/>
      </a:dk2>
      <a:lt2>
        <a:srgbClr val="FFFFFF"/>
      </a:lt2>
      <a:accent1>
        <a:srgbClr val="29475F"/>
      </a:accent1>
      <a:accent2>
        <a:srgbClr val="B0C534"/>
      </a:accent2>
      <a:accent3>
        <a:srgbClr val="96B8D2"/>
      </a:accent3>
      <a:accent4>
        <a:srgbClr val="FFFFFF"/>
      </a:accent4>
      <a:accent5>
        <a:srgbClr val="FFFFFF"/>
      </a:accent5>
      <a:accent6>
        <a:srgbClr val="FFFFFF"/>
      </a:accent6>
      <a:hlink>
        <a:srgbClr val="2576B7"/>
      </a:hlink>
      <a:folHlink>
        <a:srgbClr val="C77709"/>
      </a:folHlink>
    </a:clrScheme>
    <a:fontScheme name="InfoTech">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wrap="none" rtlCol="0">
        <a:spAutoFit/>
      </a:bodyPr>
      <a:lstStyle>
        <a:defPPr>
          <a:defRPr sz="1200" dirty="0" smtClean="0"/>
        </a:defPPr>
      </a:lstStyle>
    </a:txDef>
  </a:objectDefaults>
  <a:extraClrSchemeLst/>
  <a:extLst>
    <a:ext uri="{05A4C25C-085E-4340-85A3-A5531E510DB2}">
      <thm15:themeFamily xmlns:thm15="http://schemas.microsoft.com/office/thememl/2012/main" name="Theme1" id="{EBFD412A-D0D7-4935-89A2-AA989FD4DBC8}" vid="{7B7BA5CB-5882-4576-92F3-CD74C431C8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2119</Words>
  <Application>Microsoft Office PowerPoint</Application>
  <PresentationFormat>On-screen Show (4:3)</PresentationFormat>
  <Paragraphs>246</Paragraphs>
  <Slides>12</Slides>
  <Notes>7</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12</vt:i4>
      </vt:variant>
      <vt:variant>
        <vt:lpstr>Custom Shows</vt:lpstr>
      </vt:variant>
      <vt:variant>
        <vt:i4>1</vt:i4>
      </vt:variant>
    </vt:vector>
  </HeadingPairs>
  <TitlesOfParts>
    <vt:vector size="20" baseType="lpstr">
      <vt:lpstr>MS PGothic</vt:lpstr>
      <vt:lpstr>Arial</vt:lpstr>
      <vt:lpstr>Calibri</vt:lpstr>
      <vt:lpstr>Georgia</vt:lpstr>
      <vt:lpstr>Open Sans</vt:lpstr>
      <vt:lpstr>Wingdings</vt:lpstr>
      <vt:lpstr>Theme1</vt:lpstr>
      <vt:lpstr>PowerPoint Presentation</vt:lpstr>
      <vt:lpstr>PowerPoint Presentation</vt:lpstr>
      <vt:lpstr>Our understanding of the problem</vt:lpstr>
      <vt:lpstr>Executive summary</vt:lpstr>
      <vt:lpstr>It’s not a matter of if you have a security incident, but when </vt:lpstr>
      <vt:lpstr>Data breaches are resulting in major costs across industries</vt:lpstr>
      <vt:lpstr>Data breaches can cause serious reputational harm </vt:lpstr>
      <vt:lpstr>Data breaches are not the only threat to be concerned about</vt:lpstr>
      <vt:lpstr>Understand the role of communications in incident response</vt:lpstr>
      <vt:lpstr>Use these icons to help direct you as you navigate this research </vt:lpstr>
      <vt:lpstr>Info-Tech offers various levels of support to best suit your needs</vt:lpstr>
      <vt:lpstr>Master Your Security Incident Response Communications Program</vt:lpstr>
      <vt:lpstr>Custom Show 1</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2018-08-31T12:43:41Z</dcterms:created>
  <dcterms:modified xsi:type="dcterms:W3CDTF">2018-11-12T18:56:25Z</dcterms:modified>
</cp:coreProperties>
</file>