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5" r:id="rId1"/>
  </p:sldMasterIdLst>
  <p:notesMasterIdLst>
    <p:notesMasterId r:id="rId22"/>
  </p:notesMasterIdLst>
  <p:handoutMasterIdLst>
    <p:handoutMasterId r:id="rId23"/>
  </p:handoutMasterIdLst>
  <p:sldIdLst>
    <p:sldId id="480" r:id="rId2"/>
    <p:sldId id="486" r:id="rId3"/>
    <p:sldId id="414" r:id="rId4"/>
    <p:sldId id="499" r:id="rId5"/>
    <p:sldId id="500" r:id="rId6"/>
    <p:sldId id="505" r:id="rId7"/>
    <p:sldId id="504" r:id="rId8"/>
    <p:sldId id="501" r:id="rId9"/>
    <p:sldId id="506" r:id="rId10"/>
    <p:sldId id="561" r:id="rId11"/>
    <p:sldId id="543" r:id="rId12"/>
    <p:sldId id="525" r:id="rId13"/>
    <p:sldId id="526" r:id="rId14"/>
    <p:sldId id="550" r:id="rId15"/>
    <p:sldId id="510" r:id="rId16"/>
    <p:sldId id="549" r:id="rId17"/>
    <p:sldId id="511" r:id="rId18"/>
    <p:sldId id="562" r:id="rId19"/>
    <p:sldId id="514" r:id="rId20"/>
    <p:sldId id="515" r:id="rId21"/>
  </p:sldIdLst>
  <p:sldSz cx="9144000" cy="6858000" type="screen4x3"/>
  <p:notesSz cx="6858000" cy="9144000"/>
  <p:custShowLst>
    <p:custShow name="Custom Show 1" id="0">
      <p:sldLst/>
    </p:custShow>
  </p:custShowLst>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0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1" name="Author" initials="A" lastIdx="0" clrIdx="1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5F5F5"/>
    <a:srgbClr val="29475F"/>
    <a:srgbClr val="B0C534"/>
    <a:srgbClr val="A24130"/>
    <a:srgbClr val="FFC000"/>
    <a:srgbClr val="E1B500"/>
    <a:srgbClr val="243F54"/>
    <a:srgbClr val="2B9E36"/>
    <a:srgbClr val="CBDB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187" autoAdjust="0"/>
    <p:restoredTop sz="93671" autoAdjust="0"/>
  </p:normalViewPr>
  <p:slideViewPr>
    <p:cSldViewPr snapToGrid="0">
      <p:cViewPr varScale="1">
        <p:scale>
          <a:sx n="113" d="100"/>
          <a:sy n="113" d="100"/>
        </p:scale>
        <p:origin x="2256" y="96"/>
      </p:cViewPr>
      <p:guideLst>
        <p:guide orient="horz" pos="2160"/>
        <p:guide pos="20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0" d="100"/>
          <a:sy n="90" d="100"/>
        </p:scale>
        <p:origin x="369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006EA4-D462-4253-8FC7-D35175043F19}" type="datetimeFigureOut">
              <a:rPr lang="en-US" smtClean="0"/>
              <a:t>11/12/2018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2DA24A-F480-4AA7-ACF1-F7D1E577F358}" type="slidenum">
              <a:rPr lang="en-US" smtClean="0"/>
              <a:t>‹#›</a:t>
            </a:fld>
            <a:endParaRPr lang="en-US" dirty="0"/>
          </a:p>
        </p:txBody>
      </p:sp>
    </p:spTree>
    <p:extLst>
      <p:ext uri="{BB962C8B-B14F-4D97-AF65-F5344CB8AC3E}">
        <p14:creationId xmlns:p14="http://schemas.microsoft.com/office/powerpoint/2010/main" val="1493409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E1B6C9-DAE3-4E7B-AB3C-9473EC02D78D}" type="datetimeFigureOut">
              <a:rPr lang="en-US" smtClean="0"/>
              <a:t>11/12/2018</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1ACBD-245E-4A24-AC78-063168A88622}" type="slidenum">
              <a:rPr lang="en-US" smtClean="0"/>
              <a:t>‹#›</a:t>
            </a:fld>
            <a:endParaRPr lang="en-US" dirty="0"/>
          </a:p>
        </p:txBody>
      </p:sp>
    </p:spTree>
    <p:extLst>
      <p:ext uri="{BB962C8B-B14F-4D97-AF65-F5344CB8AC3E}">
        <p14:creationId xmlns:p14="http://schemas.microsoft.com/office/powerpoint/2010/main" val="1485599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srgbClr val="000000"/>
                </a:solidFill>
              </a:rPr>
              <a:pPr>
                <a:defRPr/>
              </a:pPr>
              <a:t>1</a:t>
            </a:fld>
            <a:endParaRPr lang="en-US" dirty="0">
              <a:solidFill>
                <a:srgbClr val="000000"/>
              </a:solidFill>
            </a:endParaRPr>
          </a:p>
        </p:txBody>
      </p:sp>
    </p:spTree>
    <p:extLst>
      <p:ext uri="{BB962C8B-B14F-4D97-AF65-F5344CB8AC3E}">
        <p14:creationId xmlns:p14="http://schemas.microsoft.com/office/powerpoint/2010/main" val="206975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44C65BAA-4C92-45F9-B685-78236DC3BAD1}" type="slidenum">
              <a:rPr lang="en-US" smtClean="0">
                <a:solidFill>
                  <a:prstClr val="black"/>
                </a:solidFill>
              </a:rPr>
              <a:pPr>
                <a:defRPr/>
              </a:pPr>
              <a:t>2</a:t>
            </a:fld>
            <a:endParaRPr lang="en-US" dirty="0">
              <a:solidFill>
                <a:prstClr val="black"/>
              </a:solidFill>
            </a:endParaRPr>
          </a:p>
        </p:txBody>
      </p:sp>
    </p:spTree>
    <p:extLst>
      <p:ext uri="{BB962C8B-B14F-4D97-AF65-F5344CB8AC3E}">
        <p14:creationId xmlns:p14="http://schemas.microsoft.com/office/powerpoint/2010/main" val="2807899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3</a:t>
            </a:fld>
            <a:endParaRPr lang="en-US" dirty="0"/>
          </a:p>
        </p:txBody>
      </p:sp>
    </p:spTree>
    <p:extLst>
      <p:ext uri="{BB962C8B-B14F-4D97-AF65-F5344CB8AC3E}">
        <p14:creationId xmlns:p14="http://schemas.microsoft.com/office/powerpoint/2010/main" val="2243768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19</a:t>
            </a:fld>
            <a:endParaRPr lang="en-US" dirty="0"/>
          </a:p>
        </p:txBody>
      </p:sp>
    </p:spTree>
    <p:extLst>
      <p:ext uri="{BB962C8B-B14F-4D97-AF65-F5344CB8AC3E}">
        <p14:creationId xmlns:p14="http://schemas.microsoft.com/office/powerpoint/2010/main" val="2300370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1ACBD-245E-4A24-AC78-063168A88622}" type="slidenum">
              <a:rPr lang="en-US" smtClean="0"/>
              <a:t>20</a:t>
            </a:fld>
            <a:endParaRPr lang="en-US" dirty="0"/>
          </a:p>
        </p:txBody>
      </p:sp>
    </p:spTree>
    <p:extLst>
      <p:ext uri="{BB962C8B-B14F-4D97-AF65-F5344CB8AC3E}">
        <p14:creationId xmlns:p14="http://schemas.microsoft.com/office/powerpoint/2010/main" val="1904777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grpSp>
        <p:nvGrpSpPr>
          <p:cNvPr id="3" name="Group 2"/>
          <p:cNvGrpSpPr/>
          <p:nvPr userDrawn="1"/>
        </p:nvGrpSpPr>
        <p:grpSpPr>
          <a:xfrm>
            <a:off x="0" y="6090046"/>
            <a:ext cx="9144000" cy="767954"/>
            <a:chOff x="0" y="6090046"/>
            <a:chExt cx="9144000" cy="767954"/>
          </a:xfrm>
        </p:grpSpPr>
        <p:sp>
          <p:nvSpPr>
            <p:cNvPr id="29" name="Rectangle 28"/>
            <p:cNvSpPr/>
            <p:nvPr/>
          </p:nvSpPr>
          <p:spPr>
            <a:xfrm>
              <a:off x="0" y="6090046"/>
              <a:ext cx="6696236" cy="767953"/>
            </a:xfrm>
            <a:prstGeom prst="rect">
              <a:avLst/>
            </a:prstGeom>
            <a:solidFill>
              <a:srgbClr val="2947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spcBef>
                  <a:spcPct val="0"/>
                </a:spcBef>
                <a:spcAft>
                  <a:spcPct val="0"/>
                </a:spcAft>
              </a:pPr>
              <a:r>
                <a:rPr lang="en-CA" sz="800" dirty="0">
                  <a:solidFill>
                    <a:srgbClr val="ADB7C3"/>
                  </a:solidFill>
                </a:rPr>
                <a:t>Info-Tech Research Group, Inc. </a:t>
              </a:r>
              <a:r>
                <a:rPr lang="en-CA" sz="800" dirty="0" smtClean="0">
                  <a:solidFill>
                    <a:srgbClr val="ADB7C3"/>
                  </a:solidFill>
                </a:rPr>
                <a:t>is </a:t>
              </a:r>
              <a:r>
                <a:rPr lang="en-CA" sz="800" dirty="0">
                  <a:solidFill>
                    <a:srgbClr val="ADB7C3"/>
                  </a:solidFill>
                </a:rPr>
                <a:t>a global leader in providing IT research and advice.</a:t>
              </a:r>
              <a:br>
                <a:rPr lang="en-CA" sz="800" dirty="0">
                  <a:solidFill>
                    <a:srgbClr val="ADB7C3"/>
                  </a:solidFill>
                </a:rPr>
              </a:br>
              <a:r>
                <a:rPr lang="en-CA" sz="800" dirty="0">
                  <a:solidFill>
                    <a:srgbClr val="ADB7C3"/>
                  </a:solidFill>
                </a:rPr>
                <a:t>Info-Tech’s products and services combine actionable insight and relevant advice with</a:t>
              </a:r>
              <a:br>
                <a:rPr lang="en-CA" sz="800" dirty="0">
                  <a:solidFill>
                    <a:srgbClr val="ADB7C3"/>
                  </a:solidFill>
                </a:rPr>
              </a:br>
              <a:r>
                <a:rPr lang="en-CA" sz="800" dirty="0">
                  <a:solidFill>
                    <a:srgbClr val="ADB7C3"/>
                  </a:solidFill>
                </a:rPr>
                <a:t>ready-to-use tools and templates that cover the full spectrum of IT concerns.</a:t>
              </a:r>
              <a:br>
                <a:rPr lang="en-CA" sz="800" dirty="0">
                  <a:solidFill>
                    <a:srgbClr val="ADB7C3"/>
                  </a:solidFill>
                </a:rPr>
              </a:br>
              <a:r>
                <a:rPr lang="en-CA" sz="800" dirty="0">
                  <a:solidFill>
                    <a:srgbClr val="ADB7C3"/>
                  </a:solidFill>
                </a:rPr>
                <a:t>© </a:t>
              </a:r>
              <a:r>
                <a:rPr lang="en-CA" sz="800" dirty="0" smtClean="0">
                  <a:solidFill>
                    <a:srgbClr val="ADB7C3"/>
                  </a:solidFill>
                </a:rPr>
                <a:t>1997-2018 </a:t>
              </a:r>
              <a:r>
                <a:rPr lang="en-CA" sz="800" dirty="0">
                  <a:solidFill>
                    <a:srgbClr val="ADB7C3"/>
                  </a:solidFill>
                </a:rPr>
                <a:t>Info-Tech Research Group Inc.</a:t>
              </a:r>
            </a:p>
          </p:txBody>
        </p:sp>
        <p:grpSp>
          <p:nvGrpSpPr>
            <p:cNvPr id="2" name="Group 1"/>
            <p:cNvGrpSpPr/>
            <p:nvPr userDrawn="1"/>
          </p:nvGrpSpPr>
          <p:grpSpPr>
            <a:xfrm>
              <a:off x="6696236" y="6090047"/>
              <a:ext cx="2447764" cy="767953"/>
              <a:chOff x="6696236" y="6090047"/>
              <a:chExt cx="2447764" cy="767953"/>
            </a:xfrm>
          </p:grpSpPr>
          <p:sp>
            <p:nvSpPr>
              <p:cNvPr id="31" name="Rectangle 30"/>
              <p:cNvSpPr/>
              <p:nvPr/>
            </p:nvSpPr>
            <p:spPr>
              <a:xfrm>
                <a:off x="6696236" y="6090047"/>
                <a:ext cx="2447764" cy="767953"/>
              </a:xfrm>
              <a:prstGeom prst="rect">
                <a:avLst/>
              </a:prstGeom>
              <a:solidFill>
                <a:srgbClr val="2947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spcBef>
                    <a:spcPct val="0"/>
                  </a:spcBef>
                  <a:spcAft>
                    <a:spcPct val="0"/>
                  </a:spcAft>
                </a:pPr>
                <a:endParaRPr lang="en-CA" sz="800" dirty="0">
                  <a:solidFill>
                    <a:srgbClr val="ADB7C3"/>
                  </a:solidFill>
                </a:endParaRPr>
              </a:p>
            </p:txBody>
          </p:sp>
          <p:pic>
            <p:nvPicPr>
              <p:cNvPr id="32" name="Picture 31" descr="Info-Tech_Logo_2013-On-Screen-WHITE(transparent-background).png"/>
              <p:cNvPicPr>
                <a:picLocks noChangeAspect="1"/>
              </p:cNvPicPr>
              <p:nvPr/>
            </p:nvPicPr>
            <p:blipFill>
              <a:blip r:embed="rId2" cstate="print"/>
              <a:stretch>
                <a:fillRect/>
              </a:stretch>
            </p:blipFill>
            <p:spPr>
              <a:xfrm>
                <a:off x="7020272" y="6309320"/>
                <a:ext cx="1697008" cy="339401"/>
              </a:xfrm>
              <a:prstGeom prst="rect">
                <a:avLst/>
              </a:prstGeom>
            </p:spPr>
          </p:pic>
        </p:grpSp>
      </p:grpSp>
      <p:sp>
        <p:nvSpPr>
          <p:cNvPr id="28" name="Text Placeholder 27"/>
          <p:cNvSpPr>
            <a:spLocks noGrp="1"/>
          </p:cNvSpPr>
          <p:nvPr>
            <p:ph type="body" sz="quarter" idx="15" hasCustomPrompt="1"/>
          </p:nvPr>
        </p:nvSpPr>
        <p:spPr>
          <a:xfrm>
            <a:off x="774700" y="3060698"/>
            <a:ext cx="7454900" cy="655267"/>
          </a:xfrm>
        </p:spPr>
        <p:txBody>
          <a:bodyPr/>
          <a:lstStyle>
            <a:lvl1pPr marL="0" indent="0">
              <a:lnSpc>
                <a:spcPts val="3200"/>
              </a:lnSpc>
              <a:buNone/>
              <a:defRPr sz="2800" baseline="0">
                <a:latin typeface="+mj-lt"/>
              </a:defRPr>
            </a:lvl1pPr>
            <a:lvl2pPr>
              <a:buNone/>
              <a:defRPr sz="2800">
                <a:latin typeface="+mj-lt"/>
              </a:defRPr>
            </a:lvl2pPr>
            <a:lvl3pPr>
              <a:buNone/>
              <a:defRPr sz="2800">
                <a:latin typeface="+mj-lt"/>
              </a:defRPr>
            </a:lvl3pPr>
            <a:lvl4pPr>
              <a:buNone/>
              <a:defRPr sz="2800">
                <a:latin typeface="+mj-lt"/>
              </a:defRPr>
            </a:lvl4pPr>
            <a:lvl5pPr>
              <a:buNone/>
              <a:defRPr sz="2800">
                <a:latin typeface="+mj-lt"/>
              </a:defRPr>
            </a:lvl5pPr>
          </a:lstStyle>
          <a:p>
            <a:pPr lvl="0"/>
            <a:r>
              <a:rPr lang="en-US" dirty="0" smtClean="0"/>
              <a:t>Headline (Georgia, 28pt)</a:t>
            </a:r>
            <a:endParaRPr lang="en-CA" dirty="0"/>
          </a:p>
        </p:txBody>
      </p:sp>
      <p:sp>
        <p:nvSpPr>
          <p:cNvPr id="30" name="Text Placeholder 29"/>
          <p:cNvSpPr>
            <a:spLocks noGrp="1"/>
          </p:cNvSpPr>
          <p:nvPr>
            <p:ph type="body" sz="quarter" idx="16" hasCustomPrompt="1"/>
          </p:nvPr>
        </p:nvSpPr>
        <p:spPr>
          <a:xfrm>
            <a:off x="774700" y="3724072"/>
            <a:ext cx="7467600" cy="508000"/>
          </a:xfrm>
        </p:spPr>
        <p:txBody>
          <a:bodyPr/>
          <a:lstStyle>
            <a:lvl1pPr marL="0" indent="0">
              <a:buNone/>
              <a:defRPr lang="en-US" sz="1400" baseline="0" dirty="0" smtClean="0"/>
            </a:lvl1pPr>
            <a:lvl2pPr marL="0" indent="0">
              <a:buNone/>
              <a:defRPr sz="1600"/>
            </a:lvl2pPr>
            <a:lvl3pPr marL="0" indent="0">
              <a:buNone/>
              <a:defRPr sz="1600"/>
            </a:lvl3pPr>
            <a:lvl4pPr marL="0" indent="0">
              <a:buNone/>
              <a:defRPr sz="1600"/>
            </a:lvl4pPr>
            <a:lvl5pPr marL="0" indent="0">
              <a:buNone/>
              <a:defRPr sz="1600"/>
            </a:lvl5pPr>
          </a:lstStyle>
          <a:p>
            <a:pPr lvl="0"/>
            <a:r>
              <a:rPr lang="en-US" dirty="0" smtClean="0"/>
              <a:t>Subhead (Arial, 14pt)</a:t>
            </a:r>
          </a:p>
        </p:txBody>
      </p:sp>
    </p:spTree>
    <p:extLst>
      <p:ext uri="{BB962C8B-B14F-4D97-AF65-F5344CB8AC3E}">
        <p14:creationId xmlns:p14="http://schemas.microsoft.com/office/powerpoint/2010/main" val="354402858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11" name="Straight Connector 10"/>
          <p:cNvCxnSpPr/>
          <p:nvPr userDrawn="1"/>
        </p:nvCxnSpPr>
        <p:spPr>
          <a:xfrm>
            <a:off x="268871" y="1708920"/>
            <a:ext cx="8601189" cy="0"/>
          </a:xfrm>
          <a:prstGeom prst="line">
            <a:avLst/>
          </a:prstGeom>
          <a:ln w="193675">
            <a:solidFill>
              <a:schemeClr val="bg1"/>
            </a:solidFill>
          </a:ln>
          <a:effectLst>
            <a:outerShdw blurRad="190500" dist="76200" dir="5400000" sx="97000" sy="97000" algn="tl" rotWithShape="0">
              <a:prstClr val="black">
                <a:alpha val="5000"/>
              </a:prstClr>
            </a:outerShdw>
          </a:effectLst>
        </p:spPr>
        <p:style>
          <a:lnRef idx="1">
            <a:schemeClr val="accent1"/>
          </a:lnRef>
          <a:fillRef idx="0">
            <a:schemeClr val="accent1"/>
          </a:fillRef>
          <a:effectRef idx="0">
            <a:schemeClr val="accent1"/>
          </a:effectRef>
          <a:fontRef idx="minor">
            <a:schemeClr val="tx1"/>
          </a:fontRef>
        </p:style>
      </p:cxnSp>
      <p:sp>
        <p:nvSpPr>
          <p:cNvPr id="4" name="Title 1"/>
          <p:cNvSpPr>
            <a:spLocks noGrp="1"/>
          </p:cNvSpPr>
          <p:nvPr>
            <p:ph type="title" hasCustomPrompt="1"/>
          </p:nvPr>
        </p:nvSpPr>
        <p:spPr>
          <a:xfrm>
            <a:off x="251520" y="256032"/>
            <a:ext cx="8625780" cy="864096"/>
          </a:xfrm>
        </p:spPr>
        <p:txBody>
          <a:bodyPr/>
          <a:lstStyle>
            <a:lvl1pPr algn="l">
              <a:lnSpc>
                <a:spcPts val="2600"/>
              </a:lnSpc>
              <a:defRPr sz="2400" baseline="0">
                <a:solidFill>
                  <a:schemeClr val="tx1"/>
                </a:solidFill>
              </a:defRPr>
            </a:lvl1pPr>
          </a:lstStyle>
          <a:p>
            <a:r>
              <a:rPr lang="en-US" dirty="0" smtClean="0"/>
              <a:t>Case study title</a:t>
            </a:r>
            <a:endParaRPr lang="en-CA" dirty="0"/>
          </a:p>
        </p:txBody>
      </p:sp>
    </p:spTree>
    <p:extLst>
      <p:ext uri="{BB962C8B-B14F-4D97-AF65-F5344CB8AC3E}">
        <p14:creationId xmlns:p14="http://schemas.microsoft.com/office/powerpoint/2010/main" val="1924518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oken Phase Layout">
    <p:spTree>
      <p:nvGrpSpPr>
        <p:cNvPr id="1" name=""/>
        <p:cNvGrpSpPr/>
        <p:nvPr/>
      </p:nvGrpSpPr>
      <p:grpSpPr>
        <a:xfrm>
          <a:off x="0" y="0"/>
          <a:ext cx="0" cy="0"/>
          <a:chOff x="0" y="0"/>
          <a:chExt cx="0" cy="0"/>
        </a:xfrm>
      </p:grpSpPr>
      <p:grpSp>
        <p:nvGrpSpPr>
          <p:cNvPr id="12" name="Group 11"/>
          <p:cNvGrpSpPr/>
          <p:nvPr userDrawn="1"/>
        </p:nvGrpSpPr>
        <p:grpSpPr>
          <a:xfrm>
            <a:off x="0" y="6090047"/>
            <a:ext cx="9144000" cy="767953"/>
            <a:chOff x="0" y="6090047"/>
            <a:chExt cx="9144000" cy="767953"/>
          </a:xfrm>
        </p:grpSpPr>
        <p:sp>
          <p:nvSpPr>
            <p:cNvPr id="13" name="Rectangle 12"/>
            <p:cNvSpPr/>
            <p:nvPr/>
          </p:nvSpPr>
          <p:spPr>
            <a:xfrm>
              <a:off x="0" y="6090047"/>
              <a:ext cx="6696236" cy="767953"/>
            </a:xfrm>
            <a:prstGeom prst="rect">
              <a:avLst/>
            </a:prstGeom>
            <a:solidFill>
              <a:srgbClr val="2947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spcBef>
                  <a:spcPct val="0"/>
                </a:spcBef>
                <a:spcAft>
                  <a:spcPct val="0"/>
                </a:spcAft>
              </a:pPr>
              <a:r>
                <a:rPr lang="en-CA" sz="800" dirty="0">
                  <a:solidFill>
                    <a:srgbClr val="ADB7C3"/>
                  </a:solidFill>
                </a:rPr>
                <a:t>Info-Tech Research Group, Inc. </a:t>
              </a:r>
              <a:r>
                <a:rPr lang="en-CA" sz="800" dirty="0" smtClean="0">
                  <a:solidFill>
                    <a:srgbClr val="ADB7C3"/>
                  </a:solidFill>
                </a:rPr>
                <a:t>is </a:t>
              </a:r>
              <a:r>
                <a:rPr lang="en-CA" sz="800" dirty="0">
                  <a:solidFill>
                    <a:srgbClr val="ADB7C3"/>
                  </a:solidFill>
                </a:rPr>
                <a:t>a global leader in providing IT research and advice.</a:t>
              </a:r>
              <a:br>
                <a:rPr lang="en-CA" sz="800" dirty="0">
                  <a:solidFill>
                    <a:srgbClr val="ADB7C3"/>
                  </a:solidFill>
                </a:rPr>
              </a:br>
              <a:r>
                <a:rPr lang="en-CA" sz="800" dirty="0">
                  <a:solidFill>
                    <a:srgbClr val="ADB7C3"/>
                  </a:solidFill>
                </a:rPr>
                <a:t>Info-Tech’s products and services combine actionable insight and relevant advice with</a:t>
              </a:r>
              <a:br>
                <a:rPr lang="en-CA" sz="800" dirty="0">
                  <a:solidFill>
                    <a:srgbClr val="ADB7C3"/>
                  </a:solidFill>
                </a:rPr>
              </a:br>
              <a:r>
                <a:rPr lang="en-CA" sz="800" dirty="0">
                  <a:solidFill>
                    <a:srgbClr val="ADB7C3"/>
                  </a:solidFill>
                </a:rPr>
                <a:t>ready-to-use tools and templates that cover the full spectrum of IT concerns.</a:t>
              </a:r>
              <a:br>
                <a:rPr lang="en-CA" sz="800" dirty="0">
                  <a:solidFill>
                    <a:srgbClr val="ADB7C3"/>
                  </a:solidFill>
                </a:rPr>
              </a:br>
              <a:r>
                <a:rPr lang="en-CA" sz="800" dirty="0">
                  <a:solidFill>
                    <a:srgbClr val="ADB7C3"/>
                  </a:solidFill>
                </a:rPr>
                <a:t>© </a:t>
              </a:r>
              <a:r>
                <a:rPr lang="en-CA" sz="800" dirty="0" smtClean="0">
                  <a:solidFill>
                    <a:srgbClr val="ADB7C3"/>
                  </a:solidFill>
                </a:rPr>
                <a:t>1997-2018 </a:t>
              </a:r>
              <a:r>
                <a:rPr lang="en-CA" sz="800" dirty="0">
                  <a:solidFill>
                    <a:srgbClr val="ADB7C3"/>
                  </a:solidFill>
                </a:rPr>
                <a:t>Info-Tech Research Group Inc.</a:t>
              </a:r>
            </a:p>
          </p:txBody>
        </p:sp>
        <p:grpSp>
          <p:nvGrpSpPr>
            <p:cNvPr id="14" name="Group 13"/>
            <p:cNvGrpSpPr/>
            <p:nvPr userDrawn="1"/>
          </p:nvGrpSpPr>
          <p:grpSpPr>
            <a:xfrm>
              <a:off x="6696236" y="6090047"/>
              <a:ext cx="2447764" cy="767953"/>
              <a:chOff x="6696236" y="6090047"/>
              <a:chExt cx="2447764" cy="767953"/>
            </a:xfrm>
          </p:grpSpPr>
          <p:sp>
            <p:nvSpPr>
              <p:cNvPr id="15" name="Rectangle 14"/>
              <p:cNvSpPr/>
              <p:nvPr/>
            </p:nvSpPr>
            <p:spPr>
              <a:xfrm>
                <a:off x="6696236" y="6090047"/>
                <a:ext cx="2447764" cy="767953"/>
              </a:xfrm>
              <a:prstGeom prst="rect">
                <a:avLst/>
              </a:prstGeom>
              <a:solidFill>
                <a:srgbClr val="2947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base">
                  <a:spcBef>
                    <a:spcPct val="0"/>
                  </a:spcBef>
                  <a:spcAft>
                    <a:spcPct val="0"/>
                  </a:spcAft>
                </a:pPr>
                <a:endParaRPr lang="en-CA" sz="800" dirty="0">
                  <a:solidFill>
                    <a:srgbClr val="ADB7C3"/>
                  </a:solidFill>
                </a:endParaRPr>
              </a:p>
            </p:txBody>
          </p:sp>
          <p:pic>
            <p:nvPicPr>
              <p:cNvPr id="16" name="Picture 15" descr="Info-Tech_Logo_2013-On-Screen-WHITE(transparent-background).png"/>
              <p:cNvPicPr>
                <a:picLocks noChangeAspect="1"/>
              </p:cNvPicPr>
              <p:nvPr/>
            </p:nvPicPr>
            <p:blipFill>
              <a:blip r:embed="rId2" cstate="print"/>
              <a:stretch>
                <a:fillRect/>
              </a:stretch>
            </p:blipFill>
            <p:spPr>
              <a:xfrm>
                <a:off x="7020272" y="6309320"/>
                <a:ext cx="1697008" cy="339401"/>
              </a:xfrm>
              <a:prstGeom prst="rect">
                <a:avLst/>
              </a:prstGeom>
            </p:spPr>
          </p:pic>
        </p:grpSp>
      </p:grpSp>
      <p:cxnSp>
        <p:nvCxnSpPr>
          <p:cNvPr id="17" name="Straight Connector 16"/>
          <p:cNvCxnSpPr/>
          <p:nvPr userDrawn="1"/>
        </p:nvCxnSpPr>
        <p:spPr>
          <a:xfrm>
            <a:off x="789414" y="3320114"/>
            <a:ext cx="2490117"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8" name="Oval 17"/>
          <p:cNvSpPr/>
          <p:nvPr userDrawn="1"/>
        </p:nvSpPr>
        <p:spPr>
          <a:xfrm>
            <a:off x="2791118" y="2568440"/>
            <a:ext cx="786842" cy="786842"/>
          </a:xfrm>
          <a:prstGeom prst="ellipse">
            <a:avLst/>
          </a:prstGeom>
          <a:solidFill>
            <a:schemeClr val="bg1">
              <a:lumMod val="95000"/>
            </a:schemeClr>
          </a:solidFill>
          <a:ln>
            <a:noFill/>
          </a:ln>
          <a:effectLst>
            <a:outerShdw blurRad="254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5400" b="1" dirty="0">
              <a:solidFill>
                <a:schemeClr val="accent1"/>
              </a:solidFill>
            </a:endParaRPr>
          </a:p>
        </p:txBody>
      </p:sp>
      <p:sp>
        <p:nvSpPr>
          <p:cNvPr id="19" name="Text Placeholder 7"/>
          <p:cNvSpPr>
            <a:spLocks noGrp="1"/>
          </p:cNvSpPr>
          <p:nvPr>
            <p:ph type="body" sz="quarter" idx="11" hasCustomPrompt="1"/>
          </p:nvPr>
        </p:nvSpPr>
        <p:spPr>
          <a:xfrm>
            <a:off x="788988" y="3355975"/>
            <a:ext cx="7269162" cy="663575"/>
          </a:xfrm>
        </p:spPr>
        <p:txBody>
          <a:bodyPr/>
          <a:lstStyle>
            <a:lvl1pPr marL="0" indent="0">
              <a:buNone/>
              <a:defRPr sz="2800" baseline="0">
                <a:solidFill>
                  <a:schemeClr val="accent3"/>
                </a:solidFill>
              </a:defRPr>
            </a:lvl1pPr>
          </a:lstStyle>
          <a:p>
            <a:pPr lvl="0"/>
            <a:r>
              <a:rPr lang="en-CA" sz="2800" dirty="0" smtClean="0"/>
              <a:t>Replace with Phase Title</a:t>
            </a:r>
            <a:endParaRPr lang="en-US" dirty="0"/>
          </a:p>
        </p:txBody>
      </p:sp>
      <p:sp>
        <p:nvSpPr>
          <p:cNvPr id="20" name="TextBox 19"/>
          <p:cNvSpPr txBox="1"/>
          <p:nvPr userDrawn="1"/>
        </p:nvSpPr>
        <p:spPr>
          <a:xfrm>
            <a:off x="763035" y="2585841"/>
            <a:ext cx="2036776" cy="769441"/>
          </a:xfrm>
          <a:prstGeom prst="rect">
            <a:avLst/>
          </a:prstGeom>
          <a:noFill/>
        </p:spPr>
        <p:txBody>
          <a:bodyPr wrap="none" lIns="0" rtlCol="0">
            <a:spAutoFit/>
          </a:bodyPr>
          <a:lstStyle/>
          <a:p>
            <a:r>
              <a:rPr lang="en-CA" sz="4400" b="1" dirty="0" smtClean="0">
                <a:solidFill>
                  <a:schemeClr val="accent1"/>
                </a:solidFill>
              </a:rPr>
              <a:t>PHASE</a:t>
            </a:r>
            <a:endParaRPr lang="en-CA" sz="4400" b="1" dirty="0">
              <a:solidFill>
                <a:schemeClr val="accent1"/>
              </a:solidFill>
            </a:endParaRPr>
          </a:p>
        </p:txBody>
      </p:sp>
      <p:sp>
        <p:nvSpPr>
          <p:cNvPr id="21" name="Text Placeholder 10"/>
          <p:cNvSpPr>
            <a:spLocks noGrp="1"/>
          </p:cNvSpPr>
          <p:nvPr>
            <p:ph type="body" sz="quarter" idx="12" hasCustomPrompt="1"/>
          </p:nvPr>
        </p:nvSpPr>
        <p:spPr>
          <a:xfrm>
            <a:off x="2794014" y="2576893"/>
            <a:ext cx="781050" cy="769937"/>
          </a:xfrm>
        </p:spPr>
        <p:txBody>
          <a:bodyPr anchor="ctr"/>
          <a:lstStyle>
            <a:lvl1pPr marL="0" indent="0" algn="ctr">
              <a:buNone/>
              <a:defRPr sz="5400">
                <a:solidFill>
                  <a:schemeClr val="accent1"/>
                </a:solidFill>
              </a:defRPr>
            </a:lvl1pPr>
          </a:lstStyle>
          <a:p>
            <a:pPr lvl="0"/>
            <a:r>
              <a:rPr lang="en-CA" sz="5400" dirty="0" smtClean="0"/>
              <a:t>#</a:t>
            </a:r>
            <a:endParaRPr lang="en-US" dirty="0"/>
          </a:p>
        </p:txBody>
      </p:sp>
      <p:sp>
        <p:nvSpPr>
          <p:cNvPr id="22" name="Text Placeholder 4"/>
          <p:cNvSpPr>
            <a:spLocks noGrp="1"/>
          </p:cNvSpPr>
          <p:nvPr>
            <p:ph type="body" sz="quarter" idx="13" hasCustomPrompt="1"/>
          </p:nvPr>
        </p:nvSpPr>
        <p:spPr>
          <a:xfrm>
            <a:off x="1578396" y="5622172"/>
            <a:ext cx="7289719" cy="457200"/>
          </a:xfrm>
        </p:spPr>
        <p:txBody>
          <a:bodyPr/>
          <a:lstStyle>
            <a:lvl1pPr marL="0" indent="0" algn="r">
              <a:buNone/>
              <a:defRPr sz="2000" baseline="0">
                <a:solidFill>
                  <a:schemeClr val="accent1"/>
                </a:solidFill>
              </a:defRPr>
            </a:lvl1pPr>
          </a:lstStyle>
          <a:p>
            <a:pPr lvl="0"/>
            <a:r>
              <a:rPr lang="en-CA" dirty="0" smtClean="0"/>
              <a:t>Blueprint Title</a:t>
            </a:r>
            <a:endParaRPr lang="en-CA" dirty="0"/>
          </a:p>
        </p:txBody>
      </p:sp>
    </p:spTree>
    <p:extLst>
      <p:ext uri="{BB962C8B-B14F-4D97-AF65-F5344CB8AC3E}">
        <p14:creationId xmlns:p14="http://schemas.microsoft.com/office/powerpoint/2010/main" val="212923518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ue slide extra">
    <p:bg>
      <p:bgPr>
        <a:solidFill>
          <a:srgbClr val="CBDBE7"/>
        </a:solidFill>
        <a:effectLst/>
      </p:bgPr>
    </p:bg>
    <p:spTree>
      <p:nvGrpSpPr>
        <p:cNvPr id="1" name=""/>
        <p:cNvGrpSpPr/>
        <p:nvPr/>
      </p:nvGrpSpPr>
      <p:grpSpPr>
        <a:xfrm>
          <a:off x="0" y="0"/>
          <a:ext cx="0" cy="0"/>
          <a:chOff x="0" y="0"/>
          <a:chExt cx="0" cy="0"/>
        </a:xfrm>
      </p:grpSpPr>
      <p:cxnSp>
        <p:nvCxnSpPr>
          <p:cNvPr id="11" name="Straight Connector 10"/>
          <p:cNvCxnSpPr/>
          <p:nvPr/>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userDrawn="1"/>
        </p:nvGrpSpPr>
        <p:grpSpPr>
          <a:xfrm>
            <a:off x="8198606" y="145554"/>
            <a:ext cx="812044" cy="804512"/>
            <a:chOff x="6986062" y="224644"/>
            <a:chExt cx="731520" cy="731520"/>
          </a:xfrm>
        </p:grpSpPr>
        <p:sp>
          <p:nvSpPr>
            <p:cNvPr id="5" name="Rectangle 4"/>
            <p:cNvSpPr/>
            <p:nvPr/>
          </p:nvSpPr>
          <p:spPr>
            <a:xfrm>
              <a:off x="6986062" y="224644"/>
              <a:ext cx="731520" cy="731520"/>
            </a:xfrm>
            <a:prstGeom prst="rect">
              <a:avLst/>
            </a:prstGeom>
            <a:solidFill>
              <a:srgbClr val="2576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CA" sz="1350" dirty="0">
                <a:solidFill>
                  <a:srgbClr val="FFFFFF"/>
                </a:solidFill>
              </a:endParaRPr>
            </a:p>
          </p:txBody>
        </p:sp>
        <p:pic>
          <p:nvPicPr>
            <p:cNvPr id="6" name="Picture 5" descr="on-site-workshops.png"/>
            <p:cNvPicPr>
              <a:picLocks noChangeAspect="1"/>
            </p:cNvPicPr>
            <p:nvPr/>
          </p:nvPicPr>
          <p:blipFill rotWithShape="1">
            <a:blip r:embed="rId2" cstate="print"/>
            <a:srcRect l="12204" t="22820" r="8463" b="22257"/>
            <a:stretch/>
          </p:blipFill>
          <p:spPr>
            <a:xfrm>
              <a:off x="7025382" y="364407"/>
              <a:ext cx="652879" cy="451994"/>
            </a:xfrm>
            <a:prstGeom prst="rect">
              <a:avLst/>
            </a:prstGeom>
            <a:effectLst>
              <a:outerShdw blurRad="50800" dist="38100" dir="2700000" algn="tl" rotWithShape="0">
                <a:prstClr val="black">
                  <a:alpha val="40000"/>
                </a:prstClr>
              </a:outerShdw>
            </a:effectLst>
          </p:spPr>
        </p:pic>
      </p:grpSp>
      <p:sp>
        <p:nvSpPr>
          <p:cNvPr id="9" name="Title 2"/>
          <p:cNvSpPr txBox="1">
            <a:spLocks/>
          </p:cNvSpPr>
          <p:nvPr userDrawn="1"/>
        </p:nvSpPr>
        <p:spPr bwMode="auto">
          <a:xfrm>
            <a:off x="251520" y="219704"/>
            <a:ext cx="8625780" cy="86409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lnSpc>
                <a:spcPts val="2600"/>
              </a:lnSpc>
              <a:spcBef>
                <a:spcPct val="0"/>
              </a:spcBef>
              <a:spcAft>
                <a:spcPct val="0"/>
              </a:spcAft>
              <a:defRPr sz="2400" kern="1200" baseline="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a:solidFill>
                  <a:srgbClr val="333333"/>
                </a:solidFill>
              </a:rPr>
              <a:t>If you want additional support, have our analysts guide </a:t>
            </a:r>
            <a:br>
              <a:rPr lang="en-US" dirty="0">
                <a:solidFill>
                  <a:srgbClr val="333333"/>
                </a:solidFill>
              </a:rPr>
            </a:br>
            <a:r>
              <a:rPr lang="en-US" dirty="0">
                <a:solidFill>
                  <a:srgbClr val="333333"/>
                </a:solidFill>
              </a:rPr>
              <a:t>you through this phase </a:t>
            </a:r>
            <a:r>
              <a:rPr lang="en-US" dirty="0" smtClean="0">
                <a:solidFill>
                  <a:srgbClr val="333333"/>
                </a:solidFill>
              </a:rPr>
              <a:t>as part of an </a:t>
            </a:r>
            <a:r>
              <a:rPr lang="en-US" dirty="0">
                <a:solidFill>
                  <a:srgbClr val="333333"/>
                </a:solidFill>
              </a:rPr>
              <a:t>Info-Tech workshop</a:t>
            </a:r>
            <a:endParaRPr lang="en-CA" dirty="0">
              <a:solidFill>
                <a:srgbClr val="333333"/>
              </a:solidFill>
            </a:endParaRPr>
          </a:p>
        </p:txBody>
      </p:sp>
      <p:sp>
        <p:nvSpPr>
          <p:cNvPr id="10" name="TextBox 9"/>
          <p:cNvSpPr txBox="1"/>
          <p:nvPr userDrawn="1"/>
        </p:nvSpPr>
        <p:spPr>
          <a:xfrm>
            <a:off x="257182" y="1068995"/>
            <a:ext cx="8676000" cy="307777"/>
          </a:xfrm>
          <a:prstGeom prst="rect">
            <a:avLst/>
          </a:prstGeom>
          <a:solidFill>
            <a:srgbClr val="243F54"/>
          </a:solidFill>
        </p:spPr>
        <p:txBody>
          <a:bodyPr wrap="square" rtlCol="0">
            <a:spAutoFit/>
          </a:bodyPr>
          <a:lstStyle/>
          <a:p>
            <a:r>
              <a:rPr lang="en-US" sz="1400" b="1" dirty="0" smtClean="0">
                <a:solidFill>
                  <a:srgbClr val="FFFFFF"/>
                </a:solidFill>
              </a:rPr>
              <a:t>Book a workshop with our Info-Tech analysts:</a:t>
            </a:r>
            <a:endParaRPr lang="en-US" sz="1400" b="1" dirty="0">
              <a:solidFill>
                <a:srgbClr val="FFFFFF"/>
              </a:solidFill>
            </a:endParaRPr>
          </a:p>
        </p:txBody>
      </p:sp>
    </p:spTree>
    <p:extLst>
      <p:ext uri="{BB962C8B-B14F-4D97-AF65-F5344CB8AC3E}">
        <p14:creationId xmlns:p14="http://schemas.microsoft.com/office/powerpoint/2010/main" val="824160603"/>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tep Header">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tx1"/>
                </a:solidFill>
              </a:defRPr>
            </a:lvl1pPr>
          </a:lstStyle>
          <a:p>
            <a:r>
              <a:rPr lang="en-US" dirty="0" smtClean="0"/>
              <a:t>Step Header</a:t>
            </a:r>
            <a:endParaRPr lang="en-CA" dirty="0"/>
          </a:p>
        </p:txBody>
      </p:sp>
    </p:spTree>
    <p:extLst>
      <p:ext uri="{BB962C8B-B14F-4D97-AF65-F5344CB8AC3E}">
        <p14:creationId xmlns:p14="http://schemas.microsoft.com/office/powerpoint/2010/main" val="313176846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ool Pre-Work Header">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863588" y="256032"/>
            <a:ext cx="8013712"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
        <p:nvSpPr>
          <p:cNvPr id="8" name="Rectangle 7"/>
          <p:cNvSpPr/>
          <p:nvPr userDrawn="1"/>
        </p:nvSpPr>
        <p:spPr>
          <a:xfrm>
            <a:off x="323528" y="1164849"/>
            <a:ext cx="8496944" cy="364691"/>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rgbClr val="FFFFFF"/>
              </a:solidFill>
            </a:endParaRPr>
          </a:p>
        </p:txBody>
      </p:sp>
      <p:pic>
        <p:nvPicPr>
          <p:cNvPr id="9" name="Picture 8" descr="best-practice-blueprints.png"/>
          <p:cNvPicPr>
            <a:picLocks noChangeAspect="1"/>
          </p:cNvPicPr>
          <p:nvPr userDrawn="1"/>
        </p:nvPicPr>
        <p:blipFill>
          <a:blip r:embed="rId2" cstate="print"/>
          <a:stretch>
            <a:fillRect/>
          </a:stretch>
        </p:blipFill>
        <p:spPr>
          <a:xfrm>
            <a:off x="334250" y="1175541"/>
            <a:ext cx="343307" cy="343307"/>
          </a:xfrm>
          <a:prstGeom prst="rect">
            <a:avLst/>
          </a:prstGeom>
          <a:solidFill>
            <a:srgbClr val="243F54"/>
          </a:solidFill>
          <a:effectLst/>
        </p:spPr>
      </p:pic>
      <p:sp>
        <p:nvSpPr>
          <p:cNvPr id="16" name="Text Placeholder 26"/>
          <p:cNvSpPr>
            <a:spLocks noGrp="1"/>
          </p:cNvSpPr>
          <p:nvPr>
            <p:ph type="body" sz="quarter" idx="10" hasCustomPrompt="1"/>
          </p:nvPr>
        </p:nvSpPr>
        <p:spPr>
          <a:xfrm>
            <a:off x="1194576" y="1174157"/>
            <a:ext cx="7420978" cy="346075"/>
          </a:xfrm>
        </p:spPr>
        <p:txBody>
          <a:bodyPr anchor="ctr"/>
          <a:lstStyle>
            <a:lvl1pPr marL="0" indent="0">
              <a:buNone/>
              <a:defRPr sz="1400" b="0" baseline="0">
                <a:solidFill>
                  <a:schemeClr val="bg1"/>
                </a:solidFill>
              </a:defRPr>
            </a:lvl1pPr>
            <a:lvl2pPr marL="180975" indent="0">
              <a:buNone/>
              <a:defRPr/>
            </a:lvl2pPr>
            <a:lvl3pPr marL="361950" indent="0">
              <a:buNone/>
              <a:defRPr/>
            </a:lvl3pPr>
            <a:lvl4pPr marL="542925" indent="0">
              <a:buNone/>
              <a:defRPr/>
            </a:lvl4pPr>
            <a:lvl5pPr marL="1828800" indent="0">
              <a:buNone/>
              <a:defRPr/>
            </a:lvl5pPr>
          </a:lstStyle>
          <a:p>
            <a:pPr lvl="0"/>
            <a:r>
              <a:rPr lang="en-US" dirty="0" smtClean="0"/>
              <a:t>[Tool Context]</a:t>
            </a:r>
          </a:p>
        </p:txBody>
      </p:sp>
      <p:sp>
        <p:nvSpPr>
          <p:cNvPr id="15" name="Text Placeholder 26"/>
          <p:cNvSpPr>
            <a:spLocks noGrp="1"/>
          </p:cNvSpPr>
          <p:nvPr>
            <p:ph type="body" sz="quarter" idx="11" hasCustomPrompt="1"/>
          </p:nvPr>
        </p:nvSpPr>
        <p:spPr>
          <a:xfrm>
            <a:off x="684997" y="1174157"/>
            <a:ext cx="445412" cy="346075"/>
          </a:xfrm>
        </p:spPr>
        <p:txBody>
          <a:bodyPr anchor="ctr"/>
          <a:lstStyle>
            <a:lvl1pPr marL="0" indent="0">
              <a:buNone/>
              <a:defRPr sz="1400" b="0" baseline="0">
                <a:solidFill>
                  <a:schemeClr val="bg1"/>
                </a:solidFill>
              </a:defRPr>
            </a:lvl1pPr>
            <a:lvl2pPr marL="180975" indent="0">
              <a:buNone/>
              <a:defRPr/>
            </a:lvl2pPr>
            <a:lvl3pPr marL="361950" indent="0">
              <a:buNone/>
              <a:defRPr/>
            </a:lvl3pPr>
            <a:lvl4pPr marL="542925" indent="0">
              <a:buNone/>
              <a:defRPr/>
            </a:lvl4pPr>
            <a:lvl5pPr marL="1828800" indent="0">
              <a:buNone/>
              <a:defRPr/>
            </a:lvl5pPr>
          </a:lstStyle>
          <a:p>
            <a:pPr lvl="0"/>
            <a:r>
              <a:rPr lang="en-US" dirty="0" smtClean="0"/>
              <a:t>#.#</a:t>
            </a:r>
          </a:p>
        </p:txBody>
      </p:sp>
      <p:sp>
        <p:nvSpPr>
          <p:cNvPr id="7" name="Pentagon 6"/>
          <p:cNvSpPr/>
          <p:nvPr userDrawn="1"/>
        </p:nvSpPr>
        <p:spPr>
          <a:xfrm>
            <a:off x="0" y="411616"/>
            <a:ext cx="863588" cy="538410"/>
          </a:xfrm>
          <a:prstGeom prst="homePlate">
            <a:avLst>
              <a:gd name="adj" fmla="val 376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Text Placeholder 20"/>
          <p:cNvSpPr>
            <a:spLocks noGrp="1"/>
          </p:cNvSpPr>
          <p:nvPr>
            <p:ph type="body" sz="quarter" idx="12" hasCustomPrompt="1"/>
          </p:nvPr>
        </p:nvSpPr>
        <p:spPr>
          <a:xfrm>
            <a:off x="0" y="245442"/>
            <a:ext cx="641268" cy="891556"/>
          </a:xfrm>
        </p:spPr>
        <p:txBody>
          <a:bodyPr anchor="ctr"/>
          <a:lstStyle>
            <a:lvl1pPr algn="ctr">
              <a:buNone/>
              <a:defRPr sz="2000" b="1">
                <a:solidFill>
                  <a:schemeClr val="bg1"/>
                </a:solidFill>
              </a:defRPr>
            </a:lvl1pPr>
          </a:lstStyle>
          <a:p>
            <a:pPr lvl="0"/>
            <a:r>
              <a:rPr lang="en-US" dirty="0" smtClean="0"/>
              <a:t>#</a:t>
            </a:r>
            <a:endParaRPr lang="en-US" dirty="0"/>
          </a:p>
        </p:txBody>
      </p:sp>
    </p:spTree>
    <p:extLst>
      <p:ext uri="{BB962C8B-B14F-4D97-AF65-F5344CB8AC3E}">
        <p14:creationId xmlns:p14="http://schemas.microsoft.com/office/powerpoint/2010/main" val="386439460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13">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xecutive Brief">
    <p:spTree>
      <p:nvGrpSpPr>
        <p:cNvPr id="1" name=""/>
        <p:cNvGrpSpPr/>
        <p:nvPr/>
      </p:nvGrpSpPr>
      <p:grpSpPr>
        <a:xfrm>
          <a:off x="0" y="0"/>
          <a:ext cx="0" cy="0"/>
          <a:chOff x="0" y="0"/>
          <a:chExt cx="0" cy="0"/>
        </a:xfrm>
      </p:grpSpPr>
      <p:sp>
        <p:nvSpPr>
          <p:cNvPr id="3" name="Rectangle 2"/>
          <p:cNvSpPr/>
          <p:nvPr userDrawn="1"/>
        </p:nvSpPr>
        <p:spPr>
          <a:xfrm>
            <a:off x="0" y="0"/>
            <a:ext cx="9144000" cy="1124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p:cNvSpPr>
            <a:spLocks noGrp="1"/>
          </p:cNvSpPr>
          <p:nvPr>
            <p:ph type="title" hasCustomPrompt="1"/>
          </p:nvPr>
        </p:nvSpPr>
        <p:spPr/>
        <p:txBody>
          <a:bodyPr/>
          <a:lstStyle>
            <a:lvl1pPr>
              <a:defRPr>
                <a:solidFill>
                  <a:schemeClr val="bg1"/>
                </a:solidFill>
                <a:latin typeface="+mn-lt"/>
              </a:defRPr>
            </a:lvl1pPr>
          </a:lstStyle>
          <a:p>
            <a:r>
              <a:rPr lang="en-US" smtClean="0"/>
              <a:t>Executive Brief slide</a:t>
            </a:r>
            <a:endParaRPr lang="en-CA"/>
          </a:p>
        </p:txBody>
      </p:sp>
    </p:spTree>
    <p:extLst>
      <p:ext uri="{BB962C8B-B14F-4D97-AF65-F5344CB8AC3E}">
        <p14:creationId xmlns:p14="http://schemas.microsoft.com/office/powerpoint/2010/main" val="2136887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24" name="Rectangle 23"/>
          <p:cNvSpPr/>
          <p:nvPr userDrawn="1"/>
        </p:nvSpPr>
        <p:spPr>
          <a:xfrm>
            <a:off x="0" y="0"/>
            <a:ext cx="9144000" cy="1124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bg1"/>
                </a:solidFill>
                <a:latin typeface="+mn-lt"/>
              </a:defRPr>
            </a:lvl1pPr>
          </a:lstStyle>
          <a:p>
            <a:r>
              <a:rPr lang="en-US" smtClean="0"/>
              <a:t>Page header</a:t>
            </a:r>
            <a:endParaRPr lang="en-CA" dirty="0"/>
          </a:p>
        </p:txBody>
      </p:sp>
      <p:sp>
        <p:nvSpPr>
          <p:cNvPr id="25" name="Text Placeholder 41"/>
          <p:cNvSpPr>
            <a:spLocks noGrp="1"/>
          </p:cNvSpPr>
          <p:nvPr>
            <p:ph type="body" sz="quarter" idx="16" hasCustomPrompt="1"/>
          </p:nvPr>
        </p:nvSpPr>
        <p:spPr>
          <a:xfrm>
            <a:off x="246703" y="1607231"/>
            <a:ext cx="4041648" cy="1677491"/>
          </a:xfrm>
        </p:spPr>
        <p:txBody>
          <a:bodyPr/>
          <a:lstStyle>
            <a:lvl1pPr marL="174625" indent="-174625">
              <a:lnSpc>
                <a:spcPct val="100000"/>
              </a:lnSpc>
              <a:spcBef>
                <a:spcPts val="500"/>
              </a:spcBef>
              <a:buClr>
                <a:schemeClr val="tx1"/>
              </a:buClr>
              <a:buSzPct val="120000"/>
              <a:buFont typeface="Wingdings" pitchFamily="2" charset="2"/>
              <a:buChar char="ü"/>
              <a:defRPr sz="1400" baseline="0"/>
            </a:lvl1pPr>
            <a:lvl2pPr marL="361950" indent="-180975">
              <a:lnSpc>
                <a:spcPct val="100000"/>
              </a:lnSpc>
              <a:spcBef>
                <a:spcPts val="500"/>
              </a:spcBef>
              <a:buClr>
                <a:schemeClr val="tx1"/>
              </a:buClr>
              <a:buSzPct val="120000"/>
              <a:buFont typeface="Arial" pitchFamily="34" charset="0"/>
              <a:buChar char="•"/>
              <a:defRPr sz="1400"/>
            </a:lvl2pPr>
            <a:lvl3pPr marL="542925" indent="-180975">
              <a:lnSpc>
                <a:spcPct val="100000"/>
              </a:lnSpc>
              <a:spcBef>
                <a:spcPts val="500"/>
              </a:spcBef>
              <a:buClr>
                <a:schemeClr val="tx1"/>
              </a:buClr>
              <a:buSzPct val="150000"/>
              <a:buFont typeface="Arial" pitchFamily="34" charset="0"/>
              <a:buChar char="◦"/>
              <a:defRPr sz="1400" baseline="0"/>
            </a:lvl3pPr>
            <a:lvl4pPr marL="714375" indent="-171450">
              <a:lnSpc>
                <a:spcPct val="100000"/>
              </a:lnSpc>
              <a:spcBef>
                <a:spcPts val="500"/>
              </a:spcBef>
              <a:buSzPct val="100000"/>
              <a:buFont typeface="Arial" pitchFamily="34" charset="0"/>
              <a:buChar char="–"/>
              <a:defRPr sz="14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14pt)</a:t>
            </a:r>
          </a:p>
          <a:p>
            <a:pPr lvl="1"/>
            <a:r>
              <a:rPr lang="en-US" dirty="0" smtClean="0"/>
              <a:t>Second Level (Arial, 14pt)</a:t>
            </a:r>
          </a:p>
          <a:p>
            <a:pPr lvl="2"/>
            <a:r>
              <a:rPr lang="en-US" dirty="0" smtClean="0"/>
              <a:t>Third Level (Arial, 14pt)</a:t>
            </a:r>
          </a:p>
          <a:p>
            <a:pPr lvl="3"/>
            <a:r>
              <a:rPr lang="en-US" dirty="0" smtClean="0"/>
              <a:t>Forth Level (Arial, 14pt)</a:t>
            </a:r>
          </a:p>
        </p:txBody>
      </p:sp>
      <p:sp>
        <p:nvSpPr>
          <p:cNvPr id="8" name="Rectangle 7"/>
          <p:cNvSpPr/>
          <p:nvPr/>
        </p:nvSpPr>
        <p:spPr>
          <a:xfrm>
            <a:off x="251519" y="1287191"/>
            <a:ext cx="4037263" cy="320040"/>
          </a:xfrm>
          <a:prstGeom prst="rect">
            <a:avLst/>
          </a:prstGeom>
          <a:solidFill>
            <a:srgbClr val="007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400" b="1" dirty="0">
                <a:solidFill>
                  <a:srgbClr val="FFFFFF"/>
                </a:solidFill>
              </a:rPr>
              <a:t>This Research is Designed For:</a:t>
            </a:r>
          </a:p>
        </p:txBody>
      </p:sp>
      <p:sp>
        <p:nvSpPr>
          <p:cNvPr id="9" name="Rectangle 8"/>
          <p:cNvSpPr/>
          <p:nvPr/>
        </p:nvSpPr>
        <p:spPr>
          <a:xfrm>
            <a:off x="4840036" y="1287191"/>
            <a:ext cx="4037263" cy="320040"/>
          </a:xfrm>
          <a:prstGeom prst="rect">
            <a:avLst/>
          </a:prstGeom>
          <a:solidFill>
            <a:srgbClr val="0076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400" b="1" dirty="0">
                <a:solidFill>
                  <a:srgbClr val="FFFFFF"/>
                </a:solidFill>
              </a:rPr>
              <a:t>This Research Will Help You:</a:t>
            </a:r>
          </a:p>
        </p:txBody>
      </p:sp>
      <p:sp>
        <p:nvSpPr>
          <p:cNvPr id="10" name="Rectangle 9"/>
          <p:cNvSpPr/>
          <p:nvPr/>
        </p:nvSpPr>
        <p:spPr>
          <a:xfrm>
            <a:off x="251519" y="4056399"/>
            <a:ext cx="4041648" cy="320040"/>
          </a:xfrm>
          <a:prstGeom prst="rect">
            <a:avLst/>
          </a:prstGeom>
          <a:solidFill>
            <a:srgbClr val="2B9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t>This Research Will Assist:</a:t>
            </a:r>
            <a:endParaRPr lang="en-US" sz="1400" b="1" dirty="0"/>
          </a:p>
        </p:txBody>
      </p:sp>
      <p:sp>
        <p:nvSpPr>
          <p:cNvPr id="13" name="Rectangle 12"/>
          <p:cNvSpPr/>
          <p:nvPr/>
        </p:nvSpPr>
        <p:spPr>
          <a:xfrm>
            <a:off x="4840036" y="4056399"/>
            <a:ext cx="4041648" cy="320040"/>
          </a:xfrm>
          <a:prstGeom prst="rect">
            <a:avLst/>
          </a:prstGeom>
          <a:solidFill>
            <a:srgbClr val="2B9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This Research Will Help You:</a:t>
            </a:r>
          </a:p>
        </p:txBody>
      </p:sp>
      <p:sp>
        <p:nvSpPr>
          <p:cNvPr id="17" name="Text Placeholder 41"/>
          <p:cNvSpPr>
            <a:spLocks noGrp="1"/>
          </p:cNvSpPr>
          <p:nvPr>
            <p:ph type="body" sz="quarter" idx="26" hasCustomPrompt="1"/>
          </p:nvPr>
        </p:nvSpPr>
        <p:spPr>
          <a:xfrm>
            <a:off x="4835436" y="1607231"/>
            <a:ext cx="4041648" cy="1677491"/>
          </a:xfrm>
        </p:spPr>
        <p:txBody>
          <a:bodyPr/>
          <a:lstStyle>
            <a:lvl1pPr marL="174625" indent="-174625">
              <a:lnSpc>
                <a:spcPct val="100000"/>
              </a:lnSpc>
              <a:spcBef>
                <a:spcPts val="500"/>
              </a:spcBef>
              <a:buClr>
                <a:schemeClr val="tx1"/>
              </a:buClr>
              <a:buSzPct val="120000"/>
              <a:buFont typeface="Wingdings" pitchFamily="2" charset="2"/>
              <a:buChar char="ü"/>
              <a:defRPr sz="1400" baseline="0"/>
            </a:lvl1pPr>
            <a:lvl2pPr marL="361950" indent="-180975">
              <a:lnSpc>
                <a:spcPct val="100000"/>
              </a:lnSpc>
              <a:spcBef>
                <a:spcPts val="500"/>
              </a:spcBef>
              <a:buClr>
                <a:schemeClr val="tx1"/>
              </a:buClr>
              <a:buSzPct val="120000"/>
              <a:buFont typeface="Arial" pitchFamily="34" charset="0"/>
              <a:buChar char="•"/>
              <a:defRPr sz="1400"/>
            </a:lvl2pPr>
            <a:lvl3pPr marL="542925" indent="-180975">
              <a:lnSpc>
                <a:spcPct val="100000"/>
              </a:lnSpc>
              <a:spcBef>
                <a:spcPts val="500"/>
              </a:spcBef>
              <a:buClr>
                <a:schemeClr val="tx1"/>
              </a:buClr>
              <a:buSzPct val="150000"/>
              <a:buFont typeface="Arial" pitchFamily="34" charset="0"/>
              <a:buChar char="◦"/>
              <a:defRPr sz="1400" baseline="0"/>
            </a:lvl3pPr>
            <a:lvl4pPr marL="714375" indent="-171450">
              <a:lnSpc>
                <a:spcPct val="100000"/>
              </a:lnSpc>
              <a:spcBef>
                <a:spcPts val="500"/>
              </a:spcBef>
              <a:buSzPct val="100000"/>
              <a:buFont typeface="Arial" pitchFamily="34" charset="0"/>
              <a:buChar char="–"/>
              <a:defRPr sz="14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14pt)</a:t>
            </a:r>
          </a:p>
          <a:p>
            <a:pPr lvl="1"/>
            <a:r>
              <a:rPr lang="en-US" dirty="0" smtClean="0"/>
              <a:t>Second Level (Arial, 14pt)</a:t>
            </a:r>
          </a:p>
          <a:p>
            <a:pPr lvl="2"/>
            <a:r>
              <a:rPr lang="en-US" dirty="0" smtClean="0"/>
              <a:t>Third Level (Arial, 14pt)</a:t>
            </a:r>
          </a:p>
          <a:p>
            <a:pPr lvl="3"/>
            <a:r>
              <a:rPr lang="en-US" dirty="0" smtClean="0"/>
              <a:t>Forth Level (Arial, 14pt)</a:t>
            </a:r>
          </a:p>
        </p:txBody>
      </p:sp>
      <p:sp>
        <p:nvSpPr>
          <p:cNvPr id="18" name="Text Placeholder 41"/>
          <p:cNvSpPr>
            <a:spLocks noGrp="1"/>
          </p:cNvSpPr>
          <p:nvPr>
            <p:ph type="body" sz="quarter" idx="27" hasCustomPrompt="1"/>
          </p:nvPr>
        </p:nvSpPr>
        <p:spPr>
          <a:xfrm>
            <a:off x="246703" y="4380682"/>
            <a:ext cx="4041648" cy="1677491"/>
          </a:xfrm>
        </p:spPr>
        <p:txBody>
          <a:bodyPr/>
          <a:lstStyle>
            <a:lvl1pPr marL="174625" indent="-174625">
              <a:lnSpc>
                <a:spcPct val="100000"/>
              </a:lnSpc>
              <a:spcBef>
                <a:spcPts val="500"/>
              </a:spcBef>
              <a:buClr>
                <a:schemeClr val="tx1"/>
              </a:buClr>
              <a:buSzPct val="120000"/>
              <a:buFont typeface="Wingdings" pitchFamily="2" charset="2"/>
              <a:buChar char="ü"/>
              <a:defRPr sz="1400" baseline="0"/>
            </a:lvl1pPr>
            <a:lvl2pPr marL="361950" indent="-180975">
              <a:lnSpc>
                <a:spcPct val="100000"/>
              </a:lnSpc>
              <a:spcBef>
                <a:spcPts val="500"/>
              </a:spcBef>
              <a:buClr>
                <a:schemeClr val="tx1"/>
              </a:buClr>
              <a:buSzPct val="120000"/>
              <a:buFont typeface="Arial" pitchFamily="34" charset="0"/>
              <a:buChar char="•"/>
              <a:defRPr sz="1400"/>
            </a:lvl2pPr>
            <a:lvl3pPr marL="542925" indent="-180975">
              <a:lnSpc>
                <a:spcPct val="100000"/>
              </a:lnSpc>
              <a:spcBef>
                <a:spcPts val="500"/>
              </a:spcBef>
              <a:buClr>
                <a:schemeClr val="tx1"/>
              </a:buClr>
              <a:buSzPct val="150000"/>
              <a:buFont typeface="Arial" pitchFamily="34" charset="0"/>
              <a:buChar char="◦"/>
              <a:defRPr sz="1400" baseline="0"/>
            </a:lvl3pPr>
            <a:lvl4pPr marL="714375" indent="-171450">
              <a:lnSpc>
                <a:spcPct val="100000"/>
              </a:lnSpc>
              <a:spcBef>
                <a:spcPts val="500"/>
              </a:spcBef>
              <a:buSzPct val="100000"/>
              <a:buFont typeface="Arial" pitchFamily="34" charset="0"/>
              <a:buChar char="–"/>
              <a:defRPr sz="14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14pt)</a:t>
            </a:r>
          </a:p>
          <a:p>
            <a:pPr lvl="1"/>
            <a:r>
              <a:rPr lang="en-US" dirty="0" smtClean="0"/>
              <a:t>Second Level (Arial, 14pt)</a:t>
            </a:r>
          </a:p>
          <a:p>
            <a:pPr lvl="2"/>
            <a:r>
              <a:rPr lang="en-US" dirty="0" smtClean="0"/>
              <a:t>Third Level (Arial, 14pt)</a:t>
            </a:r>
          </a:p>
          <a:p>
            <a:pPr lvl="3"/>
            <a:r>
              <a:rPr lang="en-US" dirty="0" smtClean="0"/>
              <a:t>Forth Level (Arial, 14pt)</a:t>
            </a:r>
          </a:p>
        </p:txBody>
      </p:sp>
      <p:sp>
        <p:nvSpPr>
          <p:cNvPr id="19" name="Text Placeholder 41"/>
          <p:cNvSpPr>
            <a:spLocks noGrp="1"/>
          </p:cNvSpPr>
          <p:nvPr>
            <p:ph type="body" sz="quarter" idx="28" hasCustomPrompt="1"/>
          </p:nvPr>
        </p:nvSpPr>
        <p:spPr>
          <a:xfrm>
            <a:off x="4830836" y="4376439"/>
            <a:ext cx="4041648" cy="1677491"/>
          </a:xfrm>
        </p:spPr>
        <p:txBody>
          <a:bodyPr/>
          <a:lstStyle>
            <a:lvl1pPr marL="174625" indent="-174625">
              <a:lnSpc>
                <a:spcPct val="100000"/>
              </a:lnSpc>
              <a:spcBef>
                <a:spcPts val="500"/>
              </a:spcBef>
              <a:buClr>
                <a:schemeClr val="tx1"/>
              </a:buClr>
              <a:buSzPct val="120000"/>
              <a:buFont typeface="Wingdings" pitchFamily="2" charset="2"/>
              <a:buChar char="ü"/>
              <a:defRPr sz="1400" baseline="0"/>
            </a:lvl1pPr>
            <a:lvl2pPr marL="361950" indent="-180975">
              <a:lnSpc>
                <a:spcPct val="100000"/>
              </a:lnSpc>
              <a:spcBef>
                <a:spcPts val="500"/>
              </a:spcBef>
              <a:buClr>
                <a:schemeClr val="tx1"/>
              </a:buClr>
              <a:buSzPct val="120000"/>
              <a:buFont typeface="Arial" pitchFamily="34" charset="0"/>
              <a:buChar char="•"/>
              <a:defRPr sz="1400"/>
            </a:lvl2pPr>
            <a:lvl3pPr marL="542925" indent="-180975">
              <a:lnSpc>
                <a:spcPct val="100000"/>
              </a:lnSpc>
              <a:spcBef>
                <a:spcPts val="500"/>
              </a:spcBef>
              <a:buClr>
                <a:schemeClr val="tx1"/>
              </a:buClr>
              <a:buSzPct val="150000"/>
              <a:buFont typeface="Arial" pitchFamily="34" charset="0"/>
              <a:buChar char="◦"/>
              <a:defRPr sz="1400" baseline="0"/>
            </a:lvl3pPr>
            <a:lvl4pPr marL="714375" indent="-171450">
              <a:lnSpc>
                <a:spcPct val="100000"/>
              </a:lnSpc>
              <a:spcBef>
                <a:spcPts val="500"/>
              </a:spcBef>
              <a:buSzPct val="100000"/>
              <a:buFont typeface="Arial" pitchFamily="34" charset="0"/>
              <a:buChar char="–"/>
              <a:defRPr sz="14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14pt)</a:t>
            </a:r>
          </a:p>
          <a:p>
            <a:pPr lvl="1"/>
            <a:r>
              <a:rPr lang="en-US" dirty="0" smtClean="0"/>
              <a:t>Second Level (Arial, 14pt)</a:t>
            </a:r>
          </a:p>
          <a:p>
            <a:pPr lvl="2"/>
            <a:r>
              <a:rPr lang="en-US" dirty="0" smtClean="0"/>
              <a:t>Third Level (Arial, 14pt)</a:t>
            </a:r>
          </a:p>
          <a:p>
            <a:pPr lvl="3"/>
            <a:r>
              <a:rPr lang="en-US" dirty="0" smtClean="0"/>
              <a:t>Forth Level (Arial, 14pt)</a:t>
            </a:r>
          </a:p>
        </p:txBody>
      </p:sp>
      <p:sp>
        <p:nvSpPr>
          <p:cNvPr id="16" name="Rectangle 15"/>
          <p:cNvSpPr/>
          <p:nvPr userDrawn="1"/>
        </p:nvSpPr>
        <p:spPr>
          <a:xfrm>
            <a:off x="251519" y="1287191"/>
            <a:ext cx="4037263" cy="320040"/>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400" b="1" dirty="0">
                <a:solidFill>
                  <a:srgbClr val="FFFFFF"/>
                </a:solidFill>
              </a:rPr>
              <a:t>This Research </a:t>
            </a:r>
            <a:r>
              <a:rPr lang="en-US" sz="1400" b="1" dirty="0" smtClean="0">
                <a:solidFill>
                  <a:srgbClr val="FFFFFF"/>
                </a:solidFill>
              </a:rPr>
              <a:t>Is </a:t>
            </a:r>
            <a:r>
              <a:rPr lang="en-US" sz="1400" b="1" dirty="0">
                <a:solidFill>
                  <a:srgbClr val="FFFFFF"/>
                </a:solidFill>
              </a:rPr>
              <a:t>Designed For:</a:t>
            </a:r>
          </a:p>
        </p:txBody>
      </p:sp>
      <p:sp>
        <p:nvSpPr>
          <p:cNvPr id="20" name="Rectangle 19"/>
          <p:cNvSpPr/>
          <p:nvPr userDrawn="1"/>
        </p:nvSpPr>
        <p:spPr>
          <a:xfrm>
            <a:off x="4840036" y="1287191"/>
            <a:ext cx="4037263" cy="320040"/>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pPr>
            <a:r>
              <a:rPr lang="en-US" sz="1400" b="1" dirty="0">
                <a:solidFill>
                  <a:srgbClr val="FFFFFF"/>
                </a:solidFill>
              </a:rPr>
              <a:t>This Research Will Help You:</a:t>
            </a:r>
          </a:p>
        </p:txBody>
      </p:sp>
      <p:sp>
        <p:nvSpPr>
          <p:cNvPr id="21" name="Rectangle 20"/>
          <p:cNvSpPr/>
          <p:nvPr userDrawn="1"/>
        </p:nvSpPr>
        <p:spPr>
          <a:xfrm>
            <a:off x="251519" y="4056399"/>
            <a:ext cx="4041648" cy="320040"/>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t>This Research Will Also Assist:</a:t>
            </a:r>
            <a:endParaRPr lang="en-US" sz="1400" b="1" dirty="0"/>
          </a:p>
        </p:txBody>
      </p:sp>
      <p:sp>
        <p:nvSpPr>
          <p:cNvPr id="22" name="Rectangle 21"/>
          <p:cNvSpPr/>
          <p:nvPr userDrawn="1"/>
        </p:nvSpPr>
        <p:spPr>
          <a:xfrm>
            <a:off x="4840036" y="4056399"/>
            <a:ext cx="4041648" cy="320040"/>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1400" b="1" dirty="0"/>
              <a:t>This Research Will Help </a:t>
            </a:r>
            <a:r>
              <a:rPr lang="en-US" sz="1400" b="1" dirty="0" smtClean="0"/>
              <a:t>Them:</a:t>
            </a:r>
            <a:endParaRPr lang="en-US" sz="1400" b="1" dirty="0"/>
          </a:p>
        </p:txBody>
      </p:sp>
    </p:spTree>
    <p:extLst>
      <p:ext uri="{BB962C8B-B14F-4D97-AF65-F5344CB8AC3E}">
        <p14:creationId xmlns:p14="http://schemas.microsoft.com/office/powerpoint/2010/main" val="8146609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hree Sections">
    <p:spTree>
      <p:nvGrpSpPr>
        <p:cNvPr id="1" name=""/>
        <p:cNvGrpSpPr/>
        <p:nvPr/>
      </p:nvGrpSpPr>
      <p:grpSpPr>
        <a:xfrm>
          <a:off x="0" y="0"/>
          <a:ext cx="0" cy="0"/>
          <a:chOff x="0" y="0"/>
          <a:chExt cx="0" cy="0"/>
        </a:xfrm>
      </p:grpSpPr>
      <p:sp>
        <p:nvSpPr>
          <p:cNvPr id="17" name="Rectangle 16"/>
          <p:cNvSpPr/>
          <p:nvPr userDrawn="1"/>
        </p:nvSpPr>
        <p:spPr>
          <a:xfrm>
            <a:off x="0" y="0"/>
            <a:ext cx="9144000" cy="1124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Text Placeholder 13"/>
          <p:cNvSpPr>
            <a:spLocks noGrp="1"/>
          </p:cNvSpPr>
          <p:nvPr>
            <p:ph type="body" sz="quarter" idx="12" hasCustomPrompt="1"/>
          </p:nvPr>
        </p:nvSpPr>
        <p:spPr>
          <a:xfrm>
            <a:off x="266219" y="4642215"/>
            <a:ext cx="8613648" cy="320040"/>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en-US" sz="1400" b="1" dirty="0" smtClean="0"/>
            </a:lvl1pPr>
          </a:lstStyle>
          <a:p>
            <a:pPr marL="0" lvl="0" defTabSz="914400" eaLnBrk="1" latinLnBrk="0" hangingPunct="1"/>
            <a:r>
              <a:rPr lang="en-US" dirty="0" smtClean="0"/>
              <a:t>Click to replace text (Arial, 14pt)</a:t>
            </a:r>
          </a:p>
        </p:txBody>
      </p:sp>
      <p:sp>
        <p:nvSpPr>
          <p:cNvPr id="11" name="Text Placeholder 13"/>
          <p:cNvSpPr>
            <a:spLocks noGrp="1"/>
          </p:cNvSpPr>
          <p:nvPr>
            <p:ph type="body" sz="quarter" idx="11" hasCustomPrompt="1"/>
          </p:nvPr>
        </p:nvSpPr>
        <p:spPr>
          <a:xfrm>
            <a:off x="266219" y="2931098"/>
            <a:ext cx="8613648" cy="320040"/>
          </a:xfr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1400" b="1" dirty="0" smtClean="0"/>
            </a:lvl1pPr>
          </a:lstStyle>
          <a:p>
            <a:pPr marL="0" lvl="0" defTabSz="914400" latinLnBrk="0"/>
            <a:r>
              <a:rPr lang="en-US" dirty="0" smtClean="0"/>
              <a:t>Click to replace text (Arial, 14pt)</a:t>
            </a:r>
          </a:p>
        </p:txBody>
      </p:sp>
      <p:sp>
        <p:nvSpPr>
          <p:cNvPr id="14" name="Text Placeholder 13"/>
          <p:cNvSpPr>
            <a:spLocks noGrp="1"/>
          </p:cNvSpPr>
          <p:nvPr>
            <p:ph type="body" sz="quarter" idx="10" hasCustomPrompt="1"/>
          </p:nvPr>
        </p:nvSpPr>
        <p:spPr>
          <a:xfrm>
            <a:off x="266219" y="1226948"/>
            <a:ext cx="8611080" cy="320040"/>
          </a:xfrm>
          <a:solidFill>
            <a:schemeClr val="accent1"/>
          </a:solidFill>
          <a:ln w="9525">
            <a:noFill/>
            <a:miter lim="800000"/>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lvl1pPr>
              <a:defRPr lang="en-US" sz="1400" b="1" dirty="0" smtClean="0">
                <a:solidFill>
                  <a:schemeClr val="lt1"/>
                </a:solidFill>
              </a:defRPr>
            </a:lvl1pPr>
          </a:lstStyle>
          <a:p>
            <a:pPr marL="0" lvl="0" indent="0" defTabSz="914400" latinLnBrk="0">
              <a:buNone/>
            </a:pPr>
            <a:r>
              <a:rPr lang="en-US" dirty="0" smtClean="0"/>
              <a:t>Click to replace text (Arial, 14pt)</a:t>
            </a:r>
          </a:p>
        </p:txBody>
      </p:sp>
      <p:sp>
        <p:nvSpPr>
          <p:cNvPr id="2" name="Title 1"/>
          <p:cNvSpPr>
            <a:spLocks noGrp="1"/>
          </p:cNvSpPr>
          <p:nvPr>
            <p:ph type="title" hasCustomPrompt="1"/>
          </p:nvPr>
        </p:nvSpPr>
        <p:spPr/>
        <p:txBody>
          <a:bodyPr/>
          <a:lstStyle>
            <a:lvl1pPr>
              <a:defRPr baseline="0">
                <a:solidFill>
                  <a:schemeClr val="bg1"/>
                </a:solidFill>
                <a:latin typeface="+mn-lt"/>
              </a:defRPr>
            </a:lvl1pPr>
          </a:lstStyle>
          <a:p>
            <a:r>
              <a:rPr lang="en-US" smtClean="0"/>
              <a:t>Three sections</a:t>
            </a:r>
            <a:endParaRPr lang="en-US" dirty="0"/>
          </a:p>
        </p:txBody>
      </p:sp>
      <p:sp>
        <p:nvSpPr>
          <p:cNvPr id="13" name="Text Placeholder 12"/>
          <p:cNvSpPr>
            <a:spLocks noGrp="1"/>
          </p:cNvSpPr>
          <p:nvPr>
            <p:ph type="body" sz="quarter" idx="13"/>
          </p:nvPr>
        </p:nvSpPr>
        <p:spPr>
          <a:xfrm>
            <a:off x="266219" y="1546727"/>
            <a:ext cx="8595360" cy="1384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5" name="Text Placeholder 12"/>
          <p:cNvSpPr>
            <a:spLocks noGrp="1"/>
          </p:cNvSpPr>
          <p:nvPr>
            <p:ph type="body" sz="quarter" idx="14"/>
          </p:nvPr>
        </p:nvSpPr>
        <p:spPr>
          <a:xfrm>
            <a:off x="266219" y="3257915"/>
            <a:ext cx="8595360" cy="1384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6" name="Text Placeholder 12"/>
          <p:cNvSpPr>
            <a:spLocks noGrp="1"/>
          </p:cNvSpPr>
          <p:nvPr>
            <p:ph type="body" sz="quarter" idx="15"/>
          </p:nvPr>
        </p:nvSpPr>
        <p:spPr>
          <a:xfrm>
            <a:off x="266219" y="4969032"/>
            <a:ext cx="8595360" cy="13775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562192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Small 1 Large">
    <p:spTree>
      <p:nvGrpSpPr>
        <p:cNvPr id="1" name=""/>
        <p:cNvGrpSpPr/>
        <p:nvPr/>
      </p:nvGrpSpPr>
      <p:grpSpPr>
        <a:xfrm>
          <a:off x="0" y="0"/>
          <a:ext cx="0" cy="0"/>
          <a:chOff x="0" y="0"/>
          <a:chExt cx="0" cy="0"/>
        </a:xfrm>
      </p:grpSpPr>
      <p:sp>
        <p:nvSpPr>
          <p:cNvPr id="16" name="Rectangle 15"/>
          <p:cNvSpPr/>
          <p:nvPr userDrawn="1"/>
        </p:nvSpPr>
        <p:spPr>
          <a:xfrm>
            <a:off x="0" y="0"/>
            <a:ext cx="9144000" cy="1124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Text Placeholder 20"/>
          <p:cNvSpPr>
            <a:spLocks noGrp="1"/>
          </p:cNvSpPr>
          <p:nvPr>
            <p:ph type="body" sz="quarter" idx="12"/>
          </p:nvPr>
        </p:nvSpPr>
        <p:spPr>
          <a:xfrm>
            <a:off x="261455" y="3323354"/>
            <a:ext cx="8615844" cy="320040"/>
          </a:xfrm>
          <a:solidFill>
            <a:srgbClr val="243F54"/>
          </a:solidFill>
        </p:spPr>
        <p:txBody>
          <a:bodyPr/>
          <a:lstStyle>
            <a:lvl1pPr marL="0" indent="0">
              <a:defRPr sz="1400" b="1">
                <a:solidFill>
                  <a:schemeClr val="bg1"/>
                </a:solidFill>
              </a:defRPr>
            </a:lvl1pPr>
          </a:lstStyle>
          <a:p>
            <a:pPr marL="0" indent="0">
              <a:buNone/>
            </a:pPr>
            <a:r>
              <a:rPr lang="en-US" dirty="0" smtClean="0"/>
              <a:t>Deliverables Completed</a:t>
            </a:r>
            <a:endParaRPr lang="en-US" dirty="0"/>
          </a:p>
        </p:txBody>
      </p:sp>
      <p:sp>
        <p:nvSpPr>
          <p:cNvPr id="23" name="Text Placeholder 21"/>
          <p:cNvSpPr>
            <a:spLocks noGrp="1"/>
          </p:cNvSpPr>
          <p:nvPr>
            <p:ph type="body" sz="quarter" idx="11"/>
          </p:nvPr>
        </p:nvSpPr>
        <p:spPr>
          <a:xfrm>
            <a:off x="4612662" y="1210647"/>
            <a:ext cx="4267532" cy="320040"/>
          </a:xfrm>
          <a:solidFill>
            <a:srgbClr val="243F54"/>
          </a:solidFill>
        </p:spPr>
        <p:txBody>
          <a:bodyPr/>
          <a:lstStyle>
            <a:lvl1pPr marL="0" indent="0">
              <a:defRPr sz="1400" b="1">
                <a:solidFill>
                  <a:schemeClr val="bg1"/>
                </a:solidFill>
              </a:defRPr>
            </a:lvl1pPr>
          </a:lstStyle>
          <a:p>
            <a:pPr marL="0" indent="0">
              <a:buNone/>
            </a:pPr>
            <a:r>
              <a:rPr lang="en-US" dirty="0"/>
              <a:t>Processes </a:t>
            </a:r>
            <a:r>
              <a:rPr lang="en-US" dirty="0" smtClean="0"/>
              <a:t>Optimized</a:t>
            </a:r>
            <a:endParaRPr lang="en-US" dirty="0"/>
          </a:p>
        </p:txBody>
      </p:sp>
      <p:sp>
        <p:nvSpPr>
          <p:cNvPr id="24" name="Text Placeholder 22"/>
          <p:cNvSpPr>
            <a:spLocks noGrp="1"/>
          </p:cNvSpPr>
          <p:nvPr>
            <p:ph type="body" sz="quarter" idx="10"/>
          </p:nvPr>
        </p:nvSpPr>
        <p:spPr>
          <a:xfrm>
            <a:off x="257727" y="1210647"/>
            <a:ext cx="4267532" cy="320040"/>
          </a:xfrm>
          <a:solidFill>
            <a:srgbClr val="243F54"/>
          </a:solidFill>
        </p:spPr>
        <p:txBody>
          <a:bodyPr/>
          <a:lstStyle>
            <a:lvl1pPr marL="0" indent="0">
              <a:defRPr sz="1400" b="1">
                <a:solidFill>
                  <a:schemeClr val="bg1"/>
                </a:solidFill>
              </a:defRPr>
            </a:lvl1pPr>
          </a:lstStyle>
          <a:p>
            <a:pPr marL="0" indent="0">
              <a:buNone/>
            </a:pPr>
            <a:r>
              <a:rPr lang="en-US" dirty="0" smtClean="0"/>
              <a:t>Knowledge Gained</a:t>
            </a:r>
            <a:endParaRPr lang="en-US" dirty="0"/>
          </a:p>
        </p:txBody>
      </p:sp>
      <p:sp>
        <p:nvSpPr>
          <p:cNvPr id="2" name="Title 1"/>
          <p:cNvSpPr>
            <a:spLocks noGrp="1"/>
          </p:cNvSpPr>
          <p:nvPr>
            <p:ph type="title" hasCustomPrompt="1"/>
          </p:nvPr>
        </p:nvSpPr>
        <p:spPr/>
        <p:txBody>
          <a:bodyPr/>
          <a:lstStyle>
            <a:lvl1pPr>
              <a:defRPr baseline="0">
                <a:solidFill>
                  <a:schemeClr val="bg1"/>
                </a:solidFill>
                <a:latin typeface="+mn-lt"/>
              </a:defRPr>
            </a:lvl1pPr>
          </a:lstStyle>
          <a:p>
            <a:r>
              <a:rPr lang="en-US" dirty="0" smtClean="0"/>
              <a:t>Two small sections, </a:t>
            </a:r>
            <a:r>
              <a:rPr lang="en-US" smtClean="0"/>
              <a:t>one large</a:t>
            </a:r>
            <a:endParaRPr lang="en-US" dirty="0"/>
          </a:p>
        </p:txBody>
      </p:sp>
      <p:sp>
        <p:nvSpPr>
          <p:cNvPr id="19" name="Text Placeholder 18"/>
          <p:cNvSpPr>
            <a:spLocks noGrp="1"/>
          </p:cNvSpPr>
          <p:nvPr>
            <p:ph type="body" sz="quarter" idx="13"/>
          </p:nvPr>
        </p:nvSpPr>
        <p:spPr>
          <a:xfrm>
            <a:off x="269541" y="1530350"/>
            <a:ext cx="4242816" cy="1693863"/>
          </a:xfrm>
        </p:spPr>
        <p:txBody>
          <a:bodyPr/>
          <a:lstStyle>
            <a:lvl4pP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0" name="Text Placeholder 18"/>
          <p:cNvSpPr>
            <a:spLocks noGrp="1"/>
          </p:cNvSpPr>
          <p:nvPr>
            <p:ph type="body" sz="quarter" idx="14"/>
          </p:nvPr>
        </p:nvSpPr>
        <p:spPr>
          <a:xfrm>
            <a:off x="4624106" y="1530350"/>
            <a:ext cx="4242816" cy="1693863"/>
          </a:xfrm>
        </p:spPr>
        <p:txBody>
          <a:bodyPr/>
          <a:lstStyle>
            <a:lvl4pP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21" name="Text Placeholder 18"/>
          <p:cNvSpPr>
            <a:spLocks noGrp="1"/>
          </p:cNvSpPr>
          <p:nvPr>
            <p:ph type="body" sz="quarter" idx="15"/>
          </p:nvPr>
        </p:nvSpPr>
        <p:spPr>
          <a:xfrm>
            <a:off x="261455" y="3643394"/>
            <a:ext cx="8615844" cy="2701259"/>
          </a:xfrm>
        </p:spPr>
        <p:txBody>
          <a:bodyPr/>
          <a:lstStyle>
            <a:lvl4pPr>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60808" y="3376524"/>
            <a:ext cx="215115" cy="215115"/>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81110" y="1253022"/>
            <a:ext cx="194813" cy="225573"/>
          </a:xfrm>
          <a:prstGeom prst="rect">
            <a:avLst/>
          </a:prstGeom>
        </p:spPr>
      </p:pic>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96998" y="1268794"/>
            <a:ext cx="139535" cy="197675"/>
          </a:xfrm>
          <a:prstGeom prst="rect">
            <a:avLst/>
          </a:prstGeom>
        </p:spPr>
      </p:pic>
    </p:spTree>
    <p:extLst>
      <p:ext uri="{BB962C8B-B14F-4D97-AF65-F5344CB8AC3E}">
        <p14:creationId xmlns:p14="http://schemas.microsoft.com/office/powerpoint/2010/main" val="35250638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cxnSp>
        <p:nvCxnSpPr>
          <p:cNvPr id="11" name="Straight Connector 10"/>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Tree>
    <p:extLst>
      <p:ext uri="{BB962C8B-B14F-4D97-AF65-F5344CB8AC3E}">
        <p14:creationId xmlns:p14="http://schemas.microsoft.com/office/powerpoint/2010/main" val="4779088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ctivity Title Page">
    <p:spTree>
      <p:nvGrpSpPr>
        <p:cNvPr id="1" name=""/>
        <p:cNvGrpSpPr/>
        <p:nvPr/>
      </p:nvGrpSpPr>
      <p:grpSpPr>
        <a:xfrm>
          <a:off x="0" y="0"/>
          <a:ext cx="0" cy="0"/>
          <a:chOff x="0" y="0"/>
          <a:chExt cx="0" cy="0"/>
        </a:xfrm>
      </p:grpSpPr>
      <p:sp>
        <p:nvSpPr>
          <p:cNvPr id="23" name="Pentagon 22"/>
          <p:cNvSpPr/>
          <p:nvPr/>
        </p:nvSpPr>
        <p:spPr>
          <a:xfrm>
            <a:off x="0" y="411616"/>
            <a:ext cx="863588" cy="538410"/>
          </a:xfrm>
          <a:prstGeom prst="homePlate">
            <a:avLst>
              <a:gd name="adj" fmla="val 376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Title 1"/>
          <p:cNvSpPr>
            <a:spLocks noGrp="1"/>
          </p:cNvSpPr>
          <p:nvPr>
            <p:ph type="title" hasCustomPrompt="1"/>
          </p:nvPr>
        </p:nvSpPr>
        <p:spPr>
          <a:xfrm>
            <a:off x="863588" y="260648"/>
            <a:ext cx="8013712" cy="864096"/>
          </a:xfrm>
          <a:noFill/>
        </p:spPr>
        <p:txBody>
          <a:bodyPr/>
          <a:lstStyle>
            <a:lvl1pPr algn="l">
              <a:lnSpc>
                <a:spcPts val="2600"/>
              </a:lnSpc>
              <a:defRPr sz="2400" b="0" baseline="0">
                <a:solidFill>
                  <a:schemeClr val="tx1"/>
                </a:solidFill>
              </a:defRPr>
            </a:lvl1pPr>
          </a:lstStyle>
          <a:p>
            <a:r>
              <a:rPr lang="en-US" dirty="0" smtClean="0"/>
              <a:t>Page Header (Georgia, 24pt) </a:t>
            </a:r>
            <a:endParaRPr lang="en-CA" dirty="0"/>
          </a:p>
        </p:txBody>
      </p:sp>
      <p:sp>
        <p:nvSpPr>
          <p:cNvPr id="21" name="Text Placeholder 20"/>
          <p:cNvSpPr>
            <a:spLocks noGrp="1"/>
          </p:cNvSpPr>
          <p:nvPr>
            <p:ph type="body" sz="quarter" idx="10" hasCustomPrompt="1"/>
          </p:nvPr>
        </p:nvSpPr>
        <p:spPr>
          <a:xfrm>
            <a:off x="0" y="245442"/>
            <a:ext cx="641268" cy="891556"/>
          </a:xfrm>
        </p:spPr>
        <p:txBody>
          <a:bodyPr anchor="ctr"/>
          <a:lstStyle>
            <a:lvl1pPr algn="ctr">
              <a:buNone/>
              <a:defRPr sz="2000" b="1">
                <a:solidFill>
                  <a:schemeClr val="bg1"/>
                </a:solidFill>
              </a:defRPr>
            </a:lvl1pPr>
          </a:lstStyle>
          <a:p>
            <a:pPr lvl="0"/>
            <a:r>
              <a:rPr lang="en-US" dirty="0" smtClean="0"/>
              <a:t>#</a:t>
            </a:r>
            <a:endParaRPr lang="en-US" dirty="0"/>
          </a:p>
        </p:txBody>
      </p:sp>
    </p:spTree>
    <p:extLst>
      <p:ext uri="{BB962C8B-B14F-4D97-AF65-F5344CB8AC3E}">
        <p14:creationId xmlns:p14="http://schemas.microsoft.com/office/powerpoint/2010/main" val="2841109890"/>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Header / Body">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
        <p:nvSpPr>
          <p:cNvPr id="55" name="Text Placeholder 41"/>
          <p:cNvSpPr>
            <a:spLocks noGrp="1"/>
          </p:cNvSpPr>
          <p:nvPr>
            <p:ph type="body" sz="quarter" idx="16" hasCustomPrompt="1"/>
          </p:nvPr>
        </p:nvSpPr>
        <p:spPr>
          <a:xfrm>
            <a:off x="249302" y="1232756"/>
            <a:ext cx="8627997" cy="4973925"/>
          </a:xfrm>
        </p:spPr>
        <p:txBody>
          <a:bodyPr/>
          <a:lstStyle>
            <a:lvl1pPr marL="174625" indent="-174625">
              <a:lnSpc>
                <a:spcPct val="100000"/>
              </a:lnSpc>
              <a:spcBef>
                <a:spcPts val="500"/>
              </a:spcBef>
              <a:buClr>
                <a:schemeClr val="tx1"/>
              </a:buClr>
              <a:buSzPct val="120000"/>
              <a:buFont typeface="Arial" pitchFamily="34" charset="0"/>
              <a:buChar char="•"/>
              <a:defRPr sz="1200" baseline="0"/>
            </a:lvl1pPr>
            <a:lvl2pPr marL="361950" indent="-180975">
              <a:lnSpc>
                <a:spcPct val="100000"/>
              </a:lnSpc>
              <a:spcBef>
                <a:spcPts val="500"/>
              </a:spcBef>
              <a:buClr>
                <a:schemeClr val="tx1"/>
              </a:buClr>
              <a:buSzPct val="150000"/>
              <a:buFont typeface="Arial" pitchFamily="34" charset="0"/>
              <a:buChar char="◦"/>
              <a:defRPr sz="1200"/>
            </a:lvl2pPr>
            <a:lvl3pPr marL="542925" indent="-180975">
              <a:lnSpc>
                <a:spcPct val="100000"/>
              </a:lnSpc>
              <a:spcBef>
                <a:spcPts val="500"/>
              </a:spcBef>
              <a:buClr>
                <a:schemeClr val="tx1"/>
              </a:buClr>
              <a:buSzPct val="100000"/>
              <a:buFont typeface="Arial" pitchFamily="34" charset="0"/>
              <a:buChar char="–"/>
              <a:defRPr sz="1200" baseline="0"/>
            </a:lvl3pPr>
            <a:lvl4pPr marL="714375" indent="-171450">
              <a:lnSpc>
                <a:spcPct val="100000"/>
              </a:lnSpc>
              <a:spcBef>
                <a:spcPts val="500"/>
              </a:spcBef>
              <a:buSzPct val="100000"/>
              <a:buFont typeface="Wingdings" pitchFamily="2" charset="2"/>
              <a:buChar char="§"/>
              <a:defRPr sz="1200"/>
            </a:lvl4pPr>
            <a:lvl5pPr marL="1614488" indent="-174625">
              <a:lnSpc>
                <a:spcPts val="1350"/>
              </a:lnSpc>
              <a:spcBef>
                <a:spcPts val="500"/>
              </a:spcBef>
              <a:buSzPct val="150000"/>
              <a:buFont typeface="Arial" pitchFamily="34" charset="0"/>
              <a:buChar char="◦"/>
              <a:tabLst/>
              <a:defRPr sz="1200" baseline="0"/>
            </a:lvl5pPr>
          </a:lstStyle>
          <a:p>
            <a:pPr lvl="0"/>
            <a:r>
              <a:rPr lang="en-US" dirty="0" smtClean="0"/>
              <a:t>First Level (Arial, 12pt)</a:t>
            </a:r>
          </a:p>
          <a:p>
            <a:pPr lvl="1"/>
            <a:r>
              <a:rPr lang="en-US" dirty="0" smtClean="0"/>
              <a:t>Second Level (Arial, 12pt)</a:t>
            </a:r>
          </a:p>
          <a:p>
            <a:pPr lvl="2"/>
            <a:r>
              <a:rPr lang="en-US" dirty="0" smtClean="0"/>
              <a:t>Third Level (Arial, 12pt)</a:t>
            </a:r>
          </a:p>
          <a:p>
            <a:pPr lvl="3"/>
            <a:r>
              <a:rPr lang="en-US" dirty="0" smtClean="0"/>
              <a:t>Forth Level (Arial, 12pt)</a:t>
            </a:r>
          </a:p>
        </p:txBody>
      </p:sp>
      <p:cxnSp>
        <p:nvCxnSpPr>
          <p:cNvPr id="5" name="Straight Connector 4"/>
          <p:cNvCxnSpPr/>
          <p:nvPr userDrawn="1"/>
        </p:nvCxnSpPr>
        <p:spPr>
          <a:xfrm>
            <a:off x="323528" y="1124744"/>
            <a:ext cx="8496944" cy="0"/>
          </a:xfrm>
          <a:prstGeom prst="line">
            <a:avLst/>
          </a:prstGeom>
          <a:ln w="22225">
            <a:solidFill>
              <a:srgbClr val="45433E">
                <a:alpha val="41961"/>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06908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Header Activity Overview">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251520" y="260648"/>
            <a:ext cx="8625780" cy="864096"/>
          </a:xfrm>
        </p:spPr>
        <p:txBody>
          <a:bodyPr/>
          <a:lstStyle>
            <a:lvl1pPr algn="l">
              <a:lnSpc>
                <a:spcPts val="2600"/>
              </a:lnSpc>
              <a:defRPr sz="2400" baseline="0">
                <a:solidFill>
                  <a:schemeClr val="tx1"/>
                </a:solidFill>
              </a:defRPr>
            </a:lvl1pPr>
          </a:lstStyle>
          <a:p>
            <a:r>
              <a:rPr lang="en-US" dirty="0" smtClean="0"/>
              <a:t>Page Header (Georgia, 24pt) </a:t>
            </a:r>
            <a:endParaRPr lang="en-CA" dirty="0"/>
          </a:p>
        </p:txBody>
      </p:sp>
      <p:sp>
        <p:nvSpPr>
          <p:cNvPr id="10" name="Rectangle 9"/>
          <p:cNvSpPr/>
          <p:nvPr userDrawn="1"/>
        </p:nvSpPr>
        <p:spPr>
          <a:xfrm>
            <a:off x="616688" y="1132006"/>
            <a:ext cx="8260611" cy="364691"/>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rgbClr val="333333"/>
              </a:solidFill>
            </a:endParaRPr>
          </a:p>
        </p:txBody>
      </p:sp>
      <p:grpSp>
        <p:nvGrpSpPr>
          <p:cNvPr id="11" name="Group 10"/>
          <p:cNvGrpSpPr/>
          <p:nvPr userDrawn="1"/>
        </p:nvGrpSpPr>
        <p:grpSpPr>
          <a:xfrm>
            <a:off x="251520" y="1132007"/>
            <a:ext cx="365168" cy="364690"/>
            <a:chOff x="6939668" y="197732"/>
            <a:chExt cx="777916" cy="785348"/>
          </a:xfrm>
          <a:solidFill>
            <a:srgbClr val="243F54"/>
          </a:solidFill>
        </p:grpSpPr>
        <p:sp>
          <p:nvSpPr>
            <p:cNvPr id="13" name="Rectangle 12"/>
            <p:cNvSpPr/>
            <p:nvPr/>
          </p:nvSpPr>
          <p:spPr>
            <a:xfrm>
              <a:off x="6939668" y="197732"/>
              <a:ext cx="777916" cy="785348"/>
            </a:xfrm>
            <a:prstGeom prst="rect">
              <a:avLst/>
            </a:prstGeom>
            <a:grpFill/>
            <a:ln>
              <a:solidFill>
                <a:srgbClr val="243F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CA" sz="1350" dirty="0">
                <a:solidFill>
                  <a:srgbClr val="FFFFFF"/>
                </a:solidFill>
              </a:endParaRPr>
            </a:p>
          </p:txBody>
        </p:sp>
        <p:pic>
          <p:nvPicPr>
            <p:cNvPr id="14" name="Picture 13" descr="on-site-workshops.png"/>
            <p:cNvPicPr>
              <a:picLocks noChangeAspect="1"/>
            </p:cNvPicPr>
            <p:nvPr/>
          </p:nvPicPr>
          <p:blipFill rotWithShape="1">
            <a:blip r:embed="rId2" cstate="print"/>
            <a:srcRect l="12204" t="22820" r="8463" b="22257"/>
            <a:stretch/>
          </p:blipFill>
          <p:spPr>
            <a:xfrm>
              <a:off x="6983446" y="336280"/>
              <a:ext cx="734136" cy="508248"/>
            </a:xfrm>
            <a:prstGeom prst="rect">
              <a:avLst/>
            </a:prstGeom>
            <a:grpFill/>
            <a:ln>
              <a:solidFill>
                <a:srgbClr val="243F54"/>
              </a:solidFill>
            </a:ln>
            <a:effectLst/>
          </p:spPr>
        </p:pic>
      </p:grpSp>
    </p:spTree>
    <p:extLst>
      <p:ext uri="{BB962C8B-B14F-4D97-AF65-F5344CB8AC3E}">
        <p14:creationId xmlns:p14="http://schemas.microsoft.com/office/powerpoint/2010/main" val="30321281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7174" y="255588"/>
            <a:ext cx="8620125" cy="877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Text Placeholder 2"/>
          <p:cNvSpPr>
            <a:spLocks noGrp="1"/>
          </p:cNvSpPr>
          <p:nvPr>
            <p:ph type="body" idx="1"/>
          </p:nvPr>
        </p:nvSpPr>
        <p:spPr bwMode="auto">
          <a:xfrm>
            <a:off x="257174" y="1600200"/>
            <a:ext cx="8620125"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8" name="Rectangle 7"/>
          <p:cNvSpPr/>
          <p:nvPr/>
        </p:nvSpPr>
        <p:spPr>
          <a:xfrm>
            <a:off x="0" y="6525344"/>
            <a:ext cx="8388424" cy="3380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6700" algn="r" fontAlgn="base">
              <a:spcBef>
                <a:spcPct val="0"/>
              </a:spcBef>
              <a:spcAft>
                <a:spcPct val="0"/>
              </a:spcAft>
            </a:pPr>
            <a:r>
              <a:rPr lang="en-CA" sz="1000" dirty="0" smtClean="0">
                <a:solidFill>
                  <a:srgbClr val="FFFFFF"/>
                </a:solidFill>
              </a:rPr>
              <a:t>Info-Tech Research Group</a:t>
            </a:r>
            <a:endParaRPr lang="en-CA" sz="1000" dirty="0">
              <a:solidFill>
                <a:srgbClr val="FFFFFF"/>
              </a:solidFill>
            </a:endParaRPr>
          </a:p>
        </p:txBody>
      </p:sp>
      <p:sp>
        <p:nvSpPr>
          <p:cNvPr id="10" name="Rectangle 9"/>
          <p:cNvSpPr/>
          <p:nvPr/>
        </p:nvSpPr>
        <p:spPr>
          <a:xfrm>
            <a:off x="8388424" y="6525344"/>
            <a:ext cx="755576" cy="3380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fontAlgn="base">
              <a:spcBef>
                <a:spcPct val="0"/>
              </a:spcBef>
              <a:spcAft>
                <a:spcPct val="0"/>
              </a:spcAft>
            </a:pPr>
            <a:fld id="{FF20F8B6-5AB9-41C4-A82C-4155E8A92B2C}" type="slidenum">
              <a:rPr lang="en-CA" sz="1000" smtClean="0">
                <a:solidFill>
                  <a:srgbClr val="FFFFFF"/>
                </a:solidFill>
              </a:rPr>
              <a:pPr marL="179388" fontAlgn="base">
                <a:spcBef>
                  <a:spcPct val="0"/>
                </a:spcBef>
                <a:spcAft>
                  <a:spcPct val="0"/>
                </a:spcAft>
              </a:pPr>
              <a:t>‹#›</a:t>
            </a:fld>
            <a:endParaRPr lang="en-CA" sz="1000" dirty="0">
              <a:solidFill>
                <a:srgbClr val="FFFFFF"/>
              </a:solidFill>
            </a:endParaRPr>
          </a:p>
        </p:txBody>
      </p:sp>
      <p:sp>
        <p:nvSpPr>
          <p:cNvPr id="13" name="Rectangle 12"/>
          <p:cNvSpPr/>
          <p:nvPr userDrawn="1"/>
        </p:nvSpPr>
        <p:spPr>
          <a:xfrm>
            <a:off x="0" y="6525344"/>
            <a:ext cx="8388424" cy="338028"/>
          </a:xfrm>
          <a:prstGeom prst="rect">
            <a:avLst/>
          </a:prstGeom>
          <a:solidFill>
            <a:srgbClr val="243F54"/>
          </a:solidFill>
          <a:ln w="25400" cap="flat" cmpd="sng" algn="ctr">
            <a:noFill/>
            <a:prstDash val="solid"/>
          </a:ln>
          <a:effectLst/>
        </p:spPr>
        <p:txBody>
          <a:bodyPr rtlCol="0" anchor="ctr"/>
          <a:lstStyle/>
          <a:p>
            <a:pPr marL="266700" marR="0" lvl="0" indent="0" algn="r" fontAlgn="base">
              <a:lnSpc>
                <a:spcPct val="100000"/>
              </a:lnSpc>
              <a:spcBef>
                <a:spcPct val="0"/>
              </a:spcBef>
              <a:spcAft>
                <a:spcPct val="0"/>
              </a:spcAft>
              <a:buClrTx/>
              <a:buSzTx/>
              <a:buFontTx/>
              <a:buNone/>
              <a:tabLst/>
            </a:pPr>
            <a:r>
              <a:rPr kumimoji="0" lang="en-CA" sz="1000" b="0" i="0" u="none" strike="noStrike" kern="0" cap="none" spc="0" normalizeH="0" baseline="0" dirty="0">
                <a:ln>
                  <a:noFill/>
                </a:ln>
                <a:solidFill>
                  <a:srgbClr val="FFFFFF"/>
                </a:solidFill>
                <a:effectLst/>
                <a:uLnTx/>
                <a:uFillTx/>
                <a:latin typeface="Arial"/>
              </a:rPr>
              <a:t>Info-Tech Research Group</a:t>
            </a:r>
          </a:p>
        </p:txBody>
      </p:sp>
      <p:sp>
        <p:nvSpPr>
          <p:cNvPr id="14" name="Rectangle 13"/>
          <p:cNvSpPr/>
          <p:nvPr userDrawn="1"/>
        </p:nvSpPr>
        <p:spPr>
          <a:xfrm>
            <a:off x="8388424" y="6525344"/>
            <a:ext cx="755576" cy="338028"/>
          </a:xfrm>
          <a:prstGeom prst="rect">
            <a:avLst/>
          </a:prstGeom>
          <a:solidFill>
            <a:srgbClr val="243F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9388" fontAlgn="base">
              <a:spcBef>
                <a:spcPct val="0"/>
              </a:spcBef>
              <a:spcAft>
                <a:spcPct val="0"/>
              </a:spcAft>
            </a:pPr>
            <a:fld id="{FF20F8B6-5AB9-41C4-A82C-4155E8A92B2C}" type="slidenum">
              <a:rPr lang="en-CA" sz="1000">
                <a:solidFill>
                  <a:srgbClr val="FFFFFF"/>
                </a:solidFill>
              </a:rPr>
              <a:pPr marL="179388" fontAlgn="base">
                <a:spcBef>
                  <a:spcPct val="0"/>
                </a:spcBef>
                <a:spcAft>
                  <a:spcPct val="0"/>
                </a:spcAft>
              </a:pPr>
              <a:t>‹#›</a:t>
            </a:fld>
            <a:endParaRPr lang="en-CA" sz="1000" dirty="0">
              <a:solidFill>
                <a:srgbClr val="FFFFFF"/>
              </a:solidFill>
            </a:endParaRPr>
          </a:p>
        </p:txBody>
      </p:sp>
    </p:spTree>
    <p:extLst>
      <p:ext uri="{BB962C8B-B14F-4D97-AF65-F5344CB8AC3E}">
        <p14:creationId xmlns:p14="http://schemas.microsoft.com/office/powerpoint/2010/main" val="1795235125"/>
      </p:ext>
    </p:extLst>
  </p:cSld>
  <p:clrMap bg1="lt1" tx1="dk1" bg2="lt2" tx2="dk2" accent1="accent1" accent2="accent2" accent3="accent3" accent4="accent4" accent5="accent5" accent6="accent6" hlink="hlink" folHlink="folHlink"/>
  <p:sldLayoutIdLst>
    <p:sldLayoutId id="2147483704" r:id="rId1"/>
    <p:sldLayoutId id="2147483765" r:id="rId2"/>
    <p:sldLayoutId id="2147483706" r:id="rId3"/>
    <p:sldLayoutId id="2147483710" r:id="rId4"/>
    <p:sldLayoutId id="2147483711" r:id="rId5"/>
    <p:sldLayoutId id="2147483699" r:id="rId6"/>
    <p:sldLayoutId id="2147483702" r:id="rId7"/>
    <p:sldLayoutId id="2147483720" r:id="rId8"/>
    <p:sldLayoutId id="2147483728" r:id="rId9"/>
    <p:sldLayoutId id="2147483764" r:id="rId10"/>
    <p:sldLayoutId id="2147483761" r:id="rId11"/>
    <p:sldLayoutId id="2147483763" r:id="rId12"/>
    <p:sldLayoutId id="2147483766" r:id="rId13"/>
    <p:sldLayoutId id="2147483767" r:id="rId14"/>
  </p:sldLayoutIdLst>
  <p:timing>
    <p:tnLst>
      <p:par>
        <p:cTn id="1" dur="indefinite" restart="never" nodeType="tmRoot"/>
      </p:par>
    </p:tnLst>
  </p:timing>
  <p:hf hdr="0" ftr="0" dt="0"/>
  <p:txStyles>
    <p:titleStyle>
      <a:lvl1pPr algn="l" rtl="0" eaLnBrk="1" fontAlgn="base" hangingPunct="1">
        <a:spcBef>
          <a:spcPct val="0"/>
        </a:spcBef>
        <a:spcAft>
          <a:spcPct val="0"/>
        </a:spcAft>
        <a:defRPr sz="2400" kern="1200" baseline="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infotech.com/research/ss/develop-and-implement-a-security-incident-management-program" TargetMode="External"/><Relationship Id="rId2" Type="http://schemas.openxmlformats.org/officeDocument/2006/relationships/hyperlink" Target="https://www.infotech.com/research/information-security-incident-management-plan" TargetMode="Externa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hyperlink" Target="https://www.infotech.com/research/information-security-incident-management-plan" TargetMode="External"/><Relationship Id="rId2" Type="http://schemas.openxmlformats.org/officeDocument/2006/relationships/image" Target="../media/image8.wmf"/><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infotech.com/research/information-security-incident-management-plan" TargetMode="Externa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notesSlide" Target="../notesSlides/notesSlide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3.xml"/><Relationship Id="rId5" Type="http://schemas.openxmlformats.org/officeDocument/2006/relationships/tags" Target="../tags/tag6.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13" Type="http://schemas.openxmlformats.org/officeDocument/2006/relationships/image" Target="../media/image11.png"/><Relationship Id="rId3" Type="http://schemas.openxmlformats.org/officeDocument/2006/relationships/tags" Target="../tags/tag9.xml"/><Relationship Id="rId7" Type="http://schemas.openxmlformats.org/officeDocument/2006/relationships/slideLayout" Target="../slideLayouts/slideLayout9.xml"/><Relationship Id="rId12" Type="http://schemas.openxmlformats.org/officeDocument/2006/relationships/image" Target="../media/image10.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9.png"/><Relationship Id="rId5" Type="http://schemas.openxmlformats.org/officeDocument/2006/relationships/tags" Target="../tags/tag11.xml"/><Relationship Id="rId10" Type="http://schemas.openxmlformats.org/officeDocument/2006/relationships/image" Target="../media/image8.wmf"/><Relationship Id="rId4" Type="http://schemas.openxmlformats.org/officeDocument/2006/relationships/tags" Target="../tags/tag10.xml"/><Relationship Id="rId9" Type="http://schemas.openxmlformats.org/officeDocument/2006/relationships/image" Target="../media/image7.png"/><Relationship Id="rId14" Type="http://schemas.openxmlformats.org/officeDocument/2006/relationships/hyperlink" Target="mailto:GuidedImplementations@InfoTech.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infotech.com/research/ss/develop-and-implement-a-security-incident-management-program" TargetMode="External"/><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CA" dirty="0" smtClean="0"/>
              <a:t>Dive Into </a:t>
            </a:r>
            <a:r>
              <a:rPr lang="en-CA" dirty="0"/>
              <a:t>Communications Planning</a:t>
            </a:r>
            <a:endParaRPr lang="en-US" dirty="0"/>
          </a:p>
        </p:txBody>
      </p:sp>
      <p:sp>
        <p:nvSpPr>
          <p:cNvPr id="3" name="Text Placeholder 2"/>
          <p:cNvSpPr>
            <a:spLocks noGrp="1"/>
          </p:cNvSpPr>
          <p:nvPr>
            <p:ph type="body" sz="quarter" idx="12"/>
          </p:nvPr>
        </p:nvSpPr>
        <p:spPr/>
        <p:txBody>
          <a:bodyPr/>
          <a:lstStyle/>
          <a:p>
            <a:r>
              <a:rPr lang="en-US" dirty="0" smtClean="0"/>
              <a:t>1</a:t>
            </a:r>
            <a:endParaRPr lang="en-US" dirty="0"/>
          </a:p>
        </p:txBody>
      </p:sp>
      <p:sp>
        <p:nvSpPr>
          <p:cNvPr id="4" name="Text Placeholder 3"/>
          <p:cNvSpPr>
            <a:spLocks noGrp="1"/>
          </p:cNvSpPr>
          <p:nvPr>
            <p:ph type="body" sz="quarter" idx="13"/>
          </p:nvPr>
        </p:nvSpPr>
        <p:spPr>
          <a:xfrm>
            <a:off x="931334" y="5622172"/>
            <a:ext cx="7936782" cy="457200"/>
          </a:xfrm>
        </p:spPr>
        <p:txBody>
          <a:bodyPr/>
          <a:lstStyle/>
          <a:p>
            <a:r>
              <a:rPr lang="en-US" dirty="0"/>
              <a:t>Master Your </a:t>
            </a:r>
            <a:r>
              <a:rPr lang="en-US" dirty="0" smtClean="0"/>
              <a:t>Security Incident </a:t>
            </a:r>
            <a:r>
              <a:rPr lang="en-US" dirty="0"/>
              <a:t>Response Communications Program</a:t>
            </a:r>
          </a:p>
          <a:p>
            <a:endParaRPr lang="en-US" dirty="0"/>
          </a:p>
        </p:txBody>
      </p:sp>
    </p:spTree>
    <p:extLst>
      <p:ext uri="{BB962C8B-B14F-4D97-AF65-F5344CB8AC3E}">
        <p14:creationId xmlns:p14="http://schemas.microsoft.com/office/powerpoint/2010/main" val="631545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Assemble the SIRT</a:t>
            </a:r>
            <a:endParaRPr lang="en-US" dirty="0"/>
          </a:p>
        </p:txBody>
      </p:sp>
      <p:sp>
        <p:nvSpPr>
          <p:cNvPr id="3" name="Text Placeholder 2"/>
          <p:cNvSpPr>
            <a:spLocks noGrp="1"/>
          </p:cNvSpPr>
          <p:nvPr>
            <p:ph type="body" sz="quarter" idx="10"/>
          </p:nvPr>
        </p:nvSpPr>
        <p:spPr/>
        <p:txBody>
          <a:bodyPr/>
          <a:lstStyle/>
          <a:p>
            <a:r>
              <a:rPr lang="en-US" dirty="0" smtClean="0"/>
              <a:t>1.5</a:t>
            </a:r>
            <a:endParaRPr lang="en-US" dirty="0"/>
          </a:p>
        </p:txBody>
      </p:sp>
      <p:sp>
        <p:nvSpPr>
          <p:cNvPr id="7" name="Oval 6"/>
          <p:cNvSpPr/>
          <p:nvPr/>
        </p:nvSpPr>
        <p:spPr>
          <a:xfrm>
            <a:off x="575589" y="1358862"/>
            <a:ext cx="575998" cy="5759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1" name="Oval 10"/>
          <p:cNvSpPr/>
          <p:nvPr/>
        </p:nvSpPr>
        <p:spPr>
          <a:xfrm>
            <a:off x="575589" y="2653882"/>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12" name="Oval 11"/>
          <p:cNvSpPr/>
          <p:nvPr/>
        </p:nvSpPr>
        <p:spPr>
          <a:xfrm>
            <a:off x="575589" y="4187122"/>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5" name="TextBox 14"/>
          <p:cNvSpPr txBox="1"/>
          <p:nvPr/>
        </p:nvSpPr>
        <p:spPr>
          <a:xfrm>
            <a:off x="1498594" y="1302016"/>
            <a:ext cx="7378706" cy="1200329"/>
          </a:xfrm>
          <a:prstGeom prst="rect">
            <a:avLst/>
          </a:prstGeom>
        </p:spPr>
        <p:txBody>
          <a:bodyPr wrap="square" rtlCol="0">
            <a:spAutoFit/>
          </a:bodyPr>
          <a:lstStyle/>
          <a:p>
            <a:pPr>
              <a:spcAft>
                <a:spcPts val="600"/>
              </a:spcAft>
            </a:pPr>
            <a:r>
              <a:rPr lang="en-US" sz="1400" b="1" dirty="0" smtClean="0"/>
              <a:t>Determine who is involved when it comes to communicating the security incident. </a:t>
            </a:r>
          </a:p>
          <a:p>
            <a:pPr marL="171450" indent="-171450">
              <a:spcAft>
                <a:spcPts val="600"/>
              </a:spcAft>
              <a:buFont typeface="Arial" panose="020B0604020202020204" pitchFamily="34" charset="0"/>
              <a:buChar char="•"/>
            </a:pPr>
            <a:r>
              <a:rPr lang="en-US" sz="1200" dirty="0" smtClean="0"/>
              <a:t>Be sure to outline who is responsible and accountable for communication by defining both </a:t>
            </a:r>
            <a:r>
              <a:rPr lang="en-US" sz="1200" dirty="0"/>
              <a:t>who does the communicating and whom they communicate </a:t>
            </a:r>
            <a:r>
              <a:rPr lang="en-US" sz="1200" dirty="0" smtClean="0"/>
              <a:t>with inside and outside the organization. </a:t>
            </a:r>
          </a:p>
          <a:p>
            <a:pPr marL="171450" indent="-171450">
              <a:spcAft>
                <a:spcPts val="600"/>
              </a:spcAft>
              <a:buFont typeface="Arial" panose="020B0604020202020204" pitchFamily="34" charset="0"/>
              <a:buChar char="•"/>
            </a:pPr>
            <a:r>
              <a:rPr lang="en-US" sz="1200" dirty="0" smtClean="0"/>
              <a:t>Remember to establish alternates for each role so that the SIRT can still operate if primary members cannot be reached or are unavailable.</a:t>
            </a:r>
          </a:p>
        </p:txBody>
      </p:sp>
      <p:sp>
        <p:nvSpPr>
          <p:cNvPr id="16" name="TextBox 15"/>
          <p:cNvSpPr txBox="1"/>
          <p:nvPr/>
        </p:nvSpPr>
        <p:spPr>
          <a:xfrm>
            <a:off x="1498594" y="2588345"/>
            <a:ext cx="7378706" cy="1461939"/>
          </a:xfrm>
          <a:prstGeom prst="rect">
            <a:avLst/>
          </a:prstGeom>
        </p:spPr>
        <p:txBody>
          <a:bodyPr wrap="square" rtlCol="0">
            <a:spAutoFit/>
          </a:bodyPr>
          <a:lstStyle/>
          <a:p>
            <a:pPr>
              <a:spcAft>
                <a:spcPts val="600"/>
              </a:spcAft>
            </a:pPr>
            <a:r>
              <a:rPr lang="en-US" sz="1400" b="1" dirty="0" smtClean="0"/>
              <a:t>Limit the number of SIRT members.</a:t>
            </a:r>
          </a:p>
          <a:p>
            <a:pPr marL="171450" indent="-171450">
              <a:spcAft>
                <a:spcPts val="600"/>
              </a:spcAft>
              <a:buFont typeface="Arial" panose="020B0604020202020204" pitchFamily="34" charset="0"/>
              <a:buChar char="•"/>
            </a:pPr>
            <a:r>
              <a:rPr lang="en-US" sz="1200" dirty="0" smtClean="0"/>
              <a:t>The SIRT needs to be empowered to make decisions quickly and easily – having too many people on the team tends to prevent such efficiency due to competing ideas.</a:t>
            </a:r>
          </a:p>
          <a:p>
            <a:pPr marL="171450" indent="-171450">
              <a:spcAft>
                <a:spcPts val="600"/>
              </a:spcAft>
              <a:buFont typeface="Arial" panose="020B0604020202020204" pitchFamily="34" charset="0"/>
              <a:buChar char="•"/>
            </a:pPr>
            <a:r>
              <a:rPr lang="en-US" sz="1200" dirty="0" smtClean="0"/>
              <a:t>The ideal number is about </a:t>
            </a:r>
            <a:r>
              <a:rPr lang="en-US" sz="1200" b="1" dirty="0" smtClean="0"/>
              <a:t>six to eight</a:t>
            </a:r>
            <a:r>
              <a:rPr lang="en-US" sz="1200" dirty="0" smtClean="0"/>
              <a:t> people, but make sure the team has enough people to represent all the necessary perspectives within the organization.</a:t>
            </a:r>
          </a:p>
          <a:p>
            <a:pPr marL="171450" indent="-171450">
              <a:spcAft>
                <a:spcPts val="600"/>
              </a:spcAft>
              <a:buFont typeface="Arial" panose="020B0604020202020204" pitchFamily="34" charset="0"/>
              <a:buChar char="•"/>
            </a:pPr>
            <a:r>
              <a:rPr lang="en-US" sz="1200" dirty="0" smtClean="0"/>
              <a:t>The team should be a blend of people with hands-on experience and senior leadership.</a:t>
            </a:r>
          </a:p>
        </p:txBody>
      </p:sp>
      <p:sp>
        <p:nvSpPr>
          <p:cNvPr id="17" name="TextBox 16"/>
          <p:cNvSpPr txBox="1"/>
          <p:nvPr/>
        </p:nvSpPr>
        <p:spPr>
          <a:xfrm>
            <a:off x="1498594" y="4136284"/>
            <a:ext cx="7378706" cy="1384995"/>
          </a:xfrm>
          <a:prstGeom prst="rect">
            <a:avLst/>
          </a:prstGeom>
        </p:spPr>
        <p:txBody>
          <a:bodyPr wrap="square" rtlCol="0">
            <a:spAutoFit/>
          </a:bodyPr>
          <a:lstStyle/>
          <a:p>
            <a:pPr>
              <a:spcAft>
                <a:spcPts val="600"/>
              </a:spcAft>
            </a:pPr>
            <a:r>
              <a:rPr lang="en-US" sz="1400" b="1" dirty="0" smtClean="0"/>
              <a:t>Review the incident </a:t>
            </a:r>
            <a:r>
              <a:rPr lang="en-US" sz="1400" b="1" dirty="0"/>
              <a:t>r</a:t>
            </a:r>
            <a:r>
              <a:rPr lang="en-US" sz="1400" b="1" dirty="0" smtClean="0"/>
              <a:t>esponse </a:t>
            </a:r>
            <a:r>
              <a:rPr lang="en-US" sz="1400" b="1" dirty="0"/>
              <a:t>p</a:t>
            </a:r>
            <a:r>
              <a:rPr lang="en-US" sz="1400" b="1" dirty="0" smtClean="0"/>
              <a:t>lan.</a:t>
            </a:r>
          </a:p>
          <a:p>
            <a:pPr marL="171450" indent="-171450">
              <a:spcAft>
                <a:spcPts val="600"/>
              </a:spcAft>
              <a:buFont typeface="Arial" panose="020B0604020202020204" pitchFamily="34" charset="0"/>
              <a:buChar char="•"/>
            </a:pPr>
            <a:r>
              <a:rPr lang="en-US" sz="1200" dirty="0" smtClean="0"/>
              <a:t>Effective communications stem from strong security culture. If the incident response plan has gaps in it, the investigation and remediation will be slowed down, and thus communications will suffer.</a:t>
            </a:r>
          </a:p>
          <a:p>
            <a:pPr marL="171450" indent="-171450">
              <a:spcAft>
                <a:spcPts val="600"/>
              </a:spcAft>
              <a:buFont typeface="Arial" panose="020B0604020202020204" pitchFamily="34" charset="0"/>
              <a:buChar char="•"/>
            </a:pPr>
            <a:r>
              <a:rPr lang="en-US" sz="1200" dirty="0" smtClean="0"/>
              <a:t>Be sure to use the </a:t>
            </a:r>
            <a:r>
              <a:rPr lang="en-US" sz="1200" dirty="0"/>
              <a:t>i</a:t>
            </a:r>
            <a:r>
              <a:rPr lang="en-US" sz="1200" dirty="0" smtClean="0"/>
              <a:t>ncident response plan as a guide to coordinate an internal communications plan. Look for places in the plan where communication between departments would be necessary, then repeat for external communications. </a:t>
            </a:r>
          </a:p>
        </p:txBody>
      </p:sp>
      <p:grpSp>
        <p:nvGrpSpPr>
          <p:cNvPr id="10" name="Group 9"/>
          <p:cNvGrpSpPr/>
          <p:nvPr/>
        </p:nvGrpSpPr>
        <p:grpSpPr>
          <a:xfrm>
            <a:off x="320634" y="5761966"/>
            <a:ext cx="8337823" cy="682753"/>
            <a:chOff x="323389" y="3283951"/>
            <a:chExt cx="8337823" cy="682753"/>
          </a:xfrm>
        </p:grpSpPr>
        <p:sp>
          <p:nvSpPr>
            <p:cNvPr id="13" name="Rectangle 97"/>
            <p:cNvSpPr/>
            <p:nvPr/>
          </p:nvSpPr>
          <p:spPr>
            <a:xfrm>
              <a:off x="1600868" y="3283951"/>
              <a:ext cx="7060344" cy="676048"/>
            </a:xfrm>
            <a:prstGeom prst="rect">
              <a:avLst/>
            </a:prstGeom>
            <a:solidFill>
              <a:schemeClr val="bg1">
                <a:lumMod val="95000"/>
              </a:schemeClr>
            </a:solidFill>
            <a:ln w="12700">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52000" fontAlgn="base">
                <a:spcBef>
                  <a:spcPct val="0"/>
                </a:spcBef>
                <a:spcAft>
                  <a:spcPct val="0"/>
                </a:spcAft>
              </a:pPr>
              <a:r>
                <a:rPr lang="en-CA" sz="1200" dirty="0" smtClean="0">
                  <a:solidFill>
                    <a:srgbClr val="333333"/>
                  </a:solidFill>
                </a:rPr>
                <a:t>In a crisis, you won’t be able to wait around if a SIRT member is unavailable, so make sure an alternate is available for each role.</a:t>
              </a:r>
              <a:endParaRPr lang="en-CA" sz="1200" dirty="0">
                <a:solidFill>
                  <a:srgbClr val="333333"/>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389" y="3283951"/>
              <a:ext cx="1615443" cy="682753"/>
            </a:xfrm>
            <a:prstGeom prst="rect">
              <a:avLst/>
            </a:prstGeom>
          </p:spPr>
        </p:pic>
      </p:grpSp>
    </p:spTree>
    <p:extLst>
      <p:ext uri="{BB962C8B-B14F-4D97-AF65-F5344CB8AC3E}">
        <p14:creationId xmlns:p14="http://schemas.microsoft.com/office/powerpoint/2010/main" val="3155701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the kinds of threats that are most likely to occur</a:t>
            </a:r>
            <a:endParaRPr lang="en-US" dirty="0"/>
          </a:p>
        </p:txBody>
      </p:sp>
      <p:sp>
        <p:nvSpPr>
          <p:cNvPr id="3" name="Text Placeholder 2"/>
          <p:cNvSpPr>
            <a:spLocks noGrp="1"/>
          </p:cNvSpPr>
          <p:nvPr>
            <p:ph type="body" sz="quarter" idx="10"/>
          </p:nvPr>
        </p:nvSpPr>
        <p:spPr/>
        <p:txBody>
          <a:bodyPr/>
          <a:lstStyle/>
          <a:p>
            <a:r>
              <a:rPr lang="en-US" dirty="0" smtClean="0"/>
              <a:t>1.6</a:t>
            </a:r>
            <a:endParaRPr lang="en-US" dirty="0"/>
          </a:p>
        </p:txBody>
      </p:sp>
      <p:grpSp>
        <p:nvGrpSpPr>
          <p:cNvPr id="4" name="Group 3"/>
          <p:cNvGrpSpPr/>
          <p:nvPr/>
        </p:nvGrpSpPr>
        <p:grpSpPr>
          <a:xfrm>
            <a:off x="412074" y="5643749"/>
            <a:ext cx="8337823" cy="682753"/>
            <a:chOff x="323389" y="3283951"/>
            <a:chExt cx="8337823" cy="682753"/>
          </a:xfrm>
        </p:grpSpPr>
        <p:sp>
          <p:nvSpPr>
            <p:cNvPr id="5" name="Rectangle 97"/>
            <p:cNvSpPr/>
            <p:nvPr/>
          </p:nvSpPr>
          <p:spPr>
            <a:xfrm>
              <a:off x="1600868" y="3283951"/>
              <a:ext cx="7060344" cy="676048"/>
            </a:xfrm>
            <a:prstGeom prst="rect">
              <a:avLst/>
            </a:prstGeom>
            <a:solidFill>
              <a:schemeClr val="bg1">
                <a:lumMod val="95000"/>
              </a:schemeClr>
            </a:solidFill>
            <a:ln w="12700">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52000" fontAlgn="base">
                <a:spcBef>
                  <a:spcPct val="0"/>
                </a:spcBef>
                <a:spcAft>
                  <a:spcPct val="0"/>
                </a:spcAft>
              </a:pPr>
              <a:r>
                <a:rPr lang="en-CA" sz="1200" dirty="0" smtClean="0">
                  <a:solidFill>
                    <a:schemeClr val="tx1"/>
                  </a:solidFill>
                </a:rPr>
                <a:t>You won't </a:t>
              </a:r>
              <a:r>
                <a:rPr lang="en-CA" sz="1200" dirty="0">
                  <a:solidFill>
                    <a:schemeClr val="tx1"/>
                  </a:solidFill>
                </a:rPr>
                <a:t>be able to prepare for every possibility, </a:t>
              </a:r>
              <a:r>
                <a:rPr lang="en-CA" sz="1200" dirty="0" smtClean="0">
                  <a:solidFill>
                    <a:schemeClr val="tx1"/>
                  </a:solidFill>
                </a:rPr>
                <a:t>but you </a:t>
              </a:r>
              <a:r>
                <a:rPr lang="en-CA" sz="1200" dirty="0">
                  <a:solidFill>
                    <a:schemeClr val="tx1"/>
                  </a:solidFill>
                </a:rPr>
                <a:t>should prepare </a:t>
              </a:r>
              <a:r>
                <a:rPr lang="en-CA" sz="1200" dirty="0" smtClean="0">
                  <a:solidFill>
                    <a:schemeClr val="tx1"/>
                  </a:solidFill>
                </a:rPr>
                <a:t>for the most likely issues. Not all threats affect all industries the same, so it’s important to take some time to consider where your planning efforts are best spent.</a:t>
              </a:r>
              <a:endParaRPr lang="en-CA" sz="1200" dirty="0">
                <a:solidFill>
                  <a:schemeClr val="tx1"/>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389" y="3283951"/>
              <a:ext cx="1615443" cy="682753"/>
            </a:xfrm>
            <a:prstGeom prst="rect">
              <a:avLst/>
            </a:prstGeom>
          </p:spPr>
        </p:pic>
      </p:grpSp>
      <p:grpSp>
        <p:nvGrpSpPr>
          <p:cNvPr id="15" name="Group 20"/>
          <p:cNvGrpSpPr/>
          <p:nvPr/>
        </p:nvGrpSpPr>
        <p:grpSpPr>
          <a:xfrm>
            <a:off x="412074" y="1141600"/>
            <a:ext cx="4434246" cy="1536686"/>
            <a:chOff x="6304543" y="2950808"/>
            <a:chExt cx="6297984" cy="1500659"/>
          </a:xfrm>
        </p:grpSpPr>
        <p:sp>
          <p:nvSpPr>
            <p:cNvPr id="16" name="Rectangle 23"/>
            <p:cNvSpPr/>
            <p:nvPr/>
          </p:nvSpPr>
          <p:spPr>
            <a:xfrm>
              <a:off x="6304543" y="2950808"/>
              <a:ext cx="6297984" cy="409245"/>
            </a:xfrm>
            <a:prstGeom prst="rect">
              <a:avLst/>
            </a:prstGeom>
            <a:solidFill>
              <a:schemeClr val="accent1"/>
            </a:solidFill>
            <a:ln w="12700">
              <a:solidFill>
                <a:schemeClr val="tx1"/>
              </a:solidFill>
            </a:ln>
            <a:effectLst>
              <a:outerShdw blurRad="254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FFFF"/>
                  </a:solidFill>
                </a:rPr>
                <a:t>Some of the most common types of </a:t>
              </a:r>
              <a:r>
                <a:rPr lang="en-US" sz="1200" b="1" dirty="0" smtClean="0">
                  <a:solidFill>
                    <a:srgbClr val="FFFFFF"/>
                  </a:solidFill>
                </a:rPr>
                <a:t>cyberthreats </a:t>
              </a:r>
              <a:r>
                <a:rPr lang="en-US" sz="1200" b="1" dirty="0">
                  <a:solidFill>
                    <a:srgbClr val="FFFFFF"/>
                  </a:solidFill>
                </a:rPr>
                <a:t>include:</a:t>
              </a:r>
              <a:endParaRPr lang="en-CA" sz="1200" b="1" dirty="0">
                <a:solidFill>
                  <a:srgbClr val="FFFFFF"/>
                </a:solidFill>
              </a:endParaRPr>
            </a:p>
          </p:txBody>
        </p:sp>
        <p:sp>
          <p:nvSpPr>
            <p:cNvPr id="17" name="Rectangle 22"/>
            <p:cNvSpPr/>
            <p:nvPr/>
          </p:nvSpPr>
          <p:spPr>
            <a:xfrm>
              <a:off x="6304543" y="3360054"/>
              <a:ext cx="6297984" cy="1091413"/>
            </a:xfrm>
            <a:prstGeom prst="rect">
              <a:avLst/>
            </a:prstGeom>
            <a:solidFill>
              <a:schemeClr val="bg1"/>
            </a:solidFill>
            <a:ln w="12700">
              <a:solidFill>
                <a:schemeClr val="accent1"/>
              </a:solidFill>
            </a:ln>
            <a:effectLst>
              <a:outerShdw blurRad="254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pPr marL="171450" indent="-171450">
                <a:spcAft>
                  <a:spcPts val="600"/>
                </a:spcAft>
                <a:buFont typeface="Arial" panose="020B0604020202020204" pitchFamily="34" charset="0"/>
                <a:buChar char="•"/>
              </a:pPr>
              <a:r>
                <a:rPr lang="en-US" sz="1200" dirty="0" smtClean="0">
                  <a:solidFill>
                    <a:schemeClr val="tx1"/>
                  </a:solidFill>
                </a:rPr>
                <a:t>Ransomware</a:t>
              </a:r>
            </a:p>
            <a:p>
              <a:pPr marL="171450" indent="-171450">
                <a:spcAft>
                  <a:spcPts val="600"/>
                </a:spcAft>
                <a:buFont typeface="Arial" panose="020B0604020202020204" pitchFamily="34" charset="0"/>
                <a:buChar char="•"/>
              </a:pPr>
              <a:r>
                <a:rPr lang="en-US" sz="1200" dirty="0" smtClean="0">
                  <a:solidFill>
                    <a:schemeClr val="tx1"/>
                  </a:solidFill>
                </a:rPr>
                <a:t>DDoS</a:t>
              </a:r>
            </a:p>
            <a:p>
              <a:pPr marL="171450" indent="-171450">
                <a:spcAft>
                  <a:spcPts val="600"/>
                </a:spcAft>
                <a:buFont typeface="Arial" panose="020B0604020202020204" pitchFamily="34" charset="0"/>
                <a:buChar char="•"/>
              </a:pPr>
              <a:r>
                <a:rPr lang="en-US" sz="1200" dirty="0" smtClean="0">
                  <a:solidFill>
                    <a:schemeClr val="tx1"/>
                  </a:solidFill>
                </a:rPr>
                <a:t>Malware</a:t>
              </a:r>
            </a:p>
            <a:p>
              <a:pPr marL="171450" indent="-171450">
                <a:spcAft>
                  <a:spcPts val="600"/>
                </a:spcAft>
                <a:buFont typeface="Arial" panose="020B0604020202020204" pitchFamily="34" charset="0"/>
                <a:buChar char="•"/>
              </a:pPr>
              <a:endParaRPr lang="en-US" sz="1200" dirty="0" smtClean="0">
                <a:solidFill>
                  <a:schemeClr val="tx1"/>
                </a:solidFill>
              </a:endParaRPr>
            </a:p>
            <a:p>
              <a:pPr marL="171450" indent="-171450">
                <a:spcAft>
                  <a:spcPts val="600"/>
                </a:spcAft>
                <a:buFont typeface="Arial" panose="020B0604020202020204" pitchFamily="34" charset="0"/>
                <a:buChar char="•"/>
              </a:pPr>
              <a:r>
                <a:rPr lang="en-US" sz="1200" dirty="0" smtClean="0">
                  <a:solidFill>
                    <a:schemeClr val="tx1"/>
                  </a:solidFill>
                </a:rPr>
                <a:t>Phishing</a:t>
              </a:r>
            </a:p>
            <a:p>
              <a:pPr marL="171450" indent="-171450">
                <a:spcAft>
                  <a:spcPts val="600"/>
                </a:spcAft>
                <a:buFont typeface="Arial" panose="020B0604020202020204" pitchFamily="34" charset="0"/>
                <a:buChar char="•"/>
              </a:pPr>
              <a:r>
                <a:rPr lang="en-US" sz="1200" dirty="0" smtClean="0">
                  <a:solidFill>
                    <a:schemeClr val="tx1"/>
                  </a:solidFill>
                </a:rPr>
                <a:t>Compromised credentials</a:t>
              </a:r>
            </a:p>
            <a:p>
              <a:pPr marL="171450" indent="-171450">
                <a:spcAft>
                  <a:spcPts val="600"/>
                </a:spcAft>
                <a:buFont typeface="Arial" panose="020B0604020202020204" pitchFamily="34" charset="0"/>
                <a:buChar char="•"/>
              </a:pPr>
              <a:r>
                <a:rPr lang="en-US" sz="1200" dirty="0" smtClean="0">
                  <a:solidFill>
                    <a:schemeClr val="tx1"/>
                  </a:solidFill>
                </a:rPr>
                <a:t>Theft of sensitive consumer information</a:t>
              </a:r>
            </a:p>
          </p:txBody>
        </p:sp>
      </p:grpSp>
      <p:sp>
        <p:nvSpPr>
          <p:cNvPr id="40" name="Rectangle 22"/>
          <p:cNvSpPr/>
          <p:nvPr/>
        </p:nvSpPr>
        <p:spPr>
          <a:xfrm>
            <a:off x="412073" y="3614253"/>
            <a:ext cx="8337823" cy="1930080"/>
          </a:xfrm>
          <a:prstGeom prst="rect">
            <a:avLst/>
          </a:prstGeom>
          <a:solidFill>
            <a:schemeClr val="bg1"/>
          </a:solidFill>
          <a:ln w="12700">
            <a:solidFill>
              <a:schemeClr val="accent1"/>
            </a:solidFill>
          </a:ln>
          <a:effectLst>
            <a:outerShdw blurRad="254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pPr marL="171450" indent="-171450">
              <a:spcBef>
                <a:spcPts val="600"/>
              </a:spcBef>
              <a:spcAft>
                <a:spcPts val="1200"/>
              </a:spcAft>
              <a:buFont typeface="Arial" panose="020B0604020202020204" pitchFamily="34" charset="0"/>
              <a:buChar char="•"/>
            </a:pPr>
            <a:r>
              <a:rPr lang="en-US" sz="1200" dirty="0" smtClean="0">
                <a:solidFill>
                  <a:schemeClr val="tx1"/>
                </a:solidFill>
              </a:rPr>
              <a:t>Each of </a:t>
            </a:r>
            <a:r>
              <a:rPr lang="en-US" sz="1200" dirty="0">
                <a:solidFill>
                  <a:schemeClr val="tx1"/>
                </a:solidFill>
              </a:rPr>
              <a:t>the above threats also </a:t>
            </a:r>
            <a:r>
              <a:rPr lang="en-US" sz="1200" dirty="0" smtClean="0">
                <a:solidFill>
                  <a:schemeClr val="tx1"/>
                </a:solidFill>
              </a:rPr>
              <a:t>poses </a:t>
            </a:r>
            <a:br>
              <a:rPr lang="en-US" sz="1200" dirty="0" smtClean="0">
                <a:solidFill>
                  <a:schemeClr val="tx1"/>
                </a:solidFill>
              </a:rPr>
            </a:br>
            <a:r>
              <a:rPr lang="en-US" sz="1200" dirty="0" smtClean="0">
                <a:solidFill>
                  <a:schemeClr val="tx1"/>
                </a:solidFill>
              </a:rPr>
              <a:t>challenges </a:t>
            </a:r>
            <a:r>
              <a:rPr lang="en-US" sz="1200" dirty="0">
                <a:solidFill>
                  <a:schemeClr val="tx1"/>
                </a:solidFill>
              </a:rPr>
              <a:t>unique to it </a:t>
            </a:r>
            <a:r>
              <a:rPr lang="en-US" sz="1200" dirty="0" smtClean="0">
                <a:solidFill>
                  <a:schemeClr val="tx1"/>
                </a:solidFill>
              </a:rPr>
              <a:t>specifically.</a:t>
            </a:r>
          </a:p>
          <a:p>
            <a:pPr marL="171450" indent="-171450">
              <a:spcBef>
                <a:spcPts val="600"/>
              </a:spcBef>
              <a:spcAft>
                <a:spcPts val="1200"/>
              </a:spcAft>
              <a:buFont typeface="Arial" panose="020B0604020202020204" pitchFamily="34" charset="0"/>
              <a:buChar char="•"/>
            </a:pPr>
            <a:r>
              <a:rPr lang="en-US" sz="1200" dirty="0" smtClean="0">
                <a:solidFill>
                  <a:schemeClr val="tx1"/>
                </a:solidFill>
              </a:rPr>
              <a:t>Consider </a:t>
            </a:r>
            <a:r>
              <a:rPr lang="en-US" sz="1200" dirty="0">
                <a:solidFill>
                  <a:schemeClr val="tx1"/>
                </a:solidFill>
              </a:rPr>
              <a:t>the following </a:t>
            </a:r>
            <a:r>
              <a:rPr lang="en-US" sz="1200" b="1" dirty="0" smtClean="0">
                <a:solidFill>
                  <a:schemeClr val="tx1"/>
                </a:solidFill>
              </a:rPr>
              <a:t>three questions </a:t>
            </a:r>
            <a:br>
              <a:rPr lang="en-US" sz="1200" b="1" dirty="0" smtClean="0">
                <a:solidFill>
                  <a:schemeClr val="tx1"/>
                </a:solidFill>
              </a:rPr>
            </a:br>
            <a:r>
              <a:rPr lang="en-US" sz="1200" dirty="0" smtClean="0">
                <a:solidFill>
                  <a:schemeClr val="tx1"/>
                </a:solidFill>
              </a:rPr>
              <a:t>to </a:t>
            </a:r>
            <a:r>
              <a:rPr lang="en-US" sz="1200" dirty="0">
                <a:solidFill>
                  <a:schemeClr val="tx1"/>
                </a:solidFill>
              </a:rPr>
              <a:t>get started </a:t>
            </a:r>
            <a:r>
              <a:rPr lang="en-US" sz="1200" dirty="0" smtClean="0">
                <a:solidFill>
                  <a:schemeClr val="tx1"/>
                </a:solidFill>
              </a:rPr>
              <a:t>thinking </a:t>
            </a:r>
            <a:r>
              <a:rPr lang="en-US" sz="1200" dirty="0">
                <a:solidFill>
                  <a:schemeClr val="tx1"/>
                </a:solidFill>
              </a:rPr>
              <a:t>about how </a:t>
            </a:r>
            <a:r>
              <a:rPr lang="en-US" sz="1200" dirty="0" smtClean="0">
                <a:solidFill>
                  <a:schemeClr val="tx1"/>
                </a:solidFill>
              </a:rPr>
              <a:t/>
            </a:r>
            <a:br>
              <a:rPr lang="en-US" sz="1200" dirty="0" smtClean="0">
                <a:solidFill>
                  <a:schemeClr val="tx1"/>
                </a:solidFill>
              </a:rPr>
            </a:br>
            <a:r>
              <a:rPr lang="en-US" sz="1200" dirty="0" smtClean="0">
                <a:solidFill>
                  <a:schemeClr val="tx1"/>
                </a:solidFill>
              </a:rPr>
              <a:t>your </a:t>
            </a:r>
            <a:r>
              <a:rPr lang="en-US" sz="1200" dirty="0">
                <a:solidFill>
                  <a:schemeClr val="tx1"/>
                </a:solidFill>
              </a:rPr>
              <a:t>organization would handle </a:t>
            </a:r>
            <a:r>
              <a:rPr lang="en-US" sz="1200" dirty="0" smtClean="0">
                <a:solidFill>
                  <a:schemeClr val="tx1"/>
                </a:solidFill>
              </a:rPr>
              <a:t/>
            </a:r>
            <a:br>
              <a:rPr lang="en-US" sz="1200" dirty="0" smtClean="0">
                <a:solidFill>
                  <a:schemeClr val="tx1"/>
                </a:solidFill>
              </a:rPr>
            </a:br>
            <a:r>
              <a:rPr lang="en-US" sz="1200" dirty="0" smtClean="0">
                <a:solidFill>
                  <a:schemeClr val="tx1"/>
                </a:solidFill>
              </a:rPr>
              <a:t>these </a:t>
            </a:r>
            <a:r>
              <a:rPr lang="en-US" sz="1200" dirty="0">
                <a:solidFill>
                  <a:schemeClr val="tx1"/>
                </a:solidFill>
              </a:rPr>
              <a:t>types of incidents:</a:t>
            </a:r>
          </a:p>
          <a:p>
            <a:pPr lvl="1">
              <a:spcAft>
                <a:spcPts val="600"/>
              </a:spcAft>
            </a:pPr>
            <a:endParaRPr lang="en-US" sz="1200" dirty="0" smtClean="0">
              <a:solidFill>
                <a:schemeClr val="tx1"/>
              </a:solidFill>
            </a:endParaRPr>
          </a:p>
          <a:p>
            <a:pPr marL="628650" lvl="1" indent="-171450">
              <a:spcAft>
                <a:spcPts val="600"/>
              </a:spcAft>
              <a:buFont typeface="Courier New" panose="02070309020205020404" pitchFamily="49" charset="0"/>
              <a:buChar char="o"/>
            </a:pPr>
            <a:endParaRPr lang="en-US" sz="1200" dirty="0">
              <a:solidFill>
                <a:schemeClr val="tx1"/>
              </a:solidFill>
            </a:endParaRPr>
          </a:p>
          <a:p>
            <a:pPr marL="628650" lvl="1" indent="-171450">
              <a:spcAft>
                <a:spcPts val="600"/>
              </a:spcAft>
              <a:buFont typeface="Courier New" panose="02070309020205020404" pitchFamily="49" charset="0"/>
              <a:buChar char="o"/>
            </a:pPr>
            <a:endParaRPr lang="en-US" sz="1200" dirty="0" smtClean="0">
              <a:solidFill>
                <a:schemeClr val="tx1"/>
              </a:solidFill>
            </a:endParaRPr>
          </a:p>
          <a:p>
            <a:pPr marL="628650" lvl="1" indent="-171450">
              <a:spcAft>
                <a:spcPts val="600"/>
              </a:spcAft>
              <a:buFont typeface="Courier New" panose="02070309020205020404" pitchFamily="49" charset="0"/>
              <a:buChar char="o"/>
            </a:pPr>
            <a:r>
              <a:rPr lang="en-US" sz="1100" dirty="0" smtClean="0">
                <a:solidFill>
                  <a:schemeClr val="tx1"/>
                </a:solidFill>
              </a:rPr>
              <a:t>If </a:t>
            </a:r>
            <a:r>
              <a:rPr lang="en-US" sz="1100" dirty="0">
                <a:solidFill>
                  <a:schemeClr val="tx1"/>
                </a:solidFill>
              </a:rPr>
              <a:t>ransomware knocks out your </a:t>
            </a:r>
            <a:r>
              <a:rPr lang="en-US" sz="1100" dirty="0" smtClean="0">
                <a:solidFill>
                  <a:schemeClr val="tx1"/>
                </a:solidFill>
              </a:rPr>
              <a:t>organization’s </a:t>
            </a:r>
            <a:r>
              <a:rPr lang="en-US" sz="1100" dirty="0">
                <a:solidFill>
                  <a:schemeClr val="tx1"/>
                </a:solidFill>
              </a:rPr>
              <a:t>internet capabilities, how will you communicate with stakeholders</a:t>
            </a:r>
            <a:r>
              <a:rPr lang="en-US" sz="1100" dirty="0" smtClean="0">
                <a:solidFill>
                  <a:schemeClr val="tx1"/>
                </a:solidFill>
              </a:rPr>
              <a:t>?</a:t>
            </a:r>
            <a:endParaRPr lang="en-US" sz="1100" dirty="0">
              <a:solidFill>
                <a:schemeClr val="tx1"/>
              </a:solidFill>
            </a:endParaRPr>
          </a:p>
          <a:p>
            <a:pPr marL="628650" lvl="1" indent="-171450">
              <a:spcAft>
                <a:spcPts val="600"/>
              </a:spcAft>
              <a:buFont typeface="Courier New" panose="02070309020205020404" pitchFamily="49" charset="0"/>
              <a:buChar char="o"/>
            </a:pPr>
            <a:r>
              <a:rPr lang="en-US" sz="1100" dirty="0" smtClean="0">
                <a:solidFill>
                  <a:schemeClr val="tx1"/>
                </a:solidFill>
              </a:rPr>
              <a:t>A </a:t>
            </a:r>
            <a:r>
              <a:rPr lang="en-US" sz="1100" dirty="0">
                <a:solidFill>
                  <a:schemeClr val="tx1"/>
                </a:solidFill>
              </a:rPr>
              <a:t>DDoS attack may mean that your clients are left without service indefinitely. What could you say to help smooth things </a:t>
            </a:r>
            <a:r>
              <a:rPr lang="en-US" sz="1100" dirty="0" smtClean="0">
                <a:solidFill>
                  <a:schemeClr val="tx1"/>
                </a:solidFill>
              </a:rPr>
              <a:t>over?</a:t>
            </a:r>
          </a:p>
          <a:p>
            <a:pPr marL="628650" lvl="1" indent="-171450">
              <a:spcAft>
                <a:spcPts val="600"/>
              </a:spcAft>
              <a:buFont typeface="Courier New" panose="02070309020205020404" pitchFamily="49" charset="0"/>
              <a:buChar char="o"/>
            </a:pPr>
            <a:r>
              <a:rPr lang="en-US" sz="1100" dirty="0" smtClean="0">
                <a:solidFill>
                  <a:schemeClr val="tx1"/>
                </a:solidFill>
              </a:rPr>
              <a:t>What </a:t>
            </a:r>
            <a:r>
              <a:rPr lang="en-US" sz="1100" dirty="0">
                <a:solidFill>
                  <a:schemeClr val="tx1"/>
                </a:solidFill>
              </a:rPr>
              <a:t>if a data breach is the result of an employee falling for a phishing scam? How will you explain such a mistake to the public, and would you inform employees to reduce the likelihood of it happening again?</a:t>
            </a:r>
          </a:p>
        </p:txBody>
      </p:sp>
      <p:sp>
        <p:nvSpPr>
          <p:cNvPr id="42" name="Rectangle 23"/>
          <p:cNvSpPr/>
          <p:nvPr/>
        </p:nvSpPr>
        <p:spPr>
          <a:xfrm>
            <a:off x="412074" y="3122762"/>
            <a:ext cx="4434246" cy="491491"/>
          </a:xfrm>
          <a:prstGeom prst="rect">
            <a:avLst/>
          </a:prstGeom>
          <a:solidFill>
            <a:schemeClr val="accent3"/>
          </a:solidFill>
          <a:ln w="12700">
            <a:solidFill>
              <a:schemeClr val="tx1"/>
            </a:solidFill>
          </a:ln>
          <a:effectLst>
            <a:outerShdw blurRad="254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bg2"/>
                </a:solidFill>
              </a:rPr>
              <a:t>Every threat is different</a:t>
            </a:r>
            <a:endParaRPr lang="en-CA" sz="1200" b="1" dirty="0">
              <a:solidFill>
                <a:schemeClr val="bg2"/>
              </a:solidFill>
            </a:endParaRPr>
          </a:p>
        </p:txBody>
      </p:sp>
      <p:sp>
        <p:nvSpPr>
          <p:cNvPr id="1042" name="Rectangle 1041"/>
          <p:cNvSpPr/>
          <p:nvPr/>
        </p:nvSpPr>
        <p:spPr>
          <a:xfrm>
            <a:off x="5149970" y="1136997"/>
            <a:ext cx="3599926" cy="2377840"/>
          </a:xfrm>
          <a:prstGeom prst="rect">
            <a:avLst/>
          </a:prstGeom>
          <a:solidFill>
            <a:schemeClr val="bg2"/>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spcAft>
                <a:spcPts val="600"/>
              </a:spcAft>
              <a:buFont typeface="Arial" panose="020B0604020202020204" pitchFamily="34" charset="0"/>
              <a:buChar char="•"/>
            </a:pPr>
            <a:r>
              <a:rPr lang="en-US" sz="1200" b="1" dirty="0">
                <a:solidFill>
                  <a:schemeClr val="tx2"/>
                </a:solidFill>
              </a:rPr>
              <a:t>76% </a:t>
            </a:r>
            <a:r>
              <a:rPr lang="en-US" sz="1000" dirty="0">
                <a:solidFill>
                  <a:schemeClr val="tx2"/>
                </a:solidFill>
              </a:rPr>
              <a:t>of organizations experienced phishing attacks in 2017 (Wombat </a:t>
            </a:r>
            <a:r>
              <a:rPr lang="en-US" sz="1000" dirty="0" smtClean="0">
                <a:solidFill>
                  <a:schemeClr val="tx2"/>
                </a:solidFill>
              </a:rPr>
              <a:t>Security, 2018).</a:t>
            </a:r>
            <a:endParaRPr lang="en-US" sz="1000" dirty="0">
              <a:solidFill>
                <a:schemeClr val="tx2"/>
              </a:solidFill>
            </a:endParaRPr>
          </a:p>
          <a:p>
            <a:pPr marL="342900" indent="-342900">
              <a:spcAft>
                <a:spcPts val="600"/>
              </a:spcAft>
              <a:buFont typeface="Arial" panose="020B0604020202020204" pitchFamily="34" charset="0"/>
              <a:buChar char="•"/>
            </a:pPr>
            <a:r>
              <a:rPr lang="en-US" sz="1200" b="1" dirty="0">
                <a:solidFill>
                  <a:schemeClr val="tx2"/>
                </a:solidFill>
              </a:rPr>
              <a:t>8 per day </a:t>
            </a:r>
            <a:r>
              <a:rPr lang="en-US" sz="1000" dirty="0">
                <a:solidFill>
                  <a:schemeClr val="tx2"/>
                </a:solidFill>
              </a:rPr>
              <a:t>was the average number of DDoS attacks organizations experienced in Q3 of 2017 (</a:t>
            </a:r>
            <a:r>
              <a:rPr lang="en-US" sz="1000" dirty="0" smtClean="0">
                <a:solidFill>
                  <a:schemeClr val="tx2"/>
                </a:solidFill>
              </a:rPr>
              <a:t>Tech Republic, 2017).</a:t>
            </a:r>
            <a:endParaRPr lang="en-US" sz="1000" dirty="0">
              <a:solidFill>
                <a:schemeClr val="tx2"/>
              </a:solidFill>
            </a:endParaRPr>
          </a:p>
          <a:p>
            <a:pPr marL="342900" indent="-342900">
              <a:spcAft>
                <a:spcPts val="600"/>
              </a:spcAft>
              <a:buFont typeface="Arial" panose="020B0604020202020204" pitchFamily="34" charset="0"/>
              <a:buChar char="•"/>
            </a:pPr>
            <a:r>
              <a:rPr lang="en-US" sz="1200" b="1" dirty="0">
                <a:solidFill>
                  <a:schemeClr val="tx2"/>
                </a:solidFill>
              </a:rPr>
              <a:t>45%</a:t>
            </a:r>
            <a:r>
              <a:rPr lang="en-US" sz="1000" b="1" dirty="0">
                <a:solidFill>
                  <a:schemeClr val="tx2"/>
                </a:solidFill>
              </a:rPr>
              <a:t> </a:t>
            </a:r>
            <a:r>
              <a:rPr lang="en-US" sz="1000" dirty="0" smtClean="0">
                <a:solidFill>
                  <a:schemeClr val="tx2"/>
                </a:solidFill>
              </a:rPr>
              <a:t>of</a:t>
            </a:r>
            <a:r>
              <a:rPr lang="en-US" sz="1000" b="1" dirty="0" smtClean="0">
                <a:solidFill>
                  <a:schemeClr val="tx2"/>
                </a:solidFill>
              </a:rPr>
              <a:t> </a:t>
            </a:r>
            <a:r>
              <a:rPr lang="en-US" sz="1000" dirty="0" smtClean="0">
                <a:solidFill>
                  <a:schemeClr val="tx2"/>
                </a:solidFill>
              </a:rPr>
              <a:t>ransomware </a:t>
            </a:r>
            <a:r>
              <a:rPr lang="en-US" sz="1000" dirty="0">
                <a:solidFill>
                  <a:schemeClr val="tx2"/>
                </a:solidFill>
              </a:rPr>
              <a:t>accounted for almost half of all malware incidents in 2017 (Verizon </a:t>
            </a:r>
            <a:r>
              <a:rPr lang="en-US" sz="1000" dirty="0" smtClean="0">
                <a:solidFill>
                  <a:schemeClr val="tx2"/>
                </a:solidFill>
              </a:rPr>
              <a:t>DBIR, n.d.).</a:t>
            </a:r>
            <a:endParaRPr lang="en-US" sz="1000" b="1" dirty="0">
              <a:solidFill>
                <a:schemeClr val="tx2"/>
              </a:solidFill>
            </a:endParaRPr>
          </a:p>
          <a:p>
            <a:pPr marL="342900" indent="-342900">
              <a:spcAft>
                <a:spcPts val="600"/>
              </a:spcAft>
              <a:buFont typeface="Arial" panose="020B0604020202020204" pitchFamily="34" charset="0"/>
              <a:buChar char="•"/>
            </a:pPr>
            <a:r>
              <a:rPr lang="en-US" sz="1200" b="1" dirty="0">
                <a:solidFill>
                  <a:schemeClr val="tx2"/>
                </a:solidFill>
              </a:rPr>
              <a:t>56%</a:t>
            </a:r>
            <a:r>
              <a:rPr lang="en-US" sz="1000" dirty="0">
                <a:solidFill>
                  <a:schemeClr val="tx2"/>
                </a:solidFill>
              </a:rPr>
              <a:t> of organizations experienced a data breach in 2017 (</a:t>
            </a:r>
            <a:r>
              <a:rPr lang="en-US" sz="1000" dirty="0" smtClean="0">
                <a:solidFill>
                  <a:schemeClr val="tx2"/>
                </a:solidFill>
              </a:rPr>
              <a:t>Ponemon, 2018).</a:t>
            </a:r>
            <a:endParaRPr lang="en-US" sz="1000" dirty="0">
              <a:solidFill>
                <a:schemeClr val="tx2"/>
              </a:solidFill>
            </a:endParaRPr>
          </a:p>
        </p:txBody>
      </p:sp>
      <p:sp>
        <p:nvSpPr>
          <p:cNvPr id="7" name="Chevron 6"/>
          <p:cNvSpPr/>
          <p:nvPr/>
        </p:nvSpPr>
        <p:spPr>
          <a:xfrm>
            <a:off x="4033638" y="4050179"/>
            <a:ext cx="345057" cy="629728"/>
          </a:xfrm>
          <a:prstGeom prst="chevron">
            <a:avLst>
              <a:gd name="adj" fmla="val 65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14" name="Chevron 13"/>
          <p:cNvSpPr/>
          <p:nvPr/>
        </p:nvSpPr>
        <p:spPr>
          <a:xfrm rot="5400000">
            <a:off x="2408226" y="2585662"/>
            <a:ext cx="345057" cy="629728"/>
          </a:xfrm>
          <a:prstGeom prst="chevron">
            <a:avLst>
              <a:gd name="adj" fmla="val 65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Tree>
    <p:extLst>
      <p:ext uri="{BB962C8B-B14F-4D97-AF65-F5344CB8AC3E}">
        <p14:creationId xmlns:p14="http://schemas.microsoft.com/office/powerpoint/2010/main" val="665377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Remember your regulatory and </a:t>
            </a:r>
            <a:r>
              <a:rPr lang="en-CA" dirty="0"/>
              <a:t>other reporting </a:t>
            </a:r>
            <a:r>
              <a:rPr lang="en-CA" dirty="0" smtClean="0"/>
              <a:t>obligations</a:t>
            </a:r>
            <a:endParaRPr lang="en-US" dirty="0"/>
          </a:p>
        </p:txBody>
      </p:sp>
      <p:sp>
        <p:nvSpPr>
          <p:cNvPr id="3" name="Text Placeholder 2"/>
          <p:cNvSpPr>
            <a:spLocks noGrp="1"/>
          </p:cNvSpPr>
          <p:nvPr>
            <p:ph type="body" sz="quarter" idx="10"/>
          </p:nvPr>
        </p:nvSpPr>
        <p:spPr/>
        <p:txBody>
          <a:bodyPr/>
          <a:lstStyle/>
          <a:p>
            <a:r>
              <a:rPr lang="en-US" dirty="0" smtClean="0"/>
              <a:t>1.7</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05001008"/>
              </p:ext>
            </p:extLst>
          </p:nvPr>
        </p:nvGraphicFramePr>
        <p:xfrm>
          <a:off x="251460" y="2550363"/>
          <a:ext cx="8614410" cy="3870960"/>
        </p:xfrm>
        <a:graphic>
          <a:graphicData uri="http://schemas.openxmlformats.org/drawingml/2006/table">
            <a:tbl>
              <a:tblPr firstRow="1" bandRow="1">
                <a:tableStyleId>{5C22544A-7EE6-4342-B048-85BDC9FD1C3A}</a:tableStyleId>
              </a:tblPr>
              <a:tblGrid>
                <a:gridCol w="1525971"/>
                <a:gridCol w="7088439"/>
              </a:tblGrid>
              <a:tr h="778355">
                <a:tc>
                  <a:txBody>
                    <a:bodyPr/>
                    <a:lstStyle/>
                    <a:p>
                      <a:pPr algn="l"/>
                      <a:r>
                        <a:rPr lang="en-US" sz="1200" dirty="0" smtClean="0"/>
                        <a:t>Regulatory or contractual obligation:</a:t>
                      </a:r>
                      <a:endParaRPr lang="en-US" sz="1200"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Reporting requirements*:</a:t>
                      </a:r>
                      <a:r>
                        <a:rPr lang="en-US" sz="1400" dirty="0" smtClean="0"/>
                        <a:t/>
                      </a:r>
                      <a:br>
                        <a:rPr lang="en-US" sz="1400" dirty="0" smtClean="0"/>
                      </a:br>
                      <a:r>
                        <a:rPr lang="en-US" sz="1400" dirty="0" smtClean="0"/>
                        <a:t/>
                      </a:r>
                      <a:br>
                        <a:rPr lang="en-US" sz="1400" dirty="0" smtClean="0"/>
                      </a:br>
                      <a:r>
                        <a:rPr lang="en-CA" sz="800" dirty="0" smtClean="0">
                          <a:solidFill>
                            <a:schemeClr val="bg2"/>
                          </a:solidFill>
                        </a:rPr>
                        <a:t>* The information contained in this chart is a high-level overview of the required communications for</a:t>
                      </a:r>
                      <a:r>
                        <a:rPr lang="en-CA" sz="800" baseline="0" dirty="0" smtClean="0">
                          <a:solidFill>
                            <a:schemeClr val="bg2"/>
                          </a:solidFill>
                        </a:rPr>
                        <a:t> three common regulations</a:t>
                      </a:r>
                      <a:r>
                        <a:rPr lang="en-CA" sz="800" dirty="0" smtClean="0">
                          <a:solidFill>
                            <a:schemeClr val="bg2"/>
                          </a:solidFill>
                        </a:rPr>
                        <a:t>; it is not a list of all requirements and exceptions. Users of this information should conduct a complete review of the required actions for any and all regulations they must comply with, including state, provincial, and other laws, which may be stricter and supersede these requirements.</a:t>
                      </a:r>
                      <a:endParaRPr lang="en-US" sz="800" dirty="0" smtClean="0">
                        <a:solidFill>
                          <a:schemeClr val="bg2"/>
                        </a:solidFill>
                      </a:endParaRPr>
                    </a:p>
                  </a:txBody>
                  <a:tcPr>
                    <a:solidFill>
                      <a:schemeClr val="accent1"/>
                    </a:solidFill>
                  </a:tcPr>
                </a:tc>
              </a:tr>
              <a:tr h="986843">
                <a:tc>
                  <a:txBody>
                    <a:bodyPr/>
                    <a:lstStyle/>
                    <a:p>
                      <a:r>
                        <a:rPr lang="en-US" sz="1100" b="1" dirty="0" smtClean="0"/>
                        <a:t>HIPAA</a:t>
                      </a:r>
                      <a:r>
                        <a:rPr lang="en-CA" sz="1100" b="1" dirty="0" smtClean="0"/>
                        <a:t>:</a:t>
                      </a:r>
                      <a:r>
                        <a:rPr lang="en-CA" sz="1100" b="0" baseline="0" dirty="0" smtClean="0"/>
                        <a:t> </a:t>
                      </a:r>
                      <a:r>
                        <a:rPr lang="en-CA" sz="1100" dirty="0" smtClean="0"/>
                        <a:t>Health Insurance Portability and Accountability Act</a:t>
                      </a:r>
                      <a:endParaRPr lang="en-US" sz="1100" b="1" dirty="0"/>
                    </a:p>
                  </a:txBody>
                  <a:tcPr>
                    <a:solidFill>
                      <a:schemeClr val="accent3">
                        <a:lumMod val="20000"/>
                        <a:lumOff val="80000"/>
                      </a:schemeClr>
                    </a:solidFill>
                  </a:tcPr>
                </a:tc>
                <a:tc>
                  <a:txBody>
                    <a:bodyPr/>
                    <a:lstStyle/>
                    <a:p>
                      <a:pPr marL="285750" indent="-285750">
                        <a:spcAft>
                          <a:spcPts val="600"/>
                        </a:spcAft>
                        <a:buFont typeface="Arial" panose="020B0604020202020204" pitchFamily="34" charset="0"/>
                        <a:buChar char="•"/>
                      </a:pPr>
                      <a:r>
                        <a:rPr lang="en-US" sz="1100" dirty="0" smtClean="0"/>
                        <a:t>Notify</a:t>
                      </a:r>
                      <a:r>
                        <a:rPr lang="en-US" sz="1100" baseline="0" dirty="0" smtClean="0"/>
                        <a:t> those affected within 60 days of discovering the incident via first-class mail or email (if authorized to do so), and provide, in plain language, a summary of what happened and what data was affected.</a:t>
                      </a:r>
                    </a:p>
                    <a:p>
                      <a:pPr marL="285750" indent="-285750">
                        <a:spcAft>
                          <a:spcPts val="600"/>
                        </a:spcAft>
                        <a:buFont typeface="Arial" panose="020B0604020202020204" pitchFamily="34" charset="0"/>
                        <a:buChar char="•"/>
                      </a:pPr>
                      <a:r>
                        <a:rPr lang="en-US" sz="1100" baseline="0" dirty="0" smtClean="0"/>
                        <a:t>Report incident to the Department of Health and Human Services (if more than 500 people affected) within 60 days of discovery.</a:t>
                      </a:r>
                    </a:p>
                    <a:p>
                      <a:pPr marL="285750" indent="-285750">
                        <a:spcAft>
                          <a:spcPts val="600"/>
                        </a:spcAft>
                        <a:buFont typeface="Arial" panose="020B0604020202020204" pitchFamily="34" charset="0"/>
                        <a:buChar char="•"/>
                      </a:pPr>
                      <a:r>
                        <a:rPr lang="en-US" sz="1100" baseline="0" dirty="0" smtClean="0"/>
                        <a:t>Issue a statement to the media (if more than 500 people affected) within 60 days of discovery.</a:t>
                      </a:r>
                    </a:p>
                  </a:txBody>
                  <a:tcPr>
                    <a:solidFill>
                      <a:schemeClr val="accent3">
                        <a:lumMod val="20000"/>
                        <a:lumOff val="80000"/>
                      </a:schemeClr>
                    </a:solidFill>
                  </a:tcPr>
                </a:tc>
              </a:tr>
              <a:tr h="833952">
                <a:tc>
                  <a:txBody>
                    <a:bodyPr/>
                    <a:lstStyle/>
                    <a:p>
                      <a:r>
                        <a:rPr lang="en-US" sz="1100" b="1" dirty="0" smtClean="0"/>
                        <a:t>PCI DSS:</a:t>
                      </a:r>
                      <a:r>
                        <a:rPr lang="en-US" sz="1100" b="1" baseline="0" dirty="0" smtClean="0"/>
                        <a:t> </a:t>
                      </a:r>
                      <a:r>
                        <a:rPr lang="en-CA" sz="1100" dirty="0" smtClean="0"/>
                        <a:t>Payment Card Industry Data Security Standards</a:t>
                      </a:r>
                      <a:endParaRPr lang="en-US" sz="1100" b="1" dirty="0"/>
                    </a:p>
                  </a:txBody>
                  <a:tcPr>
                    <a:solidFill>
                      <a:schemeClr val="accent1">
                        <a:lumMod val="20000"/>
                        <a:lumOff val="80000"/>
                      </a:schemeClr>
                    </a:solidFill>
                  </a:tcPr>
                </a:tc>
                <a:tc>
                  <a:txBody>
                    <a:bodyPr/>
                    <a:lstStyle/>
                    <a:p>
                      <a:pPr marL="285750" indent="-285750">
                        <a:spcAft>
                          <a:spcPts val="600"/>
                        </a:spcAft>
                        <a:buFont typeface="Arial" panose="020B0604020202020204" pitchFamily="34" charset="0"/>
                        <a:buChar char="•"/>
                      </a:pPr>
                      <a:r>
                        <a:rPr lang="en-US" sz="1100" dirty="0" smtClean="0"/>
                        <a:t>Report incident</a:t>
                      </a:r>
                      <a:r>
                        <a:rPr lang="en-US" sz="1100" baseline="0" dirty="0" smtClean="0"/>
                        <a:t> to major payment card brands (Visa, Mastercard, Discover, Amex) immediately after discovery (within 24 hours for Mastercard).</a:t>
                      </a:r>
                    </a:p>
                    <a:p>
                      <a:pPr marL="285750" indent="-285750">
                        <a:spcAft>
                          <a:spcPts val="600"/>
                        </a:spcAft>
                        <a:buFont typeface="Arial" panose="020B0604020202020204" pitchFamily="34" charset="0"/>
                        <a:buChar char="•"/>
                      </a:pPr>
                      <a:r>
                        <a:rPr lang="en-US" sz="1100" baseline="0" dirty="0" smtClean="0"/>
                        <a:t>Notify law enforcement and affected individuals.</a:t>
                      </a:r>
                    </a:p>
                    <a:p>
                      <a:pPr marL="285750" indent="-285750">
                        <a:spcAft>
                          <a:spcPts val="600"/>
                        </a:spcAft>
                        <a:buFont typeface="Arial" panose="020B0604020202020204" pitchFamily="34" charset="0"/>
                        <a:buChar char="•"/>
                      </a:pPr>
                      <a:r>
                        <a:rPr lang="en-US" sz="1100" baseline="0" dirty="0" smtClean="0"/>
                        <a:t>Comply with other regional reporting requirements.</a:t>
                      </a:r>
                    </a:p>
                  </a:txBody>
                  <a:tcPr>
                    <a:solidFill>
                      <a:schemeClr val="accent1">
                        <a:lumMod val="20000"/>
                        <a:lumOff val="80000"/>
                      </a:schemeClr>
                    </a:solidFill>
                  </a:tcPr>
                </a:tc>
              </a:tr>
              <a:tr h="931246">
                <a:tc>
                  <a:txBody>
                    <a:bodyPr/>
                    <a:lstStyle/>
                    <a:p>
                      <a:r>
                        <a:rPr lang="en-US" sz="1100" b="1" dirty="0" smtClean="0"/>
                        <a:t>GDPR:</a:t>
                      </a:r>
                      <a:r>
                        <a:rPr lang="en-US" sz="1100" b="0" baseline="0" dirty="0" smtClean="0"/>
                        <a:t> General Data Protection Regulation</a:t>
                      </a:r>
                      <a:endParaRPr lang="en-US" sz="1100" b="1" dirty="0"/>
                    </a:p>
                  </a:txBody>
                  <a:tcPr>
                    <a:solidFill>
                      <a:schemeClr val="accent3">
                        <a:lumMod val="20000"/>
                        <a:lumOff val="80000"/>
                      </a:schemeClr>
                    </a:solidFill>
                  </a:tcPr>
                </a:tc>
                <a:tc>
                  <a:txBody>
                    <a:bodyPr/>
                    <a:lstStyle/>
                    <a:p>
                      <a:pPr marL="285750" indent="-285750">
                        <a:spcBef>
                          <a:spcPts val="600"/>
                        </a:spcBef>
                        <a:buFont typeface="Arial" panose="020B0604020202020204" pitchFamily="34" charset="0"/>
                        <a:buChar char="•"/>
                      </a:pPr>
                      <a:r>
                        <a:rPr lang="en-US" sz="1100" dirty="0" smtClean="0"/>
                        <a:t>Report breach</a:t>
                      </a:r>
                      <a:r>
                        <a:rPr lang="en-US" sz="1100" baseline="0" dirty="0" smtClean="0"/>
                        <a:t> to the appropriate supervisory agency within 72 hours, outlining what happened, how many people were affected, number of personal records affected, contact information for the Data Protection Officer, expected consequences, and steps taken to remediate.</a:t>
                      </a:r>
                    </a:p>
                    <a:p>
                      <a:pPr marL="285750" indent="-285750">
                        <a:spcBef>
                          <a:spcPts val="600"/>
                        </a:spcBef>
                        <a:buFont typeface="Arial" panose="020B0604020202020204" pitchFamily="34" charset="0"/>
                        <a:buChar char="•"/>
                      </a:pPr>
                      <a:r>
                        <a:rPr lang="en-US" sz="1100" baseline="0" dirty="0" smtClean="0"/>
                        <a:t>Send, without undue delay, a plain language report of the above sent to those affected.</a:t>
                      </a:r>
                    </a:p>
                    <a:p>
                      <a:pPr marL="285750" indent="-285750">
                        <a:buFont typeface="Arial" panose="020B0604020202020204" pitchFamily="34" charset="0"/>
                        <a:buChar char="•"/>
                      </a:pPr>
                      <a:endParaRPr lang="en-US" sz="1200" dirty="0"/>
                    </a:p>
                  </a:txBody>
                  <a:tcPr>
                    <a:solidFill>
                      <a:schemeClr val="accent3">
                        <a:lumMod val="20000"/>
                        <a:lumOff val="80000"/>
                      </a:schemeClr>
                    </a:solidFill>
                  </a:tcPr>
                </a:tc>
              </a:tr>
            </a:tbl>
          </a:graphicData>
        </a:graphic>
      </p:graphicFrame>
      <p:sp>
        <p:nvSpPr>
          <p:cNvPr id="5" name="TextBox 4"/>
          <p:cNvSpPr txBox="1"/>
          <p:nvPr/>
        </p:nvSpPr>
        <p:spPr>
          <a:xfrm>
            <a:off x="251460" y="1237389"/>
            <a:ext cx="8614410" cy="1200329"/>
          </a:xfrm>
          <a:prstGeom prst="rect">
            <a:avLst/>
          </a:prstGeom>
        </p:spPr>
        <p:txBody>
          <a:bodyPr wrap="square" rtlCol="0">
            <a:spAutoFit/>
          </a:bodyPr>
          <a:lstStyle/>
          <a:p>
            <a:r>
              <a:rPr lang="en-US" sz="1200" dirty="0" smtClean="0"/>
              <a:t>Many regulations require reporting after a security incident. These obligations should be considered when drafting a communications plan, as meeting them during a crisis can be challenging if a plan is not already in place. </a:t>
            </a:r>
          </a:p>
          <a:p>
            <a:endParaRPr lang="en-US" sz="1200" dirty="0"/>
          </a:p>
          <a:p>
            <a:r>
              <a:rPr lang="en-US" sz="1200" dirty="0" smtClean="0"/>
              <a:t>In many cases, notifying the regulatory agency will be the first external communication you make</a:t>
            </a:r>
            <a:r>
              <a:rPr lang="en-US" sz="1200" dirty="0"/>
              <a:t>. Some regulations require notification within the first few days of discovering the </a:t>
            </a:r>
            <a:r>
              <a:rPr lang="en-US" sz="1200" dirty="0" smtClean="0"/>
              <a:t>incident. Make sure you are aware of what details you will need to provide them with, so you don’t end up reporting late and risking fines and other penalties.</a:t>
            </a:r>
          </a:p>
        </p:txBody>
      </p:sp>
    </p:spTree>
    <p:extLst>
      <p:ext uri="{BB962C8B-B14F-4D97-AF65-F5344CB8AC3E}">
        <p14:creationId xmlns:p14="http://schemas.microsoft.com/office/powerpoint/2010/main" val="3080127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Remember your regulatory and other reporting </a:t>
            </a:r>
            <a:r>
              <a:rPr lang="en-CA" dirty="0" smtClean="0"/>
              <a:t>obligations</a:t>
            </a:r>
            <a:r>
              <a:rPr lang="en-CA" b="1" dirty="0"/>
              <a:t> continued</a:t>
            </a:r>
            <a:endParaRPr lang="en-US" dirty="0"/>
          </a:p>
        </p:txBody>
      </p:sp>
      <p:sp>
        <p:nvSpPr>
          <p:cNvPr id="3" name="Text Placeholder 2"/>
          <p:cNvSpPr>
            <a:spLocks noGrp="1"/>
          </p:cNvSpPr>
          <p:nvPr>
            <p:ph type="body" sz="quarter" idx="10"/>
          </p:nvPr>
        </p:nvSpPr>
        <p:spPr/>
        <p:txBody>
          <a:bodyPr/>
          <a:lstStyle/>
          <a:p>
            <a:r>
              <a:rPr lang="en-US" dirty="0" smtClean="0"/>
              <a:t>1.7</a:t>
            </a:r>
            <a:endParaRPr lang="en-US" dirty="0"/>
          </a:p>
        </p:txBody>
      </p:sp>
      <p:sp>
        <p:nvSpPr>
          <p:cNvPr id="4" name="TextBox 3"/>
          <p:cNvSpPr txBox="1"/>
          <p:nvPr/>
        </p:nvSpPr>
        <p:spPr>
          <a:xfrm>
            <a:off x="320634" y="1124744"/>
            <a:ext cx="8425480" cy="523220"/>
          </a:xfrm>
          <a:prstGeom prst="rect">
            <a:avLst/>
          </a:prstGeom>
        </p:spPr>
        <p:txBody>
          <a:bodyPr wrap="square" rtlCol="0">
            <a:spAutoFit/>
          </a:bodyPr>
          <a:lstStyle/>
          <a:p>
            <a:r>
              <a:rPr lang="en-US" sz="1400" dirty="0" smtClean="0"/>
              <a:t>Along with regulatory required reporting, organizations may also need to notify an insurance provider and should</a:t>
            </a:r>
            <a:r>
              <a:rPr lang="en-US" sz="1400" dirty="0"/>
              <a:t> </a:t>
            </a:r>
            <a:r>
              <a:rPr lang="en-US" sz="1400" b="1" dirty="0" smtClean="0"/>
              <a:t>always</a:t>
            </a:r>
            <a:r>
              <a:rPr lang="en-US" sz="1400" dirty="0" smtClean="0"/>
              <a:t> notify law enforcement after a security incident.</a:t>
            </a:r>
          </a:p>
        </p:txBody>
      </p:sp>
      <p:cxnSp>
        <p:nvCxnSpPr>
          <p:cNvPr id="6" name="Straight Connector 5"/>
          <p:cNvCxnSpPr/>
          <p:nvPr/>
        </p:nvCxnSpPr>
        <p:spPr>
          <a:xfrm>
            <a:off x="4584024" y="2387090"/>
            <a:ext cx="0" cy="2899803"/>
          </a:xfrm>
          <a:prstGeom prst="line">
            <a:avLst/>
          </a:prstGeom>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320634" y="5677768"/>
            <a:ext cx="8337823" cy="682753"/>
            <a:chOff x="323389" y="3283951"/>
            <a:chExt cx="8337823" cy="682753"/>
          </a:xfrm>
        </p:grpSpPr>
        <p:sp>
          <p:nvSpPr>
            <p:cNvPr id="9" name="Rectangle 97"/>
            <p:cNvSpPr/>
            <p:nvPr/>
          </p:nvSpPr>
          <p:spPr>
            <a:xfrm>
              <a:off x="1600868" y="3283951"/>
              <a:ext cx="7060344" cy="676048"/>
            </a:xfrm>
            <a:prstGeom prst="rect">
              <a:avLst/>
            </a:prstGeom>
            <a:solidFill>
              <a:schemeClr val="bg1">
                <a:lumMod val="95000"/>
              </a:schemeClr>
            </a:solidFill>
            <a:ln w="12700">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52000" fontAlgn="base">
                <a:spcBef>
                  <a:spcPct val="0"/>
                </a:spcBef>
                <a:spcAft>
                  <a:spcPct val="0"/>
                </a:spcAft>
              </a:pPr>
              <a:r>
                <a:rPr lang="en-CA" sz="1200" dirty="0" smtClean="0">
                  <a:solidFill>
                    <a:srgbClr val="333333"/>
                  </a:solidFill>
                </a:rPr>
                <a:t>Reporting requirements should be considered non-negotiable, so it’s a good idea to define your expectations for regulatory, contractual, and law-enforcement reporting in your Security Incident Response Communications Policy (step 2.6) to ensure these obligations are always met on time.</a:t>
              </a:r>
              <a:endParaRPr lang="en-CA" sz="1200" dirty="0">
                <a:solidFill>
                  <a:srgbClr val="333333"/>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389" y="3283951"/>
              <a:ext cx="1615443" cy="682753"/>
            </a:xfrm>
            <a:prstGeom prst="rect">
              <a:avLst/>
            </a:prstGeom>
          </p:spPr>
        </p:pic>
      </p:grpSp>
      <p:sp>
        <p:nvSpPr>
          <p:cNvPr id="14" name="Rectangle 13"/>
          <p:cNvSpPr/>
          <p:nvPr/>
        </p:nvSpPr>
        <p:spPr>
          <a:xfrm>
            <a:off x="320634" y="1785105"/>
            <a:ext cx="3875670" cy="368315"/>
          </a:xfrm>
          <a:prstGeom prst="rect">
            <a:avLst/>
          </a:prstGeom>
          <a:solidFill>
            <a:schemeClr val="accent1"/>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Reporting to an insurer </a:t>
            </a:r>
          </a:p>
        </p:txBody>
      </p:sp>
      <p:sp>
        <p:nvSpPr>
          <p:cNvPr id="15" name="TextBox 14"/>
          <p:cNvSpPr txBox="1"/>
          <p:nvPr/>
        </p:nvSpPr>
        <p:spPr>
          <a:xfrm>
            <a:off x="320634" y="2226832"/>
            <a:ext cx="3875670" cy="3200876"/>
          </a:xfrm>
          <a:prstGeom prst="rect">
            <a:avLst/>
          </a:prstGeom>
        </p:spPr>
        <p:txBody>
          <a:bodyPr wrap="square" rtlCol="0">
            <a:spAutoFit/>
          </a:bodyPr>
          <a:lstStyle/>
          <a:p>
            <a:pPr marL="171450" indent="-171450">
              <a:spcAft>
                <a:spcPts val="600"/>
              </a:spcAft>
              <a:buFont typeface="Arial" panose="020B0604020202020204" pitchFamily="34" charset="0"/>
              <a:buChar char="•"/>
            </a:pPr>
            <a:r>
              <a:rPr lang="en-US" sz="1400" dirty="0" smtClean="0"/>
              <a:t>Insurers will require a lot of the same information as regulatory agencies.</a:t>
            </a:r>
          </a:p>
          <a:p>
            <a:pPr marL="171450" indent="-171450">
              <a:spcAft>
                <a:spcPts val="600"/>
              </a:spcAft>
              <a:buFont typeface="Arial" panose="020B0604020202020204" pitchFamily="34" charset="0"/>
              <a:buChar char="•"/>
            </a:pPr>
            <a:r>
              <a:rPr lang="en-US" sz="1400" dirty="0" smtClean="0"/>
              <a:t>However, cyber insurance is still a relatively new product, so there is not yet a standard industry practice.</a:t>
            </a:r>
          </a:p>
          <a:p>
            <a:pPr marL="171450" indent="-171450">
              <a:spcAft>
                <a:spcPts val="600"/>
              </a:spcAft>
              <a:buFont typeface="Arial" panose="020B0604020202020204" pitchFamily="34" charset="0"/>
              <a:buChar char="•"/>
            </a:pPr>
            <a:r>
              <a:rPr lang="en-US" sz="1400" dirty="0" smtClean="0"/>
              <a:t>Some insurers will require more information than others.</a:t>
            </a:r>
          </a:p>
          <a:p>
            <a:pPr marL="171450" indent="-171450">
              <a:spcAft>
                <a:spcPts val="600"/>
              </a:spcAft>
              <a:buFont typeface="Arial" panose="020B0604020202020204" pitchFamily="34" charset="0"/>
              <a:buChar char="•"/>
            </a:pPr>
            <a:r>
              <a:rPr lang="en-US" sz="1400" dirty="0" smtClean="0"/>
              <a:t>A few will want to know about </a:t>
            </a:r>
            <a:r>
              <a:rPr lang="en-US" sz="1400" b="1" dirty="0" smtClean="0"/>
              <a:t>all</a:t>
            </a:r>
            <a:r>
              <a:rPr lang="en-US" sz="1400" dirty="0" smtClean="0"/>
              <a:t> security incidents, even if they are not related to a claim.</a:t>
            </a:r>
          </a:p>
          <a:p>
            <a:pPr marL="171450" indent="-171450">
              <a:spcAft>
                <a:spcPts val="600"/>
              </a:spcAft>
              <a:buFont typeface="Arial" panose="020B0604020202020204" pitchFamily="34" charset="0"/>
              <a:buChar char="•"/>
            </a:pPr>
            <a:r>
              <a:rPr lang="en-US" sz="1400" dirty="0" smtClean="0"/>
              <a:t>Report must be sent ASAP in most cases; claims are often rejected if only sent in at the end of remediation process.</a:t>
            </a:r>
          </a:p>
        </p:txBody>
      </p:sp>
      <p:sp>
        <p:nvSpPr>
          <p:cNvPr id="16" name="Rectangle 15"/>
          <p:cNvSpPr/>
          <p:nvPr/>
        </p:nvSpPr>
        <p:spPr>
          <a:xfrm>
            <a:off x="4870444" y="1785105"/>
            <a:ext cx="3875670" cy="368315"/>
          </a:xfrm>
          <a:prstGeom prst="rect">
            <a:avLst/>
          </a:prstGeom>
          <a:solidFill>
            <a:schemeClr val="accent1"/>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Reporting to l</a:t>
            </a:r>
            <a:r>
              <a:rPr lang="en-US" sz="1400" b="1" dirty="0" smtClean="0"/>
              <a:t>aw </a:t>
            </a:r>
            <a:r>
              <a:rPr lang="en-US" sz="1400" b="1" dirty="0"/>
              <a:t>e</a:t>
            </a:r>
            <a:r>
              <a:rPr lang="en-US" sz="1400" b="1" dirty="0" smtClean="0"/>
              <a:t>nforcement</a:t>
            </a:r>
            <a:endParaRPr lang="en-US" sz="1400" b="1" dirty="0"/>
          </a:p>
        </p:txBody>
      </p:sp>
      <p:sp>
        <p:nvSpPr>
          <p:cNvPr id="17" name="Rectangle 16"/>
          <p:cNvSpPr/>
          <p:nvPr/>
        </p:nvSpPr>
        <p:spPr>
          <a:xfrm>
            <a:off x="4870444" y="2226832"/>
            <a:ext cx="3875670" cy="3416320"/>
          </a:xfrm>
          <a:prstGeom prst="rect">
            <a:avLst/>
          </a:prstGeom>
        </p:spPr>
        <p:txBody>
          <a:bodyPr wrap="square">
            <a:spAutoFit/>
          </a:bodyPr>
          <a:lstStyle/>
          <a:p>
            <a:pPr marL="171450" indent="-171450">
              <a:spcAft>
                <a:spcPts val="1200"/>
              </a:spcAft>
              <a:buFont typeface="Arial" panose="020B0604020202020204" pitchFamily="34" charset="0"/>
              <a:buChar char="•"/>
            </a:pPr>
            <a:r>
              <a:rPr lang="en-US" sz="1400" dirty="0" smtClean="0"/>
              <a:t>Cybercrime tends to be impersonal and it is often very difficult to catch the perpetrators, so it may not seem worth while to notify the police.</a:t>
            </a:r>
          </a:p>
          <a:p>
            <a:pPr marL="171450" indent="-171450">
              <a:spcAft>
                <a:spcPts val="1200"/>
              </a:spcAft>
              <a:buFont typeface="Arial" panose="020B0604020202020204" pitchFamily="34" charset="0"/>
              <a:buChar char="•"/>
            </a:pPr>
            <a:r>
              <a:rPr lang="en-US" sz="1400" dirty="0" smtClean="0"/>
              <a:t>However, it is always a good idea to report the incident to law enforcement as soon as it’s discovered. The police may not be able to help you, but they may be able to stop the criminals from acting again.</a:t>
            </a:r>
          </a:p>
          <a:p>
            <a:pPr marL="171450" indent="-171450">
              <a:spcAft>
                <a:spcPts val="1200"/>
              </a:spcAft>
              <a:buFont typeface="Arial" panose="020B0604020202020204" pitchFamily="34" charset="0"/>
              <a:buChar char="•"/>
            </a:pPr>
            <a:r>
              <a:rPr lang="en-US" sz="1400" dirty="0" smtClean="0"/>
              <a:t>Also, some law-enforcement agencies, like the FBI, keep a record of reported cybercrime to better understand current threats and to help prosecute cybercriminals in the future.</a:t>
            </a:r>
            <a:endParaRPr lang="en-US" sz="1400" dirty="0"/>
          </a:p>
        </p:txBody>
      </p:sp>
    </p:spTree>
    <p:extLst>
      <p:ext uri="{BB962C8B-B14F-4D97-AF65-F5344CB8AC3E}">
        <p14:creationId xmlns:p14="http://schemas.microsoft.com/office/powerpoint/2010/main" val="8821961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Determine the threat escalation protocol</a:t>
            </a:r>
            <a:endParaRPr lang="en-US" dirty="0"/>
          </a:p>
        </p:txBody>
      </p:sp>
      <p:sp>
        <p:nvSpPr>
          <p:cNvPr id="3" name="Text Placeholder 2"/>
          <p:cNvSpPr>
            <a:spLocks noGrp="1"/>
          </p:cNvSpPr>
          <p:nvPr>
            <p:ph type="body" sz="quarter" idx="10"/>
          </p:nvPr>
        </p:nvSpPr>
        <p:spPr/>
        <p:txBody>
          <a:bodyPr/>
          <a:lstStyle/>
          <a:p>
            <a:r>
              <a:rPr lang="en-US" i="1" dirty="0" smtClean="0"/>
              <a:t>Threat Escalation Chart</a:t>
            </a:r>
            <a:endParaRPr lang="en-US" i="1" dirty="0"/>
          </a:p>
        </p:txBody>
      </p:sp>
      <p:sp>
        <p:nvSpPr>
          <p:cNvPr id="5" name="Text Placeholder 4"/>
          <p:cNvSpPr>
            <a:spLocks noGrp="1"/>
          </p:cNvSpPr>
          <p:nvPr>
            <p:ph type="body" sz="quarter" idx="11"/>
          </p:nvPr>
        </p:nvSpPr>
        <p:spPr/>
        <p:txBody>
          <a:bodyPr/>
          <a:lstStyle/>
          <a:p>
            <a:r>
              <a:rPr lang="en-CA" dirty="0" smtClean="0"/>
              <a:t>1.7</a:t>
            </a:r>
            <a:endParaRPr lang="en-CA" dirty="0"/>
          </a:p>
        </p:txBody>
      </p:sp>
      <p:sp>
        <p:nvSpPr>
          <p:cNvPr id="4" name="Text Placeholder 3"/>
          <p:cNvSpPr>
            <a:spLocks noGrp="1"/>
          </p:cNvSpPr>
          <p:nvPr>
            <p:ph type="body" sz="quarter" idx="12"/>
          </p:nvPr>
        </p:nvSpPr>
        <p:spPr>
          <a:xfrm>
            <a:off x="0" y="245442"/>
            <a:ext cx="641268" cy="891556"/>
          </a:xfrm>
        </p:spPr>
        <p:txBody>
          <a:bodyPr/>
          <a:lstStyle/>
          <a:p>
            <a:r>
              <a:rPr lang="en-CA" dirty="0" smtClean="0"/>
              <a:t>1.8</a:t>
            </a:r>
            <a:endParaRPr lang="en-CA" dirty="0"/>
          </a:p>
        </p:txBody>
      </p:sp>
      <p:sp>
        <p:nvSpPr>
          <p:cNvPr id="18" name="Text Placeholder 7"/>
          <p:cNvSpPr txBox="1">
            <a:spLocks/>
          </p:cNvSpPr>
          <p:nvPr/>
        </p:nvSpPr>
        <p:spPr>
          <a:xfrm>
            <a:off x="684997" y="1174157"/>
            <a:ext cx="445412" cy="346075"/>
          </a:xfrm>
          <a:prstGeom prst="rect">
            <a:avLst/>
          </a:prstGeom>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sp>
        <p:nvSpPr>
          <p:cNvPr id="29" name="Rectangle 28"/>
          <p:cNvSpPr/>
          <p:nvPr/>
        </p:nvSpPr>
        <p:spPr>
          <a:xfrm>
            <a:off x="382024" y="2224294"/>
            <a:ext cx="1879200" cy="3235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Impact</a:t>
            </a:r>
            <a:endParaRPr lang="en-CA" dirty="0"/>
          </a:p>
        </p:txBody>
      </p:sp>
      <p:sp>
        <p:nvSpPr>
          <p:cNvPr id="30" name="Rectangle 29"/>
          <p:cNvSpPr/>
          <p:nvPr/>
        </p:nvSpPr>
        <p:spPr>
          <a:xfrm>
            <a:off x="6738319" y="2206284"/>
            <a:ext cx="1877235" cy="3235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Scope</a:t>
            </a:r>
            <a:endParaRPr lang="en-CA" dirty="0"/>
          </a:p>
        </p:txBody>
      </p:sp>
      <p:graphicFrame>
        <p:nvGraphicFramePr>
          <p:cNvPr id="31" name="Table 30"/>
          <p:cNvGraphicFramePr>
            <a:graphicFrameLocks noGrp="1"/>
          </p:cNvGraphicFramePr>
          <p:nvPr>
            <p:extLst>
              <p:ext uri="{D42A27DB-BD31-4B8C-83A1-F6EECF244321}">
                <p14:modId xmlns:p14="http://schemas.microsoft.com/office/powerpoint/2010/main" val="2312250995"/>
              </p:ext>
            </p:extLst>
          </p:nvPr>
        </p:nvGraphicFramePr>
        <p:xfrm>
          <a:off x="2990728" y="2201141"/>
          <a:ext cx="3407949" cy="2332163"/>
        </p:xfrm>
        <a:graphic>
          <a:graphicData uri="http://schemas.openxmlformats.org/drawingml/2006/table">
            <a:tbl>
              <a:tblPr firstRow="1" firstCol="1" bandRow="1">
                <a:effectLst>
                  <a:outerShdw blurRad="50800" dist="38100" dir="2700000" algn="tl" rotWithShape="0">
                    <a:prstClr val="black">
                      <a:alpha val="40000"/>
                    </a:prstClr>
                  </a:outerShdw>
                </a:effectLst>
                <a:tableStyleId>{5C22544A-7EE6-4342-B048-85BDC9FD1C3A}</a:tableStyleId>
              </a:tblPr>
              <a:tblGrid>
                <a:gridCol w="964113"/>
                <a:gridCol w="865433"/>
                <a:gridCol w="865433"/>
                <a:gridCol w="712970"/>
              </a:tblGrid>
              <a:tr h="368669">
                <a:tc gridSpan="4">
                  <a:txBody>
                    <a:bodyPr/>
                    <a:lstStyle/>
                    <a:p>
                      <a:pPr marL="0" marR="0" algn="ctr">
                        <a:lnSpc>
                          <a:spcPct val="107000"/>
                        </a:lnSpc>
                        <a:spcBef>
                          <a:spcPts val="0"/>
                        </a:spcBef>
                        <a:spcAft>
                          <a:spcPts val="800"/>
                        </a:spcAft>
                      </a:pPr>
                      <a:r>
                        <a:rPr lang="en-US" sz="1200" dirty="0">
                          <a:solidFill>
                            <a:schemeClr val="tx1"/>
                          </a:solidFill>
                          <a:effectLst/>
                        </a:rPr>
                        <a:t>Threat Escalation Protocol</a:t>
                      </a:r>
                      <a:endParaRPr lang="en-CA" sz="10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3">
                        <a:lumMod val="20000"/>
                        <a:lumOff val="80000"/>
                      </a:schemeClr>
                    </a:solidFill>
                  </a:tcPr>
                </a:tc>
                <a:tc hMerge="1">
                  <a:txBody>
                    <a:bodyPr/>
                    <a:lstStyle/>
                    <a:p>
                      <a:endParaRPr lang="en-CA"/>
                    </a:p>
                  </a:txBody>
                  <a:tcPr/>
                </a:tc>
                <a:tc hMerge="1">
                  <a:txBody>
                    <a:bodyPr/>
                    <a:lstStyle/>
                    <a:p>
                      <a:endParaRPr lang="en-CA"/>
                    </a:p>
                  </a:txBody>
                  <a:tcPr/>
                </a:tc>
                <a:tc hMerge="1">
                  <a:txBody>
                    <a:bodyPr/>
                    <a:lstStyle/>
                    <a:p>
                      <a:endParaRPr lang="en-CA"/>
                    </a:p>
                  </a:txBody>
                  <a:tcPr/>
                </a:tc>
              </a:tr>
              <a:tr h="368669">
                <a:tc rowSpan="2">
                  <a:txBody>
                    <a:bodyPr/>
                    <a:lstStyle/>
                    <a:p>
                      <a:pPr marL="0" marR="0" algn="ctr">
                        <a:lnSpc>
                          <a:spcPct val="107000"/>
                        </a:lnSpc>
                        <a:spcBef>
                          <a:spcPts val="0"/>
                        </a:spcBef>
                        <a:spcAft>
                          <a:spcPts val="0"/>
                        </a:spcAft>
                      </a:pPr>
                      <a:r>
                        <a:rPr lang="en-US" sz="1200" dirty="0" smtClean="0">
                          <a:effectLst/>
                        </a:rPr>
                        <a:t>Impact</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rgbClr val="90C0E8"/>
                    </a:solidFill>
                  </a:tcPr>
                </a:tc>
                <a:tc gridSpan="3">
                  <a:txBody>
                    <a:bodyPr/>
                    <a:lstStyle/>
                    <a:p>
                      <a:pPr marL="0" marR="0" algn="ctr">
                        <a:lnSpc>
                          <a:spcPct val="107000"/>
                        </a:lnSpc>
                        <a:spcBef>
                          <a:spcPts val="0"/>
                        </a:spcBef>
                        <a:spcAft>
                          <a:spcPts val="0"/>
                        </a:spcAft>
                      </a:pPr>
                      <a:r>
                        <a:rPr lang="en-US" sz="1200" b="1" kern="1200" dirty="0" smtClean="0">
                          <a:solidFill>
                            <a:schemeClr val="lt1"/>
                          </a:solidFill>
                          <a:effectLst/>
                          <a:latin typeface="+mn-lt"/>
                          <a:ea typeface="+mn-ea"/>
                          <a:cs typeface="+mn-cs"/>
                        </a:rPr>
                        <a:t>Scope</a:t>
                      </a:r>
                      <a:endParaRPr lang="en-CA" sz="1200" b="1" kern="1200" dirty="0">
                        <a:solidFill>
                          <a:schemeClr val="lt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solidFill>
                      <a:srgbClr val="90C0E8"/>
                    </a:solidFill>
                  </a:tcPr>
                </a:tc>
                <a:tc hMerge="1">
                  <a:txBody>
                    <a:bodyPr/>
                    <a:lstStyle/>
                    <a:p>
                      <a:endParaRPr lang="en-CA"/>
                    </a:p>
                  </a:txBody>
                  <a:tcPr/>
                </a:tc>
                <a:tc hMerge="1">
                  <a:txBody>
                    <a:bodyPr/>
                    <a:lstStyle/>
                    <a:p>
                      <a:endParaRPr lang="en-CA"/>
                    </a:p>
                  </a:txBody>
                  <a:tcPr/>
                </a:tc>
              </a:tr>
              <a:tr h="421337">
                <a:tc vMerge="1">
                  <a:txBody>
                    <a:bodyPr/>
                    <a:lstStyle/>
                    <a:p>
                      <a:endParaRPr lang="en-CA"/>
                    </a:p>
                  </a:txBody>
                  <a:tcPr/>
                </a:tc>
                <a:tc>
                  <a:txBody>
                    <a:bodyPr/>
                    <a:lstStyle/>
                    <a:p>
                      <a:pPr marL="0" marR="0" algn="ctr">
                        <a:lnSpc>
                          <a:spcPct val="105000"/>
                        </a:lnSpc>
                        <a:spcBef>
                          <a:spcPts val="0"/>
                        </a:spcBef>
                        <a:spcAft>
                          <a:spcPts val="800"/>
                        </a:spcAft>
                      </a:pPr>
                      <a:r>
                        <a:rPr lang="en-US" sz="1200" b="1" kern="1200" dirty="0" smtClean="0">
                          <a:solidFill>
                            <a:schemeClr val="tx1"/>
                          </a:solidFill>
                          <a:effectLst/>
                          <a:latin typeface="+mn-lt"/>
                          <a:ea typeface="+mn-ea"/>
                          <a:cs typeface="+mn-cs"/>
                        </a:rPr>
                        <a:t>High</a:t>
                      </a:r>
                      <a:endParaRPr lang="en-CA" sz="1200" b="1" kern="1200" dirty="0">
                        <a:solidFill>
                          <a:schemeClr val="tx1"/>
                        </a:solidFill>
                        <a:effectLst/>
                        <a:latin typeface="+mn-lt"/>
                        <a:ea typeface="+mn-ea"/>
                        <a:cs typeface="+mn-cs"/>
                      </a:endParaRPr>
                    </a:p>
                  </a:txBody>
                  <a:tcPr marL="68580" marR="68580" marT="0" marB="0" anchor="ctr">
                    <a:solidFill>
                      <a:schemeClr val="accent3">
                        <a:lumMod val="20000"/>
                        <a:lumOff val="80000"/>
                      </a:schemeClr>
                    </a:solidFill>
                  </a:tcPr>
                </a:tc>
                <a:tc>
                  <a:txBody>
                    <a:bodyPr/>
                    <a:lstStyle/>
                    <a:p>
                      <a:pPr marL="0" marR="0" algn="ctr">
                        <a:lnSpc>
                          <a:spcPct val="105000"/>
                        </a:lnSpc>
                        <a:spcBef>
                          <a:spcPts val="0"/>
                        </a:spcBef>
                        <a:spcAft>
                          <a:spcPts val="800"/>
                        </a:spcAft>
                      </a:pPr>
                      <a:r>
                        <a:rPr lang="en-US" sz="1200" b="1" kern="1200" dirty="0" smtClean="0">
                          <a:solidFill>
                            <a:schemeClr val="tx1"/>
                          </a:solidFill>
                          <a:effectLst/>
                          <a:latin typeface="+mn-lt"/>
                          <a:ea typeface="+mn-ea"/>
                          <a:cs typeface="+mn-cs"/>
                        </a:rPr>
                        <a:t>Medium</a:t>
                      </a:r>
                      <a:endParaRPr lang="en-CA" sz="1200" b="1" kern="1200" dirty="0">
                        <a:solidFill>
                          <a:schemeClr val="tx1"/>
                        </a:solidFill>
                        <a:effectLst/>
                        <a:latin typeface="+mn-lt"/>
                        <a:ea typeface="+mn-ea"/>
                        <a:cs typeface="+mn-cs"/>
                      </a:endParaRPr>
                    </a:p>
                  </a:txBody>
                  <a:tcPr marL="68580" marR="68580" marT="0" marB="0" anchor="ctr">
                    <a:solidFill>
                      <a:schemeClr val="accent3">
                        <a:lumMod val="20000"/>
                        <a:lumOff val="80000"/>
                      </a:schemeClr>
                    </a:solidFill>
                  </a:tcPr>
                </a:tc>
                <a:tc>
                  <a:txBody>
                    <a:bodyPr/>
                    <a:lstStyle/>
                    <a:p>
                      <a:pPr marL="0" marR="0" algn="ctr">
                        <a:lnSpc>
                          <a:spcPct val="105000"/>
                        </a:lnSpc>
                        <a:spcBef>
                          <a:spcPts val="0"/>
                        </a:spcBef>
                        <a:spcAft>
                          <a:spcPts val="800"/>
                        </a:spcAft>
                      </a:pPr>
                      <a:r>
                        <a:rPr lang="en-US" sz="1200" b="1" kern="1200" dirty="0" smtClean="0">
                          <a:solidFill>
                            <a:schemeClr val="tx1"/>
                          </a:solidFill>
                          <a:effectLst/>
                          <a:latin typeface="+mn-lt"/>
                          <a:ea typeface="+mn-ea"/>
                          <a:cs typeface="+mn-cs"/>
                        </a:rPr>
                        <a:t>Low</a:t>
                      </a:r>
                      <a:endParaRPr lang="en-CA" sz="1200" b="1" kern="1200" dirty="0">
                        <a:solidFill>
                          <a:schemeClr val="tx1"/>
                        </a:solidFill>
                        <a:effectLst/>
                        <a:latin typeface="+mn-lt"/>
                        <a:ea typeface="+mn-ea"/>
                        <a:cs typeface="+mn-cs"/>
                      </a:endParaRPr>
                    </a:p>
                  </a:txBody>
                  <a:tcPr marL="68580" marR="68580" marT="0" marB="0" anchor="ctr">
                    <a:lnR w="12700" cap="flat" cmpd="sng" algn="ctr">
                      <a:solidFill>
                        <a:schemeClr val="tx1"/>
                      </a:solidFill>
                      <a:prstDash val="solid"/>
                      <a:round/>
                      <a:headEnd type="none" w="med" len="med"/>
                      <a:tailEnd type="none" w="med" len="med"/>
                    </a:lnR>
                    <a:solidFill>
                      <a:schemeClr val="accent3">
                        <a:lumMod val="20000"/>
                        <a:lumOff val="80000"/>
                      </a:schemeClr>
                    </a:solidFill>
                  </a:tcPr>
                </a:tc>
              </a:tr>
              <a:tr h="368669">
                <a:tc>
                  <a:txBody>
                    <a:bodyPr/>
                    <a:lstStyle/>
                    <a:p>
                      <a:pPr marL="0" marR="0" algn="ctr">
                        <a:lnSpc>
                          <a:spcPct val="105000"/>
                        </a:lnSpc>
                        <a:spcBef>
                          <a:spcPts val="0"/>
                        </a:spcBef>
                        <a:spcAft>
                          <a:spcPts val="800"/>
                        </a:spcAft>
                      </a:pPr>
                      <a:r>
                        <a:rPr lang="en-US" sz="1200" dirty="0">
                          <a:solidFill>
                            <a:schemeClr val="tx1"/>
                          </a:solidFill>
                          <a:effectLst/>
                        </a:rPr>
                        <a:t>High</a:t>
                      </a:r>
                      <a:endParaRPr lang="en-CA" sz="10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accent3">
                        <a:lumMod val="20000"/>
                        <a:lumOff val="80000"/>
                      </a:schemeClr>
                    </a:solidFill>
                  </a:tcPr>
                </a:tc>
                <a:tc>
                  <a:txBody>
                    <a:bodyPr/>
                    <a:lstStyle/>
                    <a:p>
                      <a:pPr marL="0" marR="0" algn="ctr">
                        <a:lnSpc>
                          <a:spcPct val="107000"/>
                        </a:lnSpc>
                        <a:spcBef>
                          <a:spcPts val="0"/>
                        </a:spcBef>
                        <a:spcAft>
                          <a:spcPts val="0"/>
                        </a:spcAft>
                      </a:pPr>
                      <a:r>
                        <a:rPr lang="en-US" sz="1200" dirty="0">
                          <a:effectLst/>
                        </a:rPr>
                        <a:t>Tier 1</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rgbClr val="FF0000"/>
                    </a:solidFill>
                  </a:tcPr>
                </a:tc>
                <a:tc>
                  <a:txBody>
                    <a:bodyPr/>
                    <a:lstStyle/>
                    <a:p>
                      <a:pPr marL="0" marR="0" algn="ctr">
                        <a:lnSpc>
                          <a:spcPct val="107000"/>
                        </a:lnSpc>
                        <a:spcBef>
                          <a:spcPts val="0"/>
                        </a:spcBef>
                        <a:spcAft>
                          <a:spcPts val="0"/>
                        </a:spcAft>
                      </a:pPr>
                      <a:r>
                        <a:rPr lang="en-US" sz="1200" dirty="0">
                          <a:effectLst/>
                        </a:rPr>
                        <a:t>Tier 1</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B w="12700" cap="flat" cmpd="sng" algn="ctr">
                      <a:solidFill>
                        <a:schemeClr val="accent4"/>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0"/>
                        </a:spcAft>
                      </a:pPr>
                      <a:r>
                        <a:rPr lang="en-US" sz="1200" dirty="0">
                          <a:effectLst/>
                        </a:rPr>
                        <a:t>Tier 2</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solidFill>
                      <a:srgbClr val="FFC000"/>
                    </a:solidFill>
                  </a:tcPr>
                </a:tc>
              </a:tr>
              <a:tr h="408993">
                <a:tc>
                  <a:txBody>
                    <a:bodyPr/>
                    <a:lstStyle/>
                    <a:p>
                      <a:pPr marL="0" marR="0" algn="ctr">
                        <a:lnSpc>
                          <a:spcPct val="105000"/>
                        </a:lnSpc>
                        <a:spcBef>
                          <a:spcPts val="0"/>
                        </a:spcBef>
                        <a:spcAft>
                          <a:spcPts val="800"/>
                        </a:spcAft>
                      </a:pPr>
                      <a:r>
                        <a:rPr lang="en-US" sz="1200" dirty="0">
                          <a:solidFill>
                            <a:schemeClr val="tx1"/>
                          </a:solidFill>
                          <a:effectLst/>
                        </a:rPr>
                        <a:t>Medium</a:t>
                      </a:r>
                      <a:endParaRPr lang="en-CA" sz="10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accent3">
                        <a:lumMod val="20000"/>
                        <a:lumOff val="80000"/>
                      </a:schemeClr>
                    </a:solidFill>
                  </a:tcPr>
                </a:tc>
                <a:tc>
                  <a:txBody>
                    <a:bodyPr/>
                    <a:lstStyle/>
                    <a:p>
                      <a:pPr marL="0" marR="0" algn="ctr">
                        <a:lnSpc>
                          <a:spcPct val="107000"/>
                        </a:lnSpc>
                        <a:spcBef>
                          <a:spcPts val="0"/>
                        </a:spcBef>
                        <a:spcAft>
                          <a:spcPts val="0"/>
                        </a:spcAft>
                      </a:pPr>
                      <a:r>
                        <a:rPr lang="en-US" sz="1200" dirty="0">
                          <a:effectLst/>
                        </a:rPr>
                        <a:t>Tier 1</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accent4"/>
                      </a:solidFill>
                      <a:prstDash val="solid"/>
                      <a:round/>
                      <a:headEnd type="none" w="med" len="med"/>
                      <a:tailEnd type="none" w="med" len="med"/>
                    </a:lnR>
                    <a:solidFill>
                      <a:srgbClr val="FF0000"/>
                    </a:solidFill>
                  </a:tcPr>
                </a:tc>
                <a:tc>
                  <a:txBody>
                    <a:bodyPr/>
                    <a:lstStyle/>
                    <a:p>
                      <a:pPr marL="0" marR="0" algn="ctr">
                        <a:lnSpc>
                          <a:spcPct val="107000"/>
                        </a:lnSpc>
                        <a:spcBef>
                          <a:spcPts val="0"/>
                        </a:spcBef>
                        <a:spcAft>
                          <a:spcPts val="0"/>
                        </a:spcAft>
                      </a:pPr>
                      <a:r>
                        <a:rPr lang="en-US" sz="1200" dirty="0">
                          <a:effectLst/>
                        </a:rPr>
                        <a:t>Tier 2</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solidFill>
                      <a:srgbClr val="FFC000"/>
                    </a:solidFill>
                  </a:tcPr>
                </a:tc>
                <a:tc>
                  <a:txBody>
                    <a:bodyPr/>
                    <a:lstStyle/>
                    <a:p>
                      <a:pPr marL="0" marR="0" algn="ctr">
                        <a:lnSpc>
                          <a:spcPct val="107000"/>
                        </a:lnSpc>
                        <a:spcBef>
                          <a:spcPts val="0"/>
                        </a:spcBef>
                        <a:spcAft>
                          <a:spcPts val="0"/>
                        </a:spcAft>
                      </a:pPr>
                      <a:r>
                        <a:rPr lang="en-US" sz="1200" dirty="0">
                          <a:effectLst/>
                        </a:rPr>
                        <a:t>Tier 2</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accent4"/>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000"/>
                    </a:solidFill>
                  </a:tcPr>
                </a:tc>
              </a:tr>
              <a:tr h="395826">
                <a:tc>
                  <a:txBody>
                    <a:bodyPr/>
                    <a:lstStyle/>
                    <a:p>
                      <a:pPr marL="0" marR="0" algn="ctr">
                        <a:lnSpc>
                          <a:spcPct val="105000"/>
                        </a:lnSpc>
                        <a:spcBef>
                          <a:spcPts val="0"/>
                        </a:spcBef>
                        <a:spcAft>
                          <a:spcPts val="800"/>
                        </a:spcAft>
                      </a:pPr>
                      <a:r>
                        <a:rPr lang="en-US" sz="1200" dirty="0">
                          <a:solidFill>
                            <a:schemeClr val="tx1"/>
                          </a:solidFill>
                          <a:effectLst/>
                        </a:rPr>
                        <a:t>Low</a:t>
                      </a:r>
                      <a:endParaRPr lang="en-CA" sz="10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07000"/>
                        </a:lnSpc>
                        <a:spcBef>
                          <a:spcPts val="0"/>
                        </a:spcBef>
                        <a:spcAft>
                          <a:spcPts val="0"/>
                        </a:spcAft>
                      </a:pPr>
                      <a:r>
                        <a:rPr lang="en-US" sz="1200" dirty="0">
                          <a:effectLst/>
                        </a:rPr>
                        <a:t>Tier 2</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solidFill>
                      <a:srgbClr val="FFC000"/>
                    </a:solidFill>
                  </a:tcPr>
                </a:tc>
                <a:tc>
                  <a:txBody>
                    <a:bodyPr/>
                    <a:lstStyle/>
                    <a:p>
                      <a:pPr marL="0" marR="0" algn="ctr">
                        <a:lnSpc>
                          <a:spcPct val="107000"/>
                        </a:lnSpc>
                        <a:spcBef>
                          <a:spcPts val="0"/>
                        </a:spcBef>
                        <a:spcAft>
                          <a:spcPts val="0"/>
                        </a:spcAft>
                      </a:pPr>
                      <a:r>
                        <a:rPr lang="en-US" sz="1200" dirty="0">
                          <a:effectLst/>
                        </a:rPr>
                        <a:t>Tier 2</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T w="12700" cap="flat" cmpd="sng" algn="ctr">
                      <a:solidFill>
                        <a:schemeClr val="accent4"/>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algn="ctr">
                        <a:lnSpc>
                          <a:spcPct val="107000"/>
                        </a:lnSpc>
                        <a:spcBef>
                          <a:spcPts val="0"/>
                        </a:spcBef>
                        <a:spcAft>
                          <a:spcPts val="0"/>
                        </a:spcAft>
                      </a:pPr>
                      <a:r>
                        <a:rPr lang="en-US" sz="1200" dirty="0">
                          <a:effectLst/>
                        </a:rPr>
                        <a:t>Tier 3</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00B050"/>
                    </a:solidFill>
                  </a:tcPr>
                </a:tc>
              </a:tr>
            </a:tbl>
          </a:graphicData>
        </a:graphic>
      </p:graphicFrame>
      <p:sp>
        <p:nvSpPr>
          <p:cNvPr id="32" name="Rectangle 31"/>
          <p:cNvSpPr/>
          <p:nvPr/>
        </p:nvSpPr>
        <p:spPr>
          <a:xfrm>
            <a:off x="308778" y="1527849"/>
            <a:ext cx="8568521" cy="646331"/>
          </a:xfrm>
          <a:prstGeom prst="rect">
            <a:avLst/>
          </a:prstGeom>
        </p:spPr>
        <p:txBody>
          <a:bodyPr wrap="square">
            <a:spAutoFit/>
          </a:bodyPr>
          <a:lstStyle/>
          <a:p>
            <a:r>
              <a:rPr lang="en-US" sz="1200" dirty="0" smtClean="0">
                <a:ea typeface="Arial" panose="020B0604020202020204" pitchFamily="34" charset="0"/>
              </a:rPr>
              <a:t>The threat escalation protocol is used </a:t>
            </a:r>
            <a:r>
              <a:rPr lang="en-US" sz="1200" dirty="0">
                <a:ea typeface="Arial" panose="020B0604020202020204" pitchFamily="34" charset="0"/>
              </a:rPr>
              <a:t>to define the </a:t>
            </a:r>
            <a:r>
              <a:rPr lang="en-US" sz="1200" b="1" dirty="0">
                <a:ea typeface="Arial" panose="020B0604020202020204" pitchFamily="34" charset="0"/>
              </a:rPr>
              <a:t>type of stakeholders </a:t>
            </a:r>
            <a:r>
              <a:rPr lang="en-US" sz="1200" dirty="0">
                <a:ea typeface="Arial" panose="020B0604020202020204" pitchFamily="34" charset="0"/>
              </a:rPr>
              <a:t>needed during the incident management process. </a:t>
            </a:r>
            <a:r>
              <a:rPr lang="en-CA" sz="1200" dirty="0"/>
              <a:t>The combination of i</a:t>
            </a:r>
            <a:r>
              <a:rPr lang="en-CA" sz="1200" dirty="0" smtClean="0"/>
              <a:t>mpact and scope provides the escalation tiers </a:t>
            </a:r>
            <a:r>
              <a:rPr lang="en-CA" sz="1200" dirty="0"/>
              <a:t>to help prioritize incidents and determine which stakeholders need to be </a:t>
            </a:r>
            <a:r>
              <a:rPr lang="en-CA" sz="1200" dirty="0" smtClean="0"/>
              <a:t>involved for each severity level.</a:t>
            </a:r>
            <a:endParaRPr lang="en-CA" sz="1200" dirty="0"/>
          </a:p>
        </p:txBody>
      </p:sp>
      <p:sp>
        <p:nvSpPr>
          <p:cNvPr id="33" name="Rectangle 32"/>
          <p:cNvSpPr/>
          <p:nvPr/>
        </p:nvSpPr>
        <p:spPr>
          <a:xfrm>
            <a:off x="308779" y="2557653"/>
            <a:ext cx="2560151" cy="3093154"/>
          </a:xfrm>
          <a:prstGeom prst="rect">
            <a:avLst/>
          </a:prstGeom>
        </p:spPr>
        <p:txBody>
          <a:bodyPr wrap="square">
            <a:spAutoFit/>
          </a:bodyPr>
          <a:lstStyle/>
          <a:p>
            <a:pPr>
              <a:spcAft>
                <a:spcPts val="600"/>
              </a:spcAft>
            </a:pPr>
            <a:r>
              <a:rPr lang="en-US" sz="1200" dirty="0" smtClean="0">
                <a:latin typeface="Arial" panose="020B0604020202020204" pitchFamily="34" charset="0"/>
                <a:ea typeface="Times New Roman" panose="02020603050405020304" pitchFamily="18" charset="0"/>
                <a:cs typeface="Times New Roman" panose="02020603050405020304" pitchFamily="18" charset="0"/>
              </a:rPr>
              <a:t>Incident impact is an evaluation of the effect on business functions, </a:t>
            </a:r>
            <a:r>
              <a:rPr lang="en-US" sz="1200" dirty="0">
                <a:latin typeface="Arial" panose="020B0604020202020204" pitchFamily="34" charset="0"/>
                <a:ea typeface="Times New Roman" panose="02020603050405020304" pitchFamily="18" charset="0"/>
                <a:cs typeface="Times New Roman" panose="02020603050405020304" pitchFamily="18" charset="0"/>
              </a:rPr>
              <a:t>data, and </a:t>
            </a:r>
            <a:r>
              <a:rPr lang="en-US" sz="1200" dirty="0" smtClean="0">
                <a:latin typeface="Arial" panose="020B0604020202020204" pitchFamily="34" charset="0"/>
                <a:ea typeface="Times New Roman" panose="02020603050405020304" pitchFamily="18" charset="0"/>
                <a:cs typeface="Times New Roman" panose="02020603050405020304" pitchFamily="18" charset="0"/>
              </a:rPr>
              <a:t>recovery efforts. </a:t>
            </a:r>
            <a:r>
              <a:rPr lang="en-US" sz="1200" dirty="0">
                <a:latin typeface="Arial" panose="020B0604020202020204" pitchFamily="34" charset="0"/>
                <a:ea typeface="Times New Roman" panose="02020603050405020304" pitchFamily="18" charset="0"/>
                <a:cs typeface="Times New Roman" panose="02020603050405020304" pitchFamily="18" charset="0"/>
              </a:rPr>
              <a:t>Incident </a:t>
            </a:r>
            <a:r>
              <a:rPr lang="en-US" sz="1200" dirty="0" smtClean="0">
                <a:latin typeface="Arial" panose="020B0604020202020204" pitchFamily="34" charset="0"/>
                <a:ea typeface="Times New Roman" panose="02020603050405020304" pitchFamily="18" charset="0"/>
                <a:cs typeface="Times New Roman" panose="02020603050405020304" pitchFamily="18" charset="0"/>
              </a:rPr>
              <a:t/>
            </a:r>
            <a:br>
              <a:rPr lang="en-US" sz="1200" dirty="0" smtClean="0">
                <a:latin typeface="Arial" panose="020B0604020202020204" pitchFamily="34" charset="0"/>
                <a:ea typeface="Times New Roman" panose="02020603050405020304" pitchFamily="18" charset="0"/>
                <a:cs typeface="Times New Roman" panose="02020603050405020304" pitchFamily="18" charset="0"/>
              </a:rPr>
            </a:br>
            <a:r>
              <a:rPr lang="en-US" sz="1200" dirty="0" smtClean="0">
                <a:latin typeface="Arial" panose="020B0604020202020204" pitchFamily="34" charset="0"/>
                <a:ea typeface="Times New Roman" panose="02020603050405020304" pitchFamily="18" charset="0"/>
                <a:cs typeface="Times New Roman" panose="02020603050405020304" pitchFamily="18" charset="0"/>
              </a:rPr>
              <a:t>impacts </a:t>
            </a:r>
            <a:r>
              <a:rPr lang="en-US" sz="1200" dirty="0">
                <a:latin typeface="Arial" panose="020B0604020202020204" pitchFamily="34" charset="0"/>
                <a:ea typeface="Times New Roman" panose="02020603050405020304" pitchFamily="18" charset="0"/>
                <a:cs typeface="Times New Roman" panose="02020603050405020304" pitchFamily="18" charset="0"/>
              </a:rPr>
              <a:t>should be prioritized </a:t>
            </a:r>
            <a:r>
              <a:rPr lang="en-US" sz="1200" dirty="0" smtClean="0">
                <a:latin typeface="Arial" panose="020B0604020202020204" pitchFamily="34" charset="0"/>
                <a:ea typeface="Times New Roman" panose="02020603050405020304" pitchFamily="18" charset="0"/>
                <a:cs typeface="Times New Roman" panose="02020603050405020304" pitchFamily="18" charset="0"/>
              </a:rPr>
              <a:t/>
            </a:r>
            <a:br>
              <a:rPr lang="en-US" sz="1200" dirty="0" smtClean="0">
                <a:latin typeface="Arial" panose="020B0604020202020204" pitchFamily="34" charset="0"/>
                <a:ea typeface="Times New Roman" panose="02020603050405020304" pitchFamily="18" charset="0"/>
                <a:cs typeface="Times New Roman" panose="02020603050405020304" pitchFamily="18" charset="0"/>
              </a:rPr>
            </a:br>
            <a:r>
              <a:rPr lang="en-US" sz="1200" dirty="0" smtClean="0">
                <a:latin typeface="Arial" panose="020B0604020202020204" pitchFamily="34" charset="0"/>
                <a:ea typeface="Times New Roman" panose="02020603050405020304" pitchFamily="18" charset="0"/>
                <a:cs typeface="Times New Roman" panose="02020603050405020304" pitchFamily="18" charset="0"/>
              </a:rPr>
              <a:t>based </a:t>
            </a:r>
            <a:r>
              <a:rPr lang="en-US" sz="1200" dirty="0">
                <a:latin typeface="Arial" panose="020B0604020202020204" pitchFamily="34" charset="0"/>
                <a:ea typeface="Times New Roman" panose="02020603050405020304" pitchFamily="18" charset="0"/>
                <a:cs typeface="Times New Roman" panose="02020603050405020304" pitchFamily="18" charset="0"/>
              </a:rPr>
              <a:t>on the </a:t>
            </a:r>
            <a:r>
              <a:rPr lang="en-US" sz="1200" dirty="0" smtClean="0">
                <a:latin typeface="Arial" panose="020B0604020202020204" pitchFamily="34" charset="0"/>
                <a:ea typeface="Times New Roman" panose="02020603050405020304" pitchFamily="18" charset="0"/>
                <a:cs typeface="Times New Roman" panose="02020603050405020304" pitchFamily="18" charset="0"/>
              </a:rPr>
              <a:t>following criteria:</a:t>
            </a:r>
          </a:p>
          <a:p>
            <a:pPr marL="271463" indent="-271463">
              <a:spcAft>
                <a:spcPts val="600"/>
              </a:spcAft>
              <a:buFont typeface="+mj-lt"/>
              <a:buAutoNum type="arabicPeriod"/>
            </a:pPr>
            <a:r>
              <a:rPr lang="en-US" sz="1200" b="1" dirty="0" smtClean="0">
                <a:latin typeface="Arial" panose="020B0604020202020204" pitchFamily="34" charset="0"/>
                <a:ea typeface="Times New Roman" panose="02020603050405020304" pitchFamily="18" charset="0"/>
                <a:cs typeface="Times New Roman" panose="02020603050405020304" pitchFamily="18" charset="0"/>
              </a:rPr>
              <a:t>Function:</a:t>
            </a:r>
            <a:r>
              <a:rPr lang="en-US" sz="1200" dirty="0" smtClean="0">
                <a:latin typeface="Arial" panose="020B0604020202020204" pitchFamily="34" charset="0"/>
                <a:ea typeface="Times New Roman" panose="02020603050405020304" pitchFamily="18" charset="0"/>
                <a:cs typeface="Times New Roman" panose="02020603050405020304" pitchFamily="18" charset="0"/>
              </a:rPr>
              <a:t> Impact to any business functions or operations.</a:t>
            </a:r>
            <a:endParaRPr lang="en-CA" sz="1200" dirty="0" smtClean="0">
              <a:latin typeface="Arial" panose="020B0604020202020204" pitchFamily="34" charset="0"/>
              <a:ea typeface="Times New Roman" panose="02020603050405020304" pitchFamily="18" charset="0"/>
              <a:cs typeface="Times New Roman" panose="02020603050405020304" pitchFamily="18" charset="0"/>
            </a:endParaRPr>
          </a:p>
          <a:p>
            <a:pPr marL="271463" marR="0" lvl="0" indent="-271463">
              <a:spcBef>
                <a:spcPts val="0"/>
              </a:spcBef>
              <a:spcAft>
                <a:spcPts val="600"/>
              </a:spcAft>
              <a:buFont typeface="+mj-lt"/>
              <a:buAutoNum type="arabicPeriod"/>
            </a:pPr>
            <a:r>
              <a:rPr lang="en-US" sz="1200" b="1" dirty="0" smtClean="0">
                <a:latin typeface="Arial" panose="020B0604020202020204" pitchFamily="34" charset="0"/>
                <a:ea typeface="Times New Roman" panose="02020603050405020304" pitchFamily="18" charset="0"/>
                <a:cs typeface="Times New Roman" panose="02020603050405020304" pitchFamily="18" charset="0"/>
              </a:rPr>
              <a:t>Information:</a:t>
            </a:r>
            <a:r>
              <a:rPr lang="en-US" sz="1200" dirty="0" smtClean="0">
                <a:latin typeface="Arial" panose="020B0604020202020204" pitchFamily="34" charset="0"/>
                <a:ea typeface="Times New Roman" panose="02020603050405020304" pitchFamily="18" charset="0"/>
                <a:cs typeface="Times New Roman" panose="02020603050405020304" pitchFamily="18" charset="0"/>
              </a:rPr>
              <a:t> Impact </a:t>
            </a:r>
            <a:r>
              <a:rPr lang="en-US" sz="1200" dirty="0">
                <a:latin typeface="Arial" panose="020B0604020202020204" pitchFamily="34" charset="0"/>
                <a:ea typeface="Times New Roman" panose="02020603050405020304" pitchFamily="18" charset="0"/>
                <a:cs typeface="Times New Roman" panose="02020603050405020304" pitchFamily="18" charset="0"/>
              </a:rPr>
              <a:t>as it relates to the confidentiality, integrity, and availability of the organization data. </a:t>
            </a:r>
            <a:endParaRPr lang="en-CA" sz="1200" dirty="0">
              <a:latin typeface="Arial" panose="020B0604020202020204" pitchFamily="34" charset="0"/>
              <a:ea typeface="Times New Roman" panose="02020603050405020304" pitchFamily="18" charset="0"/>
              <a:cs typeface="Times New Roman" panose="02020603050405020304" pitchFamily="18" charset="0"/>
            </a:endParaRPr>
          </a:p>
          <a:p>
            <a:pPr marL="271463" marR="0" lvl="0" indent="-271463">
              <a:spcBef>
                <a:spcPts val="0"/>
              </a:spcBef>
              <a:spcAft>
                <a:spcPts val="600"/>
              </a:spcAft>
              <a:buFont typeface="+mj-lt"/>
              <a:buAutoNum type="arabicPeriod"/>
            </a:pPr>
            <a:r>
              <a:rPr lang="en-US" sz="1200" b="1" dirty="0" smtClean="0">
                <a:latin typeface="Arial" panose="020B0604020202020204" pitchFamily="34" charset="0"/>
                <a:ea typeface="Times New Roman" panose="02020603050405020304" pitchFamily="18" charset="0"/>
                <a:cs typeface="Times New Roman" panose="02020603050405020304" pitchFamily="18" charset="0"/>
              </a:rPr>
              <a:t>Recovery: </a:t>
            </a:r>
            <a:r>
              <a:rPr lang="en-US" sz="1200" dirty="0" smtClean="0">
                <a:latin typeface="Arial" panose="020B0604020202020204" pitchFamily="34" charset="0"/>
                <a:ea typeface="Times New Roman" panose="02020603050405020304" pitchFamily="18" charset="0"/>
                <a:cs typeface="Times New Roman" panose="02020603050405020304" pitchFamily="18" charset="0"/>
              </a:rPr>
              <a:t>The </a:t>
            </a:r>
            <a:r>
              <a:rPr lang="en-US" sz="1200" dirty="0">
                <a:latin typeface="Arial" panose="020B0604020202020204" pitchFamily="34" charset="0"/>
                <a:ea typeface="Times New Roman" panose="02020603050405020304" pitchFamily="18" charset="0"/>
                <a:cs typeface="Times New Roman" panose="02020603050405020304" pitchFamily="18" charset="0"/>
              </a:rPr>
              <a:t>time and required resources needed to recover from the incident.</a:t>
            </a:r>
            <a:endParaRPr lang="en-CA" sz="12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34" name="Rectangle 33"/>
          <p:cNvSpPr/>
          <p:nvPr/>
        </p:nvSpPr>
        <p:spPr>
          <a:xfrm>
            <a:off x="6655190" y="2556802"/>
            <a:ext cx="2405681" cy="1015663"/>
          </a:xfrm>
          <a:prstGeom prst="rect">
            <a:avLst/>
          </a:prstGeom>
        </p:spPr>
        <p:txBody>
          <a:bodyPr wrap="square">
            <a:spAutoFit/>
          </a:bodyPr>
          <a:lstStyle/>
          <a:p>
            <a:r>
              <a:rPr lang="en-US" sz="1200" dirty="0" smtClean="0">
                <a:latin typeface="Arial" panose="020B0604020202020204" pitchFamily="34" charset="0"/>
                <a:ea typeface="Times New Roman" panose="02020603050405020304" pitchFamily="18" charset="0"/>
                <a:cs typeface="Times New Roman" panose="02020603050405020304" pitchFamily="18" charset="0"/>
              </a:rPr>
              <a:t>Incident scope refers to </a:t>
            </a:r>
            <a:r>
              <a:rPr lang="en-US" sz="1200" dirty="0">
                <a:latin typeface="Arial" panose="020B0604020202020204" pitchFamily="34" charset="0"/>
                <a:ea typeface="Times New Roman" panose="02020603050405020304" pitchFamily="18" charset="0"/>
                <a:cs typeface="Times New Roman" panose="02020603050405020304" pitchFamily="18" charset="0"/>
              </a:rPr>
              <a:t>t</a:t>
            </a:r>
            <a:r>
              <a:rPr lang="en-US" sz="1200" dirty="0" smtClean="0">
                <a:latin typeface="Arial" panose="020B0604020202020204" pitchFamily="34" charset="0"/>
                <a:ea typeface="Times New Roman" panose="02020603050405020304" pitchFamily="18" charset="0"/>
                <a:cs typeface="Times New Roman" panose="02020603050405020304" pitchFamily="18" charset="0"/>
              </a:rPr>
              <a:t>he evaluation of information technology (IT) systems </a:t>
            </a:r>
            <a:br>
              <a:rPr lang="en-US" sz="1200" dirty="0" smtClean="0">
                <a:latin typeface="Arial" panose="020B0604020202020204" pitchFamily="34" charset="0"/>
                <a:ea typeface="Times New Roman" panose="02020603050405020304" pitchFamily="18" charset="0"/>
                <a:cs typeface="Times New Roman" panose="02020603050405020304" pitchFamily="18" charset="0"/>
              </a:rPr>
            </a:br>
            <a:r>
              <a:rPr lang="en-US" sz="1200" dirty="0" smtClean="0">
                <a:latin typeface="Arial" panose="020B0604020202020204" pitchFamily="34" charset="0"/>
                <a:ea typeface="Times New Roman" panose="02020603050405020304" pitchFamily="18" charset="0"/>
                <a:cs typeface="Times New Roman" panose="02020603050405020304" pitchFamily="18" charset="0"/>
              </a:rPr>
              <a:t>involved and the magnitude </a:t>
            </a:r>
            <a:br>
              <a:rPr lang="en-US" sz="1200" dirty="0" smtClean="0">
                <a:latin typeface="Arial" panose="020B0604020202020204" pitchFamily="34" charset="0"/>
                <a:ea typeface="Times New Roman" panose="02020603050405020304" pitchFamily="18" charset="0"/>
                <a:cs typeface="Times New Roman" panose="02020603050405020304" pitchFamily="18" charset="0"/>
              </a:rPr>
            </a:br>
            <a:r>
              <a:rPr lang="en-US" sz="1200" dirty="0" smtClean="0">
                <a:latin typeface="Arial" panose="020B0604020202020204" pitchFamily="34" charset="0"/>
                <a:ea typeface="Times New Roman" panose="02020603050405020304" pitchFamily="18" charset="0"/>
                <a:cs typeface="Times New Roman" panose="02020603050405020304" pitchFamily="18" charset="0"/>
              </a:rPr>
              <a:t>of the incident.</a:t>
            </a:r>
            <a:endParaRPr lang="en-CA" sz="1200" dirty="0"/>
          </a:p>
        </p:txBody>
      </p:sp>
      <p:sp>
        <p:nvSpPr>
          <p:cNvPr id="37" name="Rectangular Callout 36"/>
          <p:cNvSpPr/>
          <p:nvPr/>
        </p:nvSpPr>
        <p:spPr>
          <a:xfrm>
            <a:off x="3445221" y="4656360"/>
            <a:ext cx="5432078" cy="994447"/>
          </a:xfrm>
          <a:prstGeom prst="wedgeRectCallout">
            <a:avLst>
              <a:gd name="adj1" fmla="val 5117"/>
              <a:gd name="adj2" fmla="val -13377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Incident assessment and threat escalation protocol are part of the </a:t>
            </a:r>
            <a:r>
              <a:rPr lang="en-CA" sz="1200" b="1" i="1" dirty="0">
                <a:solidFill>
                  <a:schemeClr val="tx1"/>
                </a:solidFill>
                <a:hlinkClick r:id="rId2"/>
              </a:rPr>
              <a:t>Information Security Incident Management Plan</a:t>
            </a:r>
            <a:r>
              <a:rPr lang="en-US" sz="1200" b="1" dirty="0" smtClean="0">
                <a:solidFill>
                  <a:schemeClr val="tx1"/>
                </a:solidFill>
              </a:rPr>
              <a:t>,</a:t>
            </a:r>
            <a:r>
              <a:rPr lang="en-US" sz="1200" dirty="0" smtClean="0">
                <a:solidFill>
                  <a:schemeClr val="tx1"/>
                </a:solidFill>
              </a:rPr>
              <a:t> </a:t>
            </a:r>
            <a:r>
              <a:rPr lang="en-US" sz="1200" dirty="0">
                <a:solidFill>
                  <a:schemeClr val="tx1"/>
                </a:solidFill>
              </a:rPr>
              <a:t>which can be customized to fit your organization’s needs</a:t>
            </a:r>
            <a:r>
              <a:rPr lang="en-US" sz="1200" dirty="0" smtClean="0">
                <a:solidFill>
                  <a:schemeClr val="tx1"/>
                </a:solidFill>
              </a:rPr>
              <a:t>. However, only the first two sections pertain to communications. The remainder is part of Info-Tech’s </a:t>
            </a:r>
            <a:r>
              <a:rPr lang="en-US" sz="1200" b="1" i="1" dirty="0">
                <a:solidFill>
                  <a:srgbClr val="000000"/>
                </a:solidFill>
                <a:hlinkClick r:id="rId3"/>
              </a:rPr>
              <a:t>Develop and Implement a Security Incident Management </a:t>
            </a:r>
            <a:r>
              <a:rPr lang="en-US" sz="1200" b="1" i="1" dirty="0" smtClean="0">
                <a:solidFill>
                  <a:srgbClr val="000000"/>
                </a:solidFill>
                <a:hlinkClick r:id="rId3"/>
              </a:rPr>
              <a:t>Program</a:t>
            </a:r>
            <a:r>
              <a:rPr lang="en-US" sz="1200" b="1" i="1" dirty="0" smtClean="0">
                <a:solidFill>
                  <a:srgbClr val="000000"/>
                </a:solidFill>
              </a:rPr>
              <a:t> </a:t>
            </a:r>
            <a:r>
              <a:rPr lang="en-US" sz="1200" dirty="0" smtClean="0">
                <a:solidFill>
                  <a:srgbClr val="000000"/>
                </a:solidFill>
              </a:rPr>
              <a:t>blueprint.</a:t>
            </a:r>
            <a:endParaRPr lang="en-US" sz="1200" dirty="0">
              <a:solidFill>
                <a:srgbClr val="000000"/>
              </a:solidFill>
            </a:endParaRPr>
          </a:p>
        </p:txBody>
      </p:sp>
      <p:grpSp>
        <p:nvGrpSpPr>
          <p:cNvPr id="26" name="Group 25"/>
          <p:cNvGrpSpPr/>
          <p:nvPr/>
        </p:nvGrpSpPr>
        <p:grpSpPr>
          <a:xfrm>
            <a:off x="320634" y="5760896"/>
            <a:ext cx="8337823" cy="682753"/>
            <a:chOff x="323389" y="3283951"/>
            <a:chExt cx="8337823" cy="682753"/>
          </a:xfrm>
        </p:grpSpPr>
        <p:sp>
          <p:nvSpPr>
            <p:cNvPr id="27" name="Rectangle 97"/>
            <p:cNvSpPr/>
            <p:nvPr/>
          </p:nvSpPr>
          <p:spPr>
            <a:xfrm>
              <a:off x="1600868" y="3283951"/>
              <a:ext cx="7060344" cy="676048"/>
            </a:xfrm>
            <a:prstGeom prst="rect">
              <a:avLst/>
            </a:prstGeom>
            <a:solidFill>
              <a:schemeClr val="bg1">
                <a:lumMod val="95000"/>
              </a:schemeClr>
            </a:solidFill>
            <a:ln w="12700">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52000" fontAlgn="base">
                <a:spcBef>
                  <a:spcPct val="0"/>
                </a:spcBef>
                <a:spcAft>
                  <a:spcPct val="0"/>
                </a:spcAft>
              </a:pPr>
              <a:endParaRPr lang="en-CA" sz="1200" dirty="0" smtClean="0">
                <a:solidFill>
                  <a:srgbClr val="333333"/>
                </a:solidFill>
              </a:endParaRPr>
            </a:p>
            <a:p>
              <a:pPr marL="252000" fontAlgn="base">
                <a:spcBef>
                  <a:spcPct val="0"/>
                </a:spcBef>
                <a:spcAft>
                  <a:spcPct val="0"/>
                </a:spcAft>
              </a:pPr>
              <a:r>
                <a:rPr lang="en-CA" sz="1100" dirty="0" smtClean="0">
                  <a:solidFill>
                    <a:srgbClr val="333333"/>
                  </a:solidFill>
                </a:rPr>
                <a:t>Use an incident </a:t>
              </a:r>
              <a:r>
                <a:rPr lang="en-CA" sz="1100" dirty="0">
                  <a:solidFill>
                    <a:srgbClr val="333333"/>
                  </a:solidFill>
                </a:rPr>
                <a:t>impact and scope that is </a:t>
              </a:r>
              <a:r>
                <a:rPr lang="en-CA" sz="1100" dirty="0" smtClean="0">
                  <a:solidFill>
                    <a:srgbClr val="333333"/>
                  </a:solidFill>
                </a:rPr>
                <a:t>tailored to </a:t>
              </a:r>
              <a:r>
                <a:rPr lang="en-CA" sz="1100" dirty="0">
                  <a:solidFill>
                    <a:srgbClr val="333333"/>
                  </a:solidFill>
                </a:rPr>
                <a:t>your organization in order to develop a tiered escalation process that suits your </a:t>
              </a:r>
              <a:r>
                <a:rPr lang="en-CA" sz="1100" dirty="0" smtClean="0">
                  <a:solidFill>
                    <a:srgbClr val="333333"/>
                  </a:solidFill>
                </a:rPr>
                <a:t>organization’s needs. This can be done by </a:t>
              </a:r>
              <a:r>
                <a:rPr lang="en-CA" sz="1100" b="1" dirty="0" smtClean="0">
                  <a:solidFill>
                    <a:srgbClr val="333333"/>
                  </a:solidFill>
                </a:rPr>
                <a:t>adapting</a:t>
              </a:r>
              <a:r>
                <a:rPr lang="en-CA" sz="1100" dirty="0" smtClean="0">
                  <a:solidFill>
                    <a:srgbClr val="333333"/>
                  </a:solidFill>
                </a:rPr>
                <a:t> another organization’s template, but make sure the final product reflects your organization’s culture and politics.</a:t>
              </a:r>
              <a:endParaRPr lang="en-CA" sz="1100" dirty="0">
                <a:solidFill>
                  <a:srgbClr val="333333"/>
                </a:solidFill>
              </a:endParaRPr>
            </a:p>
            <a:p>
              <a:pPr marL="252000" fontAlgn="base">
                <a:spcBef>
                  <a:spcPct val="0"/>
                </a:spcBef>
                <a:spcAft>
                  <a:spcPct val="0"/>
                </a:spcAft>
              </a:pPr>
              <a:endParaRPr lang="en-CA" sz="1200" dirty="0">
                <a:solidFill>
                  <a:srgbClr val="333333"/>
                </a:solidFill>
              </a:endParaRPr>
            </a:p>
          </p:txBody>
        </p:sp>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3389" y="3283951"/>
              <a:ext cx="1615443" cy="682753"/>
            </a:xfrm>
            <a:prstGeom prst="rect">
              <a:avLst/>
            </a:prstGeom>
          </p:spPr>
        </p:pic>
      </p:grpSp>
    </p:spTree>
    <p:extLst>
      <p:ext uri="{BB962C8B-B14F-4D97-AF65-F5344CB8AC3E}">
        <p14:creationId xmlns:p14="http://schemas.microsoft.com/office/powerpoint/2010/main" val="31259091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51520" y="260648"/>
            <a:ext cx="8625780" cy="864096"/>
          </a:xfrm>
        </p:spPr>
        <p:txBody>
          <a:bodyPr/>
          <a:lstStyle/>
          <a:p>
            <a:r>
              <a:rPr lang="en-CA" b="1" dirty="0" smtClean="0"/>
              <a:t>Example: </a:t>
            </a:r>
            <a:r>
              <a:rPr lang="en-CA" dirty="0"/>
              <a:t>threat escalation protocol </a:t>
            </a:r>
            <a:r>
              <a:rPr lang="en-CA" dirty="0" smtClean="0"/>
              <a:t>for </a:t>
            </a:r>
            <a:r>
              <a:rPr lang="en-CA" dirty="0"/>
              <a:t>a financial organization</a:t>
            </a:r>
          </a:p>
        </p:txBody>
      </p:sp>
      <p:grpSp>
        <p:nvGrpSpPr>
          <p:cNvPr id="5" name="Group 6"/>
          <p:cNvGrpSpPr>
            <a:grpSpLocks noChangeAspect="1"/>
          </p:cNvGrpSpPr>
          <p:nvPr/>
        </p:nvGrpSpPr>
        <p:grpSpPr>
          <a:xfrm>
            <a:off x="586169" y="5829149"/>
            <a:ext cx="360017" cy="369196"/>
            <a:chOff x="3375893" y="3714688"/>
            <a:chExt cx="815991" cy="792088"/>
          </a:xfrm>
          <a:effectLst>
            <a:outerShdw blurRad="12700" dist="12700" dir="2700000" algn="tl" rotWithShape="0">
              <a:prstClr val="black">
                <a:alpha val="4000"/>
              </a:prstClr>
            </a:outerShdw>
          </a:effectLst>
        </p:grpSpPr>
        <p:sp>
          <p:nvSpPr>
            <p:cNvPr id="6" name="Rounded Rectangle 6"/>
            <p:cNvSpPr/>
            <p:nvPr/>
          </p:nvSpPr>
          <p:spPr>
            <a:xfrm>
              <a:off x="3375893" y="3714688"/>
              <a:ext cx="815991" cy="792088"/>
            </a:xfrm>
            <a:prstGeom prst="roundRect">
              <a:avLst>
                <a:gd name="adj" fmla="val 0"/>
              </a:avLst>
            </a:prstGeom>
            <a:solidFill>
              <a:srgbClr val="7B7B7B">
                <a:lumMod val="20000"/>
                <a:lumOff val="80000"/>
              </a:srgbClr>
            </a:solidFill>
            <a:ln w="25400" cap="flat" cmpd="sng" algn="ctr">
              <a:noFill/>
              <a:prstDash val="solid"/>
            </a:ln>
            <a:effectLst>
              <a:outerShdw blurRad="12700" dist="25400" dir="2700000" algn="tl" rotWithShape="0">
                <a:prstClr val="black">
                  <a:alpha val="4000"/>
                </a:prstClr>
              </a:outerShdw>
            </a:effectLst>
          </p:spPr>
          <p:txBody>
            <a:bodyPr rtlCol="0" anchor="ctr"/>
            <a:lstStyle>
              <a:defPPr>
                <a:defRPr lang="en-US"/>
              </a:defPPr>
              <a:lvl1pPr algn="ctr" rtl="0" fontAlgn="base">
                <a:spcBef>
                  <a:spcPct val="0"/>
                </a:spcBef>
                <a:spcAft>
                  <a:spcPct val="0"/>
                </a:spcAft>
                <a:defRPr kern="1200">
                  <a:solidFill>
                    <a:schemeClr val="lt1"/>
                  </a:solidFill>
                  <a:latin typeface="+mn-lt"/>
                  <a:ea typeface="+mn-ea"/>
                  <a:cs typeface="+mn-cs"/>
                </a:defRPr>
              </a:lvl1pPr>
              <a:lvl2pPr marL="457200" algn="ctr" rtl="0" fontAlgn="base">
                <a:spcBef>
                  <a:spcPct val="0"/>
                </a:spcBef>
                <a:spcAft>
                  <a:spcPct val="0"/>
                </a:spcAft>
                <a:defRPr kern="1200">
                  <a:solidFill>
                    <a:schemeClr val="lt1"/>
                  </a:solidFill>
                  <a:latin typeface="+mn-lt"/>
                  <a:ea typeface="+mn-ea"/>
                  <a:cs typeface="+mn-cs"/>
                </a:defRPr>
              </a:lvl2pPr>
              <a:lvl3pPr marL="914400" algn="ctr" rtl="0" fontAlgn="base">
                <a:spcBef>
                  <a:spcPct val="0"/>
                </a:spcBef>
                <a:spcAft>
                  <a:spcPct val="0"/>
                </a:spcAft>
                <a:defRPr kern="1200">
                  <a:solidFill>
                    <a:schemeClr val="lt1"/>
                  </a:solidFill>
                  <a:latin typeface="+mn-lt"/>
                  <a:ea typeface="+mn-ea"/>
                  <a:cs typeface="+mn-cs"/>
                </a:defRPr>
              </a:lvl3pPr>
              <a:lvl4pPr marL="1371600" algn="ctr" rtl="0" fontAlgn="base">
                <a:spcBef>
                  <a:spcPct val="0"/>
                </a:spcBef>
                <a:spcAft>
                  <a:spcPct val="0"/>
                </a:spcAft>
                <a:defRPr kern="1200">
                  <a:solidFill>
                    <a:schemeClr val="lt1"/>
                  </a:solidFill>
                  <a:latin typeface="+mn-lt"/>
                  <a:ea typeface="+mn-ea"/>
                  <a:cs typeface="+mn-cs"/>
                </a:defRPr>
              </a:lvl4pPr>
              <a:lvl5pPr marL="1828800" algn="ctr"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ndParaRPr>
            </a:p>
          </p:txBody>
        </p:sp>
        <p:pic>
          <p:nvPicPr>
            <p:cNvPr id="7" name="Picture 13" descr="tool.wmf"/>
            <p:cNvPicPr>
              <a:picLocks noChangeAspect="1"/>
            </p:cNvPicPr>
            <p:nvPr/>
          </p:nvPicPr>
          <p:blipFill>
            <a:blip r:embed="rId2" cstate="print"/>
            <a:stretch>
              <a:fillRect/>
            </a:stretch>
          </p:blipFill>
          <p:spPr>
            <a:xfrm>
              <a:off x="3463829" y="3795631"/>
              <a:ext cx="633902" cy="614790"/>
            </a:xfrm>
            <a:prstGeom prst="rect">
              <a:avLst/>
            </a:prstGeom>
            <a:ln>
              <a:noFill/>
            </a:ln>
          </p:spPr>
        </p:pic>
      </p:grpSp>
      <p:sp>
        <p:nvSpPr>
          <p:cNvPr id="8" name="Text Placeholder 11"/>
          <p:cNvSpPr txBox="1">
            <a:spLocks/>
          </p:cNvSpPr>
          <p:nvPr/>
        </p:nvSpPr>
        <p:spPr bwMode="auto">
          <a:xfrm>
            <a:off x="949699" y="5717142"/>
            <a:ext cx="4886317" cy="59321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0" marR="0" indent="0" algn="l" defTabSz="914400" rtl="0" eaLnBrk="0" fontAlgn="base" latinLnBrk="0" hangingPunct="0">
              <a:lnSpc>
                <a:spcPct val="100000"/>
              </a:lnSpc>
              <a:spcBef>
                <a:spcPct val="20000"/>
              </a:spcBef>
              <a:spcAft>
                <a:spcPct val="0"/>
              </a:spcAft>
              <a:buClr>
                <a:schemeClr val="tx1"/>
              </a:buClr>
              <a:buSzPct val="120000"/>
              <a:buFont typeface="Arial" pitchFamily="34" charset="0"/>
              <a:buNone/>
              <a:tabLst/>
              <a:defRPr sz="1200" b="0" i="0" kern="1200" baseline="0">
                <a:solidFill>
                  <a:schemeClr val="bg1"/>
                </a:solidFill>
                <a:latin typeface="+mn-lt"/>
                <a:ea typeface="+mn-ea"/>
                <a:cs typeface="+mn-cs"/>
              </a:defRPr>
            </a:lvl1pPr>
            <a:lvl2pPr marL="180975" indent="0" algn="l" rtl="0" eaLnBrk="1" fontAlgn="base" hangingPunct="1">
              <a:spcBef>
                <a:spcPct val="20000"/>
              </a:spcBef>
              <a:spcAft>
                <a:spcPct val="0"/>
              </a:spcAft>
              <a:buClr>
                <a:schemeClr val="tx1"/>
              </a:buClr>
              <a:buSzPct val="150000"/>
              <a:buFont typeface="Arial" pitchFamily="34" charset="0"/>
              <a:buNone/>
              <a:defRPr sz="1200" kern="1200">
                <a:solidFill>
                  <a:schemeClr val="tx1"/>
                </a:solidFill>
                <a:latin typeface="+mn-lt"/>
                <a:ea typeface="+mn-ea"/>
                <a:cs typeface="+mn-cs"/>
              </a:defRPr>
            </a:lvl2pPr>
            <a:lvl3pPr marL="361950" indent="0" algn="l" rtl="0" eaLnBrk="1" fontAlgn="base" hangingPunct="1">
              <a:spcBef>
                <a:spcPct val="20000"/>
              </a:spcBef>
              <a:spcAft>
                <a:spcPct val="0"/>
              </a:spcAft>
              <a:buClr>
                <a:schemeClr val="tx1"/>
              </a:buClr>
              <a:buFont typeface="Arial" pitchFamily="34" charset="0"/>
              <a:buNone/>
              <a:defRPr sz="1200" kern="1200">
                <a:solidFill>
                  <a:schemeClr val="tx1"/>
                </a:solidFill>
                <a:latin typeface="+mn-lt"/>
                <a:ea typeface="+mn-ea"/>
                <a:cs typeface="+mn-cs"/>
              </a:defRPr>
            </a:lvl3pPr>
            <a:lvl4pPr marL="542925" indent="0" algn="l" rtl="0" eaLnBrk="1" fontAlgn="base" hangingPunct="1">
              <a:spcBef>
                <a:spcPct val="20000"/>
              </a:spcBef>
              <a:spcAft>
                <a:spcPct val="0"/>
              </a:spcAft>
              <a:buClr>
                <a:schemeClr val="tx1"/>
              </a:buClr>
              <a:buFont typeface="Wingdings" pitchFamily="2" charset="2"/>
              <a:buNone/>
              <a:defRPr sz="1200" kern="1200">
                <a:solidFill>
                  <a:schemeClr val="tx1"/>
                </a:solidFill>
                <a:latin typeface="+mn-lt"/>
                <a:ea typeface="+mn-ea"/>
                <a:cs typeface="+mn-cs"/>
              </a:defRPr>
            </a:lvl4pPr>
            <a:lvl5pPr marL="1828800" indent="0" algn="l" rtl="0" eaLnBrk="1" fontAlgn="base" hangingPunct="1">
              <a:spcBef>
                <a:spcPct val="20000"/>
              </a:spcBef>
              <a:spcAft>
                <a:spcPct val="0"/>
              </a:spcAft>
              <a:buFont typeface="Arial"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CA" dirty="0" smtClean="0">
                <a:solidFill>
                  <a:schemeClr val="tx1"/>
                </a:solidFill>
              </a:rPr>
              <a:t>Customize these impact/scope definitions, as well as the threat escalation protocol, in the </a:t>
            </a:r>
            <a:r>
              <a:rPr lang="en-CA" b="1" i="1" dirty="0" smtClean="0">
                <a:solidFill>
                  <a:schemeClr val="tx1"/>
                </a:solidFill>
                <a:hlinkClick r:id="rId3"/>
              </a:rPr>
              <a:t>Information Security </a:t>
            </a:r>
            <a:r>
              <a:rPr lang="en-CA" b="1" i="1" dirty="0">
                <a:solidFill>
                  <a:schemeClr val="tx1"/>
                </a:solidFill>
                <a:hlinkClick r:id="rId3"/>
              </a:rPr>
              <a:t>Incident Management Plan</a:t>
            </a:r>
            <a:r>
              <a:rPr lang="en-CA" dirty="0" smtClean="0">
                <a:solidFill>
                  <a:schemeClr val="tx1"/>
                </a:solidFill>
              </a:rPr>
              <a:t> to meet your organization’s needs</a:t>
            </a:r>
            <a:endParaRPr lang="en-CA" b="1" i="1" dirty="0">
              <a:solidFill>
                <a:schemeClr val="tx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443333005"/>
              </p:ext>
            </p:extLst>
          </p:nvPr>
        </p:nvGraphicFramePr>
        <p:xfrm>
          <a:off x="292507" y="1162472"/>
          <a:ext cx="5208860" cy="4512120"/>
        </p:xfrm>
        <a:graphic>
          <a:graphicData uri="http://schemas.openxmlformats.org/drawingml/2006/table">
            <a:tbl>
              <a:tblPr firstRow="1" firstCol="1" bandRow="1">
                <a:tableStyleId>{5C22544A-7EE6-4342-B048-85BDC9FD1C3A}</a:tableStyleId>
              </a:tblPr>
              <a:tblGrid>
                <a:gridCol w="1503253"/>
                <a:gridCol w="1712300"/>
                <a:gridCol w="1993307"/>
              </a:tblGrid>
              <a:tr h="411113">
                <a:tc>
                  <a:txBody>
                    <a:bodyPr/>
                    <a:lstStyle/>
                    <a:p>
                      <a:pPr marL="0" marR="0" algn="ctr">
                        <a:lnSpc>
                          <a:spcPct val="107000"/>
                        </a:lnSpc>
                        <a:spcBef>
                          <a:spcPts val="0"/>
                        </a:spcBef>
                        <a:spcAft>
                          <a:spcPts val="800"/>
                        </a:spcAft>
                      </a:pPr>
                      <a:r>
                        <a:rPr lang="en-US" sz="1400" dirty="0">
                          <a:effectLst/>
                        </a:rPr>
                        <a:t>Threat Escalation Protocol</a:t>
                      </a:r>
                      <a:endParaRPr lang="en-CA"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rgbClr val="2576B7"/>
                    </a:solidFill>
                  </a:tcPr>
                </a:tc>
                <a:tc>
                  <a:txBody>
                    <a:bodyPr/>
                    <a:lstStyle/>
                    <a:p>
                      <a:pPr marL="0" marR="0" algn="ctr">
                        <a:lnSpc>
                          <a:spcPct val="107000"/>
                        </a:lnSpc>
                        <a:spcBef>
                          <a:spcPts val="0"/>
                        </a:spcBef>
                        <a:spcAft>
                          <a:spcPts val="800"/>
                        </a:spcAft>
                      </a:pPr>
                      <a:r>
                        <a:rPr lang="en-US" sz="1400" dirty="0">
                          <a:effectLst/>
                        </a:rPr>
                        <a:t>Criteria</a:t>
                      </a:r>
                      <a:endParaRPr lang="en-CA"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rgbClr val="2576B7"/>
                    </a:solidFill>
                  </a:tcPr>
                </a:tc>
                <a:tc>
                  <a:txBody>
                    <a:bodyPr/>
                    <a:lstStyle/>
                    <a:p>
                      <a:pPr marL="0" marR="0" algn="ctr">
                        <a:lnSpc>
                          <a:spcPct val="107000"/>
                        </a:lnSpc>
                        <a:spcBef>
                          <a:spcPts val="0"/>
                        </a:spcBef>
                        <a:spcAft>
                          <a:spcPts val="800"/>
                        </a:spcAft>
                      </a:pPr>
                      <a:r>
                        <a:rPr lang="en-US" sz="1400" dirty="0">
                          <a:effectLst/>
                        </a:rPr>
                        <a:t>Stakeholders</a:t>
                      </a:r>
                      <a:endParaRPr lang="en-CA" sz="14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rgbClr val="2576B7"/>
                    </a:solidFill>
                  </a:tcPr>
                </a:tc>
              </a:tr>
              <a:tr h="1385098">
                <a:tc>
                  <a:txBody>
                    <a:bodyPr/>
                    <a:lstStyle/>
                    <a:p>
                      <a:pPr marL="0" marR="0" algn="ctr">
                        <a:spcBef>
                          <a:spcPts val="0"/>
                        </a:spcBef>
                        <a:spcAft>
                          <a:spcPts val="0"/>
                        </a:spcAft>
                      </a:pPr>
                      <a:r>
                        <a:rPr lang="en-US" sz="2200" dirty="0">
                          <a:solidFill>
                            <a:schemeClr val="tx1"/>
                          </a:solidFill>
                          <a:effectLst/>
                        </a:rPr>
                        <a:t>Tier 1</a:t>
                      </a:r>
                      <a:endParaRPr lang="en-CA" sz="10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rgbClr val="FF0000"/>
                    </a:solidFill>
                  </a:tcPr>
                </a:tc>
                <a:tc>
                  <a:txBody>
                    <a:bodyPr/>
                    <a:lstStyle/>
                    <a:p>
                      <a:pPr marL="342900" marR="0" lvl="0" indent="-342900">
                        <a:spcBef>
                          <a:spcPts val="0"/>
                        </a:spcBef>
                        <a:spcAft>
                          <a:spcPts val="0"/>
                        </a:spcAft>
                        <a:buFont typeface="Symbol" panose="05050102010706020507" pitchFamily="18" charset="2"/>
                        <a:buChar char=""/>
                      </a:pPr>
                      <a:r>
                        <a:rPr lang="en-US" sz="1200" dirty="0">
                          <a:effectLst/>
                        </a:rPr>
                        <a:t>High </a:t>
                      </a:r>
                      <a:r>
                        <a:rPr lang="en-US" sz="1200" dirty="0" smtClean="0">
                          <a:effectLst/>
                        </a:rPr>
                        <a:t>impact, </a:t>
                      </a:r>
                      <a:r>
                        <a:rPr lang="en-CA" sz="1200" dirty="0" smtClean="0">
                          <a:effectLst/>
                        </a:rPr>
                        <a:t>high scope</a:t>
                      </a:r>
                      <a:endParaRPr lang="en-CA" sz="1200" dirty="0">
                        <a:effectLst/>
                      </a:endParaRPr>
                    </a:p>
                    <a:p>
                      <a:pPr marL="342900" marR="0" lvl="0" indent="-342900">
                        <a:spcBef>
                          <a:spcPts val="0"/>
                        </a:spcBef>
                        <a:spcAft>
                          <a:spcPts val="0"/>
                        </a:spcAft>
                        <a:buFont typeface="Symbol" panose="05050102010706020507" pitchFamily="18" charset="2"/>
                        <a:buChar char=""/>
                      </a:pPr>
                      <a:r>
                        <a:rPr lang="en-US" sz="1200" dirty="0">
                          <a:effectLst/>
                        </a:rPr>
                        <a:t>High </a:t>
                      </a:r>
                      <a:r>
                        <a:rPr lang="en-US" sz="1200" dirty="0" smtClean="0">
                          <a:effectLst/>
                        </a:rPr>
                        <a:t>impact, </a:t>
                      </a:r>
                      <a:r>
                        <a:rPr lang="en-CA" sz="1200" dirty="0" smtClean="0">
                          <a:effectLst/>
                        </a:rPr>
                        <a:t>medium scope</a:t>
                      </a:r>
                      <a:endParaRPr lang="en-CA" sz="1200" dirty="0">
                        <a:effectLst/>
                      </a:endParaRPr>
                    </a:p>
                    <a:p>
                      <a:pPr marL="342900" marR="0" lvl="0" indent="-342900">
                        <a:spcBef>
                          <a:spcPts val="0"/>
                        </a:spcBef>
                        <a:spcAft>
                          <a:spcPts val="0"/>
                        </a:spcAft>
                        <a:buFont typeface="Symbol" panose="05050102010706020507" pitchFamily="18" charset="2"/>
                        <a:buChar char=""/>
                      </a:pPr>
                      <a:r>
                        <a:rPr lang="en-US" sz="1200" dirty="0">
                          <a:effectLst/>
                        </a:rPr>
                        <a:t>Medium </a:t>
                      </a:r>
                      <a:r>
                        <a:rPr lang="en-US" sz="1200" dirty="0" smtClean="0">
                          <a:effectLst/>
                        </a:rPr>
                        <a:t>impact, </a:t>
                      </a:r>
                      <a:r>
                        <a:rPr lang="en-CA" sz="1200" dirty="0" smtClean="0">
                          <a:effectLst/>
                        </a:rPr>
                        <a:t>high scope</a:t>
                      </a:r>
                      <a:endParaRPr lang="en-CA"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marR="0" lvl="0" indent="-342900">
                        <a:lnSpc>
                          <a:spcPts val="1350"/>
                        </a:lnSpc>
                        <a:spcBef>
                          <a:spcPts val="0"/>
                        </a:spcBef>
                        <a:spcAft>
                          <a:spcPts val="0"/>
                        </a:spcAft>
                        <a:buFont typeface="Symbol" panose="05050102010706020507" pitchFamily="18" charset="2"/>
                        <a:buChar char=""/>
                      </a:pPr>
                      <a:r>
                        <a:rPr lang="en-US" sz="1200" dirty="0">
                          <a:effectLst/>
                        </a:rPr>
                        <a:t>End User</a:t>
                      </a:r>
                      <a:endParaRPr lang="en-CA" sz="1200" dirty="0">
                        <a:effectLst/>
                      </a:endParaRPr>
                    </a:p>
                    <a:p>
                      <a:pPr marL="342900" marR="0" lvl="0" indent="-342900">
                        <a:lnSpc>
                          <a:spcPts val="1350"/>
                        </a:lnSpc>
                        <a:spcBef>
                          <a:spcPts val="0"/>
                        </a:spcBef>
                        <a:spcAft>
                          <a:spcPts val="0"/>
                        </a:spcAft>
                        <a:buFont typeface="Symbol" panose="05050102010706020507" pitchFamily="18" charset="2"/>
                        <a:buChar char=""/>
                      </a:pPr>
                      <a:r>
                        <a:rPr lang="en-US" sz="1200" dirty="0">
                          <a:effectLst/>
                        </a:rPr>
                        <a:t>Help Desk </a:t>
                      </a:r>
                      <a:endParaRPr lang="en-CA" sz="1200" dirty="0">
                        <a:effectLst/>
                      </a:endParaRPr>
                    </a:p>
                    <a:p>
                      <a:pPr marL="342900" marR="0" lvl="0" indent="-342900">
                        <a:lnSpc>
                          <a:spcPts val="1350"/>
                        </a:lnSpc>
                        <a:spcBef>
                          <a:spcPts val="0"/>
                        </a:spcBef>
                        <a:spcAft>
                          <a:spcPts val="0"/>
                        </a:spcAft>
                        <a:buFont typeface="Symbol" panose="05050102010706020507" pitchFamily="18" charset="2"/>
                        <a:buChar char=""/>
                      </a:pPr>
                      <a:r>
                        <a:rPr lang="en-US" sz="1200" dirty="0" smtClean="0">
                          <a:effectLst/>
                        </a:rPr>
                        <a:t>Cybersecurity </a:t>
                      </a:r>
                      <a:endParaRPr lang="en-CA" sz="1200" dirty="0">
                        <a:effectLst/>
                      </a:endParaRPr>
                    </a:p>
                    <a:p>
                      <a:pPr marL="342900" marR="0" lvl="0" indent="-342900">
                        <a:lnSpc>
                          <a:spcPts val="1350"/>
                        </a:lnSpc>
                        <a:spcBef>
                          <a:spcPts val="0"/>
                        </a:spcBef>
                        <a:spcAft>
                          <a:spcPts val="0"/>
                        </a:spcAft>
                        <a:buFont typeface="Symbol" panose="05050102010706020507" pitchFamily="18" charset="2"/>
                        <a:buChar char=""/>
                      </a:pPr>
                      <a:r>
                        <a:rPr lang="en-US" sz="1200" dirty="0">
                          <a:effectLst/>
                        </a:rPr>
                        <a:t>IT Operations </a:t>
                      </a:r>
                      <a:endParaRPr lang="en-CA" sz="1200" dirty="0">
                        <a:effectLst/>
                      </a:endParaRPr>
                    </a:p>
                    <a:p>
                      <a:pPr marL="342900" marR="0" lvl="0" indent="-342900">
                        <a:lnSpc>
                          <a:spcPts val="1350"/>
                        </a:lnSpc>
                        <a:spcBef>
                          <a:spcPts val="0"/>
                        </a:spcBef>
                        <a:spcAft>
                          <a:spcPts val="0"/>
                        </a:spcAft>
                        <a:buFont typeface="Symbol" panose="05050102010706020507" pitchFamily="18" charset="2"/>
                        <a:buChar char=""/>
                      </a:pPr>
                      <a:r>
                        <a:rPr lang="en-US" sz="1200" dirty="0">
                          <a:effectLst/>
                        </a:rPr>
                        <a:t>CISO </a:t>
                      </a:r>
                      <a:endParaRPr lang="en-CA" sz="1200" dirty="0">
                        <a:effectLst/>
                      </a:endParaRPr>
                    </a:p>
                    <a:p>
                      <a:pPr marL="342900" marR="0" lvl="0" indent="-342900">
                        <a:lnSpc>
                          <a:spcPts val="1350"/>
                        </a:lnSpc>
                        <a:spcBef>
                          <a:spcPts val="0"/>
                        </a:spcBef>
                        <a:spcAft>
                          <a:spcPts val="0"/>
                        </a:spcAft>
                        <a:buFont typeface="Symbol" panose="05050102010706020507" pitchFamily="18" charset="2"/>
                        <a:buChar char=""/>
                      </a:pPr>
                      <a:r>
                        <a:rPr lang="en-US" sz="1200" dirty="0">
                          <a:effectLst/>
                        </a:rPr>
                        <a:t>Legal, HR, PR </a:t>
                      </a:r>
                      <a:endParaRPr lang="en-CA" sz="1200" dirty="0">
                        <a:effectLst/>
                      </a:endParaRPr>
                    </a:p>
                    <a:p>
                      <a:pPr marL="342900" marR="0" lvl="0" indent="-342900">
                        <a:lnSpc>
                          <a:spcPts val="1350"/>
                        </a:lnSpc>
                        <a:spcBef>
                          <a:spcPts val="0"/>
                        </a:spcBef>
                        <a:spcAft>
                          <a:spcPts val="0"/>
                        </a:spcAft>
                        <a:buFont typeface="Symbol" panose="05050102010706020507" pitchFamily="18" charset="2"/>
                        <a:buChar char=""/>
                      </a:pPr>
                      <a:r>
                        <a:rPr lang="en-US" sz="1200" dirty="0">
                          <a:effectLst/>
                        </a:rPr>
                        <a:t>Senior Management </a:t>
                      </a:r>
                      <a:endParaRPr lang="en-CA" sz="1200" dirty="0">
                        <a:effectLst/>
                      </a:endParaRPr>
                    </a:p>
                    <a:p>
                      <a:pPr marL="342900" marR="0" lvl="0" indent="-342900">
                        <a:lnSpc>
                          <a:spcPts val="1350"/>
                        </a:lnSpc>
                        <a:spcBef>
                          <a:spcPts val="0"/>
                        </a:spcBef>
                        <a:spcAft>
                          <a:spcPts val="0"/>
                        </a:spcAft>
                        <a:buFont typeface="Symbol" panose="05050102010706020507" pitchFamily="18" charset="2"/>
                        <a:buChar char=""/>
                      </a:pPr>
                      <a:r>
                        <a:rPr lang="en-US" sz="1200" dirty="0">
                          <a:effectLst/>
                        </a:rPr>
                        <a:t>External </a:t>
                      </a:r>
                      <a:r>
                        <a:rPr lang="en-US" sz="1200" dirty="0" smtClean="0">
                          <a:effectLst/>
                        </a:rPr>
                        <a:t>Third </a:t>
                      </a:r>
                      <a:r>
                        <a:rPr lang="en-US" sz="1200" dirty="0">
                          <a:effectLst/>
                        </a:rPr>
                        <a:t>Parties</a:t>
                      </a:r>
                      <a:endParaRPr lang="en-CA"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r>
              <a:tr h="1646741">
                <a:tc>
                  <a:txBody>
                    <a:bodyPr/>
                    <a:lstStyle/>
                    <a:p>
                      <a:pPr marL="0" marR="0" algn="ctr">
                        <a:spcBef>
                          <a:spcPts val="0"/>
                        </a:spcBef>
                        <a:spcAft>
                          <a:spcPts val="0"/>
                        </a:spcAft>
                      </a:pPr>
                      <a:r>
                        <a:rPr lang="en-US" sz="2200" dirty="0">
                          <a:solidFill>
                            <a:schemeClr val="tx1"/>
                          </a:solidFill>
                          <a:effectLst/>
                        </a:rPr>
                        <a:t>Tier 2</a:t>
                      </a:r>
                      <a:endParaRPr lang="en-CA" sz="10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rgbClr val="FFC000"/>
                    </a:solidFill>
                  </a:tcPr>
                </a:tc>
                <a:tc>
                  <a:txBody>
                    <a:bodyPr/>
                    <a:lstStyle/>
                    <a:p>
                      <a:pPr marL="342900" marR="0" lvl="0" indent="-342900">
                        <a:spcBef>
                          <a:spcPts val="0"/>
                        </a:spcBef>
                        <a:spcAft>
                          <a:spcPts val="0"/>
                        </a:spcAft>
                        <a:buFont typeface="Symbol" panose="05050102010706020507" pitchFamily="18" charset="2"/>
                        <a:buChar char=""/>
                      </a:pPr>
                      <a:r>
                        <a:rPr lang="en-US" sz="1200" dirty="0">
                          <a:effectLst/>
                        </a:rPr>
                        <a:t>High </a:t>
                      </a:r>
                      <a:r>
                        <a:rPr lang="en-US" sz="1200" dirty="0" smtClean="0">
                          <a:effectLst/>
                        </a:rPr>
                        <a:t>impact, </a:t>
                      </a:r>
                      <a:r>
                        <a:rPr lang="en-CA" sz="1200" dirty="0" smtClean="0">
                          <a:effectLst/>
                        </a:rPr>
                        <a:t>low scope</a:t>
                      </a:r>
                      <a:endParaRPr lang="en-CA" sz="1200" dirty="0">
                        <a:effectLst/>
                      </a:endParaRPr>
                    </a:p>
                    <a:p>
                      <a:pPr marL="342900" marR="0" lvl="0" indent="-342900">
                        <a:spcBef>
                          <a:spcPts val="0"/>
                        </a:spcBef>
                        <a:spcAft>
                          <a:spcPts val="0"/>
                        </a:spcAft>
                        <a:buFont typeface="Symbol" panose="05050102010706020507" pitchFamily="18" charset="2"/>
                        <a:buChar char=""/>
                      </a:pPr>
                      <a:r>
                        <a:rPr lang="en-US" sz="1200" dirty="0">
                          <a:effectLst/>
                        </a:rPr>
                        <a:t>Medium </a:t>
                      </a:r>
                      <a:r>
                        <a:rPr lang="en-US" sz="1200" dirty="0" smtClean="0">
                          <a:effectLst/>
                        </a:rPr>
                        <a:t>impact, </a:t>
                      </a:r>
                      <a:r>
                        <a:rPr lang="en-CA" sz="1200" dirty="0" smtClean="0">
                          <a:effectLst/>
                        </a:rPr>
                        <a:t>medium scope</a:t>
                      </a:r>
                      <a:endParaRPr lang="en-CA" sz="1200" dirty="0">
                        <a:effectLst/>
                      </a:endParaRPr>
                    </a:p>
                    <a:p>
                      <a:pPr marL="342900" marR="0" lvl="0" indent="-342900">
                        <a:spcBef>
                          <a:spcPts val="0"/>
                        </a:spcBef>
                        <a:spcAft>
                          <a:spcPts val="0"/>
                        </a:spcAft>
                        <a:buFont typeface="Symbol" panose="05050102010706020507" pitchFamily="18" charset="2"/>
                        <a:buChar char=""/>
                      </a:pPr>
                      <a:r>
                        <a:rPr lang="en-US" sz="1200" dirty="0">
                          <a:effectLst/>
                        </a:rPr>
                        <a:t>Medium </a:t>
                      </a:r>
                      <a:r>
                        <a:rPr lang="en-US" sz="1200" dirty="0" smtClean="0">
                          <a:effectLst/>
                        </a:rPr>
                        <a:t>impact, </a:t>
                      </a:r>
                      <a:r>
                        <a:rPr lang="en-CA" sz="1200" dirty="0" smtClean="0">
                          <a:effectLst/>
                        </a:rPr>
                        <a:t>low scope</a:t>
                      </a:r>
                    </a:p>
                    <a:p>
                      <a:pPr marL="342900" marR="0" lvl="0" indent="-342900">
                        <a:spcBef>
                          <a:spcPts val="0"/>
                        </a:spcBef>
                        <a:spcAft>
                          <a:spcPts val="0"/>
                        </a:spcAft>
                        <a:buFont typeface="Symbol" panose="05050102010706020507" pitchFamily="18" charset="2"/>
                        <a:buChar char=""/>
                      </a:pPr>
                      <a:r>
                        <a:rPr lang="en-US" sz="1200" dirty="0" smtClean="0">
                          <a:effectLst/>
                        </a:rPr>
                        <a:t>Low impact, </a:t>
                      </a:r>
                      <a:r>
                        <a:rPr lang="en-CA" sz="1200" dirty="0" smtClean="0">
                          <a:effectLst/>
                        </a:rPr>
                        <a:t>high scope</a:t>
                      </a:r>
                    </a:p>
                    <a:p>
                      <a:pPr marL="342900" marR="0" lvl="0" indent="-342900">
                        <a:spcBef>
                          <a:spcPts val="0"/>
                        </a:spcBef>
                        <a:spcAft>
                          <a:spcPts val="0"/>
                        </a:spcAft>
                        <a:buFont typeface="Symbol" panose="05050102010706020507" pitchFamily="18" charset="2"/>
                        <a:buChar char=""/>
                      </a:pPr>
                      <a:r>
                        <a:rPr lang="en-US" sz="1200" dirty="0" smtClean="0">
                          <a:effectLst/>
                        </a:rPr>
                        <a:t>Low impact, </a:t>
                      </a:r>
                      <a:r>
                        <a:rPr lang="en-CA" sz="1200" dirty="0" smtClean="0">
                          <a:effectLst/>
                        </a:rPr>
                        <a:t>medium scope</a:t>
                      </a:r>
                      <a:endParaRPr lang="en-CA"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marR="0" lvl="0" indent="-342900">
                        <a:lnSpc>
                          <a:spcPts val="1350"/>
                        </a:lnSpc>
                        <a:spcBef>
                          <a:spcPts val="0"/>
                        </a:spcBef>
                        <a:spcAft>
                          <a:spcPts val="0"/>
                        </a:spcAft>
                        <a:buFont typeface="Symbol" panose="05050102010706020507" pitchFamily="18" charset="2"/>
                        <a:buChar char=""/>
                      </a:pPr>
                      <a:r>
                        <a:rPr lang="en-US" sz="1200" dirty="0">
                          <a:effectLst/>
                        </a:rPr>
                        <a:t>End User</a:t>
                      </a:r>
                      <a:endParaRPr lang="en-CA" sz="1200" dirty="0">
                        <a:effectLst/>
                      </a:endParaRPr>
                    </a:p>
                    <a:p>
                      <a:pPr marL="342900" marR="0" lvl="0" indent="-342900">
                        <a:lnSpc>
                          <a:spcPts val="1350"/>
                        </a:lnSpc>
                        <a:spcBef>
                          <a:spcPts val="0"/>
                        </a:spcBef>
                        <a:spcAft>
                          <a:spcPts val="0"/>
                        </a:spcAft>
                        <a:buFont typeface="Symbol" panose="05050102010706020507" pitchFamily="18" charset="2"/>
                        <a:buChar char=""/>
                      </a:pPr>
                      <a:r>
                        <a:rPr lang="en-US" sz="1200" dirty="0">
                          <a:effectLst/>
                        </a:rPr>
                        <a:t>Help Desk</a:t>
                      </a:r>
                      <a:endParaRPr lang="en-CA" sz="1200" dirty="0">
                        <a:effectLst/>
                      </a:endParaRPr>
                    </a:p>
                    <a:p>
                      <a:pPr marL="342900" marR="0" lvl="0" indent="-342900">
                        <a:lnSpc>
                          <a:spcPts val="1350"/>
                        </a:lnSpc>
                        <a:spcBef>
                          <a:spcPts val="0"/>
                        </a:spcBef>
                        <a:spcAft>
                          <a:spcPts val="0"/>
                        </a:spcAft>
                        <a:buFont typeface="Symbol" panose="05050102010706020507" pitchFamily="18" charset="2"/>
                        <a:buChar char=""/>
                      </a:pPr>
                      <a:r>
                        <a:rPr lang="en-US" sz="1200" dirty="0" smtClean="0">
                          <a:effectLst/>
                        </a:rPr>
                        <a:t>Cybersecurity</a:t>
                      </a:r>
                      <a:endParaRPr lang="en-CA" sz="1200" dirty="0">
                        <a:effectLst/>
                      </a:endParaRPr>
                    </a:p>
                    <a:p>
                      <a:pPr marL="342900" marR="0" lvl="0" indent="-342900">
                        <a:lnSpc>
                          <a:spcPts val="1350"/>
                        </a:lnSpc>
                        <a:spcBef>
                          <a:spcPts val="0"/>
                        </a:spcBef>
                        <a:spcAft>
                          <a:spcPts val="0"/>
                        </a:spcAft>
                        <a:buFont typeface="Symbol" panose="05050102010706020507" pitchFamily="18" charset="2"/>
                        <a:buChar char=""/>
                      </a:pPr>
                      <a:r>
                        <a:rPr lang="en-US" sz="1200" dirty="0">
                          <a:effectLst/>
                        </a:rPr>
                        <a:t>IT Operations</a:t>
                      </a:r>
                      <a:endParaRPr lang="en-CA" sz="1200" dirty="0">
                        <a:effectLst/>
                      </a:endParaRPr>
                    </a:p>
                    <a:p>
                      <a:pPr marL="342900" marR="0" lvl="0" indent="-342900">
                        <a:lnSpc>
                          <a:spcPts val="1350"/>
                        </a:lnSpc>
                        <a:spcBef>
                          <a:spcPts val="0"/>
                        </a:spcBef>
                        <a:spcAft>
                          <a:spcPts val="0"/>
                        </a:spcAft>
                        <a:buFont typeface="Symbol" panose="05050102010706020507" pitchFamily="18" charset="2"/>
                        <a:buChar char=""/>
                      </a:pPr>
                      <a:r>
                        <a:rPr lang="en-US" sz="1200" dirty="0">
                          <a:effectLst/>
                        </a:rPr>
                        <a:t>CISO</a:t>
                      </a:r>
                      <a:endParaRPr lang="en-CA"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r>
              <a:tr h="534337">
                <a:tc>
                  <a:txBody>
                    <a:bodyPr/>
                    <a:lstStyle/>
                    <a:p>
                      <a:pPr marL="0" marR="0" algn="ctr">
                        <a:spcBef>
                          <a:spcPts val="0"/>
                        </a:spcBef>
                        <a:spcAft>
                          <a:spcPts val="0"/>
                        </a:spcAft>
                      </a:pPr>
                      <a:r>
                        <a:rPr lang="en-US" sz="2200" dirty="0">
                          <a:solidFill>
                            <a:schemeClr val="tx1"/>
                          </a:solidFill>
                          <a:effectLst/>
                        </a:rPr>
                        <a:t>Tier 3</a:t>
                      </a:r>
                      <a:endParaRPr lang="en-CA" sz="10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solidFill>
                      <a:srgbClr val="00B050"/>
                    </a:solidFill>
                  </a:tcPr>
                </a:tc>
                <a:tc>
                  <a:txBody>
                    <a:bodyPr/>
                    <a:lstStyle/>
                    <a:p>
                      <a:pPr marL="342900" marR="0" lvl="0" indent="-342900">
                        <a:spcBef>
                          <a:spcPts val="0"/>
                        </a:spcBef>
                        <a:spcAft>
                          <a:spcPts val="0"/>
                        </a:spcAft>
                        <a:buFont typeface="Symbol" panose="05050102010706020507" pitchFamily="18" charset="2"/>
                        <a:buChar char=""/>
                      </a:pPr>
                      <a:r>
                        <a:rPr lang="en-US" sz="1200" dirty="0">
                          <a:effectLst/>
                        </a:rPr>
                        <a:t>Low </a:t>
                      </a:r>
                      <a:r>
                        <a:rPr lang="en-US" sz="1200" dirty="0" smtClean="0">
                          <a:effectLst/>
                        </a:rPr>
                        <a:t>impact, </a:t>
                      </a:r>
                      <a:r>
                        <a:rPr lang="en-CA" sz="1200" dirty="0" smtClean="0">
                          <a:effectLst/>
                        </a:rPr>
                        <a:t>medium scope</a:t>
                      </a:r>
                      <a:endParaRPr lang="en-CA" sz="1200" dirty="0">
                        <a:effectLst/>
                      </a:endParaRPr>
                    </a:p>
                    <a:p>
                      <a:pPr marL="342900" marR="0" lvl="0" indent="-342900">
                        <a:spcBef>
                          <a:spcPts val="0"/>
                        </a:spcBef>
                        <a:spcAft>
                          <a:spcPts val="0"/>
                        </a:spcAft>
                        <a:buFont typeface="Symbol" panose="05050102010706020507" pitchFamily="18" charset="2"/>
                        <a:buChar char=""/>
                      </a:pPr>
                      <a:r>
                        <a:rPr lang="en-US" sz="1200" dirty="0">
                          <a:effectLst/>
                        </a:rPr>
                        <a:t>False </a:t>
                      </a:r>
                      <a:r>
                        <a:rPr lang="en-US" sz="1200" dirty="0" smtClean="0">
                          <a:effectLst/>
                        </a:rPr>
                        <a:t>positive</a:t>
                      </a:r>
                      <a:endParaRPr lang="en-CA"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342900" marR="0" lvl="0" indent="-342900">
                        <a:lnSpc>
                          <a:spcPct val="105000"/>
                        </a:lnSpc>
                        <a:spcBef>
                          <a:spcPts val="0"/>
                        </a:spcBef>
                        <a:spcAft>
                          <a:spcPts val="0"/>
                        </a:spcAft>
                        <a:buFont typeface="Symbol" panose="05050102010706020507" pitchFamily="18" charset="2"/>
                        <a:buChar char=""/>
                      </a:pPr>
                      <a:r>
                        <a:rPr lang="en-US" sz="1200" dirty="0">
                          <a:effectLst/>
                        </a:rPr>
                        <a:t>End User </a:t>
                      </a:r>
                      <a:endParaRPr lang="en-US" sz="1200" dirty="0" smtClean="0">
                        <a:effectLst/>
                      </a:endParaRPr>
                    </a:p>
                    <a:p>
                      <a:pPr marL="342900" marR="0" lvl="0" indent="-342900">
                        <a:lnSpc>
                          <a:spcPct val="105000"/>
                        </a:lnSpc>
                        <a:spcBef>
                          <a:spcPts val="0"/>
                        </a:spcBef>
                        <a:spcAft>
                          <a:spcPts val="0"/>
                        </a:spcAft>
                        <a:buFont typeface="Symbol" panose="05050102010706020507" pitchFamily="18" charset="2"/>
                        <a:buChar char=""/>
                      </a:pPr>
                      <a:r>
                        <a:rPr lang="en-US" sz="1200" dirty="0" smtClean="0">
                          <a:effectLst/>
                        </a:rPr>
                        <a:t>Help Desk </a:t>
                      </a:r>
                      <a:endParaRPr lang="en-CA" sz="1200" dirty="0" smtClean="0">
                        <a:effectLst/>
                      </a:endParaRPr>
                    </a:p>
                    <a:p>
                      <a:pPr marL="342900" marR="0" lvl="0" indent="-342900">
                        <a:lnSpc>
                          <a:spcPct val="105000"/>
                        </a:lnSpc>
                        <a:spcBef>
                          <a:spcPts val="0"/>
                        </a:spcBef>
                        <a:spcAft>
                          <a:spcPts val="0"/>
                        </a:spcAft>
                        <a:buFont typeface="Symbol" panose="05050102010706020507" pitchFamily="18" charset="2"/>
                        <a:buChar char=""/>
                      </a:pPr>
                      <a:r>
                        <a:rPr lang="en-US" sz="1200" dirty="0" smtClean="0">
                          <a:effectLst/>
                        </a:rPr>
                        <a:t>Cybersecurity</a:t>
                      </a:r>
                      <a:endParaRPr lang="en-CA" sz="12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r>
            </a:tbl>
          </a:graphicData>
        </a:graphic>
      </p:graphicFrame>
      <p:sp>
        <p:nvSpPr>
          <p:cNvPr id="2" name="Rectangle 1"/>
          <p:cNvSpPr/>
          <p:nvPr/>
        </p:nvSpPr>
        <p:spPr>
          <a:xfrm>
            <a:off x="6150551" y="1276773"/>
            <a:ext cx="2448791" cy="3847207"/>
          </a:xfrm>
          <a:prstGeom prst="rect">
            <a:avLst/>
          </a:prstGeom>
        </p:spPr>
        <p:txBody>
          <a:bodyPr wrap="square">
            <a:spAutoFit/>
          </a:bodyPr>
          <a:lstStyle/>
          <a:p>
            <a:pPr algn="ctr">
              <a:spcAft>
                <a:spcPts val="600"/>
              </a:spcAft>
            </a:pPr>
            <a:r>
              <a:rPr lang="en-CA" sz="1400" i="1" dirty="0">
                <a:solidFill>
                  <a:srgbClr val="000000"/>
                </a:solidFill>
                <a:latin typeface="+mj-lt"/>
              </a:rPr>
              <a:t>Each [threat-escalation] scale is going to be unique to the organization . . . part of what you have to take into account as you're building that scale is the legal and regulatory requirements that you will be subjected to for different types of incidents. If you are legally required to do customer notifications, that automatically bumps you up the scale.</a:t>
            </a:r>
          </a:p>
          <a:p>
            <a:pPr algn="r">
              <a:spcAft>
                <a:spcPts val="600"/>
              </a:spcAft>
            </a:pPr>
            <a:r>
              <a:rPr lang="en-CA" sz="1200" dirty="0">
                <a:solidFill>
                  <a:srgbClr val="000000"/>
                </a:solidFill>
              </a:rPr>
              <a:t>– Loren Dealy Mahler, President, Dealy Mahler Strategies</a:t>
            </a:r>
          </a:p>
          <a:p>
            <a:pPr algn="r">
              <a:spcAft>
                <a:spcPts val="600"/>
              </a:spcAft>
            </a:pPr>
            <a:r>
              <a:rPr lang="en-CA" sz="1400" dirty="0"/>
              <a:t> </a:t>
            </a:r>
            <a:endParaRPr lang="en-US" sz="1400" dirty="0"/>
          </a:p>
        </p:txBody>
      </p:sp>
      <p:pic>
        <p:nvPicPr>
          <p:cNvPr id="10" name="Picture 102"/>
          <p:cNvPicPr>
            <a:picLocks noChangeAspect="1"/>
          </p:cNvPicPr>
          <p:nvPr/>
        </p:nvPicPr>
        <p:blipFill>
          <a:blip r:embed="rId4"/>
          <a:stretch>
            <a:fillRect/>
          </a:stretch>
        </p:blipFill>
        <p:spPr>
          <a:xfrm>
            <a:off x="6081532" y="1239045"/>
            <a:ext cx="292633" cy="219475"/>
          </a:xfrm>
          <a:prstGeom prst="rect">
            <a:avLst/>
          </a:prstGeom>
        </p:spPr>
      </p:pic>
      <p:pic>
        <p:nvPicPr>
          <p:cNvPr id="11" name="Picture 102"/>
          <p:cNvPicPr>
            <a:picLocks noChangeAspect="1"/>
          </p:cNvPicPr>
          <p:nvPr/>
        </p:nvPicPr>
        <p:blipFill>
          <a:blip r:embed="rId4"/>
          <a:stretch>
            <a:fillRect/>
          </a:stretch>
        </p:blipFill>
        <p:spPr>
          <a:xfrm rot="10800000">
            <a:off x="7949354" y="4067331"/>
            <a:ext cx="292633" cy="219475"/>
          </a:xfrm>
          <a:prstGeom prst="rect">
            <a:avLst/>
          </a:prstGeom>
        </p:spPr>
      </p:pic>
      <p:grpSp>
        <p:nvGrpSpPr>
          <p:cNvPr id="13" name="Group 12"/>
          <p:cNvGrpSpPr/>
          <p:nvPr/>
        </p:nvGrpSpPr>
        <p:grpSpPr>
          <a:xfrm>
            <a:off x="5793690" y="4937988"/>
            <a:ext cx="3162511" cy="1452426"/>
            <a:chOff x="310684" y="1569845"/>
            <a:chExt cx="3096774" cy="1720351"/>
          </a:xfrm>
        </p:grpSpPr>
        <p:sp>
          <p:nvSpPr>
            <p:cNvPr id="14" name="Text Placeholder 12"/>
            <p:cNvSpPr txBox="1">
              <a:spLocks/>
            </p:cNvSpPr>
            <p:nvPr/>
          </p:nvSpPr>
          <p:spPr>
            <a:xfrm>
              <a:off x="323390" y="1856832"/>
              <a:ext cx="3084068" cy="1433364"/>
            </a:xfrm>
            <a:prstGeom prst="rect">
              <a:avLst/>
            </a:prstGeom>
            <a:solidFill>
              <a:schemeClr val="bg1">
                <a:lumMod val="95000"/>
              </a:schemeClr>
            </a:solidFill>
            <a:ln w="25400">
              <a:solidFill>
                <a:schemeClr val="bg1">
                  <a:lumMod val="95000"/>
                </a:schemeClr>
              </a:solidFill>
            </a:ln>
            <a:effectLst>
              <a:outerShdw blurRad="25400" dist="25400" dir="2700000" algn="ctr" rotWithShape="0">
                <a:srgbClr val="000000">
                  <a:alpha val="10000"/>
                </a:srgbClr>
              </a:outerShdw>
            </a:effectLst>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Clr>
                  <a:srgbClr val="333333"/>
                </a:buClr>
                <a:buSzPct val="100000"/>
                <a:buFont typeface="Arial" pitchFamily="34" charset="0"/>
                <a:buNone/>
              </a:pPr>
              <a:r>
                <a:rPr lang="en-US" dirty="0" smtClean="0">
                  <a:solidFill>
                    <a:srgbClr val="333333"/>
                  </a:solidFill>
                </a:rPr>
                <a:t>Deciding when to inform upper management of an incident can be tricky and the organization’s culture and politics need to be considered. But ideally, they should be informed </a:t>
              </a:r>
              <a:r>
                <a:rPr lang="en-US" i="1" dirty="0" smtClean="0">
                  <a:solidFill>
                    <a:srgbClr val="333333"/>
                  </a:solidFill>
                </a:rPr>
                <a:t>before</a:t>
              </a:r>
              <a:r>
                <a:rPr lang="en-US" dirty="0" smtClean="0">
                  <a:solidFill>
                    <a:srgbClr val="333333"/>
                  </a:solidFill>
                </a:rPr>
                <a:t> a Tier-2 incident escalates to Tier 1.</a:t>
              </a:r>
              <a:endParaRPr lang="en-CA" dirty="0">
                <a:solidFill>
                  <a:srgbClr val="333333"/>
                </a:solidFill>
              </a:endParaRPr>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0684" y="1569845"/>
              <a:ext cx="3096774" cy="286513"/>
            </a:xfrm>
            <a:prstGeom prst="rect">
              <a:avLst/>
            </a:prstGeom>
          </p:spPr>
        </p:pic>
      </p:grpSp>
    </p:spTree>
    <p:extLst>
      <p:ext uri="{BB962C8B-B14F-4D97-AF65-F5344CB8AC3E}">
        <p14:creationId xmlns:p14="http://schemas.microsoft.com/office/powerpoint/2010/main" val="14458197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Assign roles and responsibilities for the threat management process (RACI)</a:t>
            </a:r>
            <a:endParaRPr lang="en-US" dirty="0"/>
          </a:p>
        </p:txBody>
      </p:sp>
      <p:sp>
        <p:nvSpPr>
          <p:cNvPr id="3" name="Text Placeholder 2"/>
          <p:cNvSpPr>
            <a:spLocks noGrp="1"/>
          </p:cNvSpPr>
          <p:nvPr>
            <p:ph type="body" sz="quarter" idx="10"/>
          </p:nvPr>
        </p:nvSpPr>
        <p:spPr/>
        <p:txBody>
          <a:bodyPr/>
          <a:lstStyle/>
          <a:p>
            <a:r>
              <a:rPr lang="en-US" i="1" dirty="0"/>
              <a:t>Communications RACI Tool</a:t>
            </a:r>
          </a:p>
        </p:txBody>
      </p:sp>
      <p:sp>
        <p:nvSpPr>
          <p:cNvPr id="5" name="Text Placeholder 4"/>
          <p:cNvSpPr>
            <a:spLocks noGrp="1"/>
          </p:cNvSpPr>
          <p:nvPr>
            <p:ph type="body" sz="quarter" idx="11"/>
          </p:nvPr>
        </p:nvSpPr>
        <p:spPr/>
        <p:txBody>
          <a:bodyPr/>
          <a:lstStyle/>
          <a:p>
            <a:r>
              <a:rPr lang="en-CA" dirty="0" smtClean="0"/>
              <a:t>1.9</a:t>
            </a:r>
            <a:endParaRPr lang="en-CA" dirty="0"/>
          </a:p>
        </p:txBody>
      </p:sp>
      <p:sp>
        <p:nvSpPr>
          <p:cNvPr id="4" name="Text Placeholder 3"/>
          <p:cNvSpPr>
            <a:spLocks noGrp="1"/>
          </p:cNvSpPr>
          <p:nvPr>
            <p:ph type="body" sz="quarter" idx="12"/>
          </p:nvPr>
        </p:nvSpPr>
        <p:spPr>
          <a:xfrm>
            <a:off x="0" y="245442"/>
            <a:ext cx="641268" cy="891556"/>
          </a:xfrm>
        </p:spPr>
        <p:txBody>
          <a:bodyPr/>
          <a:lstStyle/>
          <a:p>
            <a:r>
              <a:rPr lang="en-CA" dirty="0" smtClean="0"/>
              <a:t>1.9</a:t>
            </a:r>
            <a:endParaRPr lang="en-CA" dirty="0"/>
          </a:p>
        </p:txBody>
      </p:sp>
      <p:sp>
        <p:nvSpPr>
          <p:cNvPr id="18" name="Text Placeholder 7"/>
          <p:cNvSpPr txBox="1">
            <a:spLocks/>
          </p:cNvSpPr>
          <p:nvPr/>
        </p:nvSpPr>
        <p:spPr>
          <a:xfrm>
            <a:off x="684997" y="1174157"/>
            <a:ext cx="445412" cy="346075"/>
          </a:xfrm>
          <a:prstGeom prst="rect">
            <a:avLst/>
          </a:prstGeom>
        </p:spPr>
        <p:txBody>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p>
        </p:txBody>
      </p:sp>
      <p:sp>
        <p:nvSpPr>
          <p:cNvPr id="29" name="Text Placeholder 14"/>
          <p:cNvSpPr txBox="1">
            <a:spLocks/>
          </p:cNvSpPr>
          <p:nvPr/>
        </p:nvSpPr>
        <p:spPr bwMode="auto">
          <a:xfrm>
            <a:off x="320634" y="2589666"/>
            <a:ext cx="4063837" cy="37153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1828800" indent="0" algn="l" rtl="0" eaLnBrk="1" fontAlgn="base" hangingPunct="1">
              <a:spcBef>
                <a:spcPct val="20000"/>
              </a:spcBef>
              <a:spcAft>
                <a:spcPct val="0"/>
              </a:spcAft>
              <a:buFont typeface="Arial"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t>Customize the header fields with applicable </a:t>
            </a:r>
            <a:r>
              <a:rPr lang="en-CA" dirty="0" smtClean="0"/>
              <a:t>stakeholders.</a:t>
            </a:r>
            <a:endParaRPr lang="en-CA" sz="1050" dirty="0"/>
          </a:p>
          <a:p>
            <a:r>
              <a:rPr lang="en-CA" dirty="0"/>
              <a:t>Identify stakeholders that are:</a:t>
            </a:r>
            <a:endParaRPr lang="en-CA" sz="1050" dirty="0"/>
          </a:p>
          <a:p>
            <a:pPr lvl="1">
              <a:buSzPct val="100000"/>
              <a:buFont typeface="Courier New" panose="02070309020205020404" pitchFamily="49" charset="0"/>
              <a:buChar char="o"/>
            </a:pPr>
            <a:r>
              <a:rPr lang="en-CA" b="1" dirty="0"/>
              <a:t>Responsible:</a:t>
            </a:r>
            <a:r>
              <a:rPr lang="en-CA" sz="1050" dirty="0"/>
              <a:t> </a:t>
            </a:r>
            <a:r>
              <a:rPr lang="en-CA" dirty="0"/>
              <a:t>The person(s) who does the work to accomplish the activity; they have been tasked with completing the </a:t>
            </a:r>
            <a:r>
              <a:rPr lang="en-CA" dirty="0" smtClean="0"/>
              <a:t>activity </a:t>
            </a:r>
            <a:r>
              <a:rPr lang="en-CA" dirty="0"/>
              <a:t>and/or getting a decision made. </a:t>
            </a:r>
            <a:endParaRPr lang="en-CA" sz="1050" dirty="0"/>
          </a:p>
          <a:p>
            <a:pPr lvl="1">
              <a:buSzPct val="100000"/>
              <a:buFont typeface="Courier New" panose="02070309020205020404" pitchFamily="49" charset="0"/>
              <a:buChar char="o"/>
            </a:pPr>
            <a:r>
              <a:rPr lang="en-CA" b="1" dirty="0"/>
              <a:t>Accountable:</a:t>
            </a:r>
            <a:r>
              <a:rPr lang="en-CA" sz="1050" dirty="0"/>
              <a:t> </a:t>
            </a:r>
            <a:r>
              <a:rPr lang="en-CA" dirty="0"/>
              <a:t>The person(s) who is accountable for the completion of the activity. Ideally, this is a single person and is often an executive or program sponsor. </a:t>
            </a:r>
            <a:endParaRPr lang="en-CA" sz="1050" dirty="0"/>
          </a:p>
          <a:p>
            <a:pPr lvl="1">
              <a:buSzPct val="100000"/>
              <a:buFont typeface="Courier New" panose="02070309020205020404" pitchFamily="49" charset="0"/>
              <a:buChar char="o"/>
            </a:pPr>
            <a:r>
              <a:rPr lang="en-CA" b="1" dirty="0"/>
              <a:t>Consulted: </a:t>
            </a:r>
            <a:r>
              <a:rPr lang="en-CA" dirty="0"/>
              <a:t>The person(s) who provides information. This is usually several people, typically called </a:t>
            </a:r>
            <a:r>
              <a:rPr lang="en-CA" dirty="0" smtClean="0"/>
              <a:t>subject-matter </a:t>
            </a:r>
            <a:r>
              <a:rPr lang="en-CA" dirty="0"/>
              <a:t>experts (SMEs).</a:t>
            </a:r>
            <a:endParaRPr lang="en-CA" sz="1050" dirty="0"/>
          </a:p>
          <a:p>
            <a:pPr lvl="1">
              <a:buSzPct val="100000"/>
              <a:buFont typeface="Courier New" panose="02070309020205020404" pitchFamily="49" charset="0"/>
              <a:buChar char="o"/>
            </a:pPr>
            <a:r>
              <a:rPr lang="en-CA" b="1" dirty="0"/>
              <a:t>Informed:</a:t>
            </a:r>
            <a:r>
              <a:rPr lang="en-CA" sz="1050" dirty="0"/>
              <a:t> </a:t>
            </a:r>
            <a:r>
              <a:rPr lang="en-CA" dirty="0"/>
              <a:t>The person(s) who is updated on progress. These are resources that are affected by the outcome of the activities and need to be kept </a:t>
            </a:r>
            <a:r>
              <a:rPr lang="en-CA" dirty="0" smtClean="0"/>
              <a:t>up to date.</a:t>
            </a:r>
            <a:endParaRPr lang="en-CA" sz="1050" dirty="0"/>
          </a:p>
        </p:txBody>
      </p:sp>
      <p:sp>
        <p:nvSpPr>
          <p:cNvPr id="30" name="Rectangle 29"/>
          <p:cNvSpPr/>
          <p:nvPr/>
        </p:nvSpPr>
        <p:spPr>
          <a:xfrm>
            <a:off x="320634" y="2297387"/>
            <a:ext cx="4063837" cy="292279"/>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CA" sz="1600" dirty="0" smtClean="0"/>
              <a:t>How to customize</a:t>
            </a:r>
            <a:endParaRPr lang="en-CA" sz="1600" dirty="0"/>
          </a:p>
        </p:txBody>
      </p:sp>
      <p:sp>
        <p:nvSpPr>
          <p:cNvPr id="32" name="Rectangle 31"/>
          <p:cNvSpPr/>
          <p:nvPr/>
        </p:nvSpPr>
        <p:spPr>
          <a:xfrm>
            <a:off x="320634" y="1550044"/>
            <a:ext cx="8556666" cy="523220"/>
          </a:xfrm>
          <a:prstGeom prst="rect">
            <a:avLst/>
          </a:prstGeom>
        </p:spPr>
        <p:txBody>
          <a:bodyPr wrap="square">
            <a:spAutoFit/>
          </a:bodyPr>
          <a:lstStyle/>
          <a:p>
            <a:r>
              <a:rPr lang="en-CA" sz="1400" b="1" dirty="0">
                <a:latin typeface="Arial" panose="020B0604020202020204" pitchFamily="34" charset="0"/>
                <a:ea typeface="Calibri" panose="020F0502020204030204" pitchFamily="34" charset="0"/>
                <a:cs typeface="Arial" panose="020B0604020202020204" pitchFamily="34" charset="0"/>
              </a:rPr>
              <a:t>Complete the </a:t>
            </a:r>
            <a:r>
              <a:rPr lang="en-CA" sz="1400" b="1" i="1" dirty="0" smtClean="0">
                <a:latin typeface="Arial" panose="020B0604020202020204" pitchFamily="34" charset="0"/>
                <a:ea typeface="Calibri" panose="020F0502020204030204" pitchFamily="34" charset="0"/>
                <a:cs typeface="Arial" panose="020B0604020202020204" pitchFamily="34" charset="0"/>
              </a:rPr>
              <a:t>Security Incident Communications </a:t>
            </a:r>
            <a:r>
              <a:rPr lang="en-CA" sz="1400" b="1" i="1" dirty="0">
                <a:latin typeface="Arial" panose="020B0604020202020204" pitchFamily="34" charset="0"/>
                <a:ea typeface="Calibri" panose="020F0502020204030204" pitchFamily="34" charset="0"/>
                <a:cs typeface="Arial" panose="020B0604020202020204" pitchFamily="34" charset="0"/>
              </a:rPr>
              <a:t>Management RACI Chart </a:t>
            </a:r>
            <a:r>
              <a:rPr lang="en-CA" sz="1400" b="1" dirty="0" smtClean="0">
                <a:latin typeface="Arial" panose="020B0604020202020204" pitchFamily="34" charset="0"/>
                <a:ea typeface="Calibri" panose="020F0502020204030204" pitchFamily="34" charset="0"/>
                <a:cs typeface="Arial" panose="020B0604020202020204" pitchFamily="34" charset="0"/>
              </a:rPr>
              <a:t>inside the </a:t>
            </a:r>
            <a:r>
              <a:rPr lang="en-CA" sz="1400" b="1" i="1" dirty="0">
                <a:hlinkClick r:id="rId2"/>
              </a:rPr>
              <a:t>Information Security Incident Management Plan</a:t>
            </a:r>
            <a:r>
              <a:rPr lang="en-CA" sz="1400" b="1" dirty="0" smtClean="0">
                <a:latin typeface="Arial" panose="020B0604020202020204" pitchFamily="34" charset="0"/>
                <a:ea typeface="Calibri" panose="020F0502020204030204" pitchFamily="34" charset="0"/>
                <a:cs typeface="Arial" panose="020B0604020202020204" pitchFamily="34" charset="0"/>
              </a:rPr>
              <a:t>.</a:t>
            </a:r>
            <a:endParaRPr lang="en-CA" sz="1400" b="1" dirty="0">
              <a:latin typeface="Arial" panose="020B0604020202020204" pitchFamily="34" charset="0"/>
              <a:ea typeface="Calibri" panose="020F050202020403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5475575" y="2297387"/>
            <a:ext cx="2920279" cy="3794579"/>
          </a:xfrm>
          <a:prstGeom prst="rect">
            <a:avLst/>
          </a:prstGeom>
          <a:solidFill>
            <a:schemeClr val="bg1"/>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93828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Begin considering your message</a:t>
            </a:r>
            <a:endParaRPr lang="en-US" dirty="0"/>
          </a:p>
        </p:txBody>
      </p:sp>
      <p:sp>
        <p:nvSpPr>
          <p:cNvPr id="3" name="Text Placeholder 2"/>
          <p:cNvSpPr>
            <a:spLocks noGrp="1"/>
          </p:cNvSpPr>
          <p:nvPr>
            <p:ph type="body" sz="quarter" idx="10"/>
          </p:nvPr>
        </p:nvSpPr>
        <p:spPr>
          <a:xfrm>
            <a:off x="0" y="245442"/>
            <a:ext cx="754380" cy="891556"/>
          </a:xfrm>
        </p:spPr>
        <p:txBody>
          <a:bodyPr/>
          <a:lstStyle/>
          <a:p>
            <a:r>
              <a:rPr lang="en-US" dirty="0" smtClean="0"/>
              <a:t>1.10</a:t>
            </a:r>
            <a:endParaRPr lang="en-US" dirty="0"/>
          </a:p>
        </p:txBody>
      </p:sp>
      <p:pic>
        <p:nvPicPr>
          <p:cNvPr id="11" name="Picture 102"/>
          <p:cNvPicPr>
            <a:picLocks noChangeAspect="1"/>
          </p:cNvPicPr>
          <p:nvPr/>
        </p:nvPicPr>
        <p:blipFill>
          <a:blip r:embed="rId2"/>
          <a:stretch>
            <a:fillRect/>
          </a:stretch>
        </p:blipFill>
        <p:spPr>
          <a:xfrm>
            <a:off x="285964" y="1054675"/>
            <a:ext cx="292633" cy="219475"/>
          </a:xfrm>
          <a:prstGeom prst="rect">
            <a:avLst/>
          </a:prstGeom>
        </p:spPr>
      </p:pic>
      <p:sp>
        <p:nvSpPr>
          <p:cNvPr id="13" name="Rectangle 12"/>
          <p:cNvSpPr/>
          <p:nvPr/>
        </p:nvSpPr>
        <p:spPr>
          <a:xfrm>
            <a:off x="320633" y="3049401"/>
            <a:ext cx="2193967" cy="506787"/>
          </a:xfrm>
          <a:prstGeom prst="rect">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smtClean="0"/>
              <a:t>Understand what to say and who to tell</a:t>
            </a:r>
            <a:endParaRPr lang="en-CA" sz="1200" b="1" dirty="0"/>
          </a:p>
        </p:txBody>
      </p:sp>
      <p:cxnSp>
        <p:nvCxnSpPr>
          <p:cNvPr id="14" name="Straight Connector 13"/>
          <p:cNvCxnSpPr/>
          <p:nvPr/>
        </p:nvCxnSpPr>
        <p:spPr>
          <a:xfrm flipV="1">
            <a:off x="352678" y="2739948"/>
            <a:ext cx="8422417" cy="4061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453312" y="3052391"/>
            <a:ext cx="2192400" cy="506787"/>
          </a:xfrm>
          <a:prstGeom prst="rect">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smtClean="0"/>
              <a:t>Strike a balance</a:t>
            </a:r>
            <a:endParaRPr lang="en-CA" sz="1200" b="1" dirty="0"/>
          </a:p>
        </p:txBody>
      </p:sp>
      <p:sp>
        <p:nvSpPr>
          <p:cNvPr id="16" name="Rectangle 15"/>
          <p:cNvSpPr/>
          <p:nvPr/>
        </p:nvSpPr>
        <p:spPr>
          <a:xfrm>
            <a:off x="6577525" y="3053385"/>
            <a:ext cx="2192400" cy="506787"/>
          </a:xfrm>
          <a:prstGeom prst="rect">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smtClean="0"/>
              <a:t>Consider the audience</a:t>
            </a:r>
            <a:endParaRPr lang="en-CA" sz="1200" b="1" dirty="0"/>
          </a:p>
        </p:txBody>
      </p:sp>
      <p:sp>
        <p:nvSpPr>
          <p:cNvPr id="17" name="Right Arrow 16"/>
          <p:cNvSpPr/>
          <p:nvPr/>
        </p:nvSpPr>
        <p:spPr>
          <a:xfrm>
            <a:off x="5743856" y="3232307"/>
            <a:ext cx="735525" cy="209175"/>
          </a:xfrm>
          <a:prstGeom prst="rightArrow">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236315" y="3602555"/>
            <a:ext cx="2162968" cy="2769989"/>
          </a:xfrm>
          <a:prstGeom prst="rect">
            <a:avLst/>
          </a:prstGeom>
        </p:spPr>
        <p:txBody>
          <a:bodyPr wrap="square" rtlCol="0">
            <a:spAutoFit/>
          </a:bodyPr>
          <a:lstStyle/>
          <a:p>
            <a:pPr marL="171450" indent="-171450">
              <a:spcAft>
                <a:spcPts val="600"/>
              </a:spcAft>
              <a:buFont typeface="Arial" panose="020B0604020202020204" pitchFamily="34" charset="0"/>
              <a:buChar char="•"/>
            </a:pPr>
            <a:r>
              <a:rPr lang="en-US" sz="1100" dirty="0"/>
              <a:t>Transparency is the best policy</a:t>
            </a:r>
            <a:r>
              <a:rPr lang="en-US" sz="1100" dirty="0" smtClean="0"/>
              <a:t>.</a:t>
            </a:r>
          </a:p>
          <a:p>
            <a:pPr marL="171450" indent="-171450">
              <a:spcAft>
                <a:spcPts val="600"/>
              </a:spcAft>
              <a:buFont typeface="Arial" panose="020B0604020202020204" pitchFamily="34" charset="0"/>
              <a:buChar char="•"/>
            </a:pPr>
            <a:r>
              <a:rPr lang="en-US" sz="1100" dirty="0" smtClean="0"/>
              <a:t>When things go wrong, it’s common to want to hide details – this is a mistake.</a:t>
            </a:r>
          </a:p>
          <a:p>
            <a:pPr marL="171450" indent="-171450">
              <a:spcAft>
                <a:spcPts val="600"/>
              </a:spcAft>
              <a:buFont typeface="Arial" panose="020B0604020202020204" pitchFamily="34" charset="0"/>
              <a:buChar char="•"/>
            </a:pPr>
            <a:r>
              <a:rPr lang="en-US" sz="1100" dirty="0" smtClean="0"/>
              <a:t>Be as honest as you can with all stakeholders, especially employees – they can be your best ally in a crisis.</a:t>
            </a:r>
          </a:p>
          <a:p>
            <a:pPr marL="171450" indent="-171450">
              <a:spcAft>
                <a:spcPts val="600"/>
              </a:spcAft>
              <a:buFont typeface="Arial" panose="020B0604020202020204" pitchFamily="34" charset="0"/>
              <a:buChar char="•"/>
            </a:pPr>
            <a:r>
              <a:rPr lang="en-US" sz="1100" dirty="0" smtClean="0"/>
              <a:t>If you must withhold details, admit</a:t>
            </a:r>
            <a:r>
              <a:rPr lang="en-US" sz="1100" dirty="0"/>
              <a:t>, if </a:t>
            </a:r>
            <a:r>
              <a:rPr lang="en-US" sz="1100" dirty="0" smtClean="0"/>
              <a:t>possible, that you’re doing so and why.</a:t>
            </a:r>
          </a:p>
          <a:p>
            <a:pPr marL="171450" indent="-171450">
              <a:spcAft>
                <a:spcPts val="600"/>
              </a:spcAft>
              <a:buFont typeface="Arial" panose="020B0604020202020204" pitchFamily="34" charset="0"/>
              <a:buChar char="•"/>
            </a:pPr>
            <a:endParaRPr lang="en-US" sz="1100" dirty="0" smtClean="0"/>
          </a:p>
        </p:txBody>
      </p:sp>
      <p:sp>
        <p:nvSpPr>
          <p:cNvPr id="21" name="TextBox 20"/>
          <p:cNvSpPr txBox="1"/>
          <p:nvPr/>
        </p:nvSpPr>
        <p:spPr>
          <a:xfrm>
            <a:off x="3359109" y="3602555"/>
            <a:ext cx="2409556" cy="2523768"/>
          </a:xfrm>
          <a:prstGeom prst="rect">
            <a:avLst/>
          </a:prstGeom>
        </p:spPr>
        <p:txBody>
          <a:bodyPr wrap="square" rtlCol="0">
            <a:spAutoFit/>
          </a:bodyPr>
          <a:lstStyle/>
          <a:p>
            <a:pPr marL="171450" indent="-171450">
              <a:spcAft>
                <a:spcPts val="600"/>
              </a:spcAft>
              <a:buFont typeface="Arial" panose="020B0604020202020204" pitchFamily="34" charset="0"/>
              <a:buChar char="•"/>
            </a:pPr>
            <a:r>
              <a:rPr lang="en-US" sz="1100" dirty="0" smtClean="0"/>
              <a:t>Transparency must be balanced with a need-to-know policy.</a:t>
            </a:r>
          </a:p>
          <a:p>
            <a:pPr marL="171450" indent="-171450">
              <a:spcAft>
                <a:spcPts val="600"/>
              </a:spcAft>
              <a:buFont typeface="Arial" panose="020B0604020202020204" pitchFamily="34" charset="0"/>
              <a:buChar char="•"/>
            </a:pPr>
            <a:r>
              <a:rPr lang="en-US" sz="1100" dirty="0" smtClean="0"/>
              <a:t>Certain information may need to be withheld for legal or security reasons.</a:t>
            </a:r>
          </a:p>
          <a:p>
            <a:pPr marL="171450" indent="-171450">
              <a:spcAft>
                <a:spcPts val="600"/>
              </a:spcAft>
              <a:buFont typeface="Arial" panose="020B0604020202020204" pitchFamily="34" charset="0"/>
              <a:buChar char="•"/>
            </a:pPr>
            <a:r>
              <a:rPr lang="en-US" sz="1100" dirty="0" smtClean="0"/>
              <a:t>Use your organization’s threat escalation protocol to determine which stakeholders need to be informed – not all issues need to be made public.</a:t>
            </a:r>
          </a:p>
          <a:p>
            <a:pPr marL="171450" indent="-171450">
              <a:spcAft>
                <a:spcPts val="600"/>
              </a:spcAft>
              <a:buFont typeface="Arial" panose="020B0604020202020204" pitchFamily="34" charset="0"/>
              <a:buChar char="•"/>
            </a:pPr>
            <a:r>
              <a:rPr lang="en-US" sz="1100" dirty="0" smtClean="0"/>
              <a:t>Be sure that this protocol aligns with the organizations risk-tolerance profile.</a:t>
            </a:r>
          </a:p>
        </p:txBody>
      </p:sp>
      <p:sp>
        <p:nvSpPr>
          <p:cNvPr id="22" name="Right Arrow 21"/>
          <p:cNvSpPr/>
          <p:nvPr/>
        </p:nvSpPr>
        <p:spPr>
          <a:xfrm>
            <a:off x="2619643" y="3232308"/>
            <a:ext cx="735525" cy="209175"/>
          </a:xfrm>
          <a:prstGeom prst="rightArrow">
            <a:avLst/>
          </a:prstGeom>
          <a:solidFill>
            <a:schemeClr val="accent2"/>
          </a:solidFill>
          <a:ln>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6479380" y="3602555"/>
            <a:ext cx="2397919" cy="2693045"/>
          </a:xfrm>
          <a:prstGeom prst="rect">
            <a:avLst/>
          </a:prstGeom>
        </p:spPr>
        <p:txBody>
          <a:bodyPr wrap="square" rtlCol="0">
            <a:spAutoFit/>
          </a:bodyPr>
          <a:lstStyle/>
          <a:p>
            <a:pPr marL="171450" indent="-171450">
              <a:spcAft>
                <a:spcPts val="600"/>
              </a:spcAft>
              <a:buFont typeface="Arial" panose="020B0604020202020204" pitchFamily="34" charset="0"/>
              <a:buChar char="•"/>
            </a:pPr>
            <a:r>
              <a:rPr lang="en-US" sz="1100" dirty="0" smtClean="0"/>
              <a:t>A security incident leads to doubt and a loss of trust, and hiding details only adds to these feelings.</a:t>
            </a:r>
          </a:p>
          <a:p>
            <a:pPr marL="171450" indent="-171450">
              <a:spcAft>
                <a:spcPts val="600"/>
              </a:spcAft>
              <a:buFont typeface="Arial" panose="020B0604020202020204" pitchFamily="34" charset="0"/>
              <a:buChar char="•"/>
            </a:pPr>
            <a:r>
              <a:rPr lang="en-US" sz="1100" dirty="0" smtClean="0"/>
              <a:t>Be honest and be reassuring: stakeholders will be looking to you for leadership.</a:t>
            </a:r>
          </a:p>
          <a:p>
            <a:pPr marL="171450" indent="-171450">
              <a:spcAft>
                <a:spcPts val="600"/>
              </a:spcAft>
              <a:buFont typeface="Arial" panose="020B0604020202020204" pitchFamily="34" charset="0"/>
              <a:buChar char="•"/>
            </a:pPr>
            <a:r>
              <a:rPr lang="en-US" sz="1100" dirty="0"/>
              <a:t>When addressing internal or external stakeholders, consider what you would want to hear</a:t>
            </a:r>
            <a:r>
              <a:rPr lang="en-US" sz="1100" dirty="0" smtClean="0"/>
              <a:t>.</a:t>
            </a:r>
          </a:p>
          <a:p>
            <a:pPr marL="171450" indent="-171450">
              <a:spcAft>
                <a:spcPts val="600"/>
              </a:spcAft>
              <a:buFont typeface="Arial" panose="020B0604020202020204" pitchFamily="34" charset="0"/>
              <a:buChar char="•"/>
            </a:pPr>
            <a:r>
              <a:rPr lang="en-US" sz="1100" dirty="0" smtClean="0"/>
              <a:t>Reminding them that you’re handling the issue and that you will support them through any difficulties helps to restore trust.</a:t>
            </a:r>
            <a:endParaRPr lang="en-US" sz="1100" dirty="0"/>
          </a:p>
        </p:txBody>
      </p:sp>
      <p:sp>
        <p:nvSpPr>
          <p:cNvPr id="25" name="Rectangle 24"/>
          <p:cNvSpPr/>
          <p:nvPr/>
        </p:nvSpPr>
        <p:spPr>
          <a:xfrm>
            <a:off x="445871" y="1083522"/>
            <a:ext cx="8431428" cy="1615827"/>
          </a:xfrm>
          <a:prstGeom prst="rect">
            <a:avLst/>
          </a:prstGeom>
        </p:spPr>
        <p:txBody>
          <a:bodyPr wrap="square">
            <a:spAutoFit/>
          </a:bodyPr>
          <a:lstStyle/>
          <a:p>
            <a:pPr algn="ctr">
              <a:spcAft>
                <a:spcPts val="600"/>
              </a:spcAft>
            </a:pPr>
            <a:r>
              <a:rPr lang="en-CA" sz="1400" i="1" dirty="0">
                <a:solidFill>
                  <a:srgbClr val="000000"/>
                </a:solidFill>
                <a:latin typeface="+mj-lt"/>
              </a:rPr>
              <a:t>You have to be 100% transparent with </a:t>
            </a:r>
            <a:r>
              <a:rPr lang="en-CA" sz="1400" i="1" dirty="0" smtClean="0">
                <a:solidFill>
                  <a:srgbClr val="000000"/>
                </a:solidFill>
                <a:latin typeface="+mj-lt"/>
              </a:rPr>
              <a:t>what’s </a:t>
            </a:r>
            <a:r>
              <a:rPr lang="en-CA" sz="1400" i="1" dirty="0">
                <a:solidFill>
                  <a:srgbClr val="000000"/>
                </a:solidFill>
                <a:latin typeface="+mj-lt"/>
              </a:rPr>
              <a:t>happened. That </a:t>
            </a:r>
            <a:r>
              <a:rPr lang="en-CA" sz="1400" i="1" dirty="0" smtClean="0">
                <a:solidFill>
                  <a:srgbClr val="000000"/>
                </a:solidFill>
                <a:latin typeface="+mj-lt"/>
              </a:rPr>
              <a:t>doesn’t </a:t>
            </a:r>
            <a:r>
              <a:rPr lang="en-CA" sz="1400" i="1" dirty="0">
                <a:solidFill>
                  <a:srgbClr val="000000"/>
                </a:solidFill>
                <a:latin typeface="+mj-lt"/>
              </a:rPr>
              <a:t>mean you need to drill down into the details that create any legal liability. But the </a:t>
            </a:r>
            <a:r>
              <a:rPr lang="en-CA" sz="1400" b="1" i="1" dirty="0">
                <a:solidFill>
                  <a:srgbClr val="000000"/>
                </a:solidFill>
                <a:latin typeface="+mj-lt"/>
              </a:rPr>
              <a:t>employees should know everything,</a:t>
            </a:r>
            <a:r>
              <a:rPr lang="en-CA" sz="1400" i="1" dirty="0">
                <a:solidFill>
                  <a:srgbClr val="000000"/>
                </a:solidFill>
                <a:latin typeface="+mj-lt"/>
              </a:rPr>
              <a:t> including the fact that you're not giving them all the details because of legal liability. </a:t>
            </a:r>
            <a:r>
              <a:rPr lang="en-CA" sz="1400" i="1" dirty="0" smtClean="0">
                <a:solidFill>
                  <a:srgbClr val="000000"/>
                </a:solidFill>
                <a:latin typeface="+mj-lt"/>
              </a:rPr>
              <a:t>That’s </a:t>
            </a:r>
            <a:r>
              <a:rPr lang="en-CA" sz="1400" i="1" dirty="0">
                <a:solidFill>
                  <a:srgbClr val="000000"/>
                </a:solidFill>
                <a:latin typeface="+mj-lt"/>
              </a:rPr>
              <a:t>a fair thing; employees can understand that. 100% transparency gives your employees a sense of trust and </a:t>
            </a:r>
            <a:r>
              <a:rPr lang="en-CA" sz="1400" i="1" dirty="0" smtClean="0">
                <a:solidFill>
                  <a:srgbClr val="000000"/>
                </a:solidFill>
                <a:latin typeface="+mj-lt"/>
              </a:rPr>
              <a:t>confidence.</a:t>
            </a:r>
          </a:p>
          <a:p>
            <a:pPr algn="r">
              <a:spcAft>
                <a:spcPts val="600"/>
              </a:spcAft>
            </a:pPr>
            <a:r>
              <a:rPr lang="en-CA" sz="1200" dirty="0" smtClean="0">
                <a:solidFill>
                  <a:srgbClr val="000000"/>
                </a:solidFill>
              </a:rPr>
              <a:t>– Tracy Williams, </a:t>
            </a:r>
            <a:r>
              <a:rPr lang="en-US" sz="1200" dirty="0">
                <a:solidFill>
                  <a:srgbClr val="000000"/>
                </a:solidFill>
              </a:rPr>
              <a:t>President &amp; CEO </a:t>
            </a:r>
            <a:r>
              <a:rPr lang="en-US" sz="1200" dirty="0" smtClean="0">
                <a:solidFill>
                  <a:srgbClr val="000000"/>
                </a:solidFill>
              </a:rPr>
              <a:t/>
            </a:r>
            <a:br>
              <a:rPr lang="en-US" sz="1200" dirty="0" smtClean="0">
                <a:solidFill>
                  <a:srgbClr val="000000"/>
                </a:solidFill>
              </a:rPr>
            </a:br>
            <a:r>
              <a:rPr lang="en-US" sz="1200" dirty="0" smtClean="0">
                <a:solidFill>
                  <a:srgbClr val="000000"/>
                </a:solidFill>
              </a:rPr>
              <a:t>of </a:t>
            </a:r>
            <a:r>
              <a:rPr lang="en-US" sz="1200" dirty="0">
                <a:solidFill>
                  <a:srgbClr val="000000"/>
                </a:solidFill>
              </a:rPr>
              <a:t>Olmstead Williams Communications</a:t>
            </a:r>
            <a:endParaRPr lang="en-US" sz="1200" dirty="0"/>
          </a:p>
        </p:txBody>
      </p:sp>
      <p:pic>
        <p:nvPicPr>
          <p:cNvPr id="18" name="Picture 102"/>
          <p:cNvPicPr>
            <a:picLocks noChangeAspect="1"/>
          </p:cNvPicPr>
          <p:nvPr/>
        </p:nvPicPr>
        <p:blipFill>
          <a:blip r:embed="rId2"/>
          <a:stretch>
            <a:fillRect/>
          </a:stretch>
        </p:blipFill>
        <p:spPr>
          <a:xfrm rot="10800000">
            <a:off x="5132617" y="1964319"/>
            <a:ext cx="292633" cy="219475"/>
          </a:xfrm>
          <a:prstGeom prst="rect">
            <a:avLst/>
          </a:prstGeom>
        </p:spPr>
      </p:pic>
    </p:spTree>
    <p:extLst>
      <p:ext uri="{BB962C8B-B14F-4D97-AF65-F5344CB8AC3E}">
        <p14:creationId xmlns:p14="http://schemas.microsoft.com/office/powerpoint/2010/main" val="10769473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Seek to STAAR in your incident response communications</a:t>
            </a:r>
            <a:endParaRPr lang="en-US" dirty="0"/>
          </a:p>
        </p:txBody>
      </p:sp>
      <p:sp>
        <p:nvSpPr>
          <p:cNvPr id="6" name="TextBox 5"/>
          <p:cNvSpPr txBox="1"/>
          <p:nvPr/>
        </p:nvSpPr>
        <p:spPr>
          <a:xfrm>
            <a:off x="249490" y="1123378"/>
            <a:ext cx="4988345" cy="646331"/>
          </a:xfrm>
          <a:prstGeom prst="rect">
            <a:avLst/>
          </a:prstGeom>
        </p:spPr>
        <p:txBody>
          <a:bodyPr wrap="square" rtlCol="0">
            <a:spAutoFit/>
          </a:bodyPr>
          <a:lstStyle/>
          <a:p>
            <a:pPr>
              <a:spcAft>
                <a:spcPts val="600"/>
              </a:spcAft>
            </a:pPr>
            <a:r>
              <a:rPr lang="en-US" b="1" dirty="0" smtClean="0"/>
              <a:t>Effective communications are composed </a:t>
            </a:r>
            <a:br>
              <a:rPr lang="en-US" b="1" dirty="0" smtClean="0"/>
            </a:br>
            <a:r>
              <a:rPr lang="en-US" b="1" dirty="0" smtClean="0"/>
              <a:t>of the following elements:</a:t>
            </a:r>
          </a:p>
        </p:txBody>
      </p:sp>
      <p:grpSp>
        <p:nvGrpSpPr>
          <p:cNvPr id="25" name="Group 24"/>
          <p:cNvGrpSpPr/>
          <p:nvPr/>
        </p:nvGrpSpPr>
        <p:grpSpPr>
          <a:xfrm>
            <a:off x="225146" y="1947529"/>
            <a:ext cx="4671714" cy="3768218"/>
            <a:chOff x="2054460" y="1493590"/>
            <a:chExt cx="5631967" cy="4542762"/>
          </a:xfrm>
          <a:effectLst>
            <a:outerShdw blurRad="50800" dist="38100" dir="2700000" algn="tl" rotWithShape="0">
              <a:prstClr val="black">
                <a:alpha val="40000"/>
              </a:prstClr>
            </a:outerShdw>
          </a:effectLst>
        </p:grpSpPr>
        <p:sp>
          <p:nvSpPr>
            <p:cNvPr id="4" name="5-Point Star 3"/>
            <p:cNvSpPr/>
            <p:nvPr/>
          </p:nvSpPr>
          <p:spPr>
            <a:xfrm>
              <a:off x="2054460" y="1493590"/>
              <a:ext cx="5631967" cy="4542762"/>
            </a:xfrm>
            <a:prstGeom prst="star5">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rot="16200000">
              <a:off x="4383505" y="2176579"/>
              <a:ext cx="956521" cy="366435"/>
            </a:xfrm>
            <a:prstGeom prst="rect">
              <a:avLst/>
            </a:prstGeom>
          </p:spPr>
          <p:txBody>
            <a:bodyPr wrap="square" rtlCol="0">
              <a:spAutoFit/>
            </a:bodyPr>
            <a:lstStyle/>
            <a:p>
              <a:r>
                <a:rPr lang="en-US" sz="1200" b="1" dirty="0" smtClean="0"/>
                <a:t>Speed</a:t>
              </a:r>
              <a:endParaRPr lang="en-US" sz="1100" b="1" dirty="0" smtClean="0"/>
            </a:p>
          </p:txBody>
        </p:sp>
        <p:sp>
          <p:nvSpPr>
            <p:cNvPr id="15" name="TextBox 14"/>
            <p:cNvSpPr txBox="1"/>
            <p:nvPr/>
          </p:nvSpPr>
          <p:spPr>
            <a:xfrm>
              <a:off x="5502205" y="3398535"/>
              <a:ext cx="1872769" cy="366436"/>
            </a:xfrm>
            <a:prstGeom prst="rect">
              <a:avLst/>
            </a:prstGeom>
          </p:spPr>
          <p:txBody>
            <a:bodyPr wrap="square" rtlCol="0">
              <a:spAutoFit/>
            </a:bodyPr>
            <a:lstStyle/>
            <a:p>
              <a:r>
                <a:rPr lang="en-US" sz="1200" b="1" dirty="0" smtClean="0"/>
                <a:t>Transparency</a:t>
              </a:r>
              <a:endParaRPr lang="en-US" sz="1100" b="1" dirty="0" smtClean="0"/>
            </a:p>
          </p:txBody>
        </p:sp>
        <p:sp>
          <p:nvSpPr>
            <p:cNvPr id="16" name="TextBox 15"/>
            <p:cNvSpPr txBox="1"/>
            <p:nvPr/>
          </p:nvSpPr>
          <p:spPr>
            <a:xfrm rot="2010231">
              <a:off x="5325949" y="5221034"/>
              <a:ext cx="1512277" cy="366436"/>
            </a:xfrm>
            <a:prstGeom prst="rect">
              <a:avLst/>
            </a:prstGeom>
          </p:spPr>
          <p:txBody>
            <a:bodyPr wrap="square" rtlCol="0">
              <a:spAutoFit/>
            </a:bodyPr>
            <a:lstStyle/>
            <a:p>
              <a:r>
                <a:rPr lang="en-US" sz="1200" b="1" dirty="0" smtClean="0"/>
                <a:t>Accuracy</a:t>
              </a:r>
              <a:endParaRPr lang="en-US" sz="1100" b="1" dirty="0" smtClean="0"/>
            </a:p>
          </p:txBody>
        </p:sp>
        <p:sp>
          <p:nvSpPr>
            <p:cNvPr id="17" name="TextBox 16"/>
            <p:cNvSpPr txBox="1"/>
            <p:nvPr/>
          </p:nvSpPr>
          <p:spPr>
            <a:xfrm rot="19360628">
              <a:off x="3180581" y="4940021"/>
              <a:ext cx="1775385" cy="366436"/>
            </a:xfrm>
            <a:prstGeom prst="rect">
              <a:avLst/>
            </a:prstGeom>
          </p:spPr>
          <p:txBody>
            <a:bodyPr wrap="square" rtlCol="0">
              <a:spAutoFit/>
            </a:bodyPr>
            <a:lstStyle/>
            <a:p>
              <a:r>
                <a:rPr lang="en-US" sz="1200" b="1" dirty="0" smtClean="0"/>
                <a:t>Accountability</a:t>
              </a:r>
              <a:endParaRPr lang="en-US" sz="1100" b="1" dirty="0" smtClean="0"/>
            </a:p>
          </p:txBody>
        </p:sp>
        <p:sp>
          <p:nvSpPr>
            <p:cNvPr id="18" name="TextBox 17"/>
            <p:cNvSpPr txBox="1"/>
            <p:nvPr/>
          </p:nvSpPr>
          <p:spPr>
            <a:xfrm>
              <a:off x="2765251" y="3359130"/>
              <a:ext cx="2461846" cy="366436"/>
            </a:xfrm>
            <a:prstGeom prst="rect">
              <a:avLst/>
            </a:prstGeom>
          </p:spPr>
          <p:txBody>
            <a:bodyPr wrap="square" rtlCol="0">
              <a:spAutoFit/>
            </a:bodyPr>
            <a:lstStyle/>
            <a:p>
              <a:r>
                <a:rPr lang="en-US" sz="1200" b="1" dirty="0" smtClean="0"/>
                <a:t>Regularity</a:t>
              </a:r>
            </a:p>
          </p:txBody>
        </p:sp>
      </p:grpSp>
      <p:sp>
        <p:nvSpPr>
          <p:cNvPr id="21" name="Rectangle 20"/>
          <p:cNvSpPr/>
          <p:nvPr/>
        </p:nvSpPr>
        <p:spPr>
          <a:xfrm>
            <a:off x="5029201" y="1475934"/>
            <a:ext cx="3846930" cy="696621"/>
          </a:xfrm>
          <a:prstGeom prst="rect">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Be the first to break the story. If the media beats you to it, it’ll seem like you’re hiding.</a:t>
            </a:r>
            <a:endParaRPr lang="en-US" sz="1600" dirty="0"/>
          </a:p>
        </p:txBody>
      </p:sp>
      <p:sp>
        <p:nvSpPr>
          <p:cNvPr id="27" name="Rectangle 26"/>
          <p:cNvSpPr/>
          <p:nvPr/>
        </p:nvSpPr>
        <p:spPr>
          <a:xfrm>
            <a:off x="5029200" y="2545781"/>
            <a:ext cx="3832281" cy="698400"/>
          </a:xfrm>
          <a:prstGeom prst="rect">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Communicate open and honestly, even about the fact you can’t be open and honest.</a:t>
            </a:r>
            <a:endParaRPr lang="en-US" sz="1200" dirty="0"/>
          </a:p>
        </p:txBody>
      </p:sp>
      <p:sp>
        <p:nvSpPr>
          <p:cNvPr id="30" name="Rectangle 29"/>
          <p:cNvSpPr/>
          <p:nvPr/>
        </p:nvSpPr>
        <p:spPr>
          <a:xfrm>
            <a:off x="5029200" y="3579390"/>
            <a:ext cx="3832279" cy="698400"/>
          </a:xfrm>
          <a:prstGeom prst="rect">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Release information only when you are certain it is correct. Changing your story later on never looks good.</a:t>
            </a:r>
            <a:endParaRPr lang="en-US" sz="1200" dirty="0"/>
          </a:p>
        </p:txBody>
      </p:sp>
      <p:sp>
        <p:nvSpPr>
          <p:cNvPr id="33" name="Rectangle 32"/>
          <p:cNvSpPr/>
          <p:nvPr/>
        </p:nvSpPr>
        <p:spPr>
          <a:xfrm>
            <a:off x="5029200" y="4662319"/>
            <a:ext cx="3846930" cy="698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Take responsibility for the incident to help repair stakeholder trust. This isn’t necessarily admitting guilt, but do acknowledge your role in what happened.</a:t>
            </a:r>
            <a:endParaRPr lang="en-US" sz="1200" dirty="0"/>
          </a:p>
        </p:txBody>
      </p:sp>
      <p:sp>
        <p:nvSpPr>
          <p:cNvPr id="24" name="Rectangle 23"/>
          <p:cNvSpPr/>
          <p:nvPr/>
        </p:nvSpPr>
        <p:spPr>
          <a:xfrm>
            <a:off x="5029200" y="5695928"/>
            <a:ext cx="3846930" cy="698400"/>
          </a:xfrm>
          <a:prstGeom prst="rect">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Update stakeholders regularly and set a date for the next update. Keep these commitments, even if you only report that there is no new information.</a:t>
            </a:r>
            <a:endParaRPr lang="en-US" sz="1200" dirty="0"/>
          </a:p>
        </p:txBody>
      </p:sp>
      <p:sp>
        <p:nvSpPr>
          <p:cNvPr id="5" name="Rectangle 4"/>
          <p:cNvSpPr/>
          <p:nvPr/>
        </p:nvSpPr>
        <p:spPr>
          <a:xfrm>
            <a:off x="5237833" y="1133489"/>
            <a:ext cx="4572000" cy="400110"/>
          </a:xfrm>
          <a:prstGeom prst="rect">
            <a:avLst/>
          </a:prstGeom>
        </p:spPr>
        <p:txBody>
          <a:bodyPr>
            <a:spAutoFit/>
          </a:bodyPr>
          <a:lstStyle/>
          <a:p>
            <a:pPr>
              <a:spcAft>
                <a:spcPts val="600"/>
              </a:spcAft>
            </a:pPr>
            <a:r>
              <a:rPr lang="en-US" sz="2000" b="1" dirty="0" smtClean="0"/>
              <a:t>S</a:t>
            </a:r>
            <a:r>
              <a:rPr lang="en-US" dirty="0" smtClean="0"/>
              <a:t>peed</a:t>
            </a:r>
            <a:endParaRPr lang="en-US" dirty="0"/>
          </a:p>
        </p:txBody>
      </p:sp>
      <p:sp>
        <p:nvSpPr>
          <p:cNvPr id="8" name="Rectangle 7"/>
          <p:cNvSpPr/>
          <p:nvPr/>
        </p:nvSpPr>
        <p:spPr>
          <a:xfrm>
            <a:off x="5237835" y="4615803"/>
            <a:ext cx="1507851" cy="1099944"/>
          </a:xfrm>
          <a:prstGeom prst="rect">
            <a:avLst/>
          </a:prstGeom>
          <a:effectLst/>
        </p:spPr>
        <p:txBody>
          <a:bodyPr wrap="square">
            <a:spAutoFit/>
          </a:bodyPr>
          <a:lstStyle/>
          <a:p>
            <a:pPr>
              <a:spcAft>
                <a:spcPts val="600"/>
              </a:spcAft>
            </a:pPr>
            <a:endParaRPr lang="en-US" dirty="0"/>
          </a:p>
          <a:p>
            <a:pPr>
              <a:spcAft>
                <a:spcPts val="600"/>
              </a:spcAft>
            </a:pPr>
            <a:endParaRPr lang="en-US" dirty="0"/>
          </a:p>
          <a:p>
            <a:pPr>
              <a:spcAft>
                <a:spcPts val="600"/>
              </a:spcAft>
            </a:pPr>
            <a:r>
              <a:rPr lang="en-US" sz="2000" b="1" dirty="0"/>
              <a:t>R</a:t>
            </a:r>
            <a:r>
              <a:rPr lang="en-US" dirty="0"/>
              <a:t>egularity</a:t>
            </a:r>
          </a:p>
        </p:txBody>
      </p:sp>
      <p:sp>
        <p:nvSpPr>
          <p:cNvPr id="9" name="Rectangle 8"/>
          <p:cNvSpPr/>
          <p:nvPr/>
        </p:nvSpPr>
        <p:spPr>
          <a:xfrm>
            <a:off x="5237833" y="2176720"/>
            <a:ext cx="1611339" cy="400110"/>
          </a:xfrm>
          <a:prstGeom prst="rect">
            <a:avLst/>
          </a:prstGeom>
        </p:spPr>
        <p:txBody>
          <a:bodyPr wrap="none">
            <a:spAutoFit/>
          </a:bodyPr>
          <a:lstStyle/>
          <a:p>
            <a:r>
              <a:rPr lang="en-US" sz="2000" b="1" dirty="0"/>
              <a:t>T</a:t>
            </a:r>
            <a:r>
              <a:rPr lang="en-US" dirty="0"/>
              <a:t>ransparency</a:t>
            </a:r>
          </a:p>
        </p:txBody>
      </p:sp>
      <p:sp>
        <p:nvSpPr>
          <p:cNvPr id="10" name="Rectangle 9"/>
          <p:cNvSpPr/>
          <p:nvPr/>
        </p:nvSpPr>
        <p:spPr>
          <a:xfrm>
            <a:off x="5237833" y="3210329"/>
            <a:ext cx="1165704" cy="400110"/>
          </a:xfrm>
          <a:prstGeom prst="rect">
            <a:avLst/>
          </a:prstGeom>
        </p:spPr>
        <p:txBody>
          <a:bodyPr wrap="none">
            <a:spAutoFit/>
          </a:bodyPr>
          <a:lstStyle/>
          <a:p>
            <a:pPr>
              <a:spcAft>
                <a:spcPts val="600"/>
              </a:spcAft>
            </a:pPr>
            <a:r>
              <a:rPr lang="en-US" sz="2000" b="1" dirty="0"/>
              <a:t>A</a:t>
            </a:r>
            <a:r>
              <a:rPr lang="en-US" dirty="0"/>
              <a:t>ccuracy</a:t>
            </a:r>
          </a:p>
        </p:txBody>
      </p:sp>
      <p:sp>
        <p:nvSpPr>
          <p:cNvPr id="11" name="Rectangle 10"/>
          <p:cNvSpPr/>
          <p:nvPr/>
        </p:nvSpPr>
        <p:spPr>
          <a:xfrm>
            <a:off x="5237833" y="4277790"/>
            <a:ext cx="1640193" cy="400110"/>
          </a:xfrm>
          <a:prstGeom prst="rect">
            <a:avLst/>
          </a:prstGeom>
        </p:spPr>
        <p:txBody>
          <a:bodyPr wrap="none">
            <a:spAutoFit/>
          </a:bodyPr>
          <a:lstStyle/>
          <a:p>
            <a:r>
              <a:rPr lang="en-US" sz="2000" b="1" dirty="0"/>
              <a:t>A</a:t>
            </a:r>
            <a:r>
              <a:rPr lang="en-US" dirty="0"/>
              <a:t>ccountability</a:t>
            </a:r>
          </a:p>
        </p:txBody>
      </p:sp>
    </p:spTree>
    <p:extLst>
      <p:ext uri="{BB962C8B-B14F-4D97-AF65-F5344CB8AC3E}">
        <p14:creationId xmlns:p14="http://schemas.microsoft.com/office/powerpoint/2010/main" val="32007905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258759" y="1991984"/>
            <a:ext cx="2571569" cy="547187"/>
          </a:xfrm>
          <a:prstGeom prst="rect">
            <a:avLst/>
          </a:prstGeom>
          <a:solidFill>
            <a:schemeClr val="accent1"/>
          </a:solidFill>
          <a:ln>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r>
              <a:rPr lang="en-US" sz="1600" b="1" dirty="0" smtClean="0">
                <a:solidFill>
                  <a:schemeClr val="bg1"/>
                </a:solidFill>
              </a:rPr>
              <a:t>Situation</a:t>
            </a:r>
            <a:endParaRPr lang="en-US" sz="1600" b="1" dirty="0">
              <a:solidFill>
                <a:schemeClr val="bg1"/>
              </a:solidFill>
            </a:endParaRPr>
          </a:p>
        </p:txBody>
      </p:sp>
      <p:sp>
        <p:nvSpPr>
          <p:cNvPr id="14" name="Rectangle 13"/>
          <p:cNvSpPr/>
          <p:nvPr/>
        </p:nvSpPr>
        <p:spPr>
          <a:xfrm>
            <a:off x="3265039" y="1978597"/>
            <a:ext cx="2571569" cy="547187"/>
          </a:xfrm>
          <a:prstGeom prst="rect">
            <a:avLst/>
          </a:prstGeom>
          <a:solidFill>
            <a:schemeClr val="accent1"/>
          </a:solidFill>
          <a:ln>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r>
              <a:rPr lang="en-US" sz="1600" b="1" dirty="0" smtClean="0">
                <a:solidFill>
                  <a:schemeClr val="bg1"/>
                </a:solidFill>
              </a:rPr>
              <a:t>Response</a:t>
            </a:r>
            <a:endParaRPr lang="en-US" sz="1600" b="1" dirty="0">
              <a:solidFill>
                <a:schemeClr val="bg1"/>
              </a:solidFill>
            </a:endParaRPr>
          </a:p>
        </p:txBody>
      </p:sp>
      <p:sp>
        <p:nvSpPr>
          <p:cNvPr id="15" name="Rectangle 14"/>
          <p:cNvSpPr/>
          <p:nvPr/>
        </p:nvSpPr>
        <p:spPr>
          <a:xfrm>
            <a:off x="6308603" y="1980484"/>
            <a:ext cx="2561457" cy="547187"/>
          </a:xfrm>
          <a:prstGeom prst="rect">
            <a:avLst/>
          </a:prstGeom>
          <a:solidFill>
            <a:schemeClr val="accent1"/>
          </a:solidFill>
          <a:ln>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r>
              <a:rPr lang="en-US" sz="1600" b="1" dirty="0" smtClean="0">
                <a:solidFill>
                  <a:schemeClr val="bg1"/>
                </a:solidFill>
              </a:rPr>
              <a:t>Result</a:t>
            </a:r>
            <a:endParaRPr lang="en-US" sz="1600" b="1" dirty="0">
              <a:solidFill>
                <a:schemeClr val="bg1"/>
              </a:solidFill>
            </a:endParaRPr>
          </a:p>
        </p:txBody>
      </p:sp>
      <p:sp>
        <p:nvSpPr>
          <p:cNvPr id="16" name="Rectangle 15"/>
          <p:cNvSpPr/>
          <p:nvPr/>
        </p:nvSpPr>
        <p:spPr>
          <a:xfrm>
            <a:off x="268872" y="2565451"/>
            <a:ext cx="2525878" cy="3767110"/>
          </a:xfrm>
          <a:prstGeom prst="rect">
            <a:avLst/>
          </a:prstGeom>
          <a:solidFill>
            <a:schemeClr val="bg1">
              <a:lumMod val="95000"/>
            </a:schemeClr>
          </a:solidFill>
          <a:ln w="38100">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t"/>
          <a:lstStyle/>
          <a:p>
            <a:pPr marL="171450" indent="-171450">
              <a:spcAft>
                <a:spcPts val="600"/>
              </a:spcAft>
              <a:buFont typeface="Arial" panose="020B0604020202020204" pitchFamily="34" charset="0"/>
              <a:buChar char="•"/>
            </a:pPr>
            <a:r>
              <a:rPr lang="en-US" sz="1200" dirty="0" smtClean="0">
                <a:solidFill>
                  <a:schemeClr val="tx1"/>
                </a:solidFill>
              </a:rPr>
              <a:t>July 29, 2017 – Equifax, a credit monitoring company, discovered a massive data breach, exposing personal information, including credit card and social insurance numbers, on up to 143 million Americans.</a:t>
            </a:r>
          </a:p>
          <a:p>
            <a:pPr marL="171450" indent="-171450">
              <a:spcAft>
                <a:spcPts val="600"/>
              </a:spcAft>
              <a:buFont typeface="Arial" panose="020B0604020202020204" pitchFamily="34" charset="0"/>
              <a:buChar char="•"/>
            </a:pPr>
            <a:r>
              <a:rPr lang="en-US" sz="1200" dirty="0" smtClean="0">
                <a:solidFill>
                  <a:schemeClr val="tx1"/>
                </a:solidFill>
              </a:rPr>
              <a:t>Equifax may have been aware of the security vulnerability the hackers used to break in.</a:t>
            </a:r>
          </a:p>
          <a:p>
            <a:pPr marL="171450" indent="-171450">
              <a:spcAft>
                <a:spcPts val="600"/>
              </a:spcAft>
              <a:buFont typeface="Arial" panose="020B0604020202020204" pitchFamily="34" charset="0"/>
              <a:buChar char="•"/>
            </a:pPr>
            <a:r>
              <a:rPr lang="en-US" sz="1200" dirty="0" smtClean="0">
                <a:solidFill>
                  <a:schemeClr val="tx1"/>
                </a:solidFill>
              </a:rPr>
              <a:t>A patch was available to correct the vulnerability, but Equifax did not install it.</a:t>
            </a:r>
          </a:p>
          <a:p>
            <a:pPr marL="171450" indent="-171450">
              <a:spcAft>
                <a:spcPts val="600"/>
              </a:spcAft>
              <a:buFont typeface="Arial" panose="020B0604020202020204" pitchFamily="34" charset="0"/>
              <a:buChar char="•"/>
            </a:pPr>
            <a:r>
              <a:rPr lang="en-US" sz="1200" dirty="0" smtClean="0">
                <a:solidFill>
                  <a:schemeClr val="tx1"/>
                </a:solidFill>
              </a:rPr>
              <a:t>Both the patch and the vulnerability were publically reported to users of the affected software.</a:t>
            </a:r>
            <a:endParaRPr lang="en-US" sz="1200" dirty="0">
              <a:solidFill>
                <a:schemeClr val="tx1"/>
              </a:solidFill>
            </a:endParaRPr>
          </a:p>
        </p:txBody>
      </p:sp>
      <p:sp>
        <p:nvSpPr>
          <p:cNvPr id="17" name="Rectangle 16"/>
          <p:cNvSpPr/>
          <p:nvPr/>
        </p:nvSpPr>
        <p:spPr>
          <a:xfrm>
            <a:off x="3275152" y="2565450"/>
            <a:ext cx="2560287" cy="3767111"/>
          </a:xfrm>
          <a:prstGeom prst="rect">
            <a:avLst/>
          </a:prstGeom>
          <a:solidFill>
            <a:schemeClr val="bg1">
              <a:lumMod val="95000"/>
            </a:schemeClr>
          </a:solidFill>
          <a:ln w="38100">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t"/>
          <a:lstStyle/>
          <a:p>
            <a:pPr marL="171450" indent="-171450">
              <a:spcAft>
                <a:spcPts val="600"/>
              </a:spcAft>
              <a:buFont typeface="Arial" panose="020B0604020202020204" pitchFamily="34" charset="0"/>
              <a:buChar char="•"/>
            </a:pPr>
            <a:r>
              <a:rPr lang="en-US" sz="1200" dirty="0" smtClean="0">
                <a:solidFill>
                  <a:schemeClr val="tx1"/>
                </a:solidFill>
              </a:rPr>
              <a:t>Equifax waited two months to disclose the breach, despite its scale and severity.</a:t>
            </a:r>
          </a:p>
          <a:p>
            <a:pPr marL="171450" indent="-171450">
              <a:spcAft>
                <a:spcPts val="600"/>
              </a:spcAft>
              <a:buFont typeface="Arial" panose="020B0604020202020204" pitchFamily="34" charset="0"/>
              <a:buChar char="•"/>
            </a:pPr>
            <a:r>
              <a:rPr lang="en-US" sz="1200" dirty="0" smtClean="0">
                <a:solidFill>
                  <a:schemeClr val="tx1"/>
                </a:solidFill>
              </a:rPr>
              <a:t>The company’s eventual notification was vague as to the affected data.</a:t>
            </a:r>
          </a:p>
          <a:p>
            <a:pPr marL="171450" indent="-171450">
              <a:spcAft>
                <a:spcPts val="600"/>
              </a:spcAft>
              <a:buFont typeface="Arial" panose="020B0604020202020204" pitchFamily="34" charset="0"/>
              <a:buChar char="•"/>
            </a:pPr>
            <a:r>
              <a:rPr lang="en-US" sz="1200" dirty="0" smtClean="0">
                <a:solidFill>
                  <a:schemeClr val="tx1"/>
                </a:solidFill>
              </a:rPr>
              <a:t>Equifax published a website to assist clients, but it was vulnerable to hacking – a big deal since users had to re-enter personal information to use it.</a:t>
            </a:r>
          </a:p>
          <a:p>
            <a:pPr marL="171450" indent="-171450">
              <a:spcAft>
                <a:spcPts val="600"/>
              </a:spcAft>
              <a:buFont typeface="Arial" panose="020B0604020202020204" pitchFamily="34" charset="0"/>
              <a:buChar char="•"/>
            </a:pPr>
            <a:r>
              <a:rPr lang="en-US" sz="1200" dirty="0" smtClean="0">
                <a:solidFill>
                  <a:schemeClr val="tx1"/>
                </a:solidFill>
              </a:rPr>
              <a:t>CBS News advised against calling Equifax to bypass the website process, as there was no way to guarantee that customer service reps weren’t using the site to help callers.</a:t>
            </a:r>
            <a:endParaRPr lang="en-US" sz="1200" dirty="0">
              <a:solidFill>
                <a:schemeClr val="tx1"/>
              </a:solidFill>
            </a:endParaRPr>
          </a:p>
        </p:txBody>
      </p:sp>
      <p:sp>
        <p:nvSpPr>
          <p:cNvPr id="18" name="Rectangle 17"/>
          <p:cNvSpPr/>
          <p:nvPr/>
        </p:nvSpPr>
        <p:spPr>
          <a:xfrm>
            <a:off x="6315843" y="2565449"/>
            <a:ext cx="2554217" cy="3767112"/>
          </a:xfrm>
          <a:prstGeom prst="rect">
            <a:avLst/>
          </a:prstGeom>
          <a:solidFill>
            <a:schemeClr val="bg1">
              <a:lumMod val="95000"/>
            </a:schemeClr>
          </a:solidFill>
          <a:ln w="38100">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t"/>
          <a:lstStyle/>
          <a:p>
            <a:pPr marL="171450" indent="-171450">
              <a:spcAft>
                <a:spcPts val="600"/>
              </a:spcAft>
              <a:buFont typeface="Arial" panose="020B0604020202020204" pitchFamily="34" charset="0"/>
              <a:buChar char="•"/>
            </a:pPr>
            <a:r>
              <a:rPr lang="en-US" sz="1200" dirty="0" smtClean="0">
                <a:solidFill>
                  <a:schemeClr val="tx1"/>
                </a:solidFill>
              </a:rPr>
              <a:t>Equifax has been criticized by many customers for lacking transparency and for the poor support offered by the flawed website.</a:t>
            </a:r>
          </a:p>
          <a:p>
            <a:pPr marL="171450" indent="-171450">
              <a:spcAft>
                <a:spcPts val="600"/>
              </a:spcAft>
              <a:buFont typeface="Arial" panose="020B0604020202020204" pitchFamily="34" charset="0"/>
              <a:buChar char="•"/>
            </a:pPr>
            <a:r>
              <a:rPr lang="en-US" sz="1200" dirty="0" smtClean="0">
                <a:solidFill>
                  <a:schemeClr val="tx1"/>
                </a:solidFill>
              </a:rPr>
              <a:t>Equifax has been hit with many lawsuits, and their reputation has been seriously damaged. </a:t>
            </a:r>
          </a:p>
          <a:p>
            <a:pPr marL="171450" indent="-171450">
              <a:spcAft>
                <a:spcPts val="600"/>
              </a:spcAft>
              <a:buFont typeface="Arial" panose="020B0604020202020204" pitchFamily="34" charset="0"/>
              <a:buChar char="•"/>
            </a:pPr>
            <a:r>
              <a:rPr lang="en-US" sz="1200" dirty="0" smtClean="0">
                <a:solidFill>
                  <a:schemeClr val="tx1"/>
                </a:solidFill>
              </a:rPr>
              <a:t>By early September 2017, Equifax’s share price was down 6%.</a:t>
            </a:r>
          </a:p>
          <a:p>
            <a:pPr marL="171450" indent="-171450">
              <a:spcAft>
                <a:spcPts val="600"/>
              </a:spcAft>
              <a:buFont typeface="Arial" panose="020B0604020202020204" pitchFamily="34" charset="0"/>
              <a:buChar char="•"/>
            </a:pPr>
            <a:r>
              <a:rPr lang="en-US" sz="1200" dirty="0" smtClean="0">
                <a:solidFill>
                  <a:schemeClr val="tx1"/>
                </a:solidFill>
              </a:rPr>
              <a:t>Two Equifax executives have been charged with insider trading for deals made after learning of the data breach, but before it was publically disclosed.</a:t>
            </a:r>
          </a:p>
          <a:p>
            <a:pPr marL="171450" indent="-171450">
              <a:spcAft>
                <a:spcPts val="600"/>
              </a:spcAft>
              <a:buFont typeface="Arial" panose="020B0604020202020204" pitchFamily="34" charset="0"/>
              <a:buChar char="•"/>
            </a:pPr>
            <a:endParaRPr lang="en-US" sz="1100" dirty="0" smtClean="0">
              <a:solidFill>
                <a:schemeClr val="tx1"/>
              </a:solidFill>
            </a:endParaRPr>
          </a:p>
        </p:txBody>
      </p:sp>
      <p:sp>
        <p:nvSpPr>
          <p:cNvPr id="4" name="Title 3"/>
          <p:cNvSpPr>
            <a:spLocks noGrp="1"/>
          </p:cNvSpPr>
          <p:nvPr>
            <p:ph type="title"/>
          </p:nvPr>
        </p:nvSpPr>
        <p:spPr/>
        <p:txBody>
          <a:bodyPr/>
          <a:lstStyle/>
          <a:p>
            <a:r>
              <a:rPr lang="en-US" dirty="0" smtClean="0"/>
              <a:t>Avoid the mistakes Equifax made</a:t>
            </a:r>
            <a:endParaRPr lang="en-US" dirty="0"/>
          </a:p>
        </p:txBody>
      </p:sp>
      <p:sp>
        <p:nvSpPr>
          <p:cNvPr id="23" name="Chevron 22"/>
          <p:cNvSpPr/>
          <p:nvPr/>
        </p:nvSpPr>
        <p:spPr>
          <a:xfrm>
            <a:off x="5953404" y="3816618"/>
            <a:ext cx="257096" cy="388009"/>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4" name="Chevron 23"/>
          <p:cNvSpPr/>
          <p:nvPr/>
        </p:nvSpPr>
        <p:spPr>
          <a:xfrm>
            <a:off x="2906402" y="3816619"/>
            <a:ext cx="257096" cy="388009"/>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nvGrpSpPr>
          <p:cNvPr id="3" name="Group 2"/>
          <p:cNvGrpSpPr/>
          <p:nvPr/>
        </p:nvGrpSpPr>
        <p:grpSpPr>
          <a:xfrm>
            <a:off x="0" y="1139383"/>
            <a:ext cx="7372350" cy="796519"/>
            <a:chOff x="-1" y="294436"/>
            <a:chExt cx="5354516" cy="796519"/>
          </a:xfrm>
        </p:grpSpPr>
        <p:sp>
          <p:nvSpPr>
            <p:cNvPr id="19" name="Rectangle 18"/>
            <p:cNvSpPr/>
            <p:nvPr/>
          </p:nvSpPr>
          <p:spPr>
            <a:xfrm>
              <a:off x="-1" y="294436"/>
              <a:ext cx="5354516" cy="796519"/>
            </a:xfrm>
            <a:prstGeom prst="rect">
              <a:avLst/>
            </a:prstGeom>
            <a:solidFill>
              <a:schemeClr val="accent2"/>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pPr marL="176213" lvl="0" algn="l"/>
              <a:r>
                <a:rPr lang="en-CA" sz="2800" b="1" dirty="0" smtClean="0"/>
                <a:t>CASE STUDY</a:t>
              </a:r>
              <a:endParaRPr lang="en-CA" sz="2800" b="1" dirty="0"/>
            </a:p>
          </p:txBody>
        </p:sp>
        <p:sp>
          <p:nvSpPr>
            <p:cNvPr id="20" name="TextBox 19"/>
            <p:cNvSpPr txBox="1"/>
            <p:nvPr/>
          </p:nvSpPr>
          <p:spPr>
            <a:xfrm>
              <a:off x="2143567" y="374666"/>
              <a:ext cx="870438" cy="646331"/>
            </a:xfrm>
            <a:prstGeom prst="rect">
              <a:avLst/>
            </a:prstGeom>
            <a:noFill/>
          </p:spPr>
          <p:txBody>
            <a:bodyPr wrap="square" rtlCol="0">
              <a:spAutoFit/>
            </a:bodyPr>
            <a:lstStyle/>
            <a:p>
              <a:pPr algn="r">
                <a:lnSpc>
                  <a:spcPct val="150000"/>
                </a:lnSpc>
              </a:pPr>
              <a:r>
                <a:rPr lang="en-CA" sz="1200" i="1" dirty="0" smtClean="0">
                  <a:solidFill>
                    <a:schemeClr val="bg1"/>
                  </a:solidFill>
                </a:rPr>
                <a:t>Industry</a:t>
              </a:r>
            </a:p>
            <a:p>
              <a:pPr algn="r">
                <a:lnSpc>
                  <a:spcPct val="150000"/>
                </a:lnSpc>
              </a:pPr>
              <a:r>
                <a:rPr lang="en-CA" sz="1200" i="1" dirty="0" smtClean="0">
                  <a:solidFill>
                    <a:schemeClr val="bg1"/>
                  </a:solidFill>
                </a:rPr>
                <a:t>Source</a:t>
              </a:r>
              <a:endParaRPr lang="en-CA" sz="1200" i="1" dirty="0">
                <a:solidFill>
                  <a:schemeClr val="bg1"/>
                </a:solidFill>
              </a:endParaRPr>
            </a:p>
          </p:txBody>
        </p:sp>
        <p:cxnSp>
          <p:nvCxnSpPr>
            <p:cNvPr id="22" name="Straight Connector 21"/>
            <p:cNvCxnSpPr/>
            <p:nvPr/>
          </p:nvCxnSpPr>
          <p:spPr>
            <a:xfrm>
              <a:off x="2378732" y="430860"/>
              <a:ext cx="0" cy="5018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677" y="489954"/>
              <a:ext cx="352714" cy="442739"/>
            </a:xfrm>
            <a:prstGeom prst="rect">
              <a:avLst/>
            </a:prstGeom>
            <a:effectLst>
              <a:outerShdw blurRad="25400" dist="25400" dir="2700000" algn="tl" rotWithShape="0">
                <a:prstClr val="black">
                  <a:alpha val="15000"/>
                </a:prstClr>
              </a:outerShdw>
            </a:effectLst>
          </p:spPr>
        </p:pic>
        <p:sp>
          <p:nvSpPr>
            <p:cNvPr id="26" name="Text Placeholder 9"/>
            <p:cNvSpPr txBox="1">
              <a:spLocks/>
            </p:cNvSpPr>
            <p:nvPr/>
          </p:nvSpPr>
          <p:spPr>
            <a:xfrm>
              <a:off x="3014005" y="374667"/>
              <a:ext cx="2340510" cy="646330"/>
            </a:xfrm>
            <a:prstGeom prst="rect">
              <a:avLst/>
            </a:prstGeom>
          </p:spPr>
          <p:txBody>
            <a:bodyPr/>
            <a:lstStyle>
              <a:lvl1pPr marL="0" indent="0" algn="l" rtl="0" eaLnBrk="1" fontAlgn="base" hangingPunct="1">
                <a:lnSpc>
                  <a:spcPct val="150000"/>
                </a:lnSpc>
                <a:spcBef>
                  <a:spcPts val="0"/>
                </a:spcBef>
                <a:spcAft>
                  <a:spcPct val="0"/>
                </a:spcAft>
                <a:buClr>
                  <a:schemeClr val="tx1"/>
                </a:buClr>
                <a:buSzPct val="120000"/>
                <a:buFont typeface="Arial" pitchFamily="34" charset="0"/>
                <a:buNone/>
                <a:defRPr sz="1200" b="1" kern="1200">
                  <a:solidFill>
                    <a:schemeClr val="bg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smtClean="0"/>
                <a:t>Finance</a:t>
              </a:r>
            </a:p>
            <a:p>
              <a:r>
                <a:rPr lang="en-CA" dirty="0" smtClean="0">
                  <a:solidFill>
                    <a:schemeClr val="bg2"/>
                  </a:solidFill>
                </a:rPr>
                <a:t>Packet Labs; ZDNet; CNBC</a:t>
              </a:r>
              <a:endParaRPr lang="en-US" dirty="0">
                <a:solidFill>
                  <a:schemeClr val="bg2"/>
                </a:solidFill>
              </a:endParaRPr>
            </a:p>
          </p:txBody>
        </p:sp>
      </p:grpSp>
    </p:spTree>
    <p:extLst>
      <p:ext uri="{BB962C8B-B14F-4D97-AF65-F5344CB8AC3E}">
        <p14:creationId xmlns:p14="http://schemas.microsoft.com/office/powerpoint/2010/main" val="2834796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4623178" y="1097334"/>
            <a:ext cx="4288193" cy="1828478"/>
          </a:xfrm>
          <a:prstGeom prst="roundRect">
            <a:avLst>
              <a:gd name="adj" fmla="val 7002"/>
            </a:avLst>
          </a:prstGeom>
          <a:solidFill>
            <a:schemeClr val="bg1">
              <a:lumMod val="95000"/>
            </a:schemeClr>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solidFill>
                  <a:srgbClr val="333333"/>
                </a:solidFill>
              </a:rPr>
              <a:t>PHASE 2</a:t>
            </a:r>
            <a:endParaRPr lang="en-CA" b="1" dirty="0">
              <a:solidFill>
                <a:srgbClr val="333333"/>
              </a:solidFill>
            </a:endParaRPr>
          </a:p>
        </p:txBody>
      </p:sp>
      <p:sp>
        <p:nvSpPr>
          <p:cNvPr id="21" name="Rounded Rectangle 20"/>
          <p:cNvSpPr/>
          <p:nvPr/>
        </p:nvSpPr>
        <p:spPr>
          <a:xfrm>
            <a:off x="261868" y="1124744"/>
            <a:ext cx="4133633" cy="1828478"/>
          </a:xfrm>
          <a:prstGeom prst="roundRect">
            <a:avLst>
              <a:gd name="adj" fmla="val 7002"/>
            </a:avLst>
          </a:prstGeom>
          <a:solidFill>
            <a:schemeClr val="bg1">
              <a:lumMod val="95000"/>
            </a:schemeClr>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smtClean="0">
                <a:solidFill>
                  <a:srgbClr val="333333"/>
                </a:solidFill>
              </a:rPr>
              <a:t>PHASE 1</a:t>
            </a:r>
            <a:endParaRPr lang="en-CA" b="1" dirty="0">
              <a:solidFill>
                <a:srgbClr val="333333"/>
              </a:solidFill>
            </a:endParaRPr>
          </a:p>
        </p:txBody>
      </p:sp>
      <p:sp>
        <p:nvSpPr>
          <p:cNvPr id="2" name="Title 1"/>
          <p:cNvSpPr>
            <a:spLocks noGrp="1"/>
          </p:cNvSpPr>
          <p:nvPr>
            <p:ph type="title"/>
          </p:nvPr>
        </p:nvSpPr>
        <p:spPr/>
        <p:txBody>
          <a:bodyPr/>
          <a:lstStyle/>
          <a:p>
            <a:pPr lvl="0"/>
            <a:r>
              <a:rPr lang="en-CA" dirty="0" smtClean="0">
                <a:solidFill>
                  <a:schemeClr val="tx2"/>
                </a:solidFill>
              </a:rPr>
              <a:t>Phase 1: </a:t>
            </a:r>
            <a:r>
              <a:rPr lang="en-CA" dirty="0" smtClean="0"/>
              <a:t>Dive Into Communications Planning</a:t>
            </a:r>
            <a:endParaRPr lang="en-US" dirty="0"/>
          </a:p>
        </p:txBody>
      </p:sp>
      <p:cxnSp>
        <p:nvCxnSpPr>
          <p:cNvPr id="39" name="Straight Connector 111"/>
          <p:cNvCxnSpPr/>
          <p:nvPr>
            <p:custDataLst>
              <p:tags r:id="rId1"/>
            </p:custDataLst>
          </p:nvPr>
        </p:nvCxnSpPr>
        <p:spPr>
          <a:xfrm flipH="1">
            <a:off x="1042553" y="1867088"/>
            <a:ext cx="7834747" cy="0"/>
          </a:xfrm>
          <a:prstGeom prst="line">
            <a:avLst/>
          </a:prstGeom>
          <a:ln w="41275" cap="rnd">
            <a:solidFill>
              <a:schemeClr val="tx2">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0" name="Pentagon 112"/>
          <p:cNvSpPr/>
          <p:nvPr>
            <p:custDataLst>
              <p:tags r:id="rId2"/>
            </p:custDataLst>
          </p:nvPr>
        </p:nvSpPr>
        <p:spPr bwMode="auto">
          <a:xfrm>
            <a:off x="498708" y="1521117"/>
            <a:ext cx="1026000" cy="673497"/>
          </a:xfrm>
          <a:prstGeom prst="homePlate">
            <a:avLst/>
          </a:prstGeom>
          <a:solidFill>
            <a:schemeClr val="accent2"/>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333333"/>
                </a:solidFill>
                <a:latin typeface="Georgia"/>
              </a:rPr>
              <a:t>1.1</a:t>
            </a:r>
            <a:endParaRPr lang="en-US" sz="2400" b="1" dirty="0">
              <a:solidFill>
                <a:srgbClr val="333333"/>
              </a:solidFill>
              <a:latin typeface="Georgia"/>
            </a:endParaRPr>
          </a:p>
        </p:txBody>
      </p:sp>
      <p:sp>
        <p:nvSpPr>
          <p:cNvPr id="41" name="Pentagon 113"/>
          <p:cNvSpPr/>
          <p:nvPr>
            <p:custDataLst>
              <p:tags r:id="rId3"/>
            </p:custDataLst>
          </p:nvPr>
        </p:nvSpPr>
        <p:spPr bwMode="auto">
          <a:xfrm>
            <a:off x="3116535" y="1521118"/>
            <a:ext cx="1026000" cy="673497"/>
          </a:xfrm>
          <a:prstGeom prst="homePlate">
            <a:avLst/>
          </a:prstGeom>
          <a:solidFill>
            <a:srgbClr val="29475F"/>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FFFF"/>
                </a:solidFill>
                <a:latin typeface="Georgia"/>
              </a:rPr>
              <a:t>1.10</a:t>
            </a:r>
            <a:endParaRPr lang="en-US" sz="2400" b="1" dirty="0">
              <a:solidFill>
                <a:srgbClr val="FFFFFF"/>
              </a:solidFill>
              <a:latin typeface="Georgia"/>
            </a:endParaRPr>
          </a:p>
        </p:txBody>
      </p:sp>
      <p:sp>
        <p:nvSpPr>
          <p:cNvPr id="42" name="Pentagon 114"/>
          <p:cNvSpPr/>
          <p:nvPr>
            <p:custDataLst>
              <p:tags r:id="rId4"/>
            </p:custDataLst>
          </p:nvPr>
        </p:nvSpPr>
        <p:spPr bwMode="auto">
          <a:xfrm>
            <a:off x="5024433" y="1524227"/>
            <a:ext cx="1026000" cy="673497"/>
          </a:xfrm>
          <a:prstGeom prst="homePlate">
            <a:avLst/>
          </a:prstGeom>
          <a:solidFill>
            <a:srgbClr val="29475F"/>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FFFF"/>
                </a:solidFill>
                <a:latin typeface="Georgia"/>
              </a:rPr>
              <a:t>2.1</a:t>
            </a:r>
            <a:endParaRPr lang="en-US" sz="2400" b="1" dirty="0">
              <a:solidFill>
                <a:srgbClr val="FFFFFF"/>
              </a:solidFill>
              <a:latin typeface="Georgia"/>
            </a:endParaRPr>
          </a:p>
        </p:txBody>
      </p:sp>
      <p:sp>
        <p:nvSpPr>
          <p:cNvPr id="43" name="Pentagon 115"/>
          <p:cNvSpPr/>
          <p:nvPr>
            <p:custDataLst>
              <p:tags r:id="rId5"/>
            </p:custDataLst>
          </p:nvPr>
        </p:nvSpPr>
        <p:spPr bwMode="auto">
          <a:xfrm>
            <a:off x="7879510" y="1524227"/>
            <a:ext cx="1026000" cy="673497"/>
          </a:xfrm>
          <a:prstGeom prst="homePlate">
            <a:avLst/>
          </a:prstGeom>
          <a:solidFill>
            <a:srgbClr val="29475F"/>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FFFF"/>
                </a:solidFill>
                <a:latin typeface="Georgia"/>
              </a:rPr>
              <a:t>2.10</a:t>
            </a:r>
            <a:endParaRPr lang="en-US" sz="2400" b="1" dirty="0">
              <a:solidFill>
                <a:srgbClr val="FFFFFF"/>
              </a:solidFill>
              <a:latin typeface="Georgia"/>
            </a:endParaRPr>
          </a:p>
        </p:txBody>
      </p:sp>
      <p:sp>
        <p:nvSpPr>
          <p:cNvPr id="53" name="TextBox 104"/>
          <p:cNvSpPr txBox="1"/>
          <p:nvPr/>
        </p:nvSpPr>
        <p:spPr>
          <a:xfrm>
            <a:off x="2434590" y="2251672"/>
            <a:ext cx="1960911" cy="430887"/>
          </a:xfrm>
          <a:prstGeom prst="rect">
            <a:avLst/>
          </a:prstGeom>
          <a:noFill/>
        </p:spPr>
        <p:txBody>
          <a:bodyPr wrap="square" rtlCol="0">
            <a:spAutoFit/>
          </a:bodyPr>
          <a:lstStyle/>
          <a:p>
            <a:pPr algn="ctr"/>
            <a:r>
              <a:rPr lang="en-US" sz="1100" dirty="0" smtClean="0"/>
              <a:t>Begin Considering </a:t>
            </a:r>
            <a:r>
              <a:rPr lang="en-US" sz="1100" dirty="0"/>
              <a:t>Y</a:t>
            </a:r>
            <a:r>
              <a:rPr lang="en-US" sz="1100" dirty="0" smtClean="0"/>
              <a:t>our </a:t>
            </a:r>
            <a:r>
              <a:rPr lang="en-US" sz="1100" dirty="0"/>
              <a:t>M</a:t>
            </a:r>
            <a:r>
              <a:rPr lang="en-US" sz="1100" dirty="0" smtClean="0"/>
              <a:t>essage</a:t>
            </a:r>
            <a:endParaRPr lang="en-US" sz="1100" dirty="0">
              <a:solidFill>
                <a:srgbClr val="333333"/>
              </a:solidFill>
            </a:endParaRPr>
          </a:p>
        </p:txBody>
      </p:sp>
      <p:sp>
        <p:nvSpPr>
          <p:cNvPr id="54" name="TextBox 110"/>
          <p:cNvSpPr txBox="1"/>
          <p:nvPr/>
        </p:nvSpPr>
        <p:spPr>
          <a:xfrm>
            <a:off x="226070" y="2251672"/>
            <a:ext cx="1506015" cy="600164"/>
          </a:xfrm>
          <a:prstGeom prst="rect">
            <a:avLst/>
          </a:prstGeom>
          <a:noFill/>
        </p:spPr>
        <p:txBody>
          <a:bodyPr wrap="square" rtlCol="0">
            <a:spAutoFit/>
          </a:bodyPr>
          <a:lstStyle/>
          <a:p>
            <a:pPr algn="ctr"/>
            <a:r>
              <a:rPr lang="en-US" sz="1100" dirty="0">
                <a:solidFill>
                  <a:srgbClr val="333333"/>
                </a:solidFill>
              </a:rPr>
              <a:t>Learn the </a:t>
            </a:r>
            <a:r>
              <a:rPr lang="en-US" sz="1100" dirty="0" smtClean="0">
                <a:solidFill>
                  <a:srgbClr val="333333"/>
                </a:solidFill>
              </a:rPr>
              <a:t>Basics </a:t>
            </a:r>
            <a:r>
              <a:rPr lang="en-US" sz="1100" dirty="0">
                <a:solidFill>
                  <a:srgbClr val="333333"/>
                </a:solidFill>
              </a:rPr>
              <a:t>of </a:t>
            </a:r>
            <a:r>
              <a:rPr lang="en-US" sz="1100" dirty="0" smtClean="0">
                <a:solidFill>
                  <a:srgbClr val="333333"/>
                </a:solidFill>
              </a:rPr>
              <a:t>Incident </a:t>
            </a:r>
            <a:r>
              <a:rPr lang="en-US" sz="1100" dirty="0">
                <a:solidFill>
                  <a:srgbClr val="333333"/>
                </a:solidFill>
              </a:rPr>
              <a:t>R</a:t>
            </a:r>
            <a:r>
              <a:rPr lang="en-US" sz="1100" dirty="0" smtClean="0">
                <a:solidFill>
                  <a:srgbClr val="333333"/>
                </a:solidFill>
              </a:rPr>
              <a:t>esponse </a:t>
            </a:r>
            <a:r>
              <a:rPr lang="en-US" sz="1100" dirty="0">
                <a:solidFill>
                  <a:srgbClr val="333333"/>
                </a:solidFill>
              </a:rPr>
              <a:t>C</a:t>
            </a:r>
            <a:r>
              <a:rPr lang="en-US" sz="1100" dirty="0" smtClean="0">
                <a:solidFill>
                  <a:srgbClr val="333333"/>
                </a:solidFill>
              </a:rPr>
              <a:t>ommunications</a:t>
            </a:r>
            <a:endParaRPr lang="en-CA" sz="1100" dirty="0">
              <a:solidFill>
                <a:srgbClr val="333333"/>
              </a:solidFill>
            </a:endParaRPr>
          </a:p>
        </p:txBody>
      </p:sp>
      <p:sp>
        <p:nvSpPr>
          <p:cNvPr id="55" name="TextBox 105"/>
          <p:cNvSpPr txBox="1"/>
          <p:nvPr/>
        </p:nvSpPr>
        <p:spPr>
          <a:xfrm>
            <a:off x="4623178" y="2275100"/>
            <a:ext cx="1692004" cy="430887"/>
          </a:xfrm>
          <a:prstGeom prst="rect">
            <a:avLst/>
          </a:prstGeom>
          <a:noFill/>
        </p:spPr>
        <p:txBody>
          <a:bodyPr wrap="square" rtlCol="0">
            <a:spAutoFit/>
          </a:bodyPr>
          <a:lstStyle/>
          <a:p>
            <a:pPr algn="ctr"/>
            <a:r>
              <a:rPr lang="en-CA" sz="1100" dirty="0" smtClean="0"/>
              <a:t>Create an Internal Communications </a:t>
            </a:r>
            <a:r>
              <a:rPr lang="en-CA" sz="1100" dirty="0"/>
              <a:t>P</a:t>
            </a:r>
            <a:r>
              <a:rPr lang="en-CA" sz="1100" dirty="0" smtClean="0"/>
              <a:t>lan</a:t>
            </a:r>
            <a:endParaRPr lang="en-CA" sz="1100" dirty="0">
              <a:solidFill>
                <a:srgbClr val="333333"/>
              </a:solidFill>
            </a:endParaRPr>
          </a:p>
        </p:txBody>
      </p:sp>
      <p:sp>
        <p:nvSpPr>
          <p:cNvPr id="56" name="TextBox 106"/>
          <p:cNvSpPr txBox="1"/>
          <p:nvPr/>
        </p:nvSpPr>
        <p:spPr>
          <a:xfrm>
            <a:off x="7400887" y="2251672"/>
            <a:ext cx="1523814" cy="600164"/>
          </a:xfrm>
          <a:prstGeom prst="rect">
            <a:avLst/>
          </a:prstGeom>
          <a:noFill/>
        </p:spPr>
        <p:txBody>
          <a:bodyPr wrap="square" rtlCol="0">
            <a:spAutoFit/>
          </a:bodyPr>
          <a:lstStyle/>
          <a:p>
            <a:pPr algn="ctr"/>
            <a:r>
              <a:rPr lang="en-US" sz="1100" dirty="0"/>
              <a:t>Consider </a:t>
            </a:r>
            <a:r>
              <a:rPr lang="en-US" sz="1100" dirty="0" smtClean="0"/>
              <a:t>Sharing </a:t>
            </a:r>
            <a:r>
              <a:rPr lang="en-US" sz="1100" dirty="0"/>
              <a:t>I</a:t>
            </a:r>
            <a:r>
              <a:rPr lang="en-US" sz="1100" dirty="0" smtClean="0"/>
              <a:t>nformation </a:t>
            </a:r>
            <a:r>
              <a:rPr lang="en-US" sz="1100" dirty="0"/>
              <a:t>W</a:t>
            </a:r>
            <a:r>
              <a:rPr lang="en-US" sz="1100" dirty="0" smtClean="0"/>
              <a:t>ith </a:t>
            </a:r>
            <a:r>
              <a:rPr lang="en-US" sz="1100" dirty="0"/>
              <a:t>Y</a:t>
            </a:r>
            <a:r>
              <a:rPr lang="en-US" sz="1100" dirty="0" smtClean="0"/>
              <a:t>our </a:t>
            </a:r>
            <a:r>
              <a:rPr lang="en-US" sz="1100" dirty="0"/>
              <a:t>P</a:t>
            </a:r>
            <a:r>
              <a:rPr lang="en-US" sz="1100" dirty="0" smtClean="0"/>
              <a:t>eers</a:t>
            </a:r>
            <a:endParaRPr lang="en-CA" sz="1100" dirty="0">
              <a:solidFill>
                <a:srgbClr val="333333"/>
              </a:solidFill>
            </a:endParaRPr>
          </a:p>
        </p:txBody>
      </p:sp>
      <p:graphicFrame>
        <p:nvGraphicFramePr>
          <p:cNvPr id="36" name="Table 35"/>
          <p:cNvGraphicFramePr>
            <a:graphicFrameLocks noGrp="1"/>
          </p:cNvGraphicFramePr>
          <p:nvPr>
            <p:extLst>
              <p:ext uri="{D42A27DB-BD31-4B8C-83A1-F6EECF244321}">
                <p14:modId xmlns:p14="http://schemas.microsoft.com/office/powerpoint/2010/main" val="1966218167"/>
              </p:ext>
            </p:extLst>
          </p:nvPr>
        </p:nvGraphicFramePr>
        <p:xfrm>
          <a:off x="272575" y="2965949"/>
          <a:ext cx="8583670" cy="4015862"/>
        </p:xfrm>
        <a:graphic>
          <a:graphicData uri="http://schemas.openxmlformats.org/drawingml/2006/table">
            <a:tbl>
              <a:tblPr firstRow="1" bandRow="1">
                <a:tableStyleId>{5940675A-B579-460E-94D1-54222C63F5DA}</a:tableStyleId>
              </a:tblPr>
              <a:tblGrid>
                <a:gridCol w="4291835"/>
                <a:gridCol w="4291835"/>
              </a:tblGrid>
              <a:tr h="3210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smtClean="0">
                          <a:ln>
                            <a:noFill/>
                          </a:ln>
                          <a:effectLst/>
                          <a:uLnTx/>
                          <a:uFillTx/>
                        </a:rPr>
                        <a:t>This step will walk you through the following activities: </a:t>
                      </a:r>
                    </a:p>
                  </a:txBody>
                  <a:tcPr anchor="b">
                    <a:lnL w="12700" cap="flat" cmpd="sng" algn="ctr">
                      <a:noFill/>
                      <a:prstDash val="dash"/>
                      <a:round/>
                      <a:headEnd type="none" w="med" len="med"/>
                      <a:tailEnd type="none" w="med" len="med"/>
                    </a:lnL>
                    <a:lnR w="19050" cap="flat" cmpd="sng" algn="ctr">
                      <a:solidFill>
                        <a:schemeClr val="bg1">
                          <a:lumMod val="95000"/>
                        </a:schemeClr>
                      </a:solidFill>
                      <a:prstDash val="solid"/>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rgbClr val="333333"/>
                          </a:solidFill>
                          <a:effectLst/>
                          <a:uLnTx/>
                          <a:uFillTx/>
                          <a:latin typeface="+mn-lt"/>
                          <a:ea typeface="+mn-ea"/>
                          <a:cs typeface="+mn-cs"/>
                        </a:rPr>
                        <a:t>This step involves the following participants:</a:t>
                      </a:r>
                    </a:p>
                  </a:txBody>
                  <a:tcPr marL="144000" anchor="b">
                    <a:lnL w="19050" cap="flat" cmpd="sng" algn="ctr">
                      <a:solidFill>
                        <a:schemeClr val="bg1">
                          <a:lumMod val="95000"/>
                        </a:schemeClr>
                      </a:solidFill>
                      <a:prstDash val="solid"/>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tcPr>
                </a:tc>
              </a:tr>
              <a:tr h="936882">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dirty="0" smtClean="0"/>
                        <a:t>Assemble the SIRT.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baseline="0" dirty="0" smtClean="0"/>
                        <a:t>Identify reporting obligations.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dirty="0" smtClean="0"/>
                        <a:t>Determine the threat escalation protocol.</a:t>
                      </a:r>
                      <a:endParaRPr lang="en-CA" sz="1200" baseline="0"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dirty="0" smtClean="0"/>
                        <a:t>Assign responsibilities for the threat management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200" dirty="0" smtClean="0"/>
                        <a:t>Consider your message.</a:t>
                      </a:r>
                    </a:p>
                  </a:txBody>
                  <a:tcPr>
                    <a:lnL w="12700" cap="flat" cmpd="sng" algn="ctr">
                      <a:noFill/>
                      <a:prstDash val="dash"/>
                      <a:round/>
                      <a:headEnd type="none" w="med" len="med"/>
                      <a:tailEnd type="none" w="med" len="med"/>
                    </a:lnL>
                    <a:lnR w="19050" cap="flat" cmpd="sng" algn="ctr">
                      <a:solidFill>
                        <a:schemeClr val="bg1">
                          <a:lumMod val="95000"/>
                        </a:schemeClr>
                      </a:solidFill>
                      <a:prstDash val="solid"/>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IT/Cybersecurity leader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Legal representative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Public relations/communications specialist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smtClean="0">
                          <a:ln>
                            <a:noFill/>
                          </a:ln>
                          <a:solidFill>
                            <a:schemeClr val="tx1"/>
                          </a:solidFill>
                          <a:effectLst/>
                          <a:uLnTx/>
                          <a:uFillTx/>
                          <a:latin typeface="+mn-lt"/>
                          <a:ea typeface="+mn-ea"/>
                          <a:cs typeface="+mn-cs"/>
                        </a:rPr>
                        <a:t>HR representative</a:t>
                      </a:r>
                    </a:p>
                  </a:txBody>
                  <a:tcPr marL="144000">
                    <a:lnL w="19050" cap="flat" cmpd="sng" algn="ctr">
                      <a:solidFill>
                        <a:schemeClr val="bg1">
                          <a:lumMod val="95000"/>
                        </a:schemeClr>
                      </a:solidFill>
                      <a:prstDash val="solid"/>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tcPr>
                </a:tc>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200" b="1" i="0" u="none" strike="noStrike" kern="1200" cap="none" spc="0" normalizeH="0" baseline="0" noProof="0" dirty="0" smtClean="0">
                        <a:ln>
                          <a:noFill/>
                        </a:ln>
                        <a:solidFill>
                          <a:srgbClr val="FFFFFF"/>
                        </a:solidFill>
                        <a:effectLst/>
                        <a:uLnTx/>
                        <a:uFillTx/>
                        <a:latin typeface="+mn-lt"/>
                        <a:ea typeface="+mn-ea"/>
                        <a:cs typeface="+mn-cs"/>
                      </a:endParaRPr>
                    </a:p>
                  </a:txBody>
                  <a:tcPr marT="0" marB="0" anchor="ctr">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en-US" sz="1000" dirty="0"/>
                    </a:p>
                  </a:txBody>
                  <a:tcPr marT="0" marB="0">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ap="flat" cmpd="sng" algn="ctr">
                      <a:noFill/>
                      <a:prstDash val="dash"/>
                      <a:round/>
                      <a:headEnd type="none" w="med" len="med"/>
                      <a:tailEnd type="none" w="med" len="med"/>
                    </a:lnT>
                    <a:lnB w="12700" cmpd="sng">
                      <a:noFill/>
                    </a:lnB>
                    <a:lnTlToBr w="12700" cmpd="sng">
                      <a:noFill/>
                      <a:prstDash val="solid"/>
                    </a:lnTlToBr>
                    <a:lnBlToTr w="12700" cmpd="sng">
                      <a:noFill/>
                      <a:prstDash val="solid"/>
                    </a:lnBlToTr>
                    <a:noFill/>
                  </a:tcPr>
                </a:tc>
              </a:tr>
              <a:tr h="34068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400" b="1" i="0" u="none" strike="noStrike" kern="1200" cap="none" spc="0" normalizeH="0" baseline="0" noProof="0" dirty="0" smtClean="0">
                          <a:ln>
                            <a:noFill/>
                          </a:ln>
                          <a:solidFill>
                            <a:srgbClr val="FFFFFF"/>
                          </a:solidFill>
                          <a:effectLst/>
                          <a:uLnTx/>
                          <a:uFillTx/>
                          <a:latin typeface="+mn-lt"/>
                          <a:ea typeface="+mn-ea"/>
                          <a:cs typeface="+mn-cs"/>
                        </a:rPr>
                        <a:t>Outcomes of this step</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endParaRPr lang="en-US" dirty="0"/>
                    </a:p>
                  </a:txBody>
                  <a:tcPr>
                    <a:lnL w="12700" cap="flat" cmpd="sng" algn="ctr">
                      <a:noFill/>
                      <a:prstDash val="solid"/>
                      <a:round/>
                      <a:headEnd type="none" w="med" len="med"/>
                      <a:tailEnd type="none" w="med" len="med"/>
                    </a:lnL>
                    <a:lnT w="12700" cmpd="sng">
                      <a:noFill/>
                    </a:lnT>
                    <a:solidFill>
                      <a:schemeClr val="accent1"/>
                    </a:solidFill>
                  </a:tcPr>
                </a:tc>
              </a:tr>
              <a:tr h="1622374">
                <a:tc gridSpan="2">
                  <a:txBody>
                    <a:bodyPr/>
                    <a:lstStyle/>
                    <a:p>
                      <a:pPr marL="171450" indent="-171450">
                        <a:buFont typeface="Arial" panose="020B0604020202020204" pitchFamily="34" charset="0"/>
                        <a:buChar char="•"/>
                      </a:pPr>
                      <a:r>
                        <a:rPr lang="en-CA" sz="1200" dirty="0" smtClean="0">
                          <a:solidFill>
                            <a:schemeClr val="tx1"/>
                          </a:solidFill>
                        </a:rPr>
                        <a:t>Learn the basics of incident response communications and understand the associated challenges.</a:t>
                      </a:r>
                    </a:p>
                    <a:p>
                      <a:pPr marL="171450" indent="-171450">
                        <a:buFont typeface="Arial" panose="020B0604020202020204" pitchFamily="34" charset="0"/>
                        <a:buChar char="•"/>
                      </a:pPr>
                      <a:r>
                        <a:rPr lang="en-CA" sz="1200" dirty="0" smtClean="0"/>
                        <a:t>SIRT</a:t>
                      </a:r>
                      <a:r>
                        <a:rPr lang="en-CA" sz="1200" baseline="0" dirty="0" smtClean="0">
                          <a:solidFill>
                            <a:schemeClr val="tx1"/>
                          </a:solidFill>
                        </a:rPr>
                        <a:t>.</a:t>
                      </a:r>
                    </a:p>
                    <a:p>
                      <a:pPr marL="171450" indent="-171450">
                        <a:buFont typeface="Arial" panose="020B0604020202020204" pitchFamily="34" charset="0"/>
                        <a:buChar char="•"/>
                      </a:pPr>
                      <a:r>
                        <a:rPr lang="en-CA" sz="1200" dirty="0" smtClean="0"/>
                        <a:t>SIRT </a:t>
                      </a:r>
                      <a:r>
                        <a:rPr lang="en-CA" sz="1200" baseline="0" dirty="0" smtClean="0">
                          <a:solidFill>
                            <a:schemeClr val="tx1"/>
                          </a:solidFill>
                        </a:rPr>
                        <a:t>Policy.</a:t>
                      </a:r>
                    </a:p>
                    <a:p>
                      <a:pPr marL="171450" indent="-171450">
                        <a:buFont typeface="Arial" panose="020B0604020202020204" pitchFamily="34" charset="0"/>
                        <a:buChar char="•"/>
                      </a:pPr>
                      <a:r>
                        <a:rPr lang="en-CA" sz="1200" dirty="0" smtClean="0">
                          <a:solidFill>
                            <a:schemeClr val="tx1"/>
                          </a:solidFill>
                        </a:rPr>
                        <a:t>Defined</a:t>
                      </a:r>
                      <a:r>
                        <a:rPr lang="en-CA" sz="1200" baseline="0" dirty="0" smtClean="0">
                          <a:solidFill>
                            <a:schemeClr val="tx1"/>
                          </a:solidFill>
                        </a:rPr>
                        <a:t> </a:t>
                      </a:r>
                      <a:r>
                        <a:rPr lang="en-CA" sz="1200" dirty="0" smtClean="0">
                          <a:solidFill>
                            <a:schemeClr val="tx1"/>
                          </a:solidFill>
                        </a:rPr>
                        <a:t>roles and responsibilities for the threat management process (RACI).</a:t>
                      </a:r>
                    </a:p>
                    <a:p>
                      <a:pPr marL="171450" indent="-171450">
                        <a:buFont typeface="Arial" panose="020B0604020202020204" pitchFamily="34" charset="0"/>
                        <a:buChar char="•"/>
                      </a:pPr>
                      <a:r>
                        <a:rPr lang="en-CA" sz="1200" dirty="0" smtClean="0">
                          <a:solidFill>
                            <a:schemeClr val="tx1"/>
                          </a:solidFill>
                        </a:rPr>
                        <a:t>Threat escalation protocol.</a:t>
                      </a:r>
                    </a:p>
                    <a:p>
                      <a:pPr marL="171450" indent="-171450">
                        <a:buFont typeface="Arial" panose="020B0604020202020204" pitchFamily="34" charset="0"/>
                        <a:buChar char="•"/>
                      </a:pPr>
                      <a:endParaRPr lang="en-CA" sz="1200" dirty="0" smtClean="0"/>
                    </a:p>
                    <a:p>
                      <a:pPr marL="171450" indent="-171450">
                        <a:buFont typeface="Arial" panose="020B0604020202020204" pitchFamily="34" charset="0"/>
                        <a:buChar char="•"/>
                      </a:pPr>
                      <a:endParaRPr lang="en-CA" sz="1200" baseline="0" dirty="0" smtClean="0">
                        <a:solidFill>
                          <a:schemeClr val="bg1">
                            <a:lumMod val="75000"/>
                          </a:schemeClr>
                        </a:solidFill>
                      </a:endParaRPr>
                    </a:p>
                    <a:p>
                      <a:pPr marL="171450" indent="-171450">
                        <a:buFont typeface="Arial" panose="020B0604020202020204" pitchFamily="34" charset="0"/>
                        <a:buChar char="•"/>
                      </a:pPr>
                      <a:endParaRPr lang="en-CA" sz="1200" dirty="0" smtClean="0">
                        <a:solidFill>
                          <a:schemeClr val="bg1">
                            <a:lumMod val="75000"/>
                          </a:schemeClr>
                        </a:solidFill>
                      </a:endParaRPr>
                    </a:p>
                    <a:p>
                      <a:pPr marL="171450" indent="-171450">
                        <a:buFont typeface="Arial" panose="020B0604020202020204" pitchFamily="34" charset="0"/>
                        <a:buChar char="•"/>
                      </a:pPr>
                      <a:endParaRPr lang="en-CA" sz="1200" dirty="0" smtClean="0">
                        <a:solidFill>
                          <a:schemeClr val="bg1">
                            <a:lumMod val="75000"/>
                          </a:schemeClr>
                        </a:solidFill>
                      </a:endParaRPr>
                    </a:p>
                    <a:p>
                      <a:pPr marL="171450" indent="-171450">
                        <a:buFont typeface="Arial" panose="020B0604020202020204" pitchFamily="34" charset="0"/>
                        <a:buChar char="•"/>
                      </a:pPr>
                      <a:endParaRPr lang="en-CA" sz="1200" dirty="0" smtClean="0">
                        <a:solidFill>
                          <a:schemeClr val="bg1">
                            <a:lumMod val="75000"/>
                          </a:schemeClr>
                        </a:solidFill>
                      </a:endParaRPr>
                    </a:p>
                  </a:txBody>
                  <a:tcPr marT="108000">
                    <a:lnL w="12700" cap="flat" cmpd="sng" algn="ctr">
                      <a:noFill/>
                      <a:prstDash val="dash"/>
                      <a:round/>
                      <a:headEnd type="none" w="med" len="med"/>
                      <a:tailEnd type="none" w="med" len="med"/>
                    </a:lnL>
                    <a:lnR w="12700" cap="flat" cmpd="sng" algn="ctr">
                      <a:noFill/>
                      <a:prstDash val="dash"/>
                      <a:round/>
                      <a:headEnd type="none" w="med" len="med"/>
                      <a:tailEnd type="none" w="med" len="med"/>
                    </a:lnR>
                    <a:lnT w="12700" cmpd="sng">
                      <a:noFill/>
                    </a:lnT>
                    <a:lnB w="12700" cap="flat" cmpd="sng" algn="ctr">
                      <a:noFill/>
                      <a:prstDash val="dash"/>
                      <a:round/>
                      <a:headEnd type="none" w="med" len="med"/>
                      <a:tailEnd type="none" w="med" len="med"/>
                    </a:lnB>
                  </a:tcPr>
                </a:tc>
                <a:tc hMerge="1">
                  <a:txBody>
                    <a:bodyPr/>
                    <a:lstStyle/>
                    <a:p>
                      <a:endParaRPr lang="en-US" dirty="0"/>
                    </a:p>
                  </a:txBody>
                  <a:tcPr>
                    <a:lnL w="12700" cap="flat" cmpd="sng" algn="ctr">
                      <a:noFill/>
                      <a:prstDash val="dash"/>
                      <a:round/>
                      <a:headEnd type="none" w="med" len="med"/>
                      <a:tailEnd type="none" w="med" len="med"/>
                    </a:lnL>
                    <a:lnR w="12700" cap="flat" cmpd="sng" algn="ctr">
                      <a:noFill/>
                      <a:prstDash val="dash"/>
                      <a:round/>
                      <a:headEnd type="none" w="med" len="med"/>
                      <a:tailEnd type="none" w="med" len="med"/>
                    </a:lnR>
                    <a:lnB w="12700" cap="flat" cmpd="sng" algn="ctr">
                      <a:noFill/>
                      <a:prstDash val="dash"/>
                      <a:round/>
                      <a:headEnd type="none" w="med" len="med"/>
                      <a:tailEnd type="none" w="med" len="med"/>
                    </a:lnB>
                  </a:tcPr>
                </a:tc>
              </a:tr>
            </a:tbl>
          </a:graphicData>
        </a:graphic>
      </p:graphicFrame>
    </p:spTree>
    <p:extLst>
      <p:ext uri="{BB962C8B-B14F-4D97-AF65-F5344CB8AC3E}">
        <p14:creationId xmlns:p14="http://schemas.microsoft.com/office/powerpoint/2010/main" val="38195705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258759" y="2024219"/>
            <a:ext cx="2571569" cy="507744"/>
          </a:xfrm>
          <a:prstGeom prst="rect">
            <a:avLst/>
          </a:prstGeom>
          <a:solidFill>
            <a:schemeClr val="accent1"/>
          </a:solidFill>
          <a:ln>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r>
              <a:rPr lang="en-US" sz="1600" b="1" dirty="0" smtClean="0">
                <a:solidFill>
                  <a:schemeClr val="bg1"/>
                </a:solidFill>
              </a:rPr>
              <a:t>Situation</a:t>
            </a:r>
            <a:endParaRPr lang="en-US" sz="1600" b="1" dirty="0">
              <a:solidFill>
                <a:schemeClr val="bg1"/>
              </a:solidFill>
            </a:endParaRPr>
          </a:p>
        </p:txBody>
      </p:sp>
      <p:sp>
        <p:nvSpPr>
          <p:cNvPr id="14" name="Rectangle 13"/>
          <p:cNvSpPr/>
          <p:nvPr/>
        </p:nvSpPr>
        <p:spPr>
          <a:xfrm>
            <a:off x="3265039" y="2010832"/>
            <a:ext cx="2571569" cy="507744"/>
          </a:xfrm>
          <a:prstGeom prst="rect">
            <a:avLst/>
          </a:prstGeom>
          <a:solidFill>
            <a:schemeClr val="accent1"/>
          </a:solidFill>
          <a:ln>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r>
              <a:rPr lang="en-US" sz="1600" b="1" dirty="0" smtClean="0">
                <a:solidFill>
                  <a:schemeClr val="bg1"/>
                </a:solidFill>
              </a:rPr>
              <a:t>Response </a:t>
            </a:r>
            <a:endParaRPr lang="en-US" sz="1600" b="1" dirty="0">
              <a:solidFill>
                <a:schemeClr val="bg1"/>
              </a:solidFill>
            </a:endParaRPr>
          </a:p>
        </p:txBody>
      </p:sp>
      <p:sp>
        <p:nvSpPr>
          <p:cNvPr id="15" name="Rectangle 14"/>
          <p:cNvSpPr/>
          <p:nvPr/>
        </p:nvSpPr>
        <p:spPr>
          <a:xfrm>
            <a:off x="6308603" y="2012719"/>
            <a:ext cx="2561457" cy="507744"/>
          </a:xfrm>
          <a:prstGeom prst="rect">
            <a:avLst/>
          </a:prstGeom>
          <a:solidFill>
            <a:schemeClr val="accent1"/>
          </a:solidFill>
          <a:ln>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72000" rIns="144000" bIns="72000" rtlCol="0" anchor="ctr"/>
          <a:lstStyle/>
          <a:p>
            <a:pPr algn="ctr"/>
            <a:r>
              <a:rPr lang="en-US" sz="1600" b="1" dirty="0" smtClean="0">
                <a:solidFill>
                  <a:schemeClr val="bg1"/>
                </a:solidFill>
              </a:rPr>
              <a:t>Result</a:t>
            </a:r>
            <a:endParaRPr lang="en-US" sz="1600" b="1" dirty="0">
              <a:solidFill>
                <a:schemeClr val="bg1"/>
              </a:solidFill>
            </a:endParaRPr>
          </a:p>
        </p:txBody>
      </p:sp>
      <p:sp>
        <p:nvSpPr>
          <p:cNvPr id="16" name="Rectangle 15"/>
          <p:cNvSpPr/>
          <p:nvPr/>
        </p:nvSpPr>
        <p:spPr>
          <a:xfrm>
            <a:off x="268871" y="2597684"/>
            <a:ext cx="2561457" cy="3734535"/>
          </a:xfrm>
          <a:prstGeom prst="rect">
            <a:avLst/>
          </a:prstGeom>
          <a:solidFill>
            <a:schemeClr val="bg1">
              <a:lumMod val="95000"/>
            </a:schemeClr>
          </a:solidFill>
          <a:ln w="38100">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t"/>
          <a:lstStyle/>
          <a:p>
            <a:pPr marL="171450" indent="-171450">
              <a:spcBef>
                <a:spcPts val="600"/>
              </a:spcBef>
              <a:spcAft>
                <a:spcPts val="600"/>
              </a:spcAft>
              <a:buFont typeface="Arial" panose="020B0604020202020204" pitchFamily="34" charset="0"/>
              <a:buChar char="•"/>
            </a:pPr>
            <a:r>
              <a:rPr lang="en-US" sz="1200" dirty="0" smtClean="0">
                <a:solidFill>
                  <a:schemeClr val="tx1"/>
                </a:solidFill>
              </a:rPr>
              <a:t>May 3, 2018 – Twitter announced that it had detected a bug that caused users’ passwords to be stored without encryption.</a:t>
            </a:r>
          </a:p>
          <a:p>
            <a:pPr marL="171450" indent="-171450">
              <a:spcAft>
                <a:spcPts val="600"/>
              </a:spcAft>
              <a:buFont typeface="Arial" panose="020B0604020202020204" pitchFamily="34" charset="0"/>
              <a:buChar char="•"/>
            </a:pPr>
            <a:r>
              <a:rPr lang="en-US" sz="1200" dirty="0" smtClean="0">
                <a:solidFill>
                  <a:schemeClr val="tx1"/>
                </a:solidFill>
              </a:rPr>
              <a:t>Twitter had 330 million users who needed to be notified.</a:t>
            </a:r>
            <a:br>
              <a:rPr lang="en-US" sz="1200" dirty="0" smtClean="0">
                <a:solidFill>
                  <a:schemeClr val="tx1"/>
                </a:solidFill>
              </a:rPr>
            </a:br>
            <a:endParaRPr lang="en-US" sz="1200" dirty="0" smtClean="0">
              <a:solidFill>
                <a:schemeClr val="tx1"/>
              </a:solidFill>
            </a:endParaRPr>
          </a:p>
          <a:p>
            <a:pPr marL="171450" indent="-171450">
              <a:spcAft>
                <a:spcPts val="600"/>
              </a:spcAft>
              <a:buFont typeface="Arial" panose="020B0604020202020204" pitchFamily="34" charset="0"/>
              <a:buChar char="•"/>
            </a:pPr>
            <a:endParaRPr lang="en-US" sz="1200" dirty="0">
              <a:solidFill>
                <a:schemeClr val="tx1"/>
              </a:solidFill>
            </a:endParaRPr>
          </a:p>
        </p:txBody>
      </p:sp>
      <p:sp>
        <p:nvSpPr>
          <p:cNvPr id="17" name="Rectangle 16"/>
          <p:cNvSpPr/>
          <p:nvPr/>
        </p:nvSpPr>
        <p:spPr>
          <a:xfrm>
            <a:off x="3275152" y="2597684"/>
            <a:ext cx="2560288" cy="3734536"/>
          </a:xfrm>
          <a:prstGeom prst="rect">
            <a:avLst/>
          </a:prstGeom>
          <a:solidFill>
            <a:schemeClr val="bg1">
              <a:lumMod val="95000"/>
            </a:schemeClr>
          </a:solidFill>
          <a:ln w="38100">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t"/>
          <a:lstStyle/>
          <a:p>
            <a:pPr marL="171450" indent="-171450">
              <a:spcAft>
                <a:spcPts val="600"/>
              </a:spcAft>
              <a:buFont typeface="Arial" panose="020B0604020202020204" pitchFamily="34" charset="0"/>
              <a:buChar char="•"/>
            </a:pPr>
            <a:r>
              <a:rPr lang="en-US" sz="1200" dirty="0" smtClean="0">
                <a:solidFill>
                  <a:schemeClr val="tx1"/>
                </a:solidFill>
              </a:rPr>
              <a:t>Twitter’s CTO tweeted a link to a blog post informing users of the situation and advising them to change their password.</a:t>
            </a:r>
          </a:p>
          <a:p>
            <a:pPr marL="171450" indent="-171450">
              <a:spcAft>
                <a:spcPts val="600"/>
              </a:spcAft>
              <a:buFont typeface="Arial" panose="020B0604020202020204" pitchFamily="34" charset="0"/>
              <a:buChar char="•"/>
            </a:pPr>
            <a:r>
              <a:rPr lang="en-US" sz="1200" dirty="0" smtClean="0">
                <a:solidFill>
                  <a:schemeClr val="tx1"/>
                </a:solidFill>
              </a:rPr>
              <a:t>This information also displayed when users activated the app. </a:t>
            </a:r>
          </a:p>
          <a:p>
            <a:pPr marL="171450" indent="-171450">
              <a:spcAft>
                <a:spcPts val="600"/>
              </a:spcAft>
              <a:buFont typeface="Arial" panose="020B0604020202020204" pitchFamily="34" charset="0"/>
              <a:buChar char="•"/>
            </a:pPr>
            <a:r>
              <a:rPr lang="en-US" sz="1200" dirty="0" smtClean="0">
                <a:solidFill>
                  <a:schemeClr val="tx1"/>
                </a:solidFill>
              </a:rPr>
              <a:t>A link was provided to make the process simple and quick.</a:t>
            </a:r>
            <a:endParaRPr lang="en-US" sz="1200" dirty="0">
              <a:solidFill>
                <a:schemeClr val="tx1"/>
              </a:solidFill>
            </a:endParaRPr>
          </a:p>
          <a:p>
            <a:pPr marL="171450" indent="-171450">
              <a:spcAft>
                <a:spcPts val="600"/>
              </a:spcAft>
              <a:buFont typeface="Arial" panose="020B0604020202020204" pitchFamily="34" charset="0"/>
              <a:buChar char="•"/>
            </a:pPr>
            <a:endParaRPr lang="en-US" sz="1200" dirty="0" smtClean="0">
              <a:solidFill>
                <a:schemeClr val="tx1"/>
              </a:solidFill>
            </a:endParaRPr>
          </a:p>
        </p:txBody>
      </p:sp>
      <p:sp>
        <p:nvSpPr>
          <p:cNvPr id="18" name="Rectangle 17"/>
          <p:cNvSpPr/>
          <p:nvPr/>
        </p:nvSpPr>
        <p:spPr>
          <a:xfrm>
            <a:off x="6315843" y="2597683"/>
            <a:ext cx="2554217" cy="3734536"/>
          </a:xfrm>
          <a:prstGeom prst="rect">
            <a:avLst/>
          </a:prstGeom>
          <a:solidFill>
            <a:schemeClr val="bg1">
              <a:lumMod val="95000"/>
            </a:schemeClr>
          </a:solidFill>
          <a:ln w="38100">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t"/>
          <a:lstStyle/>
          <a:p>
            <a:pPr marL="171450" indent="-171450">
              <a:spcAft>
                <a:spcPts val="600"/>
              </a:spcAft>
              <a:buFont typeface="Arial" panose="020B0604020202020204" pitchFamily="34" charset="0"/>
              <a:buChar char="•"/>
            </a:pPr>
            <a:r>
              <a:rPr lang="en-US" sz="1200" dirty="0" smtClean="0">
                <a:solidFill>
                  <a:schemeClr val="tx1"/>
                </a:solidFill>
              </a:rPr>
              <a:t>Twitter had no reason to suspect an actual breach had occurred but wanted to keep users safe. </a:t>
            </a:r>
          </a:p>
          <a:p>
            <a:pPr marL="171450" indent="-171450">
              <a:spcAft>
                <a:spcPts val="600"/>
              </a:spcAft>
              <a:buFont typeface="Arial" panose="020B0604020202020204" pitchFamily="34" charset="0"/>
              <a:buChar char="•"/>
            </a:pPr>
            <a:r>
              <a:rPr lang="en-US" sz="1200" dirty="0" smtClean="0">
                <a:solidFill>
                  <a:schemeClr val="tx1"/>
                </a:solidFill>
              </a:rPr>
              <a:t>This proactive and transparent response shielded the company from reputational damage (and possibly a crisis).</a:t>
            </a:r>
          </a:p>
        </p:txBody>
      </p:sp>
      <p:sp>
        <p:nvSpPr>
          <p:cNvPr id="4" name="Title 3"/>
          <p:cNvSpPr>
            <a:spLocks noGrp="1"/>
          </p:cNvSpPr>
          <p:nvPr>
            <p:ph type="title"/>
          </p:nvPr>
        </p:nvSpPr>
        <p:spPr/>
        <p:txBody>
          <a:bodyPr/>
          <a:lstStyle/>
          <a:p>
            <a:r>
              <a:rPr lang="en-US" dirty="0" smtClean="0"/>
              <a:t>Appreciate the techniques of Twitter and Under Armour </a:t>
            </a:r>
            <a:endParaRPr lang="en-US" dirty="0"/>
          </a:p>
        </p:txBody>
      </p:sp>
      <p:sp>
        <p:nvSpPr>
          <p:cNvPr id="23" name="Chevron 22"/>
          <p:cNvSpPr/>
          <p:nvPr/>
        </p:nvSpPr>
        <p:spPr>
          <a:xfrm>
            <a:off x="5947093" y="3654850"/>
            <a:ext cx="257096" cy="36004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4" name="Chevron 23"/>
          <p:cNvSpPr/>
          <p:nvPr/>
        </p:nvSpPr>
        <p:spPr>
          <a:xfrm>
            <a:off x="2931147" y="3654850"/>
            <a:ext cx="257096" cy="360040"/>
          </a:xfrm>
          <a:prstGeom prst="chevron">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grpSp>
        <p:nvGrpSpPr>
          <p:cNvPr id="3" name="Group 2"/>
          <p:cNvGrpSpPr/>
          <p:nvPr/>
        </p:nvGrpSpPr>
        <p:grpSpPr>
          <a:xfrm>
            <a:off x="0" y="1139383"/>
            <a:ext cx="8446770" cy="796519"/>
            <a:chOff x="-1" y="294436"/>
            <a:chExt cx="5354516" cy="796519"/>
          </a:xfrm>
        </p:grpSpPr>
        <p:sp>
          <p:nvSpPr>
            <p:cNvPr id="19" name="Rectangle 18"/>
            <p:cNvSpPr/>
            <p:nvPr/>
          </p:nvSpPr>
          <p:spPr>
            <a:xfrm>
              <a:off x="-1" y="294436"/>
              <a:ext cx="5354516" cy="796519"/>
            </a:xfrm>
            <a:prstGeom prst="rect">
              <a:avLst/>
            </a:prstGeom>
            <a:solidFill>
              <a:schemeClr val="accent2"/>
            </a:solidFill>
            <a:ln>
              <a:noFill/>
            </a:ln>
            <a:effectLst>
              <a:outerShdw dist="127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4000" rtlCol="0" anchor="ctr"/>
            <a:lstStyle/>
            <a:p>
              <a:pPr marL="176213" lvl="0" algn="l"/>
              <a:r>
                <a:rPr lang="en-CA" sz="2800" b="1" dirty="0" smtClean="0"/>
                <a:t>    CASE STUDY</a:t>
              </a:r>
              <a:endParaRPr lang="en-CA" sz="2800" b="1" dirty="0"/>
            </a:p>
          </p:txBody>
        </p:sp>
        <p:sp>
          <p:nvSpPr>
            <p:cNvPr id="20" name="TextBox 19"/>
            <p:cNvSpPr txBox="1"/>
            <p:nvPr/>
          </p:nvSpPr>
          <p:spPr>
            <a:xfrm>
              <a:off x="2022999" y="369527"/>
              <a:ext cx="870438" cy="646331"/>
            </a:xfrm>
            <a:prstGeom prst="rect">
              <a:avLst/>
            </a:prstGeom>
            <a:noFill/>
          </p:spPr>
          <p:txBody>
            <a:bodyPr wrap="square" rtlCol="0">
              <a:spAutoFit/>
            </a:bodyPr>
            <a:lstStyle/>
            <a:p>
              <a:pPr algn="r">
                <a:lnSpc>
                  <a:spcPct val="150000"/>
                </a:lnSpc>
              </a:pPr>
              <a:r>
                <a:rPr lang="en-CA" sz="1200" i="1" dirty="0" smtClean="0">
                  <a:solidFill>
                    <a:schemeClr val="bg1"/>
                  </a:solidFill>
                </a:rPr>
                <a:t>Industry</a:t>
              </a:r>
            </a:p>
            <a:p>
              <a:pPr algn="r">
                <a:lnSpc>
                  <a:spcPct val="150000"/>
                </a:lnSpc>
              </a:pPr>
              <a:r>
                <a:rPr lang="en-CA" sz="1200" i="1" dirty="0" smtClean="0">
                  <a:solidFill>
                    <a:schemeClr val="bg1"/>
                  </a:solidFill>
                </a:rPr>
                <a:t>Source</a:t>
              </a:r>
              <a:endParaRPr lang="en-CA" sz="1200" i="1" dirty="0">
                <a:solidFill>
                  <a:schemeClr val="bg1"/>
                </a:solidFill>
              </a:endParaRPr>
            </a:p>
          </p:txBody>
        </p:sp>
        <p:cxnSp>
          <p:nvCxnSpPr>
            <p:cNvPr id="22" name="Straight Connector 21"/>
            <p:cNvCxnSpPr/>
            <p:nvPr/>
          </p:nvCxnSpPr>
          <p:spPr>
            <a:xfrm>
              <a:off x="2344786" y="412229"/>
              <a:ext cx="0" cy="5018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157" y="516742"/>
              <a:ext cx="272404" cy="456575"/>
            </a:xfrm>
            <a:prstGeom prst="rect">
              <a:avLst/>
            </a:prstGeom>
            <a:noFill/>
            <a:ln>
              <a:noFill/>
            </a:ln>
          </p:spPr>
        </p:pic>
        <p:sp>
          <p:nvSpPr>
            <p:cNvPr id="26" name="Text Placeholder 9"/>
            <p:cNvSpPr txBox="1">
              <a:spLocks/>
            </p:cNvSpPr>
            <p:nvPr/>
          </p:nvSpPr>
          <p:spPr>
            <a:xfrm>
              <a:off x="2902896" y="369527"/>
              <a:ext cx="2138047" cy="646330"/>
            </a:xfrm>
            <a:prstGeom prst="rect">
              <a:avLst/>
            </a:prstGeom>
          </p:spPr>
          <p:txBody>
            <a:bodyPr/>
            <a:lstStyle>
              <a:lvl1pPr marL="0" indent="0" algn="l" rtl="0" eaLnBrk="1" fontAlgn="base" hangingPunct="1">
                <a:lnSpc>
                  <a:spcPct val="150000"/>
                </a:lnSpc>
                <a:spcBef>
                  <a:spcPts val="0"/>
                </a:spcBef>
                <a:spcAft>
                  <a:spcPct val="0"/>
                </a:spcAft>
                <a:buClr>
                  <a:schemeClr val="tx1"/>
                </a:buClr>
                <a:buSzPct val="120000"/>
                <a:buFont typeface="Arial" pitchFamily="34" charset="0"/>
                <a:buNone/>
                <a:defRPr sz="1200" b="1" kern="1200">
                  <a:solidFill>
                    <a:schemeClr val="bg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smtClean="0"/>
                <a:t>Social Media; Retail </a:t>
              </a:r>
            </a:p>
            <a:p>
              <a:r>
                <a:rPr lang="en-US" dirty="0" smtClean="0"/>
                <a:t>Twitter; The Verge; Under Armour; CNBC </a:t>
              </a:r>
              <a:endParaRPr lang="en-US" dirty="0"/>
            </a:p>
          </p:txBody>
        </p:sp>
      </p:grpSp>
      <p:cxnSp>
        <p:nvCxnSpPr>
          <p:cNvPr id="5" name="Straight Connector 4"/>
          <p:cNvCxnSpPr>
            <a:stCxn id="16" idx="1"/>
            <a:endCxn id="16" idx="3"/>
          </p:cNvCxnSpPr>
          <p:nvPr/>
        </p:nvCxnSpPr>
        <p:spPr>
          <a:xfrm>
            <a:off x="268871" y="4464952"/>
            <a:ext cx="25614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265039" y="4464951"/>
            <a:ext cx="25614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8" idx="1"/>
            <a:endCxn id="18" idx="3"/>
          </p:cNvCxnSpPr>
          <p:nvPr/>
        </p:nvCxnSpPr>
        <p:spPr>
          <a:xfrm>
            <a:off x="6315843" y="4464951"/>
            <a:ext cx="2554217"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68871" y="4664325"/>
            <a:ext cx="2578808" cy="1461939"/>
          </a:xfrm>
          <a:prstGeom prst="rect">
            <a:avLst/>
          </a:prstGeom>
        </p:spPr>
        <p:txBody>
          <a:bodyPr wrap="square">
            <a:spAutoFit/>
          </a:bodyPr>
          <a:lstStyle/>
          <a:p>
            <a:pPr marL="171450" indent="-171450">
              <a:spcAft>
                <a:spcPts val="600"/>
              </a:spcAft>
              <a:buFont typeface="Arial" panose="020B0604020202020204" pitchFamily="34" charset="0"/>
              <a:buChar char="•"/>
            </a:pPr>
            <a:r>
              <a:rPr lang="en-US" sz="1200" dirty="0" smtClean="0"/>
              <a:t>March 25</a:t>
            </a:r>
            <a:r>
              <a:rPr lang="en-US" sz="1200" dirty="0"/>
              <a:t>, 2018 – </a:t>
            </a:r>
            <a:r>
              <a:rPr lang="en-US" sz="1200" dirty="0" smtClean="0"/>
              <a:t>Under Armour </a:t>
            </a:r>
            <a:r>
              <a:rPr lang="en-US" sz="1200" dirty="0"/>
              <a:t>became aware of a large data breach affecting users of its </a:t>
            </a:r>
            <a:r>
              <a:rPr lang="en-US" sz="1200" dirty="0" smtClean="0"/>
              <a:t>MyFitnessPal app.</a:t>
            </a:r>
            <a:endParaRPr lang="en-US" sz="1200" dirty="0"/>
          </a:p>
          <a:p>
            <a:pPr marL="171450" indent="-171450">
              <a:spcAft>
                <a:spcPts val="600"/>
              </a:spcAft>
              <a:buFont typeface="Arial" panose="020B0604020202020204" pitchFamily="34" charset="0"/>
              <a:buChar char="•"/>
            </a:pPr>
            <a:r>
              <a:rPr lang="en-US" sz="1200" dirty="0"/>
              <a:t>Breach </a:t>
            </a:r>
            <a:r>
              <a:rPr lang="en-US" sz="1200" dirty="0" smtClean="0"/>
              <a:t>resulted in loss of usernames</a:t>
            </a:r>
            <a:r>
              <a:rPr lang="en-US" sz="1200" dirty="0"/>
              <a:t>, email addresses, and </a:t>
            </a:r>
            <a:r>
              <a:rPr lang="en-US" sz="1200" dirty="0" smtClean="0"/>
              <a:t>hashed passwords. </a:t>
            </a:r>
            <a:endParaRPr lang="en-US" sz="1200" dirty="0"/>
          </a:p>
        </p:txBody>
      </p:sp>
      <p:sp>
        <p:nvSpPr>
          <p:cNvPr id="9" name="Rectangle 8"/>
          <p:cNvSpPr/>
          <p:nvPr/>
        </p:nvSpPr>
        <p:spPr>
          <a:xfrm>
            <a:off x="3326916" y="4664325"/>
            <a:ext cx="2474988" cy="1646605"/>
          </a:xfrm>
          <a:prstGeom prst="rect">
            <a:avLst/>
          </a:prstGeom>
        </p:spPr>
        <p:txBody>
          <a:bodyPr wrap="square">
            <a:spAutoFit/>
          </a:bodyPr>
          <a:lstStyle/>
          <a:p>
            <a:pPr marL="171450" indent="-171450">
              <a:spcAft>
                <a:spcPts val="600"/>
              </a:spcAft>
              <a:buFont typeface="Arial" panose="020B0604020202020204" pitchFamily="34" charset="0"/>
              <a:buChar char="•"/>
            </a:pPr>
            <a:r>
              <a:rPr lang="en-US" sz="1200" dirty="0" smtClean="0"/>
              <a:t>Four days after learning of the breach, Under Armour notified affected users via email and the app’s instant messenger.</a:t>
            </a:r>
          </a:p>
          <a:p>
            <a:pPr marL="171450" indent="-171450">
              <a:spcAft>
                <a:spcPts val="600"/>
              </a:spcAft>
              <a:buFont typeface="Arial" panose="020B0604020202020204" pitchFamily="34" charset="0"/>
              <a:buChar char="•"/>
            </a:pPr>
            <a:r>
              <a:rPr lang="en-US" sz="1200" dirty="0" smtClean="0"/>
              <a:t>Then the company issued a press release explaining the situation and linking to a FAQ-style website.</a:t>
            </a:r>
            <a:endParaRPr lang="en-US" sz="1200" dirty="0"/>
          </a:p>
        </p:txBody>
      </p:sp>
      <p:sp>
        <p:nvSpPr>
          <p:cNvPr id="10" name="Rectangle 9"/>
          <p:cNvSpPr/>
          <p:nvPr/>
        </p:nvSpPr>
        <p:spPr>
          <a:xfrm>
            <a:off x="6373839" y="4669564"/>
            <a:ext cx="2503461" cy="1908215"/>
          </a:xfrm>
          <a:prstGeom prst="rect">
            <a:avLst/>
          </a:prstGeom>
        </p:spPr>
        <p:txBody>
          <a:bodyPr wrap="square">
            <a:spAutoFit/>
          </a:bodyPr>
          <a:lstStyle/>
          <a:p>
            <a:pPr marL="171450" indent="-171450">
              <a:spcAft>
                <a:spcPts val="600"/>
              </a:spcAft>
              <a:buFont typeface="Arial" panose="020B0604020202020204" pitchFamily="34" charset="0"/>
              <a:buChar char="•"/>
            </a:pPr>
            <a:r>
              <a:rPr lang="en-US" sz="1200" dirty="0"/>
              <a:t>Under Armour </a:t>
            </a:r>
            <a:r>
              <a:rPr lang="en-US" sz="1200" dirty="0" smtClean="0"/>
              <a:t>made </a:t>
            </a:r>
            <a:r>
              <a:rPr lang="en-US" sz="1200" dirty="0"/>
              <a:t>the right communications moves to </a:t>
            </a:r>
            <a:r>
              <a:rPr lang="en-US" sz="1200" dirty="0" smtClean="0"/>
              <a:t>mitigate reputational damage – speed, transparency, etc. </a:t>
            </a:r>
            <a:endParaRPr lang="en-US" sz="1200" dirty="0"/>
          </a:p>
          <a:p>
            <a:pPr marL="171450" indent="-171450">
              <a:spcAft>
                <a:spcPts val="600"/>
              </a:spcAft>
              <a:buFont typeface="Arial" panose="020B0604020202020204" pitchFamily="34" charset="0"/>
              <a:buChar char="•"/>
            </a:pPr>
            <a:r>
              <a:rPr lang="en-US" sz="1200" dirty="0"/>
              <a:t>D</a:t>
            </a:r>
            <a:r>
              <a:rPr lang="en-US" sz="1200" dirty="0" smtClean="0"/>
              <a:t>id not fully </a:t>
            </a:r>
            <a:r>
              <a:rPr lang="en-US" sz="1200" dirty="0"/>
              <a:t>escape </a:t>
            </a:r>
            <a:r>
              <a:rPr lang="en-US" sz="1200" dirty="0" smtClean="0"/>
              <a:t>negative consequences: share price declined (but expected to recover), and lawsuits pending.</a:t>
            </a:r>
          </a:p>
          <a:p>
            <a:pPr marL="171450" indent="-171450">
              <a:spcAft>
                <a:spcPts val="600"/>
              </a:spcAft>
              <a:buFont typeface="Arial" panose="020B0604020202020204" pitchFamily="34" charset="0"/>
              <a:buChar char="•"/>
            </a:pPr>
            <a:endParaRPr lang="en-US" sz="1200" dirty="0" smtClean="0"/>
          </a:p>
        </p:txBody>
      </p:sp>
    </p:spTree>
    <p:extLst>
      <p:ext uri="{BB962C8B-B14F-4D97-AF65-F5344CB8AC3E}">
        <p14:creationId xmlns:p14="http://schemas.microsoft.com/office/powerpoint/2010/main" val="12691184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outline</a:t>
            </a:r>
            <a:endParaRPr lang="en-US" dirty="0"/>
          </a:p>
        </p:txBody>
      </p:sp>
      <p:sp>
        <p:nvSpPr>
          <p:cNvPr id="4" name="Rectangle 3"/>
          <p:cNvSpPr/>
          <p:nvPr/>
        </p:nvSpPr>
        <p:spPr>
          <a:xfrm>
            <a:off x="251520" y="1508887"/>
            <a:ext cx="8625780" cy="461665"/>
          </a:xfrm>
          <a:prstGeom prst="rect">
            <a:avLst/>
          </a:prstGeom>
        </p:spPr>
        <p:txBody>
          <a:bodyPr wrap="square">
            <a:spAutoFit/>
          </a:bodyPr>
          <a:lstStyle/>
          <a:p>
            <a:r>
              <a:rPr lang="en-US" sz="1200" dirty="0" smtClean="0">
                <a:solidFill>
                  <a:srgbClr val="333333"/>
                </a:solidFill>
              </a:rPr>
              <a:t>Complete these steps on your own, or call us to complete a guided implementation. A guided implementation is a series of </a:t>
            </a:r>
            <a:br>
              <a:rPr lang="en-US" sz="1200" dirty="0" smtClean="0">
                <a:solidFill>
                  <a:srgbClr val="333333"/>
                </a:solidFill>
              </a:rPr>
            </a:br>
            <a:r>
              <a:rPr lang="en-US" sz="1200" dirty="0" smtClean="0">
                <a:solidFill>
                  <a:srgbClr val="333333"/>
                </a:solidFill>
              </a:rPr>
              <a:t>2-3 advisory calls that help you execute each phase of a project. They are included in most advisory memberships. </a:t>
            </a:r>
            <a:endParaRPr lang="en-US" sz="1200" dirty="0">
              <a:solidFill>
                <a:srgbClr val="333333"/>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594877139"/>
              </p:ext>
            </p:extLst>
          </p:nvPr>
        </p:nvGraphicFramePr>
        <p:xfrm>
          <a:off x="251520" y="1941672"/>
          <a:ext cx="8640622" cy="4537261"/>
        </p:xfrm>
        <a:graphic>
          <a:graphicData uri="http://schemas.openxmlformats.org/drawingml/2006/table">
            <a:tbl>
              <a:tblPr firstRow="1" bandRow="1"/>
              <a:tblGrid>
                <a:gridCol w="4320311"/>
                <a:gridCol w="4320311"/>
              </a:tblGrid>
              <a:tr h="447672">
                <a:tc gridSpan="2">
                  <a:txBody>
                    <a:bodyPr/>
                    <a:lstStyle>
                      <a:lvl1pPr marL="0" algn="l" defTabSz="914400" rtl="0" eaLnBrk="1" latinLnBrk="0" hangingPunct="1">
                        <a:defRPr sz="1800" b="1" kern="1200">
                          <a:solidFill>
                            <a:schemeClr val="lt1"/>
                          </a:solidFill>
                          <a:latin typeface="Arial"/>
                          <a:ea typeface=""/>
                          <a:cs typeface=""/>
                        </a:defRPr>
                      </a:lvl1pPr>
                      <a:lvl2pPr marL="457200" algn="l" defTabSz="914400" rtl="0" eaLnBrk="1" latinLnBrk="0" hangingPunct="1">
                        <a:defRPr sz="1800" b="1" kern="1200">
                          <a:solidFill>
                            <a:schemeClr val="lt1"/>
                          </a:solidFill>
                          <a:latin typeface="Arial"/>
                          <a:ea typeface=""/>
                          <a:cs typeface=""/>
                        </a:defRPr>
                      </a:lvl2pPr>
                      <a:lvl3pPr marL="914400" algn="l" defTabSz="914400" rtl="0" eaLnBrk="1" latinLnBrk="0" hangingPunct="1">
                        <a:defRPr sz="1800" b="1" kern="1200">
                          <a:solidFill>
                            <a:schemeClr val="lt1"/>
                          </a:solidFill>
                          <a:latin typeface="Arial"/>
                          <a:ea typeface=""/>
                          <a:cs typeface=""/>
                        </a:defRPr>
                      </a:lvl3pPr>
                      <a:lvl4pPr marL="1371600" algn="l" defTabSz="914400" rtl="0" eaLnBrk="1" latinLnBrk="0" hangingPunct="1">
                        <a:defRPr sz="1800" b="1" kern="1200">
                          <a:solidFill>
                            <a:schemeClr val="lt1"/>
                          </a:solidFill>
                          <a:latin typeface="Arial"/>
                          <a:ea typeface=""/>
                          <a:cs typeface=""/>
                        </a:defRPr>
                      </a:lvl4pPr>
                      <a:lvl5pPr marL="1828800" algn="l" defTabSz="914400" rtl="0" eaLnBrk="1" latinLnBrk="0" hangingPunct="1">
                        <a:defRPr sz="1800" b="1" kern="1200">
                          <a:solidFill>
                            <a:schemeClr val="lt1"/>
                          </a:solidFill>
                          <a:latin typeface="Arial"/>
                          <a:ea typeface=""/>
                          <a:cs typeface=""/>
                        </a:defRPr>
                      </a:lvl5pPr>
                      <a:lvl6pPr marL="2286000" algn="l" defTabSz="914400" rtl="0" eaLnBrk="1" latinLnBrk="0" hangingPunct="1">
                        <a:defRPr sz="1800" b="1" kern="1200">
                          <a:solidFill>
                            <a:schemeClr val="lt1"/>
                          </a:solidFill>
                          <a:latin typeface="Arial"/>
                          <a:ea typeface=""/>
                          <a:cs typeface=""/>
                        </a:defRPr>
                      </a:lvl6pPr>
                      <a:lvl7pPr marL="2743200" algn="l" defTabSz="914400" rtl="0" eaLnBrk="1" latinLnBrk="0" hangingPunct="1">
                        <a:defRPr sz="1800" b="1" kern="1200">
                          <a:solidFill>
                            <a:schemeClr val="lt1"/>
                          </a:solidFill>
                          <a:latin typeface="Arial"/>
                          <a:ea typeface=""/>
                          <a:cs typeface=""/>
                        </a:defRPr>
                      </a:lvl7pPr>
                      <a:lvl8pPr marL="3200400" algn="l" defTabSz="914400" rtl="0" eaLnBrk="1" latinLnBrk="0" hangingPunct="1">
                        <a:defRPr sz="1800" b="1" kern="1200">
                          <a:solidFill>
                            <a:schemeClr val="lt1"/>
                          </a:solidFill>
                          <a:latin typeface="Arial"/>
                          <a:ea typeface=""/>
                          <a:cs typeface=""/>
                        </a:defRPr>
                      </a:lvl8pPr>
                      <a:lvl9pPr marL="3657600" algn="l" defTabSz="914400" rtl="0" eaLnBrk="1" latinLnBrk="0" hangingPunct="1">
                        <a:defRPr sz="1800" b="1" kern="1200">
                          <a:solidFill>
                            <a:schemeClr val="lt1"/>
                          </a:solidFill>
                          <a:latin typeface="Arial"/>
                          <a:ea typeface=""/>
                          <a:cs typeface=""/>
                        </a:defRPr>
                      </a:lvl9pPr>
                    </a:lstStyle>
                    <a:p>
                      <a:r>
                        <a:rPr lang="en-US" sz="1400" b="1" dirty="0" smtClean="0"/>
                        <a:t>Guided Implementation 1: </a:t>
                      </a:r>
                      <a:r>
                        <a:rPr lang="en-US" sz="1400" dirty="0" smtClean="0"/>
                        <a:t>Master </a:t>
                      </a:r>
                      <a:r>
                        <a:rPr lang="en-US" sz="1400" dirty="0" smtClean="0"/>
                        <a:t>Your Security </a:t>
                      </a:r>
                      <a:r>
                        <a:rPr lang="en-US" sz="1400" dirty="0" smtClean="0"/>
                        <a:t>Incident Response Communications Program</a:t>
                      </a:r>
                    </a:p>
                    <a:p>
                      <a:r>
                        <a:rPr lang="en-US" sz="1000" b="1" dirty="0" smtClean="0"/>
                        <a:t>Proposed Time to Completion: 4-6</a:t>
                      </a:r>
                      <a:r>
                        <a:rPr lang="en-US" sz="1000" b="1" baseline="0" dirty="0" smtClean="0"/>
                        <a:t> weeks</a:t>
                      </a:r>
                      <a:endParaRPr lang="en-US" sz="1000" b="1" dirty="0" smtClean="0"/>
                    </a:p>
                  </a:txBody>
                  <a:tcPr>
                    <a:lnL w="12700" cap="flat" cmpd="sng" algn="ctr">
                      <a:noFill/>
                      <a:prstDash val="solid"/>
                      <a:round/>
                      <a:headEnd type="none" w="med" len="med"/>
                      <a:tailEnd type="none" w="med" len="med"/>
                    </a:lnL>
                    <a:lnR w="5715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5715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36A1C5"/>
                    </a:solidFill>
                  </a:tcPr>
                </a:tc>
                <a:tc hMerge="1">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6A1C5"/>
                    </a:solidFill>
                  </a:tcPr>
                </a:tc>
              </a:tr>
              <a:tr h="268603">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algn="ctr"/>
                      <a:r>
                        <a:rPr lang="en-CA" sz="1200" b="1" dirty="0" smtClean="0"/>
                        <a:t>Step 1.1-1.9: Establish</a:t>
                      </a:r>
                      <a:r>
                        <a:rPr lang="en-CA" sz="1200" b="1" baseline="0" dirty="0" smtClean="0"/>
                        <a:t> the SIRT</a:t>
                      </a:r>
                    </a:p>
                  </a:txBody>
                  <a:tcPr>
                    <a:lnL w="12700" cap="flat" cmpd="sng" algn="ctr">
                      <a:no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DB7C3">
                        <a:lumMod val="20000"/>
                        <a:lumOff val="80000"/>
                      </a:srgbClr>
                    </a:solid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200" b="1" dirty="0" smtClean="0"/>
                        <a:t>Step 1.10:</a:t>
                      </a:r>
                      <a:r>
                        <a:rPr lang="en-CA" sz="1200" b="1" baseline="0" dirty="0" smtClean="0"/>
                        <a:t> Begin Considering Your Message</a:t>
                      </a:r>
                    </a:p>
                  </a:txBody>
                  <a:tcP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57150" cap="flat" cmpd="sng" algn="ctr">
                      <a:solidFill>
                        <a:srgbClr val="FFFF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DB7C3">
                        <a:lumMod val="20000"/>
                        <a:lumOff val="80000"/>
                      </a:srgbClr>
                    </a:solidFill>
                  </a:tcPr>
                </a:tc>
              </a:tr>
              <a:tr h="1149024">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341313" indent="0" algn="l">
                        <a:spcAft>
                          <a:spcPts val="600"/>
                        </a:spcAft>
                      </a:pPr>
                      <a:r>
                        <a:rPr lang="en-CA" sz="1100" b="1" dirty="0" smtClean="0"/>
                        <a:t>Start with an analyst</a:t>
                      </a:r>
                      <a:r>
                        <a:rPr lang="en-CA" sz="1100" b="1" baseline="0" dirty="0" smtClean="0"/>
                        <a:t> kick-off call:</a:t>
                      </a:r>
                      <a:endParaRPr lang="en-CA" sz="500" b="1" dirty="0" smtClean="0"/>
                    </a:p>
                    <a:p>
                      <a:pPr marL="446088" indent="-90488" algn="l">
                        <a:buFont typeface="Arial" panose="020B0604020202020204" pitchFamily="34" charset="0"/>
                        <a:buChar char="•"/>
                      </a:pPr>
                      <a:r>
                        <a:rPr lang="en-CA" sz="1100" dirty="0" smtClean="0"/>
                        <a:t>Understand the</a:t>
                      </a:r>
                      <a:r>
                        <a:rPr lang="en-CA" sz="1100" baseline="0" dirty="0" smtClean="0"/>
                        <a:t> importance of incident response communications planning.</a:t>
                      </a:r>
                      <a:endParaRPr lang="en-CA" sz="1100" dirty="0" smtClean="0"/>
                    </a:p>
                    <a:p>
                      <a:pPr marL="446088" indent="-90488" algn="l">
                        <a:buFont typeface="Arial" panose="020B0604020202020204" pitchFamily="34" charset="0"/>
                        <a:buChar char="•"/>
                      </a:pPr>
                      <a:r>
                        <a:rPr lang="en-CA" sz="1100" dirty="0" smtClean="0"/>
                        <a:t>Discuss </a:t>
                      </a:r>
                      <a:r>
                        <a:rPr lang="en-CA" sz="1100" baseline="0" dirty="0" smtClean="0"/>
                        <a:t>the roles of the </a:t>
                      </a:r>
                      <a:r>
                        <a:rPr lang="en-CA" sz="1100" dirty="0" smtClean="0"/>
                        <a:t>SIRT</a:t>
                      </a:r>
                      <a:r>
                        <a:rPr lang="en-CA" sz="1100" baseline="0" dirty="0" smtClean="0"/>
                        <a:t> and threat escalation protocol.</a:t>
                      </a:r>
                    </a:p>
                    <a:p>
                      <a:pPr marL="446088" indent="-90488" algn="l">
                        <a:buFont typeface="Arial" panose="020B0604020202020204" pitchFamily="34" charset="0"/>
                        <a:buChar char="•"/>
                      </a:pPr>
                      <a:r>
                        <a:rPr lang="en-CA" sz="1100" baseline="0" dirty="0" smtClean="0"/>
                        <a:t>Determine reporting obligations.</a:t>
                      </a:r>
                      <a:endParaRPr lang="en-CA" sz="1100" dirty="0" smtClean="0"/>
                    </a:p>
                  </a:txBody>
                  <a:tcPr>
                    <a:lnL w="12700" cap="flat" cmpd="sng" algn="ctr">
                      <a:noFill/>
                      <a:prstDash val="solid"/>
                      <a:round/>
                      <a:headEnd type="none" w="med" len="med"/>
                      <a:tailEnd type="none" w="med" len="med"/>
                    </a:lnL>
                    <a:lnR w="5715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446088" indent="-90488" algn="l">
                        <a:spcAft>
                          <a:spcPts val="600"/>
                        </a:spcAft>
                      </a:pPr>
                      <a:r>
                        <a:rPr lang="en-CA" sz="1100" b="1" dirty="0" smtClean="0"/>
                        <a:t>Review</a:t>
                      </a:r>
                      <a:r>
                        <a:rPr lang="en-CA" sz="1100" b="1" baseline="0" dirty="0" smtClean="0"/>
                        <a:t> findings with analyst:</a:t>
                      </a:r>
                    </a:p>
                    <a:p>
                      <a:pPr marL="446088" indent="-90488" algn="l">
                        <a:buFont typeface="Arial" panose="020B0604020202020204" pitchFamily="34" charset="0"/>
                        <a:buChar char="•"/>
                      </a:pPr>
                      <a:r>
                        <a:rPr lang="en-CA" sz="1100" dirty="0" smtClean="0"/>
                        <a:t>Discuss</a:t>
                      </a:r>
                      <a:r>
                        <a:rPr lang="en-CA" sz="1100" baseline="0" dirty="0" smtClean="0"/>
                        <a:t> progress with assembling </a:t>
                      </a:r>
                      <a:r>
                        <a:rPr lang="en-CA" sz="1100" dirty="0" smtClean="0"/>
                        <a:t>SIRT</a:t>
                      </a:r>
                      <a:r>
                        <a:rPr lang="en-CA" sz="1100" baseline="0" dirty="0" smtClean="0"/>
                        <a:t>, assigning roles and responsibilities, and developing threat escalation chart.</a:t>
                      </a:r>
                    </a:p>
                    <a:p>
                      <a:pPr marL="446088" indent="-90488" algn="l">
                        <a:buFont typeface="Arial" panose="020B0604020202020204" pitchFamily="34" charset="0"/>
                        <a:buChar char="•"/>
                      </a:pPr>
                      <a:r>
                        <a:rPr lang="en-CA" sz="1100" baseline="0" dirty="0" smtClean="0"/>
                        <a:t>Outline the qualities of a good communications policy and go over the basics of how to craft an effective message.</a:t>
                      </a:r>
                      <a:endParaRPr lang="en-CA" sz="1100" dirty="0" smtClean="0"/>
                    </a:p>
                  </a:txBody>
                  <a:tcP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1805609">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446088" indent="-90488" algn="l">
                        <a:spcAft>
                          <a:spcPts val="600"/>
                        </a:spcAft>
                      </a:pPr>
                      <a:r>
                        <a:rPr lang="en-CA" sz="1100" b="1" dirty="0" smtClean="0"/>
                        <a:t>Then complete these activities…</a:t>
                      </a:r>
                    </a:p>
                    <a:p>
                      <a:pPr marL="446088" indent="-90488" algn="l">
                        <a:buFont typeface="Arial" panose="020B0604020202020204" pitchFamily="34" charset="0"/>
                        <a:buChar char="•"/>
                      </a:pPr>
                      <a:r>
                        <a:rPr lang="en-CA" sz="1100" dirty="0" smtClean="0"/>
                        <a:t>Assemble</a:t>
                      </a:r>
                      <a:r>
                        <a:rPr lang="en-CA" sz="1100" baseline="0" dirty="0" smtClean="0"/>
                        <a:t> the </a:t>
                      </a:r>
                      <a:r>
                        <a:rPr lang="en-CA" sz="1100" dirty="0" smtClean="0"/>
                        <a:t>SIRT.</a:t>
                      </a:r>
                    </a:p>
                    <a:p>
                      <a:pPr marL="446088" indent="-90488" algn="l">
                        <a:buFont typeface="Arial" panose="020B0604020202020204" pitchFamily="34" charset="0"/>
                        <a:buChar char="•"/>
                      </a:pPr>
                      <a:r>
                        <a:rPr lang="en-CA" sz="1100" baseline="0" dirty="0" smtClean="0"/>
                        <a:t>Develop threat escalation chart.</a:t>
                      </a:r>
                      <a:endParaRPr lang="en-CA" sz="1100" dirty="0" smtClean="0"/>
                    </a:p>
                    <a:p>
                      <a:pPr marL="446088" indent="-90488" algn="l">
                        <a:buFont typeface="Arial" panose="020B0604020202020204" pitchFamily="34" charset="0"/>
                        <a:buChar char="•"/>
                      </a:pPr>
                      <a:r>
                        <a:rPr lang="en-CA" sz="1100" dirty="0" smtClean="0"/>
                        <a:t>Assign</a:t>
                      </a:r>
                      <a:r>
                        <a:rPr lang="en-CA" sz="1100" baseline="0" dirty="0" smtClean="0"/>
                        <a:t> roles and responsibilities.</a:t>
                      </a:r>
                      <a:br>
                        <a:rPr lang="en-CA" sz="1100" baseline="0" dirty="0" smtClean="0"/>
                      </a:br>
                      <a:r>
                        <a:rPr lang="en-CA" sz="1100" baseline="0" dirty="0" smtClean="0"/>
                        <a:t/>
                      </a:r>
                      <a:br>
                        <a:rPr lang="en-CA" sz="1100" baseline="0" dirty="0" smtClean="0"/>
                      </a:br>
                      <a:r>
                        <a:rPr lang="en-CA" sz="1100" b="1" dirty="0" smtClean="0"/>
                        <a:t>With these tools &amp;</a:t>
                      </a:r>
                      <a:r>
                        <a:rPr lang="en-CA" sz="1100" b="1" baseline="0" dirty="0" smtClean="0"/>
                        <a:t> templates</a:t>
                      </a:r>
                      <a:r>
                        <a:rPr lang="en-CA" sz="1100" dirty="0" smtClean="0"/>
                        <a:t/>
                      </a:r>
                      <a:br>
                        <a:rPr lang="en-CA" sz="1100" dirty="0" smtClean="0"/>
                      </a:br>
                      <a:endParaRPr lang="en-CA" sz="1100" dirty="0" smtClean="0"/>
                    </a:p>
                    <a:p>
                      <a:pPr marL="355600" indent="0" algn="l">
                        <a:buFont typeface="Arial" panose="020B0604020202020204" pitchFamily="34" charset="0"/>
                        <a:buNone/>
                      </a:pPr>
                      <a:r>
                        <a:rPr lang="en-CA" sz="1100" i="1" dirty="0" smtClean="0"/>
                        <a:t>Threat Escalation</a:t>
                      </a:r>
                      <a:r>
                        <a:rPr lang="en-CA" sz="1100" i="1" baseline="0" dirty="0" smtClean="0"/>
                        <a:t> Chart</a:t>
                      </a:r>
                    </a:p>
                    <a:p>
                      <a:pPr marL="355600" indent="0" algn="l">
                        <a:buFont typeface="Arial" panose="020B0604020202020204" pitchFamily="34" charset="0"/>
                        <a:buNone/>
                      </a:pPr>
                      <a:endParaRPr lang="en-CA" sz="1100" baseline="0" dirty="0" smtClean="0"/>
                    </a:p>
                    <a:p>
                      <a:pPr marL="355600" indent="0" algn="l">
                        <a:buFont typeface="Arial" panose="020B0604020202020204" pitchFamily="34" charset="0"/>
                        <a:buNone/>
                      </a:pPr>
                      <a:r>
                        <a:rPr lang="en-CA" sz="1100" i="1" dirty="0" smtClean="0"/>
                        <a:t>Communications RACI</a:t>
                      </a:r>
                    </a:p>
                  </a:txBody>
                  <a:tcPr>
                    <a:lnL w="12700" cap="flat" cmpd="sng" algn="ctr">
                      <a:noFill/>
                      <a:prstDash val="solid"/>
                      <a:round/>
                      <a:headEnd type="none" w="med" len="med"/>
                      <a:tailEnd type="none" w="med" len="med"/>
                    </a:lnL>
                    <a:lnR w="5715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446088" indent="-90488" algn="l">
                        <a:spcAft>
                          <a:spcPts val="600"/>
                        </a:spcAft>
                      </a:pPr>
                      <a:r>
                        <a:rPr lang="en-CA" sz="1100" b="1" dirty="0" smtClean="0"/>
                        <a:t>Then complete these activities…</a:t>
                      </a:r>
                    </a:p>
                    <a:p>
                      <a:pPr marL="527050" indent="-171450" algn="l">
                        <a:spcAft>
                          <a:spcPts val="0"/>
                        </a:spcAft>
                        <a:buFont typeface="Arial" panose="020B0604020202020204" pitchFamily="34" charset="0"/>
                        <a:buChar char="•"/>
                      </a:pPr>
                      <a:r>
                        <a:rPr lang="en-CA" sz="1100" baseline="0" dirty="0" smtClean="0"/>
                        <a:t>Finalize </a:t>
                      </a:r>
                      <a:r>
                        <a:rPr lang="en-CA" sz="1100" i="1" baseline="0" dirty="0" smtClean="0"/>
                        <a:t>Threat Escalation Chart </a:t>
                      </a:r>
                      <a:r>
                        <a:rPr lang="en-CA" sz="1100" baseline="0" dirty="0" smtClean="0"/>
                        <a:t>and </a:t>
                      </a:r>
                      <a:r>
                        <a:rPr lang="en-CA" sz="1100" i="1" baseline="0" dirty="0" smtClean="0"/>
                        <a:t>Communications </a:t>
                      </a:r>
                      <a:r>
                        <a:rPr lang="en-CA" sz="1100" i="1" kern="1200" dirty="0" smtClean="0">
                          <a:solidFill>
                            <a:schemeClr val="dk1"/>
                          </a:solidFill>
                          <a:latin typeface="Arial"/>
                          <a:ea typeface=""/>
                          <a:cs typeface=""/>
                        </a:rPr>
                        <a:t>RACI</a:t>
                      </a:r>
                      <a:r>
                        <a:rPr lang="en-CA" sz="1100" kern="1200" dirty="0" smtClean="0">
                          <a:solidFill>
                            <a:schemeClr val="dk1"/>
                          </a:solidFill>
                          <a:latin typeface="Arial"/>
                          <a:ea typeface=""/>
                          <a:cs typeface=""/>
                        </a:rPr>
                        <a:t>.</a:t>
                      </a:r>
                    </a:p>
                    <a:p>
                      <a:pPr marL="527050" indent="-171450" algn="l">
                        <a:spcAft>
                          <a:spcPts val="0"/>
                        </a:spcAft>
                        <a:buFont typeface="Arial" panose="020B0604020202020204" pitchFamily="34" charset="0"/>
                        <a:buChar char="•"/>
                      </a:pPr>
                      <a:r>
                        <a:rPr lang="en-CA" sz="1100" baseline="0" dirty="0" smtClean="0"/>
                        <a:t>Have the </a:t>
                      </a:r>
                      <a:r>
                        <a:rPr lang="en-CA" sz="1100" dirty="0" smtClean="0"/>
                        <a:t>SIRT </a:t>
                      </a:r>
                      <a:r>
                        <a:rPr lang="en-CA" sz="1100" baseline="0" dirty="0" smtClean="0"/>
                        <a:t>begin discussions around what information will be shared and when.</a:t>
                      </a:r>
                    </a:p>
                  </a:txBody>
                  <a:tcPr>
                    <a:lnL w="57150" cap="flat" cmpd="sng" algn="ctr">
                      <a:solidFill>
                        <a:srgbClr val="FFFFFF"/>
                      </a:solidFill>
                      <a:prstDash val="solid"/>
                      <a:round/>
                      <a:headEnd type="none" w="med" len="med"/>
                      <a:tailEnd type="none" w="med" len="med"/>
                    </a:lnL>
                    <a:lnR w="5715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88221">
                <a:tc gridSpan="2">
                  <a:txBody>
                    <a:bodyPr/>
                    <a:lstStyle>
                      <a:lvl1pPr marL="0" algn="l" defTabSz="914400" rtl="0" eaLnBrk="1" latinLnBrk="0" hangingPunct="1">
                        <a:defRPr sz="1800" kern="1200">
                          <a:solidFill>
                            <a:schemeClr val="dk1"/>
                          </a:solidFill>
                          <a:latin typeface="Arial"/>
                          <a:ea typeface=""/>
                          <a:cs typeface=""/>
                        </a:defRPr>
                      </a:lvl1pPr>
                      <a:lvl2pPr marL="457200" algn="l" defTabSz="914400" rtl="0" eaLnBrk="1" latinLnBrk="0" hangingPunct="1">
                        <a:defRPr sz="1800" kern="1200">
                          <a:solidFill>
                            <a:schemeClr val="dk1"/>
                          </a:solidFill>
                          <a:latin typeface="Arial"/>
                          <a:ea typeface=""/>
                          <a:cs typeface=""/>
                        </a:defRPr>
                      </a:lvl2pPr>
                      <a:lvl3pPr marL="914400" algn="l" defTabSz="914400" rtl="0" eaLnBrk="1" latinLnBrk="0" hangingPunct="1">
                        <a:defRPr sz="1800" kern="1200">
                          <a:solidFill>
                            <a:schemeClr val="dk1"/>
                          </a:solidFill>
                          <a:latin typeface="Arial"/>
                          <a:ea typeface=""/>
                          <a:cs typeface=""/>
                        </a:defRPr>
                      </a:lvl3pPr>
                      <a:lvl4pPr marL="1371600" algn="l" defTabSz="914400" rtl="0" eaLnBrk="1" latinLnBrk="0" hangingPunct="1">
                        <a:defRPr sz="1800" kern="1200">
                          <a:solidFill>
                            <a:schemeClr val="dk1"/>
                          </a:solidFill>
                          <a:latin typeface="Arial"/>
                          <a:ea typeface=""/>
                          <a:cs typeface=""/>
                        </a:defRPr>
                      </a:lvl4pPr>
                      <a:lvl5pPr marL="1828800" algn="l" defTabSz="914400" rtl="0" eaLnBrk="1" latinLnBrk="0" hangingPunct="1">
                        <a:defRPr sz="1800" kern="1200">
                          <a:solidFill>
                            <a:schemeClr val="dk1"/>
                          </a:solidFill>
                          <a:latin typeface="Arial"/>
                          <a:ea typeface=""/>
                          <a:cs typeface=""/>
                        </a:defRPr>
                      </a:lvl5pPr>
                      <a:lvl6pPr marL="2286000" algn="l" defTabSz="914400" rtl="0" eaLnBrk="1" latinLnBrk="0" hangingPunct="1">
                        <a:defRPr sz="1800" kern="1200">
                          <a:solidFill>
                            <a:schemeClr val="dk1"/>
                          </a:solidFill>
                          <a:latin typeface="Arial"/>
                          <a:ea typeface=""/>
                          <a:cs typeface=""/>
                        </a:defRPr>
                      </a:lvl6pPr>
                      <a:lvl7pPr marL="2743200" algn="l" defTabSz="914400" rtl="0" eaLnBrk="1" latinLnBrk="0" hangingPunct="1">
                        <a:defRPr sz="1800" kern="1200">
                          <a:solidFill>
                            <a:schemeClr val="dk1"/>
                          </a:solidFill>
                          <a:latin typeface="Arial"/>
                          <a:ea typeface=""/>
                          <a:cs typeface=""/>
                        </a:defRPr>
                      </a:lvl7pPr>
                      <a:lvl8pPr marL="3200400" algn="l" defTabSz="914400" rtl="0" eaLnBrk="1" latinLnBrk="0" hangingPunct="1">
                        <a:defRPr sz="1800" kern="1200">
                          <a:solidFill>
                            <a:schemeClr val="dk1"/>
                          </a:solidFill>
                          <a:latin typeface="Arial"/>
                          <a:ea typeface=""/>
                          <a:cs typeface=""/>
                        </a:defRPr>
                      </a:lvl8pPr>
                      <a:lvl9pPr marL="3657600" algn="l" defTabSz="914400" rtl="0" eaLnBrk="1" latinLnBrk="0" hangingPunct="1">
                        <a:defRPr sz="1800" kern="1200">
                          <a:solidFill>
                            <a:schemeClr val="dk1"/>
                          </a:solidFill>
                          <a:latin typeface="Arial"/>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Arial" pitchFamily="34" charset="0"/>
                          <a:cs typeface="Arial" pitchFamily="34" charset="0"/>
                        </a:rPr>
                        <a:t>Phase 1 Results &amp; Insights:</a:t>
                      </a:r>
                    </a:p>
                    <a:p>
                      <a:pPr marL="447675" indent="-179388">
                        <a:buFont typeface="Arial" panose="020B0604020202020204" pitchFamily="34" charset="0"/>
                        <a:buChar char="•"/>
                      </a:pPr>
                      <a:r>
                        <a:rPr lang="en-CA" sz="1100" dirty="0" smtClean="0"/>
                        <a:t>Determine a</a:t>
                      </a:r>
                      <a:r>
                        <a:rPr lang="en-CA" sz="1100" baseline="0" dirty="0" smtClean="0"/>
                        <a:t> threat escalation protocol and define the roles and responsibilities of the </a:t>
                      </a:r>
                      <a:r>
                        <a:rPr lang="en-CA" sz="1100" dirty="0" smtClean="0"/>
                        <a:t>SIRT</a:t>
                      </a:r>
                      <a:r>
                        <a:rPr lang="en-CA" sz="1100" baseline="0" dirty="0" smtClean="0"/>
                        <a:t>. </a:t>
                      </a:r>
                    </a:p>
                    <a:p>
                      <a:pPr marL="447675" indent="-179388">
                        <a:buFont typeface="Arial" panose="020B0604020202020204" pitchFamily="34" charset="0"/>
                        <a:buChar char="•"/>
                      </a:pPr>
                      <a:r>
                        <a:rPr lang="en-CA" sz="1100" baseline="0" dirty="0" smtClean="0"/>
                        <a:t>Identify reporting obligations and understand how they will affect the communications processes.</a:t>
                      </a:r>
                      <a:endParaRPr lang="en-CA" sz="1100" baseline="0" dirty="0"/>
                    </a:p>
                    <a:p>
                      <a:pPr marL="447675" indent="-179388">
                        <a:buFont typeface="Arial" panose="020B0604020202020204" pitchFamily="34" charset="0"/>
                        <a:buChar char="•"/>
                      </a:pPr>
                      <a:r>
                        <a:rPr lang="en-CA" sz="1100" baseline="0" dirty="0" smtClean="0"/>
                        <a:t>Understand the basics of crafting an effective message.</a:t>
                      </a:r>
                    </a:p>
                  </a:txBody>
                  <a:tcPr>
                    <a:lnL w="12700" cap="flat" cmpd="sng" algn="ctr">
                      <a:noFill/>
                      <a:prstDash val="solid"/>
                      <a:round/>
                      <a:headEnd type="none" w="med" len="med"/>
                      <a:tailEnd type="none" w="med" len="med"/>
                    </a:lnL>
                    <a:lnR w="57150" cap="flat" cmpd="sng" algn="ctr">
                      <a:noFill/>
                      <a:prstDash val="solid"/>
                      <a:round/>
                      <a:headEnd type="none" w="med" len="med"/>
                      <a:tailEnd type="none" w="med" len="med"/>
                    </a:lnR>
                    <a:lnT w="571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0479" y="2741043"/>
            <a:ext cx="338488" cy="304923"/>
          </a:xfrm>
          <a:prstGeom prst="rect">
            <a:avLst/>
          </a:prstGeom>
        </p:spPr>
      </p:pic>
      <p:grpSp>
        <p:nvGrpSpPr>
          <p:cNvPr id="20" name="Group 25"/>
          <p:cNvGrpSpPr/>
          <p:nvPr>
            <p:custDataLst>
              <p:tags r:id="rId1"/>
            </p:custDataLst>
          </p:nvPr>
        </p:nvGrpSpPr>
        <p:grpSpPr>
          <a:xfrm>
            <a:off x="321373" y="3910519"/>
            <a:ext cx="266976" cy="250703"/>
            <a:chOff x="3375893" y="3714688"/>
            <a:chExt cx="815991" cy="792088"/>
          </a:xfrm>
          <a:solidFill>
            <a:schemeClr val="bg1">
              <a:lumMod val="85000"/>
            </a:schemeClr>
          </a:solidFill>
        </p:grpSpPr>
        <p:sp>
          <p:nvSpPr>
            <p:cNvPr id="21" name="Rounded Rectangle 20"/>
            <p:cNvSpPr/>
            <p:nvPr>
              <p:custDataLst>
                <p:tags r:id="rId5"/>
              </p:custDataLst>
            </p:nvPr>
          </p:nvSpPr>
          <p:spPr>
            <a:xfrm>
              <a:off x="3375893" y="3714688"/>
              <a:ext cx="815991" cy="792088"/>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22" name="Picture 21" descr="tool.wmf"/>
            <p:cNvPicPr>
              <a:picLocks noChangeAspect="1"/>
            </p:cNvPicPr>
            <p:nvPr>
              <p:custDataLst>
                <p:tags r:id="rId6"/>
              </p:custDataLst>
            </p:nvPr>
          </p:nvPicPr>
          <p:blipFill>
            <a:blip r:embed="rId10" cstate="print"/>
            <a:stretch>
              <a:fillRect/>
            </a:stretch>
          </p:blipFill>
          <p:spPr>
            <a:xfrm>
              <a:off x="3463829" y="3795627"/>
              <a:ext cx="633902" cy="614791"/>
            </a:xfrm>
            <a:prstGeom prst="rect">
              <a:avLst/>
            </a:prstGeom>
            <a:grpFill/>
          </p:spPr>
        </p:pic>
      </p:grpSp>
      <p:pic>
        <p:nvPicPr>
          <p:cNvPr id="24" name="Picture 2" descr="http://static.infotech.com/images/icons/word-icon-20x20.png"/>
          <p:cNvPicPr>
            <a:picLocks noChangeAspect="1" noChangeArrowheads="1"/>
          </p:cNvPicPr>
          <p:nvPr/>
        </p:nvPicPr>
        <p:blipFill>
          <a:blip r:embed="rId11" cstate="print"/>
          <a:srcRect/>
          <a:stretch>
            <a:fillRect/>
          </a:stretch>
        </p:blipFill>
        <p:spPr bwMode="auto">
          <a:xfrm>
            <a:off x="471529" y="5501899"/>
            <a:ext cx="157686" cy="157686"/>
          </a:xfrm>
          <a:prstGeom prst="rect">
            <a:avLst/>
          </a:prstGeom>
          <a:noFill/>
        </p:spPr>
      </p:pic>
      <p:pic>
        <p:nvPicPr>
          <p:cNvPr id="25" name="Picture 4" descr="http://static.infotech.com/images/icons/excel-icon-20x20.png"/>
          <p:cNvPicPr>
            <a:picLocks noChangeAspect="1" noChangeArrowheads="1"/>
          </p:cNvPicPr>
          <p:nvPr/>
        </p:nvPicPr>
        <p:blipFill>
          <a:blip r:embed="rId12" cstate="print"/>
          <a:srcRect/>
          <a:stretch>
            <a:fillRect/>
          </a:stretch>
        </p:blipFill>
        <p:spPr bwMode="auto">
          <a:xfrm>
            <a:off x="471529" y="5172443"/>
            <a:ext cx="157438" cy="157438"/>
          </a:xfrm>
          <a:prstGeom prst="rect">
            <a:avLst/>
          </a:prstGeom>
          <a:noFill/>
        </p:spPr>
      </p:pic>
      <p:pic>
        <p:nvPicPr>
          <p:cNvPr id="37" name="Picture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34739" y="2737956"/>
            <a:ext cx="338488" cy="304923"/>
          </a:xfrm>
          <a:prstGeom prst="rect">
            <a:avLst/>
          </a:prstGeom>
        </p:spPr>
      </p:pic>
      <p:grpSp>
        <p:nvGrpSpPr>
          <p:cNvPr id="38" name="Group 25"/>
          <p:cNvGrpSpPr/>
          <p:nvPr>
            <p:custDataLst>
              <p:tags r:id="rId2"/>
            </p:custDataLst>
          </p:nvPr>
        </p:nvGrpSpPr>
        <p:grpSpPr>
          <a:xfrm>
            <a:off x="4671512" y="3936137"/>
            <a:ext cx="266976" cy="250703"/>
            <a:chOff x="3375893" y="3714688"/>
            <a:chExt cx="815991" cy="792088"/>
          </a:xfrm>
          <a:solidFill>
            <a:schemeClr val="bg1">
              <a:lumMod val="85000"/>
            </a:schemeClr>
          </a:solidFill>
        </p:grpSpPr>
        <p:sp>
          <p:nvSpPr>
            <p:cNvPr id="39" name="Rounded Rectangle 38"/>
            <p:cNvSpPr/>
            <p:nvPr>
              <p:custDataLst>
                <p:tags r:id="rId3"/>
              </p:custDataLst>
            </p:nvPr>
          </p:nvSpPr>
          <p:spPr>
            <a:xfrm>
              <a:off x="3375893" y="3714688"/>
              <a:ext cx="815991" cy="792088"/>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pic>
          <p:nvPicPr>
            <p:cNvPr id="40" name="Picture 39" descr="tool.wmf"/>
            <p:cNvPicPr>
              <a:picLocks noChangeAspect="1"/>
            </p:cNvPicPr>
            <p:nvPr>
              <p:custDataLst>
                <p:tags r:id="rId4"/>
              </p:custDataLst>
            </p:nvPr>
          </p:nvPicPr>
          <p:blipFill>
            <a:blip r:embed="rId10" cstate="print"/>
            <a:stretch>
              <a:fillRect/>
            </a:stretch>
          </p:blipFill>
          <p:spPr>
            <a:xfrm>
              <a:off x="3463829" y="3795627"/>
              <a:ext cx="633902" cy="614791"/>
            </a:xfrm>
            <a:prstGeom prst="rect">
              <a:avLst/>
            </a:prstGeom>
            <a:grpFill/>
          </p:spPr>
        </p:pic>
      </p:grpSp>
      <p:sp>
        <p:nvSpPr>
          <p:cNvPr id="31" name="Text Placeholder 2"/>
          <p:cNvSpPr txBox="1">
            <a:spLocks/>
          </p:cNvSpPr>
          <p:nvPr/>
        </p:nvSpPr>
        <p:spPr bwMode="auto">
          <a:xfrm>
            <a:off x="639475" y="1143778"/>
            <a:ext cx="8199437" cy="3460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marL="180975" indent="-180975" algn="l" rtl="0" eaLnBrk="1" fontAlgn="base" hangingPunct="1">
              <a:spcBef>
                <a:spcPct val="20000"/>
              </a:spcBef>
              <a:spcAft>
                <a:spcPct val="0"/>
              </a:spcAft>
              <a:buClr>
                <a:schemeClr val="tx1"/>
              </a:buClr>
              <a:buSzPct val="120000"/>
              <a:buFont typeface="Arial" pitchFamily="34" charset="0"/>
              <a:buChar char="•"/>
              <a:defRPr sz="1200" kern="1200">
                <a:solidFill>
                  <a:schemeClr val="tx1"/>
                </a:solidFill>
                <a:latin typeface="+mn-lt"/>
                <a:ea typeface="+mn-ea"/>
                <a:cs typeface="+mn-cs"/>
              </a:defRPr>
            </a:lvl1pPr>
            <a:lvl2pPr marL="361950" indent="-180975" algn="l" rtl="0" eaLnBrk="1" fontAlgn="base" hangingPunct="1">
              <a:spcBef>
                <a:spcPct val="20000"/>
              </a:spcBef>
              <a:spcAft>
                <a:spcPct val="0"/>
              </a:spcAft>
              <a:buClr>
                <a:schemeClr val="tx1"/>
              </a:buClr>
              <a:buSzPct val="150000"/>
              <a:buFont typeface="Arial" pitchFamily="34" charset="0"/>
              <a:buChar char="◦"/>
              <a:defRPr sz="1200" kern="1200">
                <a:solidFill>
                  <a:schemeClr val="tx1"/>
                </a:solidFill>
                <a:latin typeface="+mn-lt"/>
                <a:ea typeface="+mn-ea"/>
                <a:cs typeface="+mn-cs"/>
              </a:defRPr>
            </a:lvl2pPr>
            <a:lvl3pPr marL="542925" indent="-180975" algn="l" rtl="0" eaLnBrk="1" fontAlgn="base" hangingPunct="1">
              <a:spcBef>
                <a:spcPct val="20000"/>
              </a:spcBef>
              <a:spcAft>
                <a:spcPct val="0"/>
              </a:spcAft>
              <a:buClr>
                <a:schemeClr val="tx1"/>
              </a:buClr>
              <a:buFont typeface="Arial" pitchFamily="34" charset="0"/>
              <a:buChar char="–"/>
              <a:defRPr sz="1200" kern="1200">
                <a:solidFill>
                  <a:schemeClr val="tx1"/>
                </a:solidFill>
                <a:latin typeface="+mn-lt"/>
                <a:ea typeface="+mn-ea"/>
                <a:cs typeface="+mn-cs"/>
              </a:defRPr>
            </a:lvl3pPr>
            <a:lvl4pPr marL="714375" indent="-171450" algn="l" rtl="0" eaLnBrk="1" fontAlgn="base" hangingPunct="1">
              <a:spcBef>
                <a:spcPct val="20000"/>
              </a:spcBef>
              <a:spcAft>
                <a:spcPct val="0"/>
              </a:spcAft>
              <a:buClr>
                <a:schemeClr val="tx1"/>
              </a:buClr>
              <a:buFont typeface="Wingdings" pitchFamily="2" charset="2"/>
              <a:buChar char="§"/>
              <a:defRPr sz="12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76213" indent="-176213" eaLnBrk="0" hangingPunct="0">
              <a:spcBef>
                <a:spcPts val="0"/>
              </a:spcBef>
              <a:spcAft>
                <a:spcPts val="450"/>
              </a:spcAft>
              <a:buClr>
                <a:srgbClr val="333333"/>
              </a:buClr>
              <a:buSzPct val="100000"/>
              <a:buFont typeface="Arial" pitchFamily="34" charset="0"/>
              <a:buBlip>
                <a:blip r:embed="rId13"/>
              </a:buBlip>
              <a:defRPr/>
            </a:pPr>
            <a:r>
              <a:rPr lang="en-US" sz="1400" b="1" dirty="0">
                <a:solidFill>
                  <a:srgbClr val="333333"/>
                </a:solidFill>
                <a:cs typeface="Open Sans"/>
              </a:rPr>
              <a:t>Call 1-888-670-8889 </a:t>
            </a:r>
            <a:r>
              <a:rPr lang="en-US" sz="1400" dirty="0">
                <a:solidFill>
                  <a:srgbClr val="333333"/>
                </a:solidFill>
                <a:cs typeface="Open Sans"/>
              </a:rPr>
              <a:t>or email </a:t>
            </a:r>
            <a:r>
              <a:rPr lang="en-US" sz="1400" dirty="0" smtClean="0">
                <a:solidFill>
                  <a:srgbClr val="333333"/>
                </a:solidFill>
                <a:cs typeface="Open Sans"/>
                <a:hlinkClick r:id="rId14"/>
              </a:rPr>
              <a:t>GuidedImplementations@InfoTech.com</a:t>
            </a:r>
            <a:r>
              <a:rPr lang="en-US" sz="1400" dirty="0" smtClean="0">
                <a:solidFill>
                  <a:srgbClr val="333333"/>
                </a:solidFill>
                <a:cs typeface="Open Sans"/>
              </a:rPr>
              <a:t> for more information. </a:t>
            </a:r>
            <a:endParaRPr lang="en-US" sz="1400" dirty="0">
              <a:solidFill>
                <a:srgbClr val="333333"/>
              </a:solidFill>
              <a:cs typeface="Open Sans"/>
            </a:endParaRPr>
          </a:p>
        </p:txBody>
      </p:sp>
    </p:spTree>
    <p:extLst>
      <p:ext uri="{BB962C8B-B14F-4D97-AF65-F5344CB8AC3E}">
        <p14:creationId xmlns:p14="http://schemas.microsoft.com/office/powerpoint/2010/main" val="1628838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the basics of incident response communications</a:t>
            </a:r>
            <a:endParaRPr lang="en-US" dirty="0"/>
          </a:p>
        </p:txBody>
      </p:sp>
      <p:sp>
        <p:nvSpPr>
          <p:cNvPr id="3" name="Text Placeholder 2"/>
          <p:cNvSpPr>
            <a:spLocks noGrp="1"/>
          </p:cNvSpPr>
          <p:nvPr>
            <p:ph type="body" sz="quarter" idx="10"/>
          </p:nvPr>
        </p:nvSpPr>
        <p:spPr/>
        <p:txBody>
          <a:bodyPr/>
          <a:lstStyle/>
          <a:p>
            <a:r>
              <a:rPr lang="en-US" dirty="0" smtClean="0"/>
              <a:t>1.1</a:t>
            </a:r>
            <a:endParaRPr lang="en-US" dirty="0"/>
          </a:p>
        </p:txBody>
      </p:sp>
      <p:sp>
        <p:nvSpPr>
          <p:cNvPr id="5" name="Oval 4"/>
          <p:cNvSpPr/>
          <p:nvPr/>
        </p:nvSpPr>
        <p:spPr>
          <a:xfrm>
            <a:off x="650046" y="1171653"/>
            <a:ext cx="432000" cy="43200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1</a:t>
            </a:r>
            <a:endParaRPr lang="en-US" dirty="0"/>
          </a:p>
        </p:txBody>
      </p:sp>
      <p:sp>
        <p:nvSpPr>
          <p:cNvPr id="6" name="Oval 5"/>
          <p:cNvSpPr/>
          <p:nvPr/>
        </p:nvSpPr>
        <p:spPr>
          <a:xfrm>
            <a:off x="650046" y="1791473"/>
            <a:ext cx="432000" cy="43200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2</a:t>
            </a:r>
            <a:endParaRPr lang="en-US" dirty="0"/>
          </a:p>
        </p:txBody>
      </p:sp>
      <p:sp>
        <p:nvSpPr>
          <p:cNvPr id="7" name="Oval 6"/>
          <p:cNvSpPr/>
          <p:nvPr/>
        </p:nvSpPr>
        <p:spPr>
          <a:xfrm>
            <a:off x="641268" y="3024922"/>
            <a:ext cx="432000" cy="43200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4</a:t>
            </a:r>
          </a:p>
        </p:txBody>
      </p:sp>
      <p:sp>
        <p:nvSpPr>
          <p:cNvPr id="8" name="Rectangle 7"/>
          <p:cNvSpPr/>
          <p:nvPr/>
        </p:nvSpPr>
        <p:spPr>
          <a:xfrm>
            <a:off x="1304366" y="1120449"/>
            <a:ext cx="7056907" cy="523220"/>
          </a:xfrm>
          <a:prstGeom prst="rect">
            <a:avLst/>
          </a:prstGeom>
        </p:spPr>
        <p:txBody>
          <a:bodyPr wrap="square">
            <a:spAutoFit/>
          </a:bodyPr>
          <a:lstStyle/>
          <a:p>
            <a:pPr>
              <a:spcAft>
                <a:spcPts val="600"/>
              </a:spcAft>
            </a:pPr>
            <a:r>
              <a:rPr lang="en-US" sz="1400" dirty="0"/>
              <a:t>Incident response communications are any written or verbal correspondence that takes place during or following a cybersecurity incident. </a:t>
            </a:r>
          </a:p>
        </p:txBody>
      </p:sp>
      <p:sp>
        <p:nvSpPr>
          <p:cNvPr id="9" name="Rectangle 8"/>
          <p:cNvSpPr/>
          <p:nvPr/>
        </p:nvSpPr>
        <p:spPr>
          <a:xfrm>
            <a:off x="1304366" y="1745863"/>
            <a:ext cx="7056907" cy="523220"/>
          </a:xfrm>
          <a:prstGeom prst="rect">
            <a:avLst/>
          </a:prstGeom>
        </p:spPr>
        <p:txBody>
          <a:bodyPr wrap="square">
            <a:spAutoFit/>
          </a:bodyPr>
          <a:lstStyle/>
          <a:p>
            <a:pPr>
              <a:spcAft>
                <a:spcPts val="600"/>
              </a:spcAft>
            </a:pPr>
            <a:r>
              <a:rPr lang="en-US" sz="1400" dirty="0"/>
              <a:t>These kinds of communications may seem basic, but in the chaos of a serious </a:t>
            </a:r>
            <a:r>
              <a:rPr lang="en-US" sz="1400" dirty="0" smtClean="0"/>
              <a:t>incident </a:t>
            </a:r>
            <a:r>
              <a:rPr lang="en-US" sz="1400" dirty="0"/>
              <a:t>or crisis, </a:t>
            </a:r>
            <a:r>
              <a:rPr lang="en-US" sz="1400" dirty="0" smtClean="0"/>
              <a:t>these tasks </a:t>
            </a:r>
            <a:r>
              <a:rPr lang="en-US" sz="1400" dirty="0"/>
              <a:t>can become major challenges if you’re not prepared</a:t>
            </a:r>
            <a:r>
              <a:rPr lang="en-US" sz="1400" dirty="0" smtClean="0"/>
              <a:t>. </a:t>
            </a:r>
            <a:endParaRPr lang="en-US" sz="1400" dirty="0"/>
          </a:p>
        </p:txBody>
      </p:sp>
      <p:sp>
        <p:nvSpPr>
          <p:cNvPr id="10" name="Rectangle 9"/>
          <p:cNvSpPr/>
          <p:nvPr/>
        </p:nvSpPr>
        <p:spPr>
          <a:xfrm>
            <a:off x="1304364" y="3605903"/>
            <a:ext cx="7056907" cy="523220"/>
          </a:xfrm>
          <a:prstGeom prst="rect">
            <a:avLst/>
          </a:prstGeom>
        </p:spPr>
        <p:txBody>
          <a:bodyPr wrap="square">
            <a:spAutoFit/>
          </a:bodyPr>
          <a:lstStyle/>
          <a:p>
            <a:pPr>
              <a:spcAft>
                <a:spcPts val="600"/>
              </a:spcAft>
            </a:pPr>
            <a:r>
              <a:rPr lang="en-US" sz="1400" dirty="0"/>
              <a:t>Incidents vary in degree and severity, meaning not all incidents will need to </a:t>
            </a:r>
            <a:r>
              <a:rPr lang="en-US" sz="1400" dirty="0" smtClean="0"/>
              <a:t>be communicated </a:t>
            </a:r>
            <a:r>
              <a:rPr lang="en-US" sz="1400" dirty="0"/>
              <a:t>to all of the same groups of people.</a:t>
            </a:r>
          </a:p>
        </p:txBody>
      </p:sp>
      <p:cxnSp>
        <p:nvCxnSpPr>
          <p:cNvPr id="11" name="Straight Connector 10"/>
          <p:cNvCxnSpPr/>
          <p:nvPr/>
        </p:nvCxnSpPr>
        <p:spPr>
          <a:xfrm flipV="1">
            <a:off x="496932" y="4244693"/>
            <a:ext cx="8013217" cy="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79488" y="5726899"/>
            <a:ext cx="2672861" cy="307777"/>
          </a:xfrm>
          <a:prstGeom prst="rect">
            <a:avLst/>
          </a:prstGeom>
        </p:spPr>
        <p:txBody>
          <a:bodyPr wrap="square" rtlCol="0">
            <a:spAutoFit/>
          </a:bodyPr>
          <a:lstStyle/>
          <a:p>
            <a:r>
              <a:rPr lang="en-US" sz="1400" b="1" dirty="0" smtClean="0"/>
              <a:t>Internal</a:t>
            </a:r>
            <a:endParaRPr lang="en-US" sz="1200" b="1" dirty="0" smtClean="0"/>
          </a:p>
        </p:txBody>
      </p:sp>
      <p:sp>
        <p:nvSpPr>
          <p:cNvPr id="13" name="TextBox 12"/>
          <p:cNvSpPr txBox="1"/>
          <p:nvPr/>
        </p:nvSpPr>
        <p:spPr>
          <a:xfrm>
            <a:off x="1579488" y="4708893"/>
            <a:ext cx="2529501" cy="307777"/>
          </a:xfrm>
          <a:prstGeom prst="rect">
            <a:avLst/>
          </a:prstGeom>
        </p:spPr>
        <p:txBody>
          <a:bodyPr wrap="square" rtlCol="0">
            <a:spAutoFit/>
          </a:bodyPr>
          <a:lstStyle/>
          <a:p>
            <a:r>
              <a:rPr lang="en-US" sz="1400" b="1" dirty="0" smtClean="0"/>
              <a:t>External</a:t>
            </a:r>
            <a:endParaRPr lang="en-US" sz="1200" b="1" dirty="0" smtClean="0"/>
          </a:p>
        </p:txBody>
      </p:sp>
      <p:sp>
        <p:nvSpPr>
          <p:cNvPr id="14" name="TextBox 13"/>
          <p:cNvSpPr txBox="1"/>
          <p:nvPr/>
        </p:nvSpPr>
        <p:spPr>
          <a:xfrm rot="16200000">
            <a:off x="-282032" y="5108489"/>
            <a:ext cx="1981200" cy="523220"/>
          </a:xfrm>
          <a:prstGeom prst="rect">
            <a:avLst/>
          </a:prstGeom>
        </p:spPr>
        <p:txBody>
          <a:bodyPr wrap="square" rtlCol="0">
            <a:spAutoFit/>
          </a:bodyPr>
          <a:lstStyle/>
          <a:p>
            <a:pPr algn="ctr"/>
            <a:r>
              <a:rPr lang="en-US" sz="1400" b="1" dirty="0" smtClean="0"/>
              <a:t>Communication types</a:t>
            </a:r>
          </a:p>
        </p:txBody>
      </p:sp>
      <p:cxnSp>
        <p:nvCxnSpPr>
          <p:cNvPr id="45" name="Straight Arrow Connector 44"/>
          <p:cNvCxnSpPr>
            <a:stCxn id="14" idx="2"/>
            <a:endCxn id="13" idx="1"/>
          </p:cNvCxnSpPr>
          <p:nvPr/>
        </p:nvCxnSpPr>
        <p:spPr>
          <a:xfrm flipV="1">
            <a:off x="970178" y="4862782"/>
            <a:ext cx="609310" cy="507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4" idx="2"/>
            <a:endCxn id="12" idx="1"/>
          </p:cNvCxnSpPr>
          <p:nvPr/>
        </p:nvCxnSpPr>
        <p:spPr>
          <a:xfrm>
            <a:off x="970178" y="5370099"/>
            <a:ext cx="609310" cy="510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647912" y="4518775"/>
            <a:ext cx="3711258" cy="1015663"/>
          </a:xfrm>
          <a:prstGeom prst="rect">
            <a:avLst/>
          </a:prstGeom>
        </p:spPr>
        <p:txBody>
          <a:bodyPr wrap="square" numCol="2" rtlCol="0">
            <a:spAutoFit/>
          </a:bodyPr>
          <a:lstStyle/>
          <a:p>
            <a:pPr marL="171450" indent="-171450">
              <a:buFont typeface="Arial" panose="020B0604020202020204" pitchFamily="34" charset="0"/>
              <a:buChar char="•"/>
            </a:pPr>
            <a:r>
              <a:rPr lang="en-US" sz="1200" dirty="0" smtClean="0"/>
              <a:t>Public</a:t>
            </a:r>
          </a:p>
          <a:p>
            <a:pPr marL="171450" indent="-171450">
              <a:buFont typeface="Arial" panose="020B0604020202020204" pitchFamily="34" charset="0"/>
              <a:buChar char="•"/>
            </a:pPr>
            <a:r>
              <a:rPr lang="en-US" sz="1200" dirty="0" smtClean="0"/>
              <a:t>Media</a:t>
            </a:r>
          </a:p>
          <a:p>
            <a:pPr marL="171450" indent="-171450">
              <a:buFont typeface="Arial" panose="020B0604020202020204" pitchFamily="34" charset="0"/>
              <a:buChar char="•"/>
            </a:pPr>
            <a:r>
              <a:rPr lang="en-US" sz="1200" dirty="0" smtClean="0"/>
              <a:t>Business partners</a:t>
            </a:r>
          </a:p>
          <a:p>
            <a:pPr marL="171450" indent="-171450">
              <a:buFont typeface="Arial" panose="020B0604020202020204" pitchFamily="34" charset="0"/>
              <a:buChar char="•"/>
            </a:pPr>
            <a:endParaRPr lang="en-US" sz="1200" dirty="0" smtClean="0"/>
          </a:p>
          <a:p>
            <a:pPr marL="171450" indent="-171450">
              <a:buFont typeface="Arial" panose="020B0604020202020204" pitchFamily="34" charset="0"/>
              <a:buChar char="•"/>
            </a:pPr>
            <a:endParaRPr lang="en-US" sz="1200" dirty="0" smtClean="0"/>
          </a:p>
          <a:p>
            <a:pPr marL="171450" indent="-171450">
              <a:buFont typeface="Arial" panose="020B0604020202020204" pitchFamily="34" charset="0"/>
              <a:buChar char="•"/>
            </a:pPr>
            <a:r>
              <a:rPr lang="en-US" sz="1200" dirty="0" smtClean="0"/>
              <a:t>Regulatory agencies</a:t>
            </a:r>
          </a:p>
          <a:p>
            <a:pPr marL="171450" indent="-171450">
              <a:buFont typeface="Arial" panose="020B0604020202020204" pitchFamily="34" charset="0"/>
              <a:buChar char="•"/>
            </a:pPr>
            <a:r>
              <a:rPr lang="en-US" sz="1200" dirty="0" smtClean="0"/>
              <a:t>Insurance providers</a:t>
            </a:r>
          </a:p>
          <a:p>
            <a:pPr marL="171450" indent="-171450">
              <a:buFont typeface="Arial" panose="020B0604020202020204" pitchFamily="34" charset="0"/>
              <a:buChar char="•"/>
            </a:pPr>
            <a:r>
              <a:rPr lang="en-US" sz="1200" dirty="0" smtClean="0"/>
              <a:t>Law enforcement</a:t>
            </a:r>
          </a:p>
        </p:txBody>
      </p:sp>
      <p:sp>
        <p:nvSpPr>
          <p:cNvPr id="53" name="Left Brace 52"/>
          <p:cNvSpPr/>
          <p:nvPr/>
        </p:nvSpPr>
        <p:spPr>
          <a:xfrm>
            <a:off x="2431451" y="4415288"/>
            <a:ext cx="221992" cy="8263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 name="TextBox 53"/>
          <p:cNvSpPr txBox="1"/>
          <p:nvPr/>
        </p:nvSpPr>
        <p:spPr>
          <a:xfrm>
            <a:off x="3555536" y="4361270"/>
            <a:ext cx="1106905" cy="307777"/>
          </a:xfrm>
          <a:prstGeom prst="rect">
            <a:avLst/>
          </a:prstGeom>
        </p:spPr>
        <p:txBody>
          <a:bodyPr wrap="square" rtlCol="0">
            <a:spAutoFit/>
          </a:bodyPr>
          <a:lstStyle/>
          <a:p>
            <a:r>
              <a:rPr lang="en-US" sz="1400" b="1" dirty="0" smtClean="0"/>
              <a:t>Sent to</a:t>
            </a:r>
          </a:p>
        </p:txBody>
      </p:sp>
      <p:sp>
        <p:nvSpPr>
          <p:cNvPr id="55" name="Left Brace 54"/>
          <p:cNvSpPr/>
          <p:nvPr/>
        </p:nvSpPr>
        <p:spPr>
          <a:xfrm>
            <a:off x="2431451" y="5456149"/>
            <a:ext cx="221992" cy="8263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6" name="Rectangle 55"/>
          <p:cNvSpPr/>
          <p:nvPr/>
        </p:nvSpPr>
        <p:spPr>
          <a:xfrm>
            <a:off x="3555536" y="5266600"/>
            <a:ext cx="790601" cy="307777"/>
          </a:xfrm>
          <a:prstGeom prst="rect">
            <a:avLst/>
          </a:prstGeom>
        </p:spPr>
        <p:txBody>
          <a:bodyPr wrap="none">
            <a:spAutoFit/>
          </a:bodyPr>
          <a:lstStyle/>
          <a:p>
            <a:r>
              <a:rPr lang="en-US" sz="1400" b="1" dirty="0"/>
              <a:t>Sent </a:t>
            </a:r>
            <a:r>
              <a:rPr lang="en-US" sz="1400" b="1" dirty="0" smtClean="0"/>
              <a:t>to</a:t>
            </a:r>
            <a:endParaRPr lang="en-US" sz="1400" b="1" dirty="0"/>
          </a:p>
        </p:txBody>
      </p:sp>
      <p:sp>
        <p:nvSpPr>
          <p:cNvPr id="57" name="TextBox 56"/>
          <p:cNvSpPr txBox="1"/>
          <p:nvPr/>
        </p:nvSpPr>
        <p:spPr>
          <a:xfrm>
            <a:off x="2647912" y="5532500"/>
            <a:ext cx="3554847" cy="646331"/>
          </a:xfrm>
          <a:prstGeom prst="rect">
            <a:avLst/>
          </a:prstGeom>
        </p:spPr>
        <p:txBody>
          <a:bodyPr wrap="square" rtlCol="0">
            <a:spAutoFit/>
          </a:bodyPr>
          <a:lstStyle/>
          <a:p>
            <a:pPr marL="171450" indent="-171450">
              <a:buFont typeface="Arial" panose="020B0604020202020204" pitchFamily="34" charset="0"/>
              <a:buChar char="•"/>
            </a:pPr>
            <a:r>
              <a:rPr lang="en-US" sz="1200" dirty="0" smtClean="0"/>
              <a:t>Employees</a:t>
            </a:r>
          </a:p>
          <a:p>
            <a:pPr marL="171450" indent="-171450">
              <a:buFont typeface="Arial" panose="020B0604020202020204" pitchFamily="34" charset="0"/>
              <a:buChar char="•"/>
            </a:pPr>
            <a:r>
              <a:rPr lang="en-US" sz="1200" dirty="0" smtClean="0"/>
              <a:t>C-suite executives</a:t>
            </a:r>
          </a:p>
          <a:p>
            <a:pPr marL="171450" indent="-171450">
              <a:buFont typeface="Arial" panose="020B0604020202020204" pitchFamily="34" charset="0"/>
              <a:buChar char="•"/>
            </a:pPr>
            <a:r>
              <a:rPr lang="en-US" sz="1200" dirty="0" smtClean="0"/>
              <a:t>Incident response </a:t>
            </a:r>
            <a:r>
              <a:rPr lang="en-US" sz="1200" dirty="0"/>
              <a:t>t</a:t>
            </a:r>
            <a:r>
              <a:rPr lang="en-US" sz="1200" dirty="0" smtClean="0"/>
              <a:t>eam members</a:t>
            </a:r>
          </a:p>
        </p:txBody>
      </p:sp>
      <p:sp>
        <p:nvSpPr>
          <p:cNvPr id="58" name="TextBox 57"/>
          <p:cNvSpPr txBox="1"/>
          <p:nvPr/>
        </p:nvSpPr>
        <p:spPr>
          <a:xfrm>
            <a:off x="6359170" y="4359242"/>
            <a:ext cx="2728389" cy="307777"/>
          </a:xfrm>
          <a:prstGeom prst="rect">
            <a:avLst/>
          </a:prstGeom>
        </p:spPr>
        <p:txBody>
          <a:bodyPr wrap="square" rtlCol="0">
            <a:spAutoFit/>
          </a:bodyPr>
          <a:lstStyle/>
          <a:p>
            <a:pPr algn="ctr"/>
            <a:r>
              <a:rPr lang="en-US" sz="1400" b="1" dirty="0" smtClean="0"/>
              <a:t>Communications examples</a:t>
            </a:r>
          </a:p>
        </p:txBody>
      </p:sp>
      <p:sp>
        <p:nvSpPr>
          <p:cNvPr id="63" name="TextBox 62"/>
          <p:cNvSpPr txBox="1"/>
          <p:nvPr/>
        </p:nvSpPr>
        <p:spPr>
          <a:xfrm>
            <a:off x="7055365" y="4624198"/>
            <a:ext cx="2001068" cy="1938992"/>
          </a:xfrm>
          <a:prstGeom prst="rect">
            <a:avLst/>
          </a:prstGeom>
        </p:spPr>
        <p:txBody>
          <a:bodyPr wrap="square" rtlCol="0">
            <a:spAutoFit/>
          </a:bodyPr>
          <a:lstStyle/>
          <a:p>
            <a:pPr marL="171450" indent="-171450">
              <a:buFont typeface="Arial" panose="020B0604020202020204" pitchFamily="34" charset="0"/>
              <a:buChar char="•"/>
            </a:pPr>
            <a:r>
              <a:rPr lang="en-US" sz="1200" dirty="0" smtClean="0"/>
              <a:t>Press release</a:t>
            </a:r>
          </a:p>
          <a:p>
            <a:pPr marL="171450" indent="-171450">
              <a:buFont typeface="Arial" panose="020B0604020202020204" pitchFamily="34" charset="0"/>
              <a:buChar char="•"/>
            </a:pPr>
            <a:r>
              <a:rPr lang="en-US" sz="1200" dirty="0"/>
              <a:t>Interview</a:t>
            </a:r>
            <a:endParaRPr lang="en-US" sz="1200" dirty="0" smtClean="0"/>
          </a:p>
          <a:p>
            <a:pPr marL="171450" indent="-171450">
              <a:buFont typeface="Arial" panose="020B0604020202020204" pitchFamily="34" charset="0"/>
              <a:buChar char="•"/>
            </a:pPr>
            <a:r>
              <a:rPr lang="en-US" sz="1200" dirty="0" smtClean="0"/>
              <a:t>Incident report</a:t>
            </a:r>
          </a:p>
          <a:p>
            <a:pPr marL="171450" indent="-171450">
              <a:buFont typeface="Arial" panose="020B0604020202020204" pitchFamily="34" charset="0"/>
              <a:buChar char="•"/>
            </a:pPr>
            <a:r>
              <a:rPr lang="en-US" sz="1200" dirty="0" smtClean="0"/>
              <a:t>Insurance claim</a:t>
            </a:r>
          </a:p>
          <a:p>
            <a:pPr marL="171450" indent="-171450">
              <a:buFont typeface="Arial" panose="020B0604020202020204" pitchFamily="34" charset="0"/>
              <a:buChar char="•"/>
            </a:pPr>
            <a:r>
              <a:rPr lang="en-US" sz="1200" dirty="0" smtClean="0"/>
              <a:t>Email</a:t>
            </a:r>
          </a:p>
          <a:p>
            <a:pPr marL="171450" indent="-171450">
              <a:buFont typeface="Arial" panose="020B0604020202020204" pitchFamily="34" charset="0"/>
              <a:buChar char="•"/>
            </a:pPr>
            <a:r>
              <a:rPr lang="en-US" sz="1200" dirty="0" smtClean="0"/>
              <a:t>Phone call</a:t>
            </a:r>
          </a:p>
          <a:p>
            <a:pPr marL="171450" indent="-171450">
              <a:buFont typeface="Arial" panose="020B0604020202020204" pitchFamily="34" charset="0"/>
              <a:buChar char="•"/>
            </a:pPr>
            <a:r>
              <a:rPr lang="en-US" sz="1200" dirty="0" smtClean="0"/>
              <a:t>Correspondence </a:t>
            </a:r>
            <a:br>
              <a:rPr lang="en-US" sz="1200" dirty="0" smtClean="0"/>
            </a:br>
            <a:r>
              <a:rPr lang="en-US" sz="1200" dirty="0" smtClean="0"/>
              <a:t>template</a:t>
            </a:r>
          </a:p>
          <a:p>
            <a:pPr marL="171450" indent="-171450">
              <a:buFont typeface="Arial" panose="020B0604020202020204" pitchFamily="34" charset="0"/>
              <a:buChar char="•"/>
            </a:pPr>
            <a:r>
              <a:rPr lang="en-US" sz="1200" dirty="0" smtClean="0"/>
              <a:t>Company meeting</a:t>
            </a:r>
          </a:p>
          <a:p>
            <a:pPr marL="171450" indent="-171450">
              <a:buFont typeface="Arial" panose="020B0604020202020204" pitchFamily="34" charset="0"/>
              <a:buChar char="•"/>
            </a:pPr>
            <a:endParaRPr lang="en-US" sz="1200" dirty="0" smtClean="0"/>
          </a:p>
        </p:txBody>
      </p:sp>
      <p:sp>
        <p:nvSpPr>
          <p:cNvPr id="69" name="Right Brace 68"/>
          <p:cNvSpPr/>
          <p:nvPr/>
        </p:nvSpPr>
        <p:spPr>
          <a:xfrm>
            <a:off x="6206538" y="4651270"/>
            <a:ext cx="565193" cy="15321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Oval 25"/>
          <p:cNvSpPr/>
          <p:nvPr/>
        </p:nvSpPr>
        <p:spPr>
          <a:xfrm>
            <a:off x="650046" y="3651513"/>
            <a:ext cx="432000" cy="43200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5</a:t>
            </a:r>
            <a:endParaRPr lang="en-US" dirty="0"/>
          </a:p>
        </p:txBody>
      </p:sp>
      <p:sp>
        <p:nvSpPr>
          <p:cNvPr id="15" name="TextBox 14"/>
          <p:cNvSpPr txBox="1"/>
          <p:nvPr/>
        </p:nvSpPr>
        <p:spPr>
          <a:xfrm>
            <a:off x="1304365" y="2979312"/>
            <a:ext cx="7056908" cy="523220"/>
          </a:xfrm>
          <a:prstGeom prst="rect">
            <a:avLst/>
          </a:prstGeom>
        </p:spPr>
        <p:txBody>
          <a:bodyPr wrap="square" rtlCol="0">
            <a:spAutoFit/>
          </a:bodyPr>
          <a:lstStyle/>
          <a:p>
            <a:r>
              <a:rPr lang="en-US" sz="1400" dirty="0" smtClean="0"/>
              <a:t>Incident response communications come in two types: internal and external. These communication types are similar, but have different audiences.</a:t>
            </a:r>
          </a:p>
        </p:txBody>
      </p:sp>
      <p:sp>
        <p:nvSpPr>
          <p:cNvPr id="30" name="Oval 29"/>
          <p:cNvSpPr/>
          <p:nvPr/>
        </p:nvSpPr>
        <p:spPr>
          <a:xfrm>
            <a:off x="641268" y="2421788"/>
            <a:ext cx="432000" cy="43200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3</a:t>
            </a:r>
          </a:p>
        </p:txBody>
      </p:sp>
      <p:sp>
        <p:nvSpPr>
          <p:cNvPr id="18" name="TextBox 17"/>
          <p:cNvSpPr txBox="1"/>
          <p:nvPr/>
        </p:nvSpPr>
        <p:spPr>
          <a:xfrm>
            <a:off x="1304364" y="2372473"/>
            <a:ext cx="7056909" cy="523220"/>
          </a:xfrm>
          <a:prstGeom prst="rect">
            <a:avLst/>
          </a:prstGeom>
        </p:spPr>
        <p:txBody>
          <a:bodyPr wrap="square" rtlCol="0">
            <a:spAutoFit/>
          </a:bodyPr>
          <a:lstStyle/>
          <a:p>
            <a:r>
              <a:rPr lang="en-US" sz="1400" dirty="0" smtClean="0"/>
              <a:t>Effective planning begins with incorporating communications procedures</a:t>
            </a:r>
            <a:r>
              <a:rPr lang="en-US" sz="1400" dirty="0"/>
              <a:t> </a:t>
            </a:r>
            <a:r>
              <a:rPr lang="en-US" sz="1400" dirty="0" smtClean="0"/>
              <a:t>and protocols into the cybersecurity incident response plan.</a:t>
            </a:r>
          </a:p>
        </p:txBody>
      </p:sp>
    </p:spTree>
    <p:extLst>
      <p:ext uri="{BB962C8B-B14F-4D97-AF65-F5344CB8AC3E}">
        <p14:creationId xmlns:p14="http://schemas.microsoft.com/office/powerpoint/2010/main" val="1158517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a:t>
            </a:r>
            <a:r>
              <a:rPr lang="en-US" dirty="0"/>
              <a:t>the basics of incident response </a:t>
            </a:r>
            <a:r>
              <a:rPr lang="en-US" dirty="0" smtClean="0"/>
              <a:t>communications </a:t>
            </a:r>
            <a:r>
              <a:rPr lang="en-US" b="1" dirty="0" smtClean="0"/>
              <a:t>continued</a:t>
            </a:r>
            <a:r>
              <a:rPr lang="en-US" dirty="0" smtClean="0"/>
              <a:t> </a:t>
            </a:r>
            <a:endParaRPr lang="en-US" dirty="0"/>
          </a:p>
        </p:txBody>
      </p:sp>
      <p:sp>
        <p:nvSpPr>
          <p:cNvPr id="3" name="Text Placeholder 2"/>
          <p:cNvSpPr>
            <a:spLocks noGrp="1"/>
          </p:cNvSpPr>
          <p:nvPr>
            <p:ph type="body" sz="quarter" idx="10"/>
          </p:nvPr>
        </p:nvSpPr>
        <p:spPr/>
        <p:txBody>
          <a:bodyPr/>
          <a:lstStyle/>
          <a:p>
            <a:r>
              <a:rPr lang="en-US" dirty="0" smtClean="0"/>
              <a:t>1.1</a:t>
            </a:r>
            <a:endParaRPr lang="en-US" dirty="0"/>
          </a:p>
        </p:txBody>
      </p:sp>
      <p:sp>
        <p:nvSpPr>
          <p:cNvPr id="10" name="Rectangle 34"/>
          <p:cNvSpPr/>
          <p:nvPr/>
        </p:nvSpPr>
        <p:spPr>
          <a:xfrm>
            <a:off x="309204" y="1136998"/>
            <a:ext cx="3657501" cy="2890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smtClean="0"/>
              <a:t>     Preparation is key</a:t>
            </a:r>
            <a:endParaRPr lang="en-CA" sz="1400" b="1" dirty="0"/>
          </a:p>
        </p:txBody>
      </p:sp>
      <p:sp>
        <p:nvSpPr>
          <p:cNvPr id="11" name="Rectangle 34"/>
          <p:cNvSpPr/>
          <p:nvPr/>
        </p:nvSpPr>
        <p:spPr>
          <a:xfrm>
            <a:off x="309202" y="3333982"/>
            <a:ext cx="3657501" cy="2890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smtClean="0"/>
              <a:t>     Inside and outside are linked</a:t>
            </a:r>
            <a:endParaRPr lang="en-CA" sz="1400" b="1" dirty="0"/>
          </a:p>
        </p:txBody>
      </p:sp>
      <p:sp>
        <p:nvSpPr>
          <p:cNvPr id="12" name="Rectangle 34"/>
          <p:cNvSpPr/>
          <p:nvPr/>
        </p:nvSpPr>
        <p:spPr>
          <a:xfrm>
            <a:off x="309201" y="5108323"/>
            <a:ext cx="3657501" cy="2890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smtClean="0"/>
              <a:t>     Communicating can be a big job</a:t>
            </a:r>
            <a:endParaRPr lang="en-CA" sz="1400" b="1" dirty="0"/>
          </a:p>
        </p:txBody>
      </p:sp>
      <p:sp>
        <p:nvSpPr>
          <p:cNvPr id="13" name="TextBox 12"/>
          <p:cNvSpPr txBox="1"/>
          <p:nvPr/>
        </p:nvSpPr>
        <p:spPr>
          <a:xfrm>
            <a:off x="309203" y="1423368"/>
            <a:ext cx="8556667" cy="1723549"/>
          </a:xfrm>
          <a:prstGeom prst="rect">
            <a:avLst/>
          </a:prstGeom>
        </p:spPr>
        <p:txBody>
          <a:bodyPr wrap="square" rtlCol="0">
            <a:spAutoFit/>
          </a:bodyPr>
          <a:lstStyle/>
          <a:p>
            <a:pPr marL="171450" indent="-171450">
              <a:spcBef>
                <a:spcPts val="600"/>
              </a:spcBef>
              <a:buFont typeface="Arial" panose="020B0604020202020204" pitchFamily="34" charset="0"/>
              <a:buChar char="•"/>
            </a:pPr>
            <a:r>
              <a:rPr lang="en-US" sz="1200" dirty="0" smtClean="0"/>
              <a:t>Incident response communications are an extension of incident response planning more generally, yet communications are often forgotten or ignored during incident response planning. However, a plan is not much good if the people who need to use it do not know how to communicate with each other (let alone with external stakeholders) during a crisis.</a:t>
            </a:r>
          </a:p>
          <a:p>
            <a:pPr marL="171450" indent="-171450">
              <a:spcBef>
                <a:spcPts val="600"/>
              </a:spcBef>
              <a:buFont typeface="Arial" panose="020B0604020202020204" pitchFamily="34" charset="0"/>
              <a:buChar char="•"/>
            </a:pPr>
            <a:r>
              <a:rPr lang="en-US" sz="1200" dirty="0" smtClean="0"/>
              <a:t>Determining </a:t>
            </a:r>
            <a:r>
              <a:rPr lang="en-US" sz="1200" b="1" i="1" dirty="0" smtClean="0"/>
              <a:t>how</a:t>
            </a:r>
            <a:r>
              <a:rPr lang="en-US" sz="1200" dirty="0" smtClean="0"/>
              <a:t> to communicate is just as important as deciding </a:t>
            </a:r>
            <a:r>
              <a:rPr lang="en-US" sz="1200" b="1" i="1" dirty="0" smtClean="0"/>
              <a:t>what </a:t>
            </a:r>
            <a:r>
              <a:rPr lang="en-US" sz="1200" dirty="0" smtClean="0"/>
              <a:t>to communicate. Security incidents can be extremely stressful situations and without having a plan to guide how and what to communicate, it becomes very easy to make a bad decision in the heat of the moment.</a:t>
            </a:r>
          </a:p>
          <a:p>
            <a:pPr marL="171450" indent="-171450">
              <a:spcBef>
                <a:spcPts val="600"/>
              </a:spcBef>
              <a:buFont typeface="Arial" panose="020B0604020202020204" pitchFamily="34" charset="0"/>
              <a:buChar char="•"/>
            </a:pPr>
            <a:r>
              <a:rPr lang="en-US" sz="1200" dirty="0" smtClean="0"/>
              <a:t>Planning ahead allows multiple parties (with multiple points of view) to rationally think through and discuss the most appropriate strategy for dealing with a worst case scenario before it happens. </a:t>
            </a:r>
          </a:p>
        </p:txBody>
      </p:sp>
      <p:sp>
        <p:nvSpPr>
          <p:cNvPr id="14" name="TextBox 13"/>
          <p:cNvSpPr txBox="1"/>
          <p:nvPr/>
        </p:nvSpPr>
        <p:spPr>
          <a:xfrm>
            <a:off x="309202" y="3613736"/>
            <a:ext cx="8556668" cy="1615827"/>
          </a:xfrm>
          <a:prstGeom prst="rect">
            <a:avLst/>
          </a:prstGeom>
        </p:spPr>
        <p:txBody>
          <a:bodyPr wrap="square" rtlCol="0">
            <a:spAutoFit/>
          </a:bodyPr>
          <a:lstStyle/>
          <a:p>
            <a:pPr marL="171450" indent="-171450">
              <a:spcAft>
                <a:spcPts val="600"/>
              </a:spcAft>
              <a:buFont typeface="Arial" panose="020B0604020202020204" pitchFamily="34" charset="0"/>
              <a:buChar char="•"/>
            </a:pPr>
            <a:r>
              <a:rPr lang="en-US" sz="1200" dirty="0" smtClean="0"/>
              <a:t>Internal and external communications are linked processes: effective external communications depends on having a streamlined internal communications plan.</a:t>
            </a:r>
          </a:p>
          <a:p>
            <a:pPr marL="171450" indent="-171450">
              <a:spcAft>
                <a:spcPts val="600"/>
              </a:spcAft>
              <a:buFont typeface="Arial" panose="020B0604020202020204" pitchFamily="34" charset="0"/>
              <a:buChar char="•"/>
            </a:pPr>
            <a:r>
              <a:rPr lang="en-US" sz="1200" dirty="0" smtClean="0"/>
              <a:t>External communications often deal with sensitive information, so there needs to be an approval process in place to determine what details can and cannot be released to each stakeholder group both inside and outside the organization.</a:t>
            </a:r>
          </a:p>
          <a:p>
            <a:pPr marL="171450" indent="-171450">
              <a:spcAft>
                <a:spcPts val="600"/>
              </a:spcAft>
              <a:buFont typeface="Arial" panose="020B0604020202020204" pitchFamily="34" charset="0"/>
              <a:buChar char="•"/>
            </a:pPr>
            <a:r>
              <a:rPr lang="en-US" sz="1200" dirty="0" smtClean="0"/>
              <a:t>This approval process usually requires input from multiple departments (e.g. IT, Cybersecurity, Legal, PR), so it is important that they are all able to correspond with each other efficiently.</a:t>
            </a:r>
            <a:endParaRPr lang="en-US" sz="1200" dirty="0"/>
          </a:p>
          <a:p>
            <a:pPr marL="171450" indent="-171450">
              <a:buFont typeface="Arial" panose="020B0604020202020204" pitchFamily="34" charset="0"/>
              <a:buChar char="•"/>
            </a:pPr>
            <a:endParaRPr lang="en-US" sz="1200" dirty="0" smtClean="0"/>
          </a:p>
        </p:txBody>
      </p:sp>
      <p:sp>
        <p:nvSpPr>
          <p:cNvPr id="16" name="TextBox 15"/>
          <p:cNvSpPr txBox="1"/>
          <p:nvPr/>
        </p:nvSpPr>
        <p:spPr>
          <a:xfrm>
            <a:off x="309201" y="5420098"/>
            <a:ext cx="8556669" cy="907941"/>
          </a:xfrm>
          <a:prstGeom prst="rect">
            <a:avLst/>
          </a:prstGeom>
        </p:spPr>
        <p:txBody>
          <a:bodyPr wrap="square" rtlCol="0">
            <a:spAutoFit/>
          </a:bodyPr>
          <a:lstStyle/>
          <a:p>
            <a:pPr marL="171450" indent="-171450">
              <a:spcBef>
                <a:spcPts val="600"/>
              </a:spcBef>
              <a:buFont typeface="Arial" panose="020B0604020202020204" pitchFamily="34" charset="0"/>
              <a:buChar char="•"/>
            </a:pPr>
            <a:r>
              <a:rPr lang="en-US" sz="1200" dirty="0" smtClean="0"/>
              <a:t>There are a lot of stakeholder groups that may need to be informed in the wake of a cybersecurity incident, such as C-suite executives, employees, regulatory agencies, insurers, business partners, and clients or customers.</a:t>
            </a:r>
          </a:p>
          <a:p>
            <a:pPr marL="171450" indent="-171450">
              <a:spcBef>
                <a:spcPts val="600"/>
              </a:spcBef>
              <a:buFont typeface="Arial" panose="020B0604020202020204" pitchFamily="34" charset="0"/>
              <a:buChar char="•"/>
            </a:pPr>
            <a:r>
              <a:rPr lang="en-US" sz="1200" dirty="0" smtClean="0"/>
              <a:t>In most cases, all of these groups will not receive exactly the same message, meaning communications need to be adjusted for each stakeholder group </a:t>
            </a:r>
            <a:r>
              <a:rPr lang="en-US" sz="1200" dirty="0"/>
              <a:t>– the details sent to an insurer are likely to differ from those sent to </a:t>
            </a:r>
            <a:r>
              <a:rPr lang="en-US" sz="1200" dirty="0" smtClean="0"/>
              <a:t>clients.</a:t>
            </a:r>
            <a:endParaRPr lang="en-US" sz="1200" dirty="0"/>
          </a:p>
        </p:txBody>
      </p:sp>
      <p:sp>
        <p:nvSpPr>
          <p:cNvPr id="21" name="Minus 20"/>
          <p:cNvSpPr/>
          <p:nvPr/>
        </p:nvSpPr>
        <p:spPr>
          <a:xfrm>
            <a:off x="3086100" y="1270593"/>
            <a:ext cx="6617970" cy="242941"/>
          </a:xfrm>
          <a:prstGeom prst="mathMin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Minus 21"/>
          <p:cNvSpPr/>
          <p:nvPr/>
        </p:nvSpPr>
        <p:spPr>
          <a:xfrm>
            <a:off x="3086100" y="3472990"/>
            <a:ext cx="6617970" cy="242941"/>
          </a:xfrm>
          <a:prstGeom prst="mathMinu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Minus 22"/>
          <p:cNvSpPr/>
          <p:nvPr/>
        </p:nvSpPr>
        <p:spPr>
          <a:xfrm>
            <a:off x="3086100" y="5245744"/>
            <a:ext cx="6617970" cy="242941"/>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20213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Minus 39"/>
          <p:cNvSpPr/>
          <p:nvPr/>
        </p:nvSpPr>
        <p:spPr>
          <a:xfrm>
            <a:off x="1042831" y="1969279"/>
            <a:ext cx="3152634" cy="162000"/>
          </a:xfrm>
          <a:prstGeom prst="mathMin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Minus 60"/>
          <p:cNvSpPr/>
          <p:nvPr/>
        </p:nvSpPr>
        <p:spPr>
          <a:xfrm>
            <a:off x="1042831" y="5854328"/>
            <a:ext cx="3152634" cy="162328"/>
          </a:xfrm>
          <a:prstGeom prst="mathMinu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Minus 28"/>
          <p:cNvSpPr/>
          <p:nvPr/>
        </p:nvSpPr>
        <p:spPr>
          <a:xfrm rot="10800000">
            <a:off x="951062" y="4482442"/>
            <a:ext cx="3153600" cy="162000"/>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Minus 58"/>
          <p:cNvSpPr/>
          <p:nvPr/>
        </p:nvSpPr>
        <p:spPr>
          <a:xfrm>
            <a:off x="830136" y="3247610"/>
            <a:ext cx="3153600" cy="162000"/>
          </a:xfrm>
          <a:prstGeom prst="mathMinu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Confront the challenges </a:t>
            </a:r>
            <a:r>
              <a:rPr lang="en-US" dirty="0"/>
              <a:t>associated</a:t>
            </a:r>
            <a:r>
              <a:rPr lang="en-US" dirty="0" smtClean="0"/>
              <a:t> with incident response communications planning</a:t>
            </a:r>
            <a:endParaRPr lang="en-US" dirty="0"/>
          </a:p>
        </p:txBody>
      </p:sp>
      <p:sp>
        <p:nvSpPr>
          <p:cNvPr id="3" name="Text Placeholder 2"/>
          <p:cNvSpPr>
            <a:spLocks noGrp="1"/>
          </p:cNvSpPr>
          <p:nvPr>
            <p:ph type="body" sz="quarter" idx="10"/>
          </p:nvPr>
        </p:nvSpPr>
        <p:spPr/>
        <p:txBody>
          <a:bodyPr/>
          <a:lstStyle/>
          <a:p>
            <a:r>
              <a:rPr lang="en-US" dirty="0" smtClean="0"/>
              <a:t>1.2</a:t>
            </a:r>
            <a:endParaRPr lang="en-US" dirty="0"/>
          </a:p>
        </p:txBody>
      </p:sp>
      <p:sp>
        <p:nvSpPr>
          <p:cNvPr id="12" name="Oval 17"/>
          <p:cNvSpPr/>
          <p:nvPr/>
        </p:nvSpPr>
        <p:spPr>
          <a:xfrm>
            <a:off x="252285" y="2660876"/>
            <a:ext cx="1238400" cy="1238400"/>
          </a:xfrm>
          <a:prstGeom prst="ellipse">
            <a:avLst/>
          </a:prstGeom>
          <a:solidFill>
            <a:schemeClr val="accent3"/>
          </a:solidFill>
          <a:ln>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CA" sz="1200" b="1" dirty="0" smtClean="0">
                <a:solidFill>
                  <a:schemeClr val="bg1"/>
                </a:solidFill>
              </a:rPr>
              <a:t>Unknowns</a:t>
            </a:r>
            <a:endParaRPr lang="en-CA" sz="1200" b="1" dirty="0">
              <a:solidFill>
                <a:schemeClr val="bg1"/>
              </a:solidFill>
            </a:endParaRPr>
          </a:p>
        </p:txBody>
      </p:sp>
      <p:sp>
        <p:nvSpPr>
          <p:cNvPr id="13" name="Oval 12"/>
          <p:cNvSpPr/>
          <p:nvPr/>
        </p:nvSpPr>
        <p:spPr>
          <a:xfrm>
            <a:off x="262195" y="1356756"/>
            <a:ext cx="1237214" cy="1237214"/>
          </a:xfrm>
          <a:prstGeom prst="ellipse">
            <a:avLst/>
          </a:prstGeom>
          <a:solidFill>
            <a:schemeClr val="accent1"/>
          </a:solidFill>
          <a:ln>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CA" sz="1200" b="1" dirty="0" smtClean="0">
                <a:solidFill>
                  <a:schemeClr val="bg1"/>
                </a:solidFill>
              </a:rPr>
              <a:t>Uniqueness</a:t>
            </a:r>
            <a:endParaRPr lang="en-CA" sz="1200" b="1" dirty="0">
              <a:solidFill>
                <a:schemeClr val="bg1"/>
              </a:solidFill>
            </a:endParaRPr>
          </a:p>
        </p:txBody>
      </p:sp>
      <p:sp>
        <p:nvSpPr>
          <p:cNvPr id="14" name="Oval 25"/>
          <p:cNvSpPr/>
          <p:nvPr/>
        </p:nvSpPr>
        <p:spPr>
          <a:xfrm>
            <a:off x="280828" y="3966182"/>
            <a:ext cx="1238400" cy="1238400"/>
          </a:xfrm>
          <a:prstGeom prst="ellipse">
            <a:avLst/>
          </a:prstGeom>
          <a:solidFill>
            <a:schemeClr val="accent2"/>
          </a:solidFill>
          <a:ln>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CA" sz="1200" b="1" dirty="0" smtClean="0">
                <a:solidFill>
                  <a:schemeClr val="bg2"/>
                </a:solidFill>
              </a:rPr>
              <a:t>Time </a:t>
            </a:r>
            <a:endParaRPr lang="en-CA" sz="1200" b="1" dirty="0">
              <a:solidFill>
                <a:schemeClr val="bg2"/>
              </a:solidFill>
            </a:endParaRPr>
          </a:p>
        </p:txBody>
      </p:sp>
      <p:sp>
        <p:nvSpPr>
          <p:cNvPr id="20" name="Oval 25"/>
          <p:cNvSpPr/>
          <p:nvPr/>
        </p:nvSpPr>
        <p:spPr>
          <a:xfrm>
            <a:off x="270919" y="5271489"/>
            <a:ext cx="1238400" cy="1238400"/>
          </a:xfrm>
          <a:prstGeom prst="ellipse">
            <a:avLst/>
          </a:prstGeom>
          <a:solidFill>
            <a:schemeClr val="tx1"/>
          </a:solidFill>
          <a:ln>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CA" sz="1200" b="1" dirty="0" smtClean="0">
                <a:solidFill>
                  <a:schemeClr val="bg2"/>
                </a:solidFill>
              </a:rPr>
              <a:t>Ongoing</a:t>
            </a:r>
            <a:endParaRPr lang="en-CA" sz="1200" b="1" dirty="0">
              <a:solidFill>
                <a:schemeClr val="bg2"/>
              </a:solidFill>
            </a:endParaRPr>
          </a:p>
        </p:txBody>
      </p:sp>
      <p:sp>
        <p:nvSpPr>
          <p:cNvPr id="35" name="Rounded Rectangle 34"/>
          <p:cNvSpPr/>
          <p:nvPr/>
        </p:nvSpPr>
        <p:spPr>
          <a:xfrm>
            <a:off x="1827165" y="1522392"/>
            <a:ext cx="7050134" cy="9252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1200" b="1" dirty="0"/>
              <a:t>Each incident is different</a:t>
            </a:r>
          </a:p>
          <a:p>
            <a:r>
              <a:rPr lang="en-US" sz="1200" dirty="0"/>
              <a:t>This makes planning ahead challenging, but not impossible: many things remain consistent across all incident </a:t>
            </a:r>
            <a:r>
              <a:rPr lang="en-US" sz="1200" dirty="0" smtClean="0"/>
              <a:t>types.</a:t>
            </a:r>
            <a:endParaRPr lang="en-US" sz="1200" dirty="0"/>
          </a:p>
        </p:txBody>
      </p:sp>
      <p:sp>
        <p:nvSpPr>
          <p:cNvPr id="36" name="Rounded Rectangle 35"/>
          <p:cNvSpPr/>
          <p:nvPr/>
        </p:nvSpPr>
        <p:spPr>
          <a:xfrm>
            <a:off x="1827165" y="5428089"/>
            <a:ext cx="7050134" cy="9252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1200" b="1" dirty="0" smtClean="0"/>
              <a:t>This might take a while</a:t>
            </a:r>
          </a:p>
          <a:p>
            <a:pPr>
              <a:spcAft>
                <a:spcPts val="600"/>
              </a:spcAft>
            </a:pPr>
            <a:r>
              <a:rPr lang="en-US" sz="1200" dirty="0" smtClean="0"/>
              <a:t>Security incident response communications are rarely a one-time occurrence. Most incidents take weeks to months to remediate, so having a long-term strategy is a must.</a:t>
            </a:r>
          </a:p>
        </p:txBody>
      </p:sp>
      <p:sp>
        <p:nvSpPr>
          <p:cNvPr id="38" name="Rounded Rectangle 37"/>
          <p:cNvSpPr/>
          <p:nvPr/>
        </p:nvSpPr>
        <p:spPr>
          <a:xfrm>
            <a:off x="1827165" y="4120077"/>
            <a:ext cx="7050134" cy="9252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US" sz="1200" b="1" dirty="0" smtClean="0"/>
              <a:t>Working against the clock</a:t>
            </a:r>
          </a:p>
          <a:p>
            <a:r>
              <a:rPr lang="en-US" sz="1200" dirty="0" smtClean="0"/>
              <a:t>Reports to regulatory agencies, stakeholders, and the media are all time sensitive. It always best to break your own bad news: if you don’t, someone else will, and you’ll seem like you’re hiding something.</a:t>
            </a:r>
            <a:endParaRPr lang="en-US" sz="1200" dirty="0"/>
          </a:p>
        </p:txBody>
      </p:sp>
      <p:cxnSp>
        <p:nvCxnSpPr>
          <p:cNvPr id="48" name="Straight Connector 47"/>
          <p:cNvCxnSpPr>
            <a:stCxn id="13" idx="6"/>
            <a:endCxn id="13" idx="6"/>
          </p:cNvCxnSpPr>
          <p:nvPr/>
        </p:nvCxnSpPr>
        <p:spPr>
          <a:xfrm>
            <a:off x="1499409" y="1975363"/>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1827165" y="2829028"/>
            <a:ext cx="7050134" cy="925200"/>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spcAft>
                <a:spcPts val="600"/>
              </a:spcAft>
            </a:pPr>
            <a:r>
              <a:rPr lang="en-US" sz="1200" b="1" dirty="0" smtClean="0"/>
              <a:t>You don’t know what you don’t know</a:t>
            </a:r>
          </a:p>
          <a:p>
            <a:pPr>
              <a:spcAft>
                <a:spcPts val="600"/>
              </a:spcAft>
            </a:pPr>
            <a:r>
              <a:rPr lang="en-US" sz="1200" dirty="0" smtClean="0"/>
              <a:t>Usually, very little is known for certain during a security incident, but honesty is the best policy: if you don’t know, say so.</a:t>
            </a:r>
            <a:endParaRPr lang="en-US" sz="1200" dirty="0"/>
          </a:p>
        </p:txBody>
      </p:sp>
    </p:spTree>
    <p:extLst>
      <p:ext uri="{BB962C8B-B14F-4D97-AF65-F5344CB8AC3E}">
        <p14:creationId xmlns:p14="http://schemas.microsoft.com/office/powerpoint/2010/main" val="8909518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Reap the </a:t>
            </a:r>
            <a:r>
              <a:rPr lang="en-CA" dirty="0" smtClean="0"/>
              <a:t>benefits </a:t>
            </a:r>
            <a:r>
              <a:rPr lang="en-CA" dirty="0"/>
              <a:t>of </a:t>
            </a:r>
            <a:r>
              <a:rPr lang="en-CA" dirty="0" smtClean="0"/>
              <a:t>preparedness</a:t>
            </a:r>
            <a:endParaRPr lang="en-US" dirty="0"/>
          </a:p>
        </p:txBody>
      </p:sp>
      <p:sp>
        <p:nvSpPr>
          <p:cNvPr id="3" name="Text Placeholder 2"/>
          <p:cNvSpPr>
            <a:spLocks noGrp="1"/>
          </p:cNvSpPr>
          <p:nvPr>
            <p:ph type="body" sz="quarter" idx="10"/>
          </p:nvPr>
        </p:nvSpPr>
        <p:spPr/>
        <p:txBody>
          <a:bodyPr/>
          <a:lstStyle/>
          <a:p>
            <a:r>
              <a:rPr lang="en-US" dirty="0" smtClean="0"/>
              <a:t>1.3</a:t>
            </a:r>
            <a:endParaRPr lang="en-US" dirty="0"/>
          </a:p>
        </p:txBody>
      </p:sp>
      <p:grpSp>
        <p:nvGrpSpPr>
          <p:cNvPr id="4" name="Group 3"/>
          <p:cNvGrpSpPr/>
          <p:nvPr/>
        </p:nvGrpSpPr>
        <p:grpSpPr>
          <a:xfrm>
            <a:off x="402124" y="5631040"/>
            <a:ext cx="8337823" cy="694183"/>
            <a:chOff x="323389" y="3283951"/>
            <a:chExt cx="8337823" cy="694183"/>
          </a:xfrm>
        </p:grpSpPr>
        <p:sp>
          <p:nvSpPr>
            <p:cNvPr id="5" name="Rectangle 97"/>
            <p:cNvSpPr/>
            <p:nvPr/>
          </p:nvSpPr>
          <p:spPr>
            <a:xfrm>
              <a:off x="1600868" y="3283951"/>
              <a:ext cx="7060344" cy="676048"/>
            </a:xfrm>
            <a:prstGeom prst="rect">
              <a:avLst/>
            </a:prstGeom>
            <a:solidFill>
              <a:schemeClr val="bg1">
                <a:lumMod val="95000"/>
              </a:schemeClr>
            </a:solidFill>
            <a:ln w="12700">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52000" fontAlgn="base">
                <a:spcBef>
                  <a:spcPct val="0"/>
                </a:spcBef>
                <a:spcAft>
                  <a:spcPct val="0"/>
                </a:spcAft>
              </a:pPr>
              <a:r>
                <a:rPr lang="en-CA" sz="1200" dirty="0">
                  <a:solidFill>
                    <a:schemeClr val="tx1"/>
                  </a:solidFill>
                </a:rPr>
                <a:t>You won't be able to pre-plan every word you'll need to say in the event of a crisis, but by developing a strategy </a:t>
              </a:r>
              <a:r>
                <a:rPr lang="en-CA" sz="1200" dirty="0" smtClean="0">
                  <a:solidFill>
                    <a:schemeClr val="tx1"/>
                  </a:solidFill>
                </a:rPr>
                <a:t>before </a:t>
              </a:r>
              <a:r>
                <a:rPr lang="en-CA" sz="1200" dirty="0">
                  <a:solidFill>
                    <a:schemeClr val="tx1"/>
                  </a:solidFill>
                </a:rPr>
                <a:t>an incident occurs, you'll be </a:t>
              </a:r>
              <a:r>
                <a:rPr lang="en-CA" sz="1200" dirty="0" smtClean="0">
                  <a:solidFill>
                    <a:schemeClr val="tx1"/>
                  </a:solidFill>
                </a:rPr>
                <a:t>better able </a:t>
              </a:r>
              <a:r>
                <a:rPr lang="en-CA" sz="1200" dirty="0">
                  <a:solidFill>
                    <a:schemeClr val="tx1"/>
                  </a:solidFill>
                </a:rPr>
                <a:t>to address these challenges as they arise and won't waste valuable time deciding what should and shouldn't be done.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389" y="3295381"/>
              <a:ext cx="1615443" cy="682753"/>
            </a:xfrm>
            <a:prstGeom prst="rect">
              <a:avLst/>
            </a:prstGeom>
          </p:spPr>
        </p:pic>
      </p:grpSp>
      <p:sp>
        <p:nvSpPr>
          <p:cNvPr id="8" name="Rectangle 7"/>
          <p:cNvSpPr/>
          <p:nvPr/>
        </p:nvSpPr>
        <p:spPr>
          <a:xfrm>
            <a:off x="6651948" y="1649308"/>
            <a:ext cx="1928400" cy="3801041"/>
          </a:xfrm>
          <a:prstGeom prst="rect">
            <a:avLst/>
          </a:prstGeom>
        </p:spPr>
        <p:txBody>
          <a:bodyPr wrap="square">
            <a:spAutoFit/>
          </a:bodyPr>
          <a:lstStyle/>
          <a:p>
            <a:pPr algn="ctr">
              <a:spcAft>
                <a:spcPts val="600"/>
              </a:spcAft>
            </a:pPr>
            <a:r>
              <a:rPr lang="en-CA" i="1" dirty="0">
                <a:solidFill>
                  <a:srgbClr val="000000"/>
                </a:solidFill>
                <a:latin typeface="+mj-lt"/>
              </a:rPr>
              <a:t>A</a:t>
            </a:r>
            <a:r>
              <a:rPr lang="en-CA" i="1" dirty="0" smtClean="0">
                <a:solidFill>
                  <a:srgbClr val="000000"/>
                </a:solidFill>
                <a:latin typeface="+mj-lt"/>
              </a:rPr>
              <a:t>s </a:t>
            </a:r>
            <a:r>
              <a:rPr lang="en-CA" i="1" dirty="0">
                <a:solidFill>
                  <a:srgbClr val="000000"/>
                </a:solidFill>
                <a:latin typeface="+mj-lt"/>
              </a:rPr>
              <a:t>with any crisis or emergency type situation, having a plan and the proper people in place to deal with what's happening </a:t>
            </a:r>
            <a:r>
              <a:rPr lang="en-CA" dirty="0">
                <a:solidFill>
                  <a:srgbClr val="000000"/>
                </a:solidFill>
                <a:latin typeface="+mj-lt"/>
              </a:rPr>
              <a:t>is </a:t>
            </a:r>
            <a:r>
              <a:rPr lang="en-CA" dirty="0" smtClean="0">
                <a:solidFill>
                  <a:srgbClr val="000000"/>
                </a:solidFill>
                <a:latin typeface="+mj-lt"/>
              </a:rPr>
              <a:t>crucial.</a:t>
            </a:r>
          </a:p>
          <a:p>
            <a:pPr algn="r">
              <a:spcAft>
                <a:spcPts val="600"/>
              </a:spcAft>
            </a:pPr>
            <a:r>
              <a:rPr lang="en-CA" sz="1400" dirty="0" smtClean="0">
                <a:solidFill>
                  <a:srgbClr val="000000"/>
                </a:solidFill>
              </a:rPr>
              <a:t>– Keith Marnoch, Director, Media and Community Relations, Western University</a:t>
            </a:r>
            <a:endParaRPr lang="en-US" sz="1400" dirty="0"/>
          </a:p>
        </p:txBody>
      </p:sp>
      <p:pic>
        <p:nvPicPr>
          <p:cNvPr id="9" name="Picture 100"/>
          <p:cNvPicPr>
            <a:picLocks noChangeAspect="1"/>
          </p:cNvPicPr>
          <p:nvPr/>
        </p:nvPicPr>
        <p:blipFill>
          <a:blip r:embed="rId3"/>
          <a:stretch>
            <a:fillRect/>
          </a:stretch>
        </p:blipFill>
        <p:spPr>
          <a:xfrm>
            <a:off x="6576165" y="1557085"/>
            <a:ext cx="434669" cy="396871"/>
          </a:xfrm>
          <a:prstGeom prst="rect">
            <a:avLst/>
          </a:prstGeom>
        </p:spPr>
      </p:pic>
      <p:pic>
        <p:nvPicPr>
          <p:cNvPr id="10" name="Picture 100"/>
          <p:cNvPicPr>
            <a:picLocks noChangeAspect="1"/>
          </p:cNvPicPr>
          <p:nvPr/>
        </p:nvPicPr>
        <p:blipFill>
          <a:blip r:embed="rId3"/>
          <a:stretch>
            <a:fillRect/>
          </a:stretch>
        </p:blipFill>
        <p:spPr>
          <a:xfrm rot="10800000">
            <a:off x="8146633" y="4038325"/>
            <a:ext cx="433715" cy="396000"/>
          </a:xfrm>
          <a:prstGeom prst="rect">
            <a:avLst/>
          </a:prstGeom>
        </p:spPr>
      </p:pic>
      <p:sp>
        <p:nvSpPr>
          <p:cNvPr id="15" name="TextBox 14"/>
          <p:cNvSpPr txBox="1"/>
          <p:nvPr/>
        </p:nvSpPr>
        <p:spPr>
          <a:xfrm>
            <a:off x="402124" y="1142517"/>
            <a:ext cx="4628543" cy="369332"/>
          </a:xfrm>
          <a:prstGeom prst="rect">
            <a:avLst/>
          </a:prstGeom>
        </p:spPr>
        <p:txBody>
          <a:bodyPr wrap="square" rtlCol="0">
            <a:spAutoFit/>
          </a:bodyPr>
          <a:lstStyle/>
          <a:p>
            <a:r>
              <a:rPr lang="en-US" b="1" dirty="0" smtClean="0"/>
              <a:t>Planning ahead will help you to:</a:t>
            </a:r>
          </a:p>
        </p:txBody>
      </p:sp>
      <p:sp>
        <p:nvSpPr>
          <p:cNvPr id="19" name="Rectangle 18"/>
          <p:cNvSpPr/>
          <p:nvPr/>
        </p:nvSpPr>
        <p:spPr>
          <a:xfrm>
            <a:off x="415567" y="1726016"/>
            <a:ext cx="1602000" cy="12291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Define roles and </a:t>
            </a:r>
            <a:r>
              <a:rPr lang="en-US" sz="1400" b="1" dirty="0" smtClean="0"/>
              <a:t>responsibilities</a:t>
            </a:r>
            <a:endParaRPr lang="en-US" sz="1400" b="1" dirty="0"/>
          </a:p>
        </p:txBody>
      </p:sp>
      <p:sp>
        <p:nvSpPr>
          <p:cNvPr id="22" name="Rectangle 21"/>
          <p:cNvSpPr/>
          <p:nvPr/>
        </p:nvSpPr>
        <p:spPr>
          <a:xfrm>
            <a:off x="415566" y="2951589"/>
            <a:ext cx="1602001" cy="125465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a:t>Communicate </a:t>
            </a:r>
            <a:r>
              <a:rPr lang="en-US" sz="1400" b="1" dirty="0" smtClean="0"/>
              <a:t>updates</a:t>
            </a:r>
            <a:endParaRPr lang="en-US" sz="1400" b="1" dirty="0"/>
          </a:p>
        </p:txBody>
      </p:sp>
      <p:sp>
        <p:nvSpPr>
          <p:cNvPr id="23" name="Rectangle 22"/>
          <p:cNvSpPr/>
          <p:nvPr/>
        </p:nvSpPr>
        <p:spPr>
          <a:xfrm>
            <a:off x="415567" y="4187732"/>
            <a:ext cx="1602000" cy="1229141"/>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A</a:t>
            </a:r>
            <a:r>
              <a:rPr lang="en-US" sz="1400" b="1" dirty="0" smtClean="0"/>
              <a:t>ddress the media strategically </a:t>
            </a:r>
            <a:endParaRPr lang="en-US" sz="1400" b="1" dirty="0"/>
          </a:p>
        </p:txBody>
      </p:sp>
      <p:sp>
        <p:nvSpPr>
          <p:cNvPr id="27" name="Minus 26"/>
          <p:cNvSpPr/>
          <p:nvPr/>
        </p:nvSpPr>
        <p:spPr>
          <a:xfrm>
            <a:off x="1295700" y="1640080"/>
            <a:ext cx="5356560" cy="223010"/>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Minus 27"/>
          <p:cNvSpPr/>
          <p:nvPr/>
        </p:nvSpPr>
        <p:spPr>
          <a:xfrm>
            <a:off x="1295700" y="2864397"/>
            <a:ext cx="5356248" cy="218806"/>
          </a:xfrm>
          <a:prstGeom prst="mathMinu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Minus 28"/>
          <p:cNvSpPr/>
          <p:nvPr/>
        </p:nvSpPr>
        <p:spPr>
          <a:xfrm>
            <a:off x="1295700" y="4098866"/>
            <a:ext cx="5356248" cy="220084"/>
          </a:xfrm>
          <a:prstGeom prst="mathMin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2137410" y="1798100"/>
            <a:ext cx="4034790" cy="830997"/>
          </a:xfrm>
          <a:prstGeom prst="rect">
            <a:avLst/>
          </a:prstGeom>
        </p:spPr>
        <p:txBody>
          <a:bodyPr wrap="square" rtlCol="0">
            <a:spAutoFit/>
          </a:bodyPr>
          <a:lstStyle/>
          <a:p>
            <a:r>
              <a:rPr lang="en-US" sz="1200" dirty="0" smtClean="0"/>
              <a:t>The middle of a security crisis is not the time to decide who will be in charge of what. Make sure there is a plan that outlines the jobs each member of the SIRT is responsible for.</a:t>
            </a:r>
          </a:p>
        </p:txBody>
      </p:sp>
      <p:sp>
        <p:nvSpPr>
          <p:cNvPr id="12" name="TextBox 11"/>
          <p:cNvSpPr txBox="1"/>
          <p:nvPr/>
        </p:nvSpPr>
        <p:spPr>
          <a:xfrm>
            <a:off x="2137410" y="2999057"/>
            <a:ext cx="4034790" cy="1200329"/>
          </a:xfrm>
          <a:prstGeom prst="rect">
            <a:avLst/>
          </a:prstGeom>
        </p:spPr>
        <p:txBody>
          <a:bodyPr wrap="square" rtlCol="0">
            <a:spAutoFit/>
          </a:bodyPr>
          <a:lstStyle/>
          <a:p>
            <a:r>
              <a:rPr lang="en-US" sz="1200" dirty="0" smtClean="0"/>
              <a:t>Security incidents usually take weeks or months to remediate. During this time, updates will need to be communicated in a way that will actually reach stakeholders. Email may be suitable for one type of incident but a website might be more practical for another.</a:t>
            </a:r>
          </a:p>
        </p:txBody>
      </p:sp>
      <p:sp>
        <p:nvSpPr>
          <p:cNvPr id="13" name="TextBox 12"/>
          <p:cNvSpPr txBox="1"/>
          <p:nvPr/>
        </p:nvSpPr>
        <p:spPr>
          <a:xfrm>
            <a:off x="2137410" y="4250020"/>
            <a:ext cx="4034790" cy="1200329"/>
          </a:xfrm>
          <a:prstGeom prst="rect">
            <a:avLst/>
          </a:prstGeom>
        </p:spPr>
        <p:txBody>
          <a:bodyPr wrap="square" rtlCol="0">
            <a:spAutoFit/>
          </a:bodyPr>
          <a:lstStyle/>
          <a:p>
            <a:r>
              <a:rPr lang="en-US" sz="1200" dirty="0" smtClean="0"/>
              <a:t>Media interactions can be high-pressure events, but they are often necessary during serious security breaches. Because media interactions are a public representation of the organization, it is important to have a strategy. Without one, it is easy to say the wrong thing and have reputational damage go from bad to worse.</a:t>
            </a:r>
          </a:p>
        </p:txBody>
      </p:sp>
    </p:spTree>
    <p:extLst>
      <p:ext uri="{BB962C8B-B14F-4D97-AF65-F5344CB8AC3E}">
        <p14:creationId xmlns:p14="http://schemas.microsoft.com/office/powerpoint/2010/main" val="38639244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Reap </a:t>
            </a:r>
            <a:r>
              <a:rPr lang="en-CA" dirty="0"/>
              <a:t>the </a:t>
            </a:r>
            <a:r>
              <a:rPr lang="en-CA" dirty="0" smtClean="0"/>
              <a:t>benefits </a:t>
            </a:r>
            <a:r>
              <a:rPr lang="en-CA" dirty="0"/>
              <a:t>of p</a:t>
            </a:r>
            <a:r>
              <a:rPr lang="en-CA" dirty="0" smtClean="0"/>
              <a:t>reparedness </a:t>
            </a:r>
            <a:r>
              <a:rPr lang="en-US" b="1" dirty="0" smtClean="0"/>
              <a:t>continued</a:t>
            </a:r>
            <a:endParaRPr lang="en-US" dirty="0"/>
          </a:p>
        </p:txBody>
      </p:sp>
      <p:sp>
        <p:nvSpPr>
          <p:cNvPr id="3" name="Text Placeholder 2"/>
          <p:cNvSpPr>
            <a:spLocks noGrp="1"/>
          </p:cNvSpPr>
          <p:nvPr>
            <p:ph type="body" sz="quarter" idx="10"/>
          </p:nvPr>
        </p:nvSpPr>
        <p:spPr/>
        <p:txBody>
          <a:bodyPr/>
          <a:lstStyle/>
          <a:p>
            <a:r>
              <a:rPr lang="en-US" dirty="0" smtClean="0"/>
              <a:t>1.3</a:t>
            </a:r>
            <a:endParaRPr lang="en-US" dirty="0"/>
          </a:p>
        </p:txBody>
      </p:sp>
      <p:grpSp>
        <p:nvGrpSpPr>
          <p:cNvPr id="4" name="Group 3"/>
          <p:cNvGrpSpPr/>
          <p:nvPr/>
        </p:nvGrpSpPr>
        <p:grpSpPr>
          <a:xfrm>
            <a:off x="415567" y="5646973"/>
            <a:ext cx="8361269" cy="682753"/>
            <a:chOff x="323389" y="3283951"/>
            <a:chExt cx="8361269" cy="682753"/>
          </a:xfrm>
        </p:grpSpPr>
        <p:sp>
          <p:nvSpPr>
            <p:cNvPr id="5" name="Rectangle 97"/>
            <p:cNvSpPr/>
            <p:nvPr/>
          </p:nvSpPr>
          <p:spPr>
            <a:xfrm>
              <a:off x="1624314" y="3290656"/>
              <a:ext cx="7060344" cy="676048"/>
            </a:xfrm>
            <a:prstGeom prst="rect">
              <a:avLst/>
            </a:prstGeom>
            <a:solidFill>
              <a:schemeClr val="bg1">
                <a:lumMod val="95000"/>
              </a:schemeClr>
            </a:solidFill>
            <a:ln w="12700">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52000" fontAlgn="base">
                <a:spcBef>
                  <a:spcPct val="0"/>
                </a:spcBef>
                <a:spcAft>
                  <a:spcPct val="0"/>
                </a:spcAft>
              </a:pPr>
              <a:r>
                <a:rPr lang="en-CA" sz="1200" dirty="0">
                  <a:solidFill>
                    <a:schemeClr val="tx1"/>
                  </a:solidFill>
                </a:rPr>
                <a:t>P</a:t>
              </a:r>
              <a:r>
                <a:rPr lang="en-CA" sz="1200" dirty="0" smtClean="0">
                  <a:solidFill>
                    <a:schemeClr val="tx1"/>
                  </a:solidFill>
                </a:rPr>
                <a:t>reparing </a:t>
              </a:r>
              <a:r>
                <a:rPr lang="en-CA" sz="1200" dirty="0">
                  <a:solidFill>
                    <a:schemeClr val="tx1"/>
                  </a:solidFill>
                </a:rPr>
                <a:t>for </a:t>
              </a:r>
              <a:r>
                <a:rPr lang="en-CA" sz="1200" dirty="0" smtClean="0">
                  <a:solidFill>
                    <a:schemeClr val="tx1"/>
                  </a:solidFill>
                </a:rPr>
                <a:t>various scenarios before they happen means that you won’t have to learn on the fly when the real incident occurs. Remember to debrief after an incident and adjust the communications plan to maximize efficiency in the future.</a:t>
              </a:r>
              <a:endParaRPr lang="en-CA" sz="1200" dirty="0">
                <a:solidFill>
                  <a:schemeClr val="tx1"/>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389" y="3283951"/>
              <a:ext cx="1615443" cy="682753"/>
            </a:xfrm>
            <a:prstGeom prst="rect">
              <a:avLst/>
            </a:prstGeom>
          </p:spPr>
        </p:pic>
      </p:grpSp>
      <p:sp>
        <p:nvSpPr>
          <p:cNvPr id="15" name="TextBox 14"/>
          <p:cNvSpPr txBox="1"/>
          <p:nvPr/>
        </p:nvSpPr>
        <p:spPr>
          <a:xfrm>
            <a:off x="402124" y="1142517"/>
            <a:ext cx="4628543" cy="369332"/>
          </a:xfrm>
          <a:prstGeom prst="rect">
            <a:avLst/>
          </a:prstGeom>
        </p:spPr>
        <p:txBody>
          <a:bodyPr wrap="square" rtlCol="0">
            <a:spAutoFit/>
          </a:bodyPr>
          <a:lstStyle/>
          <a:p>
            <a:r>
              <a:rPr lang="en-US" b="1" dirty="0" smtClean="0"/>
              <a:t>Planning ahead will help you to:</a:t>
            </a:r>
          </a:p>
        </p:txBody>
      </p:sp>
      <p:sp>
        <p:nvSpPr>
          <p:cNvPr id="19" name="Rectangle 18"/>
          <p:cNvSpPr/>
          <p:nvPr/>
        </p:nvSpPr>
        <p:spPr>
          <a:xfrm>
            <a:off x="415567" y="1726016"/>
            <a:ext cx="1602000" cy="1229141"/>
          </a:xfrm>
          <a:prstGeom prst="rect">
            <a:avLst/>
          </a:prstGeom>
          <a:solidFill>
            <a:srgbClr val="B0C5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Develop threat escalation protocol</a:t>
            </a:r>
            <a:endParaRPr lang="en-US" sz="1400" b="1" dirty="0"/>
          </a:p>
        </p:txBody>
      </p:sp>
      <p:sp>
        <p:nvSpPr>
          <p:cNvPr id="22" name="Rectangle 21"/>
          <p:cNvSpPr/>
          <p:nvPr/>
        </p:nvSpPr>
        <p:spPr>
          <a:xfrm>
            <a:off x="415567" y="2951589"/>
            <a:ext cx="1602000" cy="1229141"/>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dirty="0"/>
              <a:t>Simplify regulatory reporting</a:t>
            </a:r>
          </a:p>
        </p:txBody>
      </p:sp>
      <p:sp>
        <p:nvSpPr>
          <p:cNvPr id="23" name="Rectangle 22"/>
          <p:cNvSpPr/>
          <p:nvPr/>
        </p:nvSpPr>
        <p:spPr>
          <a:xfrm>
            <a:off x="415567" y="4178940"/>
            <a:ext cx="1602000" cy="1229141"/>
          </a:xfrm>
          <a:prstGeom prst="rect">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Learn from </a:t>
            </a:r>
            <a:r>
              <a:rPr lang="en-US" sz="1400" b="1" dirty="0" smtClean="0"/>
              <a:t>others</a:t>
            </a:r>
            <a:endParaRPr lang="en-US" sz="1400" b="1" dirty="0"/>
          </a:p>
        </p:txBody>
      </p:sp>
      <p:sp>
        <p:nvSpPr>
          <p:cNvPr id="27" name="Minus 26"/>
          <p:cNvSpPr/>
          <p:nvPr/>
        </p:nvSpPr>
        <p:spPr>
          <a:xfrm>
            <a:off x="1295700" y="1640080"/>
            <a:ext cx="5356248" cy="223750"/>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Minus 27"/>
          <p:cNvSpPr/>
          <p:nvPr/>
        </p:nvSpPr>
        <p:spPr>
          <a:xfrm>
            <a:off x="1295700" y="2875827"/>
            <a:ext cx="5356248" cy="223750"/>
          </a:xfrm>
          <a:prstGeom prst="mathMinus">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Minus 28"/>
          <p:cNvSpPr/>
          <p:nvPr/>
        </p:nvSpPr>
        <p:spPr>
          <a:xfrm>
            <a:off x="1295700" y="4090074"/>
            <a:ext cx="5356248" cy="223750"/>
          </a:xfrm>
          <a:prstGeom prst="mathMin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2163884" y="3032922"/>
            <a:ext cx="3996886" cy="1015663"/>
          </a:xfrm>
          <a:prstGeom prst="rect">
            <a:avLst/>
          </a:prstGeom>
        </p:spPr>
        <p:txBody>
          <a:bodyPr wrap="square" rtlCol="0">
            <a:spAutoFit/>
          </a:bodyPr>
          <a:lstStyle/>
          <a:p>
            <a:r>
              <a:rPr lang="en-US" sz="1200" dirty="0" smtClean="0"/>
              <a:t>Reporting security incidents to regulatory agencies is a communications effort on its own. Without a procedure in place to make sure this reporting (and other requirements) can be completed on time, this task becomes one more stressor in an already tense time. </a:t>
            </a:r>
          </a:p>
        </p:txBody>
      </p:sp>
      <p:sp>
        <p:nvSpPr>
          <p:cNvPr id="36" name="TextBox 35"/>
          <p:cNvSpPr txBox="1"/>
          <p:nvPr/>
        </p:nvSpPr>
        <p:spPr>
          <a:xfrm>
            <a:off x="2192654" y="4240708"/>
            <a:ext cx="3996886" cy="1015663"/>
          </a:xfrm>
          <a:prstGeom prst="rect">
            <a:avLst/>
          </a:prstGeom>
        </p:spPr>
        <p:txBody>
          <a:bodyPr wrap="square" rtlCol="0">
            <a:spAutoFit/>
          </a:bodyPr>
          <a:lstStyle/>
          <a:p>
            <a:r>
              <a:rPr lang="en-US" sz="1200" dirty="0" smtClean="0"/>
              <a:t>Security incidents are hot news headlines these days. When tragedy strikes another organization, this can be an opportunity to review how your own communications strategy would hold up in this kind of incident and adjust your strategy as needed.</a:t>
            </a:r>
          </a:p>
        </p:txBody>
      </p:sp>
      <p:sp>
        <p:nvSpPr>
          <p:cNvPr id="37" name="TextBox 36"/>
          <p:cNvSpPr txBox="1"/>
          <p:nvPr/>
        </p:nvSpPr>
        <p:spPr>
          <a:xfrm>
            <a:off x="2163884" y="1787373"/>
            <a:ext cx="3996886" cy="1015663"/>
          </a:xfrm>
          <a:prstGeom prst="rect">
            <a:avLst/>
          </a:prstGeom>
        </p:spPr>
        <p:txBody>
          <a:bodyPr wrap="square" rtlCol="0">
            <a:spAutoFit/>
          </a:bodyPr>
          <a:lstStyle/>
          <a:p>
            <a:r>
              <a:rPr lang="en-US" sz="1200" dirty="0" smtClean="0"/>
              <a:t>Incidents come in all shapes and sizes, so not every incident needs the same level of attention. By outlining what counts as a minor incident and what counts as a </a:t>
            </a:r>
            <a:r>
              <a:rPr lang="en-US" sz="1200" dirty="0"/>
              <a:t>crisis ahead of time, </a:t>
            </a:r>
            <a:r>
              <a:rPr lang="en-US" sz="1200" dirty="0" smtClean="0"/>
              <a:t>all members of the </a:t>
            </a:r>
            <a:r>
              <a:rPr lang="en-CA" sz="1200" dirty="0" smtClean="0"/>
              <a:t>SIRT</a:t>
            </a:r>
            <a:r>
              <a:rPr lang="en-US" sz="1200" dirty="0" smtClean="0"/>
              <a:t> will be able to act accordingly.</a:t>
            </a:r>
          </a:p>
        </p:txBody>
      </p:sp>
      <p:pic>
        <p:nvPicPr>
          <p:cNvPr id="41" name="Picture 102"/>
          <p:cNvPicPr>
            <a:picLocks noChangeAspect="1"/>
          </p:cNvPicPr>
          <p:nvPr/>
        </p:nvPicPr>
        <p:blipFill>
          <a:blip r:embed="rId3"/>
          <a:stretch>
            <a:fillRect/>
          </a:stretch>
        </p:blipFill>
        <p:spPr>
          <a:xfrm>
            <a:off x="6391198" y="1734581"/>
            <a:ext cx="292633" cy="219475"/>
          </a:xfrm>
          <a:prstGeom prst="rect">
            <a:avLst/>
          </a:prstGeom>
        </p:spPr>
      </p:pic>
      <p:pic>
        <p:nvPicPr>
          <p:cNvPr id="42" name="Picture 102"/>
          <p:cNvPicPr>
            <a:picLocks noChangeAspect="1"/>
          </p:cNvPicPr>
          <p:nvPr/>
        </p:nvPicPr>
        <p:blipFill>
          <a:blip r:embed="rId3"/>
          <a:stretch>
            <a:fillRect/>
          </a:stretch>
        </p:blipFill>
        <p:spPr>
          <a:xfrm rot="10800000">
            <a:off x="8302594" y="3431017"/>
            <a:ext cx="292633" cy="219475"/>
          </a:xfrm>
          <a:prstGeom prst="rect">
            <a:avLst/>
          </a:prstGeom>
        </p:spPr>
      </p:pic>
      <p:sp>
        <p:nvSpPr>
          <p:cNvPr id="8" name="Rectangle 7"/>
          <p:cNvSpPr/>
          <p:nvPr/>
        </p:nvSpPr>
        <p:spPr>
          <a:xfrm>
            <a:off x="6560375" y="1782323"/>
            <a:ext cx="1943412" cy="3400931"/>
          </a:xfrm>
          <a:prstGeom prst="rect">
            <a:avLst/>
          </a:prstGeom>
        </p:spPr>
        <p:txBody>
          <a:bodyPr wrap="square">
            <a:spAutoFit/>
          </a:bodyPr>
          <a:lstStyle/>
          <a:p>
            <a:pPr algn="ctr">
              <a:spcAft>
                <a:spcPts val="600"/>
              </a:spcAft>
            </a:pPr>
            <a:r>
              <a:rPr lang="en-CA" i="1" dirty="0">
                <a:solidFill>
                  <a:srgbClr val="000000"/>
                </a:solidFill>
                <a:latin typeface="+mj-lt"/>
              </a:rPr>
              <a:t>The politics and the culture [of an organization] are often lynchpins for the decision making for disclosure.</a:t>
            </a:r>
          </a:p>
          <a:p>
            <a:pPr algn="r">
              <a:spcAft>
                <a:spcPts val="600"/>
              </a:spcAft>
            </a:pPr>
            <a:r>
              <a:rPr lang="en-CA" sz="1400" dirty="0">
                <a:solidFill>
                  <a:srgbClr val="000000"/>
                </a:solidFill>
              </a:rPr>
              <a:t>– Sean Thurston, </a:t>
            </a:r>
            <a:r>
              <a:rPr lang="en-US" sz="1400" dirty="0">
                <a:solidFill>
                  <a:srgbClr val="000000"/>
                </a:solidFill>
              </a:rPr>
              <a:t>Senior Research </a:t>
            </a:r>
            <a:r>
              <a:rPr lang="en-US" sz="1400" dirty="0" smtClean="0">
                <a:solidFill>
                  <a:srgbClr val="000000"/>
                </a:solidFill>
              </a:rPr>
              <a:t>Director, Security, Risk &amp; Compliance,  </a:t>
            </a:r>
            <a:r>
              <a:rPr lang="en-US" sz="1400" dirty="0">
                <a:solidFill>
                  <a:srgbClr val="000000"/>
                </a:solidFill>
              </a:rPr>
              <a:t>Info-Tech Research Group</a:t>
            </a:r>
            <a:endParaRPr lang="en-US" sz="1400" dirty="0"/>
          </a:p>
        </p:txBody>
      </p:sp>
    </p:spTree>
    <p:extLst>
      <p:ext uri="{BB962C8B-B14F-4D97-AF65-F5344CB8AC3E}">
        <p14:creationId xmlns:p14="http://schemas.microsoft.com/office/powerpoint/2010/main" val="2977904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Appreciate the diversity of the SIRT</a:t>
            </a:r>
            <a:endParaRPr lang="en-US" dirty="0"/>
          </a:p>
        </p:txBody>
      </p:sp>
      <p:sp>
        <p:nvSpPr>
          <p:cNvPr id="3" name="Text Placeholder 2"/>
          <p:cNvSpPr>
            <a:spLocks noGrp="1"/>
          </p:cNvSpPr>
          <p:nvPr>
            <p:ph type="body" sz="quarter" idx="10"/>
          </p:nvPr>
        </p:nvSpPr>
        <p:spPr/>
        <p:txBody>
          <a:bodyPr/>
          <a:lstStyle/>
          <a:p>
            <a:r>
              <a:rPr lang="en-US" dirty="0" smtClean="0"/>
              <a:t>1.4</a:t>
            </a:r>
            <a:endParaRPr lang="en-US" dirty="0"/>
          </a:p>
        </p:txBody>
      </p:sp>
      <p:sp>
        <p:nvSpPr>
          <p:cNvPr id="6" name="Rectangle 5"/>
          <p:cNvSpPr/>
          <p:nvPr/>
        </p:nvSpPr>
        <p:spPr>
          <a:xfrm>
            <a:off x="320635" y="1121577"/>
            <a:ext cx="4101240" cy="12404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The </a:t>
            </a:r>
            <a:r>
              <a:rPr lang="en-US" sz="1400" b="1" dirty="0" smtClean="0"/>
              <a:t>SIRT </a:t>
            </a:r>
            <a:r>
              <a:rPr lang="en-US" sz="1400" b="1" dirty="0"/>
              <a:t>usually contains four distinct </a:t>
            </a:r>
            <a:r>
              <a:rPr lang="en-US" sz="1400" b="1" dirty="0" smtClean="0"/>
              <a:t>branches, and each one provides </a:t>
            </a:r>
            <a:r>
              <a:rPr lang="en-US" sz="1400" b="1" dirty="0"/>
              <a:t>a valuable point of view when drafting effective incident response communications. </a:t>
            </a:r>
          </a:p>
        </p:txBody>
      </p:sp>
      <p:sp>
        <p:nvSpPr>
          <p:cNvPr id="11" name="Rectangle 10"/>
          <p:cNvSpPr/>
          <p:nvPr/>
        </p:nvSpPr>
        <p:spPr>
          <a:xfrm>
            <a:off x="4750086" y="1131449"/>
            <a:ext cx="4127213" cy="124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However, the exact role used to fill each of these branches varies from organization to </a:t>
            </a:r>
            <a:r>
              <a:rPr lang="en-US" sz="1400" b="1" dirty="0" smtClean="0"/>
              <a:t>organization. Possible </a:t>
            </a:r>
            <a:r>
              <a:rPr lang="en-US" sz="1400" b="1" dirty="0"/>
              <a:t>members may include: </a:t>
            </a:r>
          </a:p>
        </p:txBody>
      </p:sp>
      <p:grpSp>
        <p:nvGrpSpPr>
          <p:cNvPr id="26" name="Group 123"/>
          <p:cNvGrpSpPr>
            <a:grpSpLocks/>
          </p:cNvGrpSpPr>
          <p:nvPr/>
        </p:nvGrpSpPr>
        <p:grpSpPr bwMode="auto">
          <a:xfrm>
            <a:off x="479247" y="3363703"/>
            <a:ext cx="3942628" cy="405252"/>
            <a:chOff x="2766" y="2106"/>
            <a:chExt cx="2994" cy="504"/>
          </a:xfrm>
        </p:grpSpPr>
        <p:sp>
          <p:nvSpPr>
            <p:cNvPr id="27" name="Freeform 106"/>
            <p:cNvSpPr>
              <a:spLocks/>
            </p:cNvSpPr>
            <p:nvPr/>
          </p:nvSpPr>
          <p:spPr bwMode="ltGray">
            <a:xfrm>
              <a:off x="2766" y="2106"/>
              <a:ext cx="768" cy="504"/>
            </a:xfrm>
            <a:custGeom>
              <a:avLst/>
              <a:gdLst>
                <a:gd name="T0" fmla="*/ 0 w 768"/>
                <a:gd name="T1" fmla="*/ 504 h 504"/>
                <a:gd name="T2" fmla="*/ 2 w 768"/>
                <a:gd name="T3" fmla="*/ 490 h 504"/>
                <a:gd name="T4" fmla="*/ 768 w 768"/>
                <a:gd name="T5" fmla="*/ 0 h 504"/>
                <a:gd name="T6" fmla="*/ 768 w 768"/>
                <a:gd name="T7" fmla="*/ 411 h 504"/>
                <a:gd name="T8" fmla="*/ 0 w 768"/>
                <a:gd name="T9" fmla="*/ 504 h 504"/>
                <a:gd name="T10" fmla="*/ 0 60000 65536"/>
                <a:gd name="T11" fmla="*/ 0 60000 65536"/>
                <a:gd name="T12" fmla="*/ 0 60000 65536"/>
                <a:gd name="T13" fmla="*/ 0 60000 65536"/>
                <a:gd name="T14" fmla="*/ 0 60000 65536"/>
                <a:gd name="T15" fmla="*/ 0 w 768"/>
                <a:gd name="T16" fmla="*/ 0 h 504"/>
                <a:gd name="T17" fmla="*/ 768 w 768"/>
                <a:gd name="T18" fmla="*/ 504 h 504"/>
              </a:gdLst>
              <a:ahLst/>
              <a:cxnLst>
                <a:cxn ang="T10">
                  <a:pos x="T0" y="T1"/>
                </a:cxn>
                <a:cxn ang="T11">
                  <a:pos x="T2" y="T3"/>
                </a:cxn>
                <a:cxn ang="T12">
                  <a:pos x="T4" y="T5"/>
                </a:cxn>
                <a:cxn ang="T13">
                  <a:pos x="T6" y="T7"/>
                </a:cxn>
                <a:cxn ang="T14">
                  <a:pos x="T8" y="T9"/>
                </a:cxn>
              </a:cxnLst>
              <a:rect l="T15" t="T16" r="T17" b="T18"/>
              <a:pathLst>
                <a:path w="768" h="504">
                  <a:moveTo>
                    <a:pt x="0" y="504"/>
                  </a:moveTo>
                  <a:lnTo>
                    <a:pt x="2" y="490"/>
                  </a:lnTo>
                  <a:lnTo>
                    <a:pt x="768" y="0"/>
                  </a:lnTo>
                  <a:lnTo>
                    <a:pt x="768" y="411"/>
                  </a:lnTo>
                  <a:lnTo>
                    <a:pt x="0" y="504"/>
                  </a:lnTo>
                  <a:close/>
                </a:path>
              </a:pathLst>
            </a:custGeom>
            <a:gradFill rotWithShape="1">
              <a:gsLst>
                <a:gs pos="0">
                  <a:schemeClr val="accent2">
                    <a:alpha val="0"/>
                  </a:schemeClr>
                </a:gs>
                <a:gs pos="100000">
                  <a:schemeClr val="accent1"/>
                </a:gs>
              </a:gsLst>
              <a:lin ang="0" scaled="1"/>
            </a:gradFill>
            <a:ln w="19050">
              <a:noFill/>
              <a:round/>
              <a:headEnd/>
              <a:tailEnd/>
            </a:ln>
          </p:spPr>
          <p:txBody>
            <a:bodyPr anchor="ctr"/>
            <a:lstStyle/>
            <a:p>
              <a:endParaRPr lang="en-US" dirty="0"/>
            </a:p>
          </p:txBody>
        </p:sp>
        <p:sp>
          <p:nvSpPr>
            <p:cNvPr id="28" name="Rectangle 14"/>
            <p:cNvSpPr>
              <a:spLocks noChangeArrowheads="1"/>
            </p:cNvSpPr>
            <p:nvPr/>
          </p:nvSpPr>
          <p:spPr bwMode="gray">
            <a:xfrm>
              <a:off x="3533" y="2106"/>
              <a:ext cx="2227" cy="419"/>
            </a:xfrm>
            <a:prstGeom prst="rect">
              <a:avLst/>
            </a:prstGeom>
            <a:solidFill>
              <a:schemeClr val="accent1"/>
            </a:solidFill>
            <a:ln w="19050">
              <a:noFill/>
              <a:miter lim="800000"/>
              <a:headEnd/>
              <a:tailEnd/>
            </a:ln>
          </p:spPr>
          <p:txBody>
            <a:bodyPr wrap="none" anchor="ct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smtClean="0">
                  <a:solidFill>
                    <a:schemeClr val="bg1"/>
                  </a:solidFill>
                </a:rPr>
                <a:t>Legal</a:t>
              </a:r>
              <a:endParaRPr lang="en-US" altLang="en-US" sz="1500" dirty="0">
                <a:solidFill>
                  <a:schemeClr val="bg1"/>
                </a:solidFill>
              </a:endParaRPr>
            </a:p>
          </p:txBody>
        </p:sp>
      </p:grpSp>
      <p:grpSp>
        <p:nvGrpSpPr>
          <p:cNvPr id="29" name="Group 124"/>
          <p:cNvGrpSpPr>
            <a:grpSpLocks/>
          </p:cNvGrpSpPr>
          <p:nvPr/>
        </p:nvGrpSpPr>
        <p:grpSpPr bwMode="auto">
          <a:xfrm>
            <a:off x="493534" y="3706872"/>
            <a:ext cx="3928341" cy="447868"/>
            <a:chOff x="2769" y="2558"/>
            <a:chExt cx="2991" cy="557"/>
          </a:xfrm>
        </p:grpSpPr>
        <p:sp>
          <p:nvSpPr>
            <p:cNvPr id="30" name="Freeform 107"/>
            <p:cNvSpPr>
              <a:spLocks/>
            </p:cNvSpPr>
            <p:nvPr/>
          </p:nvSpPr>
          <p:spPr bwMode="ltGray">
            <a:xfrm>
              <a:off x="2769" y="2558"/>
              <a:ext cx="765" cy="557"/>
            </a:xfrm>
            <a:custGeom>
              <a:avLst/>
              <a:gdLst>
                <a:gd name="T0" fmla="*/ 0 w 765"/>
                <a:gd name="T1" fmla="*/ 22 h 557"/>
                <a:gd name="T2" fmla="*/ 1 w 765"/>
                <a:gd name="T3" fmla="*/ 0 h 557"/>
                <a:gd name="T4" fmla="*/ 765 w 765"/>
                <a:gd name="T5" fmla="*/ 142 h 557"/>
                <a:gd name="T6" fmla="*/ 765 w 765"/>
                <a:gd name="T7" fmla="*/ 557 h 557"/>
                <a:gd name="T8" fmla="*/ 0 w 765"/>
                <a:gd name="T9" fmla="*/ 22 h 557"/>
                <a:gd name="T10" fmla="*/ 0 60000 65536"/>
                <a:gd name="T11" fmla="*/ 0 60000 65536"/>
                <a:gd name="T12" fmla="*/ 0 60000 65536"/>
                <a:gd name="T13" fmla="*/ 0 60000 65536"/>
                <a:gd name="T14" fmla="*/ 0 60000 65536"/>
                <a:gd name="T15" fmla="*/ 0 w 765"/>
                <a:gd name="T16" fmla="*/ 0 h 557"/>
                <a:gd name="T17" fmla="*/ 765 w 765"/>
                <a:gd name="T18" fmla="*/ 557 h 557"/>
              </a:gdLst>
              <a:ahLst/>
              <a:cxnLst>
                <a:cxn ang="T10">
                  <a:pos x="T0" y="T1"/>
                </a:cxn>
                <a:cxn ang="T11">
                  <a:pos x="T2" y="T3"/>
                </a:cxn>
                <a:cxn ang="T12">
                  <a:pos x="T4" y="T5"/>
                </a:cxn>
                <a:cxn ang="T13">
                  <a:pos x="T6" y="T7"/>
                </a:cxn>
                <a:cxn ang="T14">
                  <a:pos x="T8" y="T9"/>
                </a:cxn>
              </a:cxnLst>
              <a:rect l="T15" t="T16" r="T17" b="T18"/>
              <a:pathLst>
                <a:path w="765" h="557">
                  <a:moveTo>
                    <a:pt x="0" y="22"/>
                  </a:moveTo>
                  <a:lnTo>
                    <a:pt x="1" y="0"/>
                  </a:lnTo>
                  <a:lnTo>
                    <a:pt x="765" y="142"/>
                  </a:lnTo>
                  <a:lnTo>
                    <a:pt x="765" y="557"/>
                  </a:lnTo>
                  <a:lnTo>
                    <a:pt x="0" y="22"/>
                  </a:lnTo>
                  <a:close/>
                </a:path>
              </a:pathLst>
            </a:custGeom>
            <a:gradFill rotWithShape="1">
              <a:gsLst>
                <a:gs pos="0">
                  <a:schemeClr val="accent2">
                    <a:alpha val="0"/>
                  </a:schemeClr>
                </a:gs>
                <a:gs pos="100000">
                  <a:schemeClr val="accent1"/>
                </a:gs>
              </a:gsLst>
              <a:lin ang="0" scaled="1"/>
            </a:gradFill>
            <a:ln w="19050">
              <a:noFill/>
              <a:round/>
              <a:headEnd/>
              <a:tailEnd/>
            </a:ln>
          </p:spPr>
          <p:txBody>
            <a:bodyPr anchor="ctr"/>
            <a:lstStyle/>
            <a:p>
              <a:endParaRPr lang="en-US" dirty="0"/>
            </a:p>
          </p:txBody>
        </p:sp>
        <p:sp>
          <p:nvSpPr>
            <p:cNvPr id="31" name="Rectangle 14"/>
            <p:cNvSpPr>
              <a:spLocks noChangeArrowheads="1"/>
            </p:cNvSpPr>
            <p:nvPr/>
          </p:nvSpPr>
          <p:spPr bwMode="gray">
            <a:xfrm>
              <a:off x="3533" y="2696"/>
              <a:ext cx="2227" cy="419"/>
            </a:xfrm>
            <a:prstGeom prst="rect">
              <a:avLst/>
            </a:prstGeom>
            <a:solidFill>
              <a:schemeClr val="accent1"/>
            </a:solidFill>
            <a:ln w="19050">
              <a:noFill/>
              <a:miter lim="800000"/>
              <a:headEnd/>
              <a:tailEnd/>
            </a:ln>
          </p:spPr>
          <p:txBody>
            <a:bodyPr wrap="none" anchor="ct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smtClean="0">
                  <a:solidFill>
                    <a:schemeClr val="bg1"/>
                  </a:solidFill>
                </a:rPr>
                <a:t>Public Relations</a:t>
              </a:r>
              <a:endParaRPr lang="en-US" altLang="en-US" dirty="0">
                <a:solidFill>
                  <a:schemeClr val="bg1"/>
                </a:solidFill>
              </a:endParaRPr>
            </a:p>
          </p:txBody>
        </p:sp>
      </p:grpSp>
      <p:grpSp>
        <p:nvGrpSpPr>
          <p:cNvPr id="32" name="Group 125"/>
          <p:cNvGrpSpPr>
            <a:grpSpLocks/>
          </p:cNvGrpSpPr>
          <p:nvPr/>
        </p:nvGrpSpPr>
        <p:grpSpPr bwMode="auto">
          <a:xfrm>
            <a:off x="525084" y="3648700"/>
            <a:ext cx="3896791" cy="946393"/>
            <a:chOff x="2769" y="2523"/>
            <a:chExt cx="2991" cy="1177"/>
          </a:xfrm>
        </p:grpSpPr>
        <p:sp>
          <p:nvSpPr>
            <p:cNvPr id="33" name="Freeform 108"/>
            <p:cNvSpPr>
              <a:spLocks/>
            </p:cNvSpPr>
            <p:nvPr/>
          </p:nvSpPr>
          <p:spPr bwMode="ltGray">
            <a:xfrm>
              <a:off x="2769" y="2523"/>
              <a:ext cx="765" cy="1177"/>
            </a:xfrm>
            <a:custGeom>
              <a:avLst/>
              <a:gdLst>
                <a:gd name="T0" fmla="*/ 12 w 765"/>
                <a:gd name="T1" fmla="*/ 39 h 1177"/>
                <a:gd name="T2" fmla="*/ 0 w 765"/>
                <a:gd name="T3" fmla="*/ 0 h 1177"/>
                <a:gd name="T4" fmla="*/ 765 w 765"/>
                <a:gd name="T5" fmla="*/ 789 h 1177"/>
                <a:gd name="T6" fmla="*/ 765 w 765"/>
                <a:gd name="T7" fmla="*/ 1177 h 1177"/>
                <a:gd name="T8" fmla="*/ 12 w 765"/>
                <a:gd name="T9" fmla="*/ 39 h 1177"/>
                <a:gd name="T10" fmla="*/ 0 60000 65536"/>
                <a:gd name="T11" fmla="*/ 0 60000 65536"/>
                <a:gd name="T12" fmla="*/ 0 60000 65536"/>
                <a:gd name="T13" fmla="*/ 0 60000 65536"/>
                <a:gd name="T14" fmla="*/ 0 60000 65536"/>
                <a:gd name="T15" fmla="*/ 0 w 765"/>
                <a:gd name="T16" fmla="*/ 0 h 1177"/>
                <a:gd name="T17" fmla="*/ 765 w 765"/>
                <a:gd name="T18" fmla="*/ 1177 h 1177"/>
              </a:gdLst>
              <a:ahLst/>
              <a:cxnLst>
                <a:cxn ang="T10">
                  <a:pos x="T0" y="T1"/>
                </a:cxn>
                <a:cxn ang="T11">
                  <a:pos x="T2" y="T3"/>
                </a:cxn>
                <a:cxn ang="T12">
                  <a:pos x="T4" y="T5"/>
                </a:cxn>
                <a:cxn ang="T13">
                  <a:pos x="T6" y="T7"/>
                </a:cxn>
                <a:cxn ang="T14">
                  <a:pos x="T8" y="T9"/>
                </a:cxn>
              </a:cxnLst>
              <a:rect l="T15" t="T16" r="T17" b="T18"/>
              <a:pathLst>
                <a:path w="765" h="1177">
                  <a:moveTo>
                    <a:pt x="12" y="39"/>
                  </a:moveTo>
                  <a:lnTo>
                    <a:pt x="0" y="0"/>
                  </a:lnTo>
                  <a:lnTo>
                    <a:pt x="765" y="789"/>
                  </a:lnTo>
                  <a:lnTo>
                    <a:pt x="765" y="1177"/>
                  </a:lnTo>
                  <a:lnTo>
                    <a:pt x="12" y="39"/>
                  </a:lnTo>
                  <a:close/>
                </a:path>
              </a:pathLst>
            </a:custGeom>
            <a:gradFill rotWithShape="1">
              <a:gsLst>
                <a:gs pos="0">
                  <a:schemeClr val="accent2">
                    <a:alpha val="0"/>
                  </a:schemeClr>
                </a:gs>
                <a:gs pos="100000">
                  <a:schemeClr val="accent1"/>
                </a:gs>
              </a:gsLst>
              <a:lin ang="0" scaled="1"/>
            </a:gradFill>
            <a:ln w="19050">
              <a:noFill/>
              <a:round/>
              <a:headEnd/>
              <a:tailEnd/>
            </a:ln>
          </p:spPr>
          <p:txBody>
            <a:bodyPr anchor="ctr"/>
            <a:lstStyle/>
            <a:p>
              <a:endParaRPr lang="en-US" dirty="0"/>
            </a:p>
          </p:txBody>
        </p:sp>
        <p:sp>
          <p:nvSpPr>
            <p:cNvPr id="34" name="Rectangle 14"/>
            <p:cNvSpPr>
              <a:spLocks noChangeArrowheads="1"/>
            </p:cNvSpPr>
            <p:nvPr/>
          </p:nvSpPr>
          <p:spPr bwMode="gray">
            <a:xfrm>
              <a:off x="3533" y="3303"/>
              <a:ext cx="2227" cy="397"/>
            </a:xfrm>
            <a:prstGeom prst="rect">
              <a:avLst/>
            </a:prstGeom>
            <a:solidFill>
              <a:schemeClr val="accent1"/>
            </a:solidFill>
            <a:ln w="19050">
              <a:noFill/>
              <a:miter lim="800000"/>
              <a:headEnd/>
              <a:tailEnd/>
            </a:ln>
          </p:spPr>
          <p:txBody>
            <a:bodyPr wrap="none" anchor="ct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smtClean="0">
                  <a:solidFill>
                    <a:schemeClr val="bg1"/>
                  </a:solidFill>
                </a:rPr>
                <a:t>Human Resources</a:t>
              </a:r>
              <a:endParaRPr lang="en-US" altLang="en-US" dirty="0">
                <a:solidFill>
                  <a:schemeClr val="bg1"/>
                </a:solidFill>
              </a:endParaRPr>
            </a:p>
          </p:txBody>
        </p:sp>
      </p:grpSp>
      <p:grpSp>
        <p:nvGrpSpPr>
          <p:cNvPr id="35" name="Group 122"/>
          <p:cNvGrpSpPr>
            <a:grpSpLocks/>
          </p:cNvGrpSpPr>
          <p:nvPr/>
        </p:nvGrpSpPr>
        <p:grpSpPr bwMode="auto">
          <a:xfrm>
            <a:off x="481658" y="2903045"/>
            <a:ext cx="3940217" cy="919055"/>
            <a:chOff x="2769" y="1515"/>
            <a:chExt cx="2991" cy="1143"/>
          </a:xfrm>
        </p:grpSpPr>
        <p:sp>
          <p:nvSpPr>
            <p:cNvPr id="36" name="Freeform 104"/>
            <p:cNvSpPr>
              <a:spLocks/>
            </p:cNvSpPr>
            <p:nvPr/>
          </p:nvSpPr>
          <p:spPr bwMode="ltGray">
            <a:xfrm>
              <a:off x="2769" y="1515"/>
              <a:ext cx="765" cy="1143"/>
            </a:xfrm>
            <a:custGeom>
              <a:avLst/>
              <a:gdLst>
                <a:gd name="T0" fmla="*/ 0 w 765"/>
                <a:gd name="T1" fmla="*/ 1143 h 1143"/>
                <a:gd name="T2" fmla="*/ 0 w 765"/>
                <a:gd name="T3" fmla="*/ 1104 h 1143"/>
                <a:gd name="T4" fmla="*/ 765 w 765"/>
                <a:gd name="T5" fmla="*/ 0 h 1143"/>
                <a:gd name="T6" fmla="*/ 762 w 765"/>
                <a:gd name="T7" fmla="*/ 387 h 1143"/>
                <a:gd name="T8" fmla="*/ 0 w 765"/>
                <a:gd name="T9" fmla="*/ 1143 h 1143"/>
                <a:gd name="T10" fmla="*/ 0 60000 65536"/>
                <a:gd name="T11" fmla="*/ 0 60000 65536"/>
                <a:gd name="T12" fmla="*/ 0 60000 65536"/>
                <a:gd name="T13" fmla="*/ 0 60000 65536"/>
                <a:gd name="T14" fmla="*/ 0 60000 65536"/>
                <a:gd name="T15" fmla="*/ 0 w 765"/>
                <a:gd name="T16" fmla="*/ 0 h 1143"/>
                <a:gd name="T17" fmla="*/ 765 w 765"/>
                <a:gd name="T18" fmla="*/ 1143 h 1143"/>
              </a:gdLst>
              <a:ahLst/>
              <a:cxnLst>
                <a:cxn ang="T10">
                  <a:pos x="T0" y="T1"/>
                </a:cxn>
                <a:cxn ang="T11">
                  <a:pos x="T2" y="T3"/>
                </a:cxn>
                <a:cxn ang="T12">
                  <a:pos x="T4" y="T5"/>
                </a:cxn>
                <a:cxn ang="T13">
                  <a:pos x="T6" y="T7"/>
                </a:cxn>
                <a:cxn ang="T14">
                  <a:pos x="T8" y="T9"/>
                </a:cxn>
              </a:cxnLst>
              <a:rect l="T15" t="T16" r="T17" b="T18"/>
              <a:pathLst>
                <a:path w="765" h="1143">
                  <a:moveTo>
                    <a:pt x="0" y="1143"/>
                  </a:moveTo>
                  <a:lnTo>
                    <a:pt x="0" y="1104"/>
                  </a:lnTo>
                  <a:lnTo>
                    <a:pt x="765" y="0"/>
                  </a:lnTo>
                  <a:lnTo>
                    <a:pt x="762" y="387"/>
                  </a:lnTo>
                  <a:lnTo>
                    <a:pt x="0" y="1143"/>
                  </a:lnTo>
                  <a:close/>
                </a:path>
              </a:pathLst>
            </a:custGeom>
            <a:gradFill rotWithShape="1">
              <a:gsLst>
                <a:gs pos="0">
                  <a:schemeClr val="accent2">
                    <a:alpha val="0"/>
                  </a:schemeClr>
                </a:gs>
                <a:gs pos="100000">
                  <a:schemeClr val="accent1"/>
                </a:gs>
              </a:gsLst>
              <a:lin ang="0" scaled="1"/>
            </a:gradFill>
            <a:ln w="19050">
              <a:noFill/>
              <a:round/>
              <a:headEnd/>
              <a:tailEnd/>
            </a:ln>
          </p:spPr>
          <p:txBody>
            <a:bodyPr anchor="ctr"/>
            <a:lstStyle/>
            <a:p>
              <a:endParaRPr lang="en-US" dirty="0"/>
            </a:p>
          </p:txBody>
        </p:sp>
        <p:sp>
          <p:nvSpPr>
            <p:cNvPr id="37" name="Rectangle 14"/>
            <p:cNvSpPr>
              <a:spLocks noChangeArrowheads="1"/>
            </p:cNvSpPr>
            <p:nvPr/>
          </p:nvSpPr>
          <p:spPr bwMode="gray">
            <a:xfrm>
              <a:off x="3533" y="1515"/>
              <a:ext cx="2227" cy="392"/>
            </a:xfrm>
            <a:prstGeom prst="rect">
              <a:avLst/>
            </a:prstGeom>
            <a:solidFill>
              <a:schemeClr val="accent1"/>
            </a:solidFill>
            <a:ln w="19050">
              <a:noFill/>
              <a:miter lim="800000"/>
              <a:headEnd/>
              <a:tailEnd/>
            </a:ln>
          </p:spPr>
          <p:txBody>
            <a:bodyPr wrap="none" anchor="ct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smtClean="0">
                  <a:solidFill>
                    <a:schemeClr val="bg1"/>
                  </a:solidFill>
                </a:rPr>
                <a:t>IT/Cybersecurity</a:t>
              </a:r>
              <a:endParaRPr lang="en-US" altLang="en-US" sz="1500" dirty="0">
                <a:solidFill>
                  <a:schemeClr val="bg1"/>
                </a:solidFill>
              </a:endParaRPr>
            </a:p>
          </p:txBody>
        </p:sp>
      </p:grpSp>
      <p:grpSp>
        <p:nvGrpSpPr>
          <p:cNvPr id="38" name="Group 110"/>
          <p:cNvGrpSpPr>
            <a:grpSpLocks/>
          </p:cNvGrpSpPr>
          <p:nvPr/>
        </p:nvGrpSpPr>
        <p:grpSpPr bwMode="auto">
          <a:xfrm rot="16200000">
            <a:off x="-735842" y="3632735"/>
            <a:ext cx="2534287" cy="421334"/>
            <a:chOff x="217" y="2125"/>
            <a:chExt cx="2759" cy="524"/>
          </a:xfrm>
        </p:grpSpPr>
        <p:sp>
          <p:nvSpPr>
            <p:cNvPr id="39" name="Rectangle 38"/>
            <p:cNvSpPr>
              <a:spLocks noChangeArrowheads="1"/>
            </p:cNvSpPr>
            <p:nvPr/>
          </p:nvSpPr>
          <p:spPr bwMode="gray">
            <a:xfrm>
              <a:off x="217" y="2125"/>
              <a:ext cx="2759" cy="524"/>
            </a:xfrm>
            <a:prstGeom prst="rect">
              <a:avLst/>
            </a:prstGeom>
            <a:solidFill>
              <a:schemeClr val="accent2">
                <a:alpha val="70195"/>
              </a:schemeClr>
            </a:solidFill>
            <a:ln w="19050">
              <a:solidFill>
                <a:srgbClr val="FFFFFF"/>
              </a:solidFill>
              <a:miter lim="800000"/>
              <a:headEnd/>
              <a:tailEnd/>
            </a:ln>
          </p:spPr>
          <p:txBody>
            <a:bodyPr wrap="none" anchor="ct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dirty="0"/>
            </a:p>
          </p:txBody>
        </p:sp>
        <p:sp>
          <p:nvSpPr>
            <p:cNvPr id="40" name="Rectangle 38"/>
            <p:cNvSpPr>
              <a:spLocks noChangeArrowheads="1"/>
            </p:cNvSpPr>
            <p:nvPr/>
          </p:nvSpPr>
          <p:spPr bwMode="gray">
            <a:xfrm>
              <a:off x="267" y="2180"/>
              <a:ext cx="2659" cy="414"/>
            </a:xfrm>
            <a:prstGeom prst="rect">
              <a:avLst/>
            </a:prstGeom>
            <a:solidFill>
              <a:schemeClr val="accent2"/>
            </a:solidFill>
            <a:ln w="19050">
              <a:solidFill>
                <a:srgbClr val="FFFFFF"/>
              </a:solidFill>
              <a:miter lim="800000"/>
              <a:headEnd/>
              <a:tailEnd/>
            </a:ln>
          </p:spPr>
          <p:txBody>
            <a:bodyPr wrap="none" anchor="ct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1800" dirty="0" smtClean="0">
                  <a:solidFill>
                    <a:schemeClr val="bg1"/>
                  </a:solidFill>
                </a:rPr>
                <a:t>SIRT</a:t>
              </a:r>
              <a:endParaRPr lang="en-US" altLang="en-US" sz="1800" dirty="0">
                <a:solidFill>
                  <a:schemeClr val="bg1"/>
                </a:solidFill>
              </a:endParaRPr>
            </a:p>
          </p:txBody>
        </p:sp>
      </p:grpSp>
      <p:sp>
        <p:nvSpPr>
          <p:cNvPr id="44" name="Rectangle 43"/>
          <p:cNvSpPr/>
          <p:nvPr/>
        </p:nvSpPr>
        <p:spPr>
          <a:xfrm>
            <a:off x="4750086" y="2579935"/>
            <a:ext cx="4127213" cy="2970044"/>
          </a:xfrm>
          <a:prstGeom prst="rect">
            <a:avLst/>
          </a:prstGeom>
        </p:spPr>
        <p:txBody>
          <a:bodyPr wrap="square" numCol="2">
            <a:spAutoFit/>
          </a:bodyPr>
          <a:lstStyle/>
          <a:p>
            <a:pPr marL="171450" indent="-171450">
              <a:spcAft>
                <a:spcPts val="600"/>
              </a:spcAft>
              <a:buFont typeface="Arial" panose="020B0604020202020204" pitchFamily="34" charset="0"/>
              <a:buChar char="•"/>
            </a:pPr>
            <a:r>
              <a:rPr lang="en-CA" sz="1200" dirty="0"/>
              <a:t>Chief information security </a:t>
            </a:r>
            <a:br>
              <a:rPr lang="en-CA" sz="1200" dirty="0"/>
            </a:br>
            <a:r>
              <a:rPr lang="en-CA" sz="1200" dirty="0"/>
              <a:t>officer</a:t>
            </a:r>
          </a:p>
          <a:p>
            <a:pPr marL="171450" indent="-171450">
              <a:spcAft>
                <a:spcPts val="600"/>
              </a:spcAft>
              <a:buFont typeface="Arial" panose="020B0604020202020204" pitchFamily="34" charset="0"/>
              <a:buChar char="•"/>
            </a:pPr>
            <a:r>
              <a:rPr lang="en-CA" sz="1200" dirty="0"/>
              <a:t>Chief security officer</a:t>
            </a:r>
          </a:p>
          <a:p>
            <a:pPr marL="171450" indent="-171450">
              <a:spcAft>
                <a:spcPts val="600"/>
              </a:spcAft>
              <a:buFont typeface="Arial" panose="020B0604020202020204" pitchFamily="34" charset="0"/>
              <a:buChar char="•"/>
            </a:pPr>
            <a:r>
              <a:rPr lang="en-CA" sz="1200" dirty="0" smtClean="0"/>
              <a:t>Senior management</a:t>
            </a:r>
            <a:endParaRPr lang="en-CA" sz="1200" dirty="0"/>
          </a:p>
          <a:p>
            <a:pPr marL="171450" indent="-171450">
              <a:spcAft>
                <a:spcPts val="600"/>
              </a:spcAft>
              <a:buFont typeface="Arial" panose="020B0604020202020204" pitchFamily="34" charset="0"/>
              <a:buChar char="•"/>
            </a:pPr>
            <a:r>
              <a:rPr lang="en-CA" sz="1200" dirty="0"/>
              <a:t>Security team </a:t>
            </a:r>
            <a:r>
              <a:rPr lang="en-CA" sz="1200" dirty="0" smtClean="0"/>
              <a:t/>
            </a:r>
            <a:br>
              <a:rPr lang="en-CA" sz="1200" dirty="0" smtClean="0"/>
            </a:br>
            <a:r>
              <a:rPr lang="en-CA" sz="1200" dirty="0" smtClean="0"/>
              <a:t>staff</a:t>
            </a:r>
            <a:br>
              <a:rPr lang="en-CA" sz="1200" dirty="0" smtClean="0"/>
            </a:br>
            <a:endParaRPr lang="en-CA" sz="1200" dirty="0" smtClean="0"/>
          </a:p>
          <a:p>
            <a:pPr marL="171450" indent="-171450">
              <a:spcAft>
                <a:spcPts val="600"/>
              </a:spcAft>
              <a:buFont typeface="Arial" panose="020B0604020202020204" pitchFamily="34" charset="0"/>
              <a:buChar char="•"/>
            </a:pPr>
            <a:endParaRPr lang="en-US" sz="1200" dirty="0" smtClean="0"/>
          </a:p>
          <a:p>
            <a:pPr marL="171450" indent="-171450">
              <a:spcAft>
                <a:spcPts val="600"/>
              </a:spcAft>
              <a:buFont typeface="Arial" panose="020B0604020202020204" pitchFamily="34" charset="0"/>
              <a:buChar char="•"/>
            </a:pPr>
            <a:endParaRPr lang="en-US" sz="1200" dirty="0"/>
          </a:p>
          <a:p>
            <a:pPr marL="171450" indent="-171450">
              <a:spcAft>
                <a:spcPts val="600"/>
              </a:spcAft>
              <a:buFont typeface="Arial" panose="020B0604020202020204" pitchFamily="34" charset="0"/>
              <a:buChar char="•"/>
            </a:pPr>
            <a:endParaRPr lang="en-US" sz="1200" dirty="0"/>
          </a:p>
          <a:p>
            <a:pPr marL="171450" indent="-171450">
              <a:spcAft>
                <a:spcPts val="600"/>
              </a:spcAft>
              <a:buFont typeface="Arial" panose="020B0604020202020204" pitchFamily="34" charset="0"/>
              <a:buChar char="•"/>
            </a:pPr>
            <a:endParaRPr lang="en-US" sz="1200" dirty="0" smtClean="0"/>
          </a:p>
          <a:p>
            <a:pPr marL="171450" indent="-171450">
              <a:spcAft>
                <a:spcPts val="600"/>
              </a:spcAft>
              <a:buFont typeface="Arial" panose="020B0604020202020204" pitchFamily="34" charset="0"/>
              <a:buChar char="•"/>
            </a:pPr>
            <a:endParaRPr lang="en-CA" sz="1200" dirty="0"/>
          </a:p>
          <a:p>
            <a:pPr marL="171450" indent="-171450">
              <a:spcAft>
                <a:spcPts val="600"/>
              </a:spcAft>
              <a:buFont typeface="Arial" panose="020B0604020202020204" pitchFamily="34" charset="0"/>
              <a:buChar char="•"/>
            </a:pPr>
            <a:r>
              <a:rPr lang="en-CA" sz="1200" dirty="0"/>
              <a:t>Help </a:t>
            </a:r>
            <a:r>
              <a:rPr lang="en-CA" sz="1200" dirty="0" smtClean="0"/>
              <a:t>desk</a:t>
            </a:r>
            <a:endParaRPr lang="en-CA" sz="1200" dirty="0"/>
          </a:p>
          <a:p>
            <a:pPr marL="171450" indent="-171450">
              <a:spcAft>
                <a:spcPts val="600"/>
              </a:spcAft>
              <a:buFont typeface="Arial" panose="020B0604020202020204" pitchFamily="34" charset="0"/>
              <a:buChar char="•"/>
            </a:pPr>
            <a:r>
              <a:rPr lang="en-CA" sz="1200" dirty="0"/>
              <a:t>Information </a:t>
            </a:r>
            <a:r>
              <a:rPr lang="en-CA" sz="1200" dirty="0" smtClean="0"/>
              <a:t>owner</a:t>
            </a:r>
            <a:endParaRPr lang="en-CA" sz="1200" dirty="0"/>
          </a:p>
          <a:p>
            <a:pPr marL="171450" indent="-171450">
              <a:spcAft>
                <a:spcPts val="600"/>
              </a:spcAft>
              <a:buFont typeface="Arial" panose="020B0604020202020204" pitchFamily="34" charset="0"/>
              <a:buChar char="•"/>
            </a:pPr>
            <a:r>
              <a:rPr lang="en-CA" sz="1200" dirty="0"/>
              <a:t>Information systems staff</a:t>
            </a:r>
          </a:p>
          <a:p>
            <a:pPr marL="171450" indent="-171450">
              <a:spcAft>
                <a:spcPts val="600"/>
              </a:spcAft>
              <a:buFont typeface="Arial" panose="020B0604020202020204" pitchFamily="34" charset="0"/>
              <a:buChar char="•"/>
            </a:pPr>
            <a:r>
              <a:rPr lang="en-CA" sz="1200" dirty="0"/>
              <a:t>Public </a:t>
            </a:r>
            <a:r>
              <a:rPr lang="en-CA" sz="1200" dirty="0" smtClean="0"/>
              <a:t>relations</a:t>
            </a:r>
            <a:endParaRPr lang="en-CA" sz="1200" dirty="0"/>
          </a:p>
          <a:p>
            <a:pPr marL="171450" indent="-171450">
              <a:spcAft>
                <a:spcPts val="600"/>
              </a:spcAft>
              <a:buFont typeface="Arial" panose="020B0604020202020204" pitchFamily="34" charset="0"/>
              <a:buChar char="•"/>
            </a:pPr>
            <a:r>
              <a:rPr lang="en-CA" sz="1200" dirty="0"/>
              <a:t>Legal/compliance </a:t>
            </a:r>
          </a:p>
          <a:p>
            <a:pPr marL="171450" indent="-171450">
              <a:spcAft>
                <a:spcPts val="600"/>
              </a:spcAft>
              <a:buFont typeface="Arial" panose="020B0604020202020204" pitchFamily="34" charset="0"/>
              <a:buChar char="•"/>
            </a:pPr>
            <a:r>
              <a:rPr lang="en-CA" sz="1200" dirty="0"/>
              <a:t>Internal audit/risk management</a:t>
            </a:r>
          </a:p>
        </p:txBody>
      </p:sp>
      <p:grpSp>
        <p:nvGrpSpPr>
          <p:cNvPr id="25" name="Group 24"/>
          <p:cNvGrpSpPr/>
          <p:nvPr/>
        </p:nvGrpSpPr>
        <p:grpSpPr>
          <a:xfrm>
            <a:off x="320634" y="5600329"/>
            <a:ext cx="8556665" cy="682753"/>
            <a:chOff x="323389" y="3283951"/>
            <a:chExt cx="8556665" cy="682753"/>
          </a:xfrm>
        </p:grpSpPr>
        <p:sp>
          <p:nvSpPr>
            <p:cNvPr id="41" name="Rectangle 97"/>
            <p:cNvSpPr/>
            <p:nvPr/>
          </p:nvSpPr>
          <p:spPr>
            <a:xfrm>
              <a:off x="1624313" y="3290656"/>
              <a:ext cx="7255741" cy="676048"/>
            </a:xfrm>
            <a:prstGeom prst="rect">
              <a:avLst/>
            </a:prstGeom>
            <a:solidFill>
              <a:schemeClr val="bg1">
                <a:lumMod val="95000"/>
              </a:schemeClr>
            </a:solidFill>
            <a:ln w="12700">
              <a:noFill/>
            </a:ln>
            <a:effectLst>
              <a:outerShdw blurRad="25400" dist="254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52000" fontAlgn="base">
                <a:spcBef>
                  <a:spcPct val="0"/>
                </a:spcBef>
                <a:spcAft>
                  <a:spcPct val="0"/>
                </a:spcAft>
              </a:pPr>
              <a:endParaRPr lang="en-US" sz="1050" dirty="0" smtClean="0">
                <a:solidFill>
                  <a:schemeClr val="tx1"/>
                </a:solidFill>
              </a:endParaRPr>
            </a:p>
            <a:p>
              <a:pPr marL="252000" fontAlgn="base">
                <a:spcBef>
                  <a:spcPct val="0"/>
                </a:spcBef>
                <a:spcAft>
                  <a:spcPct val="0"/>
                </a:spcAft>
              </a:pPr>
              <a:r>
                <a:rPr lang="en-US" sz="1050" dirty="0" smtClean="0">
                  <a:solidFill>
                    <a:schemeClr val="tx1"/>
                  </a:solidFill>
                </a:rPr>
                <a:t>Effective </a:t>
              </a:r>
              <a:r>
                <a:rPr lang="en-US" sz="1050" dirty="0">
                  <a:solidFill>
                    <a:schemeClr val="tx1"/>
                  </a:solidFill>
                </a:rPr>
                <a:t>external communications begin with effective internal communications</a:t>
              </a:r>
              <a:r>
                <a:rPr lang="en-US" sz="1050" dirty="0" smtClean="0">
                  <a:solidFill>
                    <a:schemeClr val="tx1"/>
                  </a:solidFill>
                </a:rPr>
                <a:t>. </a:t>
              </a:r>
              <a:r>
                <a:rPr lang="en-CA" sz="1050" dirty="0">
                  <a:solidFill>
                    <a:schemeClr val="tx1"/>
                  </a:solidFill>
                </a:rPr>
                <a:t>Notice that </a:t>
              </a:r>
              <a:r>
                <a:rPr lang="en-CA" sz="1050" dirty="0" smtClean="0">
                  <a:solidFill>
                    <a:schemeClr val="tx1"/>
                  </a:solidFill>
                </a:rPr>
                <a:t>SIRT </a:t>
              </a:r>
              <a:r>
                <a:rPr lang="en-CA" sz="1050" dirty="0">
                  <a:solidFill>
                    <a:schemeClr val="tx1"/>
                  </a:solidFill>
                </a:rPr>
                <a:t>members come from departments that don’t </a:t>
              </a:r>
              <a:r>
                <a:rPr lang="en-CA" sz="1050" dirty="0" smtClean="0">
                  <a:solidFill>
                    <a:schemeClr val="tx1"/>
                  </a:solidFill>
                </a:rPr>
                <a:t>usually work </a:t>
              </a:r>
              <a:r>
                <a:rPr lang="en-CA" sz="1050" dirty="0">
                  <a:solidFill>
                    <a:schemeClr val="tx1"/>
                  </a:solidFill>
                </a:rPr>
                <a:t>closely with each </a:t>
              </a:r>
              <a:r>
                <a:rPr lang="en-CA" sz="1050" dirty="0" smtClean="0">
                  <a:solidFill>
                    <a:schemeClr val="tx1"/>
                  </a:solidFill>
                </a:rPr>
                <a:t>other. This means that they </a:t>
              </a:r>
              <a:r>
                <a:rPr lang="en-CA" sz="1050" dirty="0">
                  <a:solidFill>
                    <a:schemeClr val="tx1"/>
                  </a:solidFill>
                </a:rPr>
                <a:t>often have </a:t>
              </a:r>
              <a:r>
                <a:rPr lang="en-CA" sz="1050" dirty="0" smtClean="0">
                  <a:solidFill>
                    <a:schemeClr val="tx1"/>
                  </a:solidFill>
                </a:rPr>
                <a:t>different </a:t>
              </a:r>
              <a:r>
                <a:rPr lang="en-CA" sz="1050" dirty="0">
                  <a:solidFill>
                    <a:schemeClr val="tx1"/>
                  </a:solidFill>
                </a:rPr>
                <a:t>ways of thinking </a:t>
              </a:r>
              <a:r>
                <a:rPr lang="en-CA" sz="1050" dirty="0" smtClean="0">
                  <a:solidFill>
                    <a:schemeClr val="tx1"/>
                  </a:solidFill>
                </a:rPr>
                <a:t>and speaking about issues</a:t>
              </a:r>
              <a:r>
                <a:rPr lang="en-CA" sz="1050" dirty="0">
                  <a:solidFill>
                    <a:schemeClr val="tx1"/>
                  </a:solidFill>
                </a:rPr>
                <a:t>.</a:t>
              </a:r>
              <a:r>
                <a:rPr lang="en-CA" sz="1050" dirty="0" smtClean="0">
                  <a:solidFill>
                    <a:schemeClr val="tx1"/>
                  </a:solidFill>
                </a:rPr>
                <a:t> Be sure </a:t>
              </a:r>
              <a:r>
                <a:rPr lang="en-CA" sz="1050" dirty="0">
                  <a:solidFill>
                    <a:schemeClr val="tx1"/>
                  </a:solidFill>
                </a:rPr>
                <a:t>they </a:t>
              </a:r>
              <a:r>
                <a:rPr lang="en-CA" sz="1050" dirty="0" smtClean="0">
                  <a:solidFill>
                    <a:schemeClr val="tx1"/>
                  </a:solidFill>
                </a:rPr>
                <a:t>are familiar with </a:t>
              </a:r>
              <a:r>
                <a:rPr lang="en-CA" sz="1050" dirty="0">
                  <a:solidFill>
                    <a:schemeClr val="tx1"/>
                  </a:solidFill>
                </a:rPr>
                <a:t>each other before </a:t>
              </a:r>
              <a:r>
                <a:rPr lang="en-CA" sz="1050" dirty="0" smtClean="0">
                  <a:solidFill>
                    <a:schemeClr val="tx1"/>
                  </a:solidFill>
                </a:rPr>
                <a:t>a crisis occurs.</a:t>
              </a:r>
              <a:r>
                <a:rPr lang="en-US" sz="1050" dirty="0">
                  <a:solidFill>
                    <a:schemeClr val="tx1"/>
                  </a:solidFill>
                </a:rPr>
                <a:t/>
              </a:r>
              <a:br>
                <a:rPr lang="en-US" sz="1050" dirty="0">
                  <a:solidFill>
                    <a:schemeClr val="tx1"/>
                  </a:solidFill>
                </a:rPr>
              </a:br>
              <a:endParaRPr lang="en-CA" sz="1050" dirty="0">
                <a:solidFill>
                  <a:schemeClr val="tx1"/>
                </a:solidFill>
              </a:endParaRPr>
            </a:p>
          </p:txBody>
        </p:sp>
        <p:pic>
          <p:nvPicPr>
            <p:cNvPr id="42" name="Picture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389" y="3283951"/>
              <a:ext cx="1615443" cy="682753"/>
            </a:xfrm>
            <a:prstGeom prst="rect">
              <a:avLst/>
            </a:prstGeom>
          </p:spPr>
        </p:pic>
      </p:grpSp>
      <p:sp>
        <p:nvSpPr>
          <p:cNvPr id="4" name="Rectangle 3"/>
          <p:cNvSpPr/>
          <p:nvPr/>
        </p:nvSpPr>
        <p:spPr>
          <a:xfrm>
            <a:off x="4750085" y="4468090"/>
            <a:ext cx="4127213" cy="10299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This team will also handle the more technical aspects of incident remediation. For more information, consult Info-Tech’s </a:t>
            </a:r>
            <a:r>
              <a:rPr lang="en-US" sz="1200" b="1" i="1" dirty="0">
                <a:solidFill>
                  <a:schemeClr val="bg1"/>
                </a:solidFill>
                <a:hlinkClick r:id="rId3"/>
              </a:rPr>
              <a:t>Develop and Implement a Security Incident Management </a:t>
            </a:r>
            <a:r>
              <a:rPr lang="en-US" sz="1200" b="1" i="1" dirty="0" smtClean="0">
                <a:solidFill>
                  <a:schemeClr val="bg1"/>
                </a:solidFill>
                <a:hlinkClick r:id="rId3"/>
              </a:rPr>
              <a:t>Program</a:t>
            </a:r>
            <a:r>
              <a:rPr lang="en-US" sz="1200" b="1" i="1" dirty="0" smtClean="0">
                <a:solidFill>
                  <a:schemeClr val="bg1"/>
                </a:solidFill>
              </a:rPr>
              <a:t> </a:t>
            </a:r>
            <a:r>
              <a:rPr lang="en-US" sz="1200" b="1" dirty="0" smtClean="0">
                <a:solidFill>
                  <a:schemeClr val="bg1"/>
                </a:solidFill>
              </a:rPr>
              <a:t>blueprint.</a:t>
            </a:r>
            <a:endParaRPr lang="en-CA" sz="1200" b="1" i="1" dirty="0">
              <a:solidFill>
                <a:schemeClr val="bg1"/>
              </a:solidFill>
            </a:endParaRPr>
          </a:p>
        </p:txBody>
      </p:sp>
    </p:spTree>
    <p:extLst>
      <p:ext uri="{BB962C8B-B14F-4D97-AF65-F5344CB8AC3E}">
        <p14:creationId xmlns:p14="http://schemas.microsoft.com/office/powerpoint/2010/main" val="121769923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a79565a41421d0e5a461827ab8a64c2a6dcf93"/>
  <p:tag name="ISPRING_RESOURCE_PATHS_HASH_2" val="b4f66ad4a07985a5d9c49e97317bbc23e3ea47f"/>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Kj8l48tp_UK_EHFusKahE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nWEnvIeHi0yXIJdCj4IaU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Kj8l48tp_UK_EHFusKahE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OGWnekO3c0mQzmfrE9jU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TpZ1ZSnW5kKfGGM0nambF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TpZ1ZSnW5kKfGGM0nambF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TpZ1ZSnW5kKfGGM0nambF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TpZ1ZSnW5kKfGGM0nambF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a5tjlK6.E.x4CrBCUWjL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a5tjlK6.E.x4CrBCUWjL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WEnvIeHi0yXIJdCj4IaUg"/>
</p:tagLst>
</file>

<file path=ppt/theme/theme1.xml><?xml version="1.0" encoding="utf-8"?>
<a:theme xmlns:a="http://schemas.openxmlformats.org/drawingml/2006/main" name="Theme1">
  <a:themeElements>
    <a:clrScheme name="Harmony">
      <a:dk1>
        <a:srgbClr val="333333"/>
      </a:dk1>
      <a:lt1>
        <a:srgbClr val="FFFFFF"/>
      </a:lt1>
      <a:dk2>
        <a:srgbClr val="333333"/>
      </a:dk2>
      <a:lt2>
        <a:srgbClr val="FFFFFF"/>
      </a:lt2>
      <a:accent1>
        <a:srgbClr val="29475F"/>
      </a:accent1>
      <a:accent2>
        <a:srgbClr val="B0C534"/>
      </a:accent2>
      <a:accent3>
        <a:srgbClr val="96B8D2"/>
      </a:accent3>
      <a:accent4>
        <a:srgbClr val="FFFFFF"/>
      </a:accent4>
      <a:accent5>
        <a:srgbClr val="FFFFFF"/>
      </a:accent5>
      <a:accent6>
        <a:srgbClr val="FFFFFF"/>
      </a:accent6>
      <a:hlink>
        <a:srgbClr val="2576B7"/>
      </a:hlink>
      <a:folHlink>
        <a:srgbClr val="C77709"/>
      </a:folHlink>
    </a:clrScheme>
    <a:fontScheme name="InfoTech">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wrap="none" rtlCol="0">
        <a:spAutoFit/>
      </a:bodyPr>
      <a:lstStyle>
        <a:defPPr>
          <a:defRPr sz="1200" dirty="0" smtClean="0"/>
        </a:defPPr>
      </a:lstStyle>
    </a:txDef>
  </a:objectDefaults>
  <a:extraClrSchemeLst/>
  <a:extLst>
    <a:ext uri="{05A4C25C-085E-4340-85A3-A5531E510DB2}">
      <thm15:themeFamily xmlns:thm15="http://schemas.microsoft.com/office/thememl/2012/main" name="Theme1" id="{EBFD412A-D0D7-4935-89A2-AA989FD4DBC8}" vid="{7B7BA5CB-5882-4576-92F3-CD74C431C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4274</Words>
  <Application>Microsoft Office PowerPoint</Application>
  <PresentationFormat>On-screen Show (4:3)</PresentationFormat>
  <Paragraphs>418</Paragraphs>
  <Slides>20</Slides>
  <Notes>5</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20</vt:i4>
      </vt:variant>
      <vt:variant>
        <vt:lpstr>Custom Shows</vt:lpstr>
      </vt:variant>
      <vt:variant>
        <vt:i4>1</vt:i4>
      </vt:variant>
    </vt:vector>
  </HeadingPairs>
  <TitlesOfParts>
    <vt:vector size="31" baseType="lpstr">
      <vt:lpstr>MS PGothic</vt:lpstr>
      <vt:lpstr>Arial</vt:lpstr>
      <vt:lpstr>Calibri</vt:lpstr>
      <vt:lpstr>Courier New</vt:lpstr>
      <vt:lpstr>Georgia</vt:lpstr>
      <vt:lpstr>Open Sans</vt:lpstr>
      <vt:lpstr>Symbol</vt:lpstr>
      <vt:lpstr>Times New Roman</vt:lpstr>
      <vt:lpstr>Wingdings</vt:lpstr>
      <vt:lpstr>Theme1</vt:lpstr>
      <vt:lpstr>PowerPoint Presentation</vt:lpstr>
      <vt:lpstr>Phase 1: Dive Into Communications Planning</vt:lpstr>
      <vt:lpstr>Phase 1 outline</vt:lpstr>
      <vt:lpstr>Learn the basics of incident response communications</vt:lpstr>
      <vt:lpstr>Learn the basics of incident response communications continued </vt:lpstr>
      <vt:lpstr>Confront the challenges associated with incident response communications planning</vt:lpstr>
      <vt:lpstr>Reap the benefits of preparedness</vt:lpstr>
      <vt:lpstr>Reap the benefits of preparedness continued</vt:lpstr>
      <vt:lpstr>Appreciate the diversity of the SIRT</vt:lpstr>
      <vt:lpstr>Assemble the SIRT</vt:lpstr>
      <vt:lpstr>Consider the kinds of threats that are most likely to occur</vt:lpstr>
      <vt:lpstr>Remember your regulatory and other reporting obligations</vt:lpstr>
      <vt:lpstr>Remember your regulatory and other reporting obligations continued</vt:lpstr>
      <vt:lpstr>Determine the threat escalation protocol</vt:lpstr>
      <vt:lpstr>Example: threat escalation protocol for a financial organization</vt:lpstr>
      <vt:lpstr>Assign roles and responsibilities for the threat management process (RACI)</vt:lpstr>
      <vt:lpstr>Begin considering your message</vt:lpstr>
      <vt:lpstr>Seek to STAAR in your incident response communications</vt:lpstr>
      <vt:lpstr>Avoid the mistakes Equifax made</vt:lpstr>
      <vt:lpstr>Appreciate the techniques of Twitter and Under Armour </vt:lpstr>
      <vt:lpstr>Custom Show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2018-08-31T12:43:41Z</dcterms:created>
  <dcterms:modified xsi:type="dcterms:W3CDTF">2018-11-12T18:32:32Z</dcterms:modified>
</cp:coreProperties>
</file>