
<file path=[Content_Types].xml><?xml version="1.0" encoding="utf-8"?>
<Types xmlns="http://schemas.openxmlformats.org/package/2006/content-types">
  <Default Extension="png" ContentType="image/pn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2.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notesSlides/notesSlide3.xml" ContentType="application/vnd.openxmlformats-officedocument.presentationml.notesSlide+xml"/>
  <Override PartName="/ppt/tags/tag13.xml" ContentType="application/vnd.openxmlformats-officedocument.presentationml.tags+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95" r:id="rId1"/>
  </p:sldMasterIdLst>
  <p:notesMasterIdLst>
    <p:notesMasterId r:id="rId23"/>
  </p:notesMasterIdLst>
  <p:handoutMasterIdLst>
    <p:handoutMasterId r:id="rId24"/>
  </p:handoutMasterIdLst>
  <p:sldIdLst>
    <p:sldId id="498" r:id="rId2"/>
    <p:sldId id="520" r:id="rId3"/>
    <p:sldId id="415" r:id="rId4"/>
    <p:sldId id="527" r:id="rId5"/>
    <p:sldId id="545" r:id="rId6"/>
    <p:sldId id="522" r:id="rId7"/>
    <p:sldId id="529" r:id="rId8"/>
    <p:sldId id="567" r:id="rId9"/>
    <p:sldId id="568" r:id="rId10"/>
    <p:sldId id="516" r:id="rId11"/>
    <p:sldId id="519" r:id="rId12"/>
    <p:sldId id="518" r:id="rId13"/>
    <p:sldId id="517" r:id="rId14"/>
    <p:sldId id="548" r:id="rId15"/>
    <p:sldId id="541" r:id="rId16"/>
    <p:sldId id="551" r:id="rId17"/>
    <p:sldId id="540" r:id="rId18"/>
    <p:sldId id="539" r:id="rId19"/>
    <p:sldId id="535" r:id="rId20"/>
    <p:sldId id="366" r:id="rId21"/>
    <p:sldId id="533" r:id="rId22"/>
  </p:sldIdLst>
  <p:sldSz cx="9144000" cy="6858000" type="screen4x3"/>
  <p:notesSz cx="6858000" cy="9144000"/>
  <p:custShowLst>
    <p:custShow name="Custom Show 1" id="0">
      <p:sldLst/>
    </p:custShow>
  </p:custShowLst>
  <p:custDataLst>
    <p:tags r:id="rId2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hase Two" id="{67D38005-0FA2-4C72-83AE-8336DD3CAFE0}">
          <p14:sldIdLst>
            <p14:sldId id="498"/>
            <p14:sldId id="520"/>
            <p14:sldId id="415"/>
            <p14:sldId id="527"/>
            <p14:sldId id="545"/>
            <p14:sldId id="522"/>
            <p14:sldId id="529"/>
            <p14:sldId id="567"/>
            <p14:sldId id="568"/>
            <p14:sldId id="516"/>
            <p14:sldId id="519"/>
            <p14:sldId id="518"/>
            <p14:sldId id="517"/>
            <p14:sldId id="548"/>
            <p14:sldId id="541"/>
            <p14:sldId id="551"/>
            <p14:sldId id="540"/>
            <p14:sldId id="539"/>
            <p14:sldId id="535"/>
            <p14:sldId id="366"/>
            <p14:sldId id="533"/>
          </p14:sldIdLst>
        </p14:section>
      </p14:sectionLst>
    </p:ext>
    <p:ext uri="{EFAFB233-063F-42B5-8137-9DF3F51BA10A}">
      <p15:sldGuideLst xmlns:p15="http://schemas.microsoft.com/office/powerpoint/2012/main">
        <p15:guide id="1" orient="horz" pos="2160" userDrawn="1">
          <p15:clr>
            <a:srgbClr val="A4A3A4"/>
          </p15:clr>
        </p15:guide>
        <p15:guide id="2" pos="204"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1" name="Author" initials="A" lastIdx="0" clrIdx="1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5F5F5"/>
    <a:srgbClr val="29475F"/>
    <a:srgbClr val="B0C534"/>
    <a:srgbClr val="A24130"/>
    <a:srgbClr val="FFC000"/>
    <a:srgbClr val="E1B500"/>
    <a:srgbClr val="243F54"/>
    <a:srgbClr val="2B9E36"/>
    <a:srgbClr val="CBDBE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3187" autoAdjust="0"/>
    <p:restoredTop sz="93671" autoAdjust="0"/>
  </p:normalViewPr>
  <p:slideViewPr>
    <p:cSldViewPr snapToGrid="0">
      <p:cViewPr varScale="1">
        <p:scale>
          <a:sx n="113" d="100"/>
          <a:sy n="113" d="100"/>
        </p:scale>
        <p:origin x="2256" y="96"/>
      </p:cViewPr>
      <p:guideLst>
        <p:guide orient="horz" pos="2160"/>
        <p:guide pos="204"/>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90" d="100"/>
          <a:sy n="90" d="100"/>
        </p:scale>
        <p:origin x="3696"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D006EA4-D462-4253-8FC7-D35175043F19}" type="datetimeFigureOut">
              <a:rPr lang="en-US" smtClean="0"/>
              <a:t>11/12/2018</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2DA24A-F480-4AA7-ACF1-F7D1E577F358}" type="slidenum">
              <a:rPr lang="en-US" smtClean="0"/>
              <a:t>‹#›</a:t>
            </a:fld>
            <a:endParaRPr lang="en-US" dirty="0"/>
          </a:p>
        </p:txBody>
      </p:sp>
    </p:spTree>
    <p:extLst>
      <p:ext uri="{BB962C8B-B14F-4D97-AF65-F5344CB8AC3E}">
        <p14:creationId xmlns:p14="http://schemas.microsoft.com/office/powerpoint/2010/main" val="149340974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E1B6C9-DAE3-4E7B-AB3C-9473EC02D78D}" type="datetimeFigureOut">
              <a:rPr lang="en-US" smtClean="0"/>
              <a:t>11/12/2018</a:t>
            </a:fld>
            <a:endParaRPr lang="en-US"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F1ACBD-245E-4A24-AC78-063168A88622}" type="slidenum">
              <a:rPr lang="en-US" smtClean="0"/>
              <a:t>‹#›</a:t>
            </a:fld>
            <a:endParaRPr lang="en-US" dirty="0"/>
          </a:p>
        </p:txBody>
      </p:sp>
    </p:spTree>
    <p:extLst>
      <p:ext uri="{BB962C8B-B14F-4D97-AF65-F5344CB8AC3E}">
        <p14:creationId xmlns:p14="http://schemas.microsoft.com/office/powerpoint/2010/main" val="14855990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pPr>
              <a:defRPr/>
            </a:pPr>
            <a:fld id="{44C65BAA-4C92-45F9-B685-78236DC3BAD1}" type="slidenum">
              <a:rPr lang="en-US" smtClean="0">
                <a:solidFill>
                  <a:srgbClr val="000000"/>
                </a:solidFill>
              </a:rPr>
              <a:pPr>
                <a:defRPr/>
              </a:pPr>
              <a:t>1</a:t>
            </a:fld>
            <a:endParaRPr lang="en-US" dirty="0">
              <a:solidFill>
                <a:srgbClr val="000000"/>
              </a:solidFill>
            </a:endParaRPr>
          </a:p>
        </p:txBody>
      </p:sp>
    </p:spTree>
    <p:extLst>
      <p:ext uri="{BB962C8B-B14F-4D97-AF65-F5344CB8AC3E}">
        <p14:creationId xmlns:p14="http://schemas.microsoft.com/office/powerpoint/2010/main" val="10065877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44C65BAA-4C92-45F9-B685-78236DC3BAD1}" type="slidenum">
              <a:rPr lang="en-US" smtClean="0">
                <a:solidFill>
                  <a:prstClr val="black"/>
                </a:solidFill>
              </a:rPr>
              <a:pPr>
                <a:defRPr/>
              </a:pPr>
              <a:t>2</a:t>
            </a:fld>
            <a:endParaRPr lang="en-US" dirty="0">
              <a:solidFill>
                <a:prstClr val="black"/>
              </a:solidFill>
            </a:endParaRPr>
          </a:p>
        </p:txBody>
      </p:sp>
    </p:spTree>
    <p:extLst>
      <p:ext uri="{BB962C8B-B14F-4D97-AF65-F5344CB8AC3E}">
        <p14:creationId xmlns:p14="http://schemas.microsoft.com/office/powerpoint/2010/main" val="4712119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5F1ACBD-245E-4A24-AC78-063168A88622}" type="slidenum">
              <a:rPr lang="en-US" smtClean="0"/>
              <a:t>3</a:t>
            </a:fld>
            <a:endParaRPr lang="en-US" dirty="0"/>
          </a:p>
        </p:txBody>
      </p:sp>
    </p:spTree>
    <p:extLst>
      <p:ext uri="{BB962C8B-B14F-4D97-AF65-F5344CB8AC3E}">
        <p14:creationId xmlns:p14="http://schemas.microsoft.com/office/powerpoint/2010/main" val="33770555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pPr>
              <a:defRPr/>
            </a:pPr>
            <a:fld id="{44C65BAA-4C92-45F9-B685-78236DC3BAD1}" type="slidenum">
              <a:rPr lang="en-US" smtClean="0">
                <a:solidFill>
                  <a:srgbClr val="000000"/>
                </a:solidFill>
              </a:rPr>
              <a:pPr>
                <a:defRPr/>
              </a:pPr>
              <a:t>20</a:t>
            </a:fld>
            <a:endParaRPr lang="en-US" dirty="0">
              <a:solidFill>
                <a:srgbClr val="000000"/>
              </a:solidFill>
            </a:endParaRPr>
          </a:p>
        </p:txBody>
      </p:sp>
    </p:spTree>
    <p:extLst>
      <p:ext uri="{BB962C8B-B14F-4D97-AF65-F5344CB8AC3E}">
        <p14:creationId xmlns:p14="http://schemas.microsoft.com/office/powerpoint/2010/main" val="367159205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ver">
    <p:spTree>
      <p:nvGrpSpPr>
        <p:cNvPr id="1" name=""/>
        <p:cNvGrpSpPr/>
        <p:nvPr/>
      </p:nvGrpSpPr>
      <p:grpSpPr>
        <a:xfrm>
          <a:off x="0" y="0"/>
          <a:ext cx="0" cy="0"/>
          <a:chOff x="0" y="0"/>
          <a:chExt cx="0" cy="0"/>
        </a:xfrm>
      </p:grpSpPr>
      <p:grpSp>
        <p:nvGrpSpPr>
          <p:cNvPr id="3" name="Group 2"/>
          <p:cNvGrpSpPr/>
          <p:nvPr userDrawn="1"/>
        </p:nvGrpSpPr>
        <p:grpSpPr>
          <a:xfrm>
            <a:off x="0" y="6090046"/>
            <a:ext cx="9144000" cy="767954"/>
            <a:chOff x="0" y="6090046"/>
            <a:chExt cx="9144000" cy="767954"/>
          </a:xfrm>
        </p:grpSpPr>
        <p:sp>
          <p:nvSpPr>
            <p:cNvPr id="29" name="Rectangle 28"/>
            <p:cNvSpPr/>
            <p:nvPr/>
          </p:nvSpPr>
          <p:spPr>
            <a:xfrm>
              <a:off x="0" y="6090046"/>
              <a:ext cx="6696236" cy="767953"/>
            </a:xfrm>
            <a:prstGeom prst="rect">
              <a:avLst/>
            </a:prstGeom>
            <a:solidFill>
              <a:srgbClr val="2947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fontAlgn="base">
                <a:spcBef>
                  <a:spcPct val="0"/>
                </a:spcBef>
                <a:spcAft>
                  <a:spcPct val="0"/>
                </a:spcAft>
              </a:pPr>
              <a:r>
                <a:rPr lang="en-CA" sz="800" dirty="0">
                  <a:solidFill>
                    <a:srgbClr val="ADB7C3"/>
                  </a:solidFill>
                </a:rPr>
                <a:t>Info-Tech Research Group, Inc. </a:t>
              </a:r>
              <a:r>
                <a:rPr lang="en-CA" sz="800" dirty="0" smtClean="0">
                  <a:solidFill>
                    <a:srgbClr val="ADB7C3"/>
                  </a:solidFill>
                </a:rPr>
                <a:t>is </a:t>
              </a:r>
              <a:r>
                <a:rPr lang="en-CA" sz="800" dirty="0">
                  <a:solidFill>
                    <a:srgbClr val="ADB7C3"/>
                  </a:solidFill>
                </a:rPr>
                <a:t>a global leader in providing IT research and advice.</a:t>
              </a:r>
              <a:br>
                <a:rPr lang="en-CA" sz="800" dirty="0">
                  <a:solidFill>
                    <a:srgbClr val="ADB7C3"/>
                  </a:solidFill>
                </a:rPr>
              </a:br>
              <a:r>
                <a:rPr lang="en-CA" sz="800" dirty="0">
                  <a:solidFill>
                    <a:srgbClr val="ADB7C3"/>
                  </a:solidFill>
                </a:rPr>
                <a:t>Info-Tech’s products and services combine actionable insight and relevant advice with</a:t>
              </a:r>
              <a:br>
                <a:rPr lang="en-CA" sz="800" dirty="0">
                  <a:solidFill>
                    <a:srgbClr val="ADB7C3"/>
                  </a:solidFill>
                </a:rPr>
              </a:br>
              <a:r>
                <a:rPr lang="en-CA" sz="800" dirty="0">
                  <a:solidFill>
                    <a:srgbClr val="ADB7C3"/>
                  </a:solidFill>
                </a:rPr>
                <a:t>ready-to-use tools and templates that cover the full spectrum of IT concerns.</a:t>
              </a:r>
              <a:br>
                <a:rPr lang="en-CA" sz="800" dirty="0">
                  <a:solidFill>
                    <a:srgbClr val="ADB7C3"/>
                  </a:solidFill>
                </a:rPr>
              </a:br>
              <a:r>
                <a:rPr lang="en-CA" sz="800" dirty="0">
                  <a:solidFill>
                    <a:srgbClr val="ADB7C3"/>
                  </a:solidFill>
                </a:rPr>
                <a:t>© </a:t>
              </a:r>
              <a:r>
                <a:rPr lang="en-CA" sz="800" dirty="0" smtClean="0">
                  <a:solidFill>
                    <a:srgbClr val="ADB7C3"/>
                  </a:solidFill>
                </a:rPr>
                <a:t>1997-2018 </a:t>
              </a:r>
              <a:r>
                <a:rPr lang="en-CA" sz="800" dirty="0">
                  <a:solidFill>
                    <a:srgbClr val="ADB7C3"/>
                  </a:solidFill>
                </a:rPr>
                <a:t>Info-Tech Research Group Inc.</a:t>
              </a:r>
            </a:p>
          </p:txBody>
        </p:sp>
        <p:grpSp>
          <p:nvGrpSpPr>
            <p:cNvPr id="2" name="Group 1"/>
            <p:cNvGrpSpPr/>
            <p:nvPr userDrawn="1"/>
          </p:nvGrpSpPr>
          <p:grpSpPr>
            <a:xfrm>
              <a:off x="6696236" y="6090047"/>
              <a:ext cx="2447764" cy="767953"/>
              <a:chOff x="6696236" y="6090047"/>
              <a:chExt cx="2447764" cy="767953"/>
            </a:xfrm>
          </p:grpSpPr>
          <p:sp>
            <p:nvSpPr>
              <p:cNvPr id="31" name="Rectangle 30"/>
              <p:cNvSpPr/>
              <p:nvPr/>
            </p:nvSpPr>
            <p:spPr>
              <a:xfrm>
                <a:off x="6696236" y="6090047"/>
                <a:ext cx="2447764" cy="767953"/>
              </a:xfrm>
              <a:prstGeom prst="rect">
                <a:avLst/>
              </a:prstGeom>
              <a:solidFill>
                <a:srgbClr val="2947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fontAlgn="base">
                  <a:spcBef>
                    <a:spcPct val="0"/>
                  </a:spcBef>
                  <a:spcAft>
                    <a:spcPct val="0"/>
                  </a:spcAft>
                </a:pPr>
                <a:endParaRPr lang="en-CA" sz="800" dirty="0">
                  <a:solidFill>
                    <a:srgbClr val="ADB7C3"/>
                  </a:solidFill>
                </a:endParaRPr>
              </a:p>
            </p:txBody>
          </p:sp>
          <p:pic>
            <p:nvPicPr>
              <p:cNvPr id="32" name="Picture 31" descr="Info-Tech_Logo_2013-On-Screen-WHITE(transparent-background).png"/>
              <p:cNvPicPr>
                <a:picLocks noChangeAspect="1"/>
              </p:cNvPicPr>
              <p:nvPr/>
            </p:nvPicPr>
            <p:blipFill>
              <a:blip r:embed="rId2" cstate="print"/>
              <a:stretch>
                <a:fillRect/>
              </a:stretch>
            </p:blipFill>
            <p:spPr>
              <a:xfrm>
                <a:off x="7020272" y="6309320"/>
                <a:ext cx="1697008" cy="339401"/>
              </a:xfrm>
              <a:prstGeom prst="rect">
                <a:avLst/>
              </a:prstGeom>
            </p:spPr>
          </p:pic>
        </p:grpSp>
      </p:grpSp>
      <p:sp>
        <p:nvSpPr>
          <p:cNvPr id="28" name="Text Placeholder 27"/>
          <p:cNvSpPr>
            <a:spLocks noGrp="1"/>
          </p:cNvSpPr>
          <p:nvPr>
            <p:ph type="body" sz="quarter" idx="15" hasCustomPrompt="1"/>
          </p:nvPr>
        </p:nvSpPr>
        <p:spPr>
          <a:xfrm>
            <a:off x="774700" y="3060698"/>
            <a:ext cx="7454900" cy="655267"/>
          </a:xfrm>
        </p:spPr>
        <p:txBody>
          <a:bodyPr/>
          <a:lstStyle>
            <a:lvl1pPr marL="0" indent="0">
              <a:lnSpc>
                <a:spcPts val="3200"/>
              </a:lnSpc>
              <a:buNone/>
              <a:defRPr sz="2800" baseline="0">
                <a:latin typeface="+mj-lt"/>
              </a:defRPr>
            </a:lvl1pPr>
            <a:lvl2pPr>
              <a:buNone/>
              <a:defRPr sz="2800">
                <a:latin typeface="+mj-lt"/>
              </a:defRPr>
            </a:lvl2pPr>
            <a:lvl3pPr>
              <a:buNone/>
              <a:defRPr sz="2800">
                <a:latin typeface="+mj-lt"/>
              </a:defRPr>
            </a:lvl3pPr>
            <a:lvl4pPr>
              <a:buNone/>
              <a:defRPr sz="2800">
                <a:latin typeface="+mj-lt"/>
              </a:defRPr>
            </a:lvl4pPr>
            <a:lvl5pPr>
              <a:buNone/>
              <a:defRPr sz="2800">
                <a:latin typeface="+mj-lt"/>
              </a:defRPr>
            </a:lvl5pPr>
          </a:lstStyle>
          <a:p>
            <a:pPr lvl="0"/>
            <a:r>
              <a:rPr lang="en-US" dirty="0" smtClean="0"/>
              <a:t>Headline (Georgia, 28pt)</a:t>
            </a:r>
            <a:endParaRPr lang="en-CA" dirty="0"/>
          </a:p>
        </p:txBody>
      </p:sp>
      <p:sp>
        <p:nvSpPr>
          <p:cNvPr id="30" name="Text Placeholder 29"/>
          <p:cNvSpPr>
            <a:spLocks noGrp="1"/>
          </p:cNvSpPr>
          <p:nvPr>
            <p:ph type="body" sz="quarter" idx="16" hasCustomPrompt="1"/>
          </p:nvPr>
        </p:nvSpPr>
        <p:spPr>
          <a:xfrm>
            <a:off x="774700" y="3724072"/>
            <a:ext cx="7467600" cy="508000"/>
          </a:xfrm>
        </p:spPr>
        <p:txBody>
          <a:bodyPr/>
          <a:lstStyle>
            <a:lvl1pPr marL="0" indent="0">
              <a:buNone/>
              <a:defRPr lang="en-US" sz="1400" baseline="0" dirty="0" smtClean="0"/>
            </a:lvl1pPr>
            <a:lvl2pPr marL="0" indent="0">
              <a:buNone/>
              <a:defRPr sz="1600"/>
            </a:lvl2pPr>
            <a:lvl3pPr marL="0" indent="0">
              <a:buNone/>
              <a:defRPr sz="1600"/>
            </a:lvl3pPr>
            <a:lvl4pPr marL="0" indent="0">
              <a:buNone/>
              <a:defRPr sz="1600"/>
            </a:lvl4pPr>
            <a:lvl5pPr marL="0" indent="0">
              <a:buNone/>
              <a:defRPr sz="1600"/>
            </a:lvl5pPr>
          </a:lstStyle>
          <a:p>
            <a:pPr lvl="0"/>
            <a:r>
              <a:rPr lang="en-US" dirty="0" smtClean="0"/>
              <a:t>Subhead (Arial, 14pt)</a:t>
            </a:r>
          </a:p>
        </p:txBody>
      </p:sp>
    </p:spTree>
    <p:extLst>
      <p:ext uri="{BB962C8B-B14F-4D97-AF65-F5344CB8AC3E}">
        <p14:creationId xmlns:p14="http://schemas.microsoft.com/office/powerpoint/2010/main" val="3544028585"/>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ool Pre-Work Header">
    <p:spTree>
      <p:nvGrpSpPr>
        <p:cNvPr id="1" name=""/>
        <p:cNvGrpSpPr/>
        <p:nvPr/>
      </p:nvGrpSpPr>
      <p:grpSpPr>
        <a:xfrm>
          <a:off x="0" y="0"/>
          <a:ext cx="0" cy="0"/>
          <a:chOff x="0" y="0"/>
          <a:chExt cx="0" cy="0"/>
        </a:xfrm>
      </p:grpSpPr>
      <p:sp>
        <p:nvSpPr>
          <p:cNvPr id="12" name="Title 1"/>
          <p:cNvSpPr>
            <a:spLocks noGrp="1"/>
          </p:cNvSpPr>
          <p:nvPr>
            <p:ph type="title" hasCustomPrompt="1"/>
          </p:nvPr>
        </p:nvSpPr>
        <p:spPr>
          <a:xfrm>
            <a:off x="251520" y="256032"/>
            <a:ext cx="8625780" cy="864096"/>
          </a:xfrm>
        </p:spPr>
        <p:txBody>
          <a:bodyPr/>
          <a:lstStyle>
            <a:lvl1pPr algn="l">
              <a:lnSpc>
                <a:spcPts val="2600"/>
              </a:lnSpc>
              <a:defRPr sz="2400" baseline="0">
                <a:solidFill>
                  <a:schemeClr val="tx1"/>
                </a:solidFill>
              </a:defRPr>
            </a:lvl1pPr>
          </a:lstStyle>
          <a:p>
            <a:r>
              <a:rPr lang="en-US" dirty="0" smtClean="0"/>
              <a:t>Page Header (Georgia, 24pt) </a:t>
            </a:r>
            <a:endParaRPr lang="en-CA" dirty="0"/>
          </a:p>
        </p:txBody>
      </p:sp>
      <p:sp>
        <p:nvSpPr>
          <p:cNvPr id="8" name="Rectangle 7"/>
          <p:cNvSpPr/>
          <p:nvPr userDrawn="1"/>
        </p:nvSpPr>
        <p:spPr>
          <a:xfrm>
            <a:off x="323528" y="1164849"/>
            <a:ext cx="8496944" cy="364691"/>
          </a:xfrm>
          <a:prstGeom prst="rect">
            <a:avLst/>
          </a:prstGeom>
          <a:solidFill>
            <a:srgbClr val="243F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200" dirty="0"/>
          </a:p>
        </p:txBody>
      </p:sp>
      <p:pic>
        <p:nvPicPr>
          <p:cNvPr id="9" name="Picture 8" descr="best-practice-blueprints.png"/>
          <p:cNvPicPr>
            <a:picLocks noChangeAspect="1"/>
          </p:cNvPicPr>
          <p:nvPr userDrawn="1"/>
        </p:nvPicPr>
        <p:blipFill>
          <a:blip r:embed="rId2" cstate="print"/>
          <a:stretch>
            <a:fillRect/>
          </a:stretch>
        </p:blipFill>
        <p:spPr>
          <a:xfrm>
            <a:off x="334250" y="1175541"/>
            <a:ext cx="343307" cy="343307"/>
          </a:xfrm>
          <a:prstGeom prst="rect">
            <a:avLst/>
          </a:prstGeom>
          <a:solidFill>
            <a:srgbClr val="243F54"/>
          </a:solidFill>
          <a:effectLst/>
        </p:spPr>
      </p:pic>
      <p:sp>
        <p:nvSpPr>
          <p:cNvPr id="16" name="Text Placeholder 26"/>
          <p:cNvSpPr>
            <a:spLocks noGrp="1"/>
          </p:cNvSpPr>
          <p:nvPr>
            <p:ph type="body" sz="quarter" idx="10" hasCustomPrompt="1"/>
          </p:nvPr>
        </p:nvSpPr>
        <p:spPr>
          <a:xfrm>
            <a:off x="1331913" y="1174157"/>
            <a:ext cx="7283640" cy="346075"/>
          </a:xfrm>
        </p:spPr>
        <p:txBody>
          <a:bodyPr anchor="ctr"/>
          <a:lstStyle>
            <a:lvl1pPr marL="0" indent="0">
              <a:buNone/>
              <a:defRPr sz="1400" b="0" baseline="0">
                <a:solidFill>
                  <a:schemeClr val="bg1"/>
                </a:solidFill>
              </a:defRPr>
            </a:lvl1pPr>
            <a:lvl2pPr marL="180975" indent="0">
              <a:buNone/>
              <a:defRPr/>
            </a:lvl2pPr>
            <a:lvl3pPr marL="361950" indent="0">
              <a:buNone/>
              <a:defRPr/>
            </a:lvl3pPr>
            <a:lvl4pPr marL="542925" indent="0">
              <a:buNone/>
              <a:defRPr/>
            </a:lvl4pPr>
            <a:lvl5pPr marL="1828800" indent="0">
              <a:buNone/>
              <a:defRPr/>
            </a:lvl5pPr>
          </a:lstStyle>
          <a:p>
            <a:pPr lvl="0"/>
            <a:r>
              <a:rPr lang="en-US" dirty="0" smtClean="0"/>
              <a:t>[Tool Context]</a:t>
            </a:r>
          </a:p>
        </p:txBody>
      </p:sp>
      <p:sp>
        <p:nvSpPr>
          <p:cNvPr id="15" name="Text Placeholder 26"/>
          <p:cNvSpPr>
            <a:spLocks noGrp="1"/>
          </p:cNvSpPr>
          <p:nvPr>
            <p:ph type="body" sz="quarter" idx="11" hasCustomPrompt="1"/>
          </p:nvPr>
        </p:nvSpPr>
        <p:spPr>
          <a:xfrm>
            <a:off x="684996" y="1174157"/>
            <a:ext cx="646915" cy="346075"/>
          </a:xfrm>
        </p:spPr>
        <p:txBody>
          <a:bodyPr anchor="ctr"/>
          <a:lstStyle>
            <a:lvl1pPr marL="0" indent="0">
              <a:buNone/>
              <a:defRPr sz="1400" b="0" baseline="0">
                <a:solidFill>
                  <a:schemeClr val="bg1"/>
                </a:solidFill>
              </a:defRPr>
            </a:lvl1pPr>
            <a:lvl2pPr marL="180975" indent="0">
              <a:buNone/>
              <a:defRPr/>
            </a:lvl2pPr>
            <a:lvl3pPr marL="361950" indent="0">
              <a:buNone/>
              <a:defRPr/>
            </a:lvl3pPr>
            <a:lvl4pPr marL="542925" indent="0">
              <a:buNone/>
              <a:defRPr/>
            </a:lvl4pPr>
            <a:lvl5pPr marL="1828800" indent="0">
              <a:buNone/>
              <a:defRPr/>
            </a:lvl5pPr>
          </a:lstStyle>
          <a:p>
            <a:pPr lvl="0"/>
            <a:r>
              <a:rPr lang="en-US" dirty="0" smtClean="0"/>
              <a:t>#.#</a:t>
            </a:r>
          </a:p>
        </p:txBody>
      </p:sp>
    </p:spTree>
    <p:extLst>
      <p:ext uri="{BB962C8B-B14F-4D97-AF65-F5344CB8AC3E}">
        <p14:creationId xmlns:p14="http://schemas.microsoft.com/office/powerpoint/2010/main" val="4214828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913">
          <p15:clr>
            <a:srgbClr val="FBAE40"/>
          </p15:clr>
        </p15:guide>
        <p15:guide id="2" pos="839"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ase Study">
    <p:spTree>
      <p:nvGrpSpPr>
        <p:cNvPr id="1" name=""/>
        <p:cNvGrpSpPr/>
        <p:nvPr/>
      </p:nvGrpSpPr>
      <p:grpSpPr>
        <a:xfrm>
          <a:off x="0" y="0"/>
          <a:ext cx="0" cy="0"/>
          <a:chOff x="0" y="0"/>
          <a:chExt cx="0" cy="0"/>
        </a:xfrm>
      </p:grpSpPr>
      <p:cxnSp>
        <p:nvCxnSpPr>
          <p:cNvPr id="11" name="Straight Connector 10"/>
          <p:cNvCxnSpPr/>
          <p:nvPr userDrawn="1"/>
        </p:nvCxnSpPr>
        <p:spPr>
          <a:xfrm>
            <a:off x="268871" y="1708920"/>
            <a:ext cx="8601189" cy="0"/>
          </a:xfrm>
          <a:prstGeom prst="line">
            <a:avLst/>
          </a:prstGeom>
          <a:ln w="193675">
            <a:solidFill>
              <a:schemeClr val="bg1"/>
            </a:solidFill>
          </a:ln>
          <a:effectLst>
            <a:outerShdw blurRad="190500" dist="76200" dir="5400000" sx="97000" sy="97000" algn="tl" rotWithShape="0">
              <a:prstClr val="black">
                <a:alpha val="5000"/>
              </a:prstClr>
            </a:outerShdw>
          </a:effectLst>
        </p:spPr>
        <p:style>
          <a:lnRef idx="1">
            <a:schemeClr val="accent1"/>
          </a:lnRef>
          <a:fillRef idx="0">
            <a:schemeClr val="accent1"/>
          </a:fillRef>
          <a:effectRef idx="0">
            <a:schemeClr val="accent1"/>
          </a:effectRef>
          <a:fontRef idx="minor">
            <a:schemeClr val="tx1"/>
          </a:fontRef>
        </p:style>
      </p:cxnSp>
      <p:sp>
        <p:nvSpPr>
          <p:cNvPr id="4" name="Title 1"/>
          <p:cNvSpPr>
            <a:spLocks noGrp="1"/>
          </p:cNvSpPr>
          <p:nvPr>
            <p:ph type="title" hasCustomPrompt="1"/>
          </p:nvPr>
        </p:nvSpPr>
        <p:spPr>
          <a:xfrm>
            <a:off x="251520" y="256032"/>
            <a:ext cx="8625780" cy="864096"/>
          </a:xfrm>
        </p:spPr>
        <p:txBody>
          <a:bodyPr/>
          <a:lstStyle>
            <a:lvl1pPr algn="l">
              <a:lnSpc>
                <a:spcPts val="2600"/>
              </a:lnSpc>
              <a:defRPr sz="2400" baseline="0">
                <a:solidFill>
                  <a:schemeClr val="tx1"/>
                </a:solidFill>
              </a:defRPr>
            </a:lvl1pPr>
          </a:lstStyle>
          <a:p>
            <a:r>
              <a:rPr lang="en-US" dirty="0" smtClean="0"/>
              <a:t>Case study title</a:t>
            </a:r>
            <a:endParaRPr lang="en-CA" dirty="0"/>
          </a:p>
        </p:txBody>
      </p:sp>
    </p:spTree>
    <p:extLst>
      <p:ext uri="{BB962C8B-B14F-4D97-AF65-F5344CB8AC3E}">
        <p14:creationId xmlns:p14="http://schemas.microsoft.com/office/powerpoint/2010/main" val="19245184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roken Phase Layout">
    <p:spTree>
      <p:nvGrpSpPr>
        <p:cNvPr id="1" name=""/>
        <p:cNvGrpSpPr/>
        <p:nvPr/>
      </p:nvGrpSpPr>
      <p:grpSpPr>
        <a:xfrm>
          <a:off x="0" y="0"/>
          <a:ext cx="0" cy="0"/>
          <a:chOff x="0" y="0"/>
          <a:chExt cx="0" cy="0"/>
        </a:xfrm>
      </p:grpSpPr>
      <p:grpSp>
        <p:nvGrpSpPr>
          <p:cNvPr id="12" name="Group 11"/>
          <p:cNvGrpSpPr/>
          <p:nvPr userDrawn="1"/>
        </p:nvGrpSpPr>
        <p:grpSpPr>
          <a:xfrm>
            <a:off x="0" y="6090047"/>
            <a:ext cx="9144000" cy="767953"/>
            <a:chOff x="0" y="6090047"/>
            <a:chExt cx="9144000" cy="767953"/>
          </a:xfrm>
        </p:grpSpPr>
        <p:sp>
          <p:nvSpPr>
            <p:cNvPr id="13" name="Rectangle 12"/>
            <p:cNvSpPr/>
            <p:nvPr/>
          </p:nvSpPr>
          <p:spPr>
            <a:xfrm>
              <a:off x="0" y="6090047"/>
              <a:ext cx="6696236" cy="767953"/>
            </a:xfrm>
            <a:prstGeom prst="rect">
              <a:avLst/>
            </a:prstGeom>
            <a:solidFill>
              <a:srgbClr val="2947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fontAlgn="base">
                <a:spcBef>
                  <a:spcPct val="0"/>
                </a:spcBef>
                <a:spcAft>
                  <a:spcPct val="0"/>
                </a:spcAft>
              </a:pPr>
              <a:r>
                <a:rPr lang="en-CA" sz="800" dirty="0">
                  <a:solidFill>
                    <a:srgbClr val="ADB7C3"/>
                  </a:solidFill>
                </a:rPr>
                <a:t>Info-Tech Research Group, Inc. </a:t>
              </a:r>
              <a:r>
                <a:rPr lang="en-CA" sz="800" dirty="0" smtClean="0">
                  <a:solidFill>
                    <a:srgbClr val="ADB7C3"/>
                  </a:solidFill>
                </a:rPr>
                <a:t>is </a:t>
              </a:r>
              <a:r>
                <a:rPr lang="en-CA" sz="800" dirty="0">
                  <a:solidFill>
                    <a:srgbClr val="ADB7C3"/>
                  </a:solidFill>
                </a:rPr>
                <a:t>a global leader in providing IT research and advice.</a:t>
              </a:r>
              <a:br>
                <a:rPr lang="en-CA" sz="800" dirty="0">
                  <a:solidFill>
                    <a:srgbClr val="ADB7C3"/>
                  </a:solidFill>
                </a:rPr>
              </a:br>
              <a:r>
                <a:rPr lang="en-CA" sz="800" dirty="0">
                  <a:solidFill>
                    <a:srgbClr val="ADB7C3"/>
                  </a:solidFill>
                </a:rPr>
                <a:t>Info-Tech’s products and services combine actionable insight and relevant advice with</a:t>
              </a:r>
              <a:br>
                <a:rPr lang="en-CA" sz="800" dirty="0">
                  <a:solidFill>
                    <a:srgbClr val="ADB7C3"/>
                  </a:solidFill>
                </a:rPr>
              </a:br>
              <a:r>
                <a:rPr lang="en-CA" sz="800" dirty="0">
                  <a:solidFill>
                    <a:srgbClr val="ADB7C3"/>
                  </a:solidFill>
                </a:rPr>
                <a:t>ready-to-use tools and templates that cover the full spectrum of IT concerns.</a:t>
              </a:r>
              <a:br>
                <a:rPr lang="en-CA" sz="800" dirty="0">
                  <a:solidFill>
                    <a:srgbClr val="ADB7C3"/>
                  </a:solidFill>
                </a:rPr>
              </a:br>
              <a:r>
                <a:rPr lang="en-CA" sz="800" dirty="0">
                  <a:solidFill>
                    <a:srgbClr val="ADB7C3"/>
                  </a:solidFill>
                </a:rPr>
                <a:t>© </a:t>
              </a:r>
              <a:r>
                <a:rPr lang="en-CA" sz="800" dirty="0" smtClean="0">
                  <a:solidFill>
                    <a:srgbClr val="ADB7C3"/>
                  </a:solidFill>
                </a:rPr>
                <a:t>1997-2018 </a:t>
              </a:r>
              <a:r>
                <a:rPr lang="en-CA" sz="800" dirty="0">
                  <a:solidFill>
                    <a:srgbClr val="ADB7C3"/>
                  </a:solidFill>
                </a:rPr>
                <a:t>Info-Tech Research Group Inc.</a:t>
              </a:r>
            </a:p>
          </p:txBody>
        </p:sp>
        <p:grpSp>
          <p:nvGrpSpPr>
            <p:cNvPr id="14" name="Group 13"/>
            <p:cNvGrpSpPr/>
            <p:nvPr userDrawn="1"/>
          </p:nvGrpSpPr>
          <p:grpSpPr>
            <a:xfrm>
              <a:off x="6696236" y="6090047"/>
              <a:ext cx="2447764" cy="767953"/>
              <a:chOff x="6696236" y="6090047"/>
              <a:chExt cx="2447764" cy="767953"/>
            </a:xfrm>
          </p:grpSpPr>
          <p:sp>
            <p:nvSpPr>
              <p:cNvPr id="15" name="Rectangle 14"/>
              <p:cNvSpPr/>
              <p:nvPr/>
            </p:nvSpPr>
            <p:spPr>
              <a:xfrm>
                <a:off x="6696236" y="6090047"/>
                <a:ext cx="2447764" cy="767953"/>
              </a:xfrm>
              <a:prstGeom prst="rect">
                <a:avLst/>
              </a:prstGeom>
              <a:solidFill>
                <a:srgbClr val="2947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fontAlgn="base">
                  <a:spcBef>
                    <a:spcPct val="0"/>
                  </a:spcBef>
                  <a:spcAft>
                    <a:spcPct val="0"/>
                  </a:spcAft>
                </a:pPr>
                <a:endParaRPr lang="en-CA" sz="800" dirty="0">
                  <a:solidFill>
                    <a:srgbClr val="ADB7C3"/>
                  </a:solidFill>
                </a:endParaRPr>
              </a:p>
            </p:txBody>
          </p:sp>
          <p:pic>
            <p:nvPicPr>
              <p:cNvPr id="16" name="Picture 15" descr="Info-Tech_Logo_2013-On-Screen-WHITE(transparent-background).png"/>
              <p:cNvPicPr>
                <a:picLocks noChangeAspect="1"/>
              </p:cNvPicPr>
              <p:nvPr/>
            </p:nvPicPr>
            <p:blipFill>
              <a:blip r:embed="rId2" cstate="print"/>
              <a:stretch>
                <a:fillRect/>
              </a:stretch>
            </p:blipFill>
            <p:spPr>
              <a:xfrm>
                <a:off x="7020272" y="6309320"/>
                <a:ext cx="1697008" cy="339401"/>
              </a:xfrm>
              <a:prstGeom prst="rect">
                <a:avLst/>
              </a:prstGeom>
            </p:spPr>
          </p:pic>
        </p:grpSp>
      </p:grpSp>
      <p:cxnSp>
        <p:nvCxnSpPr>
          <p:cNvPr id="17" name="Straight Connector 16"/>
          <p:cNvCxnSpPr/>
          <p:nvPr userDrawn="1"/>
        </p:nvCxnSpPr>
        <p:spPr>
          <a:xfrm>
            <a:off x="789414" y="3320114"/>
            <a:ext cx="2490117" cy="0"/>
          </a:xfrm>
          <a:prstGeom prst="line">
            <a:avLst/>
          </a:prstGeom>
          <a:ln w="254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18" name="Oval 17"/>
          <p:cNvSpPr/>
          <p:nvPr userDrawn="1"/>
        </p:nvSpPr>
        <p:spPr>
          <a:xfrm>
            <a:off x="2791118" y="2568440"/>
            <a:ext cx="786842" cy="786842"/>
          </a:xfrm>
          <a:prstGeom prst="ellipse">
            <a:avLst/>
          </a:prstGeom>
          <a:solidFill>
            <a:schemeClr val="bg1">
              <a:lumMod val="95000"/>
            </a:schemeClr>
          </a:solidFill>
          <a:ln>
            <a:noFill/>
          </a:ln>
          <a:effectLst>
            <a:outerShdw blurRad="25400" dist="25400" dir="270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5400" b="1" dirty="0">
              <a:solidFill>
                <a:schemeClr val="accent1"/>
              </a:solidFill>
            </a:endParaRPr>
          </a:p>
        </p:txBody>
      </p:sp>
      <p:sp>
        <p:nvSpPr>
          <p:cNvPr id="19" name="Text Placeholder 7"/>
          <p:cNvSpPr>
            <a:spLocks noGrp="1"/>
          </p:cNvSpPr>
          <p:nvPr>
            <p:ph type="body" sz="quarter" idx="11" hasCustomPrompt="1"/>
          </p:nvPr>
        </p:nvSpPr>
        <p:spPr>
          <a:xfrm>
            <a:off x="788988" y="3355975"/>
            <a:ext cx="7269162" cy="663575"/>
          </a:xfrm>
        </p:spPr>
        <p:txBody>
          <a:bodyPr/>
          <a:lstStyle>
            <a:lvl1pPr marL="0" indent="0">
              <a:buNone/>
              <a:defRPr sz="2800" baseline="0">
                <a:solidFill>
                  <a:schemeClr val="accent3"/>
                </a:solidFill>
              </a:defRPr>
            </a:lvl1pPr>
          </a:lstStyle>
          <a:p>
            <a:pPr lvl="0"/>
            <a:r>
              <a:rPr lang="en-CA" sz="2800" dirty="0" smtClean="0"/>
              <a:t>Replace with Phase Title</a:t>
            </a:r>
            <a:endParaRPr lang="en-US" dirty="0"/>
          </a:p>
        </p:txBody>
      </p:sp>
      <p:sp>
        <p:nvSpPr>
          <p:cNvPr id="20" name="TextBox 19"/>
          <p:cNvSpPr txBox="1"/>
          <p:nvPr userDrawn="1"/>
        </p:nvSpPr>
        <p:spPr>
          <a:xfrm>
            <a:off x="763035" y="2585841"/>
            <a:ext cx="2036776" cy="769441"/>
          </a:xfrm>
          <a:prstGeom prst="rect">
            <a:avLst/>
          </a:prstGeom>
          <a:noFill/>
        </p:spPr>
        <p:txBody>
          <a:bodyPr wrap="none" lIns="0" rtlCol="0">
            <a:spAutoFit/>
          </a:bodyPr>
          <a:lstStyle/>
          <a:p>
            <a:r>
              <a:rPr lang="en-CA" sz="4400" b="1" dirty="0" smtClean="0">
                <a:solidFill>
                  <a:schemeClr val="accent1"/>
                </a:solidFill>
              </a:rPr>
              <a:t>PHASE</a:t>
            </a:r>
            <a:endParaRPr lang="en-CA" sz="4400" b="1" dirty="0">
              <a:solidFill>
                <a:schemeClr val="accent1"/>
              </a:solidFill>
            </a:endParaRPr>
          </a:p>
        </p:txBody>
      </p:sp>
      <p:sp>
        <p:nvSpPr>
          <p:cNvPr id="21" name="Text Placeholder 10"/>
          <p:cNvSpPr>
            <a:spLocks noGrp="1"/>
          </p:cNvSpPr>
          <p:nvPr>
            <p:ph type="body" sz="quarter" idx="12" hasCustomPrompt="1"/>
          </p:nvPr>
        </p:nvSpPr>
        <p:spPr>
          <a:xfrm>
            <a:off x="2794014" y="2576893"/>
            <a:ext cx="781050" cy="769937"/>
          </a:xfrm>
        </p:spPr>
        <p:txBody>
          <a:bodyPr anchor="ctr"/>
          <a:lstStyle>
            <a:lvl1pPr marL="0" indent="0" algn="ctr">
              <a:buNone/>
              <a:defRPr sz="5400">
                <a:solidFill>
                  <a:schemeClr val="accent1"/>
                </a:solidFill>
              </a:defRPr>
            </a:lvl1pPr>
          </a:lstStyle>
          <a:p>
            <a:pPr lvl="0"/>
            <a:r>
              <a:rPr lang="en-CA" sz="5400" dirty="0" smtClean="0"/>
              <a:t>#</a:t>
            </a:r>
            <a:endParaRPr lang="en-US" dirty="0"/>
          </a:p>
        </p:txBody>
      </p:sp>
      <p:sp>
        <p:nvSpPr>
          <p:cNvPr id="22" name="Text Placeholder 4"/>
          <p:cNvSpPr>
            <a:spLocks noGrp="1"/>
          </p:cNvSpPr>
          <p:nvPr>
            <p:ph type="body" sz="quarter" idx="13" hasCustomPrompt="1"/>
          </p:nvPr>
        </p:nvSpPr>
        <p:spPr>
          <a:xfrm>
            <a:off x="1578396" y="5622172"/>
            <a:ext cx="7289719" cy="457200"/>
          </a:xfrm>
        </p:spPr>
        <p:txBody>
          <a:bodyPr/>
          <a:lstStyle>
            <a:lvl1pPr marL="0" indent="0" algn="r">
              <a:buNone/>
              <a:defRPr sz="2000" baseline="0">
                <a:solidFill>
                  <a:schemeClr val="accent1"/>
                </a:solidFill>
              </a:defRPr>
            </a:lvl1pPr>
          </a:lstStyle>
          <a:p>
            <a:pPr lvl="0"/>
            <a:r>
              <a:rPr lang="en-CA" dirty="0" smtClean="0"/>
              <a:t>Blueprint Title</a:t>
            </a:r>
            <a:endParaRPr lang="en-CA" dirty="0"/>
          </a:p>
        </p:txBody>
      </p:sp>
    </p:spTree>
    <p:extLst>
      <p:ext uri="{BB962C8B-B14F-4D97-AF65-F5344CB8AC3E}">
        <p14:creationId xmlns:p14="http://schemas.microsoft.com/office/powerpoint/2010/main" val="2129235180"/>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ue slide extra">
    <p:bg>
      <p:bgPr>
        <a:solidFill>
          <a:srgbClr val="CBDBE7"/>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323528" y="1124744"/>
            <a:ext cx="8496944" cy="0"/>
          </a:xfrm>
          <a:prstGeom prst="line">
            <a:avLst/>
          </a:prstGeom>
          <a:ln w="22225">
            <a:solidFill>
              <a:srgbClr val="45433E">
                <a:alpha val="41961"/>
              </a:srgbClr>
            </a:solidFill>
          </a:ln>
        </p:spPr>
        <p:style>
          <a:lnRef idx="1">
            <a:schemeClr val="accent1"/>
          </a:lnRef>
          <a:fillRef idx="0">
            <a:schemeClr val="accent1"/>
          </a:fillRef>
          <a:effectRef idx="0">
            <a:schemeClr val="accent1"/>
          </a:effectRef>
          <a:fontRef idx="minor">
            <a:schemeClr val="tx1"/>
          </a:fontRef>
        </p:style>
      </p:cxnSp>
      <p:grpSp>
        <p:nvGrpSpPr>
          <p:cNvPr id="4" name="Group 3"/>
          <p:cNvGrpSpPr/>
          <p:nvPr userDrawn="1"/>
        </p:nvGrpSpPr>
        <p:grpSpPr>
          <a:xfrm>
            <a:off x="8198606" y="145554"/>
            <a:ext cx="812044" cy="804512"/>
            <a:chOff x="6986062" y="224644"/>
            <a:chExt cx="731520" cy="731520"/>
          </a:xfrm>
        </p:grpSpPr>
        <p:sp>
          <p:nvSpPr>
            <p:cNvPr id="5" name="Rectangle 4"/>
            <p:cNvSpPr/>
            <p:nvPr/>
          </p:nvSpPr>
          <p:spPr>
            <a:xfrm>
              <a:off x="6986062" y="224644"/>
              <a:ext cx="731520" cy="731520"/>
            </a:xfrm>
            <a:prstGeom prst="rect">
              <a:avLst/>
            </a:prstGeom>
            <a:solidFill>
              <a:srgbClr val="2576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CA" sz="1350" dirty="0">
                <a:solidFill>
                  <a:srgbClr val="FFFFFF"/>
                </a:solidFill>
              </a:endParaRPr>
            </a:p>
          </p:txBody>
        </p:sp>
        <p:pic>
          <p:nvPicPr>
            <p:cNvPr id="6" name="Picture 5" descr="on-site-workshops.png"/>
            <p:cNvPicPr>
              <a:picLocks noChangeAspect="1"/>
            </p:cNvPicPr>
            <p:nvPr/>
          </p:nvPicPr>
          <p:blipFill rotWithShape="1">
            <a:blip r:embed="rId2" cstate="print"/>
            <a:srcRect l="12204" t="22820" r="8463" b="22257"/>
            <a:stretch/>
          </p:blipFill>
          <p:spPr>
            <a:xfrm>
              <a:off x="7025382" y="364407"/>
              <a:ext cx="652879" cy="451994"/>
            </a:xfrm>
            <a:prstGeom prst="rect">
              <a:avLst/>
            </a:prstGeom>
            <a:effectLst>
              <a:outerShdw blurRad="50800" dist="38100" dir="2700000" algn="tl" rotWithShape="0">
                <a:prstClr val="black">
                  <a:alpha val="40000"/>
                </a:prstClr>
              </a:outerShdw>
            </a:effectLst>
          </p:spPr>
        </p:pic>
      </p:grpSp>
      <p:sp>
        <p:nvSpPr>
          <p:cNvPr id="9" name="Title 2"/>
          <p:cNvSpPr txBox="1">
            <a:spLocks/>
          </p:cNvSpPr>
          <p:nvPr userDrawn="1"/>
        </p:nvSpPr>
        <p:spPr bwMode="auto">
          <a:xfrm>
            <a:off x="251520" y="219704"/>
            <a:ext cx="8625780" cy="864096"/>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1" fontAlgn="base" hangingPunct="1">
              <a:lnSpc>
                <a:spcPts val="2600"/>
              </a:lnSpc>
              <a:spcBef>
                <a:spcPct val="0"/>
              </a:spcBef>
              <a:spcAft>
                <a:spcPct val="0"/>
              </a:spcAft>
              <a:defRPr sz="2400" kern="1200" baseline="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dirty="0">
                <a:solidFill>
                  <a:srgbClr val="333333"/>
                </a:solidFill>
              </a:rPr>
              <a:t>If you want additional support, have our analysts guide </a:t>
            </a:r>
            <a:br>
              <a:rPr lang="en-US" dirty="0">
                <a:solidFill>
                  <a:srgbClr val="333333"/>
                </a:solidFill>
              </a:rPr>
            </a:br>
            <a:r>
              <a:rPr lang="en-US" dirty="0">
                <a:solidFill>
                  <a:srgbClr val="333333"/>
                </a:solidFill>
              </a:rPr>
              <a:t>you through this phase </a:t>
            </a:r>
            <a:r>
              <a:rPr lang="en-US" dirty="0" smtClean="0">
                <a:solidFill>
                  <a:srgbClr val="333333"/>
                </a:solidFill>
              </a:rPr>
              <a:t>as part of an </a:t>
            </a:r>
            <a:r>
              <a:rPr lang="en-US" dirty="0">
                <a:solidFill>
                  <a:srgbClr val="333333"/>
                </a:solidFill>
              </a:rPr>
              <a:t>Info-Tech workshop</a:t>
            </a:r>
            <a:endParaRPr lang="en-CA" dirty="0">
              <a:solidFill>
                <a:srgbClr val="333333"/>
              </a:solidFill>
            </a:endParaRPr>
          </a:p>
        </p:txBody>
      </p:sp>
      <p:sp>
        <p:nvSpPr>
          <p:cNvPr id="10" name="TextBox 9"/>
          <p:cNvSpPr txBox="1"/>
          <p:nvPr userDrawn="1"/>
        </p:nvSpPr>
        <p:spPr>
          <a:xfrm>
            <a:off x="257182" y="1068995"/>
            <a:ext cx="8676000" cy="307777"/>
          </a:xfrm>
          <a:prstGeom prst="rect">
            <a:avLst/>
          </a:prstGeom>
          <a:solidFill>
            <a:srgbClr val="243F54"/>
          </a:solidFill>
        </p:spPr>
        <p:txBody>
          <a:bodyPr wrap="square" rtlCol="0">
            <a:spAutoFit/>
          </a:bodyPr>
          <a:lstStyle/>
          <a:p>
            <a:r>
              <a:rPr lang="en-US" sz="1400" b="1" dirty="0" smtClean="0">
                <a:solidFill>
                  <a:srgbClr val="FFFFFF"/>
                </a:solidFill>
              </a:rPr>
              <a:t>Book a workshop with our Info-Tech analysts:</a:t>
            </a:r>
            <a:endParaRPr lang="en-US" sz="1400" b="1" dirty="0">
              <a:solidFill>
                <a:srgbClr val="FFFFFF"/>
              </a:solidFill>
            </a:endParaRPr>
          </a:p>
        </p:txBody>
      </p:sp>
    </p:spTree>
    <p:extLst>
      <p:ext uri="{BB962C8B-B14F-4D97-AF65-F5344CB8AC3E}">
        <p14:creationId xmlns:p14="http://schemas.microsoft.com/office/powerpoint/2010/main" val="824160603"/>
      </p:ext>
    </p:extLst>
  </p:cSld>
  <p:clrMapOvr>
    <a:masterClrMapping/>
  </p:clrMapOvr>
  <p:timing>
    <p:tnLst>
      <p:par>
        <p:cTn id="1" dur="indefinite" restart="never" nodeType="tmRoot"/>
      </p:par>
    </p:tnLst>
  </p:timing>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Step Header">
    <p:spTree>
      <p:nvGrpSpPr>
        <p:cNvPr id="1" name=""/>
        <p:cNvGrpSpPr/>
        <p:nvPr/>
      </p:nvGrpSpPr>
      <p:grpSpPr>
        <a:xfrm>
          <a:off x="0" y="0"/>
          <a:ext cx="0" cy="0"/>
          <a:chOff x="0" y="0"/>
          <a:chExt cx="0" cy="0"/>
        </a:xfrm>
      </p:grpSpPr>
      <p:sp>
        <p:nvSpPr>
          <p:cNvPr id="12" name="Title 1"/>
          <p:cNvSpPr>
            <a:spLocks noGrp="1"/>
          </p:cNvSpPr>
          <p:nvPr>
            <p:ph type="title" hasCustomPrompt="1"/>
          </p:nvPr>
        </p:nvSpPr>
        <p:spPr>
          <a:xfrm>
            <a:off x="251520" y="260648"/>
            <a:ext cx="8625780" cy="864096"/>
          </a:xfrm>
        </p:spPr>
        <p:txBody>
          <a:bodyPr/>
          <a:lstStyle>
            <a:lvl1pPr algn="l">
              <a:lnSpc>
                <a:spcPts val="2600"/>
              </a:lnSpc>
              <a:defRPr sz="2400" baseline="0">
                <a:solidFill>
                  <a:schemeClr val="tx1"/>
                </a:solidFill>
              </a:defRPr>
            </a:lvl1pPr>
          </a:lstStyle>
          <a:p>
            <a:r>
              <a:rPr lang="en-US" dirty="0" smtClean="0"/>
              <a:t>Step Header</a:t>
            </a:r>
            <a:endParaRPr lang="en-CA" dirty="0"/>
          </a:p>
        </p:txBody>
      </p:sp>
    </p:spTree>
    <p:extLst>
      <p:ext uri="{BB962C8B-B14F-4D97-AF65-F5344CB8AC3E}">
        <p14:creationId xmlns:p14="http://schemas.microsoft.com/office/powerpoint/2010/main" val="3131768462"/>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2_Tool Pre-Work Header">
    <p:spTree>
      <p:nvGrpSpPr>
        <p:cNvPr id="1" name=""/>
        <p:cNvGrpSpPr/>
        <p:nvPr/>
      </p:nvGrpSpPr>
      <p:grpSpPr>
        <a:xfrm>
          <a:off x="0" y="0"/>
          <a:ext cx="0" cy="0"/>
          <a:chOff x="0" y="0"/>
          <a:chExt cx="0" cy="0"/>
        </a:xfrm>
      </p:grpSpPr>
      <p:sp>
        <p:nvSpPr>
          <p:cNvPr id="12" name="Title 1"/>
          <p:cNvSpPr>
            <a:spLocks noGrp="1"/>
          </p:cNvSpPr>
          <p:nvPr>
            <p:ph type="title" hasCustomPrompt="1"/>
          </p:nvPr>
        </p:nvSpPr>
        <p:spPr>
          <a:xfrm>
            <a:off x="863588" y="256032"/>
            <a:ext cx="8013712" cy="864096"/>
          </a:xfrm>
        </p:spPr>
        <p:txBody>
          <a:bodyPr/>
          <a:lstStyle>
            <a:lvl1pPr algn="l">
              <a:lnSpc>
                <a:spcPts val="2600"/>
              </a:lnSpc>
              <a:defRPr sz="2400" baseline="0">
                <a:solidFill>
                  <a:schemeClr val="tx1"/>
                </a:solidFill>
              </a:defRPr>
            </a:lvl1pPr>
          </a:lstStyle>
          <a:p>
            <a:r>
              <a:rPr lang="en-US" dirty="0" smtClean="0"/>
              <a:t>Page Header (Georgia, 24pt) </a:t>
            </a:r>
            <a:endParaRPr lang="en-CA" dirty="0"/>
          </a:p>
        </p:txBody>
      </p:sp>
      <p:sp>
        <p:nvSpPr>
          <p:cNvPr id="8" name="Rectangle 7"/>
          <p:cNvSpPr/>
          <p:nvPr userDrawn="1"/>
        </p:nvSpPr>
        <p:spPr>
          <a:xfrm>
            <a:off x="323528" y="1164849"/>
            <a:ext cx="8496944" cy="364691"/>
          </a:xfrm>
          <a:prstGeom prst="rect">
            <a:avLst/>
          </a:prstGeom>
          <a:solidFill>
            <a:srgbClr val="243F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200" dirty="0">
              <a:solidFill>
                <a:srgbClr val="FFFFFF"/>
              </a:solidFill>
            </a:endParaRPr>
          </a:p>
        </p:txBody>
      </p:sp>
      <p:pic>
        <p:nvPicPr>
          <p:cNvPr id="9" name="Picture 8" descr="best-practice-blueprints.png"/>
          <p:cNvPicPr>
            <a:picLocks noChangeAspect="1"/>
          </p:cNvPicPr>
          <p:nvPr userDrawn="1"/>
        </p:nvPicPr>
        <p:blipFill>
          <a:blip r:embed="rId2" cstate="print"/>
          <a:stretch>
            <a:fillRect/>
          </a:stretch>
        </p:blipFill>
        <p:spPr>
          <a:xfrm>
            <a:off x="334250" y="1175541"/>
            <a:ext cx="343307" cy="343307"/>
          </a:xfrm>
          <a:prstGeom prst="rect">
            <a:avLst/>
          </a:prstGeom>
          <a:solidFill>
            <a:srgbClr val="243F54"/>
          </a:solidFill>
          <a:effectLst/>
        </p:spPr>
      </p:pic>
      <p:sp>
        <p:nvSpPr>
          <p:cNvPr id="16" name="Text Placeholder 26"/>
          <p:cNvSpPr>
            <a:spLocks noGrp="1"/>
          </p:cNvSpPr>
          <p:nvPr>
            <p:ph type="body" sz="quarter" idx="10" hasCustomPrompt="1"/>
          </p:nvPr>
        </p:nvSpPr>
        <p:spPr>
          <a:xfrm>
            <a:off x="1194576" y="1174157"/>
            <a:ext cx="7420978" cy="346075"/>
          </a:xfrm>
        </p:spPr>
        <p:txBody>
          <a:bodyPr anchor="ctr"/>
          <a:lstStyle>
            <a:lvl1pPr marL="0" indent="0">
              <a:buNone/>
              <a:defRPr sz="1400" b="0" baseline="0">
                <a:solidFill>
                  <a:schemeClr val="bg1"/>
                </a:solidFill>
              </a:defRPr>
            </a:lvl1pPr>
            <a:lvl2pPr marL="180975" indent="0">
              <a:buNone/>
              <a:defRPr/>
            </a:lvl2pPr>
            <a:lvl3pPr marL="361950" indent="0">
              <a:buNone/>
              <a:defRPr/>
            </a:lvl3pPr>
            <a:lvl4pPr marL="542925" indent="0">
              <a:buNone/>
              <a:defRPr/>
            </a:lvl4pPr>
            <a:lvl5pPr marL="1828800" indent="0">
              <a:buNone/>
              <a:defRPr/>
            </a:lvl5pPr>
          </a:lstStyle>
          <a:p>
            <a:pPr lvl="0"/>
            <a:r>
              <a:rPr lang="en-US" dirty="0" smtClean="0"/>
              <a:t>[Tool Context]</a:t>
            </a:r>
          </a:p>
        </p:txBody>
      </p:sp>
      <p:sp>
        <p:nvSpPr>
          <p:cNvPr id="15" name="Text Placeholder 26"/>
          <p:cNvSpPr>
            <a:spLocks noGrp="1"/>
          </p:cNvSpPr>
          <p:nvPr>
            <p:ph type="body" sz="quarter" idx="11" hasCustomPrompt="1"/>
          </p:nvPr>
        </p:nvSpPr>
        <p:spPr>
          <a:xfrm>
            <a:off x="684997" y="1174157"/>
            <a:ext cx="445412" cy="346075"/>
          </a:xfrm>
        </p:spPr>
        <p:txBody>
          <a:bodyPr anchor="ctr"/>
          <a:lstStyle>
            <a:lvl1pPr marL="0" indent="0">
              <a:buNone/>
              <a:defRPr sz="1400" b="0" baseline="0">
                <a:solidFill>
                  <a:schemeClr val="bg1"/>
                </a:solidFill>
              </a:defRPr>
            </a:lvl1pPr>
            <a:lvl2pPr marL="180975" indent="0">
              <a:buNone/>
              <a:defRPr/>
            </a:lvl2pPr>
            <a:lvl3pPr marL="361950" indent="0">
              <a:buNone/>
              <a:defRPr/>
            </a:lvl3pPr>
            <a:lvl4pPr marL="542925" indent="0">
              <a:buNone/>
              <a:defRPr/>
            </a:lvl4pPr>
            <a:lvl5pPr marL="1828800" indent="0">
              <a:buNone/>
              <a:defRPr/>
            </a:lvl5pPr>
          </a:lstStyle>
          <a:p>
            <a:pPr lvl="0"/>
            <a:r>
              <a:rPr lang="en-US" dirty="0" smtClean="0"/>
              <a:t>#.#</a:t>
            </a:r>
          </a:p>
        </p:txBody>
      </p:sp>
      <p:sp>
        <p:nvSpPr>
          <p:cNvPr id="7" name="Pentagon 6"/>
          <p:cNvSpPr/>
          <p:nvPr userDrawn="1"/>
        </p:nvSpPr>
        <p:spPr>
          <a:xfrm>
            <a:off x="0" y="411616"/>
            <a:ext cx="863588" cy="538410"/>
          </a:xfrm>
          <a:prstGeom prst="homePlate">
            <a:avLst>
              <a:gd name="adj" fmla="val 37631"/>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10" name="Text Placeholder 20"/>
          <p:cNvSpPr>
            <a:spLocks noGrp="1"/>
          </p:cNvSpPr>
          <p:nvPr>
            <p:ph type="body" sz="quarter" idx="12" hasCustomPrompt="1"/>
          </p:nvPr>
        </p:nvSpPr>
        <p:spPr>
          <a:xfrm>
            <a:off x="0" y="245442"/>
            <a:ext cx="641268" cy="891556"/>
          </a:xfrm>
        </p:spPr>
        <p:txBody>
          <a:bodyPr anchor="ctr"/>
          <a:lstStyle>
            <a:lvl1pPr algn="ctr">
              <a:buNone/>
              <a:defRPr sz="2000" b="1">
                <a:solidFill>
                  <a:schemeClr val="bg1"/>
                </a:solidFill>
              </a:defRPr>
            </a:lvl1pPr>
          </a:lstStyle>
          <a:p>
            <a:pPr lvl="0"/>
            <a:r>
              <a:rPr lang="en-US" dirty="0" smtClean="0"/>
              <a:t>#</a:t>
            </a:r>
            <a:endParaRPr lang="en-US" dirty="0"/>
          </a:p>
        </p:txBody>
      </p:sp>
    </p:spTree>
    <p:extLst>
      <p:ext uri="{BB962C8B-B14F-4D97-AF65-F5344CB8AC3E}">
        <p14:creationId xmlns:p14="http://schemas.microsoft.com/office/powerpoint/2010/main" val="386439460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913">
          <p15:clr>
            <a:srgbClr val="FBAE40"/>
          </p15:clr>
        </p15:guide>
        <p15:guide id="2" pos="288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xecutive Brief">
    <p:spTree>
      <p:nvGrpSpPr>
        <p:cNvPr id="1" name=""/>
        <p:cNvGrpSpPr/>
        <p:nvPr/>
      </p:nvGrpSpPr>
      <p:grpSpPr>
        <a:xfrm>
          <a:off x="0" y="0"/>
          <a:ext cx="0" cy="0"/>
          <a:chOff x="0" y="0"/>
          <a:chExt cx="0" cy="0"/>
        </a:xfrm>
      </p:grpSpPr>
      <p:sp>
        <p:nvSpPr>
          <p:cNvPr id="3" name="Rectangle 2"/>
          <p:cNvSpPr/>
          <p:nvPr userDrawn="1"/>
        </p:nvSpPr>
        <p:spPr>
          <a:xfrm>
            <a:off x="0" y="0"/>
            <a:ext cx="9144000" cy="11247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 name="Title 1"/>
          <p:cNvSpPr>
            <a:spLocks noGrp="1"/>
          </p:cNvSpPr>
          <p:nvPr>
            <p:ph type="title" hasCustomPrompt="1"/>
          </p:nvPr>
        </p:nvSpPr>
        <p:spPr/>
        <p:txBody>
          <a:bodyPr/>
          <a:lstStyle>
            <a:lvl1pPr>
              <a:defRPr>
                <a:solidFill>
                  <a:schemeClr val="bg1"/>
                </a:solidFill>
                <a:latin typeface="+mn-lt"/>
              </a:defRPr>
            </a:lvl1pPr>
          </a:lstStyle>
          <a:p>
            <a:r>
              <a:rPr lang="en-US" smtClean="0"/>
              <a:t>Executive Brief slide</a:t>
            </a:r>
            <a:endParaRPr lang="en-CA"/>
          </a:p>
        </p:txBody>
      </p:sp>
    </p:spTree>
    <p:extLst>
      <p:ext uri="{BB962C8B-B14F-4D97-AF65-F5344CB8AC3E}">
        <p14:creationId xmlns:p14="http://schemas.microsoft.com/office/powerpoint/2010/main" val="21368876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Introduction">
    <p:spTree>
      <p:nvGrpSpPr>
        <p:cNvPr id="1" name=""/>
        <p:cNvGrpSpPr/>
        <p:nvPr/>
      </p:nvGrpSpPr>
      <p:grpSpPr>
        <a:xfrm>
          <a:off x="0" y="0"/>
          <a:ext cx="0" cy="0"/>
          <a:chOff x="0" y="0"/>
          <a:chExt cx="0" cy="0"/>
        </a:xfrm>
      </p:grpSpPr>
      <p:sp>
        <p:nvSpPr>
          <p:cNvPr id="24" name="Rectangle 23"/>
          <p:cNvSpPr/>
          <p:nvPr userDrawn="1"/>
        </p:nvSpPr>
        <p:spPr>
          <a:xfrm>
            <a:off x="0" y="0"/>
            <a:ext cx="9144000" cy="11247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2" name="Title 1"/>
          <p:cNvSpPr>
            <a:spLocks noGrp="1"/>
          </p:cNvSpPr>
          <p:nvPr>
            <p:ph type="title" hasCustomPrompt="1"/>
          </p:nvPr>
        </p:nvSpPr>
        <p:spPr>
          <a:xfrm>
            <a:off x="251520" y="260648"/>
            <a:ext cx="8625780" cy="864096"/>
          </a:xfrm>
        </p:spPr>
        <p:txBody>
          <a:bodyPr/>
          <a:lstStyle>
            <a:lvl1pPr algn="l">
              <a:lnSpc>
                <a:spcPts val="2600"/>
              </a:lnSpc>
              <a:defRPr sz="2400" baseline="0">
                <a:solidFill>
                  <a:schemeClr val="bg1"/>
                </a:solidFill>
                <a:latin typeface="+mn-lt"/>
              </a:defRPr>
            </a:lvl1pPr>
          </a:lstStyle>
          <a:p>
            <a:r>
              <a:rPr lang="en-US" smtClean="0"/>
              <a:t>Page header</a:t>
            </a:r>
            <a:endParaRPr lang="en-CA" dirty="0"/>
          </a:p>
        </p:txBody>
      </p:sp>
      <p:sp>
        <p:nvSpPr>
          <p:cNvPr id="25" name="Text Placeholder 41"/>
          <p:cNvSpPr>
            <a:spLocks noGrp="1"/>
          </p:cNvSpPr>
          <p:nvPr>
            <p:ph type="body" sz="quarter" idx="16" hasCustomPrompt="1"/>
          </p:nvPr>
        </p:nvSpPr>
        <p:spPr>
          <a:xfrm>
            <a:off x="246703" y="1607231"/>
            <a:ext cx="4041648" cy="1677491"/>
          </a:xfrm>
        </p:spPr>
        <p:txBody>
          <a:bodyPr/>
          <a:lstStyle>
            <a:lvl1pPr marL="174625" indent="-174625">
              <a:lnSpc>
                <a:spcPct val="100000"/>
              </a:lnSpc>
              <a:spcBef>
                <a:spcPts val="500"/>
              </a:spcBef>
              <a:buClr>
                <a:schemeClr val="tx1"/>
              </a:buClr>
              <a:buSzPct val="120000"/>
              <a:buFont typeface="Wingdings" pitchFamily="2" charset="2"/>
              <a:buChar char="ü"/>
              <a:defRPr sz="1400" baseline="0"/>
            </a:lvl1pPr>
            <a:lvl2pPr marL="361950" indent="-180975">
              <a:lnSpc>
                <a:spcPct val="100000"/>
              </a:lnSpc>
              <a:spcBef>
                <a:spcPts val="500"/>
              </a:spcBef>
              <a:buClr>
                <a:schemeClr val="tx1"/>
              </a:buClr>
              <a:buSzPct val="120000"/>
              <a:buFont typeface="Arial" pitchFamily="34" charset="0"/>
              <a:buChar char="•"/>
              <a:defRPr sz="1400"/>
            </a:lvl2pPr>
            <a:lvl3pPr marL="542925" indent="-180975">
              <a:lnSpc>
                <a:spcPct val="100000"/>
              </a:lnSpc>
              <a:spcBef>
                <a:spcPts val="500"/>
              </a:spcBef>
              <a:buClr>
                <a:schemeClr val="tx1"/>
              </a:buClr>
              <a:buSzPct val="150000"/>
              <a:buFont typeface="Arial" pitchFamily="34" charset="0"/>
              <a:buChar char="◦"/>
              <a:defRPr sz="1400" baseline="0"/>
            </a:lvl3pPr>
            <a:lvl4pPr marL="714375" indent="-171450">
              <a:lnSpc>
                <a:spcPct val="100000"/>
              </a:lnSpc>
              <a:spcBef>
                <a:spcPts val="500"/>
              </a:spcBef>
              <a:buSzPct val="100000"/>
              <a:buFont typeface="Arial" pitchFamily="34" charset="0"/>
              <a:buChar char="–"/>
              <a:defRPr sz="1400"/>
            </a:lvl4pPr>
            <a:lvl5pPr marL="1614488" indent="-174625">
              <a:lnSpc>
                <a:spcPts val="1350"/>
              </a:lnSpc>
              <a:spcBef>
                <a:spcPts val="500"/>
              </a:spcBef>
              <a:buSzPct val="150000"/>
              <a:buFont typeface="Arial" pitchFamily="34" charset="0"/>
              <a:buChar char="◦"/>
              <a:tabLst/>
              <a:defRPr sz="1200" baseline="0"/>
            </a:lvl5pPr>
          </a:lstStyle>
          <a:p>
            <a:pPr lvl="0"/>
            <a:r>
              <a:rPr lang="en-US" dirty="0" smtClean="0"/>
              <a:t>First Level (Arial, 14pt)</a:t>
            </a:r>
          </a:p>
          <a:p>
            <a:pPr lvl="1"/>
            <a:r>
              <a:rPr lang="en-US" dirty="0" smtClean="0"/>
              <a:t>Second Level (Arial, 14pt)</a:t>
            </a:r>
          </a:p>
          <a:p>
            <a:pPr lvl="2"/>
            <a:r>
              <a:rPr lang="en-US" dirty="0" smtClean="0"/>
              <a:t>Third Level (Arial, 14pt)</a:t>
            </a:r>
          </a:p>
          <a:p>
            <a:pPr lvl="3"/>
            <a:r>
              <a:rPr lang="en-US" dirty="0" smtClean="0"/>
              <a:t>Forth Level (Arial, 14pt)</a:t>
            </a:r>
          </a:p>
        </p:txBody>
      </p:sp>
      <p:sp>
        <p:nvSpPr>
          <p:cNvPr id="8" name="Rectangle 7"/>
          <p:cNvSpPr/>
          <p:nvPr/>
        </p:nvSpPr>
        <p:spPr>
          <a:xfrm>
            <a:off x="251519" y="1287191"/>
            <a:ext cx="4037263" cy="320040"/>
          </a:xfrm>
          <a:prstGeom prst="rect">
            <a:avLst/>
          </a:prstGeom>
          <a:solidFill>
            <a:srgbClr val="0076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spcBef>
                <a:spcPct val="0"/>
              </a:spcBef>
              <a:spcAft>
                <a:spcPct val="0"/>
              </a:spcAft>
            </a:pPr>
            <a:r>
              <a:rPr lang="en-US" sz="1400" b="1" dirty="0">
                <a:solidFill>
                  <a:srgbClr val="FFFFFF"/>
                </a:solidFill>
              </a:rPr>
              <a:t>This Research is Designed For:</a:t>
            </a:r>
          </a:p>
        </p:txBody>
      </p:sp>
      <p:sp>
        <p:nvSpPr>
          <p:cNvPr id="9" name="Rectangle 8"/>
          <p:cNvSpPr/>
          <p:nvPr/>
        </p:nvSpPr>
        <p:spPr>
          <a:xfrm>
            <a:off x="4840036" y="1287191"/>
            <a:ext cx="4037263" cy="320040"/>
          </a:xfrm>
          <a:prstGeom prst="rect">
            <a:avLst/>
          </a:prstGeom>
          <a:solidFill>
            <a:srgbClr val="0076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spcBef>
                <a:spcPct val="0"/>
              </a:spcBef>
              <a:spcAft>
                <a:spcPct val="0"/>
              </a:spcAft>
            </a:pPr>
            <a:r>
              <a:rPr lang="en-US" sz="1400" b="1" dirty="0">
                <a:solidFill>
                  <a:srgbClr val="FFFFFF"/>
                </a:solidFill>
              </a:rPr>
              <a:t>This Research Will Help You:</a:t>
            </a:r>
          </a:p>
        </p:txBody>
      </p:sp>
      <p:sp>
        <p:nvSpPr>
          <p:cNvPr id="10" name="Rectangle 9"/>
          <p:cNvSpPr/>
          <p:nvPr/>
        </p:nvSpPr>
        <p:spPr>
          <a:xfrm>
            <a:off x="251519" y="4056399"/>
            <a:ext cx="4041648" cy="320040"/>
          </a:xfrm>
          <a:prstGeom prst="rect">
            <a:avLst/>
          </a:prstGeom>
          <a:solidFill>
            <a:srgbClr val="2B9E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t>This Research Will Assist:</a:t>
            </a:r>
            <a:endParaRPr lang="en-US" sz="1400" b="1" dirty="0"/>
          </a:p>
        </p:txBody>
      </p:sp>
      <p:sp>
        <p:nvSpPr>
          <p:cNvPr id="13" name="Rectangle 12"/>
          <p:cNvSpPr/>
          <p:nvPr/>
        </p:nvSpPr>
        <p:spPr>
          <a:xfrm>
            <a:off x="4840036" y="4056399"/>
            <a:ext cx="4041648" cy="320040"/>
          </a:xfrm>
          <a:prstGeom prst="rect">
            <a:avLst/>
          </a:prstGeom>
          <a:solidFill>
            <a:srgbClr val="2B9E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t>This Research Will Help You:</a:t>
            </a:r>
          </a:p>
        </p:txBody>
      </p:sp>
      <p:sp>
        <p:nvSpPr>
          <p:cNvPr id="17" name="Text Placeholder 41"/>
          <p:cNvSpPr>
            <a:spLocks noGrp="1"/>
          </p:cNvSpPr>
          <p:nvPr>
            <p:ph type="body" sz="quarter" idx="26" hasCustomPrompt="1"/>
          </p:nvPr>
        </p:nvSpPr>
        <p:spPr>
          <a:xfrm>
            <a:off x="4835436" y="1607231"/>
            <a:ext cx="4041648" cy="1677491"/>
          </a:xfrm>
        </p:spPr>
        <p:txBody>
          <a:bodyPr/>
          <a:lstStyle>
            <a:lvl1pPr marL="174625" indent="-174625">
              <a:lnSpc>
                <a:spcPct val="100000"/>
              </a:lnSpc>
              <a:spcBef>
                <a:spcPts val="500"/>
              </a:spcBef>
              <a:buClr>
                <a:schemeClr val="tx1"/>
              </a:buClr>
              <a:buSzPct val="120000"/>
              <a:buFont typeface="Wingdings" pitchFamily="2" charset="2"/>
              <a:buChar char="ü"/>
              <a:defRPr sz="1400" baseline="0"/>
            </a:lvl1pPr>
            <a:lvl2pPr marL="361950" indent="-180975">
              <a:lnSpc>
                <a:spcPct val="100000"/>
              </a:lnSpc>
              <a:spcBef>
                <a:spcPts val="500"/>
              </a:spcBef>
              <a:buClr>
                <a:schemeClr val="tx1"/>
              </a:buClr>
              <a:buSzPct val="120000"/>
              <a:buFont typeface="Arial" pitchFamily="34" charset="0"/>
              <a:buChar char="•"/>
              <a:defRPr sz="1400"/>
            </a:lvl2pPr>
            <a:lvl3pPr marL="542925" indent="-180975">
              <a:lnSpc>
                <a:spcPct val="100000"/>
              </a:lnSpc>
              <a:spcBef>
                <a:spcPts val="500"/>
              </a:spcBef>
              <a:buClr>
                <a:schemeClr val="tx1"/>
              </a:buClr>
              <a:buSzPct val="150000"/>
              <a:buFont typeface="Arial" pitchFamily="34" charset="0"/>
              <a:buChar char="◦"/>
              <a:defRPr sz="1400" baseline="0"/>
            </a:lvl3pPr>
            <a:lvl4pPr marL="714375" indent="-171450">
              <a:lnSpc>
                <a:spcPct val="100000"/>
              </a:lnSpc>
              <a:spcBef>
                <a:spcPts val="500"/>
              </a:spcBef>
              <a:buSzPct val="100000"/>
              <a:buFont typeface="Arial" pitchFamily="34" charset="0"/>
              <a:buChar char="–"/>
              <a:defRPr sz="1400"/>
            </a:lvl4pPr>
            <a:lvl5pPr marL="1614488" indent="-174625">
              <a:lnSpc>
                <a:spcPts val="1350"/>
              </a:lnSpc>
              <a:spcBef>
                <a:spcPts val="500"/>
              </a:spcBef>
              <a:buSzPct val="150000"/>
              <a:buFont typeface="Arial" pitchFamily="34" charset="0"/>
              <a:buChar char="◦"/>
              <a:tabLst/>
              <a:defRPr sz="1200" baseline="0"/>
            </a:lvl5pPr>
          </a:lstStyle>
          <a:p>
            <a:pPr lvl="0"/>
            <a:r>
              <a:rPr lang="en-US" dirty="0" smtClean="0"/>
              <a:t>First Level (Arial, 14pt)</a:t>
            </a:r>
          </a:p>
          <a:p>
            <a:pPr lvl="1"/>
            <a:r>
              <a:rPr lang="en-US" dirty="0" smtClean="0"/>
              <a:t>Second Level (Arial, 14pt)</a:t>
            </a:r>
          </a:p>
          <a:p>
            <a:pPr lvl="2"/>
            <a:r>
              <a:rPr lang="en-US" dirty="0" smtClean="0"/>
              <a:t>Third Level (Arial, 14pt)</a:t>
            </a:r>
          </a:p>
          <a:p>
            <a:pPr lvl="3"/>
            <a:r>
              <a:rPr lang="en-US" dirty="0" smtClean="0"/>
              <a:t>Forth Level (Arial, 14pt)</a:t>
            </a:r>
          </a:p>
        </p:txBody>
      </p:sp>
      <p:sp>
        <p:nvSpPr>
          <p:cNvPr id="18" name="Text Placeholder 41"/>
          <p:cNvSpPr>
            <a:spLocks noGrp="1"/>
          </p:cNvSpPr>
          <p:nvPr>
            <p:ph type="body" sz="quarter" idx="27" hasCustomPrompt="1"/>
          </p:nvPr>
        </p:nvSpPr>
        <p:spPr>
          <a:xfrm>
            <a:off x="246703" y="4380682"/>
            <a:ext cx="4041648" cy="1677491"/>
          </a:xfrm>
        </p:spPr>
        <p:txBody>
          <a:bodyPr/>
          <a:lstStyle>
            <a:lvl1pPr marL="174625" indent="-174625">
              <a:lnSpc>
                <a:spcPct val="100000"/>
              </a:lnSpc>
              <a:spcBef>
                <a:spcPts val="500"/>
              </a:spcBef>
              <a:buClr>
                <a:schemeClr val="tx1"/>
              </a:buClr>
              <a:buSzPct val="120000"/>
              <a:buFont typeface="Wingdings" pitchFamily="2" charset="2"/>
              <a:buChar char="ü"/>
              <a:defRPr sz="1400" baseline="0"/>
            </a:lvl1pPr>
            <a:lvl2pPr marL="361950" indent="-180975">
              <a:lnSpc>
                <a:spcPct val="100000"/>
              </a:lnSpc>
              <a:spcBef>
                <a:spcPts val="500"/>
              </a:spcBef>
              <a:buClr>
                <a:schemeClr val="tx1"/>
              </a:buClr>
              <a:buSzPct val="120000"/>
              <a:buFont typeface="Arial" pitchFamily="34" charset="0"/>
              <a:buChar char="•"/>
              <a:defRPr sz="1400"/>
            </a:lvl2pPr>
            <a:lvl3pPr marL="542925" indent="-180975">
              <a:lnSpc>
                <a:spcPct val="100000"/>
              </a:lnSpc>
              <a:spcBef>
                <a:spcPts val="500"/>
              </a:spcBef>
              <a:buClr>
                <a:schemeClr val="tx1"/>
              </a:buClr>
              <a:buSzPct val="150000"/>
              <a:buFont typeface="Arial" pitchFamily="34" charset="0"/>
              <a:buChar char="◦"/>
              <a:defRPr sz="1400" baseline="0"/>
            </a:lvl3pPr>
            <a:lvl4pPr marL="714375" indent="-171450">
              <a:lnSpc>
                <a:spcPct val="100000"/>
              </a:lnSpc>
              <a:spcBef>
                <a:spcPts val="500"/>
              </a:spcBef>
              <a:buSzPct val="100000"/>
              <a:buFont typeface="Arial" pitchFamily="34" charset="0"/>
              <a:buChar char="–"/>
              <a:defRPr sz="1400"/>
            </a:lvl4pPr>
            <a:lvl5pPr marL="1614488" indent="-174625">
              <a:lnSpc>
                <a:spcPts val="1350"/>
              </a:lnSpc>
              <a:spcBef>
                <a:spcPts val="500"/>
              </a:spcBef>
              <a:buSzPct val="150000"/>
              <a:buFont typeface="Arial" pitchFamily="34" charset="0"/>
              <a:buChar char="◦"/>
              <a:tabLst/>
              <a:defRPr sz="1200" baseline="0"/>
            </a:lvl5pPr>
          </a:lstStyle>
          <a:p>
            <a:pPr lvl="0"/>
            <a:r>
              <a:rPr lang="en-US" dirty="0" smtClean="0"/>
              <a:t>First Level (Arial, 14pt)</a:t>
            </a:r>
          </a:p>
          <a:p>
            <a:pPr lvl="1"/>
            <a:r>
              <a:rPr lang="en-US" dirty="0" smtClean="0"/>
              <a:t>Second Level (Arial, 14pt)</a:t>
            </a:r>
          </a:p>
          <a:p>
            <a:pPr lvl="2"/>
            <a:r>
              <a:rPr lang="en-US" dirty="0" smtClean="0"/>
              <a:t>Third Level (Arial, 14pt)</a:t>
            </a:r>
          </a:p>
          <a:p>
            <a:pPr lvl="3"/>
            <a:r>
              <a:rPr lang="en-US" dirty="0" smtClean="0"/>
              <a:t>Forth Level (Arial, 14pt)</a:t>
            </a:r>
          </a:p>
        </p:txBody>
      </p:sp>
      <p:sp>
        <p:nvSpPr>
          <p:cNvPr id="19" name="Text Placeholder 41"/>
          <p:cNvSpPr>
            <a:spLocks noGrp="1"/>
          </p:cNvSpPr>
          <p:nvPr>
            <p:ph type="body" sz="quarter" idx="28" hasCustomPrompt="1"/>
          </p:nvPr>
        </p:nvSpPr>
        <p:spPr>
          <a:xfrm>
            <a:off x="4830836" y="4376439"/>
            <a:ext cx="4041648" cy="1677491"/>
          </a:xfrm>
        </p:spPr>
        <p:txBody>
          <a:bodyPr/>
          <a:lstStyle>
            <a:lvl1pPr marL="174625" indent="-174625">
              <a:lnSpc>
                <a:spcPct val="100000"/>
              </a:lnSpc>
              <a:spcBef>
                <a:spcPts val="500"/>
              </a:spcBef>
              <a:buClr>
                <a:schemeClr val="tx1"/>
              </a:buClr>
              <a:buSzPct val="120000"/>
              <a:buFont typeface="Wingdings" pitchFamily="2" charset="2"/>
              <a:buChar char="ü"/>
              <a:defRPr sz="1400" baseline="0"/>
            </a:lvl1pPr>
            <a:lvl2pPr marL="361950" indent="-180975">
              <a:lnSpc>
                <a:spcPct val="100000"/>
              </a:lnSpc>
              <a:spcBef>
                <a:spcPts val="500"/>
              </a:spcBef>
              <a:buClr>
                <a:schemeClr val="tx1"/>
              </a:buClr>
              <a:buSzPct val="120000"/>
              <a:buFont typeface="Arial" pitchFamily="34" charset="0"/>
              <a:buChar char="•"/>
              <a:defRPr sz="1400"/>
            </a:lvl2pPr>
            <a:lvl3pPr marL="542925" indent="-180975">
              <a:lnSpc>
                <a:spcPct val="100000"/>
              </a:lnSpc>
              <a:spcBef>
                <a:spcPts val="500"/>
              </a:spcBef>
              <a:buClr>
                <a:schemeClr val="tx1"/>
              </a:buClr>
              <a:buSzPct val="150000"/>
              <a:buFont typeface="Arial" pitchFamily="34" charset="0"/>
              <a:buChar char="◦"/>
              <a:defRPr sz="1400" baseline="0"/>
            </a:lvl3pPr>
            <a:lvl4pPr marL="714375" indent="-171450">
              <a:lnSpc>
                <a:spcPct val="100000"/>
              </a:lnSpc>
              <a:spcBef>
                <a:spcPts val="500"/>
              </a:spcBef>
              <a:buSzPct val="100000"/>
              <a:buFont typeface="Arial" pitchFamily="34" charset="0"/>
              <a:buChar char="–"/>
              <a:defRPr sz="1400"/>
            </a:lvl4pPr>
            <a:lvl5pPr marL="1614488" indent="-174625">
              <a:lnSpc>
                <a:spcPts val="1350"/>
              </a:lnSpc>
              <a:spcBef>
                <a:spcPts val="500"/>
              </a:spcBef>
              <a:buSzPct val="150000"/>
              <a:buFont typeface="Arial" pitchFamily="34" charset="0"/>
              <a:buChar char="◦"/>
              <a:tabLst/>
              <a:defRPr sz="1200" baseline="0"/>
            </a:lvl5pPr>
          </a:lstStyle>
          <a:p>
            <a:pPr lvl="0"/>
            <a:r>
              <a:rPr lang="en-US" dirty="0" smtClean="0"/>
              <a:t>First Level (Arial, 14pt)</a:t>
            </a:r>
          </a:p>
          <a:p>
            <a:pPr lvl="1"/>
            <a:r>
              <a:rPr lang="en-US" dirty="0" smtClean="0"/>
              <a:t>Second Level (Arial, 14pt)</a:t>
            </a:r>
          </a:p>
          <a:p>
            <a:pPr lvl="2"/>
            <a:r>
              <a:rPr lang="en-US" dirty="0" smtClean="0"/>
              <a:t>Third Level (Arial, 14pt)</a:t>
            </a:r>
          </a:p>
          <a:p>
            <a:pPr lvl="3"/>
            <a:r>
              <a:rPr lang="en-US" dirty="0" smtClean="0"/>
              <a:t>Forth Level (Arial, 14pt)</a:t>
            </a:r>
          </a:p>
        </p:txBody>
      </p:sp>
      <p:sp>
        <p:nvSpPr>
          <p:cNvPr id="16" name="Rectangle 15"/>
          <p:cNvSpPr/>
          <p:nvPr userDrawn="1"/>
        </p:nvSpPr>
        <p:spPr>
          <a:xfrm>
            <a:off x="251519" y="1287191"/>
            <a:ext cx="4037263" cy="320040"/>
          </a:xfrm>
          <a:prstGeom prst="rect">
            <a:avLst/>
          </a:prstGeom>
          <a:solidFill>
            <a:srgbClr val="243F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spcBef>
                <a:spcPct val="0"/>
              </a:spcBef>
              <a:spcAft>
                <a:spcPct val="0"/>
              </a:spcAft>
            </a:pPr>
            <a:r>
              <a:rPr lang="en-US" sz="1400" b="1" dirty="0">
                <a:solidFill>
                  <a:srgbClr val="FFFFFF"/>
                </a:solidFill>
              </a:rPr>
              <a:t>This Research </a:t>
            </a:r>
            <a:r>
              <a:rPr lang="en-US" sz="1400" b="1" dirty="0" smtClean="0">
                <a:solidFill>
                  <a:srgbClr val="FFFFFF"/>
                </a:solidFill>
              </a:rPr>
              <a:t>Is </a:t>
            </a:r>
            <a:r>
              <a:rPr lang="en-US" sz="1400" b="1" dirty="0">
                <a:solidFill>
                  <a:srgbClr val="FFFFFF"/>
                </a:solidFill>
              </a:rPr>
              <a:t>Designed For:</a:t>
            </a:r>
          </a:p>
        </p:txBody>
      </p:sp>
      <p:sp>
        <p:nvSpPr>
          <p:cNvPr id="20" name="Rectangle 19"/>
          <p:cNvSpPr/>
          <p:nvPr userDrawn="1"/>
        </p:nvSpPr>
        <p:spPr>
          <a:xfrm>
            <a:off x="4840036" y="1287191"/>
            <a:ext cx="4037263" cy="320040"/>
          </a:xfrm>
          <a:prstGeom prst="rect">
            <a:avLst/>
          </a:prstGeom>
          <a:solidFill>
            <a:srgbClr val="243F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spcBef>
                <a:spcPct val="0"/>
              </a:spcBef>
              <a:spcAft>
                <a:spcPct val="0"/>
              </a:spcAft>
            </a:pPr>
            <a:r>
              <a:rPr lang="en-US" sz="1400" b="1" dirty="0">
                <a:solidFill>
                  <a:srgbClr val="FFFFFF"/>
                </a:solidFill>
              </a:rPr>
              <a:t>This Research Will Help You:</a:t>
            </a:r>
          </a:p>
        </p:txBody>
      </p:sp>
      <p:sp>
        <p:nvSpPr>
          <p:cNvPr id="21" name="Rectangle 20"/>
          <p:cNvSpPr/>
          <p:nvPr userDrawn="1"/>
        </p:nvSpPr>
        <p:spPr>
          <a:xfrm>
            <a:off x="251519" y="4056399"/>
            <a:ext cx="4041648" cy="320040"/>
          </a:xfrm>
          <a:prstGeom prst="rect">
            <a:avLst/>
          </a:prstGeom>
          <a:solidFill>
            <a:srgbClr val="243F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t>This Research Will Also Assist:</a:t>
            </a:r>
            <a:endParaRPr lang="en-US" sz="1400" b="1" dirty="0"/>
          </a:p>
        </p:txBody>
      </p:sp>
      <p:sp>
        <p:nvSpPr>
          <p:cNvPr id="22" name="Rectangle 21"/>
          <p:cNvSpPr/>
          <p:nvPr userDrawn="1"/>
        </p:nvSpPr>
        <p:spPr>
          <a:xfrm>
            <a:off x="4840036" y="4056399"/>
            <a:ext cx="4041648" cy="320040"/>
          </a:xfrm>
          <a:prstGeom prst="rect">
            <a:avLst/>
          </a:prstGeom>
          <a:solidFill>
            <a:srgbClr val="243F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1400" b="1" dirty="0"/>
              <a:t>This Research Will Help </a:t>
            </a:r>
            <a:r>
              <a:rPr lang="en-US" sz="1400" b="1" dirty="0" smtClean="0"/>
              <a:t>Them:</a:t>
            </a:r>
            <a:endParaRPr lang="en-US" sz="1400" b="1" dirty="0"/>
          </a:p>
        </p:txBody>
      </p:sp>
    </p:spTree>
    <p:extLst>
      <p:ext uri="{BB962C8B-B14F-4D97-AF65-F5344CB8AC3E}">
        <p14:creationId xmlns:p14="http://schemas.microsoft.com/office/powerpoint/2010/main" val="81466098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hree Sections">
    <p:spTree>
      <p:nvGrpSpPr>
        <p:cNvPr id="1" name=""/>
        <p:cNvGrpSpPr/>
        <p:nvPr/>
      </p:nvGrpSpPr>
      <p:grpSpPr>
        <a:xfrm>
          <a:off x="0" y="0"/>
          <a:ext cx="0" cy="0"/>
          <a:chOff x="0" y="0"/>
          <a:chExt cx="0" cy="0"/>
        </a:xfrm>
      </p:grpSpPr>
      <p:sp>
        <p:nvSpPr>
          <p:cNvPr id="17" name="Rectangle 16"/>
          <p:cNvSpPr/>
          <p:nvPr userDrawn="1"/>
        </p:nvSpPr>
        <p:spPr>
          <a:xfrm>
            <a:off x="0" y="0"/>
            <a:ext cx="9144000" cy="11247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2" name="Text Placeholder 13"/>
          <p:cNvSpPr>
            <a:spLocks noGrp="1"/>
          </p:cNvSpPr>
          <p:nvPr>
            <p:ph type="body" sz="quarter" idx="12" hasCustomPrompt="1"/>
          </p:nvPr>
        </p:nvSpPr>
        <p:spPr>
          <a:xfrm>
            <a:off x="266219" y="4642215"/>
            <a:ext cx="8613648" cy="320040"/>
          </a:xfr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en-US" sz="1400" b="1" dirty="0" smtClean="0"/>
            </a:lvl1pPr>
          </a:lstStyle>
          <a:p>
            <a:pPr marL="0" lvl="0" defTabSz="914400" eaLnBrk="1" latinLnBrk="0" hangingPunct="1"/>
            <a:r>
              <a:rPr lang="en-US" dirty="0" smtClean="0"/>
              <a:t>Click to replace text (Arial, 14pt)</a:t>
            </a:r>
          </a:p>
        </p:txBody>
      </p:sp>
      <p:sp>
        <p:nvSpPr>
          <p:cNvPr id="11" name="Text Placeholder 13"/>
          <p:cNvSpPr>
            <a:spLocks noGrp="1"/>
          </p:cNvSpPr>
          <p:nvPr>
            <p:ph type="body" sz="quarter" idx="11" hasCustomPrompt="1"/>
          </p:nvPr>
        </p:nvSpPr>
        <p:spPr>
          <a:xfrm>
            <a:off x="266219" y="2931098"/>
            <a:ext cx="8613648" cy="320040"/>
          </a:xfr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None/>
              <a:defRPr lang="en-US" sz="1400" b="1" dirty="0" smtClean="0"/>
            </a:lvl1pPr>
          </a:lstStyle>
          <a:p>
            <a:pPr marL="0" lvl="0" defTabSz="914400" latinLnBrk="0"/>
            <a:r>
              <a:rPr lang="en-US" dirty="0" smtClean="0"/>
              <a:t>Click to replace text (Arial, 14pt)</a:t>
            </a:r>
          </a:p>
        </p:txBody>
      </p:sp>
      <p:sp>
        <p:nvSpPr>
          <p:cNvPr id="14" name="Text Placeholder 13"/>
          <p:cNvSpPr>
            <a:spLocks noGrp="1"/>
          </p:cNvSpPr>
          <p:nvPr>
            <p:ph type="body" sz="quarter" idx="10" hasCustomPrompt="1"/>
          </p:nvPr>
        </p:nvSpPr>
        <p:spPr>
          <a:xfrm>
            <a:off x="266219" y="1226948"/>
            <a:ext cx="8611080" cy="320040"/>
          </a:xfrm>
          <a:solidFill>
            <a:schemeClr val="accent1"/>
          </a:solidFill>
          <a:ln w="9525">
            <a:noFill/>
            <a:miter lim="800000"/>
            <a:headEnd/>
            <a:tailEn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lvl1pPr>
              <a:defRPr lang="en-US" sz="1400" b="1" dirty="0" smtClean="0">
                <a:solidFill>
                  <a:schemeClr val="lt1"/>
                </a:solidFill>
              </a:defRPr>
            </a:lvl1pPr>
          </a:lstStyle>
          <a:p>
            <a:pPr marL="0" lvl="0" indent="0" defTabSz="914400" latinLnBrk="0">
              <a:buNone/>
            </a:pPr>
            <a:r>
              <a:rPr lang="en-US" dirty="0" smtClean="0"/>
              <a:t>Click to replace text (Arial, 14pt)</a:t>
            </a:r>
          </a:p>
        </p:txBody>
      </p:sp>
      <p:sp>
        <p:nvSpPr>
          <p:cNvPr id="2" name="Title 1"/>
          <p:cNvSpPr>
            <a:spLocks noGrp="1"/>
          </p:cNvSpPr>
          <p:nvPr>
            <p:ph type="title" hasCustomPrompt="1"/>
          </p:nvPr>
        </p:nvSpPr>
        <p:spPr/>
        <p:txBody>
          <a:bodyPr/>
          <a:lstStyle>
            <a:lvl1pPr>
              <a:defRPr baseline="0">
                <a:solidFill>
                  <a:schemeClr val="bg1"/>
                </a:solidFill>
                <a:latin typeface="+mn-lt"/>
              </a:defRPr>
            </a:lvl1pPr>
          </a:lstStyle>
          <a:p>
            <a:r>
              <a:rPr lang="en-US" smtClean="0"/>
              <a:t>Three sections</a:t>
            </a:r>
            <a:endParaRPr lang="en-US" dirty="0"/>
          </a:p>
        </p:txBody>
      </p:sp>
      <p:sp>
        <p:nvSpPr>
          <p:cNvPr id="13" name="Text Placeholder 12"/>
          <p:cNvSpPr>
            <a:spLocks noGrp="1"/>
          </p:cNvSpPr>
          <p:nvPr>
            <p:ph type="body" sz="quarter" idx="13"/>
          </p:nvPr>
        </p:nvSpPr>
        <p:spPr>
          <a:xfrm>
            <a:off x="266219" y="1546727"/>
            <a:ext cx="8595360" cy="1384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5" name="Text Placeholder 12"/>
          <p:cNvSpPr>
            <a:spLocks noGrp="1"/>
          </p:cNvSpPr>
          <p:nvPr>
            <p:ph type="body" sz="quarter" idx="14"/>
          </p:nvPr>
        </p:nvSpPr>
        <p:spPr>
          <a:xfrm>
            <a:off x="266219" y="3257915"/>
            <a:ext cx="8595360" cy="1384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6" name="Text Placeholder 12"/>
          <p:cNvSpPr>
            <a:spLocks noGrp="1"/>
          </p:cNvSpPr>
          <p:nvPr>
            <p:ph type="body" sz="quarter" idx="15"/>
          </p:nvPr>
        </p:nvSpPr>
        <p:spPr>
          <a:xfrm>
            <a:off x="266219" y="4969032"/>
            <a:ext cx="8595360" cy="137752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15621927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 Small 1 Large">
    <p:spTree>
      <p:nvGrpSpPr>
        <p:cNvPr id="1" name=""/>
        <p:cNvGrpSpPr/>
        <p:nvPr/>
      </p:nvGrpSpPr>
      <p:grpSpPr>
        <a:xfrm>
          <a:off x="0" y="0"/>
          <a:ext cx="0" cy="0"/>
          <a:chOff x="0" y="0"/>
          <a:chExt cx="0" cy="0"/>
        </a:xfrm>
      </p:grpSpPr>
      <p:sp>
        <p:nvSpPr>
          <p:cNvPr id="16" name="Rectangle 15"/>
          <p:cNvSpPr/>
          <p:nvPr userDrawn="1"/>
        </p:nvSpPr>
        <p:spPr>
          <a:xfrm>
            <a:off x="0" y="0"/>
            <a:ext cx="9144000" cy="11247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2" name="Text Placeholder 20"/>
          <p:cNvSpPr>
            <a:spLocks noGrp="1"/>
          </p:cNvSpPr>
          <p:nvPr>
            <p:ph type="body" sz="quarter" idx="12"/>
          </p:nvPr>
        </p:nvSpPr>
        <p:spPr>
          <a:xfrm>
            <a:off x="261455" y="3323354"/>
            <a:ext cx="8615844" cy="320040"/>
          </a:xfrm>
          <a:solidFill>
            <a:srgbClr val="243F54"/>
          </a:solidFill>
        </p:spPr>
        <p:txBody>
          <a:bodyPr/>
          <a:lstStyle>
            <a:lvl1pPr marL="0" indent="0">
              <a:defRPr sz="1400" b="1">
                <a:solidFill>
                  <a:schemeClr val="bg1"/>
                </a:solidFill>
              </a:defRPr>
            </a:lvl1pPr>
          </a:lstStyle>
          <a:p>
            <a:pPr marL="0" indent="0">
              <a:buNone/>
            </a:pPr>
            <a:r>
              <a:rPr lang="en-US" dirty="0" smtClean="0"/>
              <a:t>Deliverables Completed</a:t>
            </a:r>
            <a:endParaRPr lang="en-US" dirty="0"/>
          </a:p>
        </p:txBody>
      </p:sp>
      <p:sp>
        <p:nvSpPr>
          <p:cNvPr id="23" name="Text Placeholder 21"/>
          <p:cNvSpPr>
            <a:spLocks noGrp="1"/>
          </p:cNvSpPr>
          <p:nvPr>
            <p:ph type="body" sz="quarter" idx="11"/>
          </p:nvPr>
        </p:nvSpPr>
        <p:spPr>
          <a:xfrm>
            <a:off x="4612662" y="1210647"/>
            <a:ext cx="4267532" cy="320040"/>
          </a:xfrm>
          <a:solidFill>
            <a:srgbClr val="243F54"/>
          </a:solidFill>
        </p:spPr>
        <p:txBody>
          <a:bodyPr/>
          <a:lstStyle>
            <a:lvl1pPr marL="0" indent="0">
              <a:defRPr sz="1400" b="1">
                <a:solidFill>
                  <a:schemeClr val="bg1"/>
                </a:solidFill>
              </a:defRPr>
            </a:lvl1pPr>
          </a:lstStyle>
          <a:p>
            <a:pPr marL="0" indent="0">
              <a:buNone/>
            </a:pPr>
            <a:r>
              <a:rPr lang="en-US" dirty="0"/>
              <a:t>Processes </a:t>
            </a:r>
            <a:r>
              <a:rPr lang="en-US" dirty="0" smtClean="0"/>
              <a:t>Optimized</a:t>
            </a:r>
            <a:endParaRPr lang="en-US" dirty="0"/>
          </a:p>
        </p:txBody>
      </p:sp>
      <p:sp>
        <p:nvSpPr>
          <p:cNvPr id="24" name="Text Placeholder 22"/>
          <p:cNvSpPr>
            <a:spLocks noGrp="1"/>
          </p:cNvSpPr>
          <p:nvPr>
            <p:ph type="body" sz="quarter" idx="10"/>
          </p:nvPr>
        </p:nvSpPr>
        <p:spPr>
          <a:xfrm>
            <a:off x="257727" y="1210647"/>
            <a:ext cx="4267532" cy="320040"/>
          </a:xfrm>
          <a:solidFill>
            <a:srgbClr val="243F54"/>
          </a:solidFill>
        </p:spPr>
        <p:txBody>
          <a:bodyPr/>
          <a:lstStyle>
            <a:lvl1pPr marL="0" indent="0">
              <a:defRPr sz="1400" b="1">
                <a:solidFill>
                  <a:schemeClr val="bg1"/>
                </a:solidFill>
              </a:defRPr>
            </a:lvl1pPr>
          </a:lstStyle>
          <a:p>
            <a:pPr marL="0" indent="0">
              <a:buNone/>
            </a:pPr>
            <a:r>
              <a:rPr lang="en-US" dirty="0" smtClean="0"/>
              <a:t>Knowledge Gained</a:t>
            </a:r>
            <a:endParaRPr lang="en-US" dirty="0"/>
          </a:p>
        </p:txBody>
      </p:sp>
      <p:sp>
        <p:nvSpPr>
          <p:cNvPr id="2" name="Title 1"/>
          <p:cNvSpPr>
            <a:spLocks noGrp="1"/>
          </p:cNvSpPr>
          <p:nvPr>
            <p:ph type="title" hasCustomPrompt="1"/>
          </p:nvPr>
        </p:nvSpPr>
        <p:spPr/>
        <p:txBody>
          <a:bodyPr/>
          <a:lstStyle>
            <a:lvl1pPr>
              <a:defRPr baseline="0">
                <a:solidFill>
                  <a:schemeClr val="bg1"/>
                </a:solidFill>
                <a:latin typeface="+mn-lt"/>
              </a:defRPr>
            </a:lvl1pPr>
          </a:lstStyle>
          <a:p>
            <a:r>
              <a:rPr lang="en-US" dirty="0" smtClean="0"/>
              <a:t>Two small sections, </a:t>
            </a:r>
            <a:r>
              <a:rPr lang="en-US" smtClean="0"/>
              <a:t>one large</a:t>
            </a:r>
            <a:endParaRPr lang="en-US" dirty="0"/>
          </a:p>
        </p:txBody>
      </p:sp>
      <p:sp>
        <p:nvSpPr>
          <p:cNvPr id="19" name="Text Placeholder 18"/>
          <p:cNvSpPr>
            <a:spLocks noGrp="1"/>
          </p:cNvSpPr>
          <p:nvPr>
            <p:ph type="body" sz="quarter" idx="13"/>
          </p:nvPr>
        </p:nvSpPr>
        <p:spPr>
          <a:xfrm>
            <a:off x="269541" y="1530350"/>
            <a:ext cx="4242816" cy="1693863"/>
          </a:xfrm>
        </p:spPr>
        <p:txBody>
          <a:bodyPr/>
          <a:lstStyle>
            <a:lvl4pPr>
              <a:defRPr/>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20" name="Text Placeholder 18"/>
          <p:cNvSpPr>
            <a:spLocks noGrp="1"/>
          </p:cNvSpPr>
          <p:nvPr>
            <p:ph type="body" sz="quarter" idx="14"/>
          </p:nvPr>
        </p:nvSpPr>
        <p:spPr>
          <a:xfrm>
            <a:off x="4624106" y="1530350"/>
            <a:ext cx="4242816" cy="1693863"/>
          </a:xfrm>
        </p:spPr>
        <p:txBody>
          <a:bodyPr/>
          <a:lstStyle>
            <a:lvl4pPr>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21" name="Text Placeholder 18"/>
          <p:cNvSpPr>
            <a:spLocks noGrp="1"/>
          </p:cNvSpPr>
          <p:nvPr>
            <p:ph type="body" sz="quarter" idx="15"/>
          </p:nvPr>
        </p:nvSpPr>
        <p:spPr>
          <a:xfrm>
            <a:off x="261455" y="3643394"/>
            <a:ext cx="8615844" cy="2701259"/>
          </a:xfrm>
        </p:spPr>
        <p:txBody>
          <a:bodyPr/>
          <a:lstStyle>
            <a:lvl4pPr>
              <a:defRPr/>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pic>
        <p:nvPicPr>
          <p:cNvPr id="13" name="Pictur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60808" y="3376524"/>
            <a:ext cx="215115" cy="215115"/>
          </a:xfrm>
          <a:prstGeom prst="rect">
            <a:avLst/>
          </a:prstGeom>
        </p:spPr>
      </p:pic>
      <p:pic>
        <p:nvPicPr>
          <p:cNvPr id="14" name="Picture 1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581110" y="1253022"/>
            <a:ext cx="194813" cy="225573"/>
          </a:xfrm>
          <a:prstGeom prst="rect">
            <a:avLst/>
          </a:prstGeom>
        </p:spPr>
      </p:pic>
      <p:pic>
        <p:nvPicPr>
          <p:cNvPr id="18" name="Picture 17"/>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296998" y="1268794"/>
            <a:ext cx="139535" cy="197675"/>
          </a:xfrm>
          <a:prstGeom prst="rect">
            <a:avLst/>
          </a:prstGeom>
        </p:spPr>
      </p:pic>
    </p:spTree>
    <p:extLst>
      <p:ext uri="{BB962C8B-B14F-4D97-AF65-F5344CB8AC3E}">
        <p14:creationId xmlns:p14="http://schemas.microsoft.com/office/powerpoint/2010/main" val="352506387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Header Only">
    <p:spTree>
      <p:nvGrpSpPr>
        <p:cNvPr id="1" name=""/>
        <p:cNvGrpSpPr/>
        <p:nvPr/>
      </p:nvGrpSpPr>
      <p:grpSpPr>
        <a:xfrm>
          <a:off x="0" y="0"/>
          <a:ext cx="0" cy="0"/>
          <a:chOff x="0" y="0"/>
          <a:chExt cx="0" cy="0"/>
        </a:xfrm>
      </p:grpSpPr>
      <p:cxnSp>
        <p:nvCxnSpPr>
          <p:cNvPr id="11" name="Straight Connector 10"/>
          <p:cNvCxnSpPr/>
          <p:nvPr userDrawn="1"/>
        </p:nvCxnSpPr>
        <p:spPr>
          <a:xfrm>
            <a:off x="323528" y="1124744"/>
            <a:ext cx="8496944" cy="0"/>
          </a:xfrm>
          <a:prstGeom prst="line">
            <a:avLst/>
          </a:prstGeom>
          <a:ln w="22225">
            <a:solidFill>
              <a:srgbClr val="45433E">
                <a:alpha val="41961"/>
              </a:srgbClr>
            </a:solidFill>
          </a:ln>
        </p:spPr>
        <p:style>
          <a:lnRef idx="1">
            <a:schemeClr val="accent1"/>
          </a:lnRef>
          <a:fillRef idx="0">
            <a:schemeClr val="accent1"/>
          </a:fillRef>
          <a:effectRef idx="0">
            <a:schemeClr val="accent1"/>
          </a:effectRef>
          <a:fontRef idx="minor">
            <a:schemeClr val="tx1"/>
          </a:fontRef>
        </p:style>
      </p:cxnSp>
      <p:sp>
        <p:nvSpPr>
          <p:cNvPr id="12" name="Title 1"/>
          <p:cNvSpPr>
            <a:spLocks noGrp="1"/>
          </p:cNvSpPr>
          <p:nvPr>
            <p:ph type="title" hasCustomPrompt="1"/>
          </p:nvPr>
        </p:nvSpPr>
        <p:spPr>
          <a:xfrm>
            <a:off x="251520" y="260648"/>
            <a:ext cx="8625780" cy="864096"/>
          </a:xfrm>
        </p:spPr>
        <p:txBody>
          <a:bodyPr/>
          <a:lstStyle>
            <a:lvl1pPr algn="l">
              <a:lnSpc>
                <a:spcPts val="2600"/>
              </a:lnSpc>
              <a:defRPr sz="2400" baseline="0">
                <a:solidFill>
                  <a:schemeClr val="tx1"/>
                </a:solidFill>
              </a:defRPr>
            </a:lvl1pPr>
          </a:lstStyle>
          <a:p>
            <a:r>
              <a:rPr lang="en-US" dirty="0" smtClean="0"/>
              <a:t>Page Header (Georgia, 24pt) </a:t>
            </a:r>
            <a:endParaRPr lang="en-CA" dirty="0"/>
          </a:p>
        </p:txBody>
      </p:sp>
    </p:spTree>
    <p:extLst>
      <p:ext uri="{BB962C8B-B14F-4D97-AF65-F5344CB8AC3E}">
        <p14:creationId xmlns:p14="http://schemas.microsoft.com/office/powerpoint/2010/main" val="47790886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cSld name="Activity Title Page">
    <p:spTree>
      <p:nvGrpSpPr>
        <p:cNvPr id="1" name=""/>
        <p:cNvGrpSpPr/>
        <p:nvPr/>
      </p:nvGrpSpPr>
      <p:grpSpPr>
        <a:xfrm>
          <a:off x="0" y="0"/>
          <a:ext cx="0" cy="0"/>
          <a:chOff x="0" y="0"/>
          <a:chExt cx="0" cy="0"/>
        </a:xfrm>
      </p:grpSpPr>
      <p:sp>
        <p:nvSpPr>
          <p:cNvPr id="23" name="Pentagon 22"/>
          <p:cNvSpPr/>
          <p:nvPr/>
        </p:nvSpPr>
        <p:spPr>
          <a:xfrm>
            <a:off x="0" y="411616"/>
            <a:ext cx="863588" cy="538410"/>
          </a:xfrm>
          <a:prstGeom prst="homePlate">
            <a:avLst>
              <a:gd name="adj" fmla="val 37631"/>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12" name="Title 1"/>
          <p:cNvSpPr>
            <a:spLocks noGrp="1"/>
          </p:cNvSpPr>
          <p:nvPr>
            <p:ph type="title" hasCustomPrompt="1"/>
          </p:nvPr>
        </p:nvSpPr>
        <p:spPr>
          <a:xfrm>
            <a:off x="863588" y="260648"/>
            <a:ext cx="8013712" cy="864096"/>
          </a:xfrm>
          <a:noFill/>
        </p:spPr>
        <p:txBody>
          <a:bodyPr/>
          <a:lstStyle>
            <a:lvl1pPr algn="l">
              <a:lnSpc>
                <a:spcPts val="2600"/>
              </a:lnSpc>
              <a:defRPr sz="2400" b="0" baseline="0">
                <a:solidFill>
                  <a:schemeClr val="tx1"/>
                </a:solidFill>
              </a:defRPr>
            </a:lvl1pPr>
          </a:lstStyle>
          <a:p>
            <a:r>
              <a:rPr lang="en-US" dirty="0" smtClean="0"/>
              <a:t>Page Header (Georgia, 24pt) </a:t>
            </a:r>
            <a:endParaRPr lang="en-CA" dirty="0"/>
          </a:p>
        </p:txBody>
      </p:sp>
      <p:sp>
        <p:nvSpPr>
          <p:cNvPr id="21" name="Text Placeholder 20"/>
          <p:cNvSpPr>
            <a:spLocks noGrp="1"/>
          </p:cNvSpPr>
          <p:nvPr>
            <p:ph type="body" sz="quarter" idx="10" hasCustomPrompt="1"/>
          </p:nvPr>
        </p:nvSpPr>
        <p:spPr>
          <a:xfrm>
            <a:off x="0" y="245442"/>
            <a:ext cx="641268" cy="891556"/>
          </a:xfrm>
        </p:spPr>
        <p:txBody>
          <a:bodyPr anchor="ctr"/>
          <a:lstStyle>
            <a:lvl1pPr algn="ctr">
              <a:buNone/>
              <a:defRPr sz="2000" b="1">
                <a:solidFill>
                  <a:schemeClr val="bg1"/>
                </a:solidFill>
              </a:defRPr>
            </a:lvl1pPr>
          </a:lstStyle>
          <a:p>
            <a:pPr lvl="0"/>
            <a:r>
              <a:rPr lang="en-US" dirty="0" smtClean="0"/>
              <a:t>#</a:t>
            </a:r>
            <a:endParaRPr lang="en-US" dirty="0"/>
          </a:p>
        </p:txBody>
      </p:sp>
    </p:spTree>
    <p:extLst>
      <p:ext uri="{BB962C8B-B14F-4D97-AF65-F5344CB8AC3E}">
        <p14:creationId xmlns:p14="http://schemas.microsoft.com/office/powerpoint/2010/main" val="2841109890"/>
      </p:ext>
    </p:extLst>
  </p:cSld>
  <p:clrMapOvr>
    <a:masterClrMapping/>
  </p:clrMapOvr>
  <p:timing>
    <p:tnLst>
      <p:par>
        <p:cTn id="1" dur="indefinite" restart="never" nodeType="tmRoot"/>
      </p:par>
    </p:tnLst>
  </p:timing>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Header / Body">
    <p:spTree>
      <p:nvGrpSpPr>
        <p:cNvPr id="1" name=""/>
        <p:cNvGrpSpPr/>
        <p:nvPr/>
      </p:nvGrpSpPr>
      <p:grpSpPr>
        <a:xfrm>
          <a:off x="0" y="0"/>
          <a:ext cx="0" cy="0"/>
          <a:chOff x="0" y="0"/>
          <a:chExt cx="0" cy="0"/>
        </a:xfrm>
      </p:grpSpPr>
      <p:sp>
        <p:nvSpPr>
          <p:cNvPr id="12" name="Title 1"/>
          <p:cNvSpPr>
            <a:spLocks noGrp="1"/>
          </p:cNvSpPr>
          <p:nvPr>
            <p:ph type="title" hasCustomPrompt="1"/>
          </p:nvPr>
        </p:nvSpPr>
        <p:spPr>
          <a:xfrm>
            <a:off x="251520" y="260648"/>
            <a:ext cx="8625780" cy="864096"/>
          </a:xfrm>
        </p:spPr>
        <p:txBody>
          <a:bodyPr/>
          <a:lstStyle>
            <a:lvl1pPr algn="l">
              <a:lnSpc>
                <a:spcPts val="2600"/>
              </a:lnSpc>
              <a:defRPr sz="2400" baseline="0">
                <a:solidFill>
                  <a:schemeClr val="tx1"/>
                </a:solidFill>
              </a:defRPr>
            </a:lvl1pPr>
          </a:lstStyle>
          <a:p>
            <a:r>
              <a:rPr lang="en-US" dirty="0" smtClean="0"/>
              <a:t>Page Header (Georgia, 24pt) </a:t>
            </a:r>
            <a:endParaRPr lang="en-CA" dirty="0"/>
          </a:p>
        </p:txBody>
      </p:sp>
      <p:sp>
        <p:nvSpPr>
          <p:cNvPr id="55" name="Text Placeholder 41"/>
          <p:cNvSpPr>
            <a:spLocks noGrp="1"/>
          </p:cNvSpPr>
          <p:nvPr>
            <p:ph type="body" sz="quarter" idx="16" hasCustomPrompt="1"/>
          </p:nvPr>
        </p:nvSpPr>
        <p:spPr>
          <a:xfrm>
            <a:off x="249302" y="1232756"/>
            <a:ext cx="8627997" cy="4973925"/>
          </a:xfrm>
        </p:spPr>
        <p:txBody>
          <a:bodyPr/>
          <a:lstStyle>
            <a:lvl1pPr marL="174625" indent="-174625">
              <a:lnSpc>
                <a:spcPct val="100000"/>
              </a:lnSpc>
              <a:spcBef>
                <a:spcPts val="500"/>
              </a:spcBef>
              <a:buClr>
                <a:schemeClr val="tx1"/>
              </a:buClr>
              <a:buSzPct val="120000"/>
              <a:buFont typeface="Arial" pitchFamily="34" charset="0"/>
              <a:buChar char="•"/>
              <a:defRPr sz="1200" baseline="0"/>
            </a:lvl1pPr>
            <a:lvl2pPr marL="361950" indent="-180975">
              <a:lnSpc>
                <a:spcPct val="100000"/>
              </a:lnSpc>
              <a:spcBef>
                <a:spcPts val="500"/>
              </a:spcBef>
              <a:buClr>
                <a:schemeClr val="tx1"/>
              </a:buClr>
              <a:buSzPct val="150000"/>
              <a:buFont typeface="Arial" pitchFamily="34" charset="0"/>
              <a:buChar char="◦"/>
              <a:defRPr sz="1200"/>
            </a:lvl2pPr>
            <a:lvl3pPr marL="542925" indent="-180975">
              <a:lnSpc>
                <a:spcPct val="100000"/>
              </a:lnSpc>
              <a:spcBef>
                <a:spcPts val="500"/>
              </a:spcBef>
              <a:buClr>
                <a:schemeClr val="tx1"/>
              </a:buClr>
              <a:buSzPct val="100000"/>
              <a:buFont typeface="Arial" pitchFamily="34" charset="0"/>
              <a:buChar char="–"/>
              <a:defRPr sz="1200" baseline="0"/>
            </a:lvl3pPr>
            <a:lvl4pPr marL="714375" indent="-171450">
              <a:lnSpc>
                <a:spcPct val="100000"/>
              </a:lnSpc>
              <a:spcBef>
                <a:spcPts val="500"/>
              </a:spcBef>
              <a:buSzPct val="100000"/>
              <a:buFont typeface="Wingdings" pitchFamily="2" charset="2"/>
              <a:buChar char="§"/>
              <a:defRPr sz="1200"/>
            </a:lvl4pPr>
            <a:lvl5pPr marL="1614488" indent="-174625">
              <a:lnSpc>
                <a:spcPts val="1350"/>
              </a:lnSpc>
              <a:spcBef>
                <a:spcPts val="500"/>
              </a:spcBef>
              <a:buSzPct val="150000"/>
              <a:buFont typeface="Arial" pitchFamily="34" charset="0"/>
              <a:buChar char="◦"/>
              <a:tabLst/>
              <a:defRPr sz="1200" baseline="0"/>
            </a:lvl5pPr>
          </a:lstStyle>
          <a:p>
            <a:pPr lvl="0"/>
            <a:r>
              <a:rPr lang="en-US" dirty="0" smtClean="0"/>
              <a:t>First Level (Arial, 12pt)</a:t>
            </a:r>
          </a:p>
          <a:p>
            <a:pPr lvl="1"/>
            <a:r>
              <a:rPr lang="en-US" dirty="0" smtClean="0"/>
              <a:t>Second Level (Arial, 12pt)</a:t>
            </a:r>
          </a:p>
          <a:p>
            <a:pPr lvl="2"/>
            <a:r>
              <a:rPr lang="en-US" dirty="0" smtClean="0"/>
              <a:t>Third Level (Arial, 12pt)</a:t>
            </a:r>
          </a:p>
          <a:p>
            <a:pPr lvl="3"/>
            <a:r>
              <a:rPr lang="en-US" dirty="0" smtClean="0"/>
              <a:t>Forth Level (Arial, 12pt)</a:t>
            </a:r>
          </a:p>
        </p:txBody>
      </p:sp>
      <p:cxnSp>
        <p:nvCxnSpPr>
          <p:cNvPr id="5" name="Straight Connector 4"/>
          <p:cNvCxnSpPr/>
          <p:nvPr userDrawn="1"/>
        </p:nvCxnSpPr>
        <p:spPr>
          <a:xfrm>
            <a:off x="323528" y="1124744"/>
            <a:ext cx="8496944" cy="0"/>
          </a:xfrm>
          <a:prstGeom prst="line">
            <a:avLst/>
          </a:prstGeom>
          <a:ln w="22225">
            <a:solidFill>
              <a:srgbClr val="45433E">
                <a:alpha val="41961"/>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606908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Header Activity Overview">
    <p:spTree>
      <p:nvGrpSpPr>
        <p:cNvPr id="1" name=""/>
        <p:cNvGrpSpPr/>
        <p:nvPr/>
      </p:nvGrpSpPr>
      <p:grpSpPr>
        <a:xfrm>
          <a:off x="0" y="0"/>
          <a:ext cx="0" cy="0"/>
          <a:chOff x="0" y="0"/>
          <a:chExt cx="0" cy="0"/>
        </a:xfrm>
      </p:grpSpPr>
      <p:sp>
        <p:nvSpPr>
          <p:cNvPr id="12" name="Title 1"/>
          <p:cNvSpPr>
            <a:spLocks noGrp="1"/>
          </p:cNvSpPr>
          <p:nvPr>
            <p:ph type="title" hasCustomPrompt="1"/>
          </p:nvPr>
        </p:nvSpPr>
        <p:spPr>
          <a:xfrm>
            <a:off x="251520" y="260648"/>
            <a:ext cx="8625780" cy="864096"/>
          </a:xfrm>
        </p:spPr>
        <p:txBody>
          <a:bodyPr/>
          <a:lstStyle>
            <a:lvl1pPr algn="l">
              <a:lnSpc>
                <a:spcPts val="2600"/>
              </a:lnSpc>
              <a:defRPr sz="2400" baseline="0">
                <a:solidFill>
                  <a:schemeClr val="tx1"/>
                </a:solidFill>
              </a:defRPr>
            </a:lvl1pPr>
          </a:lstStyle>
          <a:p>
            <a:r>
              <a:rPr lang="en-US" dirty="0" smtClean="0"/>
              <a:t>Page Header (Georgia, 24pt) </a:t>
            </a:r>
            <a:endParaRPr lang="en-CA" dirty="0"/>
          </a:p>
        </p:txBody>
      </p:sp>
      <p:sp>
        <p:nvSpPr>
          <p:cNvPr id="10" name="Rectangle 9"/>
          <p:cNvSpPr/>
          <p:nvPr userDrawn="1"/>
        </p:nvSpPr>
        <p:spPr>
          <a:xfrm>
            <a:off x="616688" y="1132006"/>
            <a:ext cx="8260611" cy="364691"/>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200" dirty="0">
              <a:solidFill>
                <a:srgbClr val="333333"/>
              </a:solidFill>
            </a:endParaRPr>
          </a:p>
        </p:txBody>
      </p:sp>
      <p:grpSp>
        <p:nvGrpSpPr>
          <p:cNvPr id="11" name="Group 10"/>
          <p:cNvGrpSpPr/>
          <p:nvPr userDrawn="1"/>
        </p:nvGrpSpPr>
        <p:grpSpPr>
          <a:xfrm>
            <a:off x="251520" y="1132007"/>
            <a:ext cx="365168" cy="364690"/>
            <a:chOff x="6939668" y="197732"/>
            <a:chExt cx="777916" cy="785348"/>
          </a:xfrm>
          <a:solidFill>
            <a:srgbClr val="243F54"/>
          </a:solidFill>
        </p:grpSpPr>
        <p:sp>
          <p:nvSpPr>
            <p:cNvPr id="13" name="Rectangle 12"/>
            <p:cNvSpPr/>
            <p:nvPr/>
          </p:nvSpPr>
          <p:spPr>
            <a:xfrm>
              <a:off x="6939668" y="197732"/>
              <a:ext cx="777916" cy="785348"/>
            </a:xfrm>
            <a:prstGeom prst="rect">
              <a:avLst/>
            </a:prstGeom>
            <a:grpFill/>
            <a:ln>
              <a:solidFill>
                <a:srgbClr val="243F5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CA" sz="1350" dirty="0">
                <a:solidFill>
                  <a:srgbClr val="FFFFFF"/>
                </a:solidFill>
              </a:endParaRPr>
            </a:p>
          </p:txBody>
        </p:sp>
        <p:pic>
          <p:nvPicPr>
            <p:cNvPr id="14" name="Picture 13" descr="on-site-workshops.png"/>
            <p:cNvPicPr>
              <a:picLocks noChangeAspect="1"/>
            </p:cNvPicPr>
            <p:nvPr/>
          </p:nvPicPr>
          <p:blipFill rotWithShape="1">
            <a:blip r:embed="rId2" cstate="print"/>
            <a:srcRect l="12204" t="22820" r="8463" b="22257"/>
            <a:stretch/>
          </p:blipFill>
          <p:spPr>
            <a:xfrm>
              <a:off x="6983446" y="336280"/>
              <a:ext cx="734136" cy="508248"/>
            </a:xfrm>
            <a:prstGeom prst="rect">
              <a:avLst/>
            </a:prstGeom>
            <a:grpFill/>
            <a:ln>
              <a:solidFill>
                <a:srgbClr val="243F54"/>
              </a:solidFill>
            </a:ln>
            <a:effectLst/>
          </p:spPr>
        </p:pic>
      </p:grpSp>
    </p:spTree>
    <p:extLst>
      <p:ext uri="{BB962C8B-B14F-4D97-AF65-F5344CB8AC3E}">
        <p14:creationId xmlns:p14="http://schemas.microsoft.com/office/powerpoint/2010/main" val="303212816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257174" y="255588"/>
            <a:ext cx="8620125" cy="877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
        <p:nvSpPr>
          <p:cNvPr id="1027" name="Text Placeholder 2"/>
          <p:cNvSpPr>
            <a:spLocks noGrp="1"/>
          </p:cNvSpPr>
          <p:nvPr>
            <p:ph type="body" idx="1"/>
          </p:nvPr>
        </p:nvSpPr>
        <p:spPr bwMode="auto">
          <a:xfrm>
            <a:off x="257174" y="1600200"/>
            <a:ext cx="8620125"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p:txBody>
      </p:sp>
      <p:sp>
        <p:nvSpPr>
          <p:cNvPr id="8" name="Rectangle 7"/>
          <p:cNvSpPr/>
          <p:nvPr/>
        </p:nvSpPr>
        <p:spPr>
          <a:xfrm>
            <a:off x="0" y="6525344"/>
            <a:ext cx="8388424" cy="33802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66700" algn="r" fontAlgn="base">
              <a:spcBef>
                <a:spcPct val="0"/>
              </a:spcBef>
              <a:spcAft>
                <a:spcPct val="0"/>
              </a:spcAft>
            </a:pPr>
            <a:r>
              <a:rPr lang="en-CA" sz="1000" dirty="0" smtClean="0">
                <a:solidFill>
                  <a:srgbClr val="FFFFFF"/>
                </a:solidFill>
              </a:rPr>
              <a:t>Info-Tech Research Group</a:t>
            </a:r>
            <a:endParaRPr lang="en-CA" sz="1000" dirty="0">
              <a:solidFill>
                <a:srgbClr val="FFFFFF"/>
              </a:solidFill>
            </a:endParaRPr>
          </a:p>
        </p:txBody>
      </p:sp>
      <p:sp>
        <p:nvSpPr>
          <p:cNvPr id="10" name="Rectangle 9"/>
          <p:cNvSpPr/>
          <p:nvPr/>
        </p:nvSpPr>
        <p:spPr>
          <a:xfrm>
            <a:off x="8388424" y="6525344"/>
            <a:ext cx="755576" cy="33802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9388" fontAlgn="base">
              <a:spcBef>
                <a:spcPct val="0"/>
              </a:spcBef>
              <a:spcAft>
                <a:spcPct val="0"/>
              </a:spcAft>
            </a:pPr>
            <a:fld id="{FF20F8B6-5AB9-41C4-A82C-4155E8A92B2C}" type="slidenum">
              <a:rPr lang="en-CA" sz="1000" smtClean="0">
                <a:solidFill>
                  <a:srgbClr val="FFFFFF"/>
                </a:solidFill>
              </a:rPr>
              <a:pPr marL="179388" fontAlgn="base">
                <a:spcBef>
                  <a:spcPct val="0"/>
                </a:spcBef>
                <a:spcAft>
                  <a:spcPct val="0"/>
                </a:spcAft>
              </a:pPr>
              <a:t>‹#›</a:t>
            </a:fld>
            <a:endParaRPr lang="en-CA" sz="1000" dirty="0">
              <a:solidFill>
                <a:srgbClr val="FFFFFF"/>
              </a:solidFill>
            </a:endParaRPr>
          </a:p>
        </p:txBody>
      </p:sp>
      <p:sp>
        <p:nvSpPr>
          <p:cNvPr id="13" name="Rectangle 12"/>
          <p:cNvSpPr/>
          <p:nvPr userDrawn="1"/>
        </p:nvSpPr>
        <p:spPr>
          <a:xfrm>
            <a:off x="0" y="6525344"/>
            <a:ext cx="8388424" cy="338028"/>
          </a:xfrm>
          <a:prstGeom prst="rect">
            <a:avLst/>
          </a:prstGeom>
          <a:solidFill>
            <a:srgbClr val="243F54"/>
          </a:solidFill>
          <a:ln w="25400" cap="flat" cmpd="sng" algn="ctr">
            <a:noFill/>
            <a:prstDash val="solid"/>
          </a:ln>
          <a:effectLst/>
        </p:spPr>
        <p:txBody>
          <a:bodyPr rtlCol="0" anchor="ctr"/>
          <a:lstStyle/>
          <a:p>
            <a:pPr marL="266700" marR="0" lvl="0" indent="0" algn="r" fontAlgn="base">
              <a:lnSpc>
                <a:spcPct val="100000"/>
              </a:lnSpc>
              <a:spcBef>
                <a:spcPct val="0"/>
              </a:spcBef>
              <a:spcAft>
                <a:spcPct val="0"/>
              </a:spcAft>
              <a:buClrTx/>
              <a:buSzTx/>
              <a:buFontTx/>
              <a:buNone/>
              <a:tabLst/>
            </a:pPr>
            <a:r>
              <a:rPr kumimoji="0" lang="en-CA" sz="1000" b="0" i="0" u="none" strike="noStrike" kern="0" cap="none" spc="0" normalizeH="0" baseline="0" dirty="0">
                <a:ln>
                  <a:noFill/>
                </a:ln>
                <a:solidFill>
                  <a:srgbClr val="FFFFFF"/>
                </a:solidFill>
                <a:effectLst/>
                <a:uLnTx/>
                <a:uFillTx/>
                <a:latin typeface="Arial"/>
              </a:rPr>
              <a:t>Info-Tech Research Group</a:t>
            </a:r>
          </a:p>
        </p:txBody>
      </p:sp>
      <p:sp>
        <p:nvSpPr>
          <p:cNvPr id="14" name="Rectangle 13"/>
          <p:cNvSpPr/>
          <p:nvPr userDrawn="1"/>
        </p:nvSpPr>
        <p:spPr>
          <a:xfrm>
            <a:off x="8388424" y="6525344"/>
            <a:ext cx="755576" cy="338028"/>
          </a:xfrm>
          <a:prstGeom prst="rect">
            <a:avLst/>
          </a:prstGeom>
          <a:solidFill>
            <a:srgbClr val="243F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9388" fontAlgn="base">
              <a:spcBef>
                <a:spcPct val="0"/>
              </a:spcBef>
              <a:spcAft>
                <a:spcPct val="0"/>
              </a:spcAft>
            </a:pPr>
            <a:fld id="{FF20F8B6-5AB9-41C4-A82C-4155E8A92B2C}" type="slidenum">
              <a:rPr lang="en-CA" sz="1000">
                <a:solidFill>
                  <a:srgbClr val="FFFFFF"/>
                </a:solidFill>
              </a:rPr>
              <a:pPr marL="179388" fontAlgn="base">
                <a:spcBef>
                  <a:spcPct val="0"/>
                </a:spcBef>
                <a:spcAft>
                  <a:spcPct val="0"/>
                </a:spcAft>
              </a:pPr>
              <a:t>‹#›</a:t>
            </a:fld>
            <a:endParaRPr lang="en-CA" sz="1000" dirty="0">
              <a:solidFill>
                <a:srgbClr val="FFFFFF"/>
              </a:solidFill>
            </a:endParaRPr>
          </a:p>
        </p:txBody>
      </p:sp>
    </p:spTree>
    <p:extLst>
      <p:ext uri="{BB962C8B-B14F-4D97-AF65-F5344CB8AC3E}">
        <p14:creationId xmlns:p14="http://schemas.microsoft.com/office/powerpoint/2010/main" val="1795235125"/>
      </p:ext>
    </p:extLst>
  </p:cSld>
  <p:clrMap bg1="lt1" tx1="dk1" bg2="lt2" tx2="dk2" accent1="accent1" accent2="accent2" accent3="accent3" accent4="accent4" accent5="accent5" accent6="accent6" hlink="hlink" folHlink="folHlink"/>
  <p:sldLayoutIdLst>
    <p:sldLayoutId id="2147483704" r:id="rId1"/>
    <p:sldLayoutId id="2147483765" r:id="rId2"/>
    <p:sldLayoutId id="2147483706" r:id="rId3"/>
    <p:sldLayoutId id="2147483710" r:id="rId4"/>
    <p:sldLayoutId id="2147483711" r:id="rId5"/>
    <p:sldLayoutId id="2147483699" r:id="rId6"/>
    <p:sldLayoutId id="2147483702" r:id="rId7"/>
    <p:sldLayoutId id="2147483720" r:id="rId8"/>
    <p:sldLayoutId id="2147483728" r:id="rId9"/>
    <p:sldLayoutId id="2147483757" r:id="rId10"/>
    <p:sldLayoutId id="2147483764" r:id="rId11"/>
    <p:sldLayoutId id="2147483761" r:id="rId12"/>
    <p:sldLayoutId id="2147483763" r:id="rId13"/>
    <p:sldLayoutId id="2147483766" r:id="rId14"/>
    <p:sldLayoutId id="2147483767" r:id="rId15"/>
  </p:sldLayoutIdLst>
  <p:timing>
    <p:tnLst>
      <p:par>
        <p:cTn id="1" dur="indefinite" restart="never" nodeType="tmRoot"/>
      </p:par>
    </p:tnLst>
  </p:timing>
  <p:hf hdr="0" ftr="0" dt="0"/>
  <p:txStyles>
    <p:titleStyle>
      <a:lvl1pPr algn="l" rtl="0" eaLnBrk="1" fontAlgn="base" hangingPunct="1">
        <a:spcBef>
          <a:spcPct val="0"/>
        </a:spcBef>
        <a:spcAft>
          <a:spcPct val="0"/>
        </a:spcAft>
        <a:defRPr sz="2400" kern="1200" baseline="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180975" indent="-180975" algn="l" rtl="0" eaLnBrk="1" fontAlgn="base" hangingPunct="1">
        <a:spcBef>
          <a:spcPct val="20000"/>
        </a:spcBef>
        <a:spcAft>
          <a:spcPct val="0"/>
        </a:spcAft>
        <a:buClr>
          <a:schemeClr val="tx1"/>
        </a:buClr>
        <a:buSzPct val="120000"/>
        <a:buFont typeface="Arial" pitchFamily="34" charset="0"/>
        <a:buChar char="•"/>
        <a:defRPr sz="1200" kern="1200">
          <a:solidFill>
            <a:schemeClr val="tx1"/>
          </a:solidFill>
          <a:latin typeface="+mn-lt"/>
          <a:ea typeface="+mn-ea"/>
          <a:cs typeface="+mn-cs"/>
        </a:defRPr>
      </a:lvl1pPr>
      <a:lvl2pPr marL="361950" indent="-180975" algn="l" rtl="0" eaLnBrk="1" fontAlgn="base" hangingPunct="1">
        <a:spcBef>
          <a:spcPct val="20000"/>
        </a:spcBef>
        <a:spcAft>
          <a:spcPct val="0"/>
        </a:spcAft>
        <a:buClr>
          <a:schemeClr val="tx1"/>
        </a:buClr>
        <a:buSzPct val="150000"/>
        <a:buFont typeface="Arial" pitchFamily="34" charset="0"/>
        <a:buChar char="◦"/>
        <a:defRPr sz="1200" kern="1200">
          <a:solidFill>
            <a:schemeClr val="tx1"/>
          </a:solidFill>
          <a:latin typeface="+mn-lt"/>
          <a:ea typeface="+mn-ea"/>
          <a:cs typeface="+mn-cs"/>
        </a:defRPr>
      </a:lvl2pPr>
      <a:lvl3pPr marL="542925" indent="-180975" algn="l" rtl="0" eaLnBrk="1" fontAlgn="base" hangingPunct="1">
        <a:spcBef>
          <a:spcPct val="20000"/>
        </a:spcBef>
        <a:spcAft>
          <a:spcPct val="0"/>
        </a:spcAft>
        <a:buClr>
          <a:schemeClr val="tx1"/>
        </a:buClr>
        <a:buFont typeface="Arial" pitchFamily="34" charset="0"/>
        <a:buChar char="–"/>
        <a:defRPr sz="1200" kern="1200">
          <a:solidFill>
            <a:schemeClr val="tx1"/>
          </a:solidFill>
          <a:latin typeface="+mn-lt"/>
          <a:ea typeface="+mn-ea"/>
          <a:cs typeface="+mn-cs"/>
        </a:defRPr>
      </a:lvl3pPr>
      <a:lvl4pPr marL="714375" indent="-171450" algn="l" rtl="0" eaLnBrk="1" fontAlgn="base" hangingPunct="1">
        <a:spcBef>
          <a:spcPct val="20000"/>
        </a:spcBef>
        <a:spcAft>
          <a:spcPct val="0"/>
        </a:spcAft>
        <a:buClr>
          <a:schemeClr val="tx1"/>
        </a:buClr>
        <a:buFont typeface="Wingdings" pitchFamily="2" charset="2"/>
        <a:buChar char="§"/>
        <a:defRPr sz="12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5.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2.PNG"/><Relationship Id="rId2" Type="http://schemas.openxmlformats.org/officeDocument/2006/relationships/image" Target="../media/image20.png"/><Relationship Id="rId1" Type="http://schemas.openxmlformats.org/officeDocument/2006/relationships/slideLayout" Target="../slideLayouts/slideLayout15.xml"/><Relationship Id="rId6" Type="http://schemas.openxmlformats.org/officeDocument/2006/relationships/image" Target="../media/image14.png"/><Relationship Id="rId5" Type="http://schemas.openxmlformats.org/officeDocument/2006/relationships/hyperlink" Target="https://www.infotech.com/research/security-incident-response-communications-team-policy" TargetMode="External"/><Relationship Id="rId4" Type="http://schemas.openxmlformats.org/officeDocument/2006/relationships/image" Target="../media/image8.wmf"/></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26.png"/><Relationship Id="rId2" Type="http://schemas.openxmlformats.org/officeDocument/2006/relationships/image" Target="../media/image23.png"/><Relationship Id="rId1" Type="http://schemas.openxmlformats.org/officeDocument/2006/relationships/slideLayout" Target="../slideLayouts/slideLayout15.xml"/><Relationship Id="rId6" Type="http://schemas.openxmlformats.org/officeDocument/2006/relationships/hyperlink" Target="https://www.infotech.com/research/crisis-communications-guidelines-and-templates" TargetMode="External"/><Relationship Id="rId5" Type="http://schemas.openxmlformats.org/officeDocument/2006/relationships/image" Target="../media/image8.wmf"/><Relationship Id="rId4" Type="http://schemas.openxmlformats.org/officeDocument/2006/relationships/image" Target="../media/image25.png"/></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5.xml"/><Relationship Id="rId5" Type="http://schemas.openxmlformats.org/officeDocument/2006/relationships/hyperlink" Target="https://www.infotech.com/research/tabletop-exercises-package" TargetMode="External"/><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hyperlink" Target="https://www.infotech.com/research/security-incident-metrics-tool" TargetMode="External"/><Relationship Id="rId2" Type="http://schemas.openxmlformats.org/officeDocument/2006/relationships/image" Target="../media/image8.wmf"/><Relationship Id="rId1" Type="http://schemas.openxmlformats.org/officeDocument/2006/relationships/slideLayout" Target="../slideLayouts/slideLayout10.xml"/><Relationship Id="rId4" Type="http://schemas.openxmlformats.org/officeDocument/2006/relationships/image" Target="../media/image29.png"/></Relationships>
</file>

<file path=ppt/slides/_rels/slide2.xml.rels><?xml version="1.0" encoding="UTF-8" standalone="yes"?>
<Relationships xmlns="http://schemas.openxmlformats.org/package/2006/relationships"><Relationship Id="rId3" Type="http://schemas.openxmlformats.org/officeDocument/2006/relationships/tags" Target="../tags/tag4.xml"/><Relationship Id="rId7" Type="http://schemas.openxmlformats.org/officeDocument/2006/relationships/notesSlide" Target="../notesSlides/notesSlide2.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slideLayout" Target="../slideLayouts/slideLayout14.xml"/><Relationship Id="rId5" Type="http://schemas.openxmlformats.org/officeDocument/2006/relationships/tags" Target="../tags/tag6.xml"/><Relationship Id="rId4" Type="http://schemas.openxmlformats.org/officeDocument/2006/relationships/tags" Target="../tags/tag5.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8.xml"/><Relationship Id="rId1" Type="http://schemas.openxmlformats.org/officeDocument/2006/relationships/tags" Target="../tags/tag13.xml"/><Relationship Id="rId4" Type="http://schemas.openxmlformats.org/officeDocument/2006/relationships/image" Target="../media/image3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notesSlide" Target="../notesSlides/notesSlide3.xml"/><Relationship Id="rId13" Type="http://schemas.openxmlformats.org/officeDocument/2006/relationships/image" Target="../media/image11.png"/><Relationship Id="rId3" Type="http://schemas.openxmlformats.org/officeDocument/2006/relationships/tags" Target="../tags/tag9.xml"/><Relationship Id="rId7" Type="http://schemas.openxmlformats.org/officeDocument/2006/relationships/slideLayout" Target="../slideLayouts/slideLayout9.xml"/><Relationship Id="rId12" Type="http://schemas.openxmlformats.org/officeDocument/2006/relationships/image" Target="../media/image10.png"/><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tags" Target="../tags/tag12.xml"/><Relationship Id="rId11" Type="http://schemas.openxmlformats.org/officeDocument/2006/relationships/image" Target="../media/image9.png"/><Relationship Id="rId5" Type="http://schemas.openxmlformats.org/officeDocument/2006/relationships/tags" Target="../tags/tag11.xml"/><Relationship Id="rId10" Type="http://schemas.openxmlformats.org/officeDocument/2006/relationships/image" Target="../media/image8.wmf"/><Relationship Id="rId4" Type="http://schemas.openxmlformats.org/officeDocument/2006/relationships/tags" Target="../tags/tag10.xml"/><Relationship Id="rId9" Type="http://schemas.openxmlformats.org/officeDocument/2006/relationships/image" Target="../media/image7.png"/><Relationship Id="rId14" Type="http://schemas.openxmlformats.org/officeDocument/2006/relationships/hyperlink" Target="mailto:GuidedImplementations@InfoTech.com"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0.xml"/><Relationship Id="rId6" Type="http://schemas.openxmlformats.org/officeDocument/2006/relationships/hyperlink" Target="https://www.infotech.com/research/security-incident-response-interdepartmental-communications-template" TargetMode="External"/><Relationship Id="rId5" Type="http://schemas.openxmlformats.org/officeDocument/2006/relationships/image" Target="../media/image8.wmf"/><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hyperlink" Target="https://www.infotech.com/research/ss/develop-and-implement-a-security-incident-management-program" TargetMode="Externa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CA" dirty="0"/>
              <a:t>Develop Y</a:t>
            </a:r>
            <a:r>
              <a:rPr lang="en-CA" dirty="0" smtClean="0"/>
              <a:t>our Communications Plan</a:t>
            </a:r>
            <a:endParaRPr lang="en-US" dirty="0"/>
          </a:p>
        </p:txBody>
      </p:sp>
      <p:sp>
        <p:nvSpPr>
          <p:cNvPr id="3" name="Text Placeholder 2"/>
          <p:cNvSpPr>
            <a:spLocks noGrp="1"/>
          </p:cNvSpPr>
          <p:nvPr>
            <p:ph type="body" sz="quarter" idx="12"/>
          </p:nvPr>
        </p:nvSpPr>
        <p:spPr/>
        <p:txBody>
          <a:bodyPr/>
          <a:lstStyle/>
          <a:p>
            <a:r>
              <a:rPr lang="en-US" dirty="0"/>
              <a:t>2</a:t>
            </a:r>
          </a:p>
        </p:txBody>
      </p:sp>
      <p:sp>
        <p:nvSpPr>
          <p:cNvPr id="4" name="Text Placeholder 3"/>
          <p:cNvSpPr>
            <a:spLocks noGrp="1"/>
          </p:cNvSpPr>
          <p:nvPr>
            <p:ph type="body" sz="quarter" idx="13"/>
          </p:nvPr>
        </p:nvSpPr>
        <p:spPr>
          <a:xfrm>
            <a:off x="922868" y="5622172"/>
            <a:ext cx="7945248" cy="457200"/>
          </a:xfrm>
        </p:spPr>
        <p:txBody>
          <a:bodyPr/>
          <a:lstStyle/>
          <a:p>
            <a:r>
              <a:rPr lang="en-US" dirty="0"/>
              <a:t>Master Your </a:t>
            </a:r>
            <a:r>
              <a:rPr lang="en-US" dirty="0" smtClean="0"/>
              <a:t>Security Incident </a:t>
            </a:r>
            <a:r>
              <a:rPr lang="en-US" dirty="0"/>
              <a:t>Response Communications Program</a:t>
            </a:r>
          </a:p>
          <a:p>
            <a:endParaRPr lang="en-US" dirty="0"/>
          </a:p>
        </p:txBody>
      </p:sp>
    </p:spTree>
    <p:extLst>
      <p:ext uri="{BB962C8B-B14F-4D97-AF65-F5344CB8AC3E}">
        <p14:creationId xmlns:p14="http://schemas.microsoft.com/office/powerpoint/2010/main" val="14100275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Manage the fallout from the incident</a:t>
            </a:r>
            <a:endParaRPr lang="en-US" dirty="0"/>
          </a:p>
        </p:txBody>
      </p:sp>
      <p:sp>
        <p:nvSpPr>
          <p:cNvPr id="3" name="Text Placeholder 2"/>
          <p:cNvSpPr>
            <a:spLocks noGrp="1"/>
          </p:cNvSpPr>
          <p:nvPr>
            <p:ph type="body" sz="quarter" idx="10"/>
          </p:nvPr>
        </p:nvSpPr>
        <p:spPr/>
        <p:txBody>
          <a:bodyPr/>
          <a:lstStyle/>
          <a:p>
            <a:r>
              <a:rPr lang="en-US" dirty="0" smtClean="0"/>
              <a:t>2.3</a:t>
            </a:r>
            <a:endParaRPr lang="en-US" dirty="0"/>
          </a:p>
        </p:txBody>
      </p:sp>
      <p:sp>
        <p:nvSpPr>
          <p:cNvPr id="4" name="TextBox 3"/>
          <p:cNvSpPr txBox="1"/>
          <p:nvPr/>
        </p:nvSpPr>
        <p:spPr>
          <a:xfrm>
            <a:off x="320634" y="1136998"/>
            <a:ext cx="8556666" cy="584775"/>
          </a:xfrm>
          <a:prstGeom prst="rect">
            <a:avLst/>
          </a:prstGeom>
        </p:spPr>
        <p:txBody>
          <a:bodyPr wrap="square" rtlCol="0">
            <a:spAutoFit/>
          </a:bodyPr>
          <a:lstStyle/>
          <a:p>
            <a:r>
              <a:rPr lang="en-US" sz="1600" b="1" dirty="0" smtClean="0"/>
              <a:t>As seen in the Under Armour data breach case study, some fallout after a security incident is unavoidable, and it can be tricky to manage. </a:t>
            </a:r>
            <a:endParaRPr lang="en-US" sz="1400" dirty="0" smtClean="0"/>
          </a:p>
        </p:txBody>
      </p:sp>
      <p:sp>
        <p:nvSpPr>
          <p:cNvPr id="12" name="TextBox 11"/>
          <p:cNvSpPr txBox="1"/>
          <p:nvPr/>
        </p:nvSpPr>
        <p:spPr>
          <a:xfrm>
            <a:off x="133350" y="1878406"/>
            <a:ext cx="8877300" cy="984885"/>
          </a:xfrm>
          <a:prstGeom prst="rect">
            <a:avLst/>
          </a:prstGeom>
          <a:gradFill>
            <a:gsLst>
              <a:gs pos="0">
                <a:srgbClr val="2576B7"/>
              </a:gs>
              <a:gs pos="100000">
                <a:schemeClr val="accent1"/>
              </a:gs>
            </a:gsLst>
            <a:lin ang="0" scaled="0"/>
          </a:gradFill>
        </p:spPr>
        <p:txBody>
          <a:bodyPr wrap="square" lIns="182880" tIns="91440" rIns="182880" bIns="91440" rtlCol="0">
            <a:spAutoFit/>
          </a:bodyPr>
          <a:lstStyle/>
          <a:p>
            <a:pPr algn="ctr"/>
            <a:r>
              <a:rPr lang="en-US" sz="1600" b="1" dirty="0" smtClean="0">
                <a:solidFill>
                  <a:srgbClr val="FFFFFF"/>
                </a:solidFill>
              </a:rPr>
              <a:t>Only </a:t>
            </a:r>
            <a:r>
              <a:rPr lang="en-US" sz="2000" b="1" dirty="0" smtClean="0">
                <a:solidFill>
                  <a:srgbClr val="FFFFFF"/>
                </a:solidFill>
              </a:rPr>
              <a:t>51% </a:t>
            </a:r>
            <a:r>
              <a:rPr lang="en-US" sz="1600" b="1" dirty="0" smtClean="0">
                <a:solidFill>
                  <a:srgbClr val="FFFFFF"/>
                </a:solidFill>
              </a:rPr>
              <a:t>of respondents to Ponemon’s “Is </a:t>
            </a:r>
            <a:r>
              <a:rPr lang="en-US" sz="1600" b="1" dirty="0">
                <a:solidFill>
                  <a:srgbClr val="FFFFFF"/>
                </a:solidFill>
              </a:rPr>
              <a:t>Your Company Ready for a Big Data Breach</a:t>
            </a:r>
            <a:r>
              <a:rPr lang="en-US" sz="1600" b="1" dirty="0" smtClean="0">
                <a:solidFill>
                  <a:srgbClr val="FFFFFF"/>
                </a:solidFill>
              </a:rPr>
              <a:t>?” study in 2018 indicated that they were confident in their breach response plans, with a majority listing the following reasons why they had doubts:</a:t>
            </a:r>
            <a:endParaRPr lang="en-CA" sz="1600" b="1" dirty="0" smtClean="0">
              <a:solidFill>
                <a:schemeClr val="bg1"/>
              </a:solidFill>
            </a:endParaRPr>
          </a:p>
        </p:txBody>
      </p:sp>
      <p:grpSp>
        <p:nvGrpSpPr>
          <p:cNvPr id="41" name="Group 40"/>
          <p:cNvGrpSpPr/>
          <p:nvPr/>
        </p:nvGrpSpPr>
        <p:grpSpPr>
          <a:xfrm>
            <a:off x="403088" y="5669923"/>
            <a:ext cx="8337823" cy="682753"/>
            <a:chOff x="323389" y="3283951"/>
            <a:chExt cx="8337823" cy="682753"/>
          </a:xfrm>
        </p:grpSpPr>
        <p:sp>
          <p:nvSpPr>
            <p:cNvPr id="42" name="Rectangle 97"/>
            <p:cNvSpPr/>
            <p:nvPr/>
          </p:nvSpPr>
          <p:spPr>
            <a:xfrm>
              <a:off x="1600868" y="3283951"/>
              <a:ext cx="7060344" cy="676048"/>
            </a:xfrm>
            <a:prstGeom prst="rect">
              <a:avLst/>
            </a:prstGeom>
            <a:solidFill>
              <a:schemeClr val="bg1">
                <a:lumMod val="95000"/>
              </a:schemeClr>
            </a:solidFill>
            <a:ln w="12700">
              <a:noFill/>
            </a:ln>
            <a:effectLst>
              <a:outerShdw blurRad="25400" dist="254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252000" fontAlgn="base">
                <a:spcBef>
                  <a:spcPct val="0"/>
                </a:spcBef>
                <a:spcAft>
                  <a:spcPct val="0"/>
                </a:spcAft>
              </a:pPr>
              <a:r>
                <a:rPr lang="en-CA" sz="1200" dirty="0" smtClean="0">
                  <a:solidFill>
                    <a:srgbClr val="333333"/>
                  </a:solidFill>
                </a:rPr>
                <a:t>It is important to recognize that dealing with a security incident effectively has a lot to do with having a strong security culture overall. The faster an incident is detected and dealt with, the lower the damage tends to be. This is why Twitter’s response was so effective.</a:t>
              </a:r>
              <a:endParaRPr lang="en-CA" sz="1200" dirty="0">
                <a:solidFill>
                  <a:srgbClr val="333333"/>
                </a:solidFill>
              </a:endParaRPr>
            </a:p>
          </p:txBody>
        </p:sp>
        <p:pic>
          <p:nvPicPr>
            <p:cNvPr id="43" name="Picture 4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3389" y="3283951"/>
              <a:ext cx="1615443" cy="682753"/>
            </a:xfrm>
            <a:prstGeom prst="rect">
              <a:avLst/>
            </a:prstGeom>
          </p:spPr>
        </p:pic>
      </p:grpSp>
      <p:grpSp>
        <p:nvGrpSpPr>
          <p:cNvPr id="16" name="Group 15"/>
          <p:cNvGrpSpPr/>
          <p:nvPr/>
        </p:nvGrpSpPr>
        <p:grpSpPr>
          <a:xfrm>
            <a:off x="4872017" y="2864908"/>
            <a:ext cx="1564722" cy="1957160"/>
            <a:chOff x="451507" y="3031313"/>
            <a:chExt cx="1564722" cy="1957160"/>
          </a:xfrm>
        </p:grpSpPr>
        <p:sp>
          <p:nvSpPr>
            <p:cNvPr id="8" name="Rectangle 7"/>
            <p:cNvSpPr/>
            <p:nvPr/>
          </p:nvSpPr>
          <p:spPr>
            <a:xfrm>
              <a:off x="451507" y="3570046"/>
              <a:ext cx="1564722" cy="1418427"/>
            </a:xfrm>
            <a:prstGeom prst="rect">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Inability to prevent the loss of customers’ and business partners’ trust and confidence.</a:t>
              </a:r>
              <a:endParaRPr lang="en-US" sz="1200" dirty="0">
                <a:solidFill>
                  <a:schemeClr val="tx1"/>
                </a:solidFill>
              </a:endParaRPr>
            </a:p>
          </p:txBody>
        </p:sp>
        <p:sp>
          <p:nvSpPr>
            <p:cNvPr id="9" name="TextBox 8"/>
            <p:cNvSpPr txBox="1"/>
            <p:nvPr/>
          </p:nvSpPr>
          <p:spPr>
            <a:xfrm>
              <a:off x="760023" y="3031313"/>
              <a:ext cx="1211580" cy="584775"/>
            </a:xfrm>
            <a:prstGeom prst="rect">
              <a:avLst/>
            </a:prstGeom>
            <a:ln>
              <a:noFill/>
            </a:ln>
          </p:spPr>
          <p:txBody>
            <a:bodyPr wrap="square" rtlCol="0">
              <a:spAutoFit/>
            </a:bodyPr>
            <a:lstStyle/>
            <a:p>
              <a:r>
                <a:rPr lang="en-US" sz="3200" b="1" dirty="0" smtClean="0"/>
                <a:t>60%</a:t>
              </a:r>
            </a:p>
          </p:txBody>
        </p:sp>
      </p:grpSp>
      <p:grpSp>
        <p:nvGrpSpPr>
          <p:cNvPr id="18" name="Group 17"/>
          <p:cNvGrpSpPr/>
          <p:nvPr/>
        </p:nvGrpSpPr>
        <p:grpSpPr>
          <a:xfrm>
            <a:off x="2650300" y="2864908"/>
            <a:ext cx="1564722" cy="1945121"/>
            <a:chOff x="2962019" y="3043352"/>
            <a:chExt cx="1564722" cy="1945121"/>
          </a:xfrm>
        </p:grpSpPr>
        <p:sp>
          <p:nvSpPr>
            <p:cNvPr id="17" name="Rectangle 16"/>
            <p:cNvSpPr/>
            <p:nvPr/>
          </p:nvSpPr>
          <p:spPr>
            <a:xfrm>
              <a:off x="2962019" y="3570046"/>
              <a:ext cx="1564722" cy="1418427"/>
            </a:xfrm>
            <a:prstGeom prst="rect">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Inability to prevent negative public opinion, blog posts, and media reports.</a:t>
              </a:r>
              <a:endParaRPr lang="en-US" sz="1200" dirty="0">
                <a:solidFill>
                  <a:schemeClr val="tx1"/>
                </a:solidFill>
              </a:endParaRPr>
            </a:p>
          </p:txBody>
        </p:sp>
        <p:sp>
          <p:nvSpPr>
            <p:cNvPr id="11" name="TextBox 10"/>
            <p:cNvSpPr txBox="1"/>
            <p:nvPr/>
          </p:nvSpPr>
          <p:spPr>
            <a:xfrm>
              <a:off x="3360247" y="3043352"/>
              <a:ext cx="1019725" cy="584775"/>
            </a:xfrm>
            <a:prstGeom prst="rect">
              <a:avLst/>
            </a:prstGeom>
            <a:ln>
              <a:noFill/>
            </a:ln>
          </p:spPr>
          <p:txBody>
            <a:bodyPr wrap="square" rtlCol="0">
              <a:spAutoFit/>
            </a:bodyPr>
            <a:lstStyle/>
            <a:p>
              <a:r>
                <a:rPr lang="en-US" sz="3200" b="1" dirty="0" smtClean="0"/>
                <a:t>64%</a:t>
              </a:r>
            </a:p>
          </p:txBody>
        </p:sp>
      </p:grpSp>
      <p:grpSp>
        <p:nvGrpSpPr>
          <p:cNvPr id="19" name="Group 18"/>
          <p:cNvGrpSpPr/>
          <p:nvPr/>
        </p:nvGrpSpPr>
        <p:grpSpPr>
          <a:xfrm>
            <a:off x="428583" y="2835059"/>
            <a:ext cx="1564722" cy="1961632"/>
            <a:chOff x="5211739" y="3027121"/>
            <a:chExt cx="1564722" cy="1961632"/>
          </a:xfrm>
        </p:grpSpPr>
        <p:sp>
          <p:nvSpPr>
            <p:cNvPr id="20" name="Rectangle 19"/>
            <p:cNvSpPr/>
            <p:nvPr/>
          </p:nvSpPr>
          <p:spPr>
            <a:xfrm>
              <a:off x="5211739" y="3570326"/>
              <a:ext cx="1564722" cy="1418427"/>
            </a:xfrm>
            <a:prstGeom prst="rect">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Not prepared to respond to data breach involving confidential information and intellectual property.</a:t>
              </a:r>
              <a:endParaRPr lang="en-US" sz="1200" dirty="0">
                <a:solidFill>
                  <a:schemeClr val="tx1"/>
                </a:solidFill>
              </a:endParaRPr>
            </a:p>
          </p:txBody>
        </p:sp>
        <p:sp>
          <p:nvSpPr>
            <p:cNvPr id="14" name="TextBox 13"/>
            <p:cNvSpPr txBox="1"/>
            <p:nvPr/>
          </p:nvSpPr>
          <p:spPr>
            <a:xfrm>
              <a:off x="5553544" y="3027121"/>
              <a:ext cx="1165860" cy="584775"/>
            </a:xfrm>
            <a:prstGeom prst="rect">
              <a:avLst/>
            </a:prstGeom>
            <a:ln>
              <a:noFill/>
            </a:ln>
          </p:spPr>
          <p:txBody>
            <a:bodyPr wrap="square" rtlCol="0">
              <a:spAutoFit/>
            </a:bodyPr>
            <a:lstStyle/>
            <a:p>
              <a:r>
                <a:rPr lang="en-US" sz="3200" b="1" dirty="0" smtClean="0"/>
                <a:t>60%</a:t>
              </a:r>
            </a:p>
          </p:txBody>
        </p:sp>
      </p:grpSp>
      <p:grpSp>
        <p:nvGrpSpPr>
          <p:cNvPr id="21" name="Group 20"/>
          <p:cNvGrpSpPr/>
          <p:nvPr/>
        </p:nvGrpSpPr>
        <p:grpSpPr>
          <a:xfrm>
            <a:off x="7093735" y="2861649"/>
            <a:ext cx="1564722" cy="1960419"/>
            <a:chOff x="7367523" y="3023669"/>
            <a:chExt cx="1564722" cy="1960419"/>
          </a:xfrm>
        </p:grpSpPr>
        <p:sp>
          <p:nvSpPr>
            <p:cNvPr id="22" name="Rectangle 21"/>
            <p:cNvSpPr/>
            <p:nvPr/>
          </p:nvSpPr>
          <p:spPr>
            <a:xfrm>
              <a:off x="7367523" y="3565661"/>
              <a:ext cx="1564722" cy="1418427"/>
            </a:xfrm>
            <a:prstGeom prst="rect">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Inability to minimize the financial and reputational consequences of a material data breach.</a:t>
              </a:r>
              <a:endParaRPr lang="en-US" sz="1200" dirty="0">
                <a:solidFill>
                  <a:schemeClr val="tx1"/>
                </a:solidFill>
              </a:endParaRPr>
            </a:p>
          </p:txBody>
        </p:sp>
        <p:sp>
          <p:nvSpPr>
            <p:cNvPr id="15" name="TextBox 14"/>
            <p:cNvSpPr txBox="1"/>
            <p:nvPr/>
          </p:nvSpPr>
          <p:spPr>
            <a:xfrm>
              <a:off x="7676038" y="3023669"/>
              <a:ext cx="1040130" cy="584775"/>
            </a:xfrm>
            <a:prstGeom prst="rect">
              <a:avLst/>
            </a:prstGeom>
            <a:ln>
              <a:noFill/>
            </a:ln>
          </p:spPr>
          <p:txBody>
            <a:bodyPr wrap="square" rtlCol="0">
              <a:spAutoFit/>
            </a:bodyPr>
            <a:lstStyle/>
            <a:p>
              <a:r>
                <a:rPr lang="en-US" sz="3200" b="1" dirty="0" smtClean="0"/>
                <a:t>75%</a:t>
              </a:r>
            </a:p>
          </p:txBody>
        </p:sp>
      </p:grpSp>
      <p:sp>
        <p:nvSpPr>
          <p:cNvPr id="29" name="TextBox 28"/>
          <p:cNvSpPr txBox="1"/>
          <p:nvPr/>
        </p:nvSpPr>
        <p:spPr>
          <a:xfrm>
            <a:off x="133350" y="4932199"/>
            <a:ext cx="8858250" cy="677108"/>
          </a:xfrm>
          <a:prstGeom prst="rect">
            <a:avLst/>
          </a:prstGeom>
          <a:gradFill>
            <a:gsLst>
              <a:gs pos="0">
                <a:srgbClr val="2576B7"/>
              </a:gs>
              <a:gs pos="100000">
                <a:schemeClr val="accent1"/>
              </a:gs>
            </a:gsLst>
            <a:lin ang="0" scaled="0"/>
          </a:gradFill>
        </p:spPr>
        <p:txBody>
          <a:bodyPr wrap="square" lIns="182880" tIns="91440" rIns="182880" bIns="91440" rtlCol="0">
            <a:spAutoFit/>
          </a:bodyPr>
          <a:lstStyle/>
          <a:p>
            <a:pPr algn="ctr"/>
            <a:r>
              <a:rPr lang="en-CA" sz="1400" b="1" dirty="0" smtClean="0">
                <a:solidFill>
                  <a:schemeClr val="bg1"/>
                </a:solidFill>
              </a:rPr>
              <a:t>According to Ponemon’s “2017 Cost of Data Breach Study” the average time to identify a data breach is </a:t>
            </a:r>
            <a:r>
              <a:rPr lang="en-CA" b="1" dirty="0" smtClean="0">
                <a:solidFill>
                  <a:schemeClr val="bg1"/>
                </a:solidFill>
              </a:rPr>
              <a:t>191 days</a:t>
            </a:r>
            <a:r>
              <a:rPr lang="en-CA" sz="1400" b="1" dirty="0" smtClean="0">
                <a:solidFill>
                  <a:schemeClr val="bg1"/>
                </a:solidFill>
              </a:rPr>
              <a:t>.</a:t>
            </a:r>
          </a:p>
        </p:txBody>
      </p:sp>
    </p:spTree>
    <p:extLst>
      <p:ext uri="{BB962C8B-B14F-4D97-AF65-F5344CB8AC3E}">
        <p14:creationId xmlns:p14="http://schemas.microsoft.com/office/powerpoint/2010/main" val="58640170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p:cNvSpPr/>
          <p:nvPr/>
        </p:nvSpPr>
        <p:spPr>
          <a:xfrm>
            <a:off x="1093526" y="2729325"/>
            <a:ext cx="7423057" cy="8208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t>Would blame the company that lost their data before the hacker who stole it.</a:t>
            </a:r>
            <a:endParaRPr lang="en-US" sz="1400" b="1" dirty="0"/>
          </a:p>
        </p:txBody>
      </p:sp>
      <p:sp>
        <p:nvSpPr>
          <p:cNvPr id="21" name="Rectangle 20"/>
          <p:cNvSpPr/>
          <p:nvPr/>
        </p:nvSpPr>
        <p:spPr>
          <a:xfrm>
            <a:off x="1093527" y="1908810"/>
            <a:ext cx="7423057" cy="8205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t>Report being more aware of data breaches than they were five years ago.</a:t>
            </a:r>
            <a:endParaRPr lang="en-US" sz="1400" b="1" dirty="0"/>
          </a:p>
        </p:txBody>
      </p:sp>
      <p:sp>
        <p:nvSpPr>
          <p:cNvPr id="2" name="Title 1"/>
          <p:cNvSpPr>
            <a:spLocks noGrp="1"/>
          </p:cNvSpPr>
          <p:nvPr>
            <p:ph type="title"/>
          </p:nvPr>
        </p:nvSpPr>
        <p:spPr/>
        <p:txBody>
          <a:bodyPr/>
          <a:lstStyle/>
          <a:p>
            <a:r>
              <a:rPr lang="en-US" dirty="0" smtClean="0"/>
              <a:t>Manage the fallout from the incident </a:t>
            </a:r>
            <a:r>
              <a:rPr lang="en-US" b="1" dirty="0"/>
              <a:t>c</a:t>
            </a:r>
            <a:r>
              <a:rPr lang="en-US" b="1" dirty="0" smtClean="0"/>
              <a:t>ontinued</a:t>
            </a:r>
            <a:endParaRPr lang="en-US" dirty="0"/>
          </a:p>
        </p:txBody>
      </p:sp>
      <p:sp>
        <p:nvSpPr>
          <p:cNvPr id="3" name="Text Placeholder 2"/>
          <p:cNvSpPr>
            <a:spLocks noGrp="1"/>
          </p:cNvSpPr>
          <p:nvPr>
            <p:ph type="body" sz="quarter" idx="10"/>
          </p:nvPr>
        </p:nvSpPr>
        <p:spPr/>
        <p:txBody>
          <a:bodyPr/>
          <a:lstStyle/>
          <a:p>
            <a:r>
              <a:rPr lang="en-US" dirty="0" smtClean="0"/>
              <a:t>2.3</a:t>
            </a:r>
            <a:endParaRPr lang="en-US" dirty="0"/>
          </a:p>
        </p:txBody>
      </p:sp>
      <p:sp>
        <p:nvSpPr>
          <p:cNvPr id="4" name="TextBox 3"/>
          <p:cNvSpPr txBox="1"/>
          <p:nvPr/>
        </p:nvSpPr>
        <p:spPr>
          <a:xfrm>
            <a:off x="320634" y="1231027"/>
            <a:ext cx="7828362" cy="338554"/>
          </a:xfrm>
          <a:prstGeom prst="rect">
            <a:avLst/>
          </a:prstGeom>
        </p:spPr>
        <p:txBody>
          <a:bodyPr wrap="square" rtlCol="0">
            <a:spAutoFit/>
          </a:bodyPr>
          <a:lstStyle/>
          <a:p>
            <a:r>
              <a:rPr lang="en-US" sz="1600" b="1" dirty="0" smtClean="0"/>
              <a:t>Consumers are raising their expectations regarding data security.</a:t>
            </a:r>
          </a:p>
        </p:txBody>
      </p:sp>
      <p:sp>
        <p:nvSpPr>
          <p:cNvPr id="11" name="Oval 10"/>
          <p:cNvSpPr/>
          <p:nvPr/>
        </p:nvSpPr>
        <p:spPr>
          <a:xfrm>
            <a:off x="320634" y="1820670"/>
            <a:ext cx="1024354" cy="102435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73%</a:t>
            </a:r>
            <a:endParaRPr lang="en-US" b="1" dirty="0"/>
          </a:p>
        </p:txBody>
      </p:sp>
      <p:sp>
        <p:nvSpPr>
          <p:cNvPr id="26" name="Rectangle 25"/>
          <p:cNvSpPr/>
          <p:nvPr/>
        </p:nvSpPr>
        <p:spPr>
          <a:xfrm>
            <a:off x="1093524" y="4381057"/>
            <a:ext cx="7423057" cy="820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t>Would be more likely to shop with a company that proves it takes data protection seriously.</a:t>
            </a:r>
            <a:endParaRPr lang="en-US" sz="1400" b="1" dirty="0"/>
          </a:p>
        </p:txBody>
      </p:sp>
      <p:sp>
        <p:nvSpPr>
          <p:cNvPr id="27" name="TextBox 26"/>
          <p:cNvSpPr txBox="1"/>
          <p:nvPr/>
        </p:nvSpPr>
        <p:spPr>
          <a:xfrm>
            <a:off x="201614" y="6308562"/>
            <a:ext cx="4164645" cy="246221"/>
          </a:xfrm>
          <a:prstGeom prst="rect">
            <a:avLst/>
          </a:prstGeom>
        </p:spPr>
        <p:txBody>
          <a:bodyPr wrap="square" rtlCol="0">
            <a:spAutoFit/>
          </a:bodyPr>
          <a:lstStyle/>
          <a:p>
            <a:r>
              <a:rPr lang="en-US" sz="1000" b="1" dirty="0" smtClean="0"/>
              <a:t>Source: </a:t>
            </a:r>
            <a:r>
              <a:rPr lang="en-US" sz="1000" dirty="0" smtClean="0"/>
              <a:t>RSA, "Data </a:t>
            </a:r>
            <a:r>
              <a:rPr lang="en-US" sz="1000" dirty="0"/>
              <a:t>Privacy and Security Report 2017</a:t>
            </a:r>
            <a:r>
              <a:rPr lang="en-US" sz="1000" dirty="0" smtClean="0"/>
              <a:t>.”</a:t>
            </a:r>
          </a:p>
        </p:txBody>
      </p:sp>
      <p:sp>
        <p:nvSpPr>
          <p:cNvPr id="19" name="Oval 18"/>
          <p:cNvSpPr/>
          <p:nvPr/>
        </p:nvSpPr>
        <p:spPr>
          <a:xfrm>
            <a:off x="320634" y="2648033"/>
            <a:ext cx="1024354" cy="102435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62%</a:t>
            </a:r>
            <a:endParaRPr lang="en-US" b="1" dirty="0"/>
          </a:p>
        </p:txBody>
      </p:sp>
      <p:sp>
        <p:nvSpPr>
          <p:cNvPr id="18" name="Oval 17"/>
          <p:cNvSpPr/>
          <p:nvPr/>
        </p:nvSpPr>
        <p:spPr>
          <a:xfrm>
            <a:off x="320634" y="3445374"/>
            <a:ext cx="1024354" cy="102435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82%</a:t>
            </a:r>
            <a:endParaRPr lang="en-US" b="1" dirty="0"/>
          </a:p>
        </p:txBody>
      </p:sp>
      <p:sp>
        <p:nvSpPr>
          <p:cNvPr id="25" name="Rectangle 24"/>
          <p:cNvSpPr/>
          <p:nvPr/>
        </p:nvSpPr>
        <p:spPr>
          <a:xfrm>
            <a:off x="1093525" y="3555191"/>
            <a:ext cx="7423057" cy="820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t>Of U.K. respondents would boycott a company that repeatedly mishandled and demonstrated a lack of respect for consumers’ data.</a:t>
            </a:r>
            <a:endParaRPr lang="en-US" sz="1400" b="1" dirty="0"/>
          </a:p>
        </p:txBody>
      </p:sp>
      <p:sp>
        <p:nvSpPr>
          <p:cNvPr id="20" name="Oval 19"/>
          <p:cNvSpPr/>
          <p:nvPr/>
        </p:nvSpPr>
        <p:spPr>
          <a:xfrm>
            <a:off x="320634" y="4271681"/>
            <a:ext cx="1024354" cy="102435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50%</a:t>
            </a:r>
            <a:endParaRPr lang="en-US" b="1" dirty="0"/>
          </a:p>
        </p:txBody>
      </p:sp>
      <p:grpSp>
        <p:nvGrpSpPr>
          <p:cNvPr id="14" name="Group 13"/>
          <p:cNvGrpSpPr/>
          <p:nvPr/>
        </p:nvGrpSpPr>
        <p:grpSpPr>
          <a:xfrm>
            <a:off x="320634" y="5625809"/>
            <a:ext cx="8337823" cy="682753"/>
            <a:chOff x="323389" y="3283951"/>
            <a:chExt cx="8337823" cy="682753"/>
          </a:xfrm>
        </p:grpSpPr>
        <p:sp>
          <p:nvSpPr>
            <p:cNvPr id="15" name="Rectangle 97"/>
            <p:cNvSpPr/>
            <p:nvPr/>
          </p:nvSpPr>
          <p:spPr>
            <a:xfrm>
              <a:off x="1600868" y="3283951"/>
              <a:ext cx="7060344" cy="676048"/>
            </a:xfrm>
            <a:prstGeom prst="rect">
              <a:avLst/>
            </a:prstGeom>
            <a:solidFill>
              <a:schemeClr val="bg1">
                <a:lumMod val="95000"/>
              </a:schemeClr>
            </a:solidFill>
            <a:ln w="12700">
              <a:noFill/>
            </a:ln>
            <a:effectLst>
              <a:outerShdw blurRad="25400" dist="254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252000" fontAlgn="base">
                <a:spcBef>
                  <a:spcPct val="0"/>
                </a:spcBef>
                <a:spcAft>
                  <a:spcPct val="0"/>
                </a:spcAft>
              </a:pPr>
              <a:r>
                <a:rPr lang="en-US" sz="1200" dirty="0">
                  <a:solidFill>
                    <a:srgbClr val="333333"/>
                  </a:solidFill>
                </a:rPr>
                <a:t>There’s no such thing as successful incident response </a:t>
              </a:r>
              <a:r>
                <a:rPr lang="en-US" sz="1200" dirty="0" smtClean="0">
                  <a:solidFill>
                    <a:srgbClr val="333333"/>
                  </a:solidFill>
                </a:rPr>
                <a:t>communications; </a:t>
              </a:r>
              <a:r>
                <a:rPr lang="en-US" sz="1200" dirty="0">
                  <a:solidFill>
                    <a:srgbClr val="333333"/>
                  </a:solidFill>
                </a:rPr>
                <a:t>strive instead for effective </a:t>
              </a:r>
              <a:r>
                <a:rPr lang="en-US" sz="1200" dirty="0" smtClean="0">
                  <a:solidFill>
                    <a:srgbClr val="333333"/>
                  </a:solidFill>
                </a:rPr>
                <a:t>communications. There </a:t>
              </a:r>
              <a:r>
                <a:rPr lang="en-US" sz="1200" dirty="0">
                  <a:solidFill>
                    <a:srgbClr val="333333"/>
                  </a:solidFill>
                </a:rPr>
                <a:t>will always be some fallout after a security incident, but it can be effectively mitigated by being honest, transparent, and </a:t>
              </a:r>
              <a:r>
                <a:rPr lang="en-US" sz="1200" dirty="0" smtClean="0">
                  <a:solidFill>
                    <a:srgbClr val="333333"/>
                  </a:solidFill>
                </a:rPr>
                <a:t>accountable.</a:t>
              </a:r>
              <a:endParaRPr lang="en-US" sz="1200" dirty="0">
                <a:solidFill>
                  <a:srgbClr val="333333"/>
                </a:solidFill>
              </a:endParaRPr>
            </a:p>
          </p:txBody>
        </p:sp>
        <p:pic>
          <p:nvPicPr>
            <p:cNvPr id="16" name="Picture 1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3389" y="3283951"/>
              <a:ext cx="1615443" cy="682753"/>
            </a:xfrm>
            <a:prstGeom prst="rect">
              <a:avLst/>
            </a:prstGeom>
          </p:spPr>
        </p:pic>
      </p:grpSp>
    </p:spTree>
    <p:extLst>
      <p:ext uri="{BB962C8B-B14F-4D97-AF65-F5344CB8AC3E}">
        <p14:creationId xmlns:p14="http://schemas.microsoft.com/office/powerpoint/2010/main" val="138729934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Manage the fallout from the incident </a:t>
            </a:r>
            <a:r>
              <a:rPr lang="en-US" b="1" dirty="0" smtClean="0"/>
              <a:t>continued</a:t>
            </a:r>
            <a:r>
              <a:rPr lang="en-US" dirty="0" smtClean="0"/>
              <a:t> </a:t>
            </a:r>
            <a:endParaRPr lang="en-US" dirty="0"/>
          </a:p>
        </p:txBody>
      </p:sp>
      <p:sp>
        <p:nvSpPr>
          <p:cNvPr id="3" name="Text Placeholder 2"/>
          <p:cNvSpPr>
            <a:spLocks noGrp="1"/>
          </p:cNvSpPr>
          <p:nvPr>
            <p:ph type="body" sz="quarter" idx="10"/>
          </p:nvPr>
        </p:nvSpPr>
        <p:spPr/>
        <p:txBody>
          <a:bodyPr/>
          <a:lstStyle/>
          <a:p>
            <a:r>
              <a:rPr lang="en-US" dirty="0" smtClean="0"/>
              <a:t>2.3</a:t>
            </a:r>
            <a:endParaRPr lang="en-US" dirty="0"/>
          </a:p>
        </p:txBody>
      </p:sp>
      <p:sp>
        <p:nvSpPr>
          <p:cNvPr id="10" name="Rectangle 9"/>
          <p:cNvSpPr/>
          <p:nvPr/>
        </p:nvSpPr>
        <p:spPr>
          <a:xfrm>
            <a:off x="320634" y="1450810"/>
            <a:ext cx="5021387" cy="3768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600"/>
              </a:spcAft>
            </a:pPr>
            <a:r>
              <a:rPr lang="en-US" sz="1400" b="1" dirty="0">
                <a:solidFill>
                  <a:schemeClr val="bg1"/>
                </a:solidFill>
              </a:rPr>
              <a:t>What you say matters</a:t>
            </a:r>
          </a:p>
        </p:txBody>
      </p:sp>
      <p:sp>
        <p:nvSpPr>
          <p:cNvPr id="11" name="Rectangle 10"/>
          <p:cNvSpPr/>
          <p:nvPr/>
        </p:nvSpPr>
        <p:spPr>
          <a:xfrm>
            <a:off x="339632" y="3947787"/>
            <a:ext cx="8658919" cy="1015663"/>
          </a:xfrm>
          <a:prstGeom prst="rect">
            <a:avLst/>
          </a:prstGeom>
        </p:spPr>
        <p:txBody>
          <a:bodyPr wrap="square">
            <a:spAutoFit/>
          </a:bodyPr>
          <a:lstStyle/>
          <a:p>
            <a:pPr>
              <a:spcAft>
                <a:spcPts val="600"/>
              </a:spcAft>
            </a:pPr>
            <a:r>
              <a:rPr lang="en-US" sz="1400" b="1" dirty="0" smtClean="0"/>
              <a:t>Avoid spin</a:t>
            </a:r>
          </a:p>
          <a:p>
            <a:pPr marL="285750" indent="-285750">
              <a:spcAft>
                <a:spcPts val="600"/>
              </a:spcAft>
              <a:buFont typeface="Arial" panose="020B0604020202020204" pitchFamily="34" charset="0"/>
              <a:buChar char="•"/>
            </a:pPr>
            <a:r>
              <a:rPr lang="en-US" sz="1200" dirty="0" smtClean="0"/>
              <a:t>Honesty </a:t>
            </a:r>
            <a:r>
              <a:rPr lang="en-US" sz="1200" dirty="0"/>
              <a:t>and transparency are important after a security incident, which means it is not a good </a:t>
            </a:r>
            <a:r>
              <a:rPr lang="en-US" sz="1200" dirty="0" smtClean="0"/>
              <a:t>idea to </a:t>
            </a:r>
            <a:r>
              <a:rPr lang="en-US" sz="1200" dirty="0"/>
              <a:t>try to spin the incident (i.e. attempt to make it seem like something other than it really was).</a:t>
            </a:r>
          </a:p>
          <a:p>
            <a:pPr marL="285750" indent="-285750">
              <a:spcAft>
                <a:spcPts val="600"/>
              </a:spcAft>
              <a:buFont typeface="Arial" panose="020B0604020202020204" pitchFamily="34" charset="0"/>
              <a:buChar char="•"/>
            </a:pPr>
            <a:r>
              <a:rPr lang="en-US" sz="1200" dirty="0"/>
              <a:t>This means putting your organization in a vulnerable position, but this is the first step towards rebuilding trust</a:t>
            </a:r>
            <a:r>
              <a:rPr lang="en-US" sz="1200" dirty="0" smtClean="0"/>
              <a:t>. </a:t>
            </a:r>
          </a:p>
        </p:txBody>
      </p:sp>
      <p:sp>
        <p:nvSpPr>
          <p:cNvPr id="12" name="Rectangle 11"/>
          <p:cNvSpPr/>
          <p:nvPr/>
        </p:nvSpPr>
        <p:spPr>
          <a:xfrm>
            <a:off x="320632" y="1838877"/>
            <a:ext cx="8556667" cy="2092881"/>
          </a:xfrm>
          <a:prstGeom prst="rect">
            <a:avLst/>
          </a:prstGeom>
        </p:spPr>
        <p:txBody>
          <a:bodyPr wrap="square">
            <a:spAutoFit/>
          </a:bodyPr>
          <a:lstStyle/>
          <a:p>
            <a:pPr>
              <a:spcAft>
                <a:spcPts val="600"/>
              </a:spcAft>
            </a:pPr>
            <a:r>
              <a:rPr lang="en-US" sz="1400" b="1" dirty="0"/>
              <a:t>Consider your </a:t>
            </a:r>
            <a:r>
              <a:rPr lang="en-US" sz="1400" b="1" dirty="0" smtClean="0"/>
              <a:t>words</a:t>
            </a:r>
          </a:p>
          <a:p>
            <a:pPr marL="285750" indent="-285750">
              <a:spcAft>
                <a:spcPts val="600"/>
              </a:spcAft>
              <a:buFont typeface="Arial" panose="020B0604020202020204" pitchFamily="34" charset="0"/>
              <a:buChar char="•"/>
            </a:pPr>
            <a:r>
              <a:rPr lang="en-US" sz="1200" dirty="0" smtClean="0"/>
              <a:t>Words </a:t>
            </a:r>
            <a:r>
              <a:rPr lang="en-US" sz="1200" dirty="0"/>
              <a:t>are hard to take back, so be careful with the language you use when communicating an incident to stakeholders</a:t>
            </a:r>
            <a:r>
              <a:rPr lang="en-US" sz="1200" dirty="0" smtClean="0"/>
              <a:t>. </a:t>
            </a:r>
          </a:p>
          <a:p>
            <a:pPr marL="742950" lvl="1" indent="-285750">
              <a:spcAft>
                <a:spcPts val="400"/>
              </a:spcAft>
              <a:buFont typeface="Courier New" panose="02070309020205020404" pitchFamily="49" charset="0"/>
              <a:buChar char="o"/>
            </a:pPr>
            <a:r>
              <a:rPr lang="en-US" sz="1200" dirty="0" smtClean="0"/>
              <a:t>E.g</a:t>
            </a:r>
            <a:r>
              <a:rPr lang="en-US" sz="1200" dirty="0"/>
              <a:t>. avoid referring to an incident as a breach until you are certain that an attacker breached </a:t>
            </a:r>
            <a:r>
              <a:rPr lang="en-US" sz="1200" dirty="0" smtClean="0"/>
              <a:t/>
            </a:r>
            <a:br>
              <a:rPr lang="en-US" sz="1200" dirty="0" smtClean="0"/>
            </a:br>
            <a:r>
              <a:rPr lang="en-US" sz="1200" dirty="0" smtClean="0"/>
              <a:t>your </a:t>
            </a:r>
            <a:r>
              <a:rPr lang="en-US" sz="1200" dirty="0"/>
              <a:t>security and stole data</a:t>
            </a:r>
            <a:r>
              <a:rPr lang="en-US" sz="1200" dirty="0" smtClean="0"/>
              <a:t>.</a:t>
            </a:r>
          </a:p>
          <a:p>
            <a:pPr marL="285750" indent="-285750">
              <a:spcAft>
                <a:spcPts val="600"/>
              </a:spcAft>
              <a:buFont typeface="Arial" panose="020B0604020202020204" pitchFamily="34" charset="0"/>
              <a:buChar char="•"/>
            </a:pPr>
            <a:r>
              <a:rPr lang="en-US" sz="1200" dirty="0" smtClean="0"/>
              <a:t>Even when things go wrong, you can still sound like you know what you’re doing by speaking intelligently about the incident. The more precise you can be the better.</a:t>
            </a:r>
          </a:p>
          <a:p>
            <a:pPr marL="742950" lvl="1" indent="-285750">
              <a:spcAft>
                <a:spcPts val="600"/>
              </a:spcAft>
              <a:buFont typeface="Courier New" panose="02070309020205020404" pitchFamily="49" charset="0"/>
              <a:buChar char="o"/>
            </a:pPr>
            <a:r>
              <a:rPr lang="en-US" sz="1200" dirty="0" smtClean="0"/>
              <a:t>E.g. referring to your security incident as a “hack” doesn’t really tell stakeholders what happened. It may also imply that you don’t know either, which might suggest that your organization lacks essential cybersecurity knowledge and doesn’t know how to protect sensitive data.  </a:t>
            </a:r>
            <a:endParaRPr lang="en-US" sz="1200" dirty="0"/>
          </a:p>
        </p:txBody>
      </p:sp>
      <p:grpSp>
        <p:nvGrpSpPr>
          <p:cNvPr id="13" name="Group 12"/>
          <p:cNvGrpSpPr/>
          <p:nvPr/>
        </p:nvGrpSpPr>
        <p:grpSpPr>
          <a:xfrm>
            <a:off x="4789212" y="5158504"/>
            <a:ext cx="4088087" cy="1136788"/>
            <a:chOff x="310684" y="1569845"/>
            <a:chExt cx="3881240" cy="1136788"/>
          </a:xfrm>
        </p:grpSpPr>
        <p:sp>
          <p:nvSpPr>
            <p:cNvPr id="14" name="Text Placeholder 12"/>
            <p:cNvSpPr txBox="1">
              <a:spLocks/>
            </p:cNvSpPr>
            <p:nvPr/>
          </p:nvSpPr>
          <p:spPr>
            <a:xfrm>
              <a:off x="323391" y="1856834"/>
              <a:ext cx="3868533" cy="849799"/>
            </a:xfrm>
            <a:prstGeom prst="rect">
              <a:avLst/>
            </a:prstGeom>
            <a:solidFill>
              <a:schemeClr val="bg1">
                <a:lumMod val="95000"/>
              </a:schemeClr>
            </a:solidFill>
            <a:ln w="25400">
              <a:solidFill>
                <a:schemeClr val="bg1">
                  <a:lumMod val="95000"/>
                </a:schemeClr>
              </a:solidFill>
            </a:ln>
            <a:effectLst>
              <a:outerShdw blurRad="25400" dist="25400" dir="2700000" algn="ctr" rotWithShape="0">
                <a:srgbClr val="000000">
                  <a:alpha val="10000"/>
                </a:srgbClr>
              </a:outerShdw>
            </a:effectLst>
          </p:spPr>
          <p:txBody>
            <a:bodyPr/>
            <a:lstStyle>
              <a:lvl1pPr marL="180975" indent="-180975" algn="l" rtl="0" eaLnBrk="1" fontAlgn="base" hangingPunct="1">
                <a:spcBef>
                  <a:spcPct val="20000"/>
                </a:spcBef>
                <a:spcAft>
                  <a:spcPct val="0"/>
                </a:spcAft>
                <a:buClr>
                  <a:schemeClr val="tx1"/>
                </a:buClr>
                <a:buSzPct val="120000"/>
                <a:buFont typeface="Arial" pitchFamily="34" charset="0"/>
                <a:buChar char="•"/>
                <a:defRPr sz="1200" kern="1200">
                  <a:solidFill>
                    <a:schemeClr val="tx1"/>
                  </a:solidFill>
                  <a:latin typeface="+mn-lt"/>
                  <a:ea typeface="+mn-ea"/>
                  <a:cs typeface="+mn-cs"/>
                </a:defRPr>
              </a:lvl1pPr>
              <a:lvl2pPr marL="361950" indent="-180975" algn="l" rtl="0" eaLnBrk="1" fontAlgn="base" hangingPunct="1">
                <a:spcBef>
                  <a:spcPct val="20000"/>
                </a:spcBef>
                <a:spcAft>
                  <a:spcPct val="0"/>
                </a:spcAft>
                <a:buClr>
                  <a:schemeClr val="tx1"/>
                </a:buClr>
                <a:buSzPct val="150000"/>
                <a:buFont typeface="Arial" pitchFamily="34" charset="0"/>
                <a:buChar char="◦"/>
                <a:defRPr sz="1200" kern="1200">
                  <a:solidFill>
                    <a:schemeClr val="tx1"/>
                  </a:solidFill>
                  <a:latin typeface="+mn-lt"/>
                  <a:ea typeface="+mn-ea"/>
                  <a:cs typeface="+mn-cs"/>
                </a:defRPr>
              </a:lvl2pPr>
              <a:lvl3pPr marL="542925" indent="-180975" algn="l" rtl="0" eaLnBrk="1" fontAlgn="base" hangingPunct="1">
                <a:spcBef>
                  <a:spcPct val="20000"/>
                </a:spcBef>
                <a:spcAft>
                  <a:spcPct val="0"/>
                </a:spcAft>
                <a:buClr>
                  <a:schemeClr val="tx1"/>
                </a:buClr>
                <a:buFont typeface="Arial" pitchFamily="34" charset="0"/>
                <a:buChar char="–"/>
                <a:defRPr sz="1200" kern="1200">
                  <a:solidFill>
                    <a:schemeClr val="tx1"/>
                  </a:solidFill>
                  <a:latin typeface="+mn-lt"/>
                  <a:ea typeface="+mn-ea"/>
                  <a:cs typeface="+mn-cs"/>
                </a:defRPr>
              </a:lvl3pPr>
              <a:lvl4pPr marL="714375" indent="-171450" algn="l" rtl="0" eaLnBrk="1" fontAlgn="base" hangingPunct="1">
                <a:spcBef>
                  <a:spcPct val="20000"/>
                </a:spcBef>
                <a:spcAft>
                  <a:spcPct val="0"/>
                </a:spcAft>
                <a:buClr>
                  <a:schemeClr val="tx1"/>
                </a:buClr>
                <a:buFont typeface="Wingdings" pitchFamily="2" charset="2"/>
                <a:buChar char="§"/>
                <a:defRPr sz="12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600"/>
                </a:spcBef>
                <a:spcAft>
                  <a:spcPts val="600"/>
                </a:spcAft>
                <a:buClr>
                  <a:srgbClr val="333333"/>
                </a:buClr>
                <a:buSzPct val="100000"/>
                <a:buNone/>
              </a:pPr>
              <a:r>
                <a:rPr lang="en-US" sz="1100" dirty="0" smtClean="0"/>
                <a:t>You </a:t>
              </a:r>
              <a:r>
                <a:rPr lang="en-US" sz="1100" dirty="0"/>
                <a:t>won’t save face by withholding embarrassing details. </a:t>
              </a:r>
              <a:r>
                <a:rPr lang="en-US" sz="1100" dirty="0" smtClean="0"/>
                <a:t/>
              </a:r>
              <a:br>
                <a:rPr lang="en-US" sz="1100" dirty="0" smtClean="0"/>
              </a:br>
              <a:r>
                <a:rPr lang="en-US" sz="1100" dirty="0" smtClean="0"/>
                <a:t>Lying </a:t>
              </a:r>
              <a:r>
                <a:rPr lang="en-US" sz="1100" dirty="0"/>
                <a:t>only makes a bad situation worse, but coming clean </a:t>
              </a:r>
              <a:r>
                <a:rPr lang="en-US" sz="1100" dirty="0" smtClean="0"/>
                <a:t/>
              </a:r>
              <a:br>
                <a:rPr lang="en-US" sz="1100" dirty="0" smtClean="0"/>
              </a:br>
              <a:r>
                <a:rPr lang="en-US" sz="1100" dirty="0" smtClean="0"/>
                <a:t>and </a:t>
              </a:r>
              <a:r>
                <a:rPr lang="en-US" sz="1100" dirty="0"/>
                <a:t>acknowledging shortcomings (and how you’ve fixed </a:t>
              </a:r>
              <a:r>
                <a:rPr lang="en-US" sz="1100" dirty="0" smtClean="0"/>
                <a:t/>
              </a:r>
              <a:br>
                <a:rPr lang="en-US" sz="1100" dirty="0" smtClean="0"/>
              </a:br>
              <a:r>
                <a:rPr lang="en-US" sz="1100" dirty="0" smtClean="0"/>
                <a:t>them</a:t>
              </a:r>
              <a:r>
                <a:rPr lang="en-US" sz="1100" dirty="0"/>
                <a:t>) </a:t>
              </a:r>
              <a:r>
                <a:rPr lang="en-US" sz="1100" dirty="0" smtClean="0"/>
                <a:t>can </a:t>
              </a:r>
              <a:r>
                <a:rPr lang="en-US" sz="1100" dirty="0"/>
                <a:t>go a long way towards </a:t>
              </a:r>
              <a:r>
                <a:rPr lang="en-US" sz="1100" dirty="0" smtClean="0"/>
                <a:t>restoring stakeholders’ </a:t>
              </a:r>
              <a:r>
                <a:rPr lang="en-US" sz="1100" dirty="0"/>
                <a:t>trust.</a:t>
              </a:r>
            </a:p>
            <a:p>
              <a:pPr marL="0" indent="0">
                <a:spcBef>
                  <a:spcPts val="600"/>
                </a:spcBef>
                <a:spcAft>
                  <a:spcPts val="600"/>
                </a:spcAft>
                <a:buClr>
                  <a:srgbClr val="333333"/>
                </a:buClr>
                <a:buSzPct val="100000"/>
                <a:buFont typeface="Arial" pitchFamily="34" charset="0"/>
                <a:buNone/>
              </a:pPr>
              <a:endParaRPr lang="en-CA" dirty="0">
                <a:solidFill>
                  <a:srgbClr val="333333"/>
                </a:solidFill>
              </a:endParaRPr>
            </a:p>
          </p:txBody>
        </p:sp>
        <p:pic>
          <p:nvPicPr>
            <p:cNvPr id="15" name="Picture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0684" y="1569845"/>
              <a:ext cx="3096774" cy="286513"/>
            </a:xfrm>
            <a:prstGeom prst="rect">
              <a:avLst/>
            </a:prstGeom>
          </p:spPr>
        </p:pic>
      </p:grpSp>
      <p:sp>
        <p:nvSpPr>
          <p:cNvPr id="19" name="Rectangle 18"/>
          <p:cNvSpPr/>
          <p:nvPr/>
        </p:nvSpPr>
        <p:spPr>
          <a:xfrm>
            <a:off x="339632" y="1076036"/>
            <a:ext cx="8107409" cy="307777"/>
          </a:xfrm>
          <a:prstGeom prst="rect">
            <a:avLst/>
          </a:prstGeom>
        </p:spPr>
        <p:txBody>
          <a:bodyPr wrap="square">
            <a:spAutoFit/>
          </a:bodyPr>
          <a:lstStyle/>
          <a:p>
            <a:r>
              <a:rPr lang="en-US" sz="1400" b="1" dirty="0"/>
              <a:t>T</a:t>
            </a:r>
            <a:r>
              <a:rPr lang="en-US" sz="1400" b="1" dirty="0" smtClean="0"/>
              <a:t>he </a:t>
            </a:r>
            <a:r>
              <a:rPr lang="en-US" sz="1400" b="1" dirty="0"/>
              <a:t>way you talk about the incident can help to limit negative public perceptions.</a:t>
            </a:r>
            <a:endParaRPr lang="en-US" sz="1200" dirty="0"/>
          </a:p>
        </p:txBody>
      </p:sp>
      <p:grpSp>
        <p:nvGrpSpPr>
          <p:cNvPr id="17" name="Group 16"/>
          <p:cNvGrpSpPr/>
          <p:nvPr/>
        </p:nvGrpSpPr>
        <p:grpSpPr>
          <a:xfrm>
            <a:off x="271244" y="5158504"/>
            <a:ext cx="4075200" cy="1136788"/>
            <a:chOff x="290879" y="1569845"/>
            <a:chExt cx="4075200" cy="1136788"/>
          </a:xfrm>
        </p:grpSpPr>
        <p:sp>
          <p:nvSpPr>
            <p:cNvPr id="18" name="Text Placeholder 12"/>
            <p:cNvSpPr txBox="1">
              <a:spLocks/>
            </p:cNvSpPr>
            <p:nvPr/>
          </p:nvSpPr>
          <p:spPr>
            <a:xfrm>
              <a:off x="290879" y="1856834"/>
              <a:ext cx="4075200" cy="849799"/>
            </a:xfrm>
            <a:prstGeom prst="rect">
              <a:avLst/>
            </a:prstGeom>
            <a:solidFill>
              <a:schemeClr val="bg1">
                <a:lumMod val="95000"/>
              </a:schemeClr>
            </a:solidFill>
            <a:ln w="25400">
              <a:solidFill>
                <a:schemeClr val="bg1">
                  <a:lumMod val="95000"/>
                </a:schemeClr>
              </a:solidFill>
            </a:ln>
            <a:effectLst>
              <a:outerShdw blurRad="25400" dist="25400" dir="2700000" algn="ctr" rotWithShape="0">
                <a:srgbClr val="000000">
                  <a:alpha val="10000"/>
                </a:srgbClr>
              </a:outerShdw>
            </a:effectLst>
          </p:spPr>
          <p:txBody>
            <a:bodyPr/>
            <a:lstStyle>
              <a:lvl1pPr marL="180975" indent="-180975" algn="l" rtl="0" eaLnBrk="1" fontAlgn="base" hangingPunct="1">
                <a:spcBef>
                  <a:spcPct val="20000"/>
                </a:spcBef>
                <a:spcAft>
                  <a:spcPct val="0"/>
                </a:spcAft>
                <a:buClr>
                  <a:schemeClr val="tx1"/>
                </a:buClr>
                <a:buSzPct val="120000"/>
                <a:buFont typeface="Arial" pitchFamily="34" charset="0"/>
                <a:buChar char="•"/>
                <a:defRPr sz="1200" kern="1200">
                  <a:solidFill>
                    <a:schemeClr val="tx1"/>
                  </a:solidFill>
                  <a:latin typeface="+mn-lt"/>
                  <a:ea typeface="+mn-ea"/>
                  <a:cs typeface="+mn-cs"/>
                </a:defRPr>
              </a:lvl1pPr>
              <a:lvl2pPr marL="361950" indent="-180975" algn="l" rtl="0" eaLnBrk="1" fontAlgn="base" hangingPunct="1">
                <a:spcBef>
                  <a:spcPct val="20000"/>
                </a:spcBef>
                <a:spcAft>
                  <a:spcPct val="0"/>
                </a:spcAft>
                <a:buClr>
                  <a:schemeClr val="tx1"/>
                </a:buClr>
                <a:buSzPct val="150000"/>
                <a:buFont typeface="Arial" pitchFamily="34" charset="0"/>
                <a:buChar char="◦"/>
                <a:defRPr sz="1200" kern="1200">
                  <a:solidFill>
                    <a:schemeClr val="tx1"/>
                  </a:solidFill>
                  <a:latin typeface="+mn-lt"/>
                  <a:ea typeface="+mn-ea"/>
                  <a:cs typeface="+mn-cs"/>
                </a:defRPr>
              </a:lvl2pPr>
              <a:lvl3pPr marL="542925" indent="-180975" algn="l" rtl="0" eaLnBrk="1" fontAlgn="base" hangingPunct="1">
                <a:spcBef>
                  <a:spcPct val="20000"/>
                </a:spcBef>
                <a:spcAft>
                  <a:spcPct val="0"/>
                </a:spcAft>
                <a:buClr>
                  <a:schemeClr val="tx1"/>
                </a:buClr>
                <a:buFont typeface="Arial" pitchFamily="34" charset="0"/>
                <a:buChar char="–"/>
                <a:defRPr sz="1200" kern="1200">
                  <a:solidFill>
                    <a:schemeClr val="tx1"/>
                  </a:solidFill>
                  <a:latin typeface="+mn-lt"/>
                  <a:ea typeface="+mn-ea"/>
                  <a:cs typeface="+mn-cs"/>
                </a:defRPr>
              </a:lvl3pPr>
              <a:lvl4pPr marL="714375" indent="-171450" algn="l" rtl="0" eaLnBrk="1" fontAlgn="base" hangingPunct="1">
                <a:spcBef>
                  <a:spcPct val="20000"/>
                </a:spcBef>
                <a:spcAft>
                  <a:spcPct val="0"/>
                </a:spcAft>
                <a:buClr>
                  <a:schemeClr val="tx1"/>
                </a:buClr>
                <a:buFont typeface="Wingdings" pitchFamily="2" charset="2"/>
                <a:buChar char="§"/>
                <a:defRPr sz="12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CA" sz="1100" dirty="0">
                  <a:solidFill>
                    <a:srgbClr val="333333"/>
                  </a:solidFill>
                </a:rPr>
                <a:t>Communicating intelligently and precisely is not the same thing as using industry-specific language. </a:t>
              </a:r>
              <a:r>
                <a:rPr lang="en-CA" sz="1100" dirty="0" smtClean="0">
                  <a:solidFill>
                    <a:srgbClr val="333333"/>
                  </a:solidFill>
                </a:rPr>
                <a:t>Stakeholders need to understand what you’re trying to tell them, so strive </a:t>
              </a:r>
              <a:r>
                <a:rPr lang="en-CA" sz="1100" dirty="0">
                  <a:solidFill>
                    <a:srgbClr val="333333"/>
                  </a:solidFill>
                </a:rPr>
                <a:t>to find a balance between being technical and being simplistic.  </a:t>
              </a:r>
              <a:br>
                <a:rPr lang="en-CA" sz="1100" dirty="0">
                  <a:solidFill>
                    <a:srgbClr val="333333"/>
                  </a:solidFill>
                </a:rPr>
              </a:br>
              <a:endParaRPr lang="en-CA" sz="1100" dirty="0">
                <a:solidFill>
                  <a:srgbClr val="333333"/>
                </a:solidFill>
              </a:endParaRPr>
            </a:p>
            <a:p>
              <a:pPr marL="0" indent="0">
                <a:buNone/>
              </a:pPr>
              <a:r>
                <a:rPr lang="en-CA" sz="1100" dirty="0">
                  <a:solidFill>
                    <a:srgbClr val="333333"/>
                  </a:solidFill>
                </a:rPr>
                <a:t>. </a:t>
              </a:r>
              <a:endParaRPr lang="en-US" sz="1100" dirty="0"/>
            </a:p>
          </p:txBody>
        </p:sp>
        <p:pic>
          <p:nvPicPr>
            <p:cNvPr id="20" name="Picture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0684" y="1569845"/>
              <a:ext cx="3096774" cy="286513"/>
            </a:xfrm>
            <a:prstGeom prst="rect">
              <a:avLst/>
            </a:prstGeom>
          </p:spPr>
        </p:pic>
      </p:grpSp>
    </p:spTree>
    <p:extLst>
      <p:ext uri="{BB962C8B-B14F-4D97-AF65-F5344CB8AC3E}">
        <p14:creationId xmlns:p14="http://schemas.microsoft.com/office/powerpoint/2010/main" val="4763153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Consider customer compensation carefully</a:t>
            </a:r>
            <a:endParaRPr lang="en-US" dirty="0"/>
          </a:p>
        </p:txBody>
      </p:sp>
      <p:sp>
        <p:nvSpPr>
          <p:cNvPr id="3" name="Text Placeholder 2"/>
          <p:cNvSpPr>
            <a:spLocks noGrp="1"/>
          </p:cNvSpPr>
          <p:nvPr>
            <p:ph type="body" sz="quarter" idx="10"/>
          </p:nvPr>
        </p:nvSpPr>
        <p:spPr/>
        <p:txBody>
          <a:bodyPr/>
          <a:lstStyle/>
          <a:p>
            <a:r>
              <a:rPr lang="en-US" dirty="0" smtClean="0"/>
              <a:t>2.4</a:t>
            </a:r>
            <a:endParaRPr lang="en-US" dirty="0"/>
          </a:p>
        </p:txBody>
      </p:sp>
      <p:sp>
        <p:nvSpPr>
          <p:cNvPr id="4" name="TextBox 3"/>
          <p:cNvSpPr txBox="1"/>
          <p:nvPr/>
        </p:nvSpPr>
        <p:spPr>
          <a:xfrm>
            <a:off x="320634" y="1034782"/>
            <a:ext cx="8556666" cy="461665"/>
          </a:xfrm>
          <a:prstGeom prst="rect">
            <a:avLst/>
          </a:prstGeom>
        </p:spPr>
        <p:txBody>
          <a:bodyPr wrap="square" rtlCol="0">
            <a:spAutoFit/>
          </a:bodyPr>
          <a:lstStyle/>
          <a:p>
            <a:r>
              <a:rPr lang="en-US" sz="1200" dirty="0" smtClean="0"/>
              <a:t>When clients or customers have been harmed as a result of a security incident, compensation may seem like a no-brainer. However, </a:t>
            </a:r>
            <a:r>
              <a:rPr lang="en-US" sz="1200" b="1" dirty="0" smtClean="0"/>
              <a:t>it is important to make sure that the gift actually addresses the harm done.</a:t>
            </a:r>
          </a:p>
        </p:txBody>
      </p:sp>
      <p:grpSp>
        <p:nvGrpSpPr>
          <p:cNvPr id="6" name="Group 5"/>
          <p:cNvGrpSpPr/>
          <p:nvPr/>
        </p:nvGrpSpPr>
        <p:grpSpPr>
          <a:xfrm>
            <a:off x="320634" y="1557649"/>
            <a:ext cx="5400000" cy="593380"/>
            <a:chOff x="-1" y="294434"/>
            <a:chExt cx="5354516" cy="796521"/>
          </a:xfrm>
        </p:grpSpPr>
        <p:sp>
          <p:nvSpPr>
            <p:cNvPr id="7" name="Rectangle 6"/>
            <p:cNvSpPr/>
            <p:nvPr/>
          </p:nvSpPr>
          <p:spPr>
            <a:xfrm>
              <a:off x="-1" y="294436"/>
              <a:ext cx="5354516" cy="796519"/>
            </a:xfrm>
            <a:prstGeom prst="rect">
              <a:avLst/>
            </a:prstGeom>
            <a:solidFill>
              <a:schemeClr val="accent2"/>
            </a:solidFill>
            <a:ln>
              <a:noFill/>
            </a:ln>
            <a:effectLst>
              <a:outerShdw dist="127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4000" rtlCol="0" anchor="ctr"/>
            <a:lstStyle/>
            <a:p>
              <a:pPr marL="176213" lvl="0" algn="l"/>
              <a:r>
                <a:rPr lang="en-CA" sz="1400" b="1" dirty="0" smtClean="0"/>
                <a:t>CASE STUDY</a:t>
              </a:r>
              <a:endParaRPr lang="en-CA" sz="1400" b="1" dirty="0"/>
            </a:p>
          </p:txBody>
        </p:sp>
        <p:sp>
          <p:nvSpPr>
            <p:cNvPr id="8" name="TextBox 7"/>
            <p:cNvSpPr txBox="1"/>
            <p:nvPr/>
          </p:nvSpPr>
          <p:spPr>
            <a:xfrm>
              <a:off x="2181447" y="294435"/>
              <a:ext cx="870438" cy="646331"/>
            </a:xfrm>
            <a:prstGeom prst="rect">
              <a:avLst/>
            </a:prstGeom>
            <a:noFill/>
          </p:spPr>
          <p:txBody>
            <a:bodyPr wrap="square" rtlCol="0">
              <a:spAutoFit/>
            </a:bodyPr>
            <a:lstStyle/>
            <a:p>
              <a:pPr algn="r">
                <a:lnSpc>
                  <a:spcPct val="150000"/>
                </a:lnSpc>
              </a:pPr>
              <a:r>
                <a:rPr lang="en-CA" sz="1200" i="1" dirty="0" smtClean="0">
                  <a:solidFill>
                    <a:schemeClr val="bg1"/>
                  </a:solidFill>
                </a:rPr>
                <a:t>Industry</a:t>
              </a:r>
            </a:p>
            <a:p>
              <a:pPr algn="r">
                <a:lnSpc>
                  <a:spcPct val="150000"/>
                </a:lnSpc>
              </a:pPr>
              <a:r>
                <a:rPr lang="en-CA" sz="1200" i="1" dirty="0" smtClean="0">
                  <a:solidFill>
                    <a:schemeClr val="bg1"/>
                  </a:solidFill>
                </a:rPr>
                <a:t>Source</a:t>
              </a:r>
              <a:endParaRPr lang="en-CA" sz="1200" i="1" dirty="0">
                <a:solidFill>
                  <a:schemeClr val="bg1"/>
                </a:solidFill>
              </a:endParaRPr>
            </a:p>
          </p:txBody>
        </p:sp>
        <p:cxnSp>
          <p:nvCxnSpPr>
            <p:cNvPr id="9" name="Straight Connector 8"/>
            <p:cNvCxnSpPr/>
            <p:nvPr/>
          </p:nvCxnSpPr>
          <p:spPr>
            <a:xfrm>
              <a:off x="2181447" y="441779"/>
              <a:ext cx="0" cy="50183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8709" y="578638"/>
              <a:ext cx="304258" cy="263217"/>
            </a:xfrm>
            <a:prstGeom prst="rect">
              <a:avLst/>
            </a:prstGeom>
            <a:effectLst>
              <a:outerShdw blurRad="25400" dist="25400" dir="2700000" algn="tl" rotWithShape="0">
                <a:prstClr val="black">
                  <a:alpha val="15000"/>
                </a:prstClr>
              </a:outerShdw>
            </a:effectLst>
          </p:spPr>
        </p:pic>
        <p:sp>
          <p:nvSpPr>
            <p:cNvPr id="11" name="Text Placeholder 9"/>
            <p:cNvSpPr txBox="1">
              <a:spLocks/>
            </p:cNvSpPr>
            <p:nvPr/>
          </p:nvSpPr>
          <p:spPr>
            <a:xfrm>
              <a:off x="3105002" y="294434"/>
              <a:ext cx="1789821" cy="646333"/>
            </a:xfrm>
            <a:prstGeom prst="rect">
              <a:avLst/>
            </a:prstGeom>
          </p:spPr>
          <p:txBody>
            <a:bodyPr/>
            <a:lstStyle>
              <a:lvl1pPr marL="0" indent="0" algn="l" rtl="0" eaLnBrk="1" fontAlgn="base" hangingPunct="1">
                <a:lnSpc>
                  <a:spcPct val="150000"/>
                </a:lnSpc>
                <a:spcBef>
                  <a:spcPts val="0"/>
                </a:spcBef>
                <a:spcAft>
                  <a:spcPct val="0"/>
                </a:spcAft>
                <a:buClr>
                  <a:schemeClr val="tx1"/>
                </a:buClr>
                <a:buSzPct val="120000"/>
                <a:buFont typeface="Arial" pitchFamily="34" charset="0"/>
                <a:buNone/>
                <a:defRPr sz="1200" b="1" kern="1200">
                  <a:solidFill>
                    <a:schemeClr val="bg1"/>
                  </a:solidFill>
                  <a:latin typeface="+mn-lt"/>
                  <a:ea typeface="+mn-ea"/>
                  <a:cs typeface="+mn-cs"/>
                </a:defRPr>
              </a:lvl1pPr>
              <a:lvl2pPr marL="361950" indent="-180975" algn="l" rtl="0" eaLnBrk="1" fontAlgn="base" hangingPunct="1">
                <a:spcBef>
                  <a:spcPct val="20000"/>
                </a:spcBef>
                <a:spcAft>
                  <a:spcPct val="0"/>
                </a:spcAft>
                <a:buClr>
                  <a:schemeClr val="tx1"/>
                </a:buClr>
                <a:buSzPct val="150000"/>
                <a:buFont typeface="Arial" pitchFamily="34" charset="0"/>
                <a:buChar char="◦"/>
                <a:defRPr sz="1200" kern="1200">
                  <a:solidFill>
                    <a:schemeClr val="tx1"/>
                  </a:solidFill>
                  <a:latin typeface="+mn-lt"/>
                  <a:ea typeface="+mn-ea"/>
                  <a:cs typeface="+mn-cs"/>
                </a:defRPr>
              </a:lvl2pPr>
              <a:lvl3pPr marL="542925" indent="-180975" algn="l" rtl="0" eaLnBrk="1" fontAlgn="base" hangingPunct="1">
                <a:spcBef>
                  <a:spcPct val="20000"/>
                </a:spcBef>
                <a:spcAft>
                  <a:spcPct val="0"/>
                </a:spcAft>
                <a:buClr>
                  <a:schemeClr val="tx1"/>
                </a:buClr>
                <a:buFont typeface="Arial" pitchFamily="34" charset="0"/>
                <a:buChar char="–"/>
                <a:defRPr sz="1200" kern="1200">
                  <a:solidFill>
                    <a:schemeClr val="tx1"/>
                  </a:solidFill>
                  <a:latin typeface="+mn-lt"/>
                  <a:ea typeface="+mn-ea"/>
                  <a:cs typeface="+mn-cs"/>
                </a:defRPr>
              </a:lvl3pPr>
              <a:lvl4pPr marL="714375" indent="-171450" algn="l" rtl="0" eaLnBrk="1" fontAlgn="base" hangingPunct="1">
                <a:spcBef>
                  <a:spcPct val="20000"/>
                </a:spcBef>
                <a:spcAft>
                  <a:spcPct val="0"/>
                </a:spcAft>
                <a:buClr>
                  <a:schemeClr val="tx1"/>
                </a:buClr>
                <a:buFont typeface="Wingdings" pitchFamily="2" charset="2"/>
                <a:buChar char="§"/>
                <a:defRPr sz="12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CA" dirty="0" smtClean="0"/>
                <a:t>Health Care</a:t>
              </a:r>
            </a:p>
            <a:p>
              <a:r>
                <a:rPr lang="en-CA" dirty="0" smtClean="0">
                  <a:solidFill>
                    <a:schemeClr val="bg2"/>
                  </a:solidFill>
                </a:rPr>
                <a:t>CSO Online</a:t>
              </a:r>
              <a:endParaRPr lang="en-US" dirty="0">
                <a:solidFill>
                  <a:schemeClr val="bg2"/>
                </a:solidFill>
              </a:endParaRPr>
            </a:p>
          </p:txBody>
        </p:sp>
      </p:grpSp>
      <p:sp>
        <p:nvSpPr>
          <p:cNvPr id="12" name="Rectangle 11"/>
          <p:cNvSpPr/>
          <p:nvPr/>
        </p:nvSpPr>
        <p:spPr>
          <a:xfrm>
            <a:off x="320634" y="2216127"/>
            <a:ext cx="8556666" cy="547187"/>
          </a:xfrm>
          <a:prstGeom prst="rect">
            <a:avLst/>
          </a:prstGeom>
          <a:solidFill>
            <a:schemeClr val="accent1"/>
          </a:solidFill>
          <a:ln>
            <a:noFill/>
          </a:ln>
          <a:effectLst>
            <a:outerShdw blurRad="25400" dist="254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44000" tIns="72000" rIns="144000" bIns="72000" rtlCol="0" anchor="ctr"/>
          <a:lstStyle/>
          <a:p>
            <a:r>
              <a:rPr lang="en-US" sz="1600" b="1" dirty="0" smtClean="0">
                <a:solidFill>
                  <a:schemeClr val="bg1"/>
                </a:solidFill>
              </a:rPr>
              <a:t>Allscripts – Ransomware </a:t>
            </a:r>
            <a:endParaRPr lang="en-US" sz="1600" b="1" dirty="0">
              <a:solidFill>
                <a:schemeClr val="bg1"/>
              </a:solidFill>
            </a:endParaRPr>
          </a:p>
        </p:txBody>
      </p:sp>
      <p:sp>
        <p:nvSpPr>
          <p:cNvPr id="13" name="Rectangle 12"/>
          <p:cNvSpPr/>
          <p:nvPr/>
        </p:nvSpPr>
        <p:spPr>
          <a:xfrm>
            <a:off x="320634" y="2763314"/>
            <a:ext cx="8546554" cy="2185875"/>
          </a:xfrm>
          <a:prstGeom prst="rect">
            <a:avLst/>
          </a:prstGeom>
          <a:solidFill>
            <a:schemeClr val="bg1">
              <a:lumMod val="95000"/>
            </a:schemeClr>
          </a:solidFill>
          <a:ln w="38100">
            <a:noFill/>
          </a:ln>
          <a:effectLst>
            <a:outerShdw dist="127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t"/>
          <a:lstStyle/>
          <a:p>
            <a:pPr marL="171450" indent="-171450">
              <a:spcAft>
                <a:spcPts val="600"/>
              </a:spcAft>
              <a:buFont typeface="Arial" panose="020B0604020202020204" pitchFamily="34" charset="0"/>
              <a:buChar char="•"/>
            </a:pPr>
            <a:r>
              <a:rPr lang="en-US" sz="1100" dirty="0" smtClean="0">
                <a:solidFill>
                  <a:schemeClr val="tx1"/>
                </a:solidFill>
              </a:rPr>
              <a:t>January 18, 2018 – Allscripts, a SaaS company providing electronic health records, was attacked with ransomware.</a:t>
            </a:r>
          </a:p>
          <a:p>
            <a:pPr marL="171450" indent="-171450">
              <a:spcAft>
                <a:spcPts val="600"/>
              </a:spcAft>
              <a:buFont typeface="Arial" panose="020B0604020202020204" pitchFamily="34" charset="0"/>
              <a:buChar char="•"/>
            </a:pPr>
            <a:r>
              <a:rPr lang="en-US" sz="1100" dirty="0" smtClean="0">
                <a:solidFill>
                  <a:schemeClr val="tx1"/>
                </a:solidFill>
              </a:rPr>
              <a:t>The attack left approximately 1,500 health care practices without service and they were unable to respond to patient needs, as prescription services and patient records were both unavailable for eight days.</a:t>
            </a:r>
          </a:p>
          <a:p>
            <a:pPr marL="171450" indent="-171450">
              <a:spcAft>
                <a:spcPts val="600"/>
              </a:spcAft>
              <a:buFont typeface="Arial" panose="020B0604020202020204" pitchFamily="34" charset="0"/>
              <a:buChar char="•"/>
            </a:pPr>
            <a:r>
              <a:rPr lang="en-US" sz="1100" dirty="0" smtClean="0">
                <a:solidFill>
                  <a:schemeClr val="tx1"/>
                </a:solidFill>
              </a:rPr>
              <a:t>The loss of service led to lost revenue for Allscript’s affected clients.</a:t>
            </a:r>
          </a:p>
          <a:p>
            <a:pPr marL="171450" indent="-171450">
              <a:spcAft>
                <a:spcPts val="600"/>
              </a:spcAft>
              <a:buFont typeface="Arial" panose="020B0604020202020204" pitchFamily="34" charset="0"/>
              <a:buChar char="•"/>
            </a:pPr>
            <a:r>
              <a:rPr lang="en-US" sz="1100" dirty="0" smtClean="0">
                <a:solidFill>
                  <a:schemeClr val="tx1"/>
                </a:solidFill>
              </a:rPr>
              <a:t>Allscripts attempted to smooth things over by giving affected clients a 33% credit on their monthly bill. But not all clients were satisfied by the offer.</a:t>
            </a:r>
          </a:p>
          <a:p>
            <a:pPr marL="171450" indent="-171450">
              <a:spcAft>
                <a:spcPts val="600"/>
              </a:spcAft>
              <a:buFont typeface="Arial" panose="020B0604020202020204" pitchFamily="34" charset="0"/>
              <a:buChar char="•"/>
            </a:pPr>
            <a:r>
              <a:rPr lang="en-US" sz="1100" dirty="0" smtClean="0">
                <a:solidFill>
                  <a:schemeClr val="tx1"/>
                </a:solidFill>
              </a:rPr>
              <a:t>"</a:t>
            </a:r>
            <a:r>
              <a:rPr lang="en-US" sz="1100" dirty="0">
                <a:solidFill>
                  <a:schemeClr val="tx1"/>
                </a:solidFill>
              </a:rPr>
              <a:t>We all lost way more money with the system being down for 8 days </a:t>
            </a:r>
            <a:r>
              <a:rPr lang="en-US" sz="1100" dirty="0" smtClean="0">
                <a:solidFill>
                  <a:schemeClr val="tx1"/>
                </a:solidFill>
              </a:rPr>
              <a:t>then [sic] </a:t>
            </a:r>
            <a:r>
              <a:rPr lang="en-US" sz="1100" dirty="0">
                <a:solidFill>
                  <a:schemeClr val="tx1"/>
                </a:solidFill>
              </a:rPr>
              <a:t>33% of our monthly </a:t>
            </a:r>
            <a:r>
              <a:rPr lang="en-US" sz="1100" dirty="0" smtClean="0">
                <a:solidFill>
                  <a:schemeClr val="tx1"/>
                </a:solidFill>
              </a:rPr>
              <a:t>bill,” one client commented. </a:t>
            </a:r>
          </a:p>
          <a:p>
            <a:pPr marL="171450" indent="-171450">
              <a:spcAft>
                <a:spcPts val="600"/>
              </a:spcAft>
              <a:buFont typeface="Arial" panose="020B0604020202020204" pitchFamily="34" charset="0"/>
              <a:buChar char="•"/>
            </a:pPr>
            <a:r>
              <a:rPr lang="en-US" sz="1100" dirty="0" smtClean="0">
                <a:solidFill>
                  <a:schemeClr val="tx1"/>
                </a:solidFill>
              </a:rPr>
              <a:t>It was “a slap in the face,” said another. </a:t>
            </a:r>
          </a:p>
          <a:p>
            <a:pPr marL="171450" indent="-171450">
              <a:spcAft>
                <a:spcPts val="600"/>
              </a:spcAft>
              <a:buFont typeface="Arial" panose="020B0604020202020204" pitchFamily="34" charset="0"/>
              <a:buChar char="•"/>
            </a:pPr>
            <a:r>
              <a:rPr lang="en-US" sz="1100" b="1" dirty="0" smtClean="0">
                <a:solidFill>
                  <a:schemeClr val="tx1"/>
                </a:solidFill>
              </a:rPr>
              <a:t>Take away: </a:t>
            </a:r>
            <a:r>
              <a:rPr lang="en-US" sz="1100" dirty="0" smtClean="0">
                <a:solidFill>
                  <a:schemeClr val="tx1"/>
                </a:solidFill>
              </a:rPr>
              <a:t>because the gift did not meet expectations, it was seen as another sign of incompetence.</a:t>
            </a:r>
          </a:p>
        </p:txBody>
      </p:sp>
      <p:sp>
        <p:nvSpPr>
          <p:cNvPr id="14" name="Rectangle 13"/>
          <p:cNvSpPr/>
          <p:nvPr/>
        </p:nvSpPr>
        <p:spPr>
          <a:xfrm>
            <a:off x="320634" y="5074914"/>
            <a:ext cx="1668186" cy="129766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b="1" dirty="0" smtClean="0">
                <a:solidFill>
                  <a:schemeClr val="bg1"/>
                </a:solidFill>
              </a:rPr>
              <a:t>The Ponemon</a:t>
            </a:r>
            <a:r>
              <a:rPr lang="en-US" sz="1100" b="1" dirty="0">
                <a:solidFill>
                  <a:schemeClr val="bg1"/>
                </a:solidFill>
              </a:rPr>
              <a:t> </a:t>
            </a:r>
            <a:r>
              <a:rPr lang="en-US" sz="1100" b="1" dirty="0" smtClean="0">
                <a:solidFill>
                  <a:schemeClr val="bg1"/>
                </a:solidFill>
              </a:rPr>
              <a:t>“2017 Cost of Data Breach Study” respondents reported that they would like the following after an incident:                    </a:t>
            </a:r>
            <a:endParaRPr lang="en-US" sz="1100" b="1" dirty="0">
              <a:solidFill>
                <a:schemeClr val="bg1"/>
              </a:solidFill>
            </a:endParaRPr>
          </a:p>
        </p:txBody>
      </p:sp>
      <p:sp>
        <p:nvSpPr>
          <p:cNvPr id="16" name="Rectangle 15"/>
          <p:cNvSpPr/>
          <p:nvPr/>
        </p:nvSpPr>
        <p:spPr>
          <a:xfrm>
            <a:off x="2003674" y="5074919"/>
            <a:ext cx="1353600" cy="129766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600"/>
              </a:spcBef>
              <a:spcAft>
                <a:spcPts val="600"/>
              </a:spcAft>
            </a:pPr>
            <a:r>
              <a:rPr lang="en-US" sz="1100" dirty="0">
                <a:solidFill>
                  <a:schemeClr val="accent4"/>
                </a:solidFill>
              </a:rPr>
              <a:t/>
            </a:r>
            <a:br>
              <a:rPr lang="en-US" sz="1100" dirty="0">
                <a:solidFill>
                  <a:schemeClr val="accent4"/>
                </a:solidFill>
              </a:rPr>
            </a:br>
            <a:r>
              <a:rPr lang="en-US" sz="1050" dirty="0">
                <a:solidFill>
                  <a:schemeClr val="accent4"/>
                </a:solidFill>
              </a:rPr>
              <a:t>Free identity theft protection and credit monitoring.</a:t>
            </a:r>
          </a:p>
        </p:txBody>
      </p:sp>
      <p:sp>
        <p:nvSpPr>
          <p:cNvPr id="17" name="Rectangle 16"/>
          <p:cNvSpPr/>
          <p:nvPr/>
        </p:nvSpPr>
        <p:spPr>
          <a:xfrm>
            <a:off x="3372128" y="5074916"/>
            <a:ext cx="1353600" cy="12976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600"/>
              </a:spcBef>
              <a:spcAft>
                <a:spcPts val="600"/>
              </a:spcAft>
            </a:pPr>
            <a:r>
              <a:rPr lang="en-US" sz="1100" dirty="0">
                <a:solidFill>
                  <a:schemeClr val="accent4"/>
                </a:solidFill>
              </a:rPr>
              <a:t/>
            </a:r>
            <a:br>
              <a:rPr lang="en-US" sz="1100" dirty="0">
                <a:solidFill>
                  <a:schemeClr val="accent4"/>
                </a:solidFill>
              </a:rPr>
            </a:br>
            <a:r>
              <a:rPr lang="en-US" sz="1100" dirty="0">
                <a:solidFill>
                  <a:schemeClr val="accent4"/>
                </a:solidFill>
              </a:rPr>
              <a:t>Discounts on products or services.</a:t>
            </a:r>
          </a:p>
        </p:txBody>
      </p:sp>
      <p:sp>
        <p:nvSpPr>
          <p:cNvPr id="18" name="Rectangle 17"/>
          <p:cNvSpPr/>
          <p:nvPr/>
        </p:nvSpPr>
        <p:spPr>
          <a:xfrm>
            <a:off x="4740582" y="5074914"/>
            <a:ext cx="1353600" cy="129766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en-US" sz="1100" dirty="0">
                <a:solidFill>
                  <a:schemeClr val="accent4"/>
                </a:solidFill>
              </a:rPr>
              <a:t/>
            </a:r>
            <a:br>
              <a:rPr lang="en-US" sz="1100" dirty="0">
                <a:solidFill>
                  <a:schemeClr val="accent4"/>
                </a:solidFill>
              </a:rPr>
            </a:br>
            <a:r>
              <a:rPr lang="en-US" sz="1100" dirty="0">
                <a:solidFill>
                  <a:schemeClr val="accent4"/>
                </a:solidFill>
              </a:rPr>
              <a:t>Access to a call center to respond to their concerns.</a:t>
            </a:r>
          </a:p>
        </p:txBody>
      </p:sp>
      <p:sp>
        <p:nvSpPr>
          <p:cNvPr id="19" name="Rectangle 18"/>
          <p:cNvSpPr/>
          <p:nvPr/>
        </p:nvSpPr>
        <p:spPr>
          <a:xfrm>
            <a:off x="6109036" y="5074914"/>
            <a:ext cx="1353600" cy="129766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endParaRPr lang="en-US" sz="1100" dirty="0" smtClean="0">
              <a:solidFill>
                <a:schemeClr val="accent4"/>
              </a:solidFill>
            </a:endParaRPr>
          </a:p>
          <a:p>
            <a:pPr algn="ctr">
              <a:spcAft>
                <a:spcPts val="600"/>
              </a:spcAft>
            </a:pPr>
            <a:r>
              <a:rPr lang="en-US" sz="1100" dirty="0" smtClean="0">
                <a:solidFill>
                  <a:schemeClr val="accent4"/>
                </a:solidFill>
              </a:rPr>
              <a:t>Sincere </a:t>
            </a:r>
            <a:r>
              <a:rPr lang="en-US" sz="1100" dirty="0">
                <a:solidFill>
                  <a:schemeClr val="accent4"/>
                </a:solidFill>
              </a:rPr>
              <a:t>and personal </a:t>
            </a:r>
            <a:r>
              <a:rPr lang="en-US" sz="1100" dirty="0" smtClean="0">
                <a:solidFill>
                  <a:schemeClr val="accent4"/>
                </a:solidFill>
              </a:rPr>
              <a:t>apology (not a generic notification).</a:t>
            </a:r>
            <a:endParaRPr lang="en-US" sz="1100" dirty="0">
              <a:solidFill>
                <a:schemeClr val="accent4"/>
              </a:solidFill>
            </a:endParaRPr>
          </a:p>
        </p:txBody>
      </p:sp>
      <p:sp>
        <p:nvSpPr>
          <p:cNvPr id="20" name="TextBox 19"/>
          <p:cNvSpPr txBox="1"/>
          <p:nvPr/>
        </p:nvSpPr>
        <p:spPr>
          <a:xfrm>
            <a:off x="2436044" y="5201374"/>
            <a:ext cx="739191" cy="338554"/>
          </a:xfrm>
          <a:prstGeom prst="rect">
            <a:avLst/>
          </a:prstGeom>
        </p:spPr>
        <p:txBody>
          <a:bodyPr wrap="square" rtlCol="0">
            <a:spAutoFit/>
          </a:bodyPr>
          <a:lstStyle/>
          <a:p>
            <a:r>
              <a:rPr lang="en-US" sz="1600" b="1" dirty="0" smtClean="0">
                <a:solidFill>
                  <a:schemeClr val="accent4"/>
                </a:solidFill>
              </a:rPr>
              <a:t>72%</a:t>
            </a:r>
          </a:p>
        </p:txBody>
      </p:sp>
      <p:sp>
        <p:nvSpPr>
          <p:cNvPr id="21" name="TextBox 20"/>
          <p:cNvSpPr txBox="1"/>
          <p:nvPr/>
        </p:nvSpPr>
        <p:spPr>
          <a:xfrm>
            <a:off x="3757433" y="5201374"/>
            <a:ext cx="739191" cy="338554"/>
          </a:xfrm>
          <a:prstGeom prst="rect">
            <a:avLst/>
          </a:prstGeom>
        </p:spPr>
        <p:txBody>
          <a:bodyPr wrap="square" rtlCol="0">
            <a:spAutoFit/>
          </a:bodyPr>
          <a:lstStyle/>
          <a:p>
            <a:r>
              <a:rPr lang="en-US" sz="1600" b="1" dirty="0" smtClean="0">
                <a:solidFill>
                  <a:schemeClr val="accent4"/>
                </a:solidFill>
              </a:rPr>
              <a:t>43%</a:t>
            </a:r>
          </a:p>
        </p:txBody>
      </p:sp>
      <p:sp>
        <p:nvSpPr>
          <p:cNvPr id="22" name="TextBox 21"/>
          <p:cNvSpPr txBox="1"/>
          <p:nvPr/>
        </p:nvSpPr>
        <p:spPr>
          <a:xfrm>
            <a:off x="5114844" y="5201374"/>
            <a:ext cx="605790" cy="338554"/>
          </a:xfrm>
          <a:prstGeom prst="rect">
            <a:avLst/>
          </a:prstGeom>
        </p:spPr>
        <p:txBody>
          <a:bodyPr wrap="square" rtlCol="0">
            <a:spAutoFit/>
          </a:bodyPr>
          <a:lstStyle/>
          <a:p>
            <a:r>
              <a:rPr lang="en-US" sz="1600" b="1" dirty="0" smtClean="0">
                <a:solidFill>
                  <a:schemeClr val="accent4"/>
                </a:solidFill>
              </a:rPr>
              <a:t>37%</a:t>
            </a:r>
          </a:p>
        </p:txBody>
      </p:sp>
      <p:sp>
        <p:nvSpPr>
          <p:cNvPr id="23" name="TextBox 22"/>
          <p:cNvSpPr txBox="1"/>
          <p:nvPr/>
        </p:nvSpPr>
        <p:spPr>
          <a:xfrm>
            <a:off x="6474761" y="5201374"/>
            <a:ext cx="765810" cy="338554"/>
          </a:xfrm>
          <a:prstGeom prst="rect">
            <a:avLst/>
          </a:prstGeom>
        </p:spPr>
        <p:txBody>
          <a:bodyPr wrap="square" rtlCol="0">
            <a:spAutoFit/>
          </a:bodyPr>
          <a:lstStyle/>
          <a:p>
            <a:r>
              <a:rPr lang="en-US" sz="1600" b="1" dirty="0" smtClean="0">
                <a:solidFill>
                  <a:schemeClr val="bg1"/>
                </a:solidFill>
              </a:rPr>
              <a:t>33%</a:t>
            </a:r>
          </a:p>
        </p:txBody>
      </p:sp>
      <p:sp>
        <p:nvSpPr>
          <p:cNvPr id="26" name="Rectangle 25"/>
          <p:cNvSpPr/>
          <p:nvPr/>
        </p:nvSpPr>
        <p:spPr>
          <a:xfrm>
            <a:off x="7477488" y="5074914"/>
            <a:ext cx="1353070" cy="129766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en-US" sz="1100" dirty="0" smtClean="0">
                <a:solidFill>
                  <a:schemeClr val="accent4"/>
                </a:solidFill>
              </a:rPr>
              <a:t>Gift cards.</a:t>
            </a:r>
            <a:endParaRPr lang="en-US" sz="1100" dirty="0">
              <a:solidFill>
                <a:schemeClr val="accent4"/>
              </a:solidFill>
            </a:endParaRPr>
          </a:p>
        </p:txBody>
      </p:sp>
      <p:sp>
        <p:nvSpPr>
          <p:cNvPr id="24" name="TextBox 23"/>
          <p:cNvSpPr txBox="1"/>
          <p:nvPr/>
        </p:nvSpPr>
        <p:spPr>
          <a:xfrm>
            <a:off x="7828361" y="5201374"/>
            <a:ext cx="765810" cy="338554"/>
          </a:xfrm>
          <a:prstGeom prst="rect">
            <a:avLst/>
          </a:prstGeom>
        </p:spPr>
        <p:txBody>
          <a:bodyPr wrap="square" rtlCol="0">
            <a:spAutoFit/>
          </a:bodyPr>
          <a:lstStyle/>
          <a:p>
            <a:r>
              <a:rPr lang="en-US" sz="1600" b="1" dirty="0" smtClean="0">
                <a:solidFill>
                  <a:schemeClr val="bg1"/>
                </a:solidFill>
              </a:rPr>
              <a:t>42%</a:t>
            </a:r>
          </a:p>
        </p:txBody>
      </p:sp>
    </p:spTree>
    <p:extLst>
      <p:ext uri="{BB962C8B-B14F-4D97-AF65-F5344CB8AC3E}">
        <p14:creationId xmlns:p14="http://schemas.microsoft.com/office/powerpoint/2010/main" val="9050894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Appreciate the role of social media</a:t>
            </a:r>
            <a:endParaRPr lang="en-US" dirty="0"/>
          </a:p>
        </p:txBody>
      </p:sp>
      <p:sp>
        <p:nvSpPr>
          <p:cNvPr id="3" name="Text Placeholder 2"/>
          <p:cNvSpPr>
            <a:spLocks noGrp="1"/>
          </p:cNvSpPr>
          <p:nvPr>
            <p:ph type="body" sz="quarter" idx="10"/>
          </p:nvPr>
        </p:nvSpPr>
        <p:spPr/>
        <p:txBody>
          <a:bodyPr/>
          <a:lstStyle/>
          <a:p>
            <a:r>
              <a:rPr lang="en-US" dirty="0" smtClean="0"/>
              <a:t>2.5</a:t>
            </a:r>
            <a:endParaRPr lang="en-US" dirty="0"/>
          </a:p>
        </p:txBody>
      </p:sp>
      <p:sp>
        <p:nvSpPr>
          <p:cNvPr id="4" name="Rectangle 3"/>
          <p:cNvSpPr/>
          <p:nvPr/>
        </p:nvSpPr>
        <p:spPr>
          <a:xfrm>
            <a:off x="6266722" y="1262526"/>
            <a:ext cx="2272424" cy="3754874"/>
          </a:xfrm>
          <a:prstGeom prst="rect">
            <a:avLst/>
          </a:prstGeom>
        </p:spPr>
        <p:txBody>
          <a:bodyPr wrap="square">
            <a:spAutoFit/>
          </a:bodyPr>
          <a:lstStyle/>
          <a:p>
            <a:pPr algn="ctr">
              <a:spcAft>
                <a:spcPts val="600"/>
              </a:spcAft>
            </a:pPr>
            <a:r>
              <a:rPr lang="en-CA" sz="1400" i="1" dirty="0">
                <a:solidFill>
                  <a:srgbClr val="000000"/>
                </a:solidFill>
                <a:latin typeface="+mj-lt"/>
              </a:rPr>
              <a:t>The introduction of social media into the overall crisis space, beyond just the cyber realm, is a complete game changer, and </a:t>
            </a:r>
            <a:r>
              <a:rPr lang="en-CA" sz="1400" i="1" dirty="0" smtClean="0">
                <a:solidFill>
                  <a:srgbClr val="000000"/>
                </a:solidFill>
                <a:latin typeface="+mj-lt"/>
              </a:rPr>
              <a:t>it’s </a:t>
            </a:r>
            <a:r>
              <a:rPr lang="en-CA" sz="1400" i="1" dirty="0">
                <a:solidFill>
                  <a:srgbClr val="000000"/>
                </a:solidFill>
                <a:latin typeface="+mj-lt"/>
              </a:rPr>
              <a:t>totally changed the way everyone has to respond to everything all the time . . . </a:t>
            </a:r>
            <a:r>
              <a:rPr lang="en-CA" sz="1400" i="1" dirty="0" smtClean="0">
                <a:solidFill>
                  <a:srgbClr val="000000"/>
                </a:solidFill>
                <a:latin typeface="+mj-lt"/>
              </a:rPr>
              <a:t>You </a:t>
            </a:r>
            <a:r>
              <a:rPr lang="en-CA" sz="1400" i="1" dirty="0">
                <a:solidFill>
                  <a:srgbClr val="000000"/>
                </a:solidFill>
                <a:latin typeface="+mj-lt"/>
              </a:rPr>
              <a:t>have to say something; you </a:t>
            </a:r>
            <a:r>
              <a:rPr lang="en-CA" sz="1400" i="1" dirty="0" smtClean="0">
                <a:solidFill>
                  <a:srgbClr val="000000"/>
                </a:solidFill>
                <a:latin typeface="+mj-lt"/>
              </a:rPr>
              <a:t>can’t </a:t>
            </a:r>
            <a:r>
              <a:rPr lang="en-CA" sz="1400" i="1" dirty="0">
                <a:solidFill>
                  <a:srgbClr val="000000"/>
                </a:solidFill>
                <a:latin typeface="+mj-lt"/>
              </a:rPr>
              <a:t>just stay quiet because people will say it for </a:t>
            </a:r>
            <a:r>
              <a:rPr lang="en-CA" sz="1400" i="1" dirty="0" smtClean="0">
                <a:solidFill>
                  <a:srgbClr val="000000"/>
                </a:solidFill>
                <a:latin typeface="+mj-lt"/>
              </a:rPr>
              <a:t>you.</a:t>
            </a:r>
          </a:p>
          <a:p>
            <a:pPr algn="r">
              <a:spcAft>
                <a:spcPts val="600"/>
              </a:spcAft>
            </a:pPr>
            <a:r>
              <a:rPr lang="en-CA" sz="1200" dirty="0">
                <a:solidFill>
                  <a:srgbClr val="000000"/>
                </a:solidFill>
              </a:rPr>
              <a:t>– Loren Dealy Mahler, President, Dealy Mahler Strategies</a:t>
            </a:r>
          </a:p>
          <a:p>
            <a:pPr algn="ctr">
              <a:spcAft>
                <a:spcPts val="600"/>
              </a:spcAft>
            </a:pPr>
            <a:endParaRPr lang="en-US" dirty="0">
              <a:latin typeface="+mj-lt"/>
            </a:endParaRPr>
          </a:p>
        </p:txBody>
      </p:sp>
      <p:pic>
        <p:nvPicPr>
          <p:cNvPr id="5" name="Picture 102"/>
          <p:cNvPicPr>
            <a:picLocks noChangeAspect="1"/>
          </p:cNvPicPr>
          <p:nvPr/>
        </p:nvPicPr>
        <p:blipFill>
          <a:blip r:embed="rId2"/>
          <a:stretch>
            <a:fillRect/>
          </a:stretch>
        </p:blipFill>
        <p:spPr>
          <a:xfrm>
            <a:off x="6097545" y="1187322"/>
            <a:ext cx="292633" cy="219475"/>
          </a:xfrm>
          <a:prstGeom prst="rect">
            <a:avLst/>
          </a:prstGeom>
        </p:spPr>
      </p:pic>
      <p:pic>
        <p:nvPicPr>
          <p:cNvPr id="6" name="Picture 102"/>
          <p:cNvPicPr>
            <a:picLocks noChangeAspect="1"/>
          </p:cNvPicPr>
          <p:nvPr/>
        </p:nvPicPr>
        <p:blipFill>
          <a:blip r:embed="rId2"/>
          <a:stretch>
            <a:fillRect/>
          </a:stretch>
        </p:blipFill>
        <p:spPr>
          <a:xfrm rot="10800000">
            <a:off x="8440964" y="3582936"/>
            <a:ext cx="292633" cy="219475"/>
          </a:xfrm>
          <a:prstGeom prst="rect">
            <a:avLst/>
          </a:prstGeom>
        </p:spPr>
      </p:pic>
      <p:sp>
        <p:nvSpPr>
          <p:cNvPr id="7" name="TextBox 6"/>
          <p:cNvSpPr txBox="1"/>
          <p:nvPr/>
        </p:nvSpPr>
        <p:spPr>
          <a:xfrm>
            <a:off x="457200" y="1136998"/>
            <a:ext cx="5445894" cy="3662541"/>
          </a:xfrm>
          <a:prstGeom prst="rect">
            <a:avLst/>
          </a:prstGeom>
        </p:spPr>
        <p:txBody>
          <a:bodyPr wrap="square" rtlCol="0">
            <a:spAutoFit/>
          </a:bodyPr>
          <a:lstStyle/>
          <a:p>
            <a:pPr>
              <a:spcAft>
                <a:spcPts val="1200"/>
              </a:spcAft>
            </a:pPr>
            <a:r>
              <a:rPr lang="en-US" sz="1200" b="1" dirty="0" smtClean="0"/>
              <a:t>Social media can be a very effective means of getting your message out</a:t>
            </a:r>
            <a:r>
              <a:rPr lang="en-US" sz="1200" dirty="0" smtClean="0"/>
              <a:t> to a wide audience, making it a useful tool for public relations efforts. However, </a:t>
            </a:r>
            <a:r>
              <a:rPr lang="en-US" sz="1200" b="1" dirty="0" smtClean="0"/>
              <a:t>it is not usually the best choice</a:t>
            </a:r>
            <a:r>
              <a:rPr lang="en-US" sz="1200" dirty="0" smtClean="0"/>
              <a:t> for informing with stakeholders about a security incident. </a:t>
            </a:r>
            <a:endParaRPr lang="en-US" sz="1200" dirty="0"/>
          </a:p>
          <a:p>
            <a:pPr marL="171450" indent="-171450">
              <a:spcAft>
                <a:spcPts val="1200"/>
              </a:spcAft>
              <a:buFont typeface="Arial" panose="020B0604020202020204" pitchFamily="34" charset="0"/>
              <a:buChar char="•"/>
            </a:pPr>
            <a:r>
              <a:rPr lang="en-US" sz="1200" dirty="0" smtClean="0"/>
              <a:t>Social media is public in nature, yet security incidents deal with private personal information – the two don’t really mix. Nevertheless, </a:t>
            </a:r>
            <a:r>
              <a:rPr lang="en-US" sz="1200" b="1" dirty="0" smtClean="0"/>
              <a:t>social media still needs to be addressed during external communications planning. </a:t>
            </a:r>
          </a:p>
          <a:p>
            <a:pPr>
              <a:spcAft>
                <a:spcPts val="1200"/>
              </a:spcAft>
            </a:pPr>
            <a:r>
              <a:rPr lang="en-US" sz="1200" dirty="0" smtClean="0"/>
              <a:t>Your organization may not want to use social media to broadcast its message, but </a:t>
            </a:r>
            <a:r>
              <a:rPr lang="en-US" sz="1200" b="1" dirty="0" smtClean="0"/>
              <a:t>that doesn’t mean others won’t use it as a platform to voice their feelings about the incident.</a:t>
            </a:r>
          </a:p>
          <a:p>
            <a:pPr marL="171450" indent="-171450">
              <a:spcAft>
                <a:spcPts val="1200"/>
              </a:spcAft>
              <a:buFont typeface="Arial" panose="020B0604020202020204" pitchFamily="34" charset="0"/>
              <a:buChar char="•"/>
            </a:pPr>
            <a:r>
              <a:rPr lang="en-US" sz="1200" dirty="0"/>
              <a:t>Y</a:t>
            </a:r>
            <a:r>
              <a:rPr lang="en-US" sz="1200" dirty="0" smtClean="0"/>
              <a:t>ou’ll likely still have to post some sort of response on social media to manage the fallout from the incident. </a:t>
            </a:r>
            <a:endParaRPr lang="en-US" sz="1200" dirty="0"/>
          </a:p>
          <a:p>
            <a:pPr marL="171450" indent="-171450">
              <a:spcAft>
                <a:spcPts val="1200"/>
              </a:spcAft>
              <a:buFont typeface="Arial" panose="020B0604020202020204" pitchFamily="34" charset="0"/>
              <a:buChar char="•"/>
            </a:pPr>
            <a:r>
              <a:rPr lang="en-US" sz="1200" dirty="0" smtClean="0"/>
              <a:t>This means that someone from your organization needs to be in charge of monitoring social media, which will help to gauge the public’s response to the incident: </a:t>
            </a:r>
            <a:r>
              <a:rPr lang="en-US" sz="1200" b="1" dirty="0" smtClean="0"/>
              <a:t>social media can let you know what you’re doing right and wrong. </a:t>
            </a: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2749" y="4734963"/>
            <a:ext cx="5445893" cy="1774478"/>
          </a:xfrm>
          <a:prstGeom prst="rect">
            <a:avLst/>
          </a:prstGeom>
        </p:spPr>
      </p:pic>
      <p:sp>
        <p:nvSpPr>
          <p:cNvPr id="13" name="Rectangle 12"/>
          <p:cNvSpPr/>
          <p:nvPr/>
        </p:nvSpPr>
        <p:spPr>
          <a:xfrm>
            <a:off x="-1280520" y="5109379"/>
            <a:ext cx="4572000" cy="646331"/>
          </a:xfrm>
          <a:prstGeom prst="rect">
            <a:avLst/>
          </a:prstGeom>
        </p:spPr>
        <p:txBody>
          <a:bodyPr>
            <a:spAutoFit/>
          </a:bodyPr>
          <a:lstStyle/>
          <a:p>
            <a:r>
              <a:rPr lang="en-CA" dirty="0"/>
              <a:t/>
            </a:r>
            <a:br>
              <a:rPr lang="en-CA" dirty="0"/>
            </a:br>
            <a:endParaRPr lang="en-US" dirty="0">
              <a:solidFill>
                <a:srgbClr val="FF0000"/>
              </a:solidFill>
            </a:endParaRPr>
          </a:p>
        </p:txBody>
      </p:sp>
      <p:grpSp>
        <p:nvGrpSpPr>
          <p:cNvPr id="11" name="Group 10"/>
          <p:cNvGrpSpPr/>
          <p:nvPr/>
        </p:nvGrpSpPr>
        <p:grpSpPr>
          <a:xfrm>
            <a:off x="5953842" y="4799539"/>
            <a:ext cx="2923457" cy="1534706"/>
            <a:chOff x="310684" y="1569845"/>
            <a:chExt cx="2923457" cy="1553231"/>
          </a:xfrm>
        </p:grpSpPr>
        <p:sp>
          <p:nvSpPr>
            <p:cNvPr id="14" name="Text Placeholder 12"/>
            <p:cNvSpPr txBox="1">
              <a:spLocks/>
            </p:cNvSpPr>
            <p:nvPr/>
          </p:nvSpPr>
          <p:spPr>
            <a:xfrm>
              <a:off x="317640" y="1823896"/>
              <a:ext cx="2916501" cy="1299180"/>
            </a:xfrm>
            <a:prstGeom prst="rect">
              <a:avLst/>
            </a:prstGeom>
            <a:solidFill>
              <a:schemeClr val="bg1">
                <a:lumMod val="95000"/>
              </a:schemeClr>
            </a:solidFill>
            <a:ln w="25400">
              <a:solidFill>
                <a:schemeClr val="bg1">
                  <a:lumMod val="95000"/>
                </a:schemeClr>
              </a:solidFill>
            </a:ln>
            <a:effectLst>
              <a:outerShdw blurRad="25400" dist="25400" dir="2700000" algn="ctr" rotWithShape="0">
                <a:srgbClr val="000000">
                  <a:alpha val="10000"/>
                </a:srgbClr>
              </a:outerShdw>
            </a:effectLst>
          </p:spPr>
          <p:txBody>
            <a:bodyPr/>
            <a:lstStyle>
              <a:lvl1pPr marL="180975" indent="-180975" algn="l" rtl="0" eaLnBrk="1" fontAlgn="base" hangingPunct="1">
                <a:spcBef>
                  <a:spcPct val="20000"/>
                </a:spcBef>
                <a:spcAft>
                  <a:spcPct val="0"/>
                </a:spcAft>
                <a:buClr>
                  <a:schemeClr val="tx1"/>
                </a:buClr>
                <a:buSzPct val="120000"/>
                <a:buFont typeface="Arial" pitchFamily="34" charset="0"/>
                <a:buChar char="•"/>
                <a:defRPr sz="1200" kern="1200">
                  <a:solidFill>
                    <a:schemeClr val="tx1"/>
                  </a:solidFill>
                  <a:latin typeface="+mn-lt"/>
                  <a:ea typeface="+mn-ea"/>
                  <a:cs typeface="+mn-cs"/>
                </a:defRPr>
              </a:lvl1pPr>
              <a:lvl2pPr marL="361950" indent="-180975" algn="l" rtl="0" eaLnBrk="1" fontAlgn="base" hangingPunct="1">
                <a:spcBef>
                  <a:spcPct val="20000"/>
                </a:spcBef>
                <a:spcAft>
                  <a:spcPct val="0"/>
                </a:spcAft>
                <a:buClr>
                  <a:schemeClr val="tx1"/>
                </a:buClr>
                <a:buSzPct val="150000"/>
                <a:buFont typeface="Arial" pitchFamily="34" charset="0"/>
                <a:buChar char="◦"/>
                <a:defRPr sz="1200" kern="1200">
                  <a:solidFill>
                    <a:schemeClr val="tx1"/>
                  </a:solidFill>
                  <a:latin typeface="+mn-lt"/>
                  <a:ea typeface="+mn-ea"/>
                  <a:cs typeface="+mn-cs"/>
                </a:defRPr>
              </a:lvl2pPr>
              <a:lvl3pPr marL="542925" indent="-180975" algn="l" rtl="0" eaLnBrk="1" fontAlgn="base" hangingPunct="1">
                <a:spcBef>
                  <a:spcPct val="20000"/>
                </a:spcBef>
                <a:spcAft>
                  <a:spcPct val="0"/>
                </a:spcAft>
                <a:buClr>
                  <a:schemeClr val="tx1"/>
                </a:buClr>
                <a:buFont typeface="Arial" pitchFamily="34" charset="0"/>
                <a:buChar char="–"/>
                <a:defRPr sz="1200" kern="1200">
                  <a:solidFill>
                    <a:schemeClr val="tx1"/>
                  </a:solidFill>
                  <a:latin typeface="+mn-lt"/>
                  <a:ea typeface="+mn-ea"/>
                  <a:cs typeface="+mn-cs"/>
                </a:defRPr>
              </a:lvl3pPr>
              <a:lvl4pPr marL="714375" indent="-171450" algn="l" rtl="0" eaLnBrk="1" fontAlgn="base" hangingPunct="1">
                <a:spcBef>
                  <a:spcPct val="20000"/>
                </a:spcBef>
                <a:spcAft>
                  <a:spcPct val="0"/>
                </a:spcAft>
                <a:buClr>
                  <a:schemeClr val="tx1"/>
                </a:buClr>
                <a:buFont typeface="Wingdings" pitchFamily="2" charset="2"/>
                <a:buChar char="§"/>
                <a:defRPr sz="12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CA" sz="1100" dirty="0" smtClean="0">
                  <a:solidFill>
                    <a:srgbClr val="333333"/>
                  </a:solidFill>
                </a:rPr>
                <a:t>When deciding how or if to use social media, consider your organization’s present relationship with it. If you already have an active social media presence, and your clients are used to receiving information that way, it may be an appropriate choice, but avoid using it simply because it’s trendy.</a:t>
              </a:r>
              <a:endParaRPr lang="en-CA" sz="1100" dirty="0">
                <a:solidFill>
                  <a:srgbClr val="333333"/>
                </a:solidFill>
              </a:endParaRPr>
            </a:p>
          </p:txBody>
        </p:sp>
        <p:pic>
          <p:nvPicPr>
            <p:cNvPr id="15" name="Picture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10684" y="1569845"/>
              <a:ext cx="2923457" cy="286513"/>
            </a:xfrm>
            <a:prstGeom prst="rect">
              <a:avLst/>
            </a:prstGeom>
          </p:spPr>
        </p:pic>
      </p:grpSp>
    </p:spTree>
    <p:extLst>
      <p:ext uri="{BB962C8B-B14F-4D97-AF65-F5344CB8AC3E}">
        <p14:creationId xmlns:p14="http://schemas.microsoft.com/office/powerpoint/2010/main" val="187210293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Draft the </a:t>
            </a:r>
            <a:r>
              <a:rPr lang="en-US" i="1" dirty="0" smtClean="0"/>
              <a:t>Security Incident Communications Policy Template</a:t>
            </a:r>
            <a:endParaRPr lang="en-US" i="1" dirty="0"/>
          </a:p>
        </p:txBody>
      </p:sp>
      <p:sp>
        <p:nvSpPr>
          <p:cNvPr id="3" name="Text Placeholder 2"/>
          <p:cNvSpPr>
            <a:spLocks noGrp="1"/>
          </p:cNvSpPr>
          <p:nvPr>
            <p:ph type="body" sz="quarter" idx="10"/>
          </p:nvPr>
        </p:nvSpPr>
        <p:spPr/>
        <p:txBody>
          <a:bodyPr/>
          <a:lstStyle/>
          <a:p>
            <a:r>
              <a:rPr lang="en-US" i="1" dirty="0" smtClean="0"/>
              <a:t>Security Incident Communications Policy Template</a:t>
            </a:r>
            <a:endParaRPr lang="en-US" i="1" dirty="0"/>
          </a:p>
        </p:txBody>
      </p:sp>
      <p:sp>
        <p:nvSpPr>
          <p:cNvPr id="5" name="Text Placeholder 4"/>
          <p:cNvSpPr>
            <a:spLocks noGrp="1"/>
          </p:cNvSpPr>
          <p:nvPr>
            <p:ph type="body" sz="quarter" idx="11"/>
          </p:nvPr>
        </p:nvSpPr>
        <p:spPr/>
        <p:txBody>
          <a:bodyPr/>
          <a:lstStyle/>
          <a:p>
            <a:r>
              <a:rPr lang="en-CA" dirty="0" smtClean="0"/>
              <a:t>2.6</a:t>
            </a:r>
            <a:endParaRPr lang="en-CA" dirty="0"/>
          </a:p>
        </p:txBody>
      </p:sp>
      <p:sp>
        <p:nvSpPr>
          <p:cNvPr id="4" name="Text Placeholder 3"/>
          <p:cNvSpPr>
            <a:spLocks noGrp="1"/>
          </p:cNvSpPr>
          <p:nvPr>
            <p:ph type="body" sz="quarter" idx="12"/>
          </p:nvPr>
        </p:nvSpPr>
        <p:spPr>
          <a:xfrm>
            <a:off x="0" y="245442"/>
            <a:ext cx="641268" cy="891556"/>
          </a:xfrm>
        </p:spPr>
        <p:txBody>
          <a:bodyPr/>
          <a:lstStyle/>
          <a:p>
            <a:r>
              <a:rPr lang="en-CA" dirty="0" smtClean="0"/>
              <a:t>2.6</a:t>
            </a:r>
            <a:endParaRPr lang="en-CA" dirty="0"/>
          </a:p>
        </p:txBody>
      </p:sp>
      <p:sp>
        <p:nvSpPr>
          <p:cNvPr id="18" name="Text Placeholder 7"/>
          <p:cNvSpPr txBox="1">
            <a:spLocks/>
          </p:cNvSpPr>
          <p:nvPr/>
        </p:nvSpPr>
        <p:spPr>
          <a:xfrm>
            <a:off x="684997" y="1174157"/>
            <a:ext cx="445412" cy="346075"/>
          </a:xfrm>
          <a:prstGeom prst="rect">
            <a:avLst/>
          </a:prstGeom>
        </p:spPr>
        <p:txBody>
          <a:bodyPr/>
          <a:lstStyle>
            <a:lvl1pPr marL="180975" indent="-180975" algn="l" rtl="0" eaLnBrk="1" fontAlgn="base" hangingPunct="1">
              <a:spcBef>
                <a:spcPct val="20000"/>
              </a:spcBef>
              <a:spcAft>
                <a:spcPct val="0"/>
              </a:spcAft>
              <a:buClr>
                <a:schemeClr val="tx1"/>
              </a:buClr>
              <a:buSzPct val="120000"/>
              <a:buFont typeface="Arial" pitchFamily="34" charset="0"/>
              <a:buChar char="•"/>
              <a:defRPr sz="1200" kern="1200">
                <a:solidFill>
                  <a:schemeClr val="tx1"/>
                </a:solidFill>
                <a:latin typeface="+mn-lt"/>
                <a:ea typeface="+mn-ea"/>
                <a:cs typeface="+mn-cs"/>
              </a:defRPr>
            </a:lvl1pPr>
            <a:lvl2pPr marL="361950" indent="-180975" algn="l" rtl="0" eaLnBrk="1" fontAlgn="base" hangingPunct="1">
              <a:spcBef>
                <a:spcPct val="20000"/>
              </a:spcBef>
              <a:spcAft>
                <a:spcPct val="0"/>
              </a:spcAft>
              <a:buClr>
                <a:schemeClr val="tx1"/>
              </a:buClr>
              <a:buSzPct val="150000"/>
              <a:buFont typeface="Arial" pitchFamily="34" charset="0"/>
              <a:buChar char="◦"/>
              <a:defRPr sz="1200" kern="1200">
                <a:solidFill>
                  <a:schemeClr val="tx1"/>
                </a:solidFill>
                <a:latin typeface="+mn-lt"/>
                <a:ea typeface="+mn-ea"/>
                <a:cs typeface="+mn-cs"/>
              </a:defRPr>
            </a:lvl2pPr>
            <a:lvl3pPr marL="542925" indent="-180975" algn="l" rtl="0" eaLnBrk="1" fontAlgn="base" hangingPunct="1">
              <a:spcBef>
                <a:spcPct val="20000"/>
              </a:spcBef>
              <a:spcAft>
                <a:spcPct val="0"/>
              </a:spcAft>
              <a:buClr>
                <a:schemeClr val="tx1"/>
              </a:buClr>
              <a:buFont typeface="Arial" pitchFamily="34" charset="0"/>
              <a:buChar char="–"/>
              <a:defRPr sz="1200" kern="1200">
                <a:solidFill>
                  <a:schemeClr val="tx1"/>
                </a:solidFill>
                <a:latin typeface="+mn-lt"/>
                <a:ea typeface="+mn-ea"/>
                <a:cs typeface="+mn-cs"/>
              </a:defRPr>
            </a:lvl3pPr>
            <a:lvl4pPr marL="714375" indent="-171450" algn="l" rtl="0" eaLnBrk="1" fontAlgn="base" hangingPunct="1">
              <a:spcBef>
                <a:spcPct val="20000"/>
              </a:spcBef>
              <a:spcAft>
                <a:spcPct val="0"/>
              </a:spcAft>
              <a:buClr>
                <a:schemeClr val="tx1"/>
              </a:buClr>
              <a:buFont typeface="Wingdings" pitchFamily="2" charset="2"/>
              <a:buChar char="§"/>
              <a:defRPr sz="12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dirty="0"/>
          </a:p>
        </p:txBody>
      </p:sp>
      <p:sp>
        <p:nvSpPr>
          <p:cNvPr id="15" name="Rectangle 14"/>
          <p:cNvSpPr/>
          <p:nvPr/>
        </p:nvSpPr>
        <p:spPr>
          <a:xfrm>
            <a:off x="356358" y="3444352"/>
            <a:ext cx="4654168" cy="12965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 Placeholder 2"/>
          <p:cNvSpPr txBox="1">
            <a:spLocks/>
          </p:cNvSpPr>
          <p:nvPr/>
        </p:nvSpPr>
        <p:spPr>
          <a:xfrm>
            <a:off x="249303" y="1539203"/>
            <a:ext cx="8627997" cy="1930396"/>
          </a:xfrm>
          <a:prstGeom prst="rect">
            <a:avLst/>
          </a:prstGeom>
        </p:spPr>
        <p:txBody>
          <a:bodyPr/>
          <a:lstStyle>
            <a:lvl1pPr marL="180975" indent="-180975" algn="l" rtl="0" eaLnBrk="1" fontAlgn="base" hangingPunct="1">
              <a:spcBef>
                <a:spcPct val="20000"/>
              </a:spcBef>
              <a:spcAft>
                <a:spcPct val="0"/>
              </a:spcAft>
              <a:buClr>
                <a:schemeClr val="tx1"/>
              </a:buClr>
              <a:buSzPct val="120000"/>
              <a:buFont typeface="Arial" pitchFamily="34" charset="0"/>
              <a:buChar char="•"/>
              <a:defRPr sz="1200" kern="1200">
                <a:solidFill>
                  <a:schemeClr val="tx1"/>
                </a:solidFill>
                <a:latin typeface="+mn-lt"/>
                <a:ea typeface="+mn-ea"/>
                <a:cs typeface="+mn-cs"/>
              </a:defRPr>
            </a:lvl1pPr>
            <a:lvl2pPr marL="361950" indent="-180975" algn="l" rtl="0" eaLnBrk="1" fontAlgn="base" hangingPunct="1">
              <a:spcBef>
                <a:spcPct val="20000"/>
              </a:spcBef>
              <a:spcAft>
                <a:spcPct val="0"/>
              </a:spcAft>
              <a:buClr>
                <a:schemeClr val="tx1"/>
              </a:buClr>
              <a:buSzPct val="150000"/>
              <a:buFont typeface="Arial" pitchFamily="34" charset="0"/>
              <a:buChar char="◦"/>
              <a:defRPr sz="1200" kern="1200">
                <a:solidFill>
                  <a:schemeClr val="tx1"/>
                </a:solidFill>
                <a:latin typeface="+mn-lt"/>
                <a:ea typeface="+mn-ea"/>
                <a:cs typeface="+mn-cs"/>
              </a:defRPr>
            </a:lvl2pPr>
            <a:lvl3pPr marL="542925" indent="-180975" algn="l" rtl="0" eaLnBrk="1" fontAlgn="base" hangingPunct="1">
              <a:spcBef>
                <a:spcPct val="20000"/>
              </a:spcBef>
              <a:spcAft>
                <a:spcPct val="0"/>
              </a:spcAft>
              <a:buClr>
                <a:schemeClr val="tx1"/>
              </a:buClr>
              <a:buFont typeface="Arial" pitchFamily="34" charset="0"/>
              <a:buChar char="–"/>
              <a:defRPr sz="1200" kern="1200">
                <a:solidFill>
                  <a:schemeClr val="tx1"/>
                </a:solidFill>
                <a:latin typeface="+mn-lt"/>
                <a:ea typeface="+mn-ea"/>
                <a:cs typeface="+mn-cs"/>
              </a:defRPr>
            </a:lvl3pPr>
            <a:lvl4pPr marL="714375" indent="-171450" algn="l" rtl="0" eaLnBrk="1" fontAlgn="base" hangingPunct="1">
              <a:spcBef>
                <a:spcPct val="20000"/>
              </a:spcBef>
              <a:spcAft>
                <a:spcPct val="0"/>
              </a:spcAft>
              <a:buClr>
                <a:schemeClr val="tx1"/>
              </a:buClr>
              <a:buFont typeface="Wingdings" pitchFamily="2" charset="2"/>
              <a:buChar char="§"/>
              <a:defRPr sz="12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Aft>
                <a:spcPts val="600"/>
              </a:spcAft>
              <a:buFont typeface="Arial" pitchFamily="34" charset="0"/>
              <a:buNone/>
            </a:pPr>
            <a:r>
              <a:rPr lang="en-US" b="1" dirty="0" smtClean="0"/>
              <a:t>A strong communications policy outlines who is on the SIRT and defines the protocols they will need to follow, such as:</a:t>
            </a:r>
          </a:p>
          <a:p>
            <a:pPr lvl="1">
              <a:buFont typeface="Arial" pitchFamily="34" charset="0"/>
              <a:buChar char="•"/>
            </a:pPr>
            <a:r>
              <a:rPr lang="en-US" dirty="0" smtClean="0"/>
              <a:t>How long to wait before contacting an alternate.</a:t>
            </a:r>
          </a:p>
          <a:p>
            <a:pPr lvl="1">
              <a:buFont typeface="Arial" pitchFamily="34" charset="0"/>
              <a:buChar char="•"/>
            </a:pPr>
            <a:r>
              <a:rPr lang="en-US" dirty="0" smtClean="0"/>
              <a:t>Minimum frequency of updates.</a:t>
            </a:r>
          </a:p>
          <a:p>
            <a:pPr lvl="1">
              <a:buFont typeface="Arial" pitchFamily="34" charset="0"/>
              <a:buChar char="•"/>
            </a:pPr>
            <a:r>
              <a:rPr lang="en-US" dirty="0" smtClean="0"/>
              <a:t>What alternative communication method will be </a:t>
            </a:r>
            <a:br>
              <a:rPr lang="en-US" dirty="0" smtClean="0"/>
            </a:br>
            <a:r>
              <a:rPr lang="en-US" dirty="0" smtClean="0"/>
              <a:t>used if primary is offline.</a:t>
            </a:r>
          </a:p>
          <a:p>
            <a:pPr lvl="1">
              <a:buFont typeface="Arial" pitchFamily="34" charset="0"/>
              <a:buChar char="•"/>
            </a:pPr>
            <a:r>
              <a:rPr lang="en-US" dirty="0" smtClean="0"/>
              <a:t>Expectations for internal and external </a:t>
            </a:r>
            <a:br>
              <a:rPr lang="en-US" dirty="0" smtClean="0"/>
            </a:br>
            <a:r>
              <a:rPr lang="en-US" dirty="0" smtClean="0"/>
              <a:t>communications.</a:t>
            </a:r>
            <a:endParaRPr lang="en-US" dirty="0"/>
          </a:p>
        </p:txBody>
      </p:sp>
      <p:pic>
        <p:nvPicPr>
          <p:cNvPr id="17" name="Picture 16"/>
          <p:cNvPicPr>
            <a:picLocks noChangeAspect="1"/>
          </p:cNvPicPr>
          <p:nvPr/>
        </p:nvPicPr>
        <p:blipFill>
          <a:blip r:embed="rId2"/>
          <a:stretch>
            <a:fillRect/>
          </a:stretch>
        </p:blipFill>
        <p:spPr>
          <a:xfrm>
            <a:off x="6349592" y="1913682"/>
            <a:ext cx="2458800" cy="3209541"/>
          </a:xfrm>
          <a:prstGeom prst="rect">
            <a:avLst/>
          </a:prstGeom>
          <a:ln>
            <a:solidFill>
              <a:schemeClr val="tx2"/>
            </a:solidFill>
          </a:ln>
          <a:effectLst>
            <a:outerShdw blurRad="50800" dist="38100" dir="2700000" algn="tl" rotWithShape="0">
              <a:prstClr val="black">
                <a:alpha val="40000"/>
              </a:prstClr>
            </a:outerShdw>
          </a:effectLst>
        </p:spPr>
      </p:pic>
      <p:pic>
        <p:nvPicPr>
          <p:cNvPr id="19" name="Picture 18"/>
          <p:cNvPicPr>
            <a:picLocks noChangeAspect="1"/>
          </p:cNvPicPr>
          <p:nvPr/>
        </p:nvPicPr>
        <p:blipFill>
          <a:blip r:embed="rId3"/>
          <a:stretch>
            <a:fillRect/>
          </a:stretch>
        </p:blipFill>
        <p:spPr>
          <a:xfrm>
            <a:off x="6009108" y="2390810"/>
            <a:ext cx="2458800" cy="3189930"/>
          </a:xfrm>
          <a:prstGeom prst="rect">
            <a:avLst/>
          </a:prstGeom>
          <a:ln>
            <a:solidFill>
              <a:schemeClr val="tx2"/>
            </a:solidFill>
          </a:ln>
          <a:effectLst>
            <a:outerShdw blurRad="50800" dist="38100" dir="2700000" algn="tl" rotWithShape="0">
              <a:prstClr val="black">
                <a:alpha val="40000"/>
              </a:prstClr>
            </a:outerShdw>
          </a:effectLst>
        </p:spPr>
      </p:pic>
      <p:grpSp>
        <p:nvGrpSpPr>
          <p:cNvPr id="21" name="Group 20"/>
          <p:cNvGrpSpPr/>
          <p:nvPr/>
        </p:nvGrpSpPr>
        <p:grpSpPr>
          <a:xfrm>
            <a:off x="463971" y="3560178"/>
            <a:ext cx="4396083" cy="1100280"/>
            <a:chOff x="252075" y="3250829"/>
            <a:chExt cx="4396083" cy="1100280"/>
          </a:xfrm>
        </p:grpSpPr>
        <p:grpSp>
          <p:nvGrpSpPr>
            <p:cNvPr id="22" name="Group 6"/>
            <p:cNvGrpSpPr>
              <a:grpSpLocks noChangeAspect="1"/>
            </p:cNvGrpSpPr>
            <p:nvPr/>
          </p:nvGrpSpPr>
          <p:grpSpPr>
            <a:xfrm>
              <a:off x="252075" y="3365790"/>
              <a:ext cx="640021" cy="621272"/>
              <a:chOff x="3309947" y="3848120"/>
              <a:chExt cx="815991" cy="792088"/>
            </a:xfrm>
            <a:effectLst>
              <a:outerShdw blurRad="12700" dist="12700" dir="2700000" algn="tl" rotWithShape="0">
                <a:prstClr val="black">
                  <a:alpha val="4000"/>
                </a:prstClr>
              </a:outerShdw>
            </a:effectLst>
          </p:grpSpPr>
          <p:sp>
            <p:nvSpPr>
              <p:cNvPr id="24" name="Rounded Rectangle 6"/>
              <p:cNvSpPr/>
              <p:nvPr/>
            </p:nvSpPr>
            <p:spPr>
              <a:xfrm>
                <a:off x="3309947" y="3848120"/>
                <a:ext cx="815991" cy="792088"/>
              </a:xfrm>
              <a:prstGeom prst="roundRect">
                <a:avLst>
                  <a:gd name="adj" fmla="val 0"/>
                </a:avLst>
              </a:prstGeom>
              <a:solidFill>
                <a:srgbClr val="7B7B7B">
                  <a:lumMod val="20000"/>
                  <a:lumOff val="80000"/>
                </a:srgbClr>
              </a:solidFill>
              <a:ln w="25400" cap="flat" cmpd="sng" algn="ctr">
                <a:noFill/>
                <a:prstDash val="solid"/>
              </a:ln>
              <a:effectLst>
                <a:outerShdw blurRad="12700" dist="25400" dir="2700000" algn="tl" rotWithShape="0">
                  <a:prstClr val="black">
                    <a:alpha val="4000"/>
                  </a:prstClr>
                </a:outerShdw>
              </a:effectLst>
            </p:spPr>
            <p:txBody>
              <a:bodyPr rtlCol="0" anchor="ctr"/>
              <a:lstStyle>
                <a:defPPr>
                  <a:defRPr lang="en-US"/>
                </a:defPPr>
                <a:lvl1pPr algn="ctr" rtl="0" fontAlgn="base">
                  <a:spcBef>
                    <a:spcPct val="0"/>
                  </a:spcBef>
                  <a:spcAft>
                    <a:spcPct val="0"/>
                  </a:spcAft>
                  <a:defRPr kern="1200">
                    <a:solidFill>
                      <a:schemeClr val="lt1"/>
                    </a:solidFill>
                    <a:latin typeface="+mn-lt"/>
                    <a:ea typeface="+mn-ea"/>
                    <a:cs typeface="+mn-cs"/>
                  </a:defRPr>
                </a:lvl1pPr>
                <a:lvl2pPr marL="457200" algn="ctr" rtl="0" fontAlgn="base">
                  <a:spcBef>
                    <a:spcPct val="0"/>
                  </a:spcBef>
                  <a:spcAft>
                    <a:spcPct val="0"/>
                  </a:spcAft>
                  <a:defRPr kern="1200">
                    <a:solidFill>
                      <a:schemeClr val="lt1"/>
                    </a:solidFill>
                    <a:latin typeface="+mn-lt"/>
                    <a:ea typeface="+mn-ea"/>
                    <a:cs typeface="+mn-cs"/>
                  </a:defRPr>
                </a:lvl2pPr>
                <a:lvl3pPr marL="914400" algn="ctr" rtl="0" fontAlgn="base">
                  <a:spcBef>
                    <a:spcPct val="0"/>
                  </a:spcBef>
                  <a:spcAft>
                    <a:spcPct val="0"/>
                  </a:spcAft>
                  <a:defRPr kern="1200">
                    <a:solidFill>
                      <a:schemeClr val="lt1"/>
                    </a:solidFill>
                    <a:latin typeface="+mn-lt"/>
                    <a:ea typeface="+mn-ea"/>
                    <a:cs typeface="+mn-cs"/>
                  </a:defRPr>
                </a:lvl3pPr>
                <a:lvl4pPr marL="1371600" algn="ctr" rtl="0" fontAlgn="base">
                  <a:spcBef>
                    <a:spcPct val="0"/>
                  </a:spcBef>
                  <a:spcAft>
                    <a:spcPct val="0"/>
                  </a:spcAft>
                  <a:defRPr kern="1200">
                    <a:solidFill>
                      <a:schemeClr val="lt1"/>
                    </a:solidFill>
                    <a:latin typeface="+mn-lt"/>
                    <a:ea typeface="+mn-ea"/>
                    <a:cs typeface="+mn-cs"/>
                  </a:defRPr>
                </a:lvl4pPr>
                <a:lvl5pPr marL="1828800" algn="ctr"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a:endParaRPr>
              </a:p>
            </p:txBody>
          </p:sp>
          <p:pic>
            <p:nvPicPr>
              <p:cNvPr id="25" name="Picture 24" descr="tool.wmf"/>
              <p:cNvPicPr>
                <a:picLocks noChangeAspect="1"/>
              </p:cNvPicPr>
              <p:nvPr/>
            </p:nvPicPr>
            <p:blipFill>
              <a:blip r:embed="rId4" cstate="print"/>
              <a:stretch>
                <a:fillRect/>
              </a:stretch>
            </p:blipFill>
            <p:spPr>
              <a:xfrm>
                <a:off x="3400454" y="3915116"/>
                <a:ext cx="633902" cy="614790"/>
              </a:xfrm>
              <a:prstGeom prst="rect">
                <a:avLst/>
              </a:prstGeom>
              <a:ln>
                <a:noFill/>
              </a:ln>
            </p:spPr>
          </p:pic>
        </p:grpSp>
        <p:sp>
          <p:nvSpPr>
            <p:cNvPr id="23" name="Text Placeholder 11"/>
            <p:cNvSpPr txBox="1">
              <a:spLocks/>
            </p:cNvSpPr>
            <p:nvPr/>
          </p:nvSpPr>
          <p:spPr bwMode="auto">
            <a:xfrm>
              <a:off x="982680" y="3250829"/>
              <a:ext cx="3665478" cy="1100280"/>
            </a:xfrm>
            <a:prstGeom prst="rect">
              <a:avLst/>
            </a:prstGeom>
            <a:solidFill>
              <a:schemeClr val="bg1">
                <a:lumMod val="95000"/>
              </a:schemeClr>
            </a:solidFill>
            <a:ln w="9525">
              <a:noFill/>
              <a:miter lim="800000"/>
              <a:headEnd/>
              <a:tailEnd/>
            </a:ln>
          </p:spPr>
          <p:txBody>
            <a:bodyPr vert="horz" wrap="square" lIns="91440" tIns="45720" rIns="91440" bIns="45720" numCol="1" anchor="ctr" anchorCtr="0" compatLnSpc="1">
              <a:prstTxWarp prst="textNoShape">
                <a:avLst/>
              </a:prstTxWarp>
            </a:bodyPr>
            <a:lstStyle>
              <a:lvl1pPr marL="0" marR="0" indent="0" algn="l" defTabSz="914400" rtl="0" eaLnBrk="0" fontAlgn="base" latinLnBrk="0" hangingPunct="0">
                <a:lnSpc>
                  <a:spcPct val="100000"/>
                </a:lnSpc>
                <a:spcBef>
                  <a:spcPct val="20000"/>
                </a:spcBef>
                <a:spcAft>
                  <a:spcPct val="0"/>
                </a:spcAft>
                <a:buClr>
                  <a:schemeClr val="tx1"/>
                </a:buClr>
                <a:buSzPct val="120000"/>
                <a:buFont typeface="Arial" pitchFamily="34" charset="0"/>
                <a:buNone/>
                <a:tabLst/>
                <a:defRPr sz="1200" b="0" i="0" kern="1200" baseline="0">
                  <a:solidFill>
                    <a:schemeClr val="bg1"/>
                  </a:solidFill>
                  <a:latin typeface="+mn-lt"/>
                  <a:ea typeface="+mn-ea"/>
                  <a:cs typeface="+mn-cs"/>
                </a:defRPr>
              </a:lvl1pPr>
              <a:lvl2pPr marL="180975" indent="0" algn="l" rtl="0" eaLnBrk="1" fontAlgn="base" hangingPunct="1">
                <a:spcBef>
                  <a:spcPct val="20000"/>
                </a:spcBef>
                <a:spcAft>
                  <a:spcPct val="0"/>
                </a:spcAft>
                <a:buClr>
                  <a:schemeClr val="tx1"/>
                </a:buClr>
                <a:buSzPct val="150000"/>
                <a:buFont typeface="Arial" pitchFamily="34" charset="0"/>
                <a:buNone/>
                <a:defRPr sz="1200" kern="1200">
                  <a:solidFill>
                    <a:schemeClr val="tx1"/>
                  </a:solidFill>
                  <a:latin typeface="+mn-lt"/>
                  <a:ea typeface="+mn-ea"/>
                  <a:cs typeface="+mn-cs"/>
                </a:defRPr>
              </a:lvl2pPr>
              <a:lvl3pPr marL="361950" indent="0" algn="l" rtl="0" eaLnBrk="1" fontAlgn="base" hangingPunct="1">
                <a:spcBef>
                  <a:spcPct val="20000"/>
                </a:spcBef>
                <a:spcAft>
                  <a:spcPct val="0"/>
                </a:spcAft>
                <a:buClr>
                  <a:schemeClr val="tx1"/>
                </a:buClr>
                <a:buFont typeface="Arial" pitchFamily="34" charset="0"/>
                <a:buNone/>
                <a:defRPr sz="1200" kern="1200">
                  <a:solidFill>
                    <a:schemeClr val="tx1"/>
                  </a:solidFill>
                  <a:latin typeface="+mn-lt"/>
                  <a:ea typeface="+mn-ea"/>
                  <a:cs typeface="+mn-cs"/>
                </a:defRPr>
              </a:lvl3pPr>
              <a:lvl4pPr marL="542925" indent="0" algn="l" rtl="0" eaLnBrk="1" fontAlgn="base" hangingPunct="1">
                <a:spcBef>
                  <a:spcPct val="20000"/>
                </a:spcBef>
                <a:spcAft>
                  <a:spcPct val="0"/>
                </a:spcAft>
                <a:buClr>
                  <a:schemeClr val="tx1"/>
                </a:buClr>
                <a:buFont typeface="Wingdings" pitchFamily="2" charset="2"/>
                <a:buNone/>
                <a:defRPr sz="1200" kern="1200">
                  <a:solidFill>
                    <a:schemeClr val="tx1"/>
                  </a:solidFill>
                  <a:latin typeface="+mn-lt"/>
                  <a:ea typeface="+mn-ea"/>
                  <a:cs typeface="+mn-cs"/>
                </a:defRPr>
              </a:lvl4pPr>
              <a:lvl5pPr marL="1828800" indent="0" algn="l" rtl="0" eaLnBrk="1" fontAlgn="base" hangingPunct="1">
                <a:spcBef>
                  <a:spcPct val="20000"/>
                </a:spcBef>
                <a:spcAft>
                  <a:spcPct val="0"/>
                </a:spcAft>
                <a:buFont typeface="Arial" charset="0"/>
                <a:buNone/>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defRPr/>
              </a:pPr>
              <a:r>
                <a:rPr lang="en-CA" dirty="0" smtClean="0">
                  <a:solidFill>
                    <a:schemeClr val="tx1"/>
                  </a:solidFill>
                </a:rPr>
                <a:t>Customize the </a:t>
              </a:r>
              <a:r>
                <a:rPr lang="en-CA" b="1" i="1" dirty="0" smtClean="0">
                  <a:solidFill>
                    <a:schemeClr val="tx1"/>
                  </a:solidFill>
                  <a:hlinkClick r:id="rId5"/>
                </a:rPr>
                <a:t>Security Incident Communications Policy Template</a:t>
              </a:r>
              <a:r>
                <a:rPr lang="en-CA" i="1" dirty="0" smtClean="0">
                  <a:solidFill>
                    <a:schemeClr val="tx1"/>
                  </a:solidFill>
                </a:rPr>
                <a:t> </a:t>
              </a:r>
              <a:r>
                <a:rPr lang="en-CA" dirty="0" smtClean="0">
                  <a:solidFill>
                    <a:schemeClr val="tx1"/>
                  </a:solidFill>
                </a:rPr>
                <a:t>to meet the needs of your organization by defining expectations and protocols for various aspects of incident response communications. </a:t>
              </a:r>
              <a:endParaRPr lang="en-CA" b="1" i="1" dirty="0">
                <a:solidFill>
                  <a:schemeClr val="tx1"/>
                </a:solidFill>
              </a:endParaRPr>
            </a:p>
          </p:txBody>
        </p:sp>
      </p:grpSp>
      <p:grpSp>
        <p:nvGrpSpPr>
          <p:cNvPr id="26" name="Group 25"/>
          <p:cNvGrpSpPr/>
          <p:nvPr/>
        </p:nvGrpSpPr>
        <p:grpSpPr>
          <a:xfrm>
            <a:off x="273737" y="5076505"/>
            <a:ext cx="4736789" cy="1221103"/>
            <a:chOff x="310684" y="2429629"/>
            <a:chExt cx="4736789" cy="1221103"/>
          </a:xfrm>
        </p:grpSpPr>
        <p:sp>
          <p:nvSpPr>
            <p:cNvPr id="27" name="Text Placeholder 12"/>
            <p:cNvSpPr txBox="1">
              <a:spLocks/>
            </p:cNvSpPr>
            <p:nvPr/>
          </p:nvSpPr>
          <p:spPr>
            <a:xfrm>
              <a:off x="323389" y="2716617"/>
              <a:ext cx="4724084" cy="934115"/>
            </a:xfrm>
            <a:prstGeom prst="rect">
              <a:avLst/>
            </a:prstGeom>
            <a:solidFill>
              <a:schemeClr val="bg1">
                <a:lumMod val="95000"/>
              </a:schemeClr>
            </a:solidFill>
            <a:ln w="25400">
              <a:solidFill>
                <a:schemeClr val="bg1">
                  <a:lumMod val="95000"/>
                </a:schemeClr>
              </a:solidFill>
            </a:ln>
            <a:effectLst>
              <a:outerShdw blurRad="25400" dist="25400" dir="2700000" algn="ctr" rotWithShape="0">
                <a:srgbClr val="000000">
                  <a:alpha val="10000"/>
                </a:srgbClr>
              </a:outerShdw>
            </a:effectLst>
          </p:spPr>
          <p:txBody>
            <a:bodyPr/>
            <a:lstStyle>
              <a:lvl1pPr marL="180975" indent="-180975" algn="l" rtl="0" eaLnBrk="1" fontAlgn="base" hangingPunct="1">
                <a:spcBef>
                  <a:spcPct val="20000"/>
                </a:spcBef>
                <a:spcAft>
                  <a:spcPct val="0"/>
                </a:spcAft>
                <a:buClr>
                  <a:schemeClr val="tx1"/>
                </a:buClr>
                <a:buSzPct val="120000"/>
                <a:buFont typeface="Arial" pitchFamily="34" charset="0"/>
                <a:buChar char="•"/>
                <a:defRPr sz="1200" kern="1200">
                  <a:solidFill>
                    <a:schemeClr val="tx1"/>
                  </a:solidFill>
                  <a:latin typeface="+mn-lt"/>
                  <a:ea typeface="+mn-ea"/>
                  <a:cs typeface="+mn-cs"/>
                </a:defRPr>
              </a:lvl1pPr>
              <a:lvl2pPr marL="361950" indent="-180975" algn="l" rtl="0" eaLnBrk="1" fontAlgn="base" hangingPunct="1">
                <a:spcBef>
                  <a:spcPct val="20000"/>
                </a:spcBef>
                <a:spcAft>
                  <a:spcPct val="0"/>
                </a:spcAft>
                <a:buClr>
                  <a:schemeClr val="tx1"/>
                </a:buClr>
                <a:buSzPct val="150000"/>
                <a:buFont typeface="Arial" pitchFamily="34" charset="0"/>
                <a:buChar char="◦"/>
                <a:defRPr sz="1200" kern="1200">
                  <a:solidFill>
                    <a:schemeClr val="tx1"/>
                  </a:solidFill>
                  <a:latin typeface="+mn-lt"/>
                  <a:ea typeface="+mn-ea"/>
                  <a:cs typeface="+mn-cs"/>
                </a:defRPr>
              </a:lvl2pPr>
              <a:lvl3pPr marL="542925" indent="-180975" algn="l" rtl="0" eaLnBrk="1" fontAlgn="base" hangingPunct="1">
                <a:spcBef>
                  <a:spcPct val="20000"/>
                </a:spcBef>
                <a:spcAft>
                  <a:spcPct val="0"/>
                </a:spcAft>
                <a:buClr>
                  <a:schemeClr val="tx1"/>
                </a:buClr>
                <a:buFont typeface="Arial" pitchFamily="34" charset="0"/>
                <a:buChar char="–"/>
                <a:defRPr sz="1200" kern="1200">
                  <a:solidFill>
                    <a:schemeClr val="tx1"/>
                  </a:solidFill>
                  <a:latin typeface="+mn-lt"/>
                  <a:ea typeface="+mn-ea"/>
                  <a:cs typeface="+mn-cs"/>
                </a:defRPr>
              </a:lvl3pPr>
              <a:lvl4pPr marL="714375" indent="-171450" algn="l" rtl="0" eaLnBrk="1" fontAlgn="base" hangingPunct="1">
                <a:spcBef>
                  <a:spcPct val="20000"/>
                </a:spcBef>
                <a:spcAft>
                  <a:spcPct val="0"/>
                </a:spcAft>
                <a:buClr>
                  <a:schemeClr val="tx1"/>
                </a:buClr>
                <a:buFont typeface="Wingdings" pitchFamily="2" charset="2"/>
                <a:buChar char="§"/>
                <a:defRPr sz="12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600"/>
                </a:spcBef>
                <a:spcAft>
                  <a:spcPts val="600"/>
                </a:spcAft>
                <a:buClr>
                  <a:srgbClr val="333333"/>
                </a:buClr>
                <a:buSzPct val="100000"/>
                <a:buFont typeface="Arial" pitchFamily="34" charset="0"/>
                <a:buNone/>
              </a:pPr>
              <a:r>
                <a:rPr lang="en-CA" dirty="0" smtClean="0">
                  <a:solidFill>
                    <a:srgbClr val="333333"/>
                  </a:solidFill>
                </a:rPr>
                <a:t>Drafting a policy helps to speed up and simplify your response process during an incident, which will help to save valuable time and offer some stability during a time of crisis. If these protocols are set in place beforehand, you’ll have to make fewer decisions during a stressful time. </a:t>
              </a:r>
              <a:endParaRPr lang="en-CA" dirty="0">
                <a:solidFill>
                  <a:srgbClr val="333333"/>
                </a:solidFill>
              </a:endParaRPr>
            </a:p>
          </p:txBody>
        </p:sp>
        <p:pic>
          <p:nvPicPr>
            <p:cNvPr id="28" name="Picture 2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10684" y="2429629"/>
              <a:ext cx="3096774" cy="286513"/>
            </a:xfrm>
            <a:prstGeom prst="rect">
              <a:avLst/>
            </a:prstGeom>
          </p:spPr>
        </p:pic>
      </p:grpSp>
      <p:pic>
        <p:nvPicPr>
          <p:cNvPr id="7" name="Picture 6"/>
          <p:cNvPicPr>
            <a:picLocks noChangeAspect="1"/>
          </p:cNvPicPr>
          <p:nvPr/>
        </p:nvPicPr>
        <p:blipFill rotWithShape="1">
          <a:blip r:embed="rId7" cstate="print">
            <a:extLst>
              <a:ext uri="{28A0092B-C50C-407E-A947-70E740481C1C}">
                <a14:useLocalDpi xmlns:a14="http://schemas.microsoft.com/office/drawing/2010/main" val="0"/>
              </a:ext>
            </a:extLst>
          </a:blip>
          <a:srcRect l="2754" t="1323" r="3208" b="1741"/>
          <a:stretch/>
        </p:blipFill>
        <p:spPr>
          <a:xfrm>
            <a:off x="5665575" y="2922821"/>
            <a:ext cx="2474011" cy="3204698"/>
          </a:xfrm>
          <a:prstGeom prst="rect">
            <a:avLst/>
          </a:prstGeom>
          <a:ln>
            <a:solidFill>
              <a:schemeClr val="tx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8187493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Customize the </a:t>
            </a:r>
            <a:r>
              <a:rPr lang="en-US" i="1" dirty="0"/>
              <a:t>Security Incident Communications Guidelines and Templates</a:t>
            </a:r>
          </a:p>
        </p:txBody>
      </p:sp>
      <p:sp>
        <p:nvSpPr>
          <p:cNvPr id="3" name="Text Placeholder 2"/>
          <p:cNvSpPr>
            <a:spLocks noGrp="1"/>
          </p:cNvSpPr>
          <p:nvPr>
            <p:ph type="body" sz="quarter" idx="10"/>
          </p:nvPr>
        </p:nvSpPr>
        <p:spPr/>
        <p:txBody>
          <a:bodyPr/>
          <a:lstStyle/>
          <a:p>
            <a:r>
              <a:rPr lang="en-US" i="1" dirty="0"/>
              <a:t>Security Incident Communications Guidelines and Templates</a:t>
            </a:r>
          </a:p>
        </p:txBody>
      </p:sp>
      <p:sp>
        <p:nvSpPr>
          <p:cNvPr id="5" name="Text Placeholder 4"/>
          <p:cNvSpPr>
            <a:spLocks noGrp="1"/>
          </p:cNvSpPr>
          <p:nvPr>
            <p:ph type="body" sz="quarter" idx="11"/>
          </p:nvPr>
        </p:nvSpPr>
        <p:spPr/>
        <p:txBody>
          <a:bodyPr/>
          <a:lstStyle/>
          <a:p>
            <a:r>
              <a:rPr lang="en-CA" dirty="0" smtClean="0"/>
              <a:t>2.7</a:t>
            </a:r>
            <a:endParaRPr lang="en-CA" dirty="0"/>
          </a:p>
        </p:txBody>
      </p:sp>
      <p:sp>
        <p:nvSpPr>
          <p:cNvPr id="4" name="Text Placeholder 3"/>
          <p:cNvSpPr>
            <a:spLocks noGrp="1"/>
          </p:cNvSpPr>
          <p:nvPr>
            <p:ph type="body" sz="quarter" idx="12"/>
          </p:nvPr>
        </p:nvSpPr>
        <p:spPr>
          <a:xfrm>
            <a:off x="0" y="245442"/>
            <a:ext cx="641268" cy="891556"/>
          </a:xfrm>
        </p:spPr>
        <p:txBody>
          <a:bodyPr/>
          <a:lstStyle/>
          <a:p>
            <a:r>
              <a:rPr lang="en-CA" dirty="0" smtClean="0"/>
              <a:t>2.7</a:t>
            </a:r>
            <a:endParaRPr lang="en-CA" dirty="0"/>
          </a:p>
        </p:txBody>
      </p:sp>
      <p:sp>
        <p:nvSpPr>
          <p:cNvPr id="18" name="Text Placeholder 7"/>
          <p:cNvSpPr txBox="1">
            <a:spLocks/>
          </p:cNvSpPr>
          <p:nvPr/>
        </p:nvSpPr>
        <p:spPr>
          <a:xfrm>
            <a:off x="684997" y="1174157"/>
            <a:ext cx="445412" cy="346075"/>
          </a:xfrm>
          <a:prstGeom prst="rect">
            <a:avLst/>
          </a:prstGeom>
        </p:spPr>
        <p:txBody>
          <a:bodyPr/>
          <a:lstStyle>
            <a:lvl1pPr marL="180975" indent="-180975" algn="l" rtl="0" eaLnBrk="1" fontAlgn="base" hangingPunct="1">
              <a:spcBef>
                <a:spcPct val="20000"/>
              </a:spcBef>
              <a:spcAft>
                <a:spcPct val="0"/>
              </a:spcAft>
              <a:buClr>
                <a:schemeClr val="tx1"/>
              </a:buClr>
              <a:buSzPct val="120000"/>
              <a:buFont typeface="Arial" pitchFamily="34" charset="0"/>
              <a:buChar char="•"/>
              <a:defRPr sz="1200" kern="1200">
                <a:solidFill>
                  <a:schemeClr val="tx1"/>
                </a:solidFill>
                <a:latin typeface="+mn-lt"/>
                <a:ea typeface="+mn-ea"/>
                <a:cs typeface="+mn-cs"/>
              </a:defRPr>
            </a:lvl1pPr>
            <a:lvl2pPr marL="361950" indent="-180975" algn="l" rtl="0" eaLnBrk="1" fontAlgn="base" hangingPunct="1">
              <a:spcBef>
                <a:spcPct val="20000"/>
              </a:spcBef>
              <a:spcAft>
                <a:spcPct val="0"/>
              </a:spcAft>
              <a:buClr>
                <a:schemeClr val="tx1"/>
              </a:buClr>
              <a:buSzPct val="150000"/>
              <a:buFont typeface="Arial" pitchFamily="34" charset="0"/>
              <a:buChar char="◦"/>
              <a:defRPr sz="1200" kern="1200">
                <a:solidFill>
                  <a:schemeClr val="tx1"/>
                </a:solidFill>
                <a:latin typeface="+mn-lt"/>
                <a:ea typeface="+mn-ea"/>
                <a:cs typeface="+mn-cs"/>
              </a:defRPr>
            </a:lvl2pPr>
            <a:lvl3pPr marL="542925" indent="-180975" algn="l" rtl="0" eaLnBrk="1" fontAlgn="base" hangingPunct="1">
              <a:spcBef>
                <a:spcPct val="20000"/>
              </a:spcBef>
              <a:spcAft>
                <a:spcPct val="0"/>
              </a:spcAft>
              <a:buClr>
                <a:schemeClr val="tx1"/>
              </a:buClr>
              <a:buFont typeface="Arial" pitchFamily="34" charset="0"/>
              <a:buChar char="–"/>
              <a:defRPr sz="1200" kern="1200">
                <a:solidFill>
                  <a:schemeClr val="tx1"/>
                </a:solidFill>
                <a:latin typeface="+mn-lt"/>
                <a:ea typeface="+mn-ea"/>
                <a:cs typeface="+mn-cs"/>
              </a:defRPr>
            </a:lvl3pPr>
            <a:lvl4pPr marL="714375" indent="-171450" algn="l" rtl="0" eaLnBrk="1" fontAlgn="base" hangingPunct="1">
              <a:spcBef>
                <a:spcPct val="20000"/>
              </a:spcBef>
              <a:spcAft>
                <a:spcPct val="0"/>
              </a:spcAft>
              <a:buClr>
                <a:schemeClr val="tx1"/>
              </a:buClr>
              <a:buFont typeface="Wingdings" pitchFamily="2" charset="2"/>
              <a:buChar char="§"/>
              <a:defRPr sz="12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dirty="0"/>
          </a:p>
        </p:txBody>
      </p:sp>
      <p:pic>
        <p:nvPicPr>
          <p:cNvPr id="29" name="Picture 28"/>
          <p:cNvPicPr>
            <a:picLocks noChangeAspect="1"/>
          </p:cNvPicPr>
          <p:nvPr/>
        </p:nvPicPr>
        <p:blipFill>
          <a:blip r:embed="rId2"/>
          <a:stretch>
            <a:fillRect/>
          </a:stretch>
        </p:blipFill>
        <p:spPr>
          <a:xfrm>
            <a:off x="5754103" y="1625789"/>
            <a:ext cx="1810355" cy="2341688"/>
          </a:xfrm>
          <a:prstGeom prst="rect">
            <a:avLst/>
          </a:prstGeom>
          <a:ln>
            <a:solidFill>
              <a:schemeClr val="tx1"/>
            </a:solidFill>
          </a:ln>
          <a:effectLst>
            <a:outerShdw blurRad="50800" dist="38100" dir="2700000" algn="tl" rotWithShape="0">
              <a:prstClr val="black">
                <a:alpha val="40000"/>
              </a:prstClr>
            </a:outerShdw>
          </a:effectLst>
        </p:spPr>
      </p:pic>
      <p:pic>
        <p:nvPicPr>
          <p:cNvPr id="30" name="Picture 29"/>
          <p:cNvPicPr>
            <a:picLocks noChangeAspect="1"/>
          </p:cNvPicPr>
          <p:nvPr/>
        </p:nvPicPr>
        <p:blipFill>
          <a:blip r:embed="rId3"/>
          <a:stretch>
            <a:fillRect/>
          </a:stretch>
        </p:blipFill>
        <p:spPr>
          <a:xfrm rot="814813">
            <a:off x="6686690" y="1761461"/>
            <a:ext cx="1810354" cy="2351232"/>
          </a:xfrm>
          <a:prstGeom prst="rect">
            <a:avLst/>
          </a:prstGeom>
          <a:ln>
            <a:solidFill>
              <a:schemeClr val="tx1"/>
            </a:solidFill>
          </a:ln>
          <a:effectLst>
            <a:outerShdw blurRad="50800" dist="38100" dir="2700000" algn="tl" rotWithShape="0">
              <a:prstClr val="black">
                <a:alpha val="40000"/>
              </a:prstClr>
            </a:outerShdw>
          </a:effectLst>
        </p:spPr>
      </p:pic>
      <p:pic>
        <p:nvPicPr>
          <p:cNvPr id="31" name="Picture 30"/>
          <p:cNvPicPr>
            <a:picLocks noChangeAspect="1"/>
          </p:cNvPicPr>
          <p:nvPr/>
        </p:nvPicPr>
        <p:blipFill>
          <a:blip r:embed="rId4"/>
          <a:stretch>
            <a:fillRect/>
          </a:stretch>
        </p:blipFill>
        <p:spPr>
          <a:xfrm rot="20618055">
            <a:off x="4865043" y="1762578"/>
            <a:ext cx="1810354" cy="2348999"/>
          </a:xfrm>
          <a:prstGeom prst="rect">
            <a:avLst/>
          </a:prstGeom>
          <a:ln>
            <a:solidFill>
              <a:schemeClr val="tx1"/>
            </a:solidFill>
          </a:ln>
          <a:effectLst>
            <a:outerShdw blurRad="50800" dist="38100" dir="2700000" algn="tl" rotWithShape="0">
              <a:prstClr val="black">
                <a:alpha val="40000"/>
              </a:prstClr>
            </a:outerShdw>
          </a:effectLst>
        </p:spPr>
      </p:pic>
      <p:sp>
        <p:nvSpPr>
          <p:cNvPr id="32" name="Rectangle 31"/>
          <p:cNvSpPr/>
          <p:nvPr/>
        </p:nvSpPr>
        <p:spPr>
          <a:xfrm>
            <a:off x="4542137" y="4456945"/>
            <a:ext cx="4189276" cy="100295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3" name="Group 32"/>
          <p:cNvGrpSpPr/>
          <p:nvPr/>
        </p:nvGrpSpPr>
        <p:grpSpPr>
          <a:xfrm>
            <a:off x="4654700" y="4553537"/>
            <a:ext cx="3900818" cy="806114"/>
            <a:chOff x="330208" y="3237827"/>
            <a:chExt cx="4333702" cy="1042071"/>
          </a:xfrm>
        </p:grpSpPr>
        <p:grpSp>
          <p:nvGrpSpPr>
            <p:cNvPr id="34" name="Group 6"/>
            <p:cNvGrpSpPr>
              <a:grpSpLocks noChangeAspect="1"/>
            </p:cNvGrpSpPr>
            <p:nvPr/>
          </p:nvGrpSpPr>
          <p:grpSpPr>
            <a:xfrm>
              <a:off x="330208" y="3364264"/>
              <a:ext cx="574571" cy="557739"/>
              <a:chOff x="3409562" y="3846176"/>
              <a:chExt cx="732546" cy="711087"/>
            </a:xfrm>
            <a:effectLst>
              <a:outerShdw blurRad="12700" dist="12700" dir="2700000" algn="tl" rotWithShape="0">
                <a:prstClr val="black">
                  <a:alpha val="4000"/>
                </a:prstClr>
              </a:outerShdw>
            </a:effectLst>
          </p:grpSpPr>
          <p:sp>
            <p:nvSpPr>
              <p:cNvPr id="36" name="Rounded Rectangle 6"/>
              <p:cNvSpPr/>
              <p:nvPr/>
            </p:nvSpPr>
            <p:spPr>
              <a:xfrm>
                <a:off x="3409562" y="3846176"/>
                <a:ext cx="732546" cy="711087"/>
              </a:xfrm>
              <a:prstGeom prst="roundRect">
                <a:avLst>
                  <a:gd name="adj" fmla="val 0"/>
                </a:avLst>
              </a:prstGeom>
              <a:solidFill>
                <a:srgbClr val="7B7B7B">
                  <a:lumMod val="20000"/>
                  <a:lumOff val="80000"/>
                </a:srgbClr>
              </a:solidFill>
              <a:ln w="25400" cap="flat" cmpd="sng" algn="ctr">
                <a:noFill/>
                <a:prstDash val="solid"/>
              </a:ln>
              <a:effectLst>
                <a:outerShdw blurRad="12700" dist="25400" dir="2700000" algn="tl" rotWithShape="0">
                  <a:prstClr val="black">
                    <a:alpha val="4000"/>
                  </a:prstClr>
                </a:outerShdw>
              </a:effectLst>
            </p:spPr>
            <p:txBody>
              <a:bodyPr rtlCol="0" anchor="ctr"/>
              <a:lstStyle>
                <a:defPPr>
                  <a:defRPr lang="en-US"/>
                </a:defPPr>
                <a:lvl1pPr algn="ctr" rtl="0" fontAlgn="base">
                  <a:spcBef>
                    <a:spcPct val="0"/>
                  </a:spcBef>
                  <a:spcAft>
                    <a:spcPct val="0"/>
                  </a:spcAft>
                  <a:defRPr kern="1200">
                    <a:solidFill>
                      <a:schemeClr val="lt1"/>
                    </a:solidFill>
                    <a:latin typeface="+mn-lt"/>
                    <a:ea typeface="+mn-ea"/>
                    <a:cs typeface="+mn-cs"/>
                  </a:defRPr>
                </a:lvl1pPr>
                <a:lvl2pPr marL="457200" algn="ctr" rtl="0" fontAlgn="base">
                  <a:spcBef>
                    <a:spcPct val="0"/>
                  </a:spcBef>
                  <a:spcAft>
                    <a:spcPct val="0"/>
                  </a:spcAft>
                  <a:defRPr kern="1200">
                    <a:solidFill>
                      <a:schemeClr val="lt1"/>
                    </a:solidFill>
                    <a:latin typeface="+mn-lt"/>
                    <a:ea typeface="+mn-ea"/>
                    <a:cs typeface="+mn-cs"/>
                  </a:defRPr>
                </a:lvl2pPr>
                <a:lvl3pPr marL="914400" algn="ctr" rtl="0" fontAlgn="base">
                  <a:spcBef>
                    <a:spcPct val="0"/>
                  </a:spcBef>
                  <a:spcAft>
                    <a:spcPct val="0"/>
                  </a:spcAft>
                  <a:defRPr kern="1200">
                    <a:solidFill>
                      <a:schemeClr val="lt1"/>
                    </a:solidFill>
                    <a:latin typeface="+mn-lt"/>
                    <a:ea typeface="+mn-ea"/>
                    <a:cs typeface="+mn-cs"/>
                  </a:defRPr>
                </a:lvl3pPr>
                <a:lvl4pPr marL="1371600" algn="ctr" rtl="0" fontAlgn="base">
                  <a:spcBef>
                    <a:spcPct val="0"/>
                  </a:spcBef>
                  <a:spcAft>
                    <a:spcPct val="0"/>
                  </a:spcAft>
                  <a:defRPr kern="1200">
                    <a:solidFill>
                      <a:schemeClr val="lt1"/>
                    </a:solidFill>
                    <a:latin typeface="+mn-lt"/>
                    <a:ea typeface="+mn-ea"/>
                    <a:cs typeface="+mn-cs"/>
                  </a:defRPr>
                </a:lvl4pPr>
                <a:lvl5pPr marL="1828800" algn="ctr"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a:endParaRPr>
              </a:p>
            </p:txBody>
          </p:sp>
          <p:pic>
            <p:nvPicPr>
              <p:cNvPr id="37" name="Picture 36" descr="tool.wmf"/>
              <p:cNvPicPr>
                <a:picLocks noChangeAspect="1"/>
              </p:cNvPicPr>
              <p:nvPr/>
            </p:nvPicPr>
            <p:blipFill>
              <a:blip r:embed="rId5" cstate="print"/>
              <a:stretch>
                <a:fillRect/>
              </a:stretch>
            </p:blipFill>
            <p:spPr>
              <a:xfrm>
                <a:off x="3502385" y="3945202"/>
                <a:ext cx="505507" cy="490265"/>
              </a:xfrm>
              <a:prstGeom prst="rect">
                <a:avLst/>
              </a:prstGeom>
              <a:ln>
                <a:noFill/>
              </a:ln>
            </p:spPr>
          </p:pic>
        </p:grpSp>
        <p:sp>
          <p:nvSpPr>
            <p:cNvPr id="35" name="Text Placeholder 11"/>
            <p:cNvSpPr txBox="1">
              <a:spLocks/>
            </p:cNvSpPr>
            <p:nvPr/>
          </p:nvSpPr>
          <p:spPr bwMode="auto">
            <a:xfrm>
              <a:off x="1004164" y="3237827"/>
              <a:ext cx="3659746" cy="1042071"/>
            </a:xfrm>
            <a:prstGeom prst="rect">
              <a:avLst/>
            </a:prstGeom>
            <a:solidFill>
              <a:schemeClr val="bg1">
                <a:lumMod val="95000"/>
              </a:schemeClr>
            </a:solidFill>
            <a:ln w="9525">
              <a:noFill/>
              <a:miter lim="800000"/>
              <a:headEnd/>
              <a:tailEnd/>
            </a:ln>
          </p:spPr>
          <p:txBody>
            <a:bodyPr vert="horz" wrap="square" lIns="91440" tIns="45720" rIns="91440" bIns="45720" numCol="1" anchor="ctr" anchorCtr="0" compatLnSpc="1">
              <a:prstTxWarp prst="textNoShape">
                <a:avLst/>
              </a:prstTxWarp>
            </a:bodyPr>
            <a:lstStyle>
              <a:lvl1pPr marL="0" marR="0" indent="0" algn="l" defTabSz="914400" rtl="0" eaLnBrk="0" fontAlgn="base" latinLnBrk="0" hangingPunct="0">
                <a:lnSpc>
                  <a:spcPct val="100000"/>
                </a:lnSpc>
                <a:spcBef>
                  <a:spcPct val="20000"/>
                </a:spcBef>
                <a:spcAft>
                  <a:spcPct val="0"/>
                </a:spcAft>
                <a:buClr>
                  <a:schemeClr val="tx1"/>
                </a:buClr>
                <a:buSzPct val="120000"/>
                <a:buFont typeface="Arial" pitchFamily="34" charset="0"/>
                <a:buNone/>
                <a:tabLst/>
                <a:defRPr sz="1200" b="0" i="0" kern="1200" baseline="0">
                  <a:solidFill>
                    <a:schemeClr val="bg1"/>
                  </a:solidFill>
                  <a:latin typeface="+mn-lt"/>
                  <a:ea typeface="+mn-ea"/>
                  <a:cs typeface="+mn-cs"/>
                </a:defRPr>
              </a:lvl1pPr>
              <a:lvl2pPr marL="180975" indent="0" algn="l" rtl="0" eaLnBrk="1" fontAlgn="base" hangingPunct="1">
                <a:spcBef>
                  <a:spcPct val="20000"/>
                </a:spcBef>
                <a:spcAft>
                  <a:spcPct val="0"/>
                </a:spcAft>
                <a:buClr>
                  <a:schemeClr val="tx1"/>
                </a:buClr>
                <a:buSzPct val="150000"/>
                <a:buFont typeface="Arial" pitchFamily="34" charset="0"/>
                <a:buNone/>
                <a:defRPr sz="1200" kern="1200">
                  <a:solidFill>
                    <a:schemeClr val="tx1"/>
                  </a:solidFill>
                  <a:latin typeface="+mn-lt"/>
                  <a:ea typeface="+mn-ea"/>
                  <a:cs typeface="+mn-cs"/>
                </a:defRPr>
              </a:lvl2pPr>
              <a:lvl3pPr marL="361950" indent="0" algn="l" rtl="0" eaLnBrk="1" fontAlgn="base" hangingPunct="1">
                <a:spcBef>
                  <a:spcPct val="20000"/>
                </a:spcBef>
                <a:spcAft>
                  <a:spcPct val="0"/>
                </a:spcAft>
                <a:buClr>
                  <a:schemeClr val="tx1"/>
                </a:buClr>
                <a:buFont typeface="Arial" pitchFamily="34" charset="0"/>
                <a:buNone/>
                <a:defRPr sz="1200" kern="1200">
                  <a:solidFill>
                    <a:schemeClr val="tx1"/>
                  </a:solidFill>
                  <a:latin typeface="+mn-lt"/>
                  <a:ea typeface="+mn-ea"/>
                  <a:cs typeface="+mn-cs"/>
                </a:defRPr>
              </a:lvl3pPr>
              <a:lvl4pPr marL="542925" indent="0" algn="l" rtl="0" eaLnBrk="1" fontAlgn="base" hangingPunct="1">
                <a:spcBef>
                  <a:spcPct val="20000"/>
                </a:spcBef>
                <a:spcAft>
                  <a:spcPct val="0"/>
                </a:spcAft>
                <a:buClr>
                  <a:schemeClr val="tx1"/>
                </a:buClr>
                <a:buFont typeface="Wingdings" pitchFamily="2" charset="2"/>
                <a:buNone/>
                <a:defRPr sz="1200" kern="1200">
                  <a:solidFill>
                    <a:schemeClr val="tx1"/>
                  </a:solidFill>
                  <a:latin typeface="+mn-lt"/>
                  <a:ea typeface="+mn-ea"/>
                  <a:cs typeface="+mn-cs"/>
                </a:defRPr>
              </a:lvl4pPr>
              <a:lvl5pPr marL="1828800" indent="0" algn="l" rtl="0" eaLnBrk="1" fontAlgn="base" hangingPunct="1">
                <a:spcBef>
                  <a:spcPct val="20000"/>
                </a:spcBef>
                <a:spcAft>
                  <a:spcPct val="0"/>
                </a:spcAft>
                <a:buFont typeface="Arial" charset="0"/>
                <a:buNone/>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solidFill>
                    <a:schemeClr val="tx1"/>
                  </a:solidFill>
                </a:rPr>
                <a:t>Customize </a:t>
              </a:r>
              <a:r>
                <a:rPr lang="en-US" dirty="0" smtClean="0">
                  <a:solidFill>
                    <a:schemeClr val="tx1"/>
                  </a:solidFill>
                </a:rPr>
                <a:t>these </a:t>
              </a:r>
              <a:r>
                <a:rPr lang="en-US" b="1" dirty="0" smtClean="0">
                  <a:solidFill>
                    <a:schemeClr val="tx1"/>
                  </a:solidFill>
                  <a:hlinkClick r:id="rId6"/>
                </a:rPr>
                <a:t>templates</a:t>
              </a:r>
              <a:r>
                <a:rPr lang="en-US" dirty="0" smtClean="0">
                  <a:solidFill>
                    <a:schemeClr val="tx1"/>
                  </a:solidFill>
                </a:rPr>
                <a:t> </a:t>
              </a:r>
              <a:r>
                <a:rPr lang="en-US" dirty="0">
                  <a:solidFill>
                    <a:schemeClr val="tx1"/>
                  </a:solidFill>
                </a:rPr>
                <a:t>to </a:t>
              </a:r>
              <a:r>
                <a:rPr lang="en-US" dirty="0" smtClean="0">
                  <a:solidFill>
                    <a:schemeClr val="tx1"/>
                  </a:solidFill>
                </a:rPr>
                <a:t>suit </a:t>
              </a:r>
              <a:r>
                <a:rPr lang="en-US" dirty="0">
                  <a:solidFill>
                    <a:schemeClr val="tx1"/>
                  </a:solidFill>
                </a:rPr>
                <a:t>your </a:t>
              </a:r>
              <a:r>
                <a:rPr lang="en-US" dirty="0" smtClean="0">
                  <a:solidFill>
                    <a:schemeClr val="tx1"/>
                  </a:solidFill>
                </a:rPr>
                <a:t>organization’s </a:t>
              </a:r>
              <a:r>
                <a:rPr lang="en-US" dirty="0">
                  <a:solidFill>
                    <a:schemeClr val="tx1"/>
                  </a:solidFill>
                </a:rPr>
                <a:t>needs and use it as a way to </a:t>
              </a:r>
              <a:r>
                <a:rPr lang="en-US" dirty="0" smtClean="0">
                  <a:solidFill>
                    <a:schemeClr val="tx1"/>
                  </a:solidFill>
                </a:rPr>
                <a:t>begin planning your incident response communications.</a:t>
              </a:r>
              <a:endParaRPr lang="en-US" dirty="0">
                <a:solidFill>
                  <a:schemeClr val="tx1"/>
                </a:solidFill>
              </a:endParaRPr>
            </a:p>
          </p:txBody>
        </p:sp>
      </p:grpSp>
      <p:grpSp>
        <p:nvGrpSpPr>
          <p:cNvPr id="38" name="Group 37"/>
          <p:cNvGrpSpPr/>
          <p:nvPr/>
        </p:nvGrpSpPr>
        <p:grpSpPr>
          <a:xfrm>
            <a:off x="365139" y="5621485"/>
            <a:ext cx="8337823" cy="682753"/>
            <a:chOff x="323389" y="3283951"/>
            <a:chExt cx="8337823" cy="682753"/>
          </a:xfrm>
        </p:grpSpPr>
        <p:sp>
          <p:nvSpPr>
            <p:cNvPr id="39" name="Rectangle 97"/>
            <p:cNvSpPr/>
            <p:nvPr/>
          </p:nvSpPr>
          <p:spPr>
            <a:xfrm>
              <a:off x="1600868" y="3283951"/>
              <a:ext cx="7060344" cy="676048"/>
            </a:xfrm>
            <a:prstGeom prst="rect">
              <a:avLst/>
            </a:prstGeom>
            <a:solidFill>
              <a:schemeClr val="bg1">
                <a:lumMod val="95000"/>
              </a:schemeClr>
            </a:solidFill>
            <a:ln w="12700">
              <a:noFill/>
            </a:ln>
            <a:effectLst>
              <a:outerShdw blurRad="25400" dist="254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252000" fontAlgn="base">
                <a:spcBef>
                  <a:spcPct val="0"/>
                </a:spcBef>
                <a:spcAft>
                  <a:spcPct val="0"/>
                </a:spcAft>
              </a:pPr>
              <a:r>
                <a:rPr lang="en-CA" sz="1200" dirty="0" smtClean="0">
                  <a:solidFill>
                    <a:srgbClr val="333333"/>
                  </a:solidFill>
                </a:rPr>
                <a:t>Crafting holding statements, press releases, and dark sites takes time and effort. Be sure to have outlines for all of these essential communications before you need them. That way, when a crisis strikes all you’ll need to do is fill in the blanks and make small adjustments to the text.</a:t>
              </a:r>
              <a:endParaRPr lang="en-CA" sz="1200" dirty="0">
                <a:solidFill>
                  <a:srgbClr val="333333"/>
                </a:solidFill>
              </a:endParaRPr>
            </a:p>
          </p:txBody>
        </p:sp>
        <p:pic>
          <p:nvPicPr>
            <p:cNvPr id="40" name="Picture 3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23389" y="3283951"/>
              <a:ext cx="1615443" cy="682753"/>
            </a:xfrm>
            <a:prstGeom prst="rect">
              <a:avLst/>
            </a:prstGeom>
          </p:spPr>
        </p:pic>
      </p:grpSp>
      <p:sp>
        <p:nvSpPr>
          <p:cNvPr id="41" name="TextBox 40"/>
          <p:cNvSpPr txBox="1"/>
          <p:nvPr/>
        </p:nvSpPr>
        <p:spPr>
          <a:xfrm>
            <a:off x="365139" y="1751191"/>
            <a:ext cx="3521061" cy="3924151"/>
          </a:xfrm>
          <a:prstGeom prst="rect">
            <a:avLst/>
          </a:prstGeom>
        </p:spPr>
        <p:txBody>
          <a:bodyPr wrap="square" rtlCol="0">
            <a:spAutoFit/>
          </a:bodyPr>
          <a:lstStyle/>
          <a:p>
            <a:pPr>
              <a:spcAft>
                <a:spcPts val="600"/>
              </a:spcAft>
            </a:pPr>
            <a:r>
              <a:rPr lang="en-US" sz="1400" dirty="0" smtClean="0"/>
              <a:t>This package contains documents to help your organization with:</a:t>
            </a:r>
          </a:p>
          <a:p>
            <a:pPr marL="285750" indent="-285750">
              <a:spcAft>
                <a:spcPts val="600"/>
              </a:spcAft>
              <a:buFont typeface="Arial" panose="020B0604020202020204" pitchFamily="34" charset="0"/>
              <a:buChar char="•"/>
            </a:pPr>
            <a:r>
              <a:rPr lang="en-US" sz="1400" dirty="0"/>
              <a:t>O</a:t>
            </a:r>
            <a:r>
              <a:rPr lang="en-US" sz="1400" dirty="0" smtClean="0"/>
              <a:t>utlining protocols for making effective external communications.</a:t>
            </a:r>
          </a:p>
          <a:p>
            <a:pPr marL="285750" indent="-285750">
              <a:spcAft>
                <a:spcPts val="600"/>
              </a:spcAft>
              <a:buFont typeface="Arial" panose="020B0604020202020204" pitchFamily="34" charset="0"/>
              <a:buChar char="•"/>
            </a:pPr>
            <a:r>
              <a:rPr lang="en-US" sz="1400" dirty="0"/>
              <a:t>D</a:t>
            </a:r>
            <a:r>
              <a:rPr lang="en-US" sz="1400" dirty="0" smtClean="0"/>
              <a:t>rafting holding statements and press releases.</a:t>
            </a:r>
          </a:p>
          <a:p>
            <a:pPr marL="285750" indent="-285750">
              <a:spcAft>
                <a:spcPts val="600"/>
              </a:spcAft>
              <a:buFont typeface="Arial" panose="020B0604020202020204" pitchFamily="34" charset="0"/>
              <a:buChar char="•"/>
            </a:pPr>
            <a:r>
              <a:rPr lang="en-US" sz="1400" dirty="0"/>
              <a:t>C</a:t>
            </a:r>
            <a:r>
              <a:rPr lang="en-US" sz="1400" dirty="0" smtClean="0"/>
              <a:t>reating an informative and useful dark site.</a:t>
            </a:r>
          </a:p>
          <a:p>
            <a:pPr marL="285750" indent="-285750">
              <a:spcAft>
                <a:spcPts val="600"/>
              </a:spcAft>
              <a:buFont typeface="Arial" panose="020B0604020202020204" pitchFamily="34" charset="0"/>
              <a:buChar char="•"/>
            </a:pPr>
            <a:r>
              <a:rPr lang="en-US" sz="1400" dirty="0"/>
              <a:t>I</a:t>
            </a:r>
            <a:r>
              <a:rPr lang="en-US" sz="1400" dirty="0" smtClean="0"/>
              <a:t>mplementing an external communications approval process.</a:t>
            </a:r>
          </a:p>
          <a:p>
            <a:pPr>
              <a:spcAft>
                <a:spcPts val="600"/>
              </a:spcAft>
            </a:pPr>
            <a:r>
              <a:rPr lang="en-US" sz="1400" dirty="0" smtClean="0"/>
              <a:t>The </a:t>
            </a:r>
            <a:r>
              <a:rPr lang="en-US" sz="1400" b="1" i="1" dirty="0"/>
              <a:t>Security Incident Communications Guidelines and </a:t>
            </a:r>
            <a:r>
              <a:rPr lang="en-US" sz="1400" b="1" i="1" dirty="0" smtClean="0"/>
              <a:t>Templates </a:t>
            </a:r>
            <a:r>
              <a:rPr lang="en-US" sz="1400" dirty="0" smtClean="0"/>
              <a:t>contains both templates and examples, which will help you learn what information to include for each step of the communication sequence. </a:t>
            </a:r>
          </a:p>
        </p:txBody>
      </p:sp>
    </p:spTree>
    <p:extLst>
      <p:ext uri="{BB962C8B-B14F-4D97-AF65-F5344CB8AC3E}">
        <p14:creationId xmlns:p14="http://schemas.microsoft.com/office/powerpoint/2010/main" val="339623527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Run tabletop exercises to test the communications protocols</a:t>
            </a:r>
          </a:p>
        </p:txBody>
      </p:sp>
      <p:sp>
        <p:nvSpPr>
          <p:cNvPr id="3" name="Text Placeholder 2"/>
          <p:cNvSpPr>
            <a:spLocks noGrp="1"/>
          </p:cNvSpPr>
          <p:nvPr>
            <p:ph type="body" sz="quarter" idx="10"/>
          </p:nvPr>
        </p:nvSpPr>
        <p:spPr/>
        <p:txBody>
          <a:bodyPr/>
          <a:lstStyle/>
          <a:p>
            <a:r>
              <a:rPr lang="en-US" i="1" dirty="0" smtClean="0"/>
              <a:t>Tabletop Exercises Package</a:t>
            </a:r>
            <a:endParaRPr lang="en-US" i="1" dirty="0"/>
          </a:p>
        </p:txBody>
      </p:sp>
      <p:sp>
        <p:nvSpPr>
          <p:cNvPr id="5" name="Text Placeholder 4"/>
          <p:cNvSpPr>
            <a:spLocks noGrp="1"/>
          </p:cNvSpPr>
          <p:nvPr>
            <p:ph type="body" sz="quarter" idx="11"/>
          </p:nvPr>
        </p:nvSpPr>
        <p:spPr/>
        <p:txBody>
          <a:bodyPr/>
          <a:lstStyle/>
          <a:p>
            <a:r>
              <a:rPr lang="en-CA" dirty="0" smtClean="0"/>
              <a:t>2.8</a:t>
            </a:r>
            <a:endParaRPr lang="en-CA" dirty="0"/>
          </a:p>
        </p:txBody>
      </p:sp>
      <p:sp>
        <p:nvSpPr>
          <p:cNvPr id="4" name="Text Placeholder 3"/>
          <p:cNvSpPr>
            <a:spLocks noGrp="1"/>
          </p:cNvSpPr>
          <p:nvPr>
            <p:ph type="body" sz="quarter" idx="12"/>
          </p:nvPr>
        </p:nvSpPr>
        <p:spPr>
          <a:xfrm>
            <a:off x="0" y="245442"/>
            <a:ext cx="641268" cy="891556"/>
          </a:xfrm>
        </p:spPr>
        <p:txBody>
          <a:bodyPr/>
          <a:lstStyle/>
          <a:p>
            <a:r>
              <a:rPr lang="en-CA" dirty="0" smtClean="0"/>
              <a:t>2.8</a:t>
            </a:r>
            <a:endParaRPr lang="en-CA" dirty="0"/>
          </a:p>
        </p:txBody>
      </p:sp>
      <p:sp>
        <p:nvSpPr>
          <p:cNvPr id="18" name="Text Placeholder 7"/>
          <p:cNvSpPr txBox="1">
            <a:spLocks/>
          </p:cNvSpPr>
          <p:nvPr/>
        </p:nvSpPr>
        <p:spPr>
          <a:xfrm>
            <a:off x="684997" y="1174157"/>
            <a:ext cx="445412" cy="346075"/>
          </a:xfrm>
          <a:prstGeom prst="rect">
            <a:avLst/>
          </a:prstGeom>
        </p:spPr>
        <p:txBody>
          <a:bodyPr/>
          <a:lstStyle>
            <a:lvl1pPr marL="180975" indent="-180975" algn="l" rtl="0" eaLnBrk="1" fontAlgn="base" hangingPunct="1">
              <a:spcBef>
                <a:spcPct val="20000"/>
              </a:spcBef>
              <a:spcAft>
                <a:spcPct val="0"/>
              </a:spcAft>
              <a:buClr>
                <a:schemeClr val="tx1"/>
              </a:buClr>
              <a:buSzPct val="120000"/>
              <a:buFont typeface="Arial" pitchFamily="34" charset="0"/>
              <a:buChar char="•"/>
              <a:defRPr sz="1200" kern="1200">
                <a:solidFill>
                  <a:schemeClr val="tx1"/>
                </a:solidFill>
                <a:latin typeface="+mn-lt"/>
                <a:ea typeface="+mn-ea"/>
                <a:cs typeface="+mn-cs"/>
              </a:defRPr>
            </a:lvl1pPr>
            <a:lvl2pPr marL="361950" indent="-180975" algn="l" rtl="0" eaLnBrk="1" fontAlgn="base" hangingPunct="1">
              <a:spcBef>
                <a:spcPct val="20000"/>
              </a:spcBef>
              <a:spcAft>
                <a:spcPct val="0"/>
              </a:spcAft>
              <a:buClr>
                <a:schemeClr val="tx1"/>
              </a:buClr>
              <a:buSzPct val="150000"/>
              <a:buFont typeface="Arial" pitchFamily="34" charset="0"/>
              <a:buChar char="◦"/>
              <a:defRPr sz="1200" kern="1200">
                <a:solidFill>
                  <a:schemeClr val="tx1"/>
                </a:solidFill>
                <a:latin typeface="+mn-lt"/>
                <a:ea typeface="+mn-ea"/>
                <a:cs typeface="+mn-cs"/>
              </a:defRPr>
            </a:lvl2pPr>
            <a:lvl3pPr marL="542925" indent="-180975" algn="l" rtl="0" eaLnBrk="1" fontAlgn="base" hangingPunct="1">
              <a:spcBef>
                <a:spcPct val="20000"/>
              </a:spcBef>
              <a:spcAft>
                <a:spcPct val="0"/>
              </a:spcAft>
              <a:buClr>
                <a:schemeClr val="tx1"/>
              </a:buClr>
              <a:buFont typeface="Arial" pitchFamily="34" charset="0"/>
              <a:buChar char="–"/>
              <a:defRPr sz="1200" kern="1200">
                <a:solidFill>
                  <a:schemeClr val="tx1"/>
                </a:solidFill>
                <a:latin typeface="+mn-lt"/>
                <a:ea typeface="+mn-ea"/>
                <a:cs typeface="+mn-cs"/>
              </a:defRPr>
            </a:lvl3pPr>
            <a:lvl4pPr marL="714375" indent="-171450" algn="l" rtl="0" eaLnBrk="1" fontAlgn="base" hangingPunct="1">
              <a:spcBef>
                <a:spcPct val="20000"/>
              </a:spcBef>
              <a:spcAft>
                <a:spcPct val="0"/>
              </a:spcAft>
              <a:buClr>
                <a:schemeClr val="tx1"/>
              </a:buClr>
              <a:buFont typeface="Wingdings" pitchFamily="2" charset="2"/>
              <a:buChar char="§"/>
              <a:defRPr sz="12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dirty="0"/>
          </a:p>
        </p:txBody>
      </p:sp>
      <p:pic>
        <p:nvPicPr>
          <p:cNvPr id="30" name="Picture 29"/>
          <p:cNvPicPr>
            <a:picLocks noChangeAspect="1"/>
          </p:cNvPicPr>
          <p:nvPr/>
        </p:nvPicPr>
        <p:blipFill>
          <a:blip r:embed="rId2"/>
          <a:stretch>
            <a:fillRect/>
          </a:stretch>
        </p:blipFill>
        <p:spPr>
          <a:xfrm>
            <a:off x="5975040" y="1716173"/>
            <a:ext cx="2312284" cy="2975364"/>
          </a:xfrm>
          <a:prstGeom prst="rect">
            <a:avLst/>
          </a:prstGeom>
          <a:ln>
            <a:solidFill>
              <a:schemeClr val="tx1"/>
            </a:solidFill>
          </a:ln>
          <a:effectLst>
            <a:outerShdw blurRad="50800" dist="38100" dir="2700000" algn="tl" rotWithShape="0">
              <a:prstClr val="black">
                <a:alpha val="40000"/>
              </a:prstClr>
            </a:outerShdw>
          </a:effectLst>
        </p:spPr>
      </p:pic>
      <p:pic>
        <p:nvPicPr>
          <p:cNvPr id="31" name="Picture 30"/>
          <p:cNvPicPr>
            <a:picLocks noChangeAspect="1"/>
          </p:cNvPicPr>
          <p:nvPr/>
        </p:nvPicPr>
        <p:blipFill>
          <a:blip r:embed="rId3"/>
          <a:stretch>
            <a:fillRect/>
          </a:stretch>
        </p:blipFill>
        <p:spPr>
          <a:xfrm>
            <a:off x="4997230" y="2287969"/>
            <a:ext cx="2312295" cy="3012817"/>
          </a:xfrm>
          <a:prstGeom prst="rect">
            <a:avLst/>
          </a:prstGeom>
          <a:ln>
            <a:solidFill>
              <a:schemeClr val="tx1"/>
            </a:solidFill>
          </a:ln>
          <a:effectLst>
            <a:outerShdw blurRad="50800" dist="38100" dir="2700000" algn="tl" rotWithShape="0">
              <a:prstClr val="black">
                <a:alpha val="40000"/>
              </a:prstClr>
            </a:outerShdw>
          </a:effectLst>
        </p:spPr>
      </p:pic>
      <p:sp>
        <p:nvSpPr>
          <p:cNvPr id="32" name="TextBox 31"/>
          <p:cNvSpPr txBox="1"/>
          <p:nvPr/>
        </p:nvSpPr>
        <p:spPr>
          <a:xfrm>
            <a:off x="358744" y="2084084"/>
            <a:ext cx="4430426" cy="2862322"/>
          </a:xfrm>
          <a:prstGeom prst="rect">
            <a:avLst/>
          </a:prstGeom>
        </p:spPr>
        <p:txBody>
          <a:bodyPr wrap="square" rtlCol="0">
            <a:spAutoFit/>
          </a:bodyPr>
          <a:lstStyle/>
          <a:p>
            <a:pPr marL="171450" indent="-171450">
              <a:buFont typeface="Arial" panose="020B0604020202020204" pitchFamily="34" charset="0"/>
              <a:buChar char="•"/>
            </a:pPr>
            <a:r>
              <a:rPr lang="en-US" sz="1200" b="1" dirty="0" smtClean="0"/>
              <a:t>Tabletop exercises </a:t>
            </a:r>
            <a:r>
              <a:rPr lang="en-US" sz="1200" dirty="0" smtClean="0"/>
              <a:t>are one of the best ways to practice incident response. They are commonly used by IT professionals to practice working through a crisis situation from a technical standpoint. But they can also be used to streamline your communications effort.</a:t>
            </a:r>
          </a:p>
          <a:p>
            <a:pPr marL="171450" indent="-171450">
              <a:buFont typeface="Arial" panose="020B0604020202020204" pitchFamily="34" charset="0"/>
              <a:buChar char="•"/>
            </a:pPr>
            <a:endParaRPr lang="en-US" sz="1200" dirty="0"/>
          </a:p>
          <a:p>
            <a:pPr marL="171450" indent="-171450">
              <a:buFont typeface="Arial" panose="020B0604020202020204" pitchFamily="34" charset="0"/>
              <a:buChar char="•"/>
            </a:pPr>
            <a:r>
              <a:rPr lang="en-US" sz="1200" dirty="0" smtClean="0"/>
              <a:t>Incident response has a lot of moving parts, so it is important to see them working in a controlled environment before needing to use them in the real world.</a:t>
            </a:r>
          </a:p>
          <a:p>
            <a:pPr marL="171450" indent="-171450">
              <a:buFont typeface="Arial" panose="020B0604020202020204" pitchFamily="34" charset="0"/>
              <a:buChar char="•"/>
            </a:pPr>
            <a:endParaRPr lang="en-US" sz="1200" dirty="0"/>
          </a:p>
          <a:p>
            <a:pPr marL="171450" indent="-171450">
              <a:buFont typeface="Arial" panose="020B0604020202020204" pitchFamily="34" charset="0"/>
              <a:buChar char="•"/>
            </a:pPr>
            <a:r>
              <a:rPr lang="en-US" sz="1200" dirty="0" smtClean="0"/>
              <a:t>Doing tabletop exercises also helps to highlight gaps or oversights in your incident response communications planning. Thus, it is a good idea to run them a few times during the planning phase to make sure your plan is in good shape.</a:t>
            </a:r>
          </a:p>
        </p:txBody>
      </p:sp>
      <p:grpSp>
        <p:nvGrpSpPr>
          <p:cNvPr id="33" name="Group 32"/>
          <p:cNvGrpSpPr/>
          <p:nvPr/>
        </p:nvGrpSpPr>
        <p:grpSpPr>
          <a:xfrm>
            <a:off x="251520" y="5014273"/>
            <a:ext cx="3906475" cy="1272227"/>
            <a:chOff x="310684" y="2429629"/>
            <a:chExt cx="3906475" cy="1272227"/>
          </a:xfrm>
        </p:grpSpPr>
        <p:sp>
          <p:nvSpPr>
            <p:cNvPr id="34" name="Text Placeholder 12"/>
            <p:cNvSpPr txBox="1">
              <a:spLocks/>
            </p:cNvSpPr>
            <p:nvPr/>
          </p:nvSpPr>
          <p:spPr>
            <a:xfrm>
              <a:off x="323389" y="2716618"/>
              <a:ext cx="3893770" cy="985238"/>
            </a:xfrm>
            <a:prstGeom prst="rect">
              <a:avLst/>
            </a:prstGeom>
            <a:solidFill>
              <a:schemeClr val="bg1">
                <a:lumMod val="95000"/>
              </a:schemeClr>
            </a:solidFill>
            <a:ln w="25400">
              <a:solidFill>
                <a:schemeClr val="bg1">
                  <a:lumMod val="95000"/>
                </a:schemeClr>
              </a:solidFill>
            </a:ln>
            <a:effectLst>
              <a:outerShdw blurRad="25400" dist="25400" dir="2700000" algn="ctr" rotWithShape="0">
                <a:srgbClr val="000000">
                  <a:alpha val="10000"/>
                </a:srgbClr>
              </a:outerShdw>
            </a:effectLst>
          </p:spPr>
          <p:txBody>
            <a:bodyPr/>
            <a:lstStyle>
              <a:lvl1pPr marL="180975" indent="-180975" algn="l" rtl="0" eaLnBrk="1" fontAlgn="base" hangingPunct="1">
                <a:spcBef>
                  <a:spcPct val="20000"/>
                </a:spcBef>
                <a:spcAft>
                  <a:spcPct val="0"/>
                </a:spcAft>
                <a:buClr>
                  <a:schemeClr val="tx1"/>
                </a:buClr>
                <a:buSzPct val="120000"/>
                <a:buFont typeface="Arial" pitchFamily="34" charset="0"/>
                <a:buChar char="•"/>
                <a:defRPr sz="1200" kern="1200">
                  <a:solidFill>
                    <a:schemeClr val="tx1"/>
                  </a:solidFill>
                  <a:latin typeface="+mn-lt"/>
                  <a:ea typeface="+mn-ea"/>
                  <a:cs typeface="+mn-cs"/>
                </a:defRPr>
              </a:lvl1pPr>
              <a:lvl2pPr marL="361950" indent="-180975" algn="l" rtl="0" eaLnBrk="1" fontAlgn="base" hangingPunct="1">
                <a:spcBef>
                  <a:spcPct val="20000"/>
                </a:spcBef>
                <a:spcAft>
                  <a:spcPct val="0"/>
                </a:spcAft>
                <a:buClr>
                  <a:schemeClr val="tx1"/>
                </a:buClr>
                <a:buSzPct val="150000"/>
                <a:buFont typeface="Arial" pitchFamily="34" charset="0"/>
                <a:buChar char="◦"/>
                <a:defRPr sz="1200" kern="1200">
                  <a:solidFill>
                    <a:schemeClr val="tx1"/>
                  </a:solidFill>
                  <a:latin typeface="+mn-lt"/>
                  <a:ea typeface="+mn-ea"/>
                  <a:cs typeface="+mn-cs"/>
                </a:defRPr>
              </a:lvl2pPr>
              <a:lvl3pPr marL="542925" indent="-180975" algn="l" rtl="0" eaLnBrk="1" fontAlgn="base" hangingPunct="1">
                <a:spcBef>
                  <a:spcPct val="20000"/>
                </a:spcBef>
                <a:spcAft>
                  <a:spcPct val="0"/>
                </a:spcAft>
                <a:buClr>
                  <a:schemeClr val="tx1"/>
                </a:buClr>
                <a:buFont typeface="Arial" pitchFamily="34" charset="0"/>
                <a:buChar char="–"/>
                <a:defRPr sz="1200" kern="1200">
                  <a:solidFill>
                    <a:schemeClr val="tx1"/>
                  </a:solidFill>
                  <a:latin typeface="+mn-lt"/>
                  <a:ea typeface="+mn-ea"/>
                  <a:cs typeface="+mn-cs"/>
                </a:defRPr>
              </a:lvl3pPr>
              <a:lvl4pPr marL="714375" indent="-171450" algn="l" rtl="0" eaLnBrk="1" fontAlgn="base" hangingPunct="1">
                <a:spcBef>
                  <a:spcPct val="20000"/>
                </a:spcBef>
                <a:spcAft>
                  <a:spcPct val="0"/>
                </a:spcAft>
                <a:buClr>
                  <a:schemeClr val="tx1"/>
                </a:buClr>
                <a:buFont typeface="Wingdings" pitchFamily="2" charset="2"/>
                <a:buChar char="§"/>
                <a:defRPr sz="12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600"/>
                </a:spcBef>
                <a:spcAft>
                  <a:spcPts val="600"/>
                </a:spcAft>
                <a:buClr>
                  <a:srgbClr val="333333"/>
                </a:buClr>
                <a:buSzPct val="100000"/>
                <a:buFont typeface="Arial" pitchFamily="34" charset="0"/>
                <a:buNone/>
              </a:pPr>
              <a:r>
                <a:rPr lang="en-CA" dirty="0" smtClean="0">
                  <a:solidFill>
                    <a:srgbClr val="333333"/>
                  </a:solidFill>
                </a:rPr>
                <a:t>Once you have established a communications plan, it’s important to keep your team’s skills sharp. At a minimum, run a tabletop exercise once a year to make sure the SIRT is ready for the real event – especially if there are newly added members.</a:t>
              </a:r>
              <a:endParaRPr lang="en-CA" dirty="0">
                <a:solidFill>
                  <a:srgbClr val="333333"/>
                </a:solidFill>
              </a:endParaRPr>
            </a:p>
          </p:txBody>
        </p:sp>
        <p:pic>
          <p:nvPicPr>
            <p:cNvPr id="35" name="Picture 3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10684" y="2429629"/>
              <a:ext cx="3096774" cy="286513"/>
            </a:xfrm>
            <a:prstGeom prst="rect">
              <a:avLst/>
            </a:prstGeom>
          </p:spPr>
        </p:pic>
      </p:grpSp>
      <p:sp>
        <p:nvSpPr>
          <p:cNvPr id="36" name="TextBox 35"/>
          <p:cNvSpPr txBox="1"/>
          <p:nvPr/>
        </p:nvSpPr>
        <p:spPr>
          <a:xfrm>
            <a:off x="358744" y="1560412"/>
            <a:ext cx="4638486" cy="461665"/>
          </a:xfrm>
          <a:prstGeom prst="rect">
            <a:avLst/>
          </a:prstGeom>
        </p:spPr>
        <p:txBody>
          <a:bodyPr wrap="square" rtlCol="0">
            <a:spAutoFit/>
          </a:bodyPr>
          <a:lstStyle/>
          <a:p>
            <a:r>
              <a:rPr lang="en-US" sz="1200" b="1" dirty="0" smtClean="0"/>
              <a:t>Foster relationships between SIRT members by letting them test the communication protocols they’ve laid out.</a:t>
            </a:r>
          </a:p>
        </p:txBody>
      </p:sp>
      <p:sp>
        <p:nvSpPr>
          <p:cNvPr id="6" name="Rectangular Callout 5"/>
          <p:cNvSpPr/>
          <p:nvPr/>
        </p:nvSpPr>
        <p:spPr>
          <a:xfrm>
            <a:off x="5975040" y="5346051"/>
            <a:ext cx="2810820" cy="1172442"/>
          </a:xfrm>
          <a:prstGeom prst="wedgeRectCallout">
            <a:avLst>
              <a:gd name="adj1" fmla="val 1511"/>
              <a:gd name="adj2" fmla="val -139484"/>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Try the exercises included in the </a:t>
            </a:r>
            <a:r>
              <a:rPr lang="en-US" sz="1200" b="1" i="1" dirty="0">
                <a:solidFill>
                  <a:schemeClr val="tx1"/>
                </a:solidFill>
                <a:hlinkClick r:id="rId5"/>
              </a:rPr>
              <a:t>T</a:t>
            </a:r>
            <a:r>
              <a:rPr lang="en-US" sz="1200" b="1" i="1" dirty="0" smtClean="0">
                <a:solidFill>
                  <a:schemeClr val="tx1"/>
                </a:solidFill>
                <a:hlinkClick r:id="rId5"/>
              </a:rPr>
              <a:t>abletop Exercises Package</a:t>
            </a:r>
            <a:r>
              <a:rPr lang="en-US" sz="1200" b="1" dirty="0" smtClean="0">
                <a:solidFill>
                  <a:schemeClr val="tx1"/>
                </a:solidFill>
              </a:rPr>
              <a:t> </a:t>
            </a:r>
            <a:r>
              <a:rPr lang="en-US" sz="1200" dirty="0" smtClean="0">
                <a:solidFill>
                  <a:schemeClr val="tx1"/>
                </a:solidFill>
              </a:rPr>
              <a:t>to get started, but don’t be afraid to create your own tabletop exercise to simulate the most likely threats for your industry.</a:t>
            </a:r>
            <a:endParaRPr lang="en-US" sz="1200" dirty="0">
              <a:solidFill>
                <a:schemeClr val="tx1"/>
              </a:solidFill>
            </a:endParaRPr>
          </a:p>
        </p:txBody>
      </p:sp>
    </p:spTree>
    <p:extLst>
      <p:ext uri="{BB962C8B-B14F-4D97-AF65-F5344CB8AC3E}">
        <p14:creationId xmlns:p14="http://schemas.microsoft.com/office/powerpoint/2010/main" val="297452274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Conduct a post-mortem review of the incident</a:t>
            </a:r>
            <a:endParaRPr lang="en-US" dirty="0"/>
          </a:p>
        </p:txBody>
      </p:sp>
      <p:sp>
        <p:nvSpPr>
          <p:cNvPr id="3" name="Text Placeholder 2"/>
          <p:cNvSpPr>
            <a:spLocks noGrp="1"/>
          </p:cNvSpPr>
          <p:nvPr>
            <p:ph type="body" sz="quarter" idx="10"/>
          </p:nvPr>
        </p:nvSpPr>
        <p:spPr/>
        <p:txBody>
          <a:bodyPr/>
          <a:lstStyle/>
          <a:p>
            <a:r>
              <a:rPr lang="en-US" dirty="0" smtClean="0"/>
              <a:t>2.9</a:t>
            </a:r>
            <a:endParaRPr lang="en-US" dirty="0"/>
          </a:p>
        </p:txBody>
      </p:sp>
      <p:sp>
        <p:nvSpPr>
          <p:cNvPr id="4" name="TextBox 3"/>
          <p:cNvSpPr txBox="1"/>
          <p:nvPr/>
        </p:nvSpPr>
        <p:spPr>
          <a:xfrm>
            <a:off x="641268" y="1136998"/>
            <a:ext cx="4422222" cy="523220"/>
          </a:xfrm>
          <a:prstGeom prst="rect">
            <a:avLst/>
          </a:prstGeom>
        </p:spPr>
        <p:txBody>
          <a:bodyPr wrap="square" rtlCol="0">
            <a:spAutoFit/>
          </a:bodyPr>
          <a:lstStyle/>
          <a:p>
            <a:r>
              <a:rPr lang="en-US" sz="1400" b="1" dirty="0" smtClean="0"/>
              <a:t>Every incident offers new lessons, so make </a:t>
            </a:r>
            <a:br>
              <a:rPr lang="en-US" sz="1400" b="1" dirty="0" smtClean="0"/>
            </a:br>
            <a:r>
              <a:rPr lang="en-US" sz="1400" b="1" dirty="0" smtClean="0"/>
              <a:t>sure they don’t go to waste.</a:t>
            </a:r>
          </a:p>
        </p:txBody>
      </p:sp>
      <p:sp>
        <p:nvSpPr>
          <p:cNvPr id="5" name="TextBox 4"/>
          <p:cNvSpPr txBox="1"/>
          <p:nvPr/>
        </p:nvSpPr>
        <p:spPr>
          <a:xfrm>
            <a:off x="641268" y="1751358"/>
            <a:ext cx="3793572" cy="3785652"/>
          </a:xfrm>
          <a:prstGeom prst="rect">
            <a:avLst/>
          </a:prstGeom>
        </p:spPr>
        <p:txBody>
          <a:bodyPr wrap="square" rtlCol="0">
            <a:spAutoFit/>
          </a:bodyPr>
          <a:lstStyle/>
          <a:p>
            <a:r>
              <a:rPr lang="en-US" sz="1200" dirty="0" smtClean="0"/>
              <a:t>Once a security incident is finally over, organizations usually want to get back to business-as-usual. However,</a:t>
            </a:r>
            <a:r>
              <a:rPr lang="en-US" sz="1200" b="1" dirty="0" smtClean="0"/>
              <a:t> it’s important to review the successes, mistakes, and lessons learned over the course of the incident remediation.</a:t>
            </a:r>
            <a:endParaRPr lang="en-US" sz="1200" b="1" dirty="0"/>
          </a:p>
          <a:p>
            <a:endParaRPr lang="en-US" sz="1200" dirty="0" smtClean="0"/>
          </a:p>
          <a:p>
            <a:r>
              <a:rPr lang="en-US" sz="1200" dirty="0" smtClean="0"/>
              <a:t>By holding a post-mortem review of the incident, the SIRT will have </a:t>
            </a:r>
            <a:r>
              <a:rPr lang="en-US" sz="1200" b="1" dirty="0" smtClean="0"/>
              <a:t>an opportunity to discuss what parts of the communications efforts worked well and what parts could be improved.</a:t>
            </a:r>
          </a:p>
          <a:p>
            <a:endParaRPr lang="en-US" sz="1200" dirty="0"/>
          </a:p>
          <a:p>
            <a:r>
              <a:rPr lang="en-US" sz="1200" dirty="0" smtClean="0"/>
              <a:t>But to be effective, </a:t>
            </a:r>
            <a:r>
              <a:rPr lang="en-US" sz="1200" b="1" dirty="0" smtClean="0"/>
              <a:t>the post-mortem review needs to be scheduled as soon as possible after the incident or crisis has been wrapped up.</a:t>
            </a:r>
            <a:r>
              <a:rPr lang="en-US" sz="1200" dirty="0" smtClean="0"/>
              <a:t> This is so that SIRT members have clear memories of the events and how they handled each phase of the communications engagement.</a:t>
            </a:r>
          </a:p>
          <a:p>
            <a:endParaRPr lang="en-US" sz="1200" dirty="0" smtClean="0"/>
          </a:p>
          <a:p>
            <a:endParaRPr lang="en-US" sz="1200" dirty="0"/>
          </a:p>
          <a:p>
            <a:endParaRPr lang="en-US" sz="1200" dirty="0" smtClean="0"/>
          </a:p>
        </p:txBody>
      </p:sp>
      <p:grpSp>
        <p:nvGrpSpPr>
          <p:cNvPr id="6" name="Group 5"/>
          <p:cNvGrpSpPr/>
          <p:nvPr/>
        </p:nvGrpSpPr>
        <p:grpSpPr>
          <a:xfrm>
            <a:off x="320634" y="5250497"/>
            <a:ext cx="8556666" cy="952845"/>
            <a:chOff x="310684" y="2429629"/>
            <a:chExt cx="8556666" cy="952845"/>
          </a:xfrm>
        </p:grpSpPr>
        <p:sp>
          <p:nvSpPr>
            <p:cNvPr id="7" name="Text Placeholder 12"/>
            <p:cNvSpPr txBox="1">
              <a:spLocks/>
            </p:cNvSpPr>
            <p:nvPr/>
          </p:nvSpPr>
          <p:spPr>
            <a:xfrm>
              <a:off x="323388" y="2716618"/>
              <a:ext cx="8543962" cy="665856"/>
            </a:xfrm>
            <a:prstGeom prst="rect">
              <a:avLst/>
            </a:prstGeom>
            <a:solidFill>
              <a:schemeClr val="bg1">
                <a:lumMod val="95000"/>
              </a:schemeClr>
            </a:solidFill>
            <a:ln w="25400">
              <a:solidFill>
                <a:schemeClr val="bg1">
                  <a:lumMod val="95000"/>
                </a:schemeClr>
              </a:solidFill>
            </a:ln>
            <a:effectLst>
              <a:outerShdw blurRad="25400" dist="25400" dir="2700000" algn="ctr" rotWithShape="0">
                <a:srgbClr val="000000">
                  <a:alpha val="10000"/>
                </a:srgbClr>
              </a:outerShdw>
            </a:effectLst>
          </p:spPr>
          <p:txBody>
            <a:bodyPr/>
            <a:lstStyle>
              <a:lvl1pPr marL="180975" indent="-180975" algn="l" rtl="0" eaLnBrk="1" fontAlgn="base" hangingPunct="1">
                <a:spcBef>
                  <a:spcPct val="20000"/>
                </a:spcBef>
                <a:spcAft>
                  <a:spcPct val="0"/>
                </a:spcAft>
                <a:buClr>
                  <a:schemeClr val="tx1"/>
                </a:buClr>
                <a:buSzPct val="120000"/>
                <a:buFont typeface="Arial" pitchFamily="34" charset="0"/>
                <a:buChar char="•"/>
                <a:defRPr sz="1200" kern="1200">
                  <a:solidFill>
                    <a:schemeClr val="tx1"/>
                  </a:solidFill>
                  <a:latin typeface="+mn-lt"/>
                  <a:ea typeface="+mn-ea"/>
                  <a:cs typeface="+mn-cs"/>
                </a:defRPr>
              </a:lvl1pPr>
              <a:lvl2pPr marL="361950" indent="-180975" algn="l" rtl="0" eaLnBrk="1" fontAlgn="base" hangingPunct="1">
                <a:spcBef>
                  <a:spcPct val="20000"/>
                </a:spcBef>
                <a:spcAft>
                  <a:spcPct val="0"/>
                </a:spcAft>
                <a:buClr>
                  <a:schemeClr val="tx1"/>
                </a:buClr>
                <a:buSzPct val="150000"/>
                <a:buFont typeface="Arial" pitchFamily="34" charset="0"/>
                <a:buChar char="◦"/>
                <a:defRPr sz="1200" kern="1200">
                  <a:solidFill>
                    <a:schemeClr val="tx1"/>
                  </a:solidFill>
                  <a:latin typeface="+mn-lt"/>
                  <a:ea typeface="+mn-ea"/>
                  <a:cs typeface="+mn-cs"/>
                </a:defRPr>
              </a:lvl2pPr>
              <a:lvl3pPr marL="542925" indent="-180975" algn="l" rtl="0" eaLnBrk="1" fontAlgn="base" hangingPunct="1">
                <a:spcBef>
                  <a:spcPct val="20000"/>
                </a:spcBef>
                <a:spcAft>
                  <a:spcPct val="0"/>
                </a:spcAft>
                <a:buClr>
                  <a:schemeClr val="tx1"/>
                </a:buClr>
                <a:buFont typeface="Arial" pitchFamily="34" charset="0"/>
                <a:buChar char="–"/>
                <a:defRPr sz="1200" kern="1200">
                  <a:solidFill>
                    <a:schemeClr val="tx1"/>
                  </a:solidFill>
                  <a:latin typeface="+mn-lt"/>
                  <a:ea typeface="+mn-ea"/>
                  <a:cs typeface="+mn-cs"/>
                </a:defRPr>
              </a:lvl3pPr>
              <a:lvl4pPr marL="714375" indent="-171450" algn="l" rtl="0" eaLnBrk="1" fontAlgn="base" hangingPunct="1">
                <a:spcBef>
                  <a:spcPct val="20000"/>
                </a:spcBef>
                <a:spcAft>
                  <a:spcPct val="0"/>
                </a:spcAft>
                <a:buClr>
                  <a:schemeClr val="tx1"/>
                </a:buClr>
                <a:buFont typeface="Wingdings" pitchFamily="2" charset="2"/>
                <a:buChar char="§"/>
                <a:defRPr sz="12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71025" indent="0">
                <a:spcBef>
                  <a:spcPct val="0"/>
                </a:spcBef>
                <a:buNone/>
              </a:pPr>
              <a:r>
                <a:rPr lang="en-US" dirty="0" smtClean="0"/>
                <a:t>The post-mortem review can also be a good way to boost the SIRT’s morale. Having the opportunity to discuss what members struggled with and what they did well can help them relax after the incident. This also can improve relationships between members, thereby enhancing their ability to communicate with each other. </a:t>
              </a:r>
              <a:endParaRPr lang="en-US" dirty="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0684" y="2429629"/>
              <a:ext cx="3096774" cy="286513"/>
            </a:xfrm>
            <a:prstGeom prst="rect">
              <a:avLst/>
            </a:prstGeom>
          </p:spPr>
        </p:pic>
      </p:grpSp>
      <p:grpSp>
        <p:nvGrpSpPr>
          <p:cNvPr id="14" name="Group 13"/>
          <p:cNvGrpSpPr/>
          <p:nvPr/>
        </p:nvGrpSpPr>
        <p:grpSpPr>
          <a:xfrm>
            <a:off x="5063490" y="1142426"/>
            <a:ext cx="3623310" cy="3865014"/>
            <a:chOff x="5227320" y="1136998"/>
            <a:chExt cx="3486150" cy="3865014"/>
          </a:xfrm>
        </p:grpSpPr>
        <p:sp>
          <p:nvSpPr>
            <p:cNvPr id="11" name="Rectangle 10"/>
            <p:cNvSpPr/>
            <p:nvPr/>
          </p:nvSpPr>
          <p:spPr>
            <a:xfrm>
              <a:off x="5227320" y="1136998"/>
              <a:ext cx="3486150" cy="334329"/>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b="1" dirty="0"/>
                <a:t>Tips for an effective post-mortem</a:t>
              </a:r>
            </a:p>
          </p:txBody>
        </p:sp>
        <p:sp>
          <p:nvSpPr>
            <p:cNvPr id="13" name="Rectangle 12"/>
            <p:cNvSpPr/>
            <p:nvPr/>
          </p:nvSpPr>
          <p:spPr>
            <a:xfrm>
              <a:off x="5227320" y="1471328"/>
              <a:ext cx="3486150" cy="35306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1200"/>
                </a:spcAft>
              </a:pPr>
              <a:endParaRPr lang="en-US" sz="1100" b="1" dirty="0" smtClean="0">
                <a:solidFill>
                  <a:schemeClr val="tx1"/>
                </a:solidFill>
              </a:endParaRPr>
            </a:p>
            <a:p>
              <a:pPr marL="228600" indent="-228600">
                <a:spcAft>
                  <a:spcPts val="1200"/>
                </a:spcAft>
                <a:buFont typeface="+mj-lt"/>
                <a:buAutoNum type="arabicPeriod"/>
              </a:pPr>
              <a:r>
                <a:rPr lang="en-US" sz="1100" b="1" dirty="0" smtClean="0">
                  <a:solidFill>
                    <a:schemeClr val="tx1"/>
                  </a:solidFill>
                </a:rPr>
                <a:t>Keep </a:t>
              </a:r>
              <a:r>
                <a:rPr lang="en-US" sz="1100" b="1" dirty="0">
                  <a:solidFill>
                    <a:schemeClr val="tx1"/>
                  </a:solidFill>
                </a:rPr>
                <a:t>it brief –</a:t>
              </a:r>
              <a:r>
                <a:rPr lang="en-US" sz="1100" dirty="0">
                  <a:solidFill>
                    <a:schemeClr val="tx1"/>
                  </a:solidFill>
                </a:rPr>
                <a:t> the post-mortem shouldn’t become a new source of stress. An afternoon should be more than enough time for a review.</a:t>
              </a:r>
            </a:p>
            <a:p>
              <a:pPr marL="228600" indent="-228600">
                <a:spcAft>
                  <a:spcPts val="1200"/>
                </a:spcAft>
                <a:buFont typeface="+mj-lt"/>
                <a:buAutoNum type="arabicPeriod"/>
              </a:pPr>
              <a:r>
                <a:rPr lang="en-US" sz="1100" b="1" dirty="0">
                  <a:solidFill>
                    <a:schemeClr val="tx1"/>
                  </a:solidFill>
                </a:rPr>
                <a:t>Be supportive – </a:t>
              </a:r>
              <a:r>
                <a:rPr lang="en-US" sz="1100" dirty="0">
                  <a:solidFill>
                    <a:schemeClr val="tx1"/>
                  </a:solidFill>
                </a:rPr>
                <a:t>chances are you won’t make it through a security crisis without </a:t>
              </a:r>
              <a:r>
                <a:rPr lang="en-US" sz="1100" dirty="0" smtClean="0">
                  <a:solidFill>
                    <a:schemeClr val="tx1"/>
                  </a:solidFill>
                </a:rPr>
                <a:t>a few scratches</a:t>
              </a:r>
              <a:r>
                <a:rPr lang="en-US" sz="1100" dirty="0">
                  <a:solidFill>
                    <a:schemeClr val="tx1"/>
                  </a:solidFill>
                </a:rPr>
                <a:t>, but now is not the time lay blame or point fingers. The </a:t>
              </a:r>
              <a:r>
                <a:rPr lang="en-US" sz="1100" dirty="0" smtClean="0">
                  <a:solidFill>
                    <a:schemeClr val="tx1"/>
                  </a:solidFill>
                </a:rPr>
                <a:t>SIRT’s </a:t>
              </a:r>
              <a:r>
                <a:rPr lang="en-US" sz="1100" dirty="0">
                  <a:solidFill>
                    <a:schemeClr val="tx1"/>
                  </a:solidFill>
                </a:rPr>
                <a:t>success depends on good relationships, so be sure to complement each other’s strengths.</a:t>
              </a:r>
            </a:p>
            <a:p>
              <a:pPr marL="228600" indent="-228600">
                <a:spcAft>
                  <a:spcPts val="1200"/>
                </a:spcAft>
                <a:buFont typeface="+mj-lt"/>
                <a:buAutoNum type="arabicPeriod"/>
              </a:pPr>
              <a:r>
                <a:rPr lang="en-US" sz="1100" b="1" dirty="0">
                  <a:solidFill>
                    <a:schemeClr val="tx1"/>
                  </a:solidFill>
                </a:rPr>
                <a:t>Use constructive criticism </a:t>
              </a:r>
              <a:r>
                <a:rPr lang="en-US" sz="1100" b="1" dirty="0" smtClean="0">
                  <a:solidFill>
                    <a:schemeClr val="tx1"/>
                  </a:solidFill>
                </a:rPr>
                <a:t>–</a:t>
              </a:r>
              <a:r>
                <a:rPr lang="en-US" sz="1100" dirty="0" smtClean="0">
                  <a:solidFill>
                    <a:schemeClr val="tx1"/>
                  </a:solidFill>
                </a:rPr>
                <a:t> </a:t>
              </a:r>
              <a:r>
                <a:rPr lang="en-US" sz="1100" dirty="0">
                  <a:solidFill>
                    <a:schemeClr val="tx1"/>
                  </a:solidFill>
                </a:rPr>
                <a:t>acknowledge </a:t>
              </a:r>
              <a:r>
                <a:rPr lang="en-US" sz="1100" dirty="0" smtClean="0">
                  <a:solidFill>
                    <a:schemeClr val="tx1"/>
                  </a:solidFill>
                </a:rPr>
                <a:t>where </a:t>
              </a:r>
              <a:r>
                <a:rPr lang="en-US" sz="1100" dirty="0">
                  <a:solidFill>
                    <a:schemeClr val="tx1"/>
                  </a:solidFill>
                </a:rPr>
                <a:t>improvement could be made, but keep criticism constructive. Ultimately</a:t>
              </a:r>
              <a:r>
                <a:rPr lang="en-US" sz="1100" dirty="0" smtClean="0">
                  <a:solidFill>
                    <a:schemeClr val="tx1"/>
                  </a:solidFill>
                </a:rPr>
                <a:t>, </a:t>
              </a:r>
              <a:r>
                <a:rPr lang="en-US" sz="1100" dirty="0">
                  <a:solidFill>
                    <a:schemeClr val="tx1"/>
                  </a:solidFill>
                </a:rPr>
                <a:t>every member on the team is </a:t>
              </a:r>
              <a:r>
                <a:rPr lang="en-US" sz="1100" dirty="0" smtClean="0">
                  <a:solidFill>
                    <a:schemeClr val="tx1"/>
                  </a:solidFill>
                </a:rPr>
                <a:t>responsible for </a:t>
              </a:r>
              <a:r>
                <a:rPr lang="en-US" sz="1100" dirty="0">
                  <a:solidFill>
                    <a:schemeClr val="tx1"/>
                  </a:solidFill>
                </a:rPr>
                <a:t>its </a:t>
              </a:r>
              <a:r>
                <a:rPr lang="en-US" sz="1100" dirty="0" smtClean="0">
                  <a:solidFill>
                    <a:schemeClr val="tx1"/>
                  </a:solidFill>
                </a:rPr>
                <a:t>successes </a:t>
              </a:r>
              <a:r>
                <a:rPr lang="en-US" sz="1100" dirty="0">
                  <a:solidFill>
                    <a:schemeClr val="tx1"/>
                  </a:solidFill>
                </a:rPr>
                <a:t>and </a:t>
              </a:r>
              <a:r>
                <a:rPr lang="en-US" sz="1100" dirty="0" smtClean="0">
                  <a:solidFill>
                    <a:schemeClr val="tx1"/>
                  </a:solidFill>
                </a:rPr>
                <a:t>failures.</a:t>
              </a:r>
              <a:endParaRPr lang="en-US" sz="1100" dirty="0">
                <a:solidFill>
                  <a:schemeClr val="tx1"/>
                </a:solidFill>
              </a:endParaRPr>
            </a:p>
            <a:p>
              <a:pPr marL="228600" indent="-228600">
                <a:spcAft>
                  <a:spcPts val="1200"/>
                </a:spcAft>
                <a:buFont typeface="+mj-lt"/>
                <a:buAutoNum type="arabicPeriod"/>
              </a:pPr>
              <a:r>
                <a:rPr lang="en-US" sz="1100" b="1" dirty="0">
                  <a:solidFill>
                    <a:schemeClr val="tx1"/>
                  </a:solidFill>
                </a:rPr>
                <a:t>Take notes –</a:t>
              </a:r>
              <a:r>
                <a:rPr lang="en-US" sz="1100" dirty="0">
                  <a:solidFill>
                    <a:schemeClr val="tx1"/>
                  </a:solidFill>
                </a:rPr>
                <a:t> the point of the post-mortem is </a:t>
              </a:r>
              <a:r>
                <a:rPr lang="en-US" sz="1100" dirty="0" smtClean="0">
                  <a:solidFill>
                    <a:schemeClr val="tx1"/>
                  </a:solidFill>
                </a:rPr>
                <a:t>to learn, so make </a:t>
              </a:r>
              <a:r>
                <a:rPr lang="en-US" sz="1100" dirty="0">
                  <a:solidFill>
                    <a:schemeClr val="tx1"/>
                  </a:solidFill>
                </a:rPr>
                <a:t>sure the important data is tracked so the </a:t>
              </a:r>
              <a:r>
                <a:rPr lang="en-US" sz="1100" dirty="0" smtClean="0">
                  <a:solidFill>
                    <a:schemeClr val="tx1"/>
                  </a:solidFill>
                </a:rPr>
                <a:t>SIRT </a:t>
              </a:r>
              <a:r>
                <a:rPr lang="en-US" sz="1100" dirty="0">
                  <a:solidFill>
                    <a:schemeClr val="tx1"/>
                  </a:solidFill>
                </a:rPr>
                <a:t>can measure the response from one incident to the next.  </a:t>
              </a:r>
            </a:p>
            <a:p>
              <a:pPr marL="342900" indent="-342900">
                <a:buAutoNum type="arabicPeriod"/>
              </a:pPr>
              <a:endParaRPr lang="en-US" sz="1100" b="1" dirty="0">
                <a:solidFill>
                  <a:schemeClr val="tx1"/>
                </a:solidFill>
              </a:endParaRPr>
            </a:p>
          </p:txBody>
        </p:sp>
      </p:grpSp>
    </p:spTree>
    <p:extLst>
      <p:ext uri="{BB962C8B-B14F-4D97-AF65-F5344CB8AC3E}">
        <p14:creationId xmlns:p14="http://schemas.microsoft.com/office/powerpoint/2010/main" val="313841917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Track metrics for your incident response communications with the </a:t>
            </a:r>
            <a:r>
              <a:rPr lang="en-US" i="1" dirty="0" smtClean="0"/>
              <a:t>Security Incident Metrics Tool</a:t>
            </a:r>
            <a:endParaRPr lang="en-US" i="1" dirty="0"/>
          </a:p>
        </p:txBody>
      </p:sp>
      <p:sp>
        <p:nvSpPr>
          <p:cNvPr id="4" name="Text Placeholder 3"/>
          <p:cNvSpPr>
            <a:spLocks noGrp="1"/>
          </p:cNvSpPr>
          <p:nvPr>
            <p:ph type="body" sz="quarter" idx="10"/>
          </p:nvPr>
        </p:nvSpPr>
        <p:spPr/>
        <p:txBody>
          <a:bodyPr/>
          <a:lstStyle/>
          <a:p>
            <a:r>
              <a:rPr lang="en-US" i="1" dirty="0"/>
              <a:t>Security Incident </a:t>
            </a:r>
            <a:r>
              <a:rPr lang="en-US" i="1" dirty="0" smtClean="0"/>
              <a:t>Metrics Tool</a:t>
            </a:r>
            <a:endParaRPr lang="en-US" i="1" dirty="0"/>
          </a:p>
        </p:txBody>
      </p:sp>
      <p:sp>
        <p:nvSpPr>
          <p:cNvPr id="5" name="Text Placeholder 4"/>
          <p:cNvSpPr>
            <a:spLocks noGrp="1"/>
          </p:cNvSpPr>
          <p:nvPr>
            <p:ph type="body" sz="quarter" idx="11"/>
          </p:nvPr>
        </p:nvSpPr>
        <p:spPr/>
        <p:txBody>
          <a:bodyPr/>
          <a:lstStyle/>
          <a:p>
            <a:r>
              <a:rPr lang="en-US" dirty="0" smtClean="0"/>
              <a:t>2.9</a:t>
            </a:r>
            <a:endParaRPr lang="en-US" dirty="0"/>
          </a:p>
        </p:txBody>
      </p:sp>
      <p:sp>
        <p:nvSpPr>
          <p:cNvPr id="3" name="TextBox 2"/>
          <p:cNvSpPr txBox="1"/>
          <p:nvPr/>
        </p:nvSpPr>
        <p:spPr>
          <a:xfrm>
            <a:off x="251520" y="1632890"/>
            <a:ext cx="2615126" cy="3539430"/>
          </a:xfrm>
          <a:prstGeom prst="rect">
            <a:avLst/>
          </a:prstGeom>
        </p:spPr>
        <p:txBody>
          <a:bodyPr wrap="square" rtlCol="0">
            <a:spAutoFit/>
          </a:bodyPr>
          <a:lstStyle/>
          <a:p>
            <a:r>
              <a:rPr lang="en-US" sz="1400" dirty="0" smtClean="0"/>
              <a:t>Part of your communications plan should be to track metrics related to the volume of communication types and the time spent preparing them for release.</a:t>
            </a:r>
          </a:p>
          <a:p>
            <a:endParaRPr lang="en-US" sz="1400" dirty="0"/>
          </a:p>
          <a:p>
            <a:r>
              <a:rPr lang="en-US" sz="1400" dirty="0"/>
              <a:t>By tracking this data, you’ll be able to see where efficiency could be improved, the costs associated with communications, and how the </a:t>
            </a:r>
            <a:r>
              <a:rPr lang="en-US" sz="1400" dirty="0" smtClean="0"/>
              <a:t>SIRT </a:t>
            </a:r>
            <a:r>
              <a:rPr lang="en-US" sz="1400" dirty="0"/>
              <a:t>feels about their performance from incident to </a:t>
            </a:r>
            <a:r>
              <a:rPr lang="en-US" sz="1400" dirty="0" smtClean="0"/>
              <a:t>incident.</a:t>
            </a:r>
          </a:p>
          <a:p>
            <a:endParaRPr lang="en-US" sz="1400" b="1" dirty="0"/>
          </a:p>
        </p:txBody>
      </p:sp>
      <p:grpSp>
        <p:nvGrpSpPr>
          <p:cNvPr id="20" name="Group 19"/>
          <p:cNvGrpSpPr/>
          <p:nvPr/>
        </p:nvGrpSpPr>
        <p:grpSpPr>
          <a:xfrm>
            <a:off x="3205759" y="5380036"/>
            <a:ext cx="5502360" cy="936277"/>
            <a:chOff x="4421488" y="5365709"/>
            <a:chExt cx="4445324" cy="936277"/>
          </a:xfrm>
        </p:grpSpPr>
        <p:sp>
          <p:nvSpPr>
            <p:cNvPr id="16" name="Rectangle 15"/>
            <p:cNvSpPr/>
            <p:nvPr/>
          </p:nvSpPr>
          <p:spPr>
            <a:xfrm>
              <a:off x="4421488" y="5365709"/>
              <a:ext cx="4445324" cy="93627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ounded Rectangle 6"/>
            <p:cNvSpPr/>
            <p:nvPr/>
          </p:nvSpPr>
          <p:spPr>
            <a:xfrm>
              <a:off x="4534052" y="5609232"/>
              <a:ext cx="437160" cy="407001"/>
            </a:xfrm>
            <a:prstGeom prst="roundRect">
              <a:avLst>
                <a:gd name="adj" fmla="val 0"/>
              </a:avLst>
            </a:prstGeom>
            <a:solidFill>
              <a:srgbClr val="7B7B7B">
                <a:lumMod val="20000"/>
                <a:lumOff val="80000"/>
              </a:srgbClr>
            </a:solidFill>
            <a:ln w="25400" cap="flat" cmpd="sng" algn="ctr">
              <a:noFill/>
              <a:prstDash val="solid"/>
            </a:ln>
            <a:effectLst>
              <a:outerShdw blurRad="12700" dist="25400" dir="2700000" algn="tl" rotWithShape="0">
                <a:prstClr val="black">
                  <a:alpha val="4000"/>
                </a:prstClr>
              </a:outerShdw>
            </a:effectLst>
          </p:spPr>
          <p:txBody>
            <a:bodyPr rtlCol="0" anchor="ctr"/>
            <a:lstStyle>
              <a:defPPr>
                <a:defRPr lang="en-US"/>
              </a:defPPr>
              <a:lvl1pPr algn="ctr" rtl="0" fontAlgn="base">
                <a:spcBef>
                  <a:spcPct val="0"/>
                </a:spcBef>
                <a:spcAft>
                  <a:spcPct val="0"/>
                </a:spcAft>
                <a:defRPr kern="1200">
                  <a:solidFill>
                    <a:schemeClr val="lt1"/>
                  </a:solidFill>
                  <a:latin typeface="+mn-lt"/>
                  <a:ea typeface="+mn-ea"/>
                  <a:cs typeface="+mn-cs"/>
                </a:defRPr>
              </a:lvl1pPr>
              <a:lvl2pPr marL="457200" algn="ctr" rtl="0" fontAlgn="base">
                <a:spcBef>
                  <a:spcPct val="0"/>
                </a:spcBef>
                <a:spcAft>
                  <a:spcPct val="0"/>
                </a:spcAft>
                <a:defRPr kern="1200">
                  <a:solidFill>
                    <a:schemeClr val="lt1"/>
                  </a:solidFill>
                  <a:latin typeface="+mn-lt"/>
                  <a:ea typeface="+mn-ea"/>
                  <a:cs typeface="+mn-cs"/>
                </a:defRPr>
              </a:lvl2pPr>
              <a:lvl3pPr marL="914400" algn="ctr" rtl="0" fontAlgn="base">
                <a:spcBef>
                  <a:spcPct val="0"/>
                </a:spcBef>
                <a:spcAft>
                  <a:spcPct val="0"/>
                </a:spcAft>
                <a:defRPr kern="1200">
                  <a:solidFill>
                    <a:schemeClr val="lt1"/>
                  </a:solidFill>
                  <a:latin typeface="+mn-lt"/>
                  <a:ea typeface="+mn-ea"/>
                  <a:cs typeface="+mn-cs"/>
                </a:defRPr>
              </a:lvl3pPr>
              <a:lvl4pPr marL="1371600" algn="ctr" rtl="0" fontAlgn="base">
                <a:spcBef>
                  <a:spcPct val="0"/>
                </a:spcBef>
                <a:spcAft>
                  <a:spcPct val="0"/>
                </a:spcAft>
                <a:defRPr kern="1200">
                  <a:solidFill>
                    <a:schemeClr val="lt1"/>
                  </a:solidFill>
                  <a:latin typeface="+mn-lt"/>
                  <a:ea typeface="+mn-ea"/>
                  <a:cs typeface="+mn-cs"/>
                </a:defRPr>
              </a:lvl4pPr>
              <a:lvl5pPr marL="1828800" algn="ctr"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a:endParaRPr>
            </a:p>
          </p:txBody>
        </p:sp>
        <p:pic>
          <p:nvPicPr>
            <p:cNvPr id="18" name="Picture 17" descr="tool.wmf"/>
            <p:cNvPicPr>
              <a:picLocks noChangeAspect="1"/>
            </p:cNvPicPr>
            <p:nvPr/>
          </p:nvPicPr>
          <p:blipFill>
            <a:blip r:embed="rId2" cstate="print"/>
            <a:stretch>
              <a:fillRect/>
            </a:stretch>
          </p:blipFill>
          <p:spPr>
            <a:xfrm>
              <a:off x="4647093" y="5660203"/>
              <a:ext cx="211077" cy="280610"/>
            </a:xfrm>
            <a:prstGeom prst="rect">
              <a:avLst/>
            </a:prstGeom>
            <a:ln>
              <a:noFill/>
            </a:ln>
          </p:spPr>
        </p:pic>
        <p:sp>
          <p:nvSpPr>
            <p:cNvPr id="19" name="Text Placeholder 11"/>
            <p:cNvSpPr txBox="1">
              <a:spLocks/>
            </p:cNvSpPr>
            <p:nvPr/>
          </p:nvSpPr>
          <p:spPr bwMode="auto">
            <a:xfrm>
              <a:off x="5169858" y="5442678"/>
              <a:ext cx="3498307" cy="740107"/>
            </a:xfrm>
            <a:prstGeom prst="rect">
              <a:avLst/>
            </a:prstGeom>
            <a:solidFill>
              <a:schemeClr val="bg1">
                <a:lumMod val="95000"/>
              </a:schemeClr>
            </a:solidFill>
            <a:ln w="9525">
              <a:noFill/>
              <a:miter lim="800000"/>
              <a:headEnd/>
              <a:tailEnd/>
            </a:ln>
          </p:spPr>
          <p:txBody>
            <a:bodyPr vert="horz" wrap="square" lIns="91440" tIns="45720" rIns="91440" bIns="45720" numCol="1" anchor="ctr" anchorCtr="0" compatLnSpc="1">
              <a:prstTxWarp prst="textNoShape">
                <a:avLst/>
              </a:prstTxWarp>
            </a:bodyPr>
            <a:lstStyle>
              <a:lvl1pPr marL="0" marR="0" indent="0" algn="l" defTabSz="914400" rtl="0" eaLnBrk="0" fontAlgn="base" latinLnBrk="0" hangingPunct="0">
                <a:lnSpc>
                  <a:spcPct val="100000"/>
                </a:lnSpc>
                <a:spcBef>
                  <a:spcPct val="20000"/>
                </a:spcBef>
                <a:spcAft>
                  <a:spcPct val="0"/>
                </a:spcAft>
                <a:buClr>
                  <a:schemeClr val="tx1"/>
                </a:buClr>
                <a:buSzPct val="120000"/>
                <a:buFont typeface="Arial" pitchFamily="34" charset="0"/>
                <a:buNone/>
                <a:tabLst/>
                <a:defRPr sz="1200" b="0" i="0" kern="1200" baseline="0">
                  <a:solidFill>
                    <a:schemeClr val="bg1"/>
                  </a:solidFill>
                  <a:latin typeface="+mn-lt"/>
                  <a:ea typeface="+mn-ea"/>
                  <a:cs typeface="+mn-cs"/>
                </a:defRPr>
              </a:lvl1pPr>
              <a:lvl2pPr marL="180975" indent="0" algn="l" rtl="0" eaLnBrk="1" fontAlgn="base" hangingPunct="1">
                <a:spcBef>
                  <a:spcPct val="20000"/>
                </a:spcBef>
                <a:spcAft>
                  <a:spcPct val="0"/>
                </a:spcAft>
                <a:buClr>
                  <a:schemeClr val="tx1"/>
                </a:buClr>
                <a:buSzPct val="150000"/>
                <a:buFont typeface="Arial" pitchFamily="34" charset="0"/>
                <a:buNone/>
                <a:defRPr sz="1200" kern="1200">
                  <a:solidFill>
                    <a:schemeClr val="tx1"/>
                  </a:solidFill>
                  <a:latin typeface="+mn-lt"/>
                  <a:ea typeface="+mn-ea"/>
                  <a:cs typeface="+mn-cs"/>
                </a:defRPr>
              </a:lvl2pPr>
              <a:lvl3pPr marL="361950" indent="0" algn="l" rtl="0" eaLnBrk="1" fontAlgn="base" hangingPunct="1">
                <a:spcBef>
                  <a:spcPct val="20000"/>
                </a:spcBef>
                <a:spcAft>
                  <a:spcPct val="0"/>
                </a:spcAft>
                <a:buClr>
                  <a:schemeClr val="tx1"/>
                </a:buClr>
                <a:buFont typeface="Arial" pitchFamily="34" charset="0"/>
                <a:buNone/>
                <a:defRPr sz="1200" kern="1200">
                  <a:solidFill>
                    <a:schemeClr val="tx1"/>
                  </a:solidFill>
                  <a:latin typeface="+mn-lt"/>
                  <a:ea typeface="+mn-ea"/>
                  <a:cs typeface="+mn-cs"/>
                </a:defRPr>
              </a:lvl3pPr>
              <a:lvl4pPr marL="542925" indent="0" algn="l" rtl="0" eaLnBrk="1" fontAlgn="base" hangingPunct="1">
                <a:spcBef>
                  <a:spcPct val="20000"/>
                </a:spcBef>
                <a:spcAft>
                  <a:spcPct val="0"/>
                </a:spcAft>
                <a:buClr>
                  <a:schemeClr val="tx1"/>
                </a:buClr>
                <a:buFont typeface="Wingdings" pitchFamily="2" charset="2"/>
                <a:buNone/>
                <a:defRPr sz="1200" kern="1200">
                  <a:solidFill>
                    <a:schemeClr val="tx1"/>
                  </a:solidFill>
                  <a:latin typeface="+mn-lt"/>
                  <a:ea typeface="+mn-ea"/>
                  <a:cs typeface="+mn-cs"/>
                </a:defRPr>
              </a:lvl4pPr>
              <a:lvl5pPr marL="1828800" indent="0" algn="l" rtl="0" eaLnBrk="1" fontAlgn="base" hangingPunct="1">
                <a:spcBef>
                  <a:spcPct val="20000"/>
                </a:spcBef>
                <a:spcAft>
                  <a:spcPct val="0"/>
                </a:spcAft>
                <a:buFont typeface="Arial" charset="0"/>
                <a:buNone/>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solidFill>
                    <a:schemeClr val="tx1"/>
                  </a:solidFill>
                </a:rPr>
                <a:t>Customize </a:t>
              </a:r>
              <a:r>
                <a:rPr lang="en-US" b="1" dirty="0">
                  <a:solidFill>
                    <a:schemeClr val="tx1"/>
                  </a:solidFill>
                  <a:hlinkClick r:id="rId3"/>
                </a:rPr>
                <a:t>this </a:t>
              </a:r>
              <a:r>
                <a:rPr lang="en-US" b="1" dirty="0" smtClean="0">
                  <a:solidFill>
                    <a:schemeClr val="tx1"/>
                  </a:solidFill>
                  <a:hlinkClick r:id="rId3"/>
                </a:rPr>
                <a:t>tool</a:t>
              </a:r>
              <a:r>
                <a:rPr lang="en-US" dirty="0" smtClean="0">
                  <a:solidFill>
                    <a:schemeClr val="tx1"/>
                  </a:solidFill>
                </a:rPr>
                <a:t> to reflect the metrics your organization values and who is responsible for tracking and reporting them. </a:t>
              </a:r>
              <a:endParaRPr lang="en-US" dirty="0">
                <a:solidFill>
                  <a:schemeClr val="tx1"/>
                </a:solidFill>
              </a:endParaRPr>
            </a:p>
          </p:txBody>
        </p:sp>
      </p:grpSp>
      <p:pic>
        <p:nvPicPr>
          <p:cNvPr id="6" name="Picture 5"/>
          <p:cNvPicPr>
            <a:picLocks noChangeAspect="1"/>
          </p:cNvPicPr>
          <p:nvPr/>
        </p:nvPicPr>
        <p:blipFill>
          <a:blip r:embed="rId4"/>
          <a:stretch>
            <a:fillRect/>
          </a:stretch>
        </p:blipFill>
        <p:spPr>
          <a:xfrm>
            <a:off x="3205760" y="1729311"/>
            <a:ext cx="5464170" cy="3164807"/>
          </a:xfrm>
          <a:prstGeom prst="rect">
            <a:avLst/>
          </a:prstGeom>
          <a:ln>
            <a:solidFill>
              <a:schemeClr val="tx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9881082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ounded Rectangle 21"/>
          <p:cNvSpPr/>
          <p:nvPr/>
        </p:nvSpPr>
        <p:spPr>
          <a:xfrm>
            <a:off x="4676586" y="1057197"/>
            <a:ext cx="4192293" cy="1828478"/>
          </a:xfrm>
          <a:prstGeom prst="roundRect">
            <a:avLst>
              <a:gd name="adj" fmla="val 7002"/>
            </a:avLst>
          </a:prstGeom>
          <a:solidFill>
            <a:schemeClr val="bg1">
              <a:lumMod val="95000"/>
            </a:schemeClr>
          </a:solidFill>
          <a:ln>
            <a:noFill/>
          </a:ln>
          <a:effectLst>
            <a:outerShdw dist="127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smtClean="0">
                <a:solidFill>
                  <a:srgbClr val="333333"/>
                </a:solidFill>
              </a:rPr>
              <a:t>PHASE 2</a:t>
            </a:r>
            <a:endParaRPr lang="en-CA" b="1" dirty="0">
              <a:solidFill>
                <a:srgbClr val="333333"/>
              </a:solidFill>
            </a:endParaRPr>
          </a:p>
        </p:txBody>
      </p:sp>
      <p:sp>
        <p:nvSpPr>
          <p:cNvPr id="21" name="Rounded Rectangle 20"/>
          <p:cNvSpPr/>
          <p:nvPr/>
        </p:nvSpPr>
        <p:spPr>
          <a:xfrm>
            <a:off x="261868" y="1057197"/>
            <a:ext cx="4187040" cy="1828478"/>
          </a:xfrm>
          <a:prstGeom prst="roundRect">
            <a:avLst>
              <a:gd name="adj" fmla="val 7002"/>
            </a:avLst>
          </a:prstGeom>
          <a:solidFill>
            <a:schemeClr val="bg1">
              <a:lumMod val="95000"/>
            </a:schemeClr>
          </a:solidFill>
          <a:ln>
            <a:noFill/>
          </a:ln>
          <a:effectLst>
            <a:outerShdw dist="127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smtClean="0">
                <a:solidFill>
                  <a:srgbClr val="333333"/>
                </a:solidFill>
              </a:rPr>
              <a:t>PHASE 1</a:t>
            </a:r>
            <a:endParaRPr lang="en-CA" b="1" dirty="0">
              <a:solidFill>
                <a:srgbClr val="333333"/>
              </a:solidFill>
            </a:endParaRPr>
          </a:p>
        </p:txBody>
      </p:sp>
      <p:sp>
        <p:nvSpPr>
          <p:cNvPr id="2" name="Title 1"/>
          <p:cNvSpPr>
            <a:spLocks noGrp="1"/>
          </p:cNvSpPr>
          <p:nvPr>
            <p:ph type="title"/>
          </p:nvPr>
        </p:nvSpPr>
        <p:spPr/>
        <p:txBody>
          <a:bodyPr/>
          <a:lstStyle/>
          <a:p>
            <a:pPr lvl="0"/>
            <a:r>
              <a:rPr lang="en-CA" dirty="0" smtClean="0">
                <a:solidFill>
                  <a:schemeClr val="tx2"/>
                </a:solidFill>
              </a:rPr>
              <a:t>Phase 2: </a:t>
            </a:r>
            <a:r>
              <a:rPr lang="en-CA" dirty="0"/>
              <a:t>Develop </a:t>
            </a:r>
            <a:r>
              <a:rPr lang="en-CA" dirty="0" smtClean="0"/>
              <a:t>Your </a:t>
            </a:r>
            <a:r>
              <a:rPr lang="en-CA" dirty="0"/>
              <a:t>Communications Plan</a:t>
            </a:r>
          </a:p>
        </p:txBody>
      </p:sp>
      <p:cxnSp>
        <p:nvCxnSpPr>
          <p:cNvPr id="39" name="Straight Connector 111"/>
          <p:cNvCxnSpPr/>
          <p:nvPr>
            <p:custDataLst>
              <p:tags r:id="rId1"/>
            </p:custDataLst>
          </p:nvPr>
        </p:nvCxnSpPr>
        <p:spPr>
          <a:xfrm flipH="1">
            <a:off x="981715" y="1917419"/>
            <a:ext cx="7834747" cy="0"/>
          </a:xfrm>
          <a:prstGeom prst="line">
            <a:avLst/>
          </a:prstGeom>
          <a:ln w="41275" cap="rnd">
            <a:solidFill>
              <a:schemeClr val="tx2">
                <a:lumMod val="65000"/>
              </a:schemeClr>
            </a:solidFill>
            <a:prstDash val="sysDot"/>
          </a:ln>
        </p:spPr>
        <p:style>
          <a:lnRef idx="1">
            <a:schemeClr val="accent1"/>
          </a:lnRef>
          <a:fillRef idx="0">
            <a:schemeClr val="accent1"/>
          </a:fillRef>
          <a:effectRef idx="0">
            <a:schemeClr val="accent1"/>
          </a:effectRef>
          <a:fontRef idx="minor">
            <a:schemeClr val="tx1"/>
          </a:fontRef>
        </p:style>
      </p:cxnSp>
      <p:sp>
        <p:nvSpPr>
          <p:cNvPr id="40" name="Pentagon 112"/>
          <p:cNvSpPr/>
          <p:nvPr>
            <p:custDataLst>
              <p:tags r:id="rId2"/>
            </p:custDataLst>
          </p:nvPr>
        </p:nvSpPr>
        <p:spPr bwMode="auto">
          <a:xfrm>
            <a:off x="489546" y="1564937"/>
            <a:ext cx="1026000" cy="673497"/>
          </a:xfrm>
          <a:prstGeom prst="homePlate">
            <a:avLst/>
          </a:prstGeom>
          <a:solidFill>
            <a:schemeClr val="accent1"/>
          </a:solidFill>
          <a:ln>
            <a:noFill/>
          </a:ln>
          <a:effectLst>
            <a:outerShdw dist="127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bg2"/>
                </a:solidFill>
                <a:latin typeface="Georgia"/>
              </a:rPr>
              <a:t>1.1</a:t>
            </a:r>
            <a:endParaRPr lang="en-US" sz="2400" b="1" dirty="0">
              <a:solidFill>
                <a:schemeClr val="bg2"/>
              </a:solidFill>
              <a:latin typeface="Georgia"/>
            </a:endParaRPr>
          </a:p>
        </p:txBody>
      </p:sp>
      <p:sp>
        <p:nvSpPr>
          <p:cNvPr id="41" name="Pentagon 113"/>
          <p:cNvSpPr/>
          <p:nvPr>
            <p:custDataLst>
              <p:tags r:id="rId3"/>
            </p:custDataLst>
          </p:nvPr>
        </p:nvSpPr>
        <p:spPr bwMode="auto">
          <a:xfrm>
            <a:off x="2980311" y="1564937"/>
            <a:ext cx="1026000" cy="673497"/>
          </a:xfrm>
          <a:prstGeom prst="homePlate">
            <a:avLst/>
          </a:prstGeom>
          <a:solidFill>
            <a:srgbClr val="29475F"/>
          </a:solidFill>
          <a:ln>
            <a:noFill/>
          </a:ln>
          <a:effectLst>
            <a:outerShdw dist="127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rgbClr val="FFFFFF"/>
                </a:solidFill>
                <a:latin typeface="Georgia"/>
              </a:rPr>
              <a:t>1.10</a:t>
            </a:r>
            <a:endParaRPr lang="en-US" sz="2400" b="1" dirty="0">
              <a:solidFill>
                <a:srgbClr val="FFFFFF"/>
              </a:solidFill>
              <a:latin typeface="Georgia"/>
            </a:endParaRPr>
          </a:p>
        </p:txBody>
      </p:sp>
      <p:sp>
        <p:nvSpPr>
          <p:cNvPr id="42" name="Pentagon 114"/>
          <p:cNvSpPr/>
          <p:nvPr>
            <p:custDataLst>
              <p:tags r:id="rId4"/>
            </p:custDataLst>
          </p:nvPr>
        </p:nvSpPr>
        <p:spPr bwMode="auto">
          <a:xfrm>
            <a:off x="5082112" y="1564937"/>
            <a:ext cx="1026000" cy="673497"/>
          </a:xfrm>
          <a:prstGeom prst="homePlate">
            <a:avLst/>
          </a:prstGeom>
          <a:solidFill>
            <a:schemeClr val="accent2"/>
          </a:solidFill>
          <a:ln>
            <a:noFill/>
          </a:ln>
          <a:effectLst>
            <a:outerShdw dist="127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rgbClr val="FFFFFF"/>
                </a:solidFill>
                <a:latin typeface="Georgia"/>
              </a:rPr>
              <a:t>2.1</a:t>
            </a:r>
            <a:endParaRPr lang="en-US" sz="2400" b="1" dirty="0">
              <a:solidFill>
                <a:srgbClr val="FFFFFF"/>
              </a:solidFill>
              <a:latin typeface="Georgia"/>
            </a:endParaRPr>
          </a:p>
        </p:txBody>
      </p:sp>
      <p:sp>
        <p:nvSpPr>
          <p:cNvPr id="43" name="Pentagon 115"/>
          <p:cNvSpPr/>
          <p:nvPr>
            <p:custDataLst>
              <p:tags r:id="rId5"/>
            </p:custDataLst>
          </p:nvPr>
        </p:nvSpPr>
        <p:spPr bwMode="auto">
          <a:xfrm>
            <a:off x="7841293" y="1564936"/>
            <a:ext cx="1026000" cy="673497"/>
          </a:xfrm>
          <a:prstGeom prst="homePlate">
            <a:avLst/>
          </a:prstGeom>
          <a:solidFill>
            <a:srgbClr val="29475F"/>
          </a:solidFill>
          <a:ln>
            <a:noFill/>
          </a:ln>
          <a:effectLst>
            <a:outerShdw dist="127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rgbClr val="FFFFFF"/>
                </a:solidFill>
                <a:latin typeface="Georgia"/>
              </a:rPr>
              <a:t>2.10</a:t>
            </a:r>
            <a:endParaRPr lang="en-US" sz="2400" b="1" dirty="0">
              <a:solidFill>
                <a:srgbClr val="FFFFFF"/>
              </a:solidFill>
              <a:latin typeface="Georgia"/>
            </a:endParaRPr>
          </a:p>
        </p:txBody>
      </p:sp>
      <p:sp>
        <p:nvSpPr>
          <p:cNvPr id="53" name="TextBox 104"/>
          <p:cNvSpPr txBox="1"/>
          <p:nvPr/>
        </p:nvSpPr>
        <p:spPr>
          <a:xfrm>
            <a:off x="2274570" y="2298775"/>
            <a:ext cx="2015943" cy="430887"/>
          </a:xfrm>
          <a:prstGeom prst="rect">
            <a:avLst/>
          </a:prstGeom>
          <a:noFill/>
        </p:spPr>
        <p:txBody>
          <a:bodyPr wrap="square" rtlCol="0">
            <a:spAutoFit/>
          </a:bodyPr>
          <a:lstStyle/>
          <a:p>
            <a:pPr algn="ctr"/>
            <a:r>
              <a:rPr lang="en-US" sz="1100" dirty="0" smtClean="0"/>
              <a:t>Begin Considering </a:t>
            </a:r>
            <a:r>
              <a:rPr lang="en-US" sz="1100" dirty="0"/>
              <a:t>Y</a:t>
            </a:r>
            <a:r>
              <a:rPr lang="en-US" sz="1100" dirty="0" smtClean="0"/>
              <a:t>our </a:t>
            </a:r>
            <a:r>
              <a:rPr lang="en-US" sz="1100" dirty="0"/>
              <a:t>M</a:t>
            </a:r>
            <a:r>
              <a:rPr lang="en-US" sz="1100" dirty="0" smtClean="0"/>
              <a:t>essage</a:t>
            </a:r>
            <a:endParaRPr lang="en-CA" sz="1100" dirty="0">
              <a:solidFill>
                <a:srgbClr val="333333"/>
              </a:solidFill>
            </a:endParaRPr>
          </a:p>
        </p:txBody>
      </p:sp>
      <p:sp>
        <p:nvSpPr>
          <p:cNvPr id="54" name="TextBox 110"/>
          <p:cNvSpPr txBox="1"/>
          <p:nvPr/>
        </p:nvSpPr>
        <p:spPr>
          <a:xfrm>
            <a:off x="226070" y="2251672"/>
            <a:ext cx="1511290" cy="600164"/>
          </a:xfrm>
          <a:prstGeom prst="rect">
            <a:avLst/>
          </a:prstGeom>
          <a:noFill/>
        </p:spPr>
        <p:txBody>
          <a:bodyPr wrap="square" rtlCol="0">
            <a:spAutoFit/>
          </a:bodyPr>
          <a:lstStyle/>
          <a:p>
            <a:pPr algn="ctr"/>
            <a:r>
              <a:rPr lang="en-US" sz="1100" dirty="0" smtClean="0">
                <a:solidFill>
                  <a:srgbClr val="333333"/>
                </a:solidFill>
              </a:rPr>
              <a:t>Learn the Basics of Incident Response Communications</a:t>
            </a:r>
            <a:endParaRPr lang="en-CA" sz="1100" dirty="0">
              <a:solidFill>
                <a:srgbClr val="333333"/>
              </a:solidFill>
            </a:endParaRPr>
          </a:p>
        </p:txBody>
      </p:sp>
      <p:sp>
        <p:nvSpPr>
          <p:cNvPr id="55" name="TextBox 105"/>
          <p:cNvSpPr txBox="1"/>
          <p:nvPr/>
        </p:nvSpPr>
        <p:spPr>
          <a:xfrm>
            <a:off x="4707435" y="2303775"/>
            <a:ext cx="1613355" cy="430887"/>
          </a:xfrm>
          <a:prstGeom prst="rect">
            <a:avLst/>
          </a:prstGeom>
          <a:noFill/>
        </p:spPr>
        <p:txBody>
          <a:bodyPr wrap="square" rtlCol="0">
            <a:spAutoFit/>
          </a:bodyPr>
          <a:lstStyle/>
          <a:p>
            <a:pPr algn="ctr"/>
            <a:r>
              <a:rPr lang="en-CA" sz="1100" dirty="0" smtClean="0"/>
              <a:t>Create an </a:t>
            </a:r>
            <a:r>
              <a:rPr lang="en-CA" sz="1100" dirty="0"/>
              <a:t>I</a:t>
            </a:r>
            <a:r>
              <a:rPr lang="en-CA" sz="1100" dirty="0" smtClean="0"/>
              <a:t>nternal </a:t>
            </a:r>
            <a:r>
              <a:rPr lang="en-CA" sz="1100" dirty="0"/>
              <a:t>C</a:t>
            </a:r>
            <a:r>
              <a:rPr lang="en-CA" sz="1100" dirty="0" smtClean="0"/>
              <a:t>ommunications </a:t>
            </a:r>
            <a:r>
              <a:rPr lang="en-CA" sz="1100" dirty="0"/>
              <a:t>P</a:t>
            </a:r>
            <a:r>
              <a:rPr lang="en-CA" sz="1100" dirty="0" smtClean="0"/>
              <a:t>lan</a:t>
            </a:r>
            <a:endParaRPr lang="en-CA" sz="1100" dirty="0">
              <a:solidFill>
                <a:srgbClr val="333333"/>
              </a:solidFill>
            </a:endParaRPr>
          </a:p>
        </p:txBody>
      </p:sp>
      <p:sp>
        <p:nvSpPr>
          <p:cNvPr id="56" name="TextBox 106"/>
          <p:cNvSpPr txBox="1"/>
          <p:nvPr/>
        </p:nvSpPr>
        <p:spPr>
          <a:xfrm>
            <a:off x="7349490" y="2251672"/>
            <a:ext cx="1563608" cy="600164"/>
          </a:xfrm>
          <a:prstGeom prst="rect">
            <a:avLst/>
          </a:prstGeom>
          <a:noFill/>
        </p:spPr>
        <p:txBody>
          <a:bodyPr wrap="square" rtlCol="0">
            <a:spAutoFit/>
          </a:bodyPr>
          <a:lstStyle/>
          <a:p>
            <a:pPr algn="ctr"/>
            <a:r>
              <a:rPr lang="en-US" sz="1100" dirty="0"/>
              <a:t>Consider </a:t>
            </a:r>
            <a:r>
              <a:rPr lang="en-US" sz="1100" dirty="0" smtClean="0"/>
              <a:t>Sharing </a:t>
            </a:r>
            <a:r>
              <a:rPr lang="en-US" sz="1100" dirty="0"/>
              <a:t>I</a:t>
            </a:r>
            <a:r>
              <a:rPr lang="en-US" sz="1100" dirty="0" smtClean="0"/>
              <a:t>nformation </a:t>
            </a:r>
            <a:r>
              <a:rPr lang="en-US" sz="1100" dirty="0"/>
              <a:t>W</a:t>
            </a:r>
            <a:r>
              <a:rPr lang="en-US" sz="1100" dirty="0" smtClean="0"/>
              <a:t>ith </a:t>
            </a:r>
            <a:r>
              <a:rPr lang="en-US" sz="1100" dirty="0"/>
              <a:t>Y</a:t>
            </a:r>
            <a:r>
              <a:rPr lang="en-US" sz="1100" dirty="0" smtClean="0"/>
              <a:t>our </a:t>
            </a:r>
            <a:r>
              <a:rPr lang="en-US" sz="1100" dirty="0"/>
              <a:t>P</a:t>
            </a:r>
            <a:r>
              <a:rPr lang="en-US" sz="1100" dirty="0" smtClean="0"/>
              <a:t>eers</a:t>
            </a:r>
            <a:endParaRPr lang="en-CA" sz="1100" dirty="0">
              <a:solidFill>
                <a:srgbClr val="333333"/>
              </a:solidFill>
            </a:endParaRPr>
          </a:p>
        </p:txBody>
      </p:sp>
      <p:graphicFrame>
        <p:nvGraphicFramePr>
          <p:cNvPr id="36" name="Table 35"/>
          <p:cNvGraphicFramePr>
            <a:graphicFrameLocks noGrp="1"/>
          </p:cNvGraphicFramePr>
          <p:nvPr>
            <p:extLst>
              <p:ext uri="{D42A27DB-BD31-4B8C-83A1-F6EECF244321}">
                <p14:modId xmlns:p14="http://schemas.microsoft.com/office/powerpoint/2010/main" val="1079155837"/>
              </p:ext>
            </p:extLst>
          </p:nvPr>
        </p:nvGraphicFramePr>
        <p:xfrm>
          <a:off x="272575" y="2965949"/>
          <a:ext cx="8583670" cy="3384832"/>
        </p:xfrm>
        <a:graphic>
          <a:graphicData uri="http://schemas.openxmlformats.org/drawingml/2006/table">
            <a:tbl>
              <a:tblPr firstRow="1" bandRow="1">
                <a:tableStyleId>{5940675A-B579-460E-94D1-54222C63F5DA}</a:tableStyleId>
              </a:tblPr>
              <a:tblGrid>
                <a:gridCol w="4291835"/>
                <a:gridCol w="4291835"/>
              </a:tblGrid>
              <a:tr h="26731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u="none" strike="noStrike" kern="1200" cap="none" spc="0" normalizeH="0" baseline="0" noProof="0" dirty="0" smtClean="0">
                          <a:ln>
                            <a:noFill/>
                          </a:ln>
                          <a:effectLst/>
                          <a:uLnTx/>
                          <a:uFillTx/>
                        </a:rPr>
                        <a:t>This step will walk you through the following activities: </a:t>
                      </a:r>
                    </a:p>
                  </a:txBody>
                  <a:tcPr anchor="b">
                    <a:lnL w="12700" cap="flat" cmpd="sng" algn="ctr">
                      <a:noFill/>
                      <a:prstDash val="dash"/>
                      <a:round/>
                      <a:headEnd type="none" w="med" len="med"/>
                      <a:tailEnd type="none" w="med" len="med"/>
                    </a:lnL>
                    <a:lnR w="19050" cap="flat" cmpd="sng" algn="ctr">
                      <a:solidFill>
                        <a:schemeClr val="bg1">
                          <a:lumMod val="95000"/>
                        </a:schemeClr>
                      </a:solidFill>
                      <a:prstDash val="solid"/>
                      <a:round/>
                      <a:headEnd type="none" w="med" len="med"/>
                      <a:tailEnd type="none" w="med" len="med"/>
                    </a:lnR>
                    <a:lnT w="12700" cap="flat" cmpd="sng" algn="ctr">
                      <a:noFill/>
                      <a:prstDash val="dash"/>
                      <a:round/>
                      <a:headEnd type="none" w="med" len="med"/>
                      <a:tailEnd type="none" w="med" len="med"/>
                    </a:lnT>
                    <a:lnB w="12700" cap="flat" cmpd="sng" algn="ctr">
                      <a:noFill/>
                      <a:prstDash val="dash"/>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smtClean="0">
                          <a:ln>
                            <a:noFill/>
                          </a:ln>
                          <a:solidFill>
                            <a:srgbClr val="333333"/>
                          </a:solidFill>
                          <a:effectLst/>
                          <a:uLnTx/>
                          <a:uFillTx/>
                          <a:latin typeface="+mn-lt"/>
                          <a:ea typeface="+mn-ea"/>
                          <a:cs typeface="+mn-cs"/>
                        </a:rPr>
                        <a:t>This step involves the following participants:</a:t>
                      </a:r>
                    </a:p>
                  </a:txBody>
                  <a:tcPr marL="144000" anchor="b">
                    <a:lnL w="19050" cap="flat" cmpd="sng" algn="ctr">
                      <a:solidFill>
                        <a:schemeClr val="bg1">
                          <a:lumMod val="95000"/>
                        </a:schemeClr>
                      </a:solidFill>
                      <a:prstDash val="solid"/>
                      <a:round/>
                      <a:headEnd type="none" w="med" len="med"/>
                      <a:tailEnd type="none" w="med" len="med"/>
                    </a:lnL>
                    <a:lnR w="12700" cap="flat" cmpd="sng" algn="ctr">
                      <a:noFill/>
                      <a:prstDash val="dash"/>
                      <a:round/>
                      <a:headEnd type="none" w="med" len="med"/>
                      <a:tailEnd type="none" w="med" len="med"/>
                    </a:lnR>
                    <a:lnT w="12700" cap="flat" cmpd="sng" algn="ctr">
                      <a:noFill/>
                      <a:prstDash val="dash"/>
                      <a:round/>
                      <a:headEnd type="none" w="med" len="med"/>
                      <a:tailEnd type="none" w="med" len="med"/>
                    </a:lnT>
                    <a:lnB w="12700" cap="flat" cmpd="sng" algn="ctr">
                      <a:noFill/>
                      <a:prstDash val="dash"/>
                      <a:round/>
                      <a:headEnd type="none" w="med" len="med"/>
                      <a:tailEnd type="none" w="med" len="med"/>
                    </a:lnB>
                    <a:lnTlToBr w="12700" cmpd="sng">
                      <a:noFill/>
                      <a:prstDash val="solid"/>
                    </a:lnTlToBr>
                    <a:lnBlToTr w="12700" cmpd="sng">
                      <a:noFill/>
                      <a:prstDash val="solid"/>
                    </a:lnBlToTr>
                  </a:tcPr>
                </a:tc>
              </a:tr>
              <a:tr h="1272019">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smtClean="0">
                          <a:ln>
                            <a:noFill/>
                          </a:ln>
                          <a:solidFill>
                            <a:schemeClr val="tx2"/>
                          </a:solidFill>
                          <a:effectLst/>
                          <a:uLnTx/>
                          <a:uFillTx/>
                          <a:latin typeface="+mn-lt"/>
                          <a:ea typeface="+mn-ea"/>
                          <a:cs typeface="+mn-cs"/>
                        </a:rPr>
                        <a:t>Create an internal communications plan.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smtClean="0">
                          <a:ln>
                            <a:noFill/>
                          </a:ln>
                          <a:solidFill>
                            <a:schemeClr val="tx2"/>
                          </a:solidFill>
                          <a:effectLst/>
                          <a:uLnTx/>
                          <a:uFillTx/>
                          <a:latin typeface="+mn-lt"/>
                          <a:ea typeface="+mn-ea"/>
                          <a:cs typeface="+mn-cs"/>
                        </a:rPr>
                        <a:t>Develop an external communications strategy.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smtClean="0"/>
                        <a:t>Draft the SIRT Policy.</a:t>
                      </a:r>
                      <a:endParaRPr kumimoji="0" lang="en-US" sz="1200" b="0" i="0" u="none" strike="noStrike" kern="1200" cap="none" spc="0" normalizeH="0" baseline="0" noProof="0" dirty="0" smtClean="0">
                        <a:ln>
                          <a:noFill/>
                        </a:ln>
                        <a:solidFill>
                          <a:schemeClr val="tx2"/>
                        </a:solidFill>
                        <a:effectLst/>
                        <a:uLnTx/>
                        <a:uFillTx/>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smtClean="0">
                          <a:ln>
                            <a:noFill/>
                          </a:ln>
                          <a:solidFill>
                            <a:schemeClr val="tx2"/>
                          </a:solidFill>
                          <a:effectLst/>
                          <a:uLnTx/>
                          <a:uFillTx/>
                          <a:latin typeface="+mn-lt"/>
                          <a:ea typeface="+mn-ea"/>
                          <a:cs typeface="+mn-cs"/>
                        </a:rPr>
                        <a:t>Run tabletop exercises.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smtClean="0">
                          <a:ln>
                            <a:noFill/>
                          </a:ln>
                          <a:solidFill>
                            <a:schemeClr val="tx2"/>
                          </a:solidFill>
                          <a:effectLst/>
                          <a:uLnTx/>
                          <a:uFillTx/>
                          <a:latin typeface="+mn-lt"/>
                          <a:ea typeface="+mn-ea"/>
                          <a:cs typeface="+mn-cs"/>
                        </a:rPr>
                        <a:t>Track metrics.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200" b="0" i="0" u="none" strike="noStrike" kern="1200" cap="none" spc="0" normalizeH="0" baseline="0" noProof="0" dirty="0" smtClean="0">
                        <a:ln>
                          <a:noFill/>
                        </a:ln>
                        <a:solidFill>
                          <a:schemeClr val="bg1">
                            <a:lumMod val="75000"/>
                          </a:schemeClr>
                        </a:solidFill>
                        <a:effectLst/>
                        <a:uLnTx/>
                        <a:uFillTx/>
                        <a:latin typeface="+mn-lt"/>
                        <a:ea typeface="+mn-ea"/>
                        <a:cs typeface="+mn-cs"/>
                      </a:endParaRPr>
                    </a:p>
                  </a:txBody>
                  <a:tcPr>
                    <a:lnL w="12700" cap="flat" cmpd="sng" algn="ctr">
                      <a:noFill/>
                      <a:prstDash val="dash"/>
                      <a:round/>
                      <a:headEnd type="none" w="med" len="med"/>
                      <a:tailEnd type="none" w="med" len="med"/>
                    </a:lnL>
                    <a:lnR w="19050" cap="flat" cmpd="sng" algn="ctr">
                      <a:solidFill>
                        <a:schemeClr val="bg1">
                          <a:lumMod val="95000"/>
                        </a:schemeClr>
                      </a:solidFill>
                      <a:prstDash val="solid"/>
                      <a:round/>
                      <a:headEnd type="none" w="med" len="med"/>
                      <a:tailEnd type="none" w="med" len="med"/>
                    </a:lnR>
                    <a:lnT w="12700" cap="flat" cmpd="sng" algn="ctr">
                      <a:noFill/>
                      <a:prstDash val="dash"/>
                      <a:round/>
                      <a:headEnd type="none" w="med" len="med"/>
                      <a:tailEnd type="none" w="med" len="med"/>
                    </a:lnT>
                    <a:lnB w="12700" cap="flat" cmpd="sng" algn="ctr">
                      <a:noFill/>
                      <a:prstDash val="dash"/>
                      <a:round/>
                      <a:headEnd type="none" w="med" len="med"/>
                      <a:tailEnd type="none" w="med" len="med"/>
                    </a:lnB>
                    <a:lnTlToBr w="12700" cmpd="sng">
                      <a:noFill/>
                      <a:prstDash val="solid"/>
                    </a:lnTlToBr>
                    <a:lnBlToTr w="12700" cmpd="sng">
                      <a:noFill/>
                      <a:prstDash val="solid"/>
                    </a:lnBlToTr>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smtClean="0">
                          <a:ln>
                            <a:noFill/>
                          </a:ln>
                          <a:solidFill>
                            <a:schemeClr val="tx1"/>
                          </a:solidFill>
                          <a:effectLst/>
                          <a:uLnTx/>
                          <a:uFillTx/>
                          <a:latin typeface="+mn-lt"/>
                          <a:ea typeface="+mn-ea"/>
                          <a:cs typeface="+mn-cs"/>
                        </a:rPr>
                        <a:t>IT/Cybersecurity leader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smtClean="0">
                          <a:ln>
                            <a:noFill/>
                          </a:ln>
                          <a:solidFill>
                            <a:schemeClr val="tx1"/>
                          </a:solidFill>
                          <a:effectLst/>
                          <a:uLnTx/>
                          <a:uFillTx/>
                          <a:latin typeface="+mn-lt"/>
                          <a:ea typeface="+mn-ea"/>
                          <a:cs typeface="+mn-cs"/>
                        </a:rPr>
                        <a:t>Legal representative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smtClean="0">
                          <a:ln>
                            <a:noFill/>
                          </a:ln>
                          <a:solidFill>
                            <a:schemeClr val="tx1"/>
                          </a:solidFill>
                          <a:effectLst/>
                          <a:uLnTx/>
                          <a:uFillTx/>
                          <a:latin typeface="+mn-lt"/>
                          <a:ea typeface="+mn-ea"/>
                          <a:cs typeface="+mn-cs"/>
                        </a:rPr>
                        <a:t>Public relations/communications specialist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smtClean="0">
                          <a:ln>
                            <a:noFill/>
                          </a:ln>
                          <a:solidFill>
                            <a:schemeClr val="tx1"/>
                          </a:solidFill>
                          <a:effectLst/>
                          <a:uLnTx/>
                          <a:uFillTx/>
                          <a:latin typeface="+mn-lt"/>
                          <a:ea typeface="+mn-ea"/>
                          <a:cs typeface="+mn-cs"/>
                        </a:rPr>
                        <a:t>HR representative</a:t>
                      </a:r>
                    </a:p>
                  </a:txBody>
                  <a:tcPr marL="144000">
                    <a:lnL w="19050" cap="flat" cmpd="sng" algn="ctr">
                      <a:solidFill>
                        <a:schemeClr val="bg1">
                          <a:lumMod val="95000"/>
                        </a:schemeClr>
                      </a:solidFill>
                      <a:prstDash val="solid"/>
                      <a:round/>
                      <a:headEnd type="none" w="med" len="med"/>
                      <a:tailEnd type="none" w="med" len="med"/>
                    </a:lnL>
                    <a:lnR w="12700" cap="flat" cmpd="sng" algn="ctr">
                      <a:noFill/>
                      <a:prstDash val="dash"/>
                      <a:round/>
                      <a:headEnd type="none" w="med" len="med"/>
                      <a:tailEnd type="none" w="med" len="med"/>
                    </a:lnR>
                    <a:lnT w="12700" cap="flat" cmpd="sng" algn="ctr">
                      <a:noFill/>
                      <a:prstDash val="dash"/>
                      <a:round/>
                      <a:headEnd type="none" w="med" len="med"/>
                      <a:tailEnd type="none" w="med" len="med"/>
                    </a:lnT>
                    <a:lnB w="12700" cap="flat" cmpd="sng" algn="ctr">
                      <a:noFill/>
                      <a:prstDash val="dash"/>
                      <a:round/>
                      <a:headEnd type="none" w="med" len="med"/>
                      <a:tailEnd type="none" w="med" len="med"/>
                    </a:lnB>
                    <a:lnTlToBr w="12700" cmpd="sng">
                      <a:noFill/>
                      <a:prstDash val="solid"/>
                    </a:lnTlToBr>
                    <a:lnBlToTr w="12700" cmpd="sng">
                      <a:noFill/>
                      <a:prstDash val="solid"/>
                    </a:lnBlToTr>
                  </a:tcPr>
                </a:tc>
              </a:tr>
              <a:tr h="16960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CA" sz="1200" b="1" i="0" u="none" strike="noStrike" kern="1200" cap="none" spc="0" normalizeH="0" baseline="0" noProof="0" dirty="0" smtClean="0">
                        <a:ln>
                          <a:noFill/>
                        </a:ln>
                        <a:solidFill>
                          <a:srgbClr val="FFFFFF"/>
                        </a:solidFill>
                        <a:effectLst/>
                        <a:uLnTx/>
                        <a:uFillTx/>
                        <a:latin typeface="+mn-lt"/>
                        <a:ea typeface="+mn-ea"/>
                        <a:cs typeface="+mn-cs"/>
                      </a:endParaRPr>
                    </a:p>
                  </a:txBody>
                  <a:tcPr marT="0" marB="0" anchor="ctr">
                    <a:lnL w="12700" cap="flat" cmpd="sng" algn="ctr">
                      <a:noFill/>
                      <a:prstDash val="dash"/>
                      <a:round/>
                      <a:headEnd type="none" w="med" len="med"/>
                      <a:tailEnd type="none" w="med" len="med"/>
                    </a:lnL>
                    <a:lnR w="12700" cap="flat" cmpd="sng" algn="ctr">
                      <a:noFill/>
                      <a:prstDash val="dash"/>
                      <a:round/>
                      <a:headEnd type="none" w="med" len="med"/>
                      <a:tailEnd type="none" w="med" len="med"/>
                    </a:lnR>
                    <a:lnT w="12700" cap="flat" cmpd="sng" algn="ctr">
                      <a:noFill/>
                      <a:prstDash val="dash"/>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endParaRPr lang="en-US" sz="1000" dirty="0"/>
                    </a:p>
                  </a:txBody>
                  <a:tcPr marT="0" marB="0">
                    <a:lnL w="12700" cap="flat" cmpd="sng" algn="ctr">
                      <a:noFill/>
                      <a:prstDash val="dash"/>
                      <a:round/>
                      <a:headEnd type="none" w="med" len="med"/>
                      <a:tailEnd type="none" w="med" len="med"/>
                    </a:lnL>
                    <a:lnR w="12700" cap="flat" cmpd="sng" algn="ctr">
                      <a:noFill/>
                      <a:prstDash val="dash"/>
                      <a:round/>
                      <a:headEnd type="none" w="med" len="med"/>
                      <a:tailEnd type="none" w="med" len="med"/>
                    </a:lnR>
                    <a:lnT w="12700" cap="flat" cmpd="sng" algn="ctr">
                      <a:noFill/>
                      <a:prstDash val="dash"/>
                      <a:round/>
                      <a:headEnd type="none" w="med" len="med"/>
                      <a:tailEnd type="none" w="med" len="med"/>
                    </a:lnT>
                    <a:lnB w="12700" cmpd="sng">
                      <a:noFill/>
                    </a:lnB>
                    <a:lnTlToBr w="12700" cmpd="sng">
                      <a:noFill/>
                      <a:prstDash val="solid"/>
                    </a:lnTlToBr>
                    <a:lnBlToTr w="12700" cmpd="sng">
                      <a:noFill/>
                      <a:prstDash val="solid"/>
                    </a:lnBlToTr>
                    <a:noFill/>
                  </a:tcPr>
                </a:tc>
              </a:tr>
              <a:tr h="283659">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1400" b="1" i="0" u="none" strike="noStrike" kern="1200" cap="none" spc="0" normalizeH="0" baseline="0" noProof="0" dirty="0" smtClean="0">
                          <a:ln>
                            <a:noFill/>
                          </a:ln>
                          <a:solidFill>
                            <a:srgbClr val="FFFFFF"/>
                          </a:solidFill>
                          <a:effectLst/>
                          <a:uLnTx/>
                          <a:uFillTx/>
                          <a:latin typeface="+mn-lt"/>
                          <a:ea typeface="+mn-ea"/>
                          <a:cs typeface="+mn-cs"/>
                        </a:rPr>
                        <a:t>Outcomes of this step</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hMerge="1">
                  <a:txBody>
                    <a:bodyPr/>
                    <a:lstStyle/>
                    <a:p>
                      <a:endParaRPr lang="en-US" dirty="0"/>
                    </a:p>
                  </a:txBody>
                  <a:tcPr>
                    <a:lnL w="12700" cap="flat" cmpd="sng" algn="ctr">
                      <a:noFill/>
                      <a:prstDash val="solid"/>
                      <a:round/>
                      <a:headEnd type="none" w="med" len="med"/>
                      <a:tailEnd type="none" w="med" len="med"/>
                    </a:lnL>
                    <a:lnT w="12700" cmpd="sng">
                      <a:noFill/>
                    </a:lnT>
                    <a:solidFill>
                      <a:schemeClr val="accent1"/>
                    </a:solidFill>
                  </a:tcPr>
                </a:tc>
              </a:tr>
              <a:tr h="1350813">
                <a:tc gridSpan="2">
                  <a:txBody>
                    <a:bodyPr/>
                    <a:lstStyle/>
                    <a:p>
                      <a:pPr marL="171450" indent="-171450">
                        <a:buFont typeface="Arial" panose="020B0604020202020204" pitchFamily="34" charset="0"/>
                        <a:buChar char="•"/>
                      </a:pPr>
                      <a:r>
                        <a:rPr kumimoji="0" lang="en-US" sz="1200" b="0" i="0" u="none" strike="noStrike" kern="1200" cap="none" spc="0" normalizeH="0" baseline="0" noProof="0" dirty="0" smtClean="0">
                          <a:ln>
                            <a:noFill/>
                          </a:ln>
                          <a:solidFill>
                            <a:schemeClr val="tx2"/>
                          </a:solidFill>
                          <a:effectLst/>
                          <a:uLnTx/>
                          <a:uFillTx/>
                          <a:latin typeface="+mn-lt"/>
                          <a:ea typeface="+mn-ea"/>
                          <a:cs typeface="+mn-cs"/>
                        </a:rPr>
                        <a:t>Internal communications plan.</a:t>
                      </a:r>
                    </a:p>
                    <a:p>
                      <a:pPr marL="171450" indent="-171450">
                        <a:buFont typeface="Arial" panose="020B0604020202020204" pitchFamily="34" charset="0"/>
                        <a:buChar char="•"/>
                      </a:pPr>
                      <a:r>
                        <a:rPr kumimoji="0" lang="en-US" sz="1200" b="0" i="0" u="none" strike="noStrike" kern="1200" cap="none" spc="0" normalizeH="0" baseline="0" noProof="0" dirty="0" smtClean="0">
                          <a:ln>
                            <a:noFill/>
                          </a:ln>
                          <a:solidFill>
                            <a:schemeClr val="tx2"/>
                          </a:solidFill>
                          <a:effectLst/>
                          <a:uLnTx/>
                          <a:uFillTx/>
                          <a:latin typeface="+mn-lt"/>
                          <a:ea typeface="+mn-ea"/>
                          <a:cs typeface="+mn-cs"/>
                        </a:rPr>
                        <a:t>Interdepartmental communications template.</a:t>
                      </a:r>
                    </a:p>
                    <a:p>
                      <a:pPr marL="171450" indent="-171450">
                        <a:buFont typeface="Arial" panose="020B0604020202020204" pitchFamily="34" charset="0"/>
                        <a:buChar char="•"/>
                      </a:pPr>
                      <a:r>
                        <a:rPr kumimoji="0" lang="en-US" sz="1200" b="0" i="0" u="none" strike="noStrike" kern="1200" cap="none" spc="0" normalizeH="0" baseline="0" noProof="0" dirty="0" smtClean="0">
                          <a:ln>
                            <a:noFill/>
                          </a:ln>
                          <a:solidFill>
                            <a:schemeClr val="tx2"/>
                          </a:solidFill>
                          <a:effectLst/>
                          <a:uLnTx/>
                          <a:uFillTx/>
                          <a:latin typeface="+mn-lt"/>
                          <a:ea typeface="+mn-ea"/>
                          <a:cs typeface="+mn-cs"/>
                        </a:rPr>
                        <a:t>External communications strategy.</a:t>
                      </a:r>
                    </a:p>
                    <a:p>
                      <a:pPr marL="171450" indent="-171450">
                        <a:buFont typeface="Arial" panose="020B0604020202020204" pitchFamily="34" charset="0"/>
                        <a:buChar char="•"/>
                      </a:pPr>
                      <a:r>
                        <a:rPr lang="en-US" sz="1200" dirty="0" smtClean="0"/>
                        <a:t>SIRT Policy.</a:t>
                      </a:r>
                      <a:endParaRPr kumimoji="0" lang="en-US" sz="1200" b="0" i="0" u="none" strike="noStrike" kern="1200" cap="none" spc="0" normalizeH="0" baseline="0" noProof="0" dirty="0" smtClean="0">
                        <a:ln>
                          <a:noFill/>
                        </a:ln>
                        <a:solidFill>
                          <a:schemeClr val="tx2"/>
                        </a:solidFill>
                        <a:effectLst/>
                        <a:uLnTx/>
                        <a:uFillTx/>
                        <a:latin typeface="+mn-lt"/>
                        <a:ea typeface="+mn-ea"/>
                        <a:cs typeface="+mn-cs"/>
                      </a:endParaRPr>
                    </a:p>
                    <a:p>
                      <a:pPr marL="171450" indent="-171450">
                        <a:buFont typeface="Arial" panose="020B0604020202020204" pitchFamily="34" charset="0"/>
                        <a:buChar char="•"/>
                      </a:pPr>
                      <a:r>
                        <a:rPr kumimoji="0" lang="en-US" sz="1200" b="0" i="0" u="none" strike="noStrike" kern="1200" cap="none" spc="0" normalizeH="0" baseline="0" noProof="0" dirty="0" smtClean="0">
                          <a:ln>
                            <a:noFill/>
                          </a:ln>
                          <a:solidFill>
                            <a:schemeClr val="tx2"/>
                          </a:solidFill>
                          <a:effectLst/>
                          <a:uLnTx/>
                          <a:uFillTx/>
                          <a:latin typeface="+mn-lt"/>
                          <a:ea typeface="+mn-ea"/>
                          <a:cs typeface="+mn-cs"/>
                        </a:rPr>
                        <a:t>Sample tabletop exercises.</a:t>
                      </a:r>
                    </a:p>
                    <a:p>
                      <a:pPr marL="171450" indent="-171450">
                        <a:buFont typeface="Arial" panose="020B0604020202020204" pitchFamily="34" charset="0"/>
                        <a:buChar char="•"/>
                      </a:pPr>
                      <a:r>
                        <a:rPr kumimoji="0" lang="en-US" sz="1200" b="0" i="0" u="none" strike="noStrike" kern="1200" cap="none" spc="0" normalizeH="0" baseline="0" noProof="0" dirty="0" smtClean="0">
                          <a:ln>
                            <a:noFill/>
                          </a:ln>
                          <a:solidFill>
                            <a:schemeClr val="tx2"/>
                          </a:solidFill>
                          <a:effectLst/>
                          <a:uLnTx/>
                          <a:uFillTx/>
                          <a:latin typeface="+mn-lt"/>
                          <a:ea typeface="+mn-ea"/>
                          <a:cs typeface="+mn-cs"/>
                        </a:rPr>
                        <a:t>Communications metrics tracking tool.</a:t>
                      </a:r>
                      <a:endParaRPr lang="en-CA" sz="1200" dirty="0" smtClean="0">
                        <a:solidFill>
                          <a:schemeClr val="tx2"/>
                        </a:solidFill>
                      </a:endParaRPr>
                    </a:p>
                  </a:txBody>
                  <a:tcPr marT="108000">
                    <a:lnL w="12700" cap="flat" cmpd="sng" algn="ctr">
                      <a:noFill/>
                      <a:prstDash val="dash"/>
                      <a:round/>
                      <a:headEnd type="none" w="med" len="med"/>
                      <a:tailEnd type="none" w="med" len="med"/>
                    </a:lnL>
                    <a:lnR w="12700" cap="flat" cmpd="sng" algn="ctr">
                      <a:noFill/>
                      <a:prstDash val="dash"/>
                      <a:round/>
                      <a:headEnd type="none" w="med" len="med"/>
                      <a:tailEnd type="none" w="med" len="med"/>
                    </a:lnR>
                    <a:lnT w="12700" cmpd="sng">
                      <a:noFill/>
                    </a:lnT>
                    <a:lnB w="12700" cap="flat" cmpd="sng" algn="ctr">
                      <a:noFill/>
                      <a:prstDash val="dash"/>
                      <a:round/>
                      <a:headEnd type="none" w="med" len="med"/>
                      <a:tailEnd type="none" w="med" len="med"/>
                    </a:lnB>
                  </a:tcPr>
                </a:tc>
                <a:tc hMerge="1">
                  <a:txBody>
                    <a:bodyPr/>
                    <a:lstStyle/>
                    <a:p>
                      <a:endParaRPr lang="en-US" dirty="0"/>
                    </a:p>
                  </a:txBody>
                  <a:tcPr>
                    <a:lnL w="12700" cap="flat" cmpd="sng" algn="ctr">
                      <a:noFill/>
                      <a:prstDash val="dash"/>
                      <a:round/>
                      <a:headEnd type="none" w="med" len="med"/>
                      <a:tailEnd type="none" w="med" len="med"/>
                    </a:lnL>
                    <a:lnR w="12700" cap="flat" cmpd="sng" algn="ctr">
                      <a:noFill/>
                      <a:prstDash val="dash"/>
                      <a:round/>
                      <a:headEnd type="none" w="med" len="med"/>
                      <a:tailEnd type="none" w="med" len="med"/>
                    </a:lnR>
                    <a:lnB w="12700" cap="flat" cmpd="sng" algn="ctr">
                      <a:noFill/>
                      <a:prstDash val="dash"/>
                      <a:round/>
                      <a:headEnd type="none" w="med" len="med"/>
                      <a:tailEnd type="none" w="med" len="med"/>
                    </a:lnB>
                  </a:tcPr>
                </a:tc>
              </a:tr>
            </a:tbl>
          </a:graphicData>
        </a:graphic>
      </p:graphicFrame>
    </p:spTree>
    <p:extLst>
      <p:ext uri="{BB962C8B-B14F-4D97-AF65-F5344CB8AC3E}">
        <p14:creationId xmlns:p14="http://schemas.microsoft.com/office/powerpoint/2010/main" val="83344046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p:cNvSpPr/>
          <p:nvPr/>
        </p:nvSpPr>
        <p:spPr>
          <a:xfrm>
            <a:off x="8323761" y="423333"/>
            <a:ext cx="499533" cy="49953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lstStyle/>
          <a:p>
            <a:r>
              <a:rPr lang="en-US" dirty="0" smtClean="0"/>
              <a:t>Establish baseline metrics</a:t>
            </a:r>
          </a:p>
        </p:txBody>
      </p:sp>
      <p:graphicFrame>
        <p:nvGraphicFramePr>
          <p:cNvPr id="15" name="Table 14"/>
          <p:cNvGraphicFramePr>
            <a:graphicFrameLocks noGrp="1"/>
          </p:cNvGraphicFramePr>
          <p:nvPr>
            <p:extLst>
              <p:ext uri="{D42A27DB-BD31-4B8C-83A1-F6EECF244321}">
                <p14:modId xmlns:p14="http://schemas.microsoft.com/office/powerpoint/2010/main" val="681616019"/>
              </p:ext>
            </p:extLst>
          </p:nvPr>
        </p:nvGraphicFramePr>
        <p:xfrm>
          <a:off x="259111" y="2901129"/>
          <a:ext cx="8625779" cy="3291840"/>
        </p:xfrm>
        <a:graphic>
          <a:graphicData uri="http://schemas.openxmlformats.org/drawingml/2006/table">
            <a:tbl>
              <a:tblPr firstRow="1" bandRow="1">
                <a:tableStyleId>{5940675A-B579-460E-94D1-54222C63F5DA}</a:tableStyleId>
              </a:tblPr>
              <a:tblGrid>
                <a:gridCol w="5770628"/>
                <a:gridCol w="1487762"/>
                <a:gridCol w="1367389"/>
              </a:tblGrid>
              <a:tr h="185783">
                <a:tc>
                  <a:txBody>
                    <a:bodyPr/>
                    <a:lstStyle/>
                    <a:p>
                      <a:r>
                        <a:rPr lang="en-US" sz="1200" b="1" dirty="0" smtClean="0">
                          <a:solidFill>
                            <a:schemeClr val="bg1"/>
                          </a:solidFill>
                        </a:rPr>
                        <a:t>Metric</a:t>
                      </a:r>
                      <a:r>
                        <a:rPr lang="en-US" sz="1200" b="1" baseline="0" dirty="0" smtClean="0">
                          <a:solidFill>
                            <a:schemeClr val="bg1"/>
                          </a:solidFill>
                        </a:rPr>
                        <a:t> Description</a:t>
                      </a:r>
                      <a:endParaRPr lang="en-US" sz="1200" b="1" dirty="0">
                        <a:solidFill>
                          <a:schemeClr val="bg1"/>
                        </a:solidFill>
                      </a:endParaRPr>
                    </a:p>
                  </a:txBody>
                  <a:tcPr anchor="ctr">
                    <a:lnL w="12700" cmpd="sng">
                      <a:noFill/>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r>
                        <a:rPr lang="en-US" sz="1200" b="1" dirty="0" smtClean="0">
                          <a:solidFill>
                            <a:schemeClr val="bg1"/>
                          </a:solidFill>
                        </a:rPr>
                        <a:t>Current Metric</a:t>
                      </a:r>
                      <a:endParaRPr lang="en-US" sz="1200" b="1" dirty="0">
                        <a:solidFill>
                          <a:schemeClr val="bg1"/>
                        </a:solidFill>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r>
                        <a:rPr lang="en-US" sz="1200" b="1" dirty="0" smtClean="0">
                          <a:solidFill>
                            <a:schemeClr val="bg1"/>
                          </a:solidFill>
                        </a:rPr>
                        <a:t>Future Goal</a:t>
                      </a:r>
                      <a:endParaRPr lang="en-US" sz="1200" b="1" dirty="0">
                        <a:solidFill>
                          <a:schemeClr val="bg1"/>
                        </a:solidFill>
                      </a:endParaRPr>
                    </a:p>
                  </a:txBody>
                  <a:tcPr anchor="ctr">
                    <a:lnL w="19050" cap="flat" cmpd="sng" algn="ctr">
                      <a:solidFill>
                        <a:schemeClr val="bg1"/>
                      </a:solidFill>
                      <a:prstDash val="solid"/>
                      <a:round/>
                      <a:headEnd type="none" w="med" len="med"/>
                      <a:tailEnd type="none" w="med" len="med"/>
                    </a:lnL>
                    <a:lnR w="12700" cmpd="sng">
                      <a:noFill/>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r>
              <a:tr h="151900">
                <a:tc>
                  <a:txBody>
                    <a:bodyPr/>
                    <a:lstStyle/>
                    <a:p>
                      <a:r>
                        <a:rPr lang="en-US" sz="1200" dirty="0" smtClean="0"/>
                        <a:t>Number of security</a:t>
                      </a:r>
                      <a:r>
                        <a:rPr lang="en-US" sz="1200" baseline="0" dirty="0" smtClean="0"/>
                        <a:t> events </a:t>
                      </a:r>
                      <a:r>
                        <a:rPr lang="en-US" sz="1200" dirty="0" smtClean="0"/>
                        <a:t>per year</a:t>
                      </a:r>
                      <a:endParaRPr lang="en-US" sz="1200" dirty="0"/>
                    </a:p>
                  </a:txBody>
                  <a:tcPr>
                    <a:lnL w="12700" cmpd="sng">
                      <a:noFill/>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200" dirty="0" smtClean="0"/>
                        <a:t>175</a:t>
                      </a:r>
                      <a:endParaRPr lang="en-US" sz="1200" dirty="0"/>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200" dirty="0" smtClean="0"/>
                        <a:t>30</a:t>
                      </a:r>
                      <a:endParaRPr lang="en-US" sz="1200" dirty="0"/>
                    </a:p>
                  </a:txBody>
                  <a:tcPr>
                    <a:lnL w="19050" cap="flat" cmpd="sng" algn="ctr">
                      <a:solidFill>
                        <a:schemeClr val="bg1"/>
                      </a:solidFill>
                      <a:prstDash val="solid"/>
                      <a:round/>
                      <a:headEnd type="none" w="med" len="med"/>
                      <a:tailEnd type="none" w="med" len="med"/>
                    </a:lnL>
                    <a:lnR w="12700" cmpd="sng">
                      <a:noFill/>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151900">
                <a:tc>
                  <a:txBody>
                    <a:bodyPr/>
                    <a:lstStyle/>
                    <a:p>
                      <a:r>
                        <a:rPr lang="en-US" sz="1200" dirty="0" smtClean="0"/>
                        <a:t>Number of security</a:t>
                      </a:r>
                      <a:r>
                        <a:rPr lang="en-US" sz="1200" baseline="0" dirty="0" smtClean="0"/>
                        <a:t> incidents per year</a:t>
                      </a:r>
                      <a:endParaRPr lang="en-US" sz="1200" dirty="0"/>
                    </a:p>
                  </a:txBody>
                  <a:tcPr>
                    <a:lnL w="12700" cmpd="sng">
                      <a:noFill/>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200" dirty="0" smtClean="0"/>
                        <a:t>61</a:t>
                      </a:r>
                      <a:endParaRPr lang="en-US" sz="1200" dirty="0"/>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200" dirty="0" smtClean="0"/>
                        <a:t>20</a:t>
                      </a:r>
                      <a:endParaRPr lang="en-US" sz="1200" dirty="0"/>
                    </a:p>
                  </a:txBody>
                  <a:tcPr>
                    <a:lnL w="19050" cap="flat" cmpd="sng" algn="ctr">
                      <a:solidFill>
                        <a:schemeClr val="bg1"/>
                      </a:solidFill>
                      <a:prstDash val="solid"/>
                      <a:round/>
                      <a:headEnd type="none" w="med" len="med"/>
                      <a:tailEnd type="none" w="med" len="med"/>
                    </a:lnL>
                    <a:lnR w="12700" cmpd="sng">
                      <a:noFill/>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151900">
                <a:tc>
                  <a:txBody>
                    <a:bodyPr/>
                    <a:lstStyle/>
                    <a:p>
                      <a:r>
                        <a:rPr lang="en-US" sz="1200" dirty="0" smtClean="0"/>
                        <a:t>Average</a:t>
                      </a:r>
                      <a:r>
                        <a:rPr lang="en-US" sz="1200" baseline="0" dirty="0" smtClean="0"/>
                        <a:t> t</a:t>
                      </a:r>
                      <a:r>
                        <a:rPr lang="en-US" sz="1200" dirty="0" smtClean="0"/>
                        <a:t>ime</a:t>
                      </a:r>
                      <a:r>
                        <a:rPr lang="en-US" sz="1200" baseline="0" dirty="0" smtClean="0"/>
                        <a:t> spent on communications approval (in days)</a:t>
                      </a:r>
                      <a:endParaRPr lang="en-US" sz="1200" dirty="0"/>
                    </a:p>
                  </a:txBody>
                  <a:tcPr>
                    <a:lnL w="12700" cmpd="sng">
                      <a:noFill/>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200" dirty="0" smtClean="0"/>
                        <a:t>3</a:t>
                      </a:r>
                      <a:endParaRPr lang="en-US" sz="1200" dirty="0"/>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200" dirty="0" smtClean="0"/>
                        <a:t>1</a:t>
                      </a:r>
                      <a:endParaRPr lang="en-US" sz="1200" dirty="0"/>
                    </a:p>
                  </a:txBody>
                  <a:tcPr>
                    <a:lnL w="19050" cap="flat" cmpd="sng" algn="ctr">
                      <a:solidFill>
                        <a:schemeClr val="bg1"/>
                      </a:solidFill>
                      <a:prstDash val="solid"/>
                      <a:round/>
                      <a:headEnd type="none" w="med" len="med"/>
                      <a:tailEnd type="none" w="med" len="med"/>
                    </a:lnL>
                    <a:lnR w="12700" cmpd="sng">
                      <a:noFill/>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151900">
                <a:tc>
                  <a:txBody>
                    <a:bodyPr/>
                    <a:lstStyle/>
                    <a:p>
                      <a:r>
                        <a:rPr lang="en-US" sz="1200" dirty="0" smtClean="0"/>
                        <a:t>Average time to issue a holding statement (in days)</a:t>
                      </a:r>
                      <a:endParaRPr lang="en-US" sz="1200" dirty="0"/>
                    </a:p>
                  </a:txBody>
                  <a:tcPr>
                    <a:lnL w="12700" cmpd="sng">
                      <a:noFill/>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200" dirty="0" smtClean="0"/>
                        <a:t>10</a:t>
                      </a:r>
                      <a:endParaRPr lang="en-US" sz="1200" dirty="0"/>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200" dirty="0" smtClean="0"/>
                        <a:t>3</a:t>
                      </a:r>
                      <a:endParaRPr lang="en-US" sz="1200" dirty="0"/>
                    </a:p>
                  </a:txBody>
                  <a:tcPr>
                    <a:lnL w="19050" cap="flat" cmpd="sng" algn="ctr">
                      <a:solidFill>
                        <a:schemeClr val="bg1"/>
                      </a:solidFill>
                      <a:prstDash val="solid"/>
                      <a:round/>
                      <a:headEnd type="none" w="med" len="med"/>
                      <a:tailEnd type="none" w="med" len="med"/>
                    </a:lnL>
                    <a:lnR w="12700" cmpd="sng">
                      <a:noFill/>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151900">
                <a:tc>
                  <a:txBody>
                    <a:bodyPr/>
                    <a:lstStyle/>
                    <a:p>
                      <a:r>
                        <a:rPr lang="en-US" sz="1200" dirty="0" smtClean="0"/>
                        <a:t>Average</a:t>
                      </a:r>
                      <a:r>
                        <a:rPr lang="en-US" sz="1200" baseline="0" dirty="0" smtClean="0"/>
                        <a:t> severity of fallout on social media (out of 10)</a:t>
                      </a:r>
                      <a:endParaRPr lang="en-US" sz="1200" dirty="0"/>
                    </a:p>
                  </a:txBody>
                  <a:tcPr>
                    <a:lnL w="12700" cmpd="sng">
                      <a:noFill/>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200" dirty="0" smtClean="0"/>
                        <a:t>7.5</a:t>
                      </a:r>
                      <a:endParaRPr lang="en-US" sz="1200" dirty="0"/>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200" dirty="0" smtClean="0"/>
                        <a:t>3</a:t>
                      </a:r>
                      <a:endParaRPr lang="en-US" sz="1200" dirty="0"/>
                    </a:p>
                  </a:txBody>
                  <a:tcPr>
                    <a:lnL w="19050" cap="flat" cmpd="sng" algn="ctr">
                      <a:solidFill>
                        <a:schemeClr val="bg1"/>
                      </a:solidFill>
                      <a:prstDash val="solid"/>
                      <a:round/>
                      <a:headEnd type="none" w="med" len="med"/>
                      <a:tailEnd type="none" w="med" len="med"/>
                    </a:lnL>
                    <a:lnR w="12700" cmpd="sng">
                      <a:noFill/>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151900">
                <a:tc>
                  <a:txBody>
                    <a:bodyPr/>
                    <a:lstStyle/>
                    <a:p>
                      <a:r>
                        <a:rPr lang="en-US" sz="1200" dirty="0" smtClean="0"/>
                        <a:t>Other metric</a:t>
                      </a:r>
                      <a:endParaRPr lang="en-US" sz="1200" dirty="0"/>
                    </a:p>
                  </a:txBody>
                  <a:tcPr>
                    <a:lnL w="12700" cmpd="sng">
                      <a:noFill/>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US" sz="1200" dirty="0"/>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US" sz="1200" dirty="0"/>
                    </a:p>
                  </a:txBody>
                  <a:tcPr>
                    <a:lnL w="19050" cap="flat" cmpd="sng" algn="ctr">
                      <a:solidFill>
                        <a:schemeClr val="bg1"/>
                      </a:solidFill>
                      <a:prstDash val="solid"/>
                      <a:round/>
                      <a:headEnd type="none" w="med" len="med"/>
                      <a:tailEnd type="none" w="med" len="med"/>
                    </a:lnL>
                    <a:lnR w="12700" cmpd="sng">
                      <a:noFill/>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2430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Other metric</a:t>
                      </a:r>
                    </a:p>
                  </a:txBody>
                  <a:tcPr>
                    <a:lnL w="12700" cmpd="sng">
                      <a:noFill/>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US" sz="1200" dirty="0"/>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US" sz="1200" dirty="0"/>
                    </a:p>
                  </a:txBody>
                  <a:tcPr>
                    <a:lnL w="19050" cap="flat" cmpd="sng" algn="ctr">
                      <a:solidFill>
                        <a:schemeClr val="bg1"/>
                      </a:solidFill>
                      <a:prstDash val="solid"/>
                      <a:round/>
                      <a:headEnd type="none" w="med" len="med"/>
                      <a:tailEnd type="none" w="med" len="med"/>
                    </a:lnL>
                    <a:lnR w="12700" cmpd="sng">
                      <a:noFill/>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1519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Other metric</a:t>
                      </a:r>
                    </a:p>
                  </a:txBody>
                  <a:tcPr>
                    <a:lnL w="12700" cmpd="sng">
                      <a:noFill/>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US" sz="1200" dirty="0"/>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US" sz="1200" dirty="0"/>
                    </a:p>
                  </a:txBody>
                  <a:tcPr>
                    <a:lnL w="19050" cap="flat" cmpd="sng" algn="ctr">
                      <a:solidFill>
                        <a:schemeClr val="bg1"/>
                      </a:solidFill>
                      <a:prstDash val="solid"/>
                      <a:round/>
                      <a:headEnd type="none" w="med" len="med"/>
                      <a:tailEnd type="none" w="med" len="med"/>
                    </a:lnL>
                    <a:lnR w="12700" cmpd="sng">
                      <a:noFill/>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151900">
                <a:tc>
                  <a:txBody>
                    <a:bodyPr/>
                    <a:lstStyle/>
                    <a:p>
                      <a:r>
                        <a:rPr lang="en-US" sz="1200" dirty="0" smtClean="0"/>
                        <a:t>Other metric</a:t>
                      </a:r>
                      <a:endParaRPr lang="en-US" sz="1200" dirty="0"/>
                    </a:p>
                  </a:txBody>
                  <a:tcPr>
                    <a:lnL w="12700" cmpd="sng">
                      <a:noFill/>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US" sz="1200" dirty="0"/>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US" sz="1200" dirty="0"/>
                    </a:p>
                  </a:txBody>
                  <a:tcPr>
                    <a:lnL w="19050" cap="flat" cmpd="sng" algn="ctr">
                      <a:solidFill>
                        <a:schemeClr val="bg1"/>
                      </a:solidFill>
                      <a:prstDash val="solid"/>
                      <a:round/>
                      <a:headEnd type="none" w="med" len="med"/>
                      <a:tailEnd type="none" w="med" len="med"/>
                    </a:lnL>
                    <a:lnR w="12700" cmpd="sng">
                      <a:noFill/>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1519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Other metric</a:t>
                      </a:r>
                    </a:p>
                  </a:txBody>
                  <a:tcPr>
                    <a:lnL w="12700" cmpd="sng">
                      <a:noFill/>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US" sz="1200" dirty="0"/>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US" sz="1200" dirty="0"/>
                    </a:p>
                  </a:txBody>
                  <a:tcPr>
                    <a:lnL w="19050" cap="flat" cmpd="sng" algn="ctr">
                      <a:solidFill>
                        <a:schemeClr val="bg1"/>
                      </a:solidFill>
                      <a:prstDash val="solid"/>
                      <a:round/>
                      <a:headEnd type="none" w="med" len="med"/>
                      <a:tailEnd type="none" w="med" len="med"/>
                    </a:lnL>
                    <a:lnR w="12700" cmpd="sng">
                      <a:noFill/>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1519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Other metric</a:t>
                      </a:r>
                    </a:p>
                  </a:txBody>
                  <a:tcPr>
                    <a:lnL w="12700" cmpd="sng">
                      <a:noFill/>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US" sz="1200" dirty="0"/>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US" sz="1200" dirty="0"/>
                    </a:p>
                  </a:txBody>
                  <a:tcPr>
                    <a:lnL w="19050" cap="flat" cmpd="sng" algn="ctr">
                      <a:solidFill>
                        <a:schemeClr val="bg1"/>
                      </a:solidFill>
                      <a:prstDash val="solid"/>
                      <a:round/>
                      <a:headEnd type="none" w="med" len="med"/>
                      <a:tailEnd type="none" w="med" len="med"/>
                    </a:lnL>
                    <a:lnR w="12700" cmpd="sng">
                      <a:noFill/>
                    </a:lnR>
                    <a:lnT w="190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r>
            </a:tbl>
          </a:graphicData>
        </a:graphic>
      </p:graphicFrame>
      <p:sp>
        <p:nvSpPr>
          <p:cNvPr id="13" name="Text Placeholder 3"/>
          <p:cNvSpPr txBox="1">
            <a:spLocks/>
          </p:cNvSpPr>
          <p:nvPr/>
        </p:nvSpPr>
        <p:spPr bwMode="auto">
          <a:xfrm>
            <a:off x="305526" y="1593149"/>
            <a:ext cx="8517768" cy="125053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174625" indent="-174625" algn="l" rtl="0" eaLnBrk="0" fontAlgn="base" hangingPunct="0">
              <a:lnSpc>
                <a:spcPct val="100000"/>
              </a:lnSpc>
              <a:spcBef>
                <a:spcPts val="500"/>
              </a:spcBef>
              <a:spcAft>
                <a:spcPct val="0"/>
              </a:spcAft>
              <a:buClr>
                <a:schemeClr val="tx1"/>
              </a:buClr>
              <a:buSzPct val="120000"/>
              <a:buFont typeface="Arial" pitchFamily="34" charset="0"/>
              <a:buChar char="•"/>
              <a:defRPr sz="1200" kern="1200" baseline="0">
                <a:solidFill>
                  <a:schemeClr val="tx1"/>
                </a:solidFill>
                <a:latin typeface="+mn-lt"/>
                <a:ea typeface="+mn-ea"/>
                <a:cs typeface="+mn-cs"/>
              </a:defRPr>
            </a:lvl1pPr>
            <a:lvl2pPr marL="361950" indent="-180975" algn="l" rtl="0" eaLnBrk="0" fontAlgn="base" hangingPunct="0">
              <a:lnSpc>
                <a:spcPct val="100000"/>
              </a:lnSpc>
              <a:spcBef>
                <a:spcPts val="500"/>
              </a:spcBef>
              <a:spcAft>
                <a:spcPct val="0"/>
              </a:spcAft>
              <a:buClr>
                <a:schemeClr val="tx1"/>
              </a:buClr>
              <a:buSzPct val="150000"/>
              <a:buFont typeface="Arial" pitchFamily="34" charset="0"/>
              <a:buChar char="◦"/>
              <a:defRPr sz="1200" kern="1200">
                <a:solidFill>
                  <a:schemeClr val="tx1"/>
                </a:solidFill>
                <a:latin typeface="+mn-lt"/>
                <a:ea typeface="+mn-ea"/>
                <a:cs typeface="+mn-cs"/>
              </a:defRPr>
            </a:lvl2pPr>
            <a:lvl3pPr marL="542925" indent="-180975" algn="l" rtl="0" eaLnBrk="0" fontAlgn="base" hangingPunct="0">
              <a:lnSpc>
                <a:spcPct val="100000"/>
              </a:lnSpc>
              <a:spcBef>
                <a:spcPts val="500"/>
              </a:spcBef>
              <a:spcAft>
                <a:spcPct val="0"/>
              </a:spcAft>
              <a:buClr>
                <a:schemeClr val="tx1"/>
              </a:buClr>
              <a:buSzPct val="100000"/>
              <a:buFont typeface="Arial" pitchFamily="34" charset="0"/>
              <a:buChar char="–"/>
              <a:defRPr sz="1200" kern="1200" baseline="0">
                <a:solidFill>
                  <a:schemeClr val="tx1"/>
                </a:solidFill>
                <a:latin typeface="+mn-lt"/>
                <a:ea typeface="+mn-ea"/>
                <a:cs typeface="+mn-cs"/>
              </a:defRPr>
            </a:lvl3pPr>
            <a:lvl4pPr marL="714375" indent="-171450" algn="l" rtl="0" eaLnBrk="0" fontAlgn="base" hangingPunct="0">
              <a:lnSpc>
                <a:spcPct val="100000"/>
              </a:lnSpc>
              <a:spcBef>
                <a:spcPts val="500"/>
              </a:spcBef>
              <a:spcAft>
                <a:spcPct val="0"/>
              </a:spcAft>
              <a:buClr>
                <a:schemeClr val="tx1"/>
              </a:buClr>
              <a:buSzPct val="100000"/>
              <a:buFont typeface="Wingdings" pitchFamily="2" charset="2"/>
              <a:buChar char="§"/>
              <a:defRPr sz="1200" kern="1200">
                <a:solidFill>
                  <a:schemeClr val="tx1"/>
                </a:solidFill>
                <a:latin typeface="+mn-lt"/>
                <a:ea typeface="+mn-ea"/>
                <a:cs typeface="+mn-cs"/>
              </a:defRPr>
            </a:lvl4pPr>
            <a:lvl5pPr marL="1614488" indent="-174625" algn="l" rtl="0" eaLnBrk="0" fontAlgn="base" hangingPunct="0">
              <a:lnSpc>
                <a:spcPts val="1350"/>
              </a:lnSpc>
              <a:spcBef>
                <a:spcPts val="500"/>
              </a:spcBef>
              <a:spcAft>
                <a:spcPct val="0"/>
              </a:spcAft>
              <a:buSzPct val="150000"/>
              <a:buFont typeface="Arial" pitchFamily="34" charset="0"/>
              <a:buChar char="◦"/>
              <a:tabLst/>
              <a:defRPr sz="1200" kern="1200" baseline="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28600" indent="-228600">
              <a:buClr>
                <a:srgbClr val="333333"/>
              </a:buClr>
              <a:buSzPct val="100000"/>
              <a:buFont typeface="+mj-lt"/>
              <a:buAutoNum type="arabicPeriod"/>
            </a:pPr>
            <a:r>
              <a:rPr lang="en-US" b="1" dirty="0" smtClean="0">
                <a:solidFill>
                  <a:srgbClr val="333333"/>
                </a:solidFill>
              </a:rPr>
              <a:t>Increased communications efficiency</a:t>
            </a:r>
            <a:r>
              <a:rPr lang="en-US" b="1" dirty="0">
                <a:solidFill>
                  <a:srgbClr val="333333"/>
                </a:solidFill>
              </a:rPr>
              <a:t>:</a:t>
            </a:r>
            <a:r>
              <a:rPr lang="en-US" dirty="0" smtClean="0">
                <a:solidFill>
                  <a:srgbClr val="333333"/>
                </a:solidFill>
              </a:rPr>
              <a:t> response time and approval processes will speed up after communications planning helps to streamline decision-making processes.</a:t>
            </a:r>
            <a:endParaRPr lang="en-US" dirty="0">
              <a:solidFill>
                <a:srgbClr val="333333"/>
              </a:solidFill>
            </a:endParaRPr>
          </a:p>
          <a:p>
            <a:pPr marL="228600" indent="-228600">
              <a:buClr>
                <a:srgbClr val="333333"/>
              </a:buClr>
              <a:buSzPct val="100000"/>
              <a:buFont typeface="+mj-lt"/>
              <a:buAutoNum type="arabicPeriod"/>
            </a:pPr>
            <a:r>
              <a:rPr lang="en-US" b="1" dirty="0" smtClean="0">
                <a:solidFill>
                  <a:srgbClr val="333333"/>
                </a:solidFill>
              </a:rPr>
              <a:t>Increased awareness of the challenges associated with each incident type: </a:t>
            </a:r>
            <a:r>
              <a:rPr lang="en-US" dirty="0" smtClean="0">
                <a:solidFill>
                  <a:srgbClr val="333333"/>
                </a:solidFill>
              </a:rPr>
              <a:t>effectiveness of the response will </a:t>
            </a:r>
            <a:r>
              <a:rPr lang="en-US" dirty="0">
                <a:solidFill>
                  <a:srgbClr val="333333"/>
                </a:solidFill>
              </a:rPr>
              <a:t>improve as </a:t>
            </a:r>
            <a:r>
              <a:rPr lang="en-US" dirty="0" smtClean="0">
                <a:solidFill>
                  <a:srgbClr val="333333"/>
                </a:solidFill>
              </a:rPr>
              <a:t>the </a:t>
            </a:r>
            <a:r>
              <a:rPr lang="en-US" dirty="0">
                <a:solidFill>
                  <a:srgbClr val="333333"/>
                </a:solidFill>
              </a:rPr>
              <a:t>communications team becomes more familiar with what needs to be done and how to do it</a:t>
            </a:r>
            <a:r>
              <a:rPr lang="en-US" dirty="0" smtClean="0">
                <a:solidFill>
                  <a:srgbClr val="333333"/>
                </a:solidFill>
              </a:rPr>
              <a:t>.</a:t>
            </a:r>
          </a:p>
          <a:p>
            <a:pPr marL="228600" indent="-228600">
              <a:buClr>
                <a:srgbClr val="333333"/>
              </a:buClr>
              <a:buSzPct val="100000"/>
              <a:buFont typeface="+mj-lt"/>
              <a:buAutoNum type="arabicPeriod"/>
            </a:pPr>
            <a:r>
              <a:rPr lang="en-US" b="1" dirty="0" smtClean="0">
                <a:solidFill>
                  <a:srgbClr val="333333"/>
                </a:solidFill>
              </a:rPr>
              <a:t>Defined threat escalation protocol: </a:t>
            </a:r>
            <a:r>
              <a:rPr lang="en-US" dirty="0" smtClean="0">
                <a:solidFill>
                  <a:srgbClr val="333333"/>
                </a:solidFill>
              </a:rPr>
              <a:t>knowing who needs to be contacted and when takes a lot of the guesswork out of incident response.</a:t>
            </a:r>
          </a:p>
          <a:p>
            <a:pPr marL="228600" indent="-228600">
              <a:buClr>
                <a:srgbClr val="333333"/>
              </a:buClr>
              <a:buSzPct val="100000"/>
              <a:buFont typeface="+mj-lt"/>
              <a:buAutoNum type="arabicPeriod"/>
            </a:pPr>
            <a:endParaRPr lang="en-US" b="1" dirty="0" smtClean="0">
              <a:solidFill>
                <a:srgbClr val="333333"/>
              </a:solidFill>
            </a:endParaRPr>
          </a:p>
        </p:txBody>
      </p:sp>
      <p:sp>
        <p:nvSpPr>
          <p:cNvPr id="14" name="TextBox 13"/>
          <p:cNvSpPr txBox="1"/>
          <p:nvPr>
            <p:custDataLst>
              <p:tags r:id="rId1"/>
            </p:custDataLst>
          </p:nvPr>
        </p:nvSpPr>
        <p:spPr>
          <a:xfrm>
            <a:off x="259234" y="1285372"/>
            <a:ext cx="3190297" cy="307777"/>
          </a:xfrm>
          <a:prstGeom prst="rect">
            <a:avLst/>
          </a:prstGeom>
          <a:noFill/>
        </p:spPr>
        <p:txBody>
          <a:bodyPr wrap="none" rtlCol="0">
            <a:spAutoFit/>
          </a:bodyPr>
          <a:lstStyle/>
          <a:p>
            <a:pPr fontAlgn="base">
              <a:spcBef>
                <a:spcPct val="0"/>
              </a:spcBef>
              <a:spcAft>
                <a:spcPct val="0"/>
              </a:spcAft>
            </a:pPr>
            <a:r>
              <a:rPr lang="en-US" sz="1400" dirty="0" smtClean="0">
                <a:solidFill>
                  <a:srgbClr val="333333"/>
                </a:solidFill>
              </a:rPr>
              <a:t>Baseline metrics will improve through:</a:t>
            </a:r>
            <a:endParaRPr lang="en-US" sz="1400" dirty="0">
              <a:solidFill>
                <a:srgbClr val="333333"/>
              </a:solidFill>
            </a:endParaRPr>
          </a:p>
        </p:txBody>
      </p:sp>
      <p:sp>
        <p:nvSpPr>
          <p:cNvPr id="6" name="Rectangle 5"/>
          <p:cNvSpPr/>
          <p:nvPr/>
        </p:nvSpPr>
        <p:spPr>
          <a:xfrm rot="20631214">
            <a:off x="3867994" y="4378146"/>
            <a:ext cx="1408014" cy="6554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dirty="0" smtClean="0"/>
              <a:t>Sample</a:t>
            </a:r>
            <a:endParaRPr lang="en-US" dirty="0"/>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33827" y="536977"/>
            <a:ext cx="279399" cy="279399"/>
          </a:xfrm>
          <a:prstGeom prst="rect">
            <a:avLst/>
          </a:prstGeom>
        </p:spPr>
      </p:pic>
    </p:spTree>
    <p:extLst>
      <p:ext uri="{BB962C8B-B14F-4D97-AF65-F5344CB8AC3E}">
        <p14:creationId xmlns:p14="http://schemas.microsoft.com/office/powerpoint/2010/main" val="127716648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Consider sharing information with your peers</a:t>
            </a:r>
            <a:endParaRPr lang="en-US" dirty="0"/>
          </a:p>
        </p:txBody>
      </p:sp>
      <p:sp>
        <p:nvSpPr>
          <p:cNvPr id="3" name="Text Placeholder 2"/>
          <p:cNvSpPr>
            <a:spLocks noGrp="1"/>
          </p:cNvSpPr>
          <p:nvPr>
            <p:ph type="body" sz="quarter" idx="10"/>
          </p:nvPr>
        </p:nvSpPr>
        <p:spPr>
          <a:xfrm>
            <a:off x="0" y="245442"/>
            <a:ext cx="742950" cy="891556"/>
          </a:xfrm>
        </p:spPr>
        <p:txBody>
          <a:bodyPr/>
          <a:lstStyle/>
          <a:p>
            <a:r>
              <a:rPr lang="en-US" dirty="0" smtClean="0"/>
              <a:t>2.10</a:t>
            </a:r>
            <a:endParaRPr lang="en-US" dirty="0"/>
          </a:p>
        </p:txBody>
      </p:sp>
      <p:sp>
        <p:nvSpPr>
          <p:cNvPr id="4" name="TextBox 3"/>
          <p:cNvSpPr txBox="1"/>
          <p:nvPr/>
        </p:nvSpPr>
        <p:spPr>
          <a:xfrm>
            <a:off x="331470" y="1430306"/>
            <a:ext cx="8355424" cy="2677656"/>
          </a:xfrm>
          <a:prstGeom prst="rect">
            <a:avLst/>
          </a:prstGeom>
        </p:spPr>
        <p:txBody>
          <a:bodyPr wrap="square" rtlCol="0">
            <a:spAutoFit/>
          </a:bodyPr>
          <a:lstStyle/>
          <a:p>
            <a:r>
              <a:rPr lang="en-US" sz="1400" dirty="0" smtClean="0"/>
              <a:t>In some industries, such as finance, it’s common to share incident information with peers who are also in the industry. </a:t>
            </a:r>
          </a:p>
          <a:p>
            <a:endParaRPr lang="en-US" sz="1400" dirty="0"/>
          </a:p>
          <a:p>
            <a:r>
              <a:rPr lang="en-US" sz="1400" dirty="0" smtClean="0"/>
              <a:t>The idea here is that every organization within that industry faces the same kinds of threats: if everyone shares their incident experiences, it increases the security of the industry as a whole by helping </a:t>
            </a:r>
            <a:r>
              <a:rPr lang="en-US" sz="1400" dirty="0"/>
              <a:t>others to prepare for similar </a:t>
            </a:r>
            <a:r>
              <a:rPr lang="en-US" sz="1400" dirty="0" smtClean="0"/>
              <a:t>threats.</a:t>
            </a:r>
            <a:br>
              <a:rPr lang="en-US" sz="1400" dirty="0" smtClean="0"/>
            </a:br>
            <a:endParaRPr lang="en-US" sz="1400" dirty="0" smtClean="0"/>
          </a:p>
          <a:p>
            <a:r>
              <a:rPr lang="en-US" sz="1400" dirty="0" smtClean="0"/>
              <a:t>If you have contacts at other organizations within your industry, consider reaching out to them about sharing security incident data. Sometimes you can gain valuable insights into how to improve your own security culture by talking to others about theirs.</a:t>
            </a:r>
          </a:p>
          <a:p>
            <a:endParaRPr lang="en-US" sz="1400" dirty="0"/>
          </a:p>
          <a:p>
            <a:endParaRPr lang="en-US" sz="1400" dirty="0" smtClean="0"/>
          </a:p>
        </p:txBody>
      </p:sp>
      <p:sp>
        <p:nvSpPr>
          <p:cNvPr id="5" name="TextBox 4"/>
          <p:cNvSpPr txBox="1"/>
          <p:nvPr/>
        </p:nvSpPr>
        <p:spPr>
          <a:xfrm>
            <a:off x="337656" y="1081562"/>
            <a:ext cx="4949190" cy="307777"/>
          </a:xfrm>
          <a:prstGeom prst="rect">
            <a:avLst/>
          </a:prstGeom>
        </p:spPr>
        <p:txBody>
          <a:bodyPr wrap="square" rtlCol="0">
            <a:spAutoFit/>
          </a:bodyPr>
          <a:lstStyle/>
          <a:p>
            <a:r>
              <a:rPr lang="en-US" sz="1400" b="1" dirty="0" smtClean="0"/>
              <a:t>There’s safety in numbers.</a:t>
            </a:r>
          </a:p>
        </p:txBody>
      </p:sp>
      <p:sp>
        <p:nvSpPr>
          <p:cNvPr id="10" name="TextBox 9"/>
          <p:cNvSpPr txBox="1"/>
          <p:nvPr/>
        </p:nvSpPr>
        <p:spPr>
          <a:xfrm>
            <a:off x="1367209" y="4439668"/>
            <a:ext cx="3262427" cy="954107"/>
          </a:xfrm>
          <a:prstGeom prst="rect">
            <a:avLst/>
          </a:prstGeom>
        </p:spPr>
        <p:txBody>
          <a:bodyPr wrap="square" rtlCol="0">
            <a:spAutoFit/>
          </a:bodyPr>
          <a:lstStyle/>
          <a:p>
            <a:r>
              <a:rPr lang="en-US" sz="1400" dirty="0"/>
              <a:t>o</a:t>
            </a:r>
            <a:r>
              <a:rPr lang="en-US" sz="1400" dirty="0" smtClean="0"/>
              <a:t>f organizations believe sharing data breach information helps to foster collaboration among peers and industry groups.</a:t>
            </a:r>
          </a:p>
        </p:txBody>
      </p:sp>
      <p:sp>
        <p:nvSpPr>
          <p:cNvPr id="11" name="Oval 10"/>
          <p:cNvSpPr/>
          <p:nvPr/>
        </p:nvSpPr>
        <p:spPr>
          <a:xfrm>
            <a:off x="246185" y="4401270"/>
            <a:ext cx="937260" cy="93726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t>77%</a:t>
            </a:r>
          </a:p>
        </p:txBody>
      </p:sp>
      <p:sp>
        <p:nvSpPr>
          <p:cNvPr id="13" name="Oval 12"/>
          <p:cNvSpPr/>
          <p:nvPr/>
        </p:nvSpPr>
        <p:spPr>
          <a:xfrm>
            <a:off x="4818216" y="4401926"/>
            <a:ext cx="937260" cy="93726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t>53%</a:t>
            </a:r>
            <a:endParaRPr lang="en-US" b="1" dirty="0"/>
          </a:p>
        </p:txBody>
      </p:sp>
      <p:sp>
        <p:nvSpPr>
          <p:cNvPr id="14" name="TextBox 13"/>
          <p:cNvSpPr txBox="1"/>
          <p:nvPr/>
        </p:nvSpPr>
        <p:spPr>
          <a:xfrm>
            <a:off x="5943600" y="4547389"/>
            <a:ext cx="2933700" cy="738664"/>
          </a:xfrm>
          <a:prstGeom prst="rect">
            <a:avLst/>
          </a:prstGeom>
        </p:spPr>
        <p:txBody>
          <a:bodyPr wrap="square" rtlCol="0">
            <a:spAutoFit/>
          </a:bodyPr>
          <a:lstStyle/>
          <a:p>
            <a:r>
              <a:rPr lang="en-US" sz="1400" dirty="0" smtClean="0"/>
              <a:t>suggest that sharing breach information improves security posture for their organization.</a:t>
            </a:r>
          </a:p>
        </p:txBody>
      </p:sp>
      <p:sp>
        <p:nvSpPr>
          <p:cNvPr id="15" name="Oval 14"/>
          <p:cNvSpPr/>
          <p:nvPr/>
        </p:nvSpPr>
        <p:spPr>
          <a:xfrm>
            <a:off x="246185" y="5379259"/>
            <a:ext cx="937260" cy="93726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t>27</a:t>
            </a:r>
            <a:r>
              <a:rPr lang="en-US" b="1" dirty="0"/>
              <a:t>%</a:t>
            </a:r>
          </a:p>
        </p:txBody>
      </p:sp>
      <p:sp>
        <p:nvSpPr>
          <p:cNvPr id="16" name="TextBox 15"/>
          <p:cNvSpPr txBox="1"/>
          <p:nvPr/>
        </p:nvSpPr>
        <p:spPr>
          <a:xfrm>
            <a:off x="1363305" y="5490171"/>
            <a:ext cx="3266331" cy="738664"/>
          </a:xfrm>
          <a:prstGeom prst="rect">
            <a:avLst/>
          </a:prstGeom>
        </p:spPr>
        <p:txBody>
          <a:bodyPr wrap="square" rtlCol="0">
            <a:spAutoFit/>
          </a:bodyPr>
          <a:lstStyle/>
          <a:p>
            <a:r>
              <a:rPr lang="en-US" sz="1400" dirty="0" smtClean="0"/>
              <a:t>argue that sharing information enhances timeliness of incident response. </a:t>
            </a:r>
          </a:p>
        </p:txBody>
      </p:sp>
      <p:sp>
        <p:nvSpPr>
          <p:cNvPr id="17" name="Oval 16"/>
          <p:cNvSpPr/>
          <p:nvPr/>
        </p:nvSpPr>
        <p:spPr>
          <a:xfrm>
            <a:off x="4818216" y="5379915"/>
            <a:ext cx="937260" cy="93726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t>24%</a:t>
            </a:r>
            <a:endParaRPr lang="en-US" b="1" dirty="0"/>
          </a:p>
        </p:txBody>
      </p:sp>
      <p:sp>
        <p:nvSpPr>
          <p:cNvPr id="18" name="TextBox 17"/>
          <p:cNvSpPr txBox="1"/>
          <p:nvPr/>
        </p:nvSpPr>
        <p:spPr>
          <a:xfrm>
            <a:off x="5939696" y="5478557"/>
            <a:ext cx="2937604" cy="738664"/>
          </a:xfrm>
          <a:prstGeom prst="rect">
            <a:avLst/>
          </a:prstGeom>
        </p:spPr>
        <p:txBody>
          <a:bodyPr wrap="square" rtlCol="0">
            <a:spAutoFit/>
          </a:bodyPr>
          <a:lstStyle/>
          <a:p>
            <a:r>
              <a:rPr lang="en-US" sz="1400" dirty="0" smtClean="0"/>
              <a:t>Claim that sharing information improves the effectiveness of their incident response plan.</a:t>
            </a:r>
          </a:p>
        </p:txBody>
      </p:sp>
      <p:sp>
        <p:nvSpPr>
          <p:cNvPr id="19" name="TextBox 18"/>
          <p:cNvSpPr txBox="1"/>
          <p:nvPr/>
        </p:nvSpPr>
        <p:spPr>
          <a:xfrm>
            <a:off x="331470" y="3924728"/>
            <a:ext cx="8545830" cy="307777"/>
          </a:xfrm>
          <a:prstGeom prst="rect">
            <a:avLst/>
          </a:prstGeom>
        </p:spPr>
        <p:txBody>
          <a:bodyPr wrap="square" rtlCol="0">
            <a:spAutoFit/>
          </a:bodyPr>
          <a:lstStyle/>
          <a:p>
            <a:r>
              <a:rPr lang="en-US" sz="1400" b="1" dirty="0" smtClean="0"/>
              <a:t>Ponemon’s 2018 “</a:t>
            </a:r>
            <a:r>
              <a:rPr lang="en-CA" sz="1400" b="1" dirty="0" smtClean="0"/>
              <a:t>Is </a:t>
            </a:r>
            <a:r>
              <a:rPr lang="en-CA" sz="1400" b="1" dirty="0"/>
              <a:t>Your Company Ready for a Big Data Breach</a:t>
            </a:r>
            <a:r>
              <a:rPr lang="en-CA" sz="1400" b="1" dirty="0" smtClean="0"/>
              <a:t>?” study found that:</a:t>
            </a:r>
            <a:endParaRPr lang="en-US" sz="1400" b="1" dirty="0" smtClean="0"/>
          </a:p>
        </p:txBody>
      </p:sp>
      <p:cxnSp>
        <p:nvCxnSpPr>
          <p:cNvPr id="21" name="Straight Connector 20"/>
          <p:cNvCxnSpPr/>
          <p:nvPr/>
        </p:nvCxnSpPr>
        <p:spPr>
          <a:xfrm flipV="1">
            <a:off x="863588" y="3821724"/>
            <a:ext cx="7051231" cy="7769"/>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24544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Phase 2 outline</a:t>
            </a:r>
            <a:endParaRPr lang="en-US" dirty="0"/>
          </a:p>
        </p:txBody>
      </p:sp>
      <p:sp>
        <p:nvSpPr>
          <p:cNvPr id="4" name="Rectangle 3"/>
          <p:cNvSpPr/>
          <p:nvPr/>
        </p:nvSpPr>
        <p:spPr>
          <a:xfrm>
            <a:off x="251520" y="1492408"/>
            <a:ext cx="8625780" cy="430887"/>
          </a:xfrm>
          <a:prstGeom prst="rect">
            <a:avLst/>
          </a:prstGeom>
        </p:spPr>
        <p:txBody>
          <a:bodyPr wrap="square">
            <a:spAutoFit/>
          </a:bodyPr>
          <a:lstStyle/>
          <a:p>
            <a:r>
              <a:rPr lang="en-US" sz="1100" dirty="0" smtClean="0">
                <a:solidFill>
                  <a:srgbClr val="333333"/>
                </a:solidFill>
              </a:rPr>
              <a:t>Complete these steps on your own, or call us to complete a guided implementation. A guided implementation is a series of </a:t>
            </a:r>
            <a:br>
              <a:rPr lang="en-US" sz="1100" dirty="0" smtClean="0">
                <a:solidFill>
                  <a:srgbClr val="333333"/>
                </a:solidFill>
              </a:rPr>
            </a:br>
            <a:r>
              <a:rPr lang="en-US" sz="1100" dirty="0" smtClean="0">
                <a:solidFill>
                  <a:srgbClr val="333333"/>
                </a:solidFill>
              </a:rPr>
              <a:t>2-3 advisory calls that help you execute each phase of a project. They are included in most advisory memberships. </a:t>
            </a:r>
            <a:endParaRPr lang="en-US" sz="1100" dirty="0">
              <a:solidFill>
                <a:srgbClr val="333333"/>
              </a:solidFill>
            </a:endParaRPr>
          </a:p>
        </p:txBody>
      </p:sp>
      <p:graphicFrame>
        <p:nvGraphicFramePr>
          <p:cNvPr id="14" name="Table 13"/>
          <p:cNvGraphicFramePr>
            <a:graphicFrameLocks noGrp="1"/>
          </p:cNvGraphicFramePr>
          <p:nvPr>
            <p:extLst>
              <p:ext uri="{D42A27DB-BD31-4B8C-83A1-F6EECF244321}">
                <p14:modId xmlns:p14="http://schemas.microsoft.com/office/powerpoint/2010/main" val="1252424988"/>
              </p:ext>
            </p:extLst>
          </p:nvPr>
        </p:nvGraphicFramePr>
        <p:xfrm>
          <a:off x="236678" y="1890348"/>
          <a:ext cx="8602234" cy="4604823"/>
        </p:xfrm>
        <a:graphic>
          <a:graphicData uri="http://schemas.openxmlformats.org/drawingml/2006/table">
            <a:tbl>
              <a:tblPr firstRow="1" bandRow="1"/>
              <a:tblGrid>
                <a:gridCol w="4133400"/>
                <a:gridCol w="4468834"/>
              </a:tblGrid>
              <a:tr h="398357">
                <a:tc gridSpan="2">
                  <a:txBody>
                    <a:bodyPr/>
                    <a:lstStyle>
                      <a:lvl1pPr marL="0" algn="l" defTabSz="914400" rtl="0" eaLnBrk="1" latinLnBrk="0" hangingPunct="1">
                        <a:defRPr sz="1800" b="1" kern="1200">
                          <a:solidFill>
                            <a:schemeClr val="lt1"/>
                          </a:solidFill>
                          <a:latin typeface="Arial"/>
                          <a:ea typeface=""/>
                          <a:cs typeface=""/>
                        </a:defRPr>
                      </a:lvl1pPr>
                      <a:lvl2pPr marL="457200" algn="l" defTabSz="914400" rtl="0" eaLnBrk="1" latinLnBrk="0" hangingPunct="1">
                        <a:defRPr sz="1800" b="1" kern="1200">
                          <a:solidFill>
                            <a:schemeClr val="lt1"/>
                          </a:solidFill>
                          <a:latin typeface="Arial"/>
                          <a:ea typeface=""/>
                          <a:cs typeface=""/>
                        </a:defRPr>
                      </a:lvl2pPr>
                      <a:lvl3pPr marL="914400" algn="l" defTabSz="914400" rtl="0" eaLnBrk="1" latinLnBrk="0" hangingPunct="1">
                        <a:defRPr sz="1800" b="1" kern="1200">
                          <a:solidFill>
                            <a:schemeClr val="lt1"/>
                          </a:solidFill>
                          <a:latin typeface="Arial"/>
                          <a:ea typeface=""/>
                          <a:cs typeface=""/>
                        </a:defRPr>
                      </a:lvl3pPr>
                      <a:lvl4pPr marL="1371600" algn="l" defTabSz="914400" rtl="0" eaLnBrk="1" latinLnBrk="0" hangingPunct="1">
                        <a:defRPr sz="1800" b="1" kern="1200">
                          <a:solidFill>
                            <a:schemeClr val="lt1"/>
                          </a:solidFill>
                          <a:latin typeface="Arial"/>
                          <a:ea typeface=""/>
                          <a:cs typeface=""/>
                        </a:defRPr>
                      </a:lvl4pPr>
                      <a:lvl5pPr marL="1828800" algn="l" defTabSz="914400" rtl="0" eaLnBrk="1" latinLnBrk="0" hangingPunct="1">
                        <a:defRPr sz="1800" b="1" kern="1200">
                          <a:solidFill>
                            <a:schemeClr val="lt1"/>
                          </a:solidFill>
                          <a:latin typeface="Arial"/>
                          <a:ea typeface=""/>
                          <a:cs typeface=""/>
                        </a:defRPr>
                      </a:lvl5pPr>
                      <a:lvl6pPr marL="2286000" algn="l" defTabSz="914400" rtl="0" eaLnBrk="1" latinLnBrk="0" hangingPunct="1">
                        <a:defRPr sz="1800" b="1" kern="1200">
                          <a:solidFill>
                            <a:schemeClr val="lt1"/>
                          </a:solidFill>
                          <a:latin typeface="Arial"/>
                          <a:ea typeface=""/>
                          <a:cs typeface=""/>
                        </a:defRPr>
                      </a:lvl6pPr>
                      <a:lvl7pPr marL="2743200" algn="l" defTabSz="914400" rtl="0" eaLnBrk="1" latinLnBrk="0" hangingPunct="1">
                        <a:defRPr sz="1800" b="1" kern="1200">
                          <a:solidFill>
                            <a:schemeClr val="lt1"/>
                          </a:solidFill>
                          <a:latin typeface="Arial"/>
                          <a:ea typeface=""/>
                          <a:cs typeface=""/>
                        </a:defRPr>
                      </a:lvl7pPr>
                      <a:lvl8pPr marL="3200400" algn="l" defTabSz="914400" rtl="0" eaLnBrk="1" latinLnBrk="0" hangingPunct="1">
                        <a:defRPr sz="1800" b="1" kern="1200">
                          <a:solidFill>
                            <a:schemeClr val="lt1"/>
                          </a:solidFill>
                          <a:latin typeface="Arial"/>
                          <a:ea typeface=""/>
                          <a:cs typeface=""/>
                        </a:defRPr>
                      </a:lvl8pPr>
                      <a:lvl9pPr marL="3657600" algn="l" defTabSz="914400" rtl="0" eaLnBrk="1" latinLnBrk="0" hangingPunct="1">
                        <a:defRPr sz="1800" b="1" kern="1200">
                          <a:solidFill>
                            <a:schemeClr val="lt1"/>
                          </a:solidFill>
                          <a:latin typeface="Arial"/>
                          <a:ea typeface=""/>
                          <a:cs typeface=""/>
                        </a:defRPr>
                      </a:lvl9pPr>
                    </a:lstStyle>
                    <a:p>
                      <a:r>
                        <a:rPr lang="en-US" sz="1300" b="1" dirty="0" smtClean="0"/>
                        <a:t>Guided Implementation 2: Master </a:t>
                      </a:r>
                      <a:r>
                        <a:rPr lang="en-US" sz="1300" b="1" dirty="0" smtClean="0"/>
                        <a:t>Your Security</a:t>
                      </a:r>
                      <a:r>
                        <a:rPr lang="en-US" sz="1300" b="1" baseline="0" dirty="0" smtClean="0"/>
                        <a:t> </a:t>
                      </a:r>
                      <a:r>
                        <a:rPr lang="en-US" sz="1300" b="1" baseline="0" dirty="0" smtClean="0"/>
                        <a:t>Incident Response Communication Program</a:t>
                      </a:r>
                      <a:endParaRPr lang="en-US" sz="1300" b="1" dirty="0" smtClean="0"/>
                    </a:p>
                    <a:p>
                      <a:r>
                        <a:rPr lang="en-US" sz="1000" b="1" dirty="0" smtClean="0"/>
                        <a:t>Proposed Time to Completion: 6-8 weeks</a:t>
                      </a:r>
                    </a:p>
                  </a:txBody>
                  <a:tcPr>
                    <a:lnL w="12700" cap="flat" cmpd="sng" algn="ctr">
                      <a:noFill/>
                      <a:prstDash val="solid"/>
                      <a:round/>
                      <a:headEnd type="none" w="med" len="med"/>
                      <a:tailEnd type="none" w="med" len="med"/>
                    </a:lnL>
                    <a:lnR w="5715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571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36A1C5"/>
                    </a:solidFill>
                  </a:tcPr>
                </a:tc>
                <a:tc hMerge="1">
                  <a:txBody>
                    <a:bodyPr/>
                    <a:lstStyle/>
                    <a:p>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6A1C5"/>
                    </a:solidFill>
                  </a:tcPr>
                </a:tc>
              </a:tr>
              <a:tr h="260643">
                <a:tc>
                  <a:txBody>
                    <a:bodyPr/>
                    <a:lstStyle>
                      <a:lvl1pPr marL="0" algn="l" defTabSz="914400" rtl="0" eaLnBrk="1" latinLnBrk="0" hangingPunct="1">
                        <a:defRPr sz="1800" kern="1200">
                          <a:solidFill>
                            <a:schemeClr val="dk1"/>
                          </a:solidFill>
                          <a:latin typeface="Arial"/>
                          <a:ea typeface=""/>
                          <a:cs typeface=""/>
                        </a:defRPr>
                      </a:lvl1pPr>
                      <a:lvl2pPr marL="457200" algn="l" defTabSz="914400" rtl="0" eaLnBrk="1" latinLnBrk="0" hangingPunct="1">
                        <a:defRPr sz="1800" kern="1200">
                          <a:solidFill>
                            <a:schemeClr val="dk1"/>
                          </a:solidFill>
                          <a:latin typeface="Arial"/>
                          <a:ea typeface=""/>
                          <a:cs typeface=""/>
                        </a:defRPr>
                      </a:lvl2pPr>
                      <a:lvl3pPr marL="914400" algn="l" defTabSz="914400" rtl="0" eaLnBrk="1" latinLnBrk="0" hangingPunct="1">
                        <a:defRPr sz="1800" kern="1200">
                          <a:solidFill>
                            <a:schemeClr val="dk1"/>
                          </a:solidFill>
                          <a:latin typeface="Arial"/>
                          <a:ea typeface=""/>
                          <a:cs typeface=""/>
                        </a:defRPr>
                      </a:lvl3pPr>
                      <a:lvl4pPr marL="1371600" algn="l" defTabSz="914400" rtl="0" eaLnBrk="1" latinLnBrk="0" hangingPunct="1">
                        <a:defRPr sz="1800" kern="1200">
                          <a:solidFill>
                            <a:schemeClr val="dk1"/>
                          </a:solidFill>
                          <a:latin typeface="Arial"/>
                          <a:ea typeface=""/>
                          <a:cs typeface=""/>
                        </a:defRPr>
                      </a:lvl4pPr>
                      <a:lvl5pPr marL="1828800" algn="l" defTabSz="914400" rtl="0" eaLnBrk="1" latinLnBrk="0" hangingPunct="1">
                        <a:defRPr sz="1800" kern="1200">
                          <a:solidFill>
                            <a:schemeClr val="dk1"/>
                          </a:solidFill>
                          <a:latin typeface="Arial"/>
                          <a:ea typeface=""/>
                          <a:cs typeface=""/>
                        </a:defRPr>
                      </a:lvl5pPr>
                      <a:lvl6pPr marL="2286000" algn="l" defTabSz="914400" rtl="0" eaLnBrk="1" latinLnBrk="0" hangingPunct="1">
                        <a:defRPr sz="1800" kern="1200">
                          <a:solidFill>
                            <a:schemeClr val="dk1"/>
                          </a:solidFill>
                          <a:latin typeface="Arial"/>
                          <a:ea typeface=""/>
                          <a:cs typeface=""/>
                        </a:defRPr>
                      </a:lvl6pPr>
                      <a:lvl7pPr marL="2743200" algn="l" defTabSz="914400" rtl="0" eaLnBrk="1" latinLnBrk="0" hangingPunct="1">
                        <a:defRPr sz="1800" kern="1200">
                          <a:solidFill>
                            <a:schemeClr val="dk1"/>
                          </a:solidFill>
                          <a:latin typeface="Arial"/>
                          <a:ea typeface=""/>
                          <a:cs typeface=""/>
                        </a:defRPr>
                      </a:lvl7pPr>
                      <a:lvl8pPr marL="3200400" algn="l" defTabSz="914400" rtl="0" eaLnBrk="1" latinLnBrk="0" hangingPunct="1">
                        <a:defRPr sz="1800" kern="1200">
                          <a:solidFill>
                            <a:schemeClr val="dk1"/>
                          </a:solidFill>
                          <a:latin typeface="Arial"/>
                          <a:ea typeface=""/>
                          <a:cs typeface=""/>
                        </a:defRPr>
                      </a:lvl8pPr>
                      <a:lvl9pPr marL="3657600" algn="l" defTabSz="914400" rtl="0" eaLnBrk="1" latinLnBrk="0" hangingPunct="1">
                        <a:defRPr sz="1800" kern="1200">
                          <a:solidFill>
                            <a:schemeClr val="dk1"/>
                          </a:solidFill>
                          <a:latin typeface="Arial"/>
                          <a:ea typeface=""/>
                          <a:cs typeface=""/>
                        </a:defRPr>
                      </a:lvl9pPr>
                    </a:lstStyle>
                    <a:p>
                      <a:pPr algn="ctr"/>
                      <a:r>
                        <a:rPr lang="en-CA" sz="1100" b="1" dirty="0" smtClean="0"/>
                        <a:t>Step 2.1: Create an </a:t>
                      </a:r>
                      <a:r>
                        <a:rPr lang="en-CA" sz="1100" b="1" baseline="0" dirty="0" smtClean="0"/>
                        <a:t>Internal Communications Plan</a:t>
                      </a:r>
                    </a:p>
                  </a:txBody>
                  <a:tcPr>
                    <a:lnL w="12700" cap="flat" cmpd="sng" algn="ctr">
                      <a:noFill/>
                      <a:prstDash val="solid"/>
                      <a:round/>
                      <a:headEnd type="none" w="med" len="med"/>
                      <a:tailEnd type="none" w="med" len="med"/>
                    </a:lnL>
                    <a:lnR w="57150" cap="flat" cmpd="sng" algn="ctr">
                      <a:solidFill>
                        <a:srgbClr val="FFFFFF"/>
                      </a:solidFill>
                      <a:prstDash val="solid"/>
                      <a:round/>
                      <a:headEnd type="none" w="med" len="med"/>
                      <a:tailEnd type="none" w="med" len="med"/>
                    </a:lnR>
                    <a:lnT w="57150" cap="flat" cmpd="sng" algn="ctr">
                      <a:solidFill>
                        <a:srgbClr val="FFFFFF"/>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lvl1pPr marL="0" algn="l" defTabSz="914400" rtl="0" eaLnBrk="1" latinLnBrk="0" hangingPunct="1">
                        <a:defRPr sz="1800" kern="1200">
                          <a:solidFill>
                            <a:schemeClr val="dk1"/>
                          </a:solidFill>
                          <a:latin typeface="Arial"/>
                          <a:ea typeface=""/>
                          <a:cs typeface=""/>
                        </a:defRPr>
                      </a:lvl1pPr>
                      <a:lvl2pPr marL="457200" algn="l" defTabSz="914400" rtl="0" eaLnBrk="1" latinLnBrk="0" hangingPunct="1">
                        <a:defRPr sz="1800" kern="1200">
                          <a:solidFill>
                            <a:schemeClr val="dk1"/>
                          </a:solidFill>
                          <a:latin typeface="Arial"/>
                          <a:ea typeface=""/>
                          <a:cs typeface=""/>
                        </a:defRPr>
                      </a:lvl2pPr>
                      <a:lvl3pPr marL="914400" algn="l" defTabSz="914400" rtl="0" eaLnBrk="1" latinLnBrk="0" hangingPunct="1">
                        <a:defRPr sz="1800" kern="1200">
                          <a:solidFill>
                            <a:schemeClr val="dk1"/>
                          </a:solidFill>
                          <a:latin typeface="Arial"/>
                          <a:ea typeface=""/>
                          <a:cs typeface=""/>
                        </a:defRPr>
                      </a:lvl3pPr>
                      <a:lvl4pPr marL="1371600" algn="l" defTabSz="914400" rtl="0" eaLnBrk="1" latinLnBrk="0" hangingPunct="1">
                        <a:defRPr sz="1800" kern="1200">
                          <a:solidFill>
                            <a:schemeClr val="dk1"/>
                          </a:solidFill>
                          <a:latin typeface="Arial"/>
                          <a:ea typeface=""/>
                          <a:cs typeface=""/>
                        </a:defRPr>
                      </a:lvl4pPr>
                      <a:lvl5pPr marL="1828800" algn="l" defTabSz="914400" rtl="0" eaLnBrk="1" latinLnBrk="0" hangingPunct="1">
                        <a:defRPr sz="1800" kern="1200">
                          <a:solidFill>
                            <a:schemeClr val="dk1"/>
                          </a:solidFill>
                          <a:latin typeface="Arial"/>
                          <a:ea typeface=""/>
                          <a:cs typeface=""/>
                        </a:defRPr>
                      </a:lvl5pPr>
                      <a:lvl6pPr marL="2286000" algn="l" defTabSz="914400" rtl="0" eaLnBrk="1" latinLnBrk="0" hangingPunct="1">
                        <a:defRPr sz="1800" kern="1200">
                          <a:solidFill>
                            <a:schemeClr val="dk1"/>
                          </a:solidFill>
                          <a:latin typeface="Arial"/>
                          <a:ea typeface=""/>
                          <a:cs typeface=""/>
                        </a:defRPr>
                      </a:lvl6pPr>
                      <a:lvl7pPr marL="2743200" algn="l" defTabSz="914400" rtl="0" eaLnBrk="1" latinLnBrk="0" hangingPunct="1">
                        <a:defRPr sz="1800" kern="1200">
                          <a:solidFill>
                            <a:schemeClr val="dk1"/>
                          </a:solidFill>
                          <a:latin typeface="Arial"/>
                          <a:ea typeface=""/>
                          <a:cs typeface=""/>
                        </a:defRPr>
                      </a:lvl7pPr>
                      <a:lvl8pPr marL="3200400" algn="l" defTabSz="914400" rtl="0" eaLnBrk="1" latinLnBrk="0" hangingPunct="1">
                        <a:defRPr sz="1800" kern="1200">
                          <a:solidFill>
                            <a:schemeClr val="dk1"/>
                          </a:solidFill>
                          <a:latin typeface="Arial"/>
                          <a:ea typeface=""/>
                          <a:cs typeface=""/>
                        </a:defRPr>
                      </a:lvl8pPr>
                      <a:lvl9pPr marL="3657600" algn="l" defTabSz="914400" rtl="0" eaLnBrk="1" latinLnBrk="0" hangingPunct="1">
                        <a:defRPr sz="1800" kern="1200">
                          <a:solidFill>
                            <a:schemeClr val="dk1"/>
                          </a:solidFill>
                          <a:latin typeface="Arial"/>
                          <a:ea typeface=""/>
                          <a:cs typeface=""/>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CA" sz="1100" b="1" dirty="0" smtClean="0"/>
                        <a:t>Step 2.2-2.10: </a:t>
                      </a:r>
                      <a:r>
                        <a:rPr lang="en-US" sz="1100" b="1" dirty="0" smtClean="0"/>
                        <a:t>Develop an External Communications Strategy</a:t>
                      </a:r>
                      <a:endParaRPr lang="en-CA" sz="1100" b="1" baseline="0" dirty="0" smtClean="0"/>
                    </a:p>
                  </a:txBody>
                  <a:tcPr>
                    <a:lnL w="57150" cap="flat" cmpd="sng" algn="ctr">
                      <a:solidFill>
                        <a:srgbClr val="FFFFFF"/>
                      </a:solidFill>
                      <a:prstDash val="solid"/>
                      <a:round/>
                      <a:headEnd type="none" w="med" len="med"/>
                      <a:tailEnd type="none" w="med" len="med"/>
                    </a:lnL>
                    <a:lnR w="57150" cap="flat" cmpd="sng" algn="ctr">
                      <a:solidFill>
                        <a:srgbClr val="FFFFFF"/>
                      </a:solidFill>
                      <a:prstDash val="solid"/>
                      <a:round/>
                      <a:headEnd type="none" w="med" len="med"/>
                      <a:tailEnd type="none" w="med" len="med"/>
                    </a:lnR>
                    <a:lnT w="57150" cap="flat" cmpd="sng" algn="ctr">
                      <a:solidFill>
                        <a:srgbClr val="FFFFFF"/>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1315227">
                <a:tc>
                  <a:txBody>
                    <a:bodyPr/>
                    <a:lstStyle>
                      <a:lvl1pPr marL="0" algn="l" defTabSz="914400" rtl="0" eaLnBrk="1" latinLnBrk="0" hangingPunct="1">
                        <a:defRPr sz="1800" kern="1200">
                          <a:solidFill>
                            <a:schemeClr val="dk1"/>
                          </a:solidFill>
                          <a:latin typeface="Arial"/>
                          <a:ea typeface=""/>
                          <a:cs typeface=""/>
                        </a:defRPr>
                      </a:lvl1pPr>
                      <a:lvl2pPr marL="457200" algn="l" defTabSz="914400" rtl="0" eaLnBrk="1" latinLnBrk="0" hangingPunct="1">
                        <a:defRPr sz="1800" kern="1200">
                          <a:solidFill>
                            <a:schemeClr val="dk1"/>
                          </a:solidFill>
                          <a:latin typeface="Arial"/>
                          <a:ea typeface=""/>
                          <a:cs typeface=""/>
                        </a:defRPr>
                      </a:lvl2pPr>
                      <a:lvl3pPr marL="914400" algn="l" defTabSz="914400" rtl="0" eaLnBrk="1" latinLnBrk="0" hangingPunct="1">
                        <a:defRPr sz="1800" kern="1200">
                          <a:solidFill>
                            <a:schemeClr val="dk1"/>
                          </a:solidFill>
                          <a:latin typeface="Arial"/>
                          <a:ea typeface=""/>
                          <a:cs typeface=""/>
                        </a:defRPr>
                      </a:lvl3pPr>
                      <a:lvl4pPr marL="1371600" algn="l" defTabSz="914400" rtl="0" eaLnBrk="1" latinLnBrk="0" hangingPunct="1">
                        <a:defRPr sz="1800" kern="1200">
                          <a:solidFill>
                            <a:schemeClr val="dk1"/>
                          </a:solidFill>
                          <a:latin typeface="Arial"/>
                          <a:ea typeface=""/>
                          <a:cs typeface=""/>
                        </a:defRPr>
                      </a:lvl4pPr>
                      <a:lvl5pPr marL="1828800" algn="l" defTabSz="914400" rtl="0" eaLnBrk="1" latinLnBrk="0" hangingPunct="1">
                        <a:defRPr sz="1800" kern="1200">
                          <a:solidFill>
                            <a:schemeClr val="dk1"/>
                          </a:solidFill>
                          <a:latin typeface="Arial"/>
                          <a:ea typeface=""/>
                          <a:cs typeface=""/>
                        </a:defRPr>
                      </a:lvl5pPr>
                      <a:lvl6pPr marL="2286000" algn="l" defTabSz="914400" rtl="0" eaLnBrk="1" latinLnBrk="0" hangingPunct="1">
                        <a:defRPr sz="1800" kern="1200">
                          <a:solidFill>
                            <a:schemeClr val="dk1"/>
                          </a:solidFill>
                          <a:latin typeface="Arial"/>
                          <a:ea typeface=""/>
                          <a:cs typeface=""/>
                        </a:defRPr>
                      </a:lvl6pPr>
                      <a:lvl7pPr marL="2743200" algn="l" defTabSz="914400" rtl="0" eaLnBrk="1" latinLnBrk="0" hangingPunct="1">
                        <a:defRPr sz="1800" kern="1200">
                          <a:solidFill>
                            <a:schemeClr val="dk1"/>
                          </a:solidFill>
                          <a:latin typeface="Arial"/>
                          <a:ea typeface=""/>
                          <a:cs typeface=""/>
                        </a:defRPr>
                      </a:lvl7pPr>
                      <a:lvl8pPr marL="3200400" algn="l" defTabSz="914400" rtl="0" eaLnBrk="1" latinLnBrk="0" hangingPunct="1">
                        <a:defRPr sz="1800" kern="1200">
                          <a:solidFill>
                            <a:schemeClr val="dk1"/>
                          </a:solidFill>
                          <a:latin typeface="Arial"/>
                          <a:ea typeface=""/>
                          <a:cs typeface=""/>
                        </a:defRPr>
                      </a:lvl8pPr>
                      <a:lvl9pPr marL="3657600" algn="l" defTabSz="914400" rtl="0" eaLnBrk="1" latinLnBrk="0" hangingPunct="1">
                        <a:defRPr sz="1800" kern="1200">
                          <a:solidFill>
                            <a:schemeClr val="dk1"/>
                          </a:solidFill>
                          <a:latin typeface="Arial"/>
                          <a:ea typeface=""/>
                          <a:cs typeface=""/>
                        </a:defRPr>
                      </a:lvl9pPr>
                    </a:lstStyle>
                    <a:p>
                      <a:pPr marL="341313" indent="0" algn="l">
                        <a:spcAft>
                          <a:spcPts val="600"/>
                        </a:spcAft>
                      </a:pPr>
                      <a:r>
                        <a:rPr lang="en-CA" sz="1000" b="1" dirty="0" smtClean="0"/>
                        <a:t>Start with an analyst</a:t>
                      </a:r>
                      <a:r>
                        <a:rPr lang="en-CA" sz="1000" b="1" baseline="0" dirty="0" smtClean="0"/>
                        <a:t> kick-off call:</a:t>
                      </a:r>
                    </a:p>
                    <a:p>
                      <a:pPr marL="446088" indent="-90488" algn="l">
                        <a:buFont typeface="Arial" panose="020B0604020202020204" pitchFamily="34" charset="0"/>
                        <a:buChar char="•"/>
                      </a:pPr>
                      <a:r>
                        <a:rPr lang="en-CA" sz="1000" dirty="0" smtClean="0"/>
                        <a:t>Explore the elements of internal communications and their</a:t>
                      </a:r>
                      <a:r>
                        <a:rPr lang="en-CA" sz="1000" baseline="0" dirty="0" smtClean="0"/>
                        <a:t> relationship to external communications.</a:t>
                      </a:r>
                      <a:endParaRPr lang="en-CA" sz="1000" dirty="0" smtClean="0"/>
                    </a:p>
                    <a:p>
                      <a:pPr marL="446088" indent="-90488" algn="l">
                        <a:buFont typeface="Arial" panose="020B0604020202020204" pitchFamily="34" charset="0"/>
                        <a:buChar char="•"/>
                      </a:pPr>
                      <a:r>
                        <a:rPr lang="en-CA" sz="1000" dirty="0" smtClean="0"/>
                        <a:t>Review the most likely threats for your organization</a:t>
                      </a:r>
                      <a:r>
                        <a:rPr lang="en-CA" sz="1000" baseline="0" dirty="0" smtClean="0"/>
                        <a:t> and plan to respond to them.</a:t>
                      </a:r>
                    </a:p>
                    <a:p>
                      <a:pPr marL="446088" indent="-90488" algn="l">
                        <a:buFont typeface="Arial" panose="020B0604020202020204" pitchFamily="34" charset="0"/>
                        <a:buChar char="•"/>
                      </a:pPr>
                      <a:r>
                        <a:rPr lang="en-CA" sz="1000" baseline="0" dirty="0" smtClean="0"/>
                        <a:t>Discuss challenges with internal communications and how to solve them.</a:t>
                      </a:r>
                      <a:endParaRPr lang="en-CA" sz="1000" dirty="0" smtClean="0"/>
                    </a:p>
                  </a:txBody>
                  <a:tcPr>
                    <a:lnL w="12700" cap="flat" cmpd="sng" algn="ctr">
                      <a:noFill/>
                      <a:prstDash val="solid"/>
                      <a:round/>
                      <a:headEnd type="none" w="med" len="med"/>
                      <a:tailEnd type="none" w="med" len="med"/>
                    </a:lnL>
                    <a:lnR w="5715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lvl1pPr marL="0" algn="l" defTabSz="914400" rtl="0" eaLnBrk="1" latinLnBrk="0" hangingPunct="1">
                        <a:defRPr sz="1800" kern="1200">
                          <a:solidFill>
                            <a:schemeClr val="dk1"/>
                          </a:solidFill>
                          <a:latin typeface="Arial"/>
                          <a:ea typeface=""/>
                          <a:cs typeface=""/>
                        </a:defRPr>
                      </a:lvl1pPr>
                      <a:lvl2pPr marL="457200" algn="l" defTabSz="914400" rtl="0" eaLnBrk="1" latinLnBrk="0" hangingPunct="1">
                        <a:defRPr sz="1800" kern="1200">
                          <a:solidFill>
                            <a:schemeClr val="dk1"/>
                          </a:solidFill>
                          <a:latin typeface="Arial"/>
                          <a:ea typeface=""/>
                          <a:cs typeface=""/>
                        </a:defRPr>
                      </a:lvl2pPr>
                      <a:lvl3pPr marL="914400" algn="l" defTabSz="914400" rtl="0" eaLnBrk="1" latinLnBrk="0" hangingPunct="1">
                        <a:defRPr sz="1800" kern="1200">
                          <a:solidFill>
                            <a:schemeClr val="dk1"/>
                          </a:solidFill>
                          <a:latin typeface="Arial"/>
                          <a:ea typeface=""/>
                          <a:cs typeface=""/>
                        </a:defRPr>
                      </a:lvl3pPr>
                      <a:lvl4pPr marL="1371600" algn="l" defTabSz="914400" rtl="0" eaLnBrk="1" latinLnBrk="0" hangingPunct="1">
                        <a:defRPr sz="1800" kern="1200">
                          <a:solidFill>
                            <a:schemeClr val="dk1"/>
                          </a:solidFill>
                          <a:latin typeface="Arial"/>
                          <a:ea typeface=""/>
                          <a:cs typeface=""/>
                        </a:defRPr>
                      </a:lvl4pPr>
                      <a:lvl5pPr marL="1828800" algn="l" defTabSz="914400" rtl="0" eaLnBrk="1" latinLnBrk="0" hangingPunct="1">
                        <a:defRPr sz="1800" kern="1200">
                          <a:solidFill>
                            <a:schemeClr val="dk1"/>
                          </a:solidFill>
                          <a:latin typeface="Arial"/>
                          <a:ea typeface=""/>
                          <a:cs typeface=""/>
                        </a:defRPr>
                      </a:lvl5pPr>
                      <a:lvl6pPr marL="2286000" algn="l" defTabSz="914400" rtl="0" eaLnBrk="1" latinLnBrk="0" hangingPunct="1">
                        <a:defRPr sz="1800" kern="1200">
                          <a:solidFill>
                            <a:schemeClr val="dk1"/>
                          </a:solidFill>
                          <a:latin typeface="Arial"/>
                          <a:ea typeface=""/>
                          <a:cs typeface=""/>
                        </a:defRPr>
                      </a:lvl6pPr>
                      <a:lvl7pPr marL="2743200" algn="l" defTabSz="914400" rtl="0" eaLnBrk="1" latinLnBrk="0" hangingPunct="1">
                        <a:defRPr sz="1800" kern="1200">
                          <a:solidFill>
                            <a:schemeClr val="dk1"/>
                          </a:solidFill>
                          <a:latin typeface="Arial"/>
                          <a:ea typeface=""/>
                          <a:cs typeface=""/>
                        </a:defRPr>
                      </a:lvl7pPr>
                      <a:lvl8pPr marL="3200400" algn="l" defTabSz="914400" rtl="0" eaLnBrk="1" latinLnBrk="0" hangingPunct="1">
                        <a:defRPr sz="1800" kern="1200">
                          <a:solidFill>
                            <a:schemeClr val="dk1"/>
                          </a:solidFill>
                          <a:latin typeface="Arial"/>
                          <a:ea typeface=""/>
                          <a:cs typeface=""/>
                        </a:defRPr>
                      </a:lvl8pPr>
                      <a:lvl9pPr marL="3657600" algn="l" defTabSz="914400" rtl="0" eaLnBrk="1" latinLnBrk="0" hangingPunct="1">
                        <a:defRPr sz="1800" kern="1200">
                          <a:solidFill>
                            <a:schemeClr val="dk1"/>
                          </a:solidFill>
                          <a:latin typeface="Arial"/>
                          <a:ea typeface=""/>
                          <a:cs typeface=""/>
                        </a:defRPr>
                      </a:lvl9pPr>
                    </a:lstStyle>
                    <a:p>
                      <a:pPr marL="446088" indent="-90488" algn="l">
                        <a:spcAft>
                          <a:spcPts val="600"/>
                        </a:spcAft>
                      </a:pPr>
                      <a:r>
                        <a:rPr lang="en-CA" sz="1000" b="1" dirty="0" smtClean="0"/>
                        <a:t>Review</a:t>
                      </a:r>
                      <a:r>
                        <a:rPr lang="en-CA" sz="1000" b="1" baseline="0" dirty="0" smtClean="0"/>
                        <a:t> findings with analyst:</a:t>
                      </a:r>
                    </a:p>
                    <a:p>
                      <a:pPr marL="446088" indent="-90488" algn="l">
                        <a:buFont typeface="Arial" panose="020B0604020202020204" pitchFamily="34" charset="0"/>
                        <a:buChar char="•"/>
                      </a:pPr>
                      <a:r>
                        <a:rPr lang="en-CA" sz="1000" dirty="0" smtClean="0"/>
                        <a:t>Discuss the external communication</a:t>
                      </a:r>
                      <a:r>
                        <a:rPr lang="en-CA" sz="1000" baseline="0" dirty="0" smtClean="0"/>
                        <a:t>s process, the value of a communications sequence, and how to manage fallout.</a:t>
                      </a:r>
                    </a:p>
                    <a:p>
                      <a:pPr marL="446088" indent="-90488" algn="l">
                        <a:buFont typeface="Arial" panose="020B0604020202020204" pitchFamily="34" charset="0"/>
                        <a:buChar char="•"/>
                      </a:pPr>
                      <a:r>
                        <a:rPr lang="en-CA" sz="1000" baseline="0" dirty="0" smtClean="0"/>
                        <a:t>Understand the role of social media in incident response.</a:t>
                      </a:r>
                    </a:p>
                    <a:p>
                      <a:pPr marL="446088" indent="-90488" algn="l">
                        <a:buFont typeface="Arial" panose="020B0604020202020204" pitchFamily="34" charset="0"/>
                        <a:buChar char="•"/>
                      </a:pPr>
                      <a:r>
                        <a:rPr lang="en-CA" sz="1000" baseline="0" dirty="0" smtClean="0"/>
                        <a:t>Outline how to implement tabletop exercises as part of training.</a:t>
                      </a:r>
                    </a:p>
                    <a:p>
                      <a:pPr marL="446088" indent="-90488" algn="l">
                        <a:buFont typeface="Arial" panose="020B0604020202020204" pitchFamily="34" charset="0"/>
                        <a:buChar char="•"/>
                      </a:pPr>
                      <a:r>
                        <a:rPr lang="en-CA" sz="1000" baseline="0" dirty="0" smtClean="0"/>
                        <a:t>Review elements of a strong SIRT Policy. </a:t>
                      </a:r>
                    </a:p>
                    <a:p>
                      <a:pPr marL="446088" indent="-90488" algn="l">
                        <a:buFont typeface="Arial" panose="020B0604020202020204" pitchFamily="34" charset="0"/>
                        <a:buChar char="•"/>
                      </a:pPr>
                      <a:r>
                        <a:rPr lang="en-CA" sz="1000" baseline="0" dirty="0" smtClean="0"/>
                        <a:t>Learn how to conduct an effective post-mortem review of the incident and how to track metrics.</a:t>
                      </a:r>
                    </a:p>
                  </a:txBody>
                  <a:tcPr>
                    <a:lnL w="57150" cap="flat" cmpd="sng" algn="ctr">
                      <a:solidFill>
                        <a:srgbClr val="FFFFFF"/>
                      </a:solidFill>
                      <a:prstDash val="solid"/>
                      <a:round/>
                      <a:headEnd type="none" w="med" len="med"/>
                      <a:tailEnd type="none" w="med" len="med"/>
                    </a:lnL>
                    <a:lnR w="5715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776847">
                <a:tc>
                  <a:txBody>
                    <a:bodyPr/>
                    <a:lstStyle>
                      <a:lvl1pPr marL="0" algn="l" defTabSz="914400" rtl="0" eaLnBrk="1" latinLnBrk="0" hangingPunct="1">
                        <a:defRPr sz="1800" kern="1200">
                          <a:solidFill>
                            <a:schemeClr val="dk1"/>
                          </a:solidFill>
                          <a:latin typeface="Arial"/>
                          <a:ea typeface=""/>
                          <a:cs typeface=""/>
                        </a:defRPr>
                      </a:lvl1pPr>
                      <a:lvl2pPr marL="457200" algn="l" defTabSz="914400" rtl="0" eaLnBrk="1" latinLnBrk="0" hangingPunct="1">
                        <a:defRPr sz="1800" kern="1200">
                          <a:solidFill>
                            <a:schemeClr val="dk1"/>
                          </a:solidFill>
                          <a:latin typeface="Arial"/>
                          <a:ea typeface=""/>
                          <a:cs typeface=""/>
                        </a:defRPr>
                      </a:lvl2pPr>
                      <a:lvl3pPr marL="914400" algn="l" defTabSz="914400" rtl="0" eaLnBrk="1" latinLnBrk="0" hangingPunct="1">
                        <a:defRPr sz="1800" kern="1200">
                          <a:solidFill>
                            <a:schemeClr val="dk1"/>
                          </a:solidFill>
                          <a:latin typeface="Arial"/>
                          <a:ea typeface=""/>
                          <a:cs typeface=""/>
                        </a:defRPr>
                      </a:lvl3pPr>
                      <a:lvl4pPr marL="1371600" algn="l" defTabSz="914400" rtl="0" eaLnBrk="1" latinLnBrk="0" hangingPunct="1">
                        <a:defRPr sz="1800" kern="1200">
                          <a:solidFill>
                            <a:schemeClr val="dk1"/>
                          </a:solidFill>
                          <a:latin typeface="Arial"/>
                          <a:ea typeface=""/>
                          <a:cs typeface=""/>
                        </a:defRPr>
                      </a:lvl4pPr>
                      <a:lvl5pPr marL="1828800" algn="l" defTabSz="914400" rtl="0" eaLnBrk="1" latinLnBrk="0" hangingPunct="1">
                        <a:defRPr sz="1800" kern="1200">
                          <a:solidFill>
                            <a:schemeClr val="dk1"/>
                          </a:solidFill>
                          <a:latin typeface="Arial"/>
                          <a:ea typeface=""/>
                          <a:cs typeface=""/>
                        </a:defRPr>
                      </a:lvl5pPr>
                      <a:lvl6pPr marL="2286000" algn="l" defTabSz="914400" rtl="0" eaLnBrk="1" latinLnBrk="0" hangingPunct="1">
                        <a:defRPr sz="1800" kern="1200">
                          <a:solidFill>
                            <a:schemeClr val="dk1"/>
                          </a:solidFill>
                          <a:latin typeface="Arial"/>
                          <a:ea typeface=""/>
                          <a:cs typeface=""/>
                        </a:defRPr>
                      </a:lvl6pPr>
                      <a:lvl7pPr marL="2743200" algn="l" defTabSz="914400" rtl="0" eaLnBrk="1" latinLnBrk="0" hangingPunct="1">
                        <a:defRPr sz="1800" kern="1200">
                          <a:solidFill>
                            <a:schemeClr val="dk1"/>
                          </a:solidFill>
                          <a:latin typeface="Arial"/>
                          <a:ea typeface=""/>
                          <a:cs typeface=""/>
                        </a:defRPr>
                      </a:lvl7pPr>
                      <a:lvl8pPr marL="3200400" algn="l" defTabSz="914400" rtl="0" eaLnBrk="1" latinLnBrk="0" hangingPunct="1">
                        <a:defRPr sz="1800" kern="1200">
                          <a:solidFill>
                            <a:schemeClr val="dk1"/>
                          </a:solidFill>
                          <a:latin typeface="Arial"/>
                          <a:ea typeface=""/>
                          <a:cs typeface=""/>
                        </a:defRPr>
                      </a:lvl8pPr>
                      <a:lvl9pPr marL="3657600" algn="l" defTabSz="914400" rtl="0" eaLnBrk="1" latinLnBrk="0" hangingPunct="1">
                        <a:defRPr sz="1800" kern="1200">
                          <a:solidFill>
                            <a:schemeClr val="dk1"/>
                          </a:solidFill>
                          <a:latin typeface="Arial"/>
                          <a:ea typeface=""/>
                          <a:cs typeface=""/>
                        </a:defRPr>
                      </a:lvl9pPr>
                    </a:lstStyle>
                    <a:p>
                      <a:pPr marL="446088" indent="-90488" algn="l">
                        <a:spcAft>
                          <a:spcPts val="600"/>
                        </a:spcAft>
                      </a:pPr>
                      <a:r>
                        <a:rPr lang="en-CA" sz="1000" b="1" dirty="0" smtClean="0"/>
                        <a:t>Then complete these activities…</a:t>
                      </a:r>
                    </a:p>
                    <a:p>
                      <a:pPr marL="446088" indent="-90488" algn="l">
                        <a:buFont typeface="Arial" panose="020B0604020202020204" pitchFamily="34" charset="0"/>
                        <a:buChar char="•"/>
                      </a:pPr>
                      <a:r>
                        <a:rPr lang="en-CA" sz="1000" dirty="0" smtClean="0"/>
                        <a:t>Create an</a:t>
                      </a:r>
                      <a:r>
                        <a:rPr lang="en-CA" sz="1000" baseline="0" dirty="0" smtClean="0"/>
                        <a:t> internal communications plan.</a:t>
                      </a:r>
                      <a:endParaRPr lang="en-CA" sz="1000" dirty="0" smtClean="0"/>
                    </a:p>
                    <a:p>
                      <a:pPr marL="446088" indent="-90488" algn="l">
                        <a:buFont typeface="Arial" panose="020B0604020202020204" pitchFamily="34" charset="0"/>
                        <a:buChar char="•"/>
                      </a:pPr>
                      <a:r>
                        <a:rPr lang="en-CA" sz="1000" dirty="0" smtClean="0"/>
                        <a:t>Decide</a:t>
                      </a:r>
                      <a:r>
                        <a:rPr lang="en-CA" sz="1000" baseline="0" dirty="0" smtClean="0"/>
                        <a:t> on an internal communication method.</a:t>
                      </a:r>
                      <a:endParaRPr lang="en-CA" sz="1000" dirty="0" smtClean="0"/>
                    </a:p>
                  </a:txBody>
                  <a:tcPr>
                    <a:lnL w="12700" cap="flat" cmpd="sng" algn="ctr">
                      <a:noFill/>
                      <a:prstDash val="solid"/>
                      <a:round/>
                      <a:headEnd type="none" w="med" len="med"/>
                      <a:tailEnd type="none" w="med" len="med"/>
                    </a:lnL>
                    <a:lnR w="5715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lvl1pPr marL="0" algn="l" defTabSz="914400" rtl="0" eaLnBrk="1" latinLnBrk="0" hangingPunct="1">
                        <a:defRPr sz="1800" kern="1200">
                          <a:solidFill>
                            <a:schemeClr val="dk1"/>
                          </a:solidFill>
                          <a:latin typeface="Arial"/>
                          <a:ea typeface=""/>
                          <a:cs typeface=""/>
                        </a:defRPr>
                      </a:lvl1pPr>
                      <a:lvl2pPr marL="457200" algn="l" defTabSz="914400" rtl="0" eaLnBrk="1" latinLnBrk="0" hangingPunct="1">
                        <a:defRPr sz="1800" kern="1200">
                          <a:solidFill>
                            <a:schemeClr val="dk1"/>
                          </a:solidFill>
                          <a:latin typeface="Arial"/>
                          <a:ea typeface=""/>
                          <a:cs typeface=""/>
                        </a:defRPr>
                      </a:lvl2pPr>
                      <a:lvl3pPr marL="914400" algn="l" defTabSz="914400" rtl="0" eaLnBrk="1" latinLnBrk="0" hangingPunct="1">
                        <a:defRPr sz="1800" kern="1200">
                          <a:solidFill>
                            <a:schemeClr val="dk1"/>
                          </a:solidFill>
                          <a:latin typeface="Arial"/>
                          <a:ea typeface=""/>
                          <a:cs typeface=""/>
                        </a:defRPr>
                      </a:lvl3pPr>
                      <a:lvl4pPr marL="1371600" algn="l" defTabSz="914400" rtl="0" eaLnBrk="1" latinLnBrk="0" hangingPunct="1">
                        <a:defRPr sz="1800" kern="1200">
                          <a:solidFill>
                            <a:schemeClr val="dk1"/>
                          </a:solidFill>
                          <a:latin typeface="Arial"/>
                          <a:ea typeface=""/>
                          <a:cs typeface=""/>
                        </a:defRPr>
                      </a:lvl4pPr>
                      <a:lvl5pPr marL="1828800" algn="l" defTabSz="914400" rtl="0" eaLnBrk="1" latinLnBrk="0" hangingPunct="1">
                        <a:defRPr sz="1800" kern="1200">
                          <a:solidFill>
                            <a:schemeClr val="dk1"/>
                          </a:solidFill>
                          <a:latin typeface="Arial"/>
                          <a:ea typeface=""/>
                          <a:cs typeface=""/>
                        </a:defRPr>
                      </a:lvl5pPr>
                      <a:lvl6pPr marL="2286000" algn="l" defTabSz="914400" rtl="0" eaLnBrk="1" latinLnBrk="0" hangingPunct="1">
                        <a:defRPr sz="1800" kern="1200">
                          <a:solidFill>
                            <a:schemeClr val="dk1"/>
                          </a:solidFill>
                          <a:latin typeface="Arial"/>
                          <a:ea typeface=""/>
                          <a:cs typeface=""/>
                        </a:defRPr>
                      </a:lvl6pPr>
                      <a:lvl7pPr marL="2743200" algn="l" defTabSz="914400" rtl="0" eaLnBrk="1" latinLnBrk="0" hangingPunct="1">
                        <a:defRPr sz="1800" kern="1200">
                          <a:solidFill>
                            <a:schemeClr val="dk1"/>
                          </a:solidFill>
                          <a:latin typeface="Arial"/>
                          <a:ea typeface=""/>
                          <a:cs typeface=""/>
                        </a:defRPr>
                      </a:lvl7pPr>
                      <a:lvl8pPr marL="3200400" algn="l" defTabSz="914400" rtl="0" eaLnBrk="1" latinLnBrk="0" hangingPunct="1">
                        <a:defRPr sz="1800" kern="1200">
                          <a:solidFill>
                            <a:schemeClr val="dk1"/>
                          </a:solidFill>
                          <a:latin typeface="Arial"/>
                          <a:ea typeface=""/>
                          <a:cs typeface=""/>
                        </a:defRPr>
                      </a:lvl8pPr>
                      <a:lvl9pPr marL="3657600" algn="l" defTabSz="914400" rtl="0" eaLnBrk="1" latinLnBrk="0" hangingPunct="1">
                        <a:defRPr sz="1800" kern="1200">
                          <a:solidFill>
                            <a:schemeClr val="dk1"/>
                          </a:solidFill>
                          <a:latin typeface="Arial"/>
                          <a:ea typeface=""/>
                          <a:cs typeface=""/>
                        </a:defRPr>
                      </a:lvl9pPr>
                    </a:lstStyle>
                    <a:p>
                      <a:pPr marL="446088" indent="-90488" algn="l">
                        <a:spcAft>
                          <a:spcPts val="600"/>
                        </a:spcAft>
                      </a:pPr>
                      <a:r>
                        <a:rPr lang="en-CA" sz="1000" b="1" dirty="0" smtClean="0"/>
                        <a:t>Then complete these activities…</a:t>
                      </a:r>
                    </a:p>
                    <a:p>
                      <a:pPr marL="446088" indent="-90488" algn="l">
                        <a:buFont typeface="Arial" panose="020B0604020202020204" pitchFamily="34" charset="0"/>
                        <a:buChar char="•"/>
                      </a:pPr>
                      <a:r>
                        <a:rPr lang="en-CA" sz="1000" dirty="0" smtClean="0"/>
                        <a:t>Develop</a:t>
                      </a:r>
                      <a:r>
                        <a:rPr lang="en-CA" sz="1000" baseline="0" dirty="0" smtClean="0"/>
                        <a:t> external communications strategy and SIRT Policy.</a:t>
                      </a:r>
                      <a:endParaRPr lang="en-CA" sz="1000" dirty="0" smtClean="0"/>
                    </a:p>
                    <a:p>
                      <a:pPr marL="446088" indent="-90488" algn="l">
                        <a:buFont typeface="Arial" panose="020B0604020202020204" pitchFamily="34" charset="0"/>
                        <a:buChar char="•"/>
                      </a:pPr>
                      <a:r>
                        <a:rPr lang="en-CA" sz="1000" dirty="0" smtClean="0"/>
                        <a:t>Run</a:t>
                      </a:r>
                      <a:r>
                        <a:rPr lang="en-CA" sz="1000" baseline="0" dirty="0" smtClean="0"/>
                        <a:t> tabletop exercises.</a:t>
                      </a:r>
                      <a:endParaRPr lang="en-CA" sz="1000" dirty="0" smtClean="0"/>
                    </a:p>
                    <a:p>
                      <a:pPr marL="446088" indent="-90488" algn="l">
                        <a:buFont typeface="Arial" panose="020B0604020202020204" pitchFamily="34" charset="0"/>
                        <a:buChar char="•"/>
                      </a:pPr>
                      <a:r>
                        <a:rPr lang="en-CA" sz="1000" dirty="0" smtClean="0"/>
                        <a:t>Track</a:t>
                      </a:r>
                      <a:r>
                        <a:rPr lang="en-CA" sz="1000" baseline="0" dirty="0" smtClean="0"/>
                        <a:t> incident response communications metrics.</a:t>
                      </a:r>
                      <a:endParaRPr lang="en-CA" sz="1000" dirty="0" smtClean="0"/>
                    </a:p>
                  </a:txBody>
                  <a:tcPr>
                    <a:lnL w="57150" cap="flat" cmpd="sng" algn="ctr">
                      <a:solidFill>
                        <a:srgbClr val="FFFFFF"/>
                      </a:solidFill>
                      <a:prstDash val="solid"/>
                      <a:round/>
                      <a:headEnd type="none" w="med" len="med"/>
                      <a:tailEnd type="none" w="med" len="med"/>
                    </a:lnL>
                    <a:lnR w="5715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1037100">
                <a:tc>
                  <a:txBody>
                    <a:bodyPr/>
                    <a:lstStyle>
                      <a:lvl1pPr marL="0" algn="l" defTabSz="914400" rtl="0" eaLnBrk="1" latinLnBrk="0" hangingPunct="1">
                        <a:defRPr sz="1800" kern="1200">
                          <a:solidFill>
                            <a:schemeClr val="dk1"/>
                          </a:solidFill>
                          <a:latin typeface="Arial"/>
                          <a:ea typeface=""/>
                          <a:cs typeface=""/>
                        </a:defRPr>
                      </a:lvl1pPr>
                      <a:lvl2pPr marL="457200" algn="l" defTabSz="914400" rtl="0" eaLnBrk="1" latinLnBrk="0" hangingPunct="1">
                        <a:defRPr sz="1800" kern="1200">
                          <a:solidFill>
                            <a:schemeClr val="dk1"/>
                          </a:solidFill>
                          <a:latin typeface="Arial"/>
                          <a:ea typeface=""/>
                          <a:cs typeface=""/>
                        </a:defRPr>
                      </a:lvl2pPr>
                      <a:lvl3pPr marL="914400" algn="l" defTabSz="914400" rtl="0" eaLnBrk="1" latinLnBrk="0" hangingPunct="1">
                        <a:defRPr sz="1800" kern="1200">
                          <a:solidFill>
                            <a:schemeClr val="dk1"/>
                          </a:solidFill>
                          <a:latin typeface="Arial"/>
                          <a:ea typeface=""/>
                          <a:cs typeface=""/>
                        </a:defRPr>
                      </a:lvl3pPr>
                      <a:lvl4pPr marL="1371600" algn="l" defTabSz="914400" rtl="0" eaLnBrk="1" latinLnBrk="0" hangingPunct="1">
                        <a:defRPr sz="1800" kern="1200">
                          <a:solidFill>
                            <a:schemeClr val="dk1"/>
                          </a:solidFill>
                          <a:latin typeface="Arial"/>
                          <a:ea typeface=""/>
                          <a:cs typeface=""/>
                        </a:defRPr>
                      </a:lvl4pPr>
                      <a:lvl5pPr marL="1828800" algn="l" defTabSz="914400" rtl="0" eaLnBrk="1" latinLnBrk="0" hangingPunct="1">
                        <a:defRPr sz="1800" kern="1200">
                          <a:solidFill>
                            <a:schemeClr val="dk1"/>
                          </a:solidFill>
                          <a:latin typeface="Arial"/>
                          <a:ea typeface=""/>
                          <a:cs typeface=""/>
                        </a:defRPr>
                      </a:lvl5pPr>
                      <a:lvl6pPr marL="2286000" algn="l" defTabSz="914400" rtl="0" eaLnBrk="1" latinLnBrk="0" hangingPunct="1">
                        <a:defRPr sz="1800" kern="1200">
                          <a:solidFill>
                            <a:schemeClr val="dk1"/>
                          </a:solidFill>
                          <a:latin typeface="Arial"/>
                          <a:ea typeface=""/>
                          <a:cs typeface=""/>
                        </a:defRPr>
                      </a:lvl6pPr>
                      <a:lvl7pPr marL="2743200" algn="l" defTabSz="914400" rtl="0" eaLnBrk="1" latinLnBrk="0" hangingPunct="1">
                        <a:defRPr sz="1800" kern="1200">
                          <a:solidFill>
                            <a:schemeClr val="dk1"/>
                          </a:solidFill>
                          <a:latin typeface="Arial"/>
                          <a:ea typeface=""/>
                          <a:cs typeface=""/>
                        </a:defRPr>
                      </a:lvl7pPr>
                      <a:lvl8pPr marL="3200400" algn="l" defTabSz="914400" rtl="0" eaLnBrk="1" latinLnBrk="0" hangingPunct="1">
                        <a:defRPr sz="1800" kern="1200">
                          <a:solidFill>
                            <a:schemeClr val="dk1"/>
                          </a:solidFill>
                          <a:latin typeface="Arial"/>
                          <a:ea typeface=""/>
                          <a:cs typeface=""/>
                        </a:defRPr>
                      </a:lvl8pPr>
                      <a:lvl9pPr marL="3657600" algn="l" defTabSz="914400" rtl="0" eaLnBrk="1" latinLnBrk="0" hangingPunct="1">
                        <a:defRPr sz="1800" kern="1200">
                          <a:solidFill>
                            <a:schemeClr val="dk1"/>
                          </a:solidFill>
                          <a:latin typeface="Arial"/>
                          <a:ea typeface=""/>
                          <a:cs typeface=""/>
                        </a:defRPr>
                      </a:lvl9pPr>
                    </a:lstStyle>
                    <a:p>
                      <a:pPr marL="539750" indent="-90488" algn="l">
                        <a:spcAft>
                          <a:spcPts val="600"/>
                        </a:spcAft>
                      </a:pPr>
                      <a:r>
                        <a:rPr lang="en-CA" sz="1000" b="1" dirty="0" smtClean="0"/>
                        <a:t>With these tools &amp;</a:t>
                      </a:r>
                      <a:r>
                        <a:rPr lang="en-CA" sz="1000" b="1" baseline="0" dirty="0" smtClean="0"/>
                        <a:t> templates:</a:t>
                      </a:r>
                    </a:p>
                    <a:p>
                      <a:pPr marL="449262" marR="0" lvl="0" indent="0" algn="l" defTabSz="914400" rtl="0" eaLnBrk="1" fontAlgn="auto" latinLnBrk="0" hangingPunct="1">
                        <a:lnSpc>
                          <a:spcPct val="100000"/>
                        </a:lnSpc>
                        <a:spcBef>
                          <a:spcPts val="0"/>
                        </a:spcBef>
                        <a:spcAft>
                          <a:spcPts val="300"/>
                        </a:spcAft>
                        <a:buClrTx/>
                        <a:buSzPct val="175000"/>
                        <a:buFontTx/>
                        <a:buNone/>
                        <a:tabLst/>
                        <a:defRPr/>
                      </a:pPr>
                      <a:r>
                        <a:rPr lang="en-US" sz="1000" i="1" dirty="0" smtClean="0"/>
                        <a:t>Security Incident Response Interdepartmental Communications Template</a:t>
                      </a:r>
                    </a:p>
                  </a:txBody>
                  <a:tcPr>
                    <a:lnL w="12700" cap="flat" cmpd="sng" algn="ctr">
                      <a:noFill/>
                      <a:prstDash val="solid"/>
                      <a:round/>
                      <a:headEnd type="none" w="med" len="med"/>
                      <a:tailEnd type="none" w="med" len="med"/>
                    </a:lnL>
                    <a:lnR w="5715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lvl1pPr marL="0" algn="l" defTabSz="914400" rtl="0" eaLnBrk="1" latinLnBrk="0" hangingPunct="1">
                        <a:defRPr sz="1800" kern="1200">
                          <a:solidFill>
                            <a:schemeClr val="dk1"/>
                          </a:solidFill>
                          <a:latin typeface="Arial"/>
                          <a:ea typeface=""/>
                          <a:cs typeface=""/>
                        </a:defRPr>
                      </a:lvl1pPr>
                      <a:lvl2pPr marL="457200" algn="l" defTabSz="914400" rtl="0" eaLnBrk="1" latinLnBrk="0" hangingPunct="1">
                        <a:defRPr sz="1800" kern="1200">
                          <a:solidFill>
                            <a:schemeClr val="dk1"/>
                          </a:solidFill>
                          <a:latin typeface="Arial"/>
                          <a:ea typeface=""/>
                          <a:cs typeface=""/>
                        </a:defRPr>
                      </a:lvl2pPr>
                      <a:lvl3pPr marL="914400" algn="l" defTabSz="914400" rtl="0" eaLnBrk="1" latinLnBrk="0" hangingPunct="1">
                        <a:defRPr sz="1800" kern="1200">
                          <a:solidFill>
                            <a:schemeClr val="dk1"/>
                          </a:solidFill>
                          <a:latin typeface="Arial"/>
                          <a:ea typeface=""/>
                          <a:cs typeface=""/>
                        </a:defRPr>
                      </a:lvl3pPr>
                      <a:lvl4pPr marL="1371600" algn="l" defTabSz="914400" rtl="0" eaLnBrk="1" latinLnBrk="0" hangingPunct="1">
                        <a:defRPr sz="1800" kern="1200">
                          <a:solidFill>
                            <a:schemeClr val="dk1"/>
                          </a:solidFill>
                          <a:latin typeface="Arial"/>
                          <a:ea typeface=""/>
                          <a:cs typeface=""/>
                        </a:defRPr>
                      </a:lvl4pPr>
                      <a:lvl5pPr marL="1828800" algn="l" defTabSz="914400" rtl="0" eaLnBrk="1" latinLnBrk="0" hangingPunct="1">
                        <a:defRPr sz="1800" kern="1200">
                          <a:solidFill>
                            <a:schemeClr val="dk1"/>
                          </a:solidFill>
                          <a:latin typeface="Arial"/>
                          <a:ea typeface=""/>
                          <a:cs typeface=""/>
                        </a:defRPr>
                      </a:lvl5pPr>
                      <a:lvl6pPr marL="2286000" algn="l" defTabSz="914400" rtl="0" eaLnBrk="1" latinLnBrk="0" hangingPunct="1">
                        <a:defRPr sz="1800" kern="1200">
                          <a:solidFill>
                            <a:schemeClr val="dk1"/>
                          </a:solidFill>
                          <a:latin typeface="Arial"/>
                          <a:ea typeface=""/>
                          <a:cs typeface=""/>
                        </a:defRPr>
                      </a:lvl6pPr>
                      <a:lvl7pPr marL="2743200" algn="l" defTabSz="914400" rtl="0" eaLnBrk="1" latinLnBrk="0" hangingPunct="1">
                        <a:defRPr sz="1800" kern="1200">
                          <a:solidFill>
                            <a:schemeClr val="dk1"/>
                          </a:solidFill>
                          <a:latin typeface="Arial"/>
                          <a:ea typeface=""/>
                          <a:cs typeface=""/>
                        </a:defRPr>
                      </a:lvl7pPr>
                      <a:lvl8pPr marL="3200400" algn="l" defTabSz="914400" rtl="0" eaLnBrk="1" latinLnBrk="0" hangingPunct="1">
                        <a:defRPr sz="1800" kern="1200">
                          <a:solidFill>
                            <a:schemeClr val="dk1"/>
                          </a:solidFill>
                          <a:latin typeface="Arial"/>
                          <a:ea typeface=""/>
                          <a:cs typeface=""/>
                        </a:defRPr>
                      </a:lvl8pPr>
                      <a:lvl9pPr marL="3657600" algn="l" defTabSz="914400" rtl="0" eaLnBrk="1" latinLnBrk="0" hangingPunct="1">
                        <a:defRPr sz="1800" kern="1200">
                          <a:solidFill>
                            <a:schemeClr val="dk1"/>
                          </a:solidFill>
                          <a:latin typeface="Arial"/>
                          <a:ea typeface=""/>
                          <a:cs typeface=""/>
                        </a:defRPr>
                      </a:lvl9pPr>
                    </a:lstStyle>
                    <a:p>
                      <a:pPr marL="539750" indent="-90488" algn="l">
                        <a:spcAft>
                          <a:spcPts val="600"/>
                        </a:spcAft>
                      </a:pPr>
                      <a:r>
                        <a:rPr lang="en-CA" sz="1000" b="1" dirty="0" smtClean="0"/>
                        <a:t>With these tools &amp;</a:t>
                      </a:r>
                      <a:r>
                        <a:rPr lang="en-CA" sz="1000" b="1" baseline="0" dirty="0" smtClean="0"/>
                        <a:t> templates:</a:t>
                      </a:r>
                    </a:p>
                    <a:p>
                      <a:pPr marL="449262" marR="0" lvl="0" indent="0" algn="l" defTabSz="914400" rtl="0" eaLnBrk="1" fontAlgn="auto" latinLnBrk="0" hangingPunct="1">
                        <a:lnSpc>
                          <a:spcPct val="100000"/>
                        </a:lnSpc>
                        <a:spcBef>
                          <a:spcPts val="0"/>
                        </a:spcBef>
                        <a:spcAft>
                          <a:spcPts val="200"/>
                        </a:spcAft>
                        <a:buClrTx/>
                        <a:buSzPct val="175000"/>
                        <a:buFontTx/>
                        <a:buNone/>
                        <a:tabLst/>
                        <a:defRPr/>
                      </a:pPr>
                      <a:r>
                        <a:rPr lang="en-CA" sz="1000" i="1" kern="1200" dirty="0" smtClean="0">
                          <a:solidFill>
                            <a:schemeClr val="dk1"/>
                          </a:solidFill>
                          <a:latin typeface="Arial"/>
                          <a:ea typeface=""/>
                          <a:cs typeface=""/>
                        </a:rPr>
                        <a:t>Security Incident Communications Policy Template</a:t>
                      </a:r>
                    </a:p>
                    <a:p>
                      <a:pPr marL="449262" marR="0" lvl="0" indent="0" algn="l" defTabSz="914400" rtl="0" eaLnBrk="1" fontAlgn="auto" latinLnBrk="0" hangingPunct="1">
                        <a:lnSpc>
                          <a:spcPct val="100000"/>
                        </a:lnSpc>
                        <a:spcBef>
                          <a:spcPts val="0"/>
                        </a:spcBef>
                        <a:spcAft>
                          <a:spcPts val="200"/>
                        </a:spcAft>
                        <a:buClrTx/>
                        <a:buSzPct val="175000"/>
                        <a:buFontTx/>
                        <a:buNone/>
                        <a:tabLst/>
                        <a:defRPr/>
                      </a:pPr>
                      <a:r>
                        <a:rPr lang="en-US" sz="1000" i="1" kern="1200" dirty="0" smtClean="0">
                          <a:solidFill>
                            <a:schemeClr val="dk1"/>
                          </a:solidFill>
                          <a:latin typeface="Arial"/>
                          <a:ea typeface=""/>
                          <a:cs typeface=""/>
                        </a:rPr>
                        <a:t>Security Incident Communications Guidelines and Templates</a:t>
                      </a:r>
                    </a:p>
                    <a:p>
                      <a:pPr marL="449262" marR="0" lvl="0" indent="0" algn="l" defTabSz="914400" rtl="0" eaLnBrk="1" fontAlgn="auto" latinLnBrk="0" hangingPunct="1">
                        <a:lnSpc>
                          <a:spcPct val="100000"/>
                        </a:lnSpc>
                        <a:spcBef>
                          <a:spcPts val="0"/>
                        </a:spcBef>
                        <a:spcAft>
                          <a:spcPts val="200"/>
                        </a:spcAft>
                        <a:buClrTx/>
                        <a:buSzPct val="175000"/>
                        <a:buFontTx/>
                        <a:buNone/>
                        <a:tabLst/>
                        <a:defRPr/>
                      </a:pPr>
                      <a:r>
                        <a:rPr lang="en-CA" sz="1000" i="1" kern="1200" dirty="0" smtClean="0">
                          <a:solidFill>
                            <a:schemeClr val="dk1"/>
                          </a:solidFill>
                          <a:latin typeface="Arial"/>
                          <a:ea typeface=""/>
                          <a:cs typeface=""/>
                        </a:rPr>
                        <a:t>Tabletop Exercises Package</a:t>
                      </a:r>
                    </a:p>
                    <a:p>
                      <a:pPr marL="449262" marR="0" lvl="0" indent="0" algn="l" defTabSz="914400" rtl="0" eaLnBrk="1" fontAlgn="auto" latinLnBrk="0" hangingPunct="1">
                        <a:lnSpc>
                          <a:spcPct val="100000"/>
                        </a:lnSpc>
                        <a:spcBef>
                          <a:spcPts val="0"/>
                        </a:spcBef>
                        <a:spcAft>
                          <a:spcPts val="200"/>
                        </a:spcAft>
                        <a:buClrTx/>
                        <a:buSzPct val="175000"/>
                        <a:buFontTx/>
                        <a:buNone/>
                        <a:tabLst/>
                        <a:defRPr/>
                      </a:pPr>
                      <a:r>
                        <a:rPr lang="en-US" sz="1000" i="1" kern="1200" dirty="0" smtClean="0">
                          <a:solidFill>
                            <a:schemeClr val="dk1"/>
                          </a:solidFill>
                          <a:latin typeface="Arial"/>
                          <a:ea typeface=""/>
                          <a:cs typeface=""/>
                        </a:rPr>
                        <a:t>Security Incident Metrics Tool</a:t>
                      </a:r>
                      <a:endParaRPr lang="en-US" sz="1000" i="1" kern="1200" dirty="0">
                        <a:solidFill>
                          <a:schemeClr val="dk1"/>
                        </a:solidFill>
                        <a:latin typeface="Arial"/>
                        <a:ea typeface=""/>
                        <a:cs typeface=""/>
                      </a:endParaRPr>
                    </a:p>
                  </a:txBody>
                  <a:tcPr>
                    <a:lnL w="57150" cap="flat" cmpd="sng" algn="ctr">
                      <a:solidFill>
                        <a:srgbClr val="FFFFFF"/>
                      </a:solidFill>
                      <a:prstDash val="solid"/>
                      <a:round/>
                      <a:headEnd type="none" w="med" len="med"/>
                      <a:tailEnd type="none" w="med" len="med"/>
                    </a:lnL>
                    <a:lnR w="5715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675581">
                <a:tc gridSpan="2">
                  <a:txBody>
                    <a:bodyPr/>
                    <a:lstStyle>
                      <a:lvl1pPr marL="0" algn="l" defTabSz="914400" rtl="0" eaLnBrk="1" latinLnBrk="0" hangingPunct="1">
                        <a:defRPr sz="1800" kern="1200">
                          <a:solidFill>
                            <a:schemeClr val="dk1"/>
                          </a:solidFill>
                          <a:latin typeface="Arial"/>
                          <a:ea typeface=""/>
                          <a:cs typeface=""/>
                        </a:defRPr>
                      </a:lvl1pPr>
                      <a:lvl2pPr marL="457200" algn="l" defTabSz="914400" rtl="0" eaLnBrk="1" latinLnBrk="0" hangingPunct="1">
                        <a:defRPr sz="1800" kern="1200">
                          <a:solidFill>
                            <a:schemeClr val="dk1"/>
                          </a:solidFill>
                          <a:latin typeface="Arial"/>
                          <a:ea typeface=""/>
                          <a:cs typeface=""/>
                        </a:defRPr>
                      </a:lvl2pPr>
                      <a:lvl3pPr marL="914400" algn="l" defTabSz="914400" rtl="0" eaLnBrk="1" latinLnBrk="0" hangingPunct="1">
                        <a:defRPr sz="1800" kern="1200">
                          <a:solidFill>
                            <a:schemeClr val="dk1"/>
                          </a:solidFill>
                          <a:latin typeface="Arial"/>
                          <a:ea typeface=""/>
                          <a:cs typeface=""/>
                        </a:defRPr>
                      </a:lvl3pPr>
                      <a:lvl4pPr marL="1371600" algn="l" defTabSz="914400" rtl="0" eaLnBrk="1" latinLnBrk="0" hangingPunct="1">
                        <a:defRPr sz="1800" kern="1200">
                          <a:solidFill>
                            <a:schemeClr val="dk1"/>
                          </a:solidFill>
                          <a:latin typeface="Arial"/>
                          <a:ea typeface=""/>
                          <a:cs typeface=""/>
                        </a:defRPr>
                      </a:lvl4pPr>
                      <a:lvl5pPr marL="1828800" algn="l" defTabSz="914400" rtl="0" eaLnBrk="1" latinLnBrk="0" hangingPunct="1">
                        <a:defRPr sz="1800" kern="1200">
                          <a:solidFill>
                            <a:schemeClr val="dk1"/>
                          </a:solidFill>
                          <a:latin typeface="Arial"/>
                          <a:ea typeface=""/>
                          <a:cs typeface=""/>
                        </a:defRPr>
                      </a:lvl5pPr>
                      <a:lvl6pPr marL="2286000" algn="l" defTabSz="914400" rtl="0" eaLnBrk="1" latinLnBrk="0" hangingPunct="1">
                        <a:defRPr sz="1800" kern="1200">
                          <a:solidFill>
                            <a:schemeClr val="dk1"/>
                          </a:solidFill>
                          <a:latin typeface="Arial"/>
                          <a:ea typeface=""/>
                          <a:cs typeface=""/>
                        </a:defRPr>
                      </a:lvl6pPr>
                      <a:lvl7pPr marL="2743200" algn="l" defTabSz="914400" rtl="0" eaLnBrk="1" latinLnBrk="0" hangingPunct="1">
                        <a:defRPr sz="1800" kern="1200">
                          <a:solidFill>
                            <a:schemeClr val="dk1"/>
                          </a:solidFill>
                          <a:latin typeface="Arial"/>
                          <a:ea typeface=""/>
                          <a:cs typeface=""/>
                        </a:defRPr>
                      </a:lvl7pPr>
                      <a:lvl8pPr marL="3200400" algn="l" defTabSz="914400" rtl="0" eaLnBrk="1" latinLnBrk="0" hangingPunct="1">
                        <a:defRPr sz="1800" kern="1200">
                          <a:solidFill>
                            <a:schemeClr val="dk1"/>
                          </a:solidFill>
                          <a:latin typeface="Arial"/>
                          <a:ea typeface=""/>
                          <a:cs typeface=""/>
                        </a:defRPr>
                      </a:lvl8pPr>
                      <a:lvl9pPr marL="3657600" algn="l" defTabSz="914400" rtl="0" eaLnBrk="1" latinLnBrk="0" hangingPunct="1">
                        <a:defRPr sz="1800" kern="1200">
                          <a:solidFill>
                            <a:schemeClr val="dk1"/>
                          </a:solidFill>
                          <a:latin typeface="Arial"/>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1" dirty="0" smtClean="0">
                          <a:latin typeface="Arial" pitchFamily="34" charset="0"/>
                          <a:cs typeface="Arial" pitchFamily="34" charset="0"/>
                        </a:rPr>
                        <a:t>Phase 1 Results &amp; Insights:</a:t>
                      </a:r>
                    </a:p>
                    <a:p>
                      <a:pPr marL="447675" indent="-179388">
                        <a:buFont typeface="Arial" panose="020B0604020202020204" pitchFamily="34" charset="0"/>
                        <a:buChar char="•"/>
                      </a:pPr>
                      <a:r>
                        <a:rPr lang="en-CA" sz="1000" baseline="0" dirty="0" smtClean="0"/>
                        <a:t>Develop both an internal and external communications plan suitable for your organization, based on its culture, politics, and risk tolerance.</a:t>
                      </a:r>
                    </a:p>
                    <a:p>
                      <a:pPr marL="447675" indent="-179388">
                        <a:buFont typeface="Arial" panose="020B0604020202020204" pitchFamily="34" charset="0"/>
                        <a:buChar char="•"/>
                      </a:pPr>
                      <a:r>
                        <a:rPr lang="en-CA" sz="1000" baseline="0" dirty="0" smtClean="0"/>
                        <a:t>SIRT Policy.</a:t>
                      </a:r>
                    </a:p>
                    <a:p>
                      <a:pPr marL="447675" indent="-179388">
                        <a:buFont typeface="Arial" panose="020B0604020202020204" pitchFamily="34" charset="0"/>
                        <a:buChar char="•"/>
                      </a:pPr>
                      <a:r>
                        <a:rPr lang="en-CA" sz="1000" baseline="0" dirty="0" smtClean="0"/>
                        <a:t>Communications training via simulated incident scenarios and the value of reviewing how the crisis was handled.</a:t>
                      </a:r>
                    </a:p>
                  </a:txBody>
                  <a:tcPr>
                    <a:lnL w="12700" cap="flat" cmpd="sng" algn="ctr">
                      <a:noFill/>
                      <a:prstDash val="solid"/>
                      <a:round/>
                      <a:headEnd type="none" w="med" len="med"/>
                      <a:tailEnd type="none" w="med" len="med"/>
                    </a:lnL>
                    <a:lnR w="57150" cap="flat" cmpd="sng" algn="ctr">
                      <a:noFill/>
                      <a:prstDash val="solid"/>
                      <a:round/>
                      <a:headEnd type="none" w="med" len="med"/>
                      <a:tailEnd type="none" w="med" len="med"/>
                    </a:lnR>
                    <a:lnT w="5715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pic>
        <p:nvPicPr>
          <p:cNvPr id="19" name="Picture 18"/>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95746" y="2608669"/>
            <a:ext cx="338488" cy="304923"/>
          </a:xfrm>
          <a:prstGeom prst="rect">
            <a:avLst/>
          </a:prstGeom>
        </p:spPr>
      </p:pic>
      <p:grpSp>
        <p:nvGrpSpPr>
          <p:cNvPr id="20" name="Group 25"/>
          <p:cNvGrpSpPr/>
          <p:nvPr>
            <p:custDataLst>
              <p:tags r:id="rId1"/>
            </p:custDataLst>
          </p:nvPr>
        </p:nvGrpSpPr>
        <p:grpSpPr>
          <a:xfrm>
            <a:off x="367258" y="4017909"/>
            <a:ext cx="266976" cy="250703"/>
            <a:chOff x="3375893" y="3714688"/>
            <a:chExt cx="815991" cy="792088"/>
          </a:xfrm>
          <a:solidFill>
            <a:schemeClr val="bg1">
              <a:lumMod val="85000"/>
            </a:schemeClr>
          </a:solidFill>
        </p:grpSpPr>
        <p:sp>
          <p:nvSpPr>
            <p:cNvPr id="21" name="Rounded Rectangle 20"/>
            <p:cNvSpPr/>
            <p:nvPr>
              <p:custDataLst>
                <p:tags r:id="rId5"/>
              </p:custDataLst>
            </p:nvPr>
          </p:nvSpPr>
          <p:spPr>
            <a:xfrm>
              <a:off x="3375893" y="3714688"/>
              <a:ext cx="815991" cy="792088"/>
            </a:xfrm>
            <a:prstGeom prst="round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pic>
          <p:nvPicPr>
            <p:cNvPr id="22" name="Picture 21" descr="tool.wmf"/>
            <p:cNvPicPr>
              <a:picLocks noChangeAspect="1"/>
            </p:cNvPicPr>
            <p:nvPr>
              <p:custDataLst>
                <p:tags r:id="rId6"/>
              </p:custDataLst>
            </p:nvPr>
          </p:nvPicPr>
          <p:blipFill>
            <a:blip r:embed="rId10" cstate="print"/>
            <a:stretch>
              <a:fillRect/>
            </a:stretch>
          </p:blipFill>
          <p:spPr>
            <a:xfrm>
              <a:off x="3463829" y="3795627"/>
              <a:ext cx="633902" cy="614791"/>
            </a:xfrm>
            <a:prstGeom prst="rect">
              <a:avLst/>
            </a:prstGeom>
            <a:grpFill/>
          </p:spPr>
        </p:pic>
      </p:grpSp>
      <p:pic>
        <p:nvPicPr>
          <p:cNvPr id="24" name="Picture 2" descr="http://static.infotech.com/images/icons/word-icon-20x20.png"/>
          <p:cNvPicPr>
            <a:picLocks noChangeAspect="1" noChangeArrowheads="1"/>
          </p:cNvPicPr>
          <p:nvPr/>
        </p:nvPicPr>
        <p:blipFill>
          <a:blip r:embed="rId11" cstate="print"/>
          <a:srcRect/>
          <a:stretch>
            <a:fillRect/>
          </a:stretch>
        </p:blipFill>
        <p:spPr bwMode="auto">
          <a:xfrm>
            <a:off x="555391" y="5034216"/>
            <a:ext cx="157686" cy="157686"/>
          </a:xfrm>
          <a:prstGeom prst="rect">
            <a:avLst/>
          </a:prstGeom>
          <a:noFill/>
        </p:spPr>
      </p:pic>
      <p:pic>
        <p:nvPicPr>
          <p:cNvPr id="37" name="Picture 36"/>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420320" y="2612352"/>
            <a:ext cx="338488" cy="304923"/>
          </a:xfrm>
          <a:prstGeom prst="rect">
            <a:avLst/>
          </a:prstGeom>
        </p:spPr>
      </p:pic>
      <p:grpSp>
        <p:nvGrpSpPr>
          <p:cNvPr id="38" name="Group 25"/>
          <p:cNvGrpSpPr/>
          <p:nvPr>
            <p:custDataLst>
              <p:tags r:id="rId2"/>
            </p:custDataLst>
          </p:nvPr>
        </p:nvGrpSpPr>
        <p:grpSpPr>
          <a:xfrm>
            <a:off x="4491832" y="4017909"/>
            <a:ext cx="266976" cy="250703"/>
            <a:chOff x="3375893" y="3714688"/>
            <a:chExt cx="815991" cy="792088"/>
          </a:xfrm>
          <a:solidFill>
            <a:schemeClr val="bg1">
              <a:lumMod val="85000"/>
            </a:schemeClr>
          </a:solidFill>
        </p:grpSpPr>
        <p:sp>
          <p:nvSpPr>
            <p:cNvPr id="39" name="Rounded Rectangle 38"/>
            <p:cNvSpPr/>
            <p:nvPr>
              <p:custDataLst>
                <p:tags r:id="rId3"/>
              </p:custDataLst>
            </p:nvPr>
          </p:nvSpPr>
          <p:spPr>
            <a:xfrm>
              <a:off x="3375893" y="3714688"/>
              <a:ext cx="815991" cy="792088"/>
            </a:xfrm>
            <a:prstGeom prst="round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pic>
          <p:nvPicPr>
            <p:cNvPr id="40" name="Picture 39" descr="tool.wmf"/>
            <p:cNvPicPr>
              <a:picLocks noChangeAspect="1"/>
            </p:cNvPicPr>
            <p:nvPr>
              <p:custDataLst>
                <p:tags r:id="rId4"/>
              </p:custDataLst>
            </p:nvPr>
          </p:nvPicPr>
          <p:blipFill>
            <a:blip r:embed="rId10" cstate="print"/>
            <a:stretch>
              <a:fillRect/>
            </a:stretch>
          </p:blipFill>
          <p:spPr>
            <a:xfrm>
              <a:off x="3463829" y="3795627"/>
              <a:ext cx="633902" cy="614791"/>
            </a:xfrm>
            <a:prstGeom prst="rect">
              <a:avLst/>
            </a:prstGeom>
            <a:grpFill/>
          </p:spPr>
        </p:pic>
      </p:grpSp>
      <p:pic>
        <p:nvPicPr>
          <p:cNvPr id="46" name="Picture 2" descr="http://static.infotech.com/images/icons/word-icon-20x20.png"/>
          <p:cNvPicPr>
            <a:picLocks noChangeAspect="1" noChangeArrowheads="1"/>
          </p:cNvPicPr>
          <p:nvPr/>
        </p:nvPicPr>
        <p:blipFill>
          <a:blip r:embed="rId11" cstate="print"/>
          <a:srcRect/>
          <a:stretch>
            <a:fillRect/>
          </a:stretch>
        </p:blipFill>
        <p:spPr bwMode="auto">
          <a:xfrm>
            <a:off x="4695937" y="5034216"/>
            <a:ext cx="157686" cy="157686"/>
          </a:xfrm>
          <a:prstGeom prst="rect">
            <a:avLst/>
          </a:prstGeom>
          <a:noFill/>
        </p:spPr>
      </p:pic>
      <p:pic>
        <p:nvPicPr>
          <p:cNvPr id="47" name="Picture 4" descr="http://static.infotech.com/images/icons/excel-icon-20x20.png"/>
          <p:cNvPicPr>
            <a:picLocks noChangeAspect="1" noChangeArrowheads="1"/>
          </p:cNvPicPr>
          <p:nvPr/>
        </p:nvPicPr>
        <p:blipFill>
          <a:blip r:embed="rId12" cstate="print"/>
          <a:srcRect/>
          <a:stretch>
            <a:fillRect/>
          </a:stretch>
        </p:blipFill>
        <p:spPr bwMode="auto">
          <a:xfrm>
            <a:off x="4696185" y="5589842"/>
            <a:ext cx="157438" cy="157438"/>
          </a:xfrm>
          <a:prstGeom prst="rect">
            <a:avLst/>
          </a:prstGeom>
          <a:noFill/>
        </p:spPr>
      </p:pic>
      <p:sp>
        <p:nvSpPr>
          <p:cNvPr id="35" name="Text Placeholder 2"/>
          <p:cNvSpPr txBox="1">
            <a:spLocks/>
          </p:cNvSpPr>
          <p:nvPr/>
        </p:nvSpPr>
        <p:spPr bwMode="auto">
          <a:xfrm>
            <a:off x="639475" y="1143778"/>
            <a:ext cx="8199437" cy="3460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marL="180975" indent="-180975" algn="l" rtl="0" eaLnBrk="1" fontAlgn="base" hangingPunct="1">
              <a:spcBef>
                <a:spcPct val="20000"/>
              </a:spcBef>
              <a:spcAft>
                <a:spcPct val="0"/>
              </a:spcAft>
              <a:buClr>
                <a:schemeClr val="tx1"/>
              </a:buClr>
              <a:buSzPct val="120000"/>
              <a:buFont typeface="Arial" pitchFamily="34" charset="0"/>
              <a:buChar char="•"/>
              <a:defRPr sz="1200" kern="1200">
                <a:solidFill>
                  <a:schemeClr val="tx1"/>
                </a:solidFill>
                <a:latin typeface="+mn-lt"/>
                <a:ea typeface="+mn-ea"/>
                <a:cs typeface="+mn-cs"/>
              </a:defRPr>
            </a:lvl1pPr>
            <a:lvl2pPr marL="361950" indent="-180975" algn="l" rtl="0" eaLnBrk="1" fontAlgn="base" hangingPunct="1">
              <a:spcBef>
                <a:spcPct val="20000"/>
              </a:spcBef>
              <a:spcAft>
                <a:spcPct val="0"/>
              </a:spcAft>
              <a:buClr>
                <a:schemeClr val="tx1"/>
              </a:buClr>
              <a:buSzPct val="150000"/>
              <a:buFont typeface="Arial" pitchFamily="34" charset="0"/>
              <a:buChar char="◦"/>
              <a:defRPr sz="1200" kern="1200">
                <a:solidFill>
                  <a:schemeClr val="tx1"/>
                </a:solidFill>
                <a:latin typeface="+mn-lt"/>
                <a:ea typeface="+mn-ea"/>
                <a:cs typeface="+mn-cs"/>
              </a:defRPr>
            </a:lvl2pPr>
            <a:lvl3pPr marL="542925" indent="-180975" algn="l" rtl="0" eaLnBrk="1" fontAlgn="base" hangingPunct="1">
              <a:spcBef>
                <a:spcPct val="20000"/>
              </a:spcBef>
              <a:spcAft>
                <a:spcPct val="0"/>
              </a:spcAft>
              <a:buClr>
                <a:schemeClr val="tx1"/>
              </a:buClr>
              <a:buFont typeface="Arial" pitchFamily="34" charset="0"/>
              <a:buChar char="–"/>
              <a:defRPr sz="1200" kern="1200">
                <a:solidFill>
                  <a:schemeClr val="tx1"/>
                </a:solidFill>
                <a:latin typeface="+mn-lt"/>
                <a:ea typeface="+mn-ea"/>
                <a:cs typeface="+mn-cs"/>
              </a:defRPr>
            </a:lvl3pPr>
            <a:lvl4pPr marL="714375" indent="-171450" algn="l" rtl="0" eaLnBrk="1" fontAlgn="base" hangingPunct="1">
              <a:spcBef>
                <a:spcPct val="20000"/>
              </a:spcBef>
              <a:spcAft>
                <a:spcPct val="0"/>
              </a:spcAft>
              <a:buClr>
                <a:schemeClr val="tx1"/>
              </a:buClr>
              <a:buFont typeface="Wingdings" pitchFamily="2" charset="2"/>
              <a:buChar char="§"/>
              <a:defRPr sz="12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76213" indent="-176213" eaLnBrk="0" hangingPunct="0">
              <a:spcBef>
                <a:spcPts val="0"/>
              </a:spcBef>
              <a:spcAft>
                <a:spcPts val="450"/>
              </a:spcAft>
              <a:buClr>
                <a:srgbClr val="333333"/>
              </a:buClr>
              <a:buSzPct val="100000"/>
              <a:buFont typeface="Arial" pitchFamily="34" charset="0"/>
              <a:buBlip>
                <a:blip r:embed="rId13"/>
              </a:buBlip>
              <a:defRPr/>
            </a:pPr>
            <a:r>
              <a:rPr lang="en-US" sz="1400" b="1" dirty="0">
                <a:solidFill>
                  <a:srgbClr val="333333"/>
                </a:solidFill>
                <a:cs typeface="Open Sans"/>
              </a:rPr>
              <a:t>Call 1-888-670-8889 </a:t>
            </a:r>
            <a:r>
              <a:rPr lang="en-US" sz="1400" dirty="0">
                <a:solidFill>
                  <a:srgbClr val="333333"/>
                </a:solidFill>
                <a:cs typeface="Open Sans"/>
              </a:rPr>
              <a:t>or email </a:t>
            </a:r>
            <a:r>
              <a:rPr lang="en-US" sz="1400" dirty="0" smtClean="0">
                <a:solidFill>
                  <a:srgbClr val="333333"/>
                </a:solidFill>
                <a:cs typeface="Open Sans"/>
                <a:hlinkClick r:id="rId14"/>
              </a:rPr>
              <a:t>GuidedImplementations@InfoTech.com</a:t>
            </a:r>
            <a:r>
              <a:rPr lang="en-US" sz="1400" dirty="0" smtClean="0">
                <a:solidFill>
                  <a:srgbClr val="333333"/>
                </a:solidFill>
                <a:cs typeface="Open Sans"/>
              </a:rPr>
              <a:t> for more information. </a:t>
            </a:r>
            <a:endParaRPr lang="en-US" sz="1400" dirty="0">
              <a:solidFill>
                <a:srgbClr val="333333"/>
              </a:solidFill>
              <a:cs typeface="Open Sans"/>
            </a:endParaRPr>
          </a:p>
        </p:txBody>
      </p:sp>
      <p:pic>
        <p:nvPicPr>
          <p:cNvPr id="27" name="Picture 2" descr="http://static.infotech.com/images/icons/word-icon-20x20.png"/>
          <p:cNvPicPr>
            <a:picLocks noChangeAspect="1" noChangeArrowheads="1"/>
          </p:cNvPicPr>
          <p:nvPr/>
        </p:nvPicPr>
        <p:blipFill>
          <a:blip r:embed="rId11" cstate="print"/>
          <a:srcRect/>
          <a:stretch>
            <a:fillRect/>
          </a:stretch>
        </p:blipFill>
        <p:spPr bwMode="auto">
          <a:xfrm>
            <a:off x="4695937" y="5219425"/>
            <a:ext cx="157686" cy="157686"/>
          </a:xfrm>
          <a:prstGeom prst="rect">
            <a:avLst/>
          </a:prstGeom>
          <a:noFill/>
        </p:spPr>
      </p:pic>
      <p:pic>
        <p:nvPicPr>
          <p:cNvPr id="23" name="Picture 2" descr="http://static.infotech.com/images/icons/word-icon-20x20.png"/>
          <p:cNvPicPr>
            <a:picLocks noChangeAspect="1" noChangeArrowheads="1"/>
          </p:cNvPicPr>
          <p:nvPr/>
        </p:nvPicPr>
        <p:blipFill>
          <a:blip r:embed="rId11" cstate="print"/>
          <a:srcRect/>
          <a:stretch>
            <a:fillRect/>
          </a:stretch>
        </p:blipFill>
        <p:spPr bwMode="auto">
          <a:xfrm>
            <a:off x="4695937" y="5404634"/>
            <a:ext cx="157686" cy="157686"/>
          </a:xfrm>
          <a:prstGeom prst="rect">
            <a:avLst/>
          </a:prstGeom>
          <a:noFill/>
        </p:spPr>
      </p:pic>
    </p:spTree>
    <p:extLst>
      <p:ext uri="{BB962C8B-B14F-4D97-AF65-F5344CB8AC3E}">
        <p14:creationId xmlns:p14="http://schemas.microsoft.com/office/powerpoint/2010/main" val="41430657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Create an internal communications plan</a:t>
            </a:r>
            <a:endParaRPr lang="en-US" dirty="0"/>
          </a:p>
        </p:txBody>
      </p:sp>
      <p:sp>
        <p:nvSpPr>
          <p:cNvPr id="3" name="Text Placeholder 2"/>
          <p:cNvSpPr>
            <a:spLocks noGrp="1"/>
          </p:cNvSpPr>
          <p:nvPr>
            <p:ph type="body" sz="quarter" idx="10"/>
          </p:nvPr>
        </p:nvSpPr>
        <p:spPr/>
        <p:txBody>
          <a:bodyPr/>
          <a:lstStyle/>
          <a:p>
            <a:r>
              <a:rPr lang="en-US" dirty="0" smtClean="0"/>
              <a:t>2.1</a:t>
            </a:r>
            <a:endParaRPr lang="en-US" dirty="0"/>
          </a:p>
        </p:txBody>
      </p:sp>
      <p:sp>
        <p:nvSpPr>
          <p:cNvPr id="10" name="TextBox 9"/>
          <p:cNvSpPr txBox="1"/>
          <p:nvPr/>
        </p:nvSpPr>
        <p:spPr>
          <a:xfrm>
            <a:off x="251536" y="1734614"/>
            <a:ext cx="8625764" cy="1258860"/>
          </a:xfrm>
          <a:prstGeom prst="rect">
            <a:avLst/>
          </a:prstGeom>
          <a:solidFill>
            <a:schemeClr val="accent1">
              <a:alpha val="20000"/>
            </a:schemeClr>
          </a:solidFill>
        </p:spPr>
        <p:txBody>
          <a:bodyPr wrap="square" lIns="243840" tIns="121920" rIns="243840" bIns="121920" rtlCol="0">
            <a:noAutofit/>
          </a:bodyPr>
          <a:lstStyle/>
          <a:p>
            <a:r>
              <a:rPr lang="en-US" sz="1200" dirty="0"/>
              <a:t>The first step towards developing a good internal communications plan is to </a:t>
            </a:r>
            <a:r>
              <a:rPr lang="en-US" sz="1200" b="1" dirty="0" smtClean="0"/>
              <a:t>have SIRT members </a:t>
            </a:r>
            <a:r>
              <a:rPr lang="en-US" sz="1200" b="1" dirty="0"/>
              <a:t>get used to interacting with each other</a:t>
            </a:r>
            <a:r>
              <a:rPr lang="en-US" sz="1200" dirty="0"/>
              <a:t> so that </a:t>
            </a:r>
            <a:r>
              <a:rPr lang="en-US" sz="1200" dirty="0" smtClean="0"/>
              <a:t>members </a:t>
            </a:r>
            <a:r>
              <a:rPr lang="en-US" sz="1200" dirty="0"/>
              <a:t>understand what </a:t>
            </a:r>
            <a:r>
              <a:rPr lang="en-US" sz="1200" dirty="0" smtClean="0"/>
              <a:t>issues are seen as </a:t>
            </a:r>
            <a:r>
              <a:rPr lang="en-US" sz="1200" dirty="0"/>
              <a:t>important </a:t>
            </a:r>
            <a:r>
              <a:rPr lang="en-US" sz="1200" dirty="0" smtClean="0"/>
              <a:t>by </a:t>
            </a:r>
            <a:r>
              <a:rPr lang="en-US" sz="1200" dirty="0"/>
              <a:t>each department the members come from. Consider using games that focus on teamwork and communication to help them get used to each others’ perspectives (e.g. office scavenger hunt</a:t>
            </a:r>
            <a:r>
              <a:rPr lang="en-US" sz="1200" dirty="0" smtClean="0"/>
              <a:t>).</a:t>
            </a:r>
            <a:endParaRPr lang="en-US" sz="1200" dirty="0"/>
          </a:p>
        </p:txBody>
      </p:sp>
      <p:sp>
        <p:nvSpPr>
          <p:cNvPr id="11" name="TextBox 10"/>
          <p:cNvSpPr txBox="1"/>
          <p:nvPr/>
        </p:nvSpPr>
        <p:spPr>
          <a:xfrm>
            <a:off x="251536" y="3406782"/>
            <a:ext cx="8637270" cy="1325416"/>
          </a:xfrm>
          <a:prstGeom prst="rect">
            <a:avLst/>
          </a:prstGeom>
          <a:solidFill>
            <a:schemeClr val="accent3">
              <a:alpha val="20000"/>
            </a:schemeClr>
          </a:solidFill>
        </p:spPr>
        <p:txBody>
          <a:bodyPr wrap="square" lIns="243840" tIns="121920" rIns="243840" bIns="121920" rtlCol="0">
            <a:noAutofit/>
          </a:bodyPr>
          <a:lstStyle/>
          <a:p>
            <a:r>
              <a:rPr lang="en-CA" sz="1200" dirty="0"/>
              <a:t>Using </a:t>
            </a:r>
            <a:r>
              <a:rPr lang="en-CA" sz="1200" dirty="0" smtClean="0"/>
              <a:t>the template provided (step 1.8), develop a </a:t>
            </a:r>
            <a:r>
              <a:rPr lang="en-CA" sz="1200" dirty="0"/>
              <a:t>threat-escalation </a:t>
            </a:r>
            <a:r>
              <a:rPr lang="en-CA" sz="1200" dirty="0" smtClean="0"/>
              <a:t>chart and </a:t>
            </a:r>
            <a:r>
              <a:rPr lang="en-CA" sz="1200" dirty="0"/>
              <a:t>assess who needs to be notified for each </a:t>
            </a:r>
            <a:r>
              <a:rPr lang="en-CA" sz="1200" dirty="0" smtClean="0"/>
              <a:t>severity level. </a:t>
            </a:r>
            <a:r>
              <a:rPr lang="en-CA" sz="1200" b="1" dirty="0" smtClean="0"/>
              <a:t>These decisions will be unique to each organization,</a:t>
            </a:r>
            <a:r>
              <a:rPr lang="en-CA" sz="1200" dirty="0" smtClean="0"/>
              <a:t> but remember to strike a balance between transparency and need-to-know – especially when it comes to employees. It may be ideal to report all incidents to employees as way to teach them that the organization is not impenetrable and that they have a role to play in the organization’s security, but you shouldn’t overlook the possibility of an insider threat who you may be tipping off by openly communicating.</a:t>
            </a:r>
            <a:endParaRPr lang="en-US" sz="1200" dirty="0"/>
          </a:p>
        </p:txBody>
      </p:sp>
      <p:sp>
        <p:nvSpPr>
          <p:cNvPr id="12" name="TextBox 11"/>
          <p:cNvSpPr txBox="1"/>
          <p:nvPr/>
        </p:nvSpPr>
        <p:spPr>
          <a:xfrm>
            <a:off x="251536" y="5133252"/>
            <a:ext cx="8648776" cy="1258408"/>
          </a:xfrm>
          <a:prstGeom prst="rect">
            <a:avLst/>
          </a:prstGeom>
          <a:solidFill>
            <a:schemeClr val="accent2">
              <a:alpha val="20000"/>
            </a:schemeClr>
          </a:solidFill>
        </p:spPr>
        <p:txBody>
          <a:bodyPr wrap="square" lIns="243840" tIns="121920" rIns="243840" bIns="121920" rtlCol="0">
            <a:noAutofit/>
          </a:bodyPr>
          <a:lstStyle/>
          <a:p>
            <a:r>
              <a:rPr lang="en-US" sz="1200" dirty="0" smtClean="0"/>
              <a:t>Communication is a major responsibility of the SIRT, so it is important that each member can easily contact the others, as well as stakeholders. Standard office communication may work well now, but if an attack knocks out the phone and email systems, you’ll need a backup. A backup communications method doesn’t need to be fancy; it just needs to efficient and reliable – a third-party email client, IM service, or cellular phones are all possible options. However, </a:t>
            </a:r>
            <a:r>
              <a:rPr lang="en-US" sz="1200" b="1" dirty="0" smtClean="0"/>
              <a:t>avoid using social media as a backup:</a:t>
            </a:r>
            <a:r>
              <a:rPr lang="en-US" sz="1200" dirty="0" smtClean="0"/>
              <a:t> it only takes one wrong click for the whole conversation to become public news. </a:t>
            </a:r>
            <a:endParaRPr lang="en-US" sz="1200" dirty="0"/>
          </a:p>
        </p:txBody>
      </p:sp>
      <p:sp>
        <p:nvSpPr>
          <p:cNvPr id="13" name="Rectangle 12"/>
          <p:cNvSpPr/>
          <p:nvPr/>
        </p:nvSpPr>
        <p:spPr>
          <a:xfrm>
            <a:off x="251536" y="1358520"/>
            <a:ext cx="8648776" cy="388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1. Introduce the SIRT (to each other)</a:t>
            </a:r>
            <a:endParaRPr lang="en-US" dirty="0"/>
          </a:p>
        </p:txBody>
      </p:sp>
      <p:sp>
        <p:nvSpPr>
          <p:cNvPr id="14" name="Rectangle 13"/>
          <p:cNvSpPr/>
          <p:nvPr/>
        </p:nvSpPr>
        <p:spPr>
          <a:xfrm>
            <a:off x="240029" y="3005728"/>
            <a:ext cx="8640201" cy="3888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2</a:t>
            </a:r>
            <a:r>
              <a:rPr lang="en-US" dirty="0" smtClean="0"/>
              <a:t>. Survey possible threats (inside and outside)</a:t>
            </a:r>
            <a:endParaRPr lang="en-US" dirty="0"/>
          </a:p>
        </p:txBody>
      </p:sp>
      <p:sp>
        <p:nvSpPr>
          <p:cNvPr id="15" name="Rectangle 14"/>
          <p:cNvSpPr/>
          <p:nvPr/>
        </p:nvSpPr>
        <p:spPr>
          <a:xfrm>
            <a:off x="263042" y="4743450"/>
            <a:ext cx="8625764" cy="3898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3</a:t>
            </a:r>
            <a:r>
              <a:rPr lang="en-US" dirty="0" smtClean="0"/>
              <a:t>. Establish a communication method (and a backup) </a:t>
            </a:r>
            <a:endParaRPr lang="en-US" dirty="0"/>
          </a:p>
        </p:txBody>
      </p:sp>
    </p:spTree>
    <p:extLst>
      <p:ext uri="{BB962C8B-B14F-4D97-AF65-F5344CB8AC3E}">
        <p14:creationId xmlns:p14="http://schemas.microsoft.com/office/powerpoint/2010/main" val="4196512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30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Customize the </a:t>
            </a:r>
            <a:r>
              <a:rPr lang="en-US" i="1" dirty="0" smtClean="0"/>
              <a:t>Security Incident Response Interdepartmental Communications Template</a:t>
            </a:r>
            <a:endParaRPr lang="en-US" i="1" dirty="0"/>
          </a:p>
        </p:txBody>
      </p:sp>
      <p:sp>
        <p:nvSpPr>
          <p:cNvPr id="4" name="Text Placeholder 3"/>
          <p:cNvSpPr>
            <a:spLocks noGrp="1"/>
          </p:cNvSpPr>
          <p:nvPr>
            <p:ph type="body" sz="quarter" idx="10"/>
          </p:nvPr>
        </p:nvSpPr>
        <p:spPr/>
        <p:txBody>
          <a:bodyPr/>
          <a:lstStyle/>
          <a:p>
            <a:r>
              <a:rPr lang="en-US" i="1" dirty="0"/>
              <a:t>Security Incident Response Interdepartmental Communications </a:t>
            </a:r>
            <a:r>
              <a:rPr lang="en-US" i="1" dirty="0" smtClean="0"/>
              <a:t>Template</a:t>
            </a:r>
            <a:endParaRPr lang="en-US" i="1" dirty="0"/>
          </a:p>
        </p:txBody>
      </p:sp>
      <p:sp>
        <p:nvSpPr>
          <p:cNvPr id="10" name="Text Placeholder 9"/>
          <p:cNvSpPr>
            <a:spLocks noGrp="1"/>
          </p:cNvSpPr>
          <p:nvPr>
            <p:ph type="body" sz="quarter" idx="11"/>
          </p:nvPr>
        </p:nvSpPr>
        <p:spPr/>
        <p:txBody>
          <a:bodyPr/>
          <a:lstStyle/>
          <a:p>
            <a:r>
              <a:rPr lang="en-US" dirty="0" smtClean="0"/>
              <a:t>2.1</a:t>
            </a:r>
            <a:endParaRPr lang="en-US" dirty="0"/>
          </a:p>
        </p:txBody>
      </p:sp>
      <p:sp>
        <p:nvSpPr>
          <p:cNvPr id="3" name="TextBox 2"/>
          <p:cNvSpPr txBox="1"/>
          <p:nvPr/>
        </p:nvSpPr>
        <p:spPr>
          <a:xfrm>
            <a:off x="351926" y="1639743"/>
            <a:ext cx="4621807" cy="3277820"/>
          </a:xfrm>
          <a:prstGeom prst="rect">
            <a:avLst/>
          </a:prstGeom>
        </p:spPr>
        <p:txBody>
          <a:bodyPr wrap="square" rtlCol="0">
            <a:spAutoFit/>
          </a:bodyPr>
          <a:lstStyle/>
          <a:p>
            <a:pPr>
              <a:spcAft>
                <a:spcPts val="600"/>
              </a:spcAft>
            </a:pPr>
            <a:r>
              <a:rPr lang="en-US" sz="1200" dirty="0" smtClean="0"/>
              <a:t>When it comes to communicating the specifics of an incident to all the involved personnel</a:t>
            </a:r>
            <a:r>
              <a:rPr lang="en-US" sz="1200" b="1" dirty="0" smtClean="0"/>
              <a:t>, it’s hard to beat a face-to-face meeting.</a:t>
            </a:r>
            <a:r>
              <a:rPr lang="en-US" sz="1200" dirty="0" smtClean="0"/>
              <a:t> </a:t>
            </a:r>
          </a:p>
          <a:p>
            <a:pPr>
              <a:spcAft>
                <a:spcPts val="600"/>
              </a:spcAft>
            </a:pPr>
            <a:r>
              <a:rPr lang="en-US" sz="1200" dirty="0" smtClean="0"/>
              <a:t>However, sometimes this just isn’t possible. Modern organizations are structured in ways that often prevent people from meeting in the same room as often as may be desired. </a:t>
            </a:r>
            <a:endParaRPr lang="en-US" sz="1200" dirty="0"/>
          </a:p>
          <a:p>
            <a:pPr marL="171450" indent="-171450">
              <a:spcAft>
                <a:spcPts val="600"/>
              </a:spcAft>
              <a:buFont typeface="Arial" panose="020B0604020202020204" pitchFamily="34" charset="0"/>
              <a:buChar char="•"/>
            </a:pPr>
            <a:r>
              <a:rPr lang="en-US" sz="1200" b="1" dirty="0" smtClean="0"/>
              <a:t>This doesn’t mean that communication has to stop</a:t>
            </a:r>
            <a:r>
              <a:rPr lang="en-US" sz="1200" dirty="0" smtClean="0"/>
              <a:t> until the SIRT can meet in person. In fact, there is no one-size-fits-all approach to incident response communications, and some organizations might be comfortable to coordinate these efforts remotely. It really depends on the organization in question and the ways they’re comfortable doing business.</a:t>
            </a:r>
            <a:endParaRPr lang="en-US" sz="1200" dirty="0"/>
          </a:p>
          <a:p>
            <a:pPr marL="171450" indent="-171450">
              <a:buFont typeface="Arial" panose="020B0604020202020204" pitchFamily="34" charset="0"/>
              <a:buChar char="•"/>
            </a:pPr>
            <a:r>
              <a:rPr lang="en-US" sz="1200" dirty="0" smtClean="0"/>
              <a:t>However, even when all SIRT members are in the same place, </a:t>
            </a:r>
            <a:r>
              <a:rPr lang="en-US" sz="1200" b="1" dirty="0" smtClean="0"/>
              <a:t>communication can still be challenging,</a:t>
            </a:r>
            <a:r>
              <a:rPr lang="en-US" sz="1200" dirty="0" smtClean="0"/>
              <a:t> so it’s a good idea to have a communications record to fall back on, so that each team member can easily recover the information they need when they need it.</a:t>
            </a:r>
          </a:p>
        </p:txBody>
      </p:sp>
      <p:pic>
        <p:nvPicPr>
          <p:cNvPr id="6" name="Picture 5"/>
          <p:cNvPicPr>
            <a:picLocks noChangeAspect="1"/>
          </p:cNvPicPr>
          <p:nvPr/>
        </p:nvPicPr>
        <p:blipFill>
          <a:blip r:embed="rId2"/>
          <a:stretch>
            <a:fillRect/>
          </a:stretch>
        </p:blipFill>
        <p:spPr>
          <a:xfrm>
            <a:off x="6684791" y="1698293"/>
            <a:ext cx="1648718" cy="2136367"/>
          </a:xfrm>
          <a:prstGeom prst="rect">
            <a:avLst/>
          </a:prstGeom>
          <a:ln>
            <a:solidFill>
              <a:schemeClr val="accent1">
                <a:shade val="50000"/>
              </a:schemeClr>
            </a:solidFill>
          </a:ln>
          <a:effectLst>
            <a:outerShdw blurRad="50800" dist="38100" dir="2700000" algn="tl" rotWithShape="0">
              <a:prstClr val="black">
                <a:alpha val="40000"/>
              </a:prstClr>
            </a:outerShdw>
          </a:effectLst>
        </p:spPr>
      </p:pic>
      <p:pic>
        <p:nvPicPr>
          <p:cNvPr id="5" name="Picture 4"/>
          <p:cNvPicPr>
            <a:picLocks noChangeAspect="1"/>
          </p:cNvPicPr>
          <p:nvPr/>
        </p:nvPicPr>
        <p:blipFill>
          <a:blip r:embed="rId3"/>
          <a:stretch>
            <a:fillRect/>
          </a:stretch>
        </p:blipFill>
        <p:spPr>
          <a:xfrm>
            <a:off x="5775668" y="1910348"/>
            <a:ext cx="1648531" cy="2135269"/>
          </a:xfrm>
          <a:prstGeom prst="rect">
            <a:avLst/>
          </a:prstGeom>
          <a:ln>
            <a:solidFill>
              <a:schemeClr val="accent1">
                <a:shade val="50000"/>
              </a:schemeClr>
            </a:solidFill>
          </a:ln>
          <a:effectLst>
            <a:outerShdw blurRad="50800" dist="38100" dir="2700000" algn="tl" rotWithShape="0">
              <a:prstClr val="black">
                <a:alpha val="40000"/>
              </a:prstClr>
            </a:outerShdw>
          </a:effectLst>
        </p:spPr>
      </p:pic>
      <p:grpSp>
        <p:nvGrpSpPr>
          <p:cNvPr id="7" name="Group 6"/>
          <p:cNvGrpSpPr/>
          <p:nvPr/>
        </p:nvGrpSpPr>
        <p:grpSpPr>
          <a:xfrm>
            <a:off x="251520" y="5175574"/>
            <a:ext cx="3564342" cy="1122655"/>
            <a:chOff x="310684" y="1569845"/>
            <a:chExt cx="3564342" cy="1122655"/>
          </a:xfrm>
        </p:grpSpPr>
        <p:sp>
          <p:nvSpPr>
            <p:cNvPr id="8" name="Text Placeholder 12"/>
            <p:cNvSpPr txBox="1">
              <a:spLocks/>
            </p:cNvSpPr>
            <p:nvPr/>
          </p:nvSpPr>
          <p:spPr>
            <a:xfrm>
              <a:off x="323389" y="1856834"/>
              <a:ext cx="3551637" cy="835666"/>
            </a:xfrm>
            <a:prstGeom prst="rect">
              <a:avLst/>
            </a:prstGeom>
            <a:solidFill>
              <a:schemeClr val="bg1">
                <a:lumMod val="95000"/>
              </a:schemeClr>
            </a:solidFill>
            <a:ln w="25400">
              <a:solidFill>
                <a:schemeClr val="bg1">
                  <a:lumMod val="95000"/>
                </a:schemeClr>
              </a:solidFill>
            </a:ln>
            <a:effectLst>
              <a:outerShdw blurRad="25400" dist="25400" dir="2700000" algn="ctr" rotWithShape="0">
                <a:srgbClr val="000000">
                  <a:alpha val="10000"/>
                </a:srgbClr>
              </a:outerShdw>
            </a:effectLst>
          </p:spPr>
          <p:txBody>
            <a:bodyPr/>
            <a:lstStyle>
              <a:lvl1pPr marL="180975" indent="-180975" algn="l" rtl="0" eaLnBrk="1" fontAlgn="base" hangingPunct="1">
                <a:spcBef>
                  <a:spcPct val="20000"/>
                </a:spcBef>
                <a:spcAft>
                  <a:spcPct val="0"/>
                </a:spcAft>
                <a:buClr>
                  <a:schemeClr val="tx1"/>
                </a:buClr>
                <a:buSzPct val="120000"/>
                <a:buFont typeface="Arial" pitchFamily="34" charset="0"/>
                <a:buChar char="•"/>
                <a:defRPr sz="1200" kern="1200">
                  <a:solidFill>
                    <a:schemeClr val="tx1"/>
                  </a:solidFill>
                  <a:latin typeface="+mn-lt"/>
                  <a:ea typeface="+mn-ea"/>
                  <a:cs typeface="+mn-cs"/>
                </a:defRPr>
              </a:lvl1pPr>
              <a:lvl2pPr marL="361950" indent="-180975" algn="l" rtl="0" eaLnBrk="1" fontAlgn="base" hangingPunct="1">
                <a:spcBef>
                  <a:spcPct val="20000"/>
                </a:spcBef>
                <a:spcAft>
                  <a:spcPct val="0"/>
                </a:spcAft>
                <a:buClr>
                  <a:schemeClr val="tx1"/>
                </a:buClr>
                <a:buSzPct val="150000"/>
                <a:buFont typeface="Arial" pitchFamily="34" charset="0"/>
                <a:buChar char="◦"/>
                <a:defRPr sz="1200" kern="1200">
                  <a:solidFill>
                    <a:schemeClr val="tx1"/>
                  </a:solidFill>
                  <a:latin typeface="+mn-lt"/>
                  <a:ea typeface="+mn-ea"/>
                  <a:cs typeface="+mn-cs"/>
                </a:defRPr>
              </a:lvl2pPr>
              <a:lvl3pPr marL="542925" indent="-180975" algn="l" rtl="0" eaLnBrk="1" fontAlgn="base" hangingPunct="1">
                <a:spcBef>
                  <a:spcPct val="20000"/>
                </a:spcBef>
                <a:spcAft>
                  <a:spcPct val="0"/>
                </a:spcAft>
                <a:buClr>
                  <a:schemeClr val="tx1"/>
                </a:buClr>
                <a:buFont typeface="Arial" pitchFamily="34" charset="0"/>
                <a:buChar char="–"/>
                <a:defRPr sz="1200" kern="1200">
                  <a:solidFill>
                    <a:schemeClr val="tx1"/>
                  </a:solidFill>
                  <a:latin typeface="+mn-lt"/>
                  <a:ea typeface="+mn-ea"/>
                  <a:cs typeface="+mn-cs"/>
                </a:defRPr>
              </a:lvl3pPr>
              <a:lvl4pPr marL="714375" indent="-171450" algn="l" rtl="0" eaLnBrk="1" fontAlgn="base" hangingPunct="1">
                <a:spcBef>
                  <a:spcPct val="20000"/>
                </a:spcBef>
                <a:spcAft>
                  <a:spcPct val="0"/>
                </a:spcAft>
                <a:buClr>
                  <a:schemeClr val="tx1"/>
                </a:buClr>
                <a:buFont typeface="Wingdings" pitchFamily="2" charset="2"/>
                <a:buChar char="§"/>
                <a:defRPr sz="12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600"/>
                </a:spcBef>
                <a:spcAft>
                  <a:spcPts val="600"/>
                </a:spcAft>
                <a:buClr>
                  <a:srgbClr val="333333"/>
                </a:buClr>
                <a:buSzPct val="100000"/>
                <a:buFont typeface="Arial" pitchFamily="34" charset="0"/>
                <a:buNone/>
              </a:pPr>
              <a:r>
                <a:rPr lang="en-CA" dirty="0" smtClean="0">
                  <a:solidFill>
                    <a:srgbClr val="333333"/>
                  </a:solidFill>
                </a:rPr>
                <a:t>Remember to keep a copy of these exchanges for the post-incident review. They can be a valuable window into how to further improve communications between team members.</a:t>
              </a:r>
              <a:endParaRPr lang="en-CA" dirty="0">
                <a:solidFill>
                  <a:srgbClr val="333333"/>
                </a:solidFill>
              </a:endParaRPr>
            </a:p>
          </p:txBody>
        </p: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10684" y="1569845"/>
              <a:ext cx="3096774" cy="286513"/>
            </a:xfrm>
            <a:prstGeom prst="rect">
              <a:avLst/>
            </a:prstGeom>
          </p:spPr>
        </p:pic>
      </p:grpSp>
      <p:sp>
        <p:nvSpPr>
          <p:cNvPr id="12" name="Rectangle 11"/>
          <p:cNvSpPr/>
          <p:nvPr/>
        </p:nvSpPr>
        <p:spPr>
          <a:xfrm>
            <a:off x="4421488" y="5299033"/>
            <a:ext cx="4445324" cy="100295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p:cNvGrpSpPr/>
          <p:nvPr/>
        </p:nvGrpSpPr>
        <p:grpSpPr>
          <a:xfrm>
            <a:off x="4472526" y="5374502"/>
            <a:ext cx="4343248" cy="869599"/>
            <a:chOff x="330208" y="3120459"/>
            <a:chExt cx="4547297" cy="1124139"/>
          </a:xfrm>
          <a:solidFill>
            <a:schemeClr val="bg1">
              <a:lumMod val="95000"/>
            </a:schemeClr>
          </a:solidFill>
        </p:grpSpPr>
        <p:grpSp>
          <p:nvGrpSpPr>
            <p:cNvPr id="14" name="Group 6"/>
            <p:cNvGrpSpPr>
              <a:grpSpLocks noChangeAspect="1"/>
            </p:cNvGrpSpPr>
            <p:nvPr/>
          </p:nvGrpSpPr>
          <p:grpSpPr>
            <a:xfrm>
              <a:off x="330208" y="3364264"/>
              <a:ext cx="574571" cy="557739"/>
              <a:chOff x="3409562" y="3846176"/>
              <a:chExt cx="732546" cy="711087"/>
            </a:xfrm>
            <a:grpFill/>
            <a:effectLst>
              <a:outerShdw blurRad="12700" dist="12700" dir="2700000" algn="tl" rotWithShape="0">
                <a:prstClr val="black">
                  <a:alpha val="4000"/>
                </a:prstClr>
              </a:outerShdw>
            </a:effectLst>
          </p:grpSpPr>
          <p:sp>
            <p:nvSpPr>
              <p:cNvPr id="16" name="Rounded Rectangle 6"/>
              <p:cNvSpPr/>
              <p:nvPr/>
            </p:nvSpPr>
            <p:spPr>
              <a:xfrm>
                <a:off x="3409562" y="3846176"/>
                <a:ext cx="732546" cy="711087"/>
              </a:xfrm>
              <a:prstGeom prst="roundRect">
                <a:avLst>
                  <a:gd name="adj" fmla="val 0"/>
                </a:avLst>
              </a:prstGeom>
              <a:grpFill/>
              <a:ln w="25400" cap="flat" cmpd="sng" algn="ctr">
                <a:noFill/>
                <a:prstDash val="solid"/>
              </a:ln>
              <a:effectLst>
                <a:outerShdw blurRad="12700" dist="25400" dir="2700000" algn="tl" rotWithShape="0">
                  <a:prstClr val="black">
                    <a:alpha val="4000"/>
                  </a:prstClr>
                </a:outerShdw>
              </a:effectLst>
            </p:spPr>
            <p:txBody>
              <a:bodyPr rtlCol="0" anchor="ctr"/>
              <a:lstStyle>
                <a:defPPr>
                  <a:defRPr lang="en-US"/>
                </a:defPPr>
                <a:lvl1pPr algn="ctr" rtl="0" fontAlgn="base">
                  <a:spcBef>
                    <a:spcPct val="0"/>
                  </a:spcBef>
                  <a:spcAft>
                    <a:spcPct val="0"/>
                  </a:spcAft>
                  <a:defRPr kern="1200">
                    <a:solidFill>
                      <a:schemeClr val="lt1"/>
                    </a:solidFill>
                    <a:latin typeface="+mn-lt"/>
                    <a:ea typeface="+mn-ea"/>
                    <a:cs typeface="+mn-cs"/>
                  </a:defRPr>
                </a:lvl1pPr>
                <a:lvl2pPr marL="457200" algn="ctr" rtl="0" fontAlgn="base">
                  <a:spcBef>
                    <a:spcPct val="0"/>
                  </a:spcBef>
                  <a:spcAft>
                    <a:spcPct val="0"/>
                  </a:spcAft>
                  <a:defRPr kern="1200">
                    <a:solidFill>
                      <a:schemeClr val="lt1"/>
                    </a:solidFill>
                    <a:latin typeface="+mn-lt"/>
                    <a:ea typeface="+mn-ea"/>
                    <a:cs typeface="+mn-cs"/>
                  </a:defRPr>
                </a:lvl2pPr>
                <a:lvl3pPr marL="914400" algn="ctr" rtl="0" fontAlgn="base">
                  <a:spcBef>
                    <a:spcPct val="0"/>
                  </a:spcBef>
                  <a:spcAft>
                    <a:spcPct val="0"/>
                  </a:spcAft>
                  <a:defRPr kern="1200">
                    <a:solidFill>
                      <a:schemeClr val="lt1"/>
                    </a:solidFill>
                    <a:latin typeface="+mn-lt"/>
                    <a:ea typeface="+mn-ea"/>
                    <a:cs typeface="+mn-cs"/>
                  </a:defRPr>
                </a:lvl3pPr>
                <a:lvl4pPr marL="1371600" algn="ctr" rtl="0" fontAlgn="base">
                  <a:spcBef>
                    <a:spcPct val="0"/>
                  </a:spcBef>
                  <a:spcAft>
                    <a:spcPct val="0"/>
                  </a:spcAft>
                  <a:defRPr kern="1200">
                    <a:solidFill>
                      <a:schemeClr val="lt1"/>
                    </a:solidFill>
                    <a:latin typeface="+mn-lt"/>
                    <a:ea typeface="+mn-ea"/>
                    <a:cs typeface="+mn-cs"/>
                  </a:defRPr>
                </a:lvl4pPr>
                <a:lvl5pPr marL="1828800" algn="ctr"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a:endParaRPr>
              </a:p>
            </p:txBody>
          </p:sp>
          <p:pic>
            <p:nvPicPr>
              <p:cNvPr id="17" name="Picture 16" descr="tool.wmf"/>
              <p:cNvPicPr>
                <a:picLocks noChangeAspect="1"/>
              </p:cNvPicPr>
              <p:nvPr/>
            </p:nvPicPr>
            <p:blipFill>
              <a:blip r:embed="rId5" cstate="print"/>
              <a:stretch>
                <a:fillRect/>
              </a:stretch>
            </p:blipFill>
            <p:spPr>
              <a:xfrm>
                <a:off x="3502385" y="3945202"/>
                <a:ext cx="505507" cy="490265"/>
              </a:xfrm>
              <a:prstGeom prst="rect">
                <a:avLst/>
              </a:prstGeom>
              <a:grpFill/>
              <a:ln>
                <a:noFill/>
              </a:ln>
            </p:spPr>
          </p:pic>
        </p:grpSp>
        <p:sp>
          <p:nvSpPr>
            <p:cNvPr id="15" name="Text Placeholder 11"/>
            <p:cNvSpPr txBox="1">
              <a:spLocks/>
            </p:cNvSpPr>
            <p:nvPr/>
          </p:nvSpPr>
          <p:spPr bwMode="auto">
            <a:xfrm>
              <a:off x="943818" y="3120459"/>
              <a:ext cx="3933687" cy="1124139"/>
            </a:xfrm>
            <a:prstGeom prst="rect">
              <a:avLst/>
            </a:prstGeom>
            <a:solidFill>
              <a:schemeClr val="bg1">
                <a:lumMod val="95000"/>
              </a:schemeClr>
            </a:solidFill>
            <a:ln w="9525">
              <a:noFill/>
              <a:miter lim="800000"/>
              <a:headEnd/>
              <a:tailEnd/>
            </a:ln>
          </p:spPr>
          <p:txBody>
            <a:bodyPr vert="horz" wrap="square" lIns="91440" tIns="45720" rIns="91440" bIns="45720" numCol="1" anchor="ctr" anchorCtr="0" compatLnSpc="1">
              <a:prstTxWarp prst="textNoShape">
                <a:avLst/>
              </a:prstTxWarp>
            </a:bodyPr>
            <a:lstStyle>
              <a:lvl1pPr marL="0" marR="0" indent="0" algn="l" defTabSz="914400" rtl="0" eaLnBrk="0" fontAlgn="base" latinLnBrk="0" hangingPunct="0">
                <a:lnSpc>
                  <a:spcPct val="100000"/>
                </a:lnSpc>
                <a:spcBef>
                  <a:spcPct val="20000"/>
                </a:spcBef>
                <a:spcAft>
                  <a:spcPct val="0"/>
                </a:spcAft>
                <a:buClr>
                  <a:schemeClr val="tx1"/>
                </a:buClr>
                <a:buSzPct val="120000"/>
                <a:buFont typeface="Arial" pitchFamily="34" charset="0"/>
                <a:buNone/>
                <a:tabLst/>
                <a:defRPr sz="1200" b="0" i="0" kern="1200" baseline="0">
                  <a:solidFill>
                    <a:schemeClr val="bg1"/>
                  </a:solidFill>
                  <a:latin typeface="+mn-lt"/>
                  <a:ea typeface="+mn-ea"/>
                  <a:cs typeface="+mn-cs"/>
                </a:defRPr>
              </a:lvl1pPr>
              <a:lvl2pPr marL="180975" indent="0" algn="l" rtl="0" eaLnBrk="1" fontAlgn="base" hangingPunct="1">
                <a:spcBef>
                  <a:spcPct val="20000"/>
                </a:spcBef>
                <a:spcAft>
                  <a:spcPct val="0"/>
                </a:spcAft>
                <a:buClr>
                  <a:schemeClr val="tx1"/>
                </a:buClr>
                <a:buSzPct val="150000"/>
                <a:buFont typeface="Arial" pitchFamily="34" charset="0"/>
                <a:buNone/>
                <a:defRPr sz="1200" kern="1200">
                  <a:solidFill>
                    <a:schemeClr val="tx1"/>
                  </a:solidFill>
                  <a:latin typeface="+mn-lt"/>
                  <a:ea typeface="+mn-ea"/>
                  <a:cs typeface="+mn-cs"/>
                </a:defRPr>
              </a:lvl2pPr>
              <a:lvl3pPr marL="361950" indent="0" algn="l" rtl="0" eaLnBrk="1" fontAlgn="base" hangingPunct="1">
                <a:spcBef>
                  <a:spcPct val="20000"/>
                </a:spcBef>
                <a:spcAft>
                  <a:spcPct val="0"/>
                </a:spcAft>
                <a:buClr>
                  <a:schemeClr val="tx1"/>
                </a:buClr>
                <a:buFont typeface="Arial" pitchFamily="34" charset="0"/>
                <a:buNone/>
                <a:defRPr sz="1200" kern="1200">
                  <a:solidFill>
                    <a:schemeClr val="tx1"/>
                  </a:solidFill>
                  <a:latin typeface="+mn-lt"/>
                  <a:ea typeface="+mn-ea"/>
                  <a:cs typeface="+mn-cs"/>
                </a:defRPr>
              </a:lvl3pPr>
              <a:lvl4pPr marL="542925" indent="0" algn="l" rtl="0" eaLnBrk="1" fontAlgn="base" hangingPunct="1">
                <a:spcBef>
                  <a:spcPct val="20000"/>
                </a:spcBef>
                <a:spcAft>
                  <a:spcPct val="0"/>
                </a:spcAft>
                <a:buClr>
                  <a:schemeClr val="tx1"/>
                </a:buClr>
                <a:buFont typeface="Wingdings" pitchFamily="2" charset="2"/>
                <a:buNone/>
                <a:defRPr sz="1200" kern="1200">
                  <a:solidFill>
                    <a:schemeClr val="tx1"/>
                  </a:solidFill>
                  <a:latin typeface="+mn-lt"/>
                  <a:ea typeface="+mn-ea"/>
                  <a:cs typeface="+mn-cs"/>
                </a:defRPr>
              </a:lvl4pPr>
              <a:lvl5pPr marL="1828800" indent="0" algn="l" rtl="0" eaLnBrk="1" fontAlgn="base" hangingPunct="1">
                <a:spcBef>
                  <a:spcPct val="20000"/>
                </a:spcBef>
                <a:spcAft>
                  <a:spcPct val="0"/>
                </a:spcAft>
                <a:buFont typeface="Arial" charset="0"/>
                <a:buNone/>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solidFill>
                    <a:schemeClr val="tx1"/>
                  </a:solidFill>
                </a:rPr>
                <a:t>Customize this </a:t>
              </a:r>
              <a:r>
                <a:rPr lang="en-US" b="1" i="1" dirty="0">
                  <a:solidFill>
                    <a:schemeClr val="tx1"/>
                  </a:solidFill>
                  <a:hlinkClick r:id="rId6"/>
                </a:rPr>
                <a:t>C</a:t>
              </a:r>
              <a:r>
                <a:rPr lang="en-US" b="1" i="1" dirty="0" smtClean="0">
                  <a:solidFill>
                    <a:schemeClr val="tx1"/>
                  </a:solidFill>
                  <a:hlinkClick r:id="rId6"/>
                </a:rPr>
                <a:t>ommunications </a:t>
              </a:r>
              <a:r>
                <a:rPr lang="en-US" b="1" i="1" dirty="0">
                  <a:solidFill>
                    <a:schemeClr val="tx1"/>
                  </a:solidFill>
                  <a:hlinkClick r:id="rId6"/>
                </a:rPr>
                <a:t>T</a:t>
              </a:r>
              <a:r>
                <a:rPr lang="en-US" b="1" i="1" dirty="0" smtClean="0">
                  <a:solidFill>
                    <a:schemeClr val="tx1"/>
                  </a:solidFill>
                  <a:hlinkClick r:id="rId6"/>
                </a:rPr>
                <a:t>emplate</a:t>
              </a:r>
              <a:r>
                <a:rPr lang="en-US" b="1" i="1" dirty="0" smtClean="0">
                  <a:solidFill>
                    <a:schemeClr val="tx1"/>
                  </a:solidFill>
                </a:rPr>
                <a:t> </a:t>
              </a:r>
              <a:r>
                <a:rPr lang="en-US" dirty="0">
                  <a:solidFill>
                    <a:schemeClr val="tx1"/>
                  </a:solidFill>
                </a:rPr>
                <a:t>to </a:t>
              </a:r>
              <a:r>
                <a:rPr lang="en-US" dirty="0" smtClean="0">
                  <a:solidFill>
                    <a:schemeClr val="tx1"/>
                  </a:solidFill>
                </a:rPr>
                <a:t>suit </a:t>
              </a:r>
              <a:r>
                <a:rPr lang="en-US" dirty="0">
                  <a:solidFill>
                    <a:schemeClr val="tx1"/>
                  </a:solidFill>
                </a:rPr>
                <a:t>your </a:t>
              </a:r>
              <a:r>
                <a:rPr lang="en-US" dirty="0" smtClean="0">
                  <a:solidFill>
                    <a:schemeClr val="tx1"/>
                  </a:solidFill>
                </a:rPr>
                <a:t>organization’s </a:t>
              </a:r>
              <a:r>
                <a:rPr lang="en-US" dirty="0">
                  <a:solidFill>
                    <a:schemeClr val="tx1"/>
                  </a:solidFill>
                </a:rPr>
                <a:t>needs and use it as a way to exchange and record information essential to the communications and remediation effort.</a:t>
              </a:r>
            </a:p>
          </p:txBody>
        </p:sp>
      </p:grpSp>
      <p:sp>
        <p:nvSpPr>
          <p:cNvPr id="18" name="Rectangle 17"/>
          <p:cNvSpPr/>
          <p:nvPr/>
        </p:nvSpPr>
        <p:spPr>
          <a:xfrm>
            <a:off x="5230364" y="4188511"/>
            <a:ext cx="3413647" cy="100718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Regular communication between SIRT members is important. Use this template </a:t>
            </a:r>
            <a:br>
              <a:rPr lang="en-US" sz="1200" b="1" dirty="0">
                <a:solidFill>
                  <a:schemeClr val="tx1"/>
                </a:solidFill>
              </a:rPr>
            </a:br>
            <a:r>
              <a:rPr lang="en-US" sz="1200" b="1" dirty="0">
                <a:solidFill>
                  <a:schemeClr val="tx1"/>
                </a:solidFill>
              </a:rPr>
              <a:t>to communicate updates to other team members as soon as new information becomes available.</a:t>
            </a:r>
            <a:endParaRPr lang="en-CA" sz="1200" b="1" dirty="0">
              <a:solidFill>
                <a:schemeClr val="tx1"/>
              </a:solidFill>
            </a:endParaRPr>
          </a:p>
        </p:txBody>
      </p:sp>
    </p:spTree>
    <p:extLst>
      <p:ext uri="{BB962C8B-B14F-4D97-AF65-F5344CB8AC3E}">
        <p14:creationId xmlns:p14="http://schemas.microsoft.com/office/powerpoint/2010/main" val="25392807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775013" y="1878955"/>
            <a:ext cx="3884909" cy="2989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Decide on a communications approval process</a:t>
            </a:r>
          </a:p>
        </p:txBody>
      </p:sp>
      <p:sp>
        <p:nvSpPr>
          <p:cNvPr id="2" name="Title 1"/>
          <p:cNvSpPr>
            <a:spLocks noGrp="1"/>
          </p:cNvSpPr>
          <p:nvPr>
            <p:ph type="title"/>
          </p:nvPr>
        </p:nvSpPr>
        <p:spPr/>
        <p:txBody>
          <a:bodyPr/>
          <a:lstStyle/>
          <a:p>
            <a:r>
              <a:rPr lang="en-US" dirty="0" smtClean="0"/>
              <a:t>Develop an external communications strategy</a:t>
            </a:r>
            <a:endParaRPr lang="en-US" dirty="0"/>
          </a:p>
        </p:txBody>
      </p:sp>
      <p:sp>
        <p:nvSpPr>
          <p:cNvPr id="3" name="Text Placeholder 2"/>
          <p:cNvSpPr>
            <a:spLocks noGrp="1"/>
          </p:cNvSpPr>
          <p:nvPr>
            <p:ph type="body" sz="quarter" idx="10"/>
          </p:nvPr>
        </p:nvSpPr>
        <p:spPr/>
        <p:txBody>
          <a:bodyPr/>
          <a:lstStyle/>
          <a:p>
            <a:r>
              <a:rPr lang="en-US" dirty="0" smtClean="0"/>
              <a:t>2.2</a:t>
            </a:r>
            <a:endParaRPr lang="en-US" dirty="0"/>
          </a:p>
        </p:txBody>
      </p:sp>
      <p:sp>
        <p:nvSpPr>
          <p:cNvPr id="4" name="Rectangle 3"/>
          <p:cNvSpPr/>
          <p:nvPr/>
        </p:nvSpPr>
        <p:spPr>
          <a:xfrm>
            <a:off x="6190150" y="1988303"/>
            <a:ext cx="2439365" cy="3770263"/>
          </a:xfrm>
          <a:prstGeom prst="rect">
            <a:avLst/>
          </a:prstGeom>
        </p:spPr>
        <p:txBody>
          <a:bodyPr wrap="square">
            <a:spAutoFit/>
          </a:bodyPr>
          <a:lstStyle/>
          <a:p>
            <a:pPr algn="ctr">
              <a:spcAft>
                <a:spcPts val="600"/>
              </a:spcAft>
            </a:pPr>
            <a:r>
              <a:rPr lang="en-CA" sz="1400" i="1" dirty="0">
                <a:solidFill>
                  <a:srgbClr val="000000"/>
                </a:solidFill>
                <a:latin typeface="+mj-lt"/>
              </a:rPr>
              <a:t>Your priorities for communicating in the immediate aftermath of a cyber incident need to be geared towards a long-term communications </a:t>
            </a:r>
            <a:r>
              <a:rPr lang="en-CA" sz="1400" i="1" dirty="0" smtClean="0">
                <a:solidFill>
                  <a:srgbClr val="000000"/>
                </a:solidFill>
                <a:latin typeface="+mj-lt"/>
              </a:rPr>
              <a:t>engagement . . . You </a:t>
            </a:r>
            <a:r>
              <a:rPr lang="en-CA" sz="1400" i="1" dirty="0">
                <a:solidFill>
                  <a:srgbClr val="000000"/>
                </a:solidFill>
                <a:latin typeface="+mj-lt"/>
              </a:rPr>
              <a:t>have to set things up in such a </a:t>
            </a:r>
            <a:r>
              <a:rPr lang="en-CA" sz="1400" i="1" dirty="0" smtClean="0">
                <a:solidFill>
                  <a:srgbClr val="000000"/>
                </a:solidFill>
                <a:latin typeface="+mj-lt"/>
              </a:rPr>
              <a:t>way  . . .  </a:t>
            </a:r>
            <a:r>
              <a:rPr lang="en-CA" sz="1400" i="1" dirty="0">
                <a:solidFill>
                  <a:srgbClr val="000000"/>
                </a:solidFill>
                <a:latin typeface="+mj-lt"/>
              </a:rPr>
              <a:t>so that when you get more information days, weeks, months down the road, </a:t>
            </a:r>
            <a:r>
              <a:rPr lang="en-CA" sz="1400" i="1" dirty="0" smtClean="0">
                <a:solidFill>
                  <a:srgbClr val="000000"/>
                </a:solidFill>
                <a:latin typeface="+mj-lt"/>
              </a:rPr>
              <a:t>you’re </a:t>
            </a:r>
            <a:r>
              <a:rPr lang="en-CA" sz="1400" i="1" dirty="0">
                <a:solidFill>
                  <a:srgbClr val="000000"/>
                </a:solidFill>
                <a:latin typeface="+mj-lt"/>
              </a:rPr>
              <a:t>able to update your narrative, as opposed to </a:t>
            </a:r>
            <a:r>
              <a:rPr lang="en-CA" sz="1400" i="1" dirty="0" smtClean="0">
                <a:solidFill>
                  <a:srgbClr val="000000"/>
                </a:solidFill>
                <a:latin typeface="+mj-lt"/>
              </a:rPr>
              <a:t>chang[ing] </a:t>
            </a:r>
            <a:r>
              <a:rPr lang="en-CA" sz="1400" i="1" dirty="0">
                <a:solidFill>
                  <a:srgbClr val="000000"/>
                </a:solidFill>
                <a:latin typeface="+mj-lt"/>
              </a:rPr>
              <a:t>your narrative</a:t>
            </a:r>
            <a:r>
              <a:rPr lang="en-CA" sz="1400" i="1" dirty="0" smtClean="0">
                <a:solidFill>
                  <a:srgbClr val="000000"/>
                </a:solidFill>
                <a:latin typeface="+mj-lt"/>
              </a:rPr>
              <a:t>.</a:t>
            </a:r>
          </a:p>
          <a:p>
            <a:pPr algn="r">
              <a:spcAft>
                <a:spcPts val="600"/>
              </a:spcAft>
            </a:pPr>
            <a:r>
              <a:rPr lang="en-CA" sz="1200" dirty="0">
                <a:solidFill>
                  <a:srgbClr val="000000"/>
                </a:solidFill>
              </a:rPr>
              <a:t>– Loren Dealy Mahler, President, Dealy Mahler </a:t>
            </a:r>
            <a:r>
              <a:rPr lang="en-CA" sz="1200" dirty="0" smtClean="0">
                <a:solidFill>
                  <a:srgbClr val="000000"/>
                </a:solidFill>
              </a:rPr>
              <a:t>Strategies</a:t>
            </a:r>
            <a:endParaRPr lang="en-CA" sz="1200" dirty="0">
              <a:solidFill>
                <a:srgbClr val="000000"/>
              </a:solidFill>
            </a:endParaRPr>
          </a:p>
        </p:txBody>
      </p:sp>
      <p:pic>
        <p:nvPicPr>
          <p:cNvPr id="5" name="Picture 102"/>
          <p:cNvPicPr>
            <a:picLocks noChangeAspect="1"/>
          </p:cNvPicPr>
          <p:nvPr/>
        </p:nvPicPr>
        <p:blipFill>
          <a:blip r:embed="rId2"/>
          <a:stretch>
            <a:fillRect/>
          </a:stretch>
        </p:blipFill>
        <p:spPr>
          <a:xfrm>
            <a:off x="6360814" y="1953135"/>
            <a:ext cx="292633" cy="219475"/>
          </a:xfrm>
          <a:prstGeom prst="rect">
            <a:avLst/>
          </a:prstGeom>
        </p:spPr>
      </p:pic>
      <p:pic>
        <p:nvPicPr>
          <p:cNvPr id="6" name="Picture 102"/>
          <p:cNvPicPr>
            <a:picLocks noChangeAspect="1"/>
          </p:cNvPicPr>
          <p:nvPr/>
        </p:nvPicPr>
        <p:blipFill>
          <a:blip r:embed="rId2"/>
          <a:stretch>
            <a:fillRect/>
          </a:stretch>
        </p:blipFill>
        <p:spPr>
          <a:xfrm rot="10800000">
            <a:off x="7857035" y="4993501"/>
            <a:ext cx="292633" cy="219475"/>
          </a:xfrm>
          <a:prstGeom prst="rect">
            <a:avLst/>
          </a:prstGeom>
        </p:spPr>
      </p:pic>
      <p:sp>
        <p:nvSpPr>
          <p:cNvPr id="7" name="Rectangle 6"/>
          <p:cNvSpPr/>
          <p:nvPr/>
        </p:nvSpPr>
        <p:spPr>
          <a:xfrm>
            <a:off x="863587" y="2177893"/>
            <a:ext cx="4817123" cy="830997"/>
          </a:xfrm>
          <a:prstGeom prst="rect">
            <a:avLst/>
          </a:prstGeom>
        </p:spPr>
        <p:txBody>
          <a:bodyPr wrap="square">
            <a:spAutoFit/>
          </a:bodyPr>
          <a:lstStyle/>
          <a:p>
            <a:r>
              <a:rPr lang="en-US" sz="1200" dirty="0" smtClean="0"/>
              <a:t>External </a:t>
            </a:r>
            <a:r>
              <a:rPr lang="en-US" sz="1200" dirty="0"/>
              <a:t>communications report on sensitive issues, so it is necessary to have a process in place to ensure that releasing certain information won’t make matters worse. Without a process in place, valuable time will be lost.</a:t>
            </a:r>
          </a:p>
        </p:txBody>
      </p:sp>
      <p:sp>
        <p:nvSpPr>
          <p:cNvPr id="8" name="TextBox 7"/>
          <p:cNvSpPr txBox="1"/>
          <p:nvPr/>
        </p:nvSpPr>
        <p:spPr>
          <a:xfrm>
            <a:off x="353269" y="1073833"/>
            <a:ext cx="7946305" cy="523220"/>
          </a:xfrm>
          <a:prstGeom prst="rect">
            <a:avLst/>
          </a:prstGeom>
        </p:spPr>
        <p:txBody>
          <a:bodyPr wrap="square" rtlCol="0">
            <a:spAutoFit/>
          </a:bodyPr>
          <a:lstStyle/>
          <a:p>
            <a:r>
              <a:rPr lang="en-US" sz="1400" dirty="0" smtClean="0"/>
              <a:t>Once the internal communications plan has been set, the SIRT will be ready to start strategizing external communications. There are </a:t>
            </a:r>
            <a:r>
              <a:rPr lang="en-US" sz="1400" b="1" dirty="0" smtClean="0"/>
              <a:t>six</a:t>
            </a:r>
            <a:r>
              <a:rPr lang="en-US" sz="1400" dirty="0" smtClean="0"/>
              <a:t> key things to remember for building an effective strategy:</a:t>
            </a:r>
          </a:p>
        </p:txBody>
      </p:sp>
      <p:sp>
        <p:nvSpPr>
          <p:cNvPr id="10" name="Oval 9"/>
          <p:cNvSpPr/>
          <p:nvPr/>
        </p:nvSpPr>
        <p:spPr>
          <a:xfrm>
            <a:off x="353269" y="1740425"/>
            <a:ext cx="575998" cy="57599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1</a:t>
            </a:r>
            <a:endParaRPr lang="en-US" b="1" dirty="0"/>
          </a:p>
        </p:txBody>
      </p:sp>
      <p:sp>
        <p:nvSpPr>
          <p:cNvPr id="12" name="Rectangle 11"/>
          <p:cNvSpPr/>
          <p:nvPr/>
        </p:nvSpPr>
        <p:spPr>
          <a:xfrm>
            <a:off x="775013" y="3111030"/>
            <a:ext cx="3884909" cy="2989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Evaluate communication mediums</a:t>
            </a:r>
            <a:endParaRPr lang="en-US" sz="1200" b="1" dirty="0"/>
          </a:p>
        </p:txBody>
      </p:sp>
      <p:sp>
        <p:nvSpPr>
          <p:cNvPr id="13" name="Oval 12"/>
          <p:cNvSpPr/>
          <p:nvPr/>
        </p:nvSpPr>
        <p:spPr>
          <a:xfrm>
            <a:off x="353269" y="2972500"/>
            <a:ext cx="566422" cy="57599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2</a:t>
            </a:r>
          </a:p>
        </p:txBody>
      </p:sp>
      <p:sp>
        <p:nvSpPr>
          <p:cNvPr id="14" name="TextBox 13"/>
          <p:cNvSpPr txBox="1"/>
          <p:nvPr/>
        </p:nvSpPr>
        <p:spPr>
          <a:xfrm>
            <a:off x="863588" y="3404721"/>
            <a:ext cx="4816244" cy="1015663"/>
          </a:xfrm>
          <a:prstGeom prst="rect">
            <a:avLst/>
          </a:prstGeom>
        </p:spPr>
        <p:txBody>
          <a:bodyPr wrap="square" rtlCol="0">
            <a:spAutoFit/>
          </a:bodyPr>
          <a:lstStyle/>
          <a:p>
            <a:r>
              <a:rPr lang="en-US" sz="1200" dirty="0" smtClean="0"/>
              <a:t>You may need need to get your message out to a large number of people. There are a variety of options for doing this, but the medium you choose should fit the situation and the tone you’re trying to convey: social media works well to distribute a message quickly, but it is not likely the best place to notify people of a data breach.</a:t>
            </a:r>
          </a:p>
        </p:txBody>
      </p:sp>
      <p:sp>
        <p:nvSpPr>
          <p:cNvPr id="15" name="Rectangle 14"/>
          <p:cNvSpPr/>
          <p:nvPr/>
        </p:nvSpPr>
        <p:spPr>
          <a:xfrm>
            <a:off x="742378" y="4522867"/>
            <a:ext cx="3917544" cy="2989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Set an appropriate pace</a:t>
            </a:r>
            <a:endParaRPr lang="en-US" sz="1200" b="1" dirty="0"/>
          </a:p>
        </p:txBody>
      </p:sp>
      <p:sp>
        <p:nvSpPr>
          <p:cNvPr id="16" name="Oval 15"/>
          <p:cNvSpPr/>
          <p:nvPr/>
        </p:nvSpPr>
        <p:spPr>
          <a:xfrm>
            <a:off x="320634" y="4384337"/>
            <a:ext cx="575998" cy="57599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3</a:t>
            </a:r>
          </a:p>
        </p:txBody>
      </p:sp>
      <p:sp>
        <p:nvSpPr>
          <p:cNvPr id="17" name="TextBox 16"/>
          <p:cNvSpPr txBox="1"/>
          <p:nvPr/>
        </p:nvSpPr>
        <p:spPr>
          <a:xfrm>
            <a:off x="929267" y="4821805"/>
            <a:ext cx="4750565" cy="1384995"/>
          </a:xfrm>
          <a:prstGeom prst="rect">
            <a:avLst/>
          </a:prstGeom>
        </p:spPr>
        <p:txBody>
          <a:bodyPr wrap="square" rtlCol="0">
            <a:spAutoFit/>
          </a:bodyPr>
          <a:lstStyle/>
          <a:p>
            <a:r>
              <a:rPr lang="en-US" sz="1200" dirty="0" smtClean="0"/>
              <a:t>Incident response communications are stressful, but don’t try to simply get them over with. It won’t be possible to communicate everything in a single message, so plan on releasing information piece by piece. Only share what you know for certain. If you change your story midway through the remediation, you may seem suspicious, or worse, incompetent – both of which will only further hurt public trust and the organization’s reputation.</a:t>
            </a:r>
          </a:p>
        </p:txBody>
      </p:sp>
    </p:spTree>
    <p:extLst>
      <p:ext uri="{BB962C8B-B14F-4D97-AF65-F5344CB8AC3E}">
        <p14:creationId xmlns:p14="http://schemas.microsoft.com/office/powerpoint/2010/main" val="25333332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 </a:t>
            </a:r>
            <a:r>
              <a:rPr lang="en-US" dirty="0"/>
              <a:t>an external communications </a:t>
            </a:r>
            <a:r>
              <a:rPr lang="en-US" dirty="0" smtClean="0"/>
              <a:t>strategy </a:t>
            </a:r>
            <a:r>
              <a:rPr lang="en-US" b="1" dirty="0" smtClean="0"/>
              <a:t>continued</a:t>
            </a:r>
            <a:endParaRPr lang="en-US" dirty="0"/>
          </a:p>
        </p:txBody>
      </p:sp>
      <p:sp>
        <p:nvSpPr>
          <p:cNvPr id="3" name="Text Placeholder 2"/>
          <p:cNvSpPr>
            <a:spLocks noGrp="1"/>
          </p:cNvSpPr>
          <p:nvPr>
            <p:ph type="body" sz="quarter" idx="10"/>
          </p:nvPr>
        </p:nvSpPr>
        <p:spPr/>
        <p:txBody>
          <a:bodyPr/>
          <a:lstStyle/>
          <a:p>
            <a:r>
              <a:rPr lang="en-US" dirty="0" smtClean="0"/>
              <a:t>2.2</a:t>
            </a:r>
            <a:endParaRPr lang="en-US" dirty="0"/>
          </a:p>
        </p:txBody>
      </p:sp>
      <p:sp>
        <p:nvSpPr>
          <p:cNvPr id="4" name="Rectangle 3"/>
          <p:cNvSpPr/>
          <p:nvPr/>
        </p:nvSpPr>
        <p:spPr>
          <a:xfrm>
            <a:off x="742378" y="1401804"/>
            <a:ext cx="3917544" cy="2989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Prepare for media interactions</a:t>
            </a:r>
            <a:endParaRPr lang="en-US" sz="1200" b="1" dirty="0"/>
          </a:p>
        </p:txBody>
      </p:sp>
      <p:sp>
        <p:nvSpPr>
          <p:cNvPr id="5" name="Oval 4"/>
          <p:cNvSpPr/>
          <p:nvPr/>
        </p:nvSpPr>
        <p:spPr>
          <a:xfrm>
            <a:off x="320634" y="1263274"/>
            <a:ext cx="575998" cy="57599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4</a:t>
            </a:r>
          </a:p>
        </p:txBody>
      </p:sp>
      <p:sp>
        <p:nvSpPr>
          <p:cNvPr id="6" name="Rectangle 5"/>
          <p:cNvSpPr/>
          <p:nvPr/>
        </p:nvSpPr>
        <p:spPr>
          <a:xfrm>
            <a:off x="742378" y="4855726"/>
            <a:ext cx="3917544" cy="2989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Assess risk tolerance</a:t>
            </a:r>
            <a:endParaRPr lang="en-US" sz="1200" b="1" dirty="0"/>
          </a:p>
        </p:txBody>
      </p:sp>
      <p:sp>
        <p:nvSpPr>
          <p:cNvPr id="7" name="Oval 6"/>
          <p:cNvSpPr/>
          <p:nvPr/>
        </p:nvSpPr>
        <p:spPr>
          <a:xfrm>
            <a:off x="320634" y="4717196"/>
            <a:ext cx="575998" cy="57599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6</a:t>
            </a:r>
            <a:endParaRPr lang="en-US" b="1" dirty="0"/>
          </a:p>
        </p:txBody>
      </p:sp>
      <p:sp>
        <p:nvSpPr>
          <p:cNvPr id="8" name="Rectangle 7"/>
          <p:cNvSpPr/>
          <p:nvPr/>
        </p:nvSpPr>
        <p:spPr>
          <a:xfrm>
            <a:off x="742378" y="3238699"/>
            <a:ext cx="3917544" cy="2989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Focus on the right details</a:t>
            </a:r>
            <a:endParaRPr lang="en-US" sz="1200" b="1" dirty="0"/>
          </a:p>
        </p:txBody>
      </p:sp>
      <p:sp>
        <p:nvSpPr>
          <p:cNvPr id="9" name="Oval 8"/>
          <p:cNvSpPr/>
          <p:nvPr/>
        </p:nvSpPr>
        <p:spPr>
          <a:xfrm>
            <a:off x="320634" y="3108961"/>
            <a:ext cx="575998" cy="57599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5</a:t>
            </a:r>
          </a:p>
        </p:txBody>
      </p:sp>
      <p:sp>
        <p:nvSpPr>
          <p:cNvPr id="10" name="TextBox 9"/>
          <p:cNvSpPr txBox="1"/>
          <p:nvPr/>
        </p:nvSpPr>
        <p:spPr>
          <a:xfrm>
            <a:off x="863588" y="1726390"/>
            <a:ext cx="4816800" cy="1384995"/>
          </a:xfrm>
          <a:prstGeom prst="rect">
            <a:avLst/>
          </a:prstGeom>
        </p:spPr>
        <p:txBody>
          <a:bodyPr wrap="square" rtlCol="0">
            <a:spAutoFit/>
          </a:bodyPr>
          <a:lstStyle/>
          <a:p>
            <a:r>
              <a:rPr lang="en-US" sz="1200" dirty="0" smtClean="0"/>
              <a:t>In some cases the media may be interested in interviewing members of your organization. Be sure to assign a spokesperson to interact with the media. It is also a good idea to accommodate media requests as much as possible. If you don’t, they may seek the information from other sources including lower-level employees, which is why it’s important to keep these employees informed about what they can and cannot say if asked for an interview. </a:t>
            </a:r>
          </a:p>
        </p:txBody>
      </p:sp>
      <p:sp>
        <p:nvSpPr>
          <p:cNvPr id="11" name="TextBox 10"/>
          <p:cNvSpPr txBox="1"/>
          <p:nvPr/>
        </p:nvSpPr>
        <p:spPr>
          <a:xfrm>
            <a:off x="896632" y="3568028"/>
            <a:ext cx="4783756" cy="1200329"/>
          </a:xfrm>
          <a:prstGeom prst="rect">
            <a:avLst/>
          </a:prstGeom>
        </p:spPr>
        <p:txBody>
          <a:bodyPr wrap="square" rtlCol="0">
            <a:spAutoFit/>
          </a:bodyPr>
          <a:lstStyle/>
          <a:p>
            <a:r>
              <a:rPr lang="en-US" sz="1200" dirty="0" smtClean="0"/>
              <a:t>In the wake of a security incident, focus on rebuilding public trust. Avoid getting hung up on the specific details of who launched the attack and why. These details are important, but they are secondary to the incident’s impact on stakeholders, so keep this type of information brief and report it at the appropriate stage of the communications sequence. (More on this to come.)</a:t>
            </a:r>
          </a:p>
        </p:txBody>
      </p:sp>
      <p:pic>
        <p:nvPicPr>
          <p:cNvPr id="13" name="Picture 102"/>
          <p:cNvPicPr>
            <a:picLocks noChangeAspect="1"/>
          </p:cNvPicPr>
          <p:nvPr/>
        </p:nvPicPr>
        <p:blipFill>
          <a:blip r:embed="rId2"/>
          <a:stretch>
            <a:fillRect/>
          </a:stretch>
        </p:blipFill>
        <p:spPr>
          <a:xfrm>
            <a:off x="6223342" y="1698464"/>
            <a:ext cx="292633" cy="219475"/>
          </a:xfrm>
          <a:prstGeom prst="rect">
            <a:avLst/>
          </a:prstGeom>
        </p:spPr>
      </p:pic>
      <p:pic>
        <p:nvPicPr>
          <p:cNvPr id="14" name="Picture 102"/>
          <p:cNvPicPr>
            <a:picLocks noChangeAspect="1"/>
          </p:cNvPicPr>
          <p:nvPr/>
        </p:nvPicPr>
        <p:blipFill>
          <a:blip r:embed="rId2"/>
          <a:stretch>
            <a:fillRect/>
          </a:stretch>
        </p:blipFill>
        <p:spPr>
          <a:xfrm rot="10800000">
            <a:off x="8145786" y="2910110"/>
            <a:ext cx="292633" cy="219475"/>
          </a:xfrm>
          <a:prstGeom prst="rect">
            <a:avLst/>
          </a:prstGeom>
        </p:spPr>
      </p:pic>
      <p:sp>
        <p:nvSpPr>
          <p:cNvPr id="15" name="TextBox 14"/>
          <p:cNvSpPr txBox="1"/>
          <p:nvPr/>
        </p:nvSpPr>
        <p:spPr>
          <a:xfrm>
            <a:off x="896632" y="5185055"/>
            <a:ext cx="4783756" cy="1015663"/>
          </a:xfrm>
          <a:prstGeom prst="rect">
            <a:avLst/>
          </a:prstGeom>
        </p:spPr>
        <p:txBody>
          <a:bodyPr wrap="square" rtlCol="0">
            <a:spAutoFit/>
          </a:bodyPr>
          <a:lstStyle/>
          <a:p>
            <a:r>
              <a:rPr lang="en-US" sz="1200" dirty="0" smtClean="0"/>
              <a:t>Ultimately, what details you share and when are a matter of risk tolerance: communicating openly and not communicating at all both carry certain risks. </a:t>
            </a:r>
            <a:r>
              <a:rPr lang="en-US" sz="1200" dirty="0"/>
              <a:t>T</a:t>
            </a:r>
            <a:r>
              <a:rPr lang="en-US" sz="1200" dirty="0" smtClean="0"/>
              <a:t>o make the best choice, organizations need to take stock of their internal politics, culture, and the way they do business to make a decision that is consistent with these values.</a:t>
            </a:r>
          </a:p>
        </p:txBody>
      </p:sp>
      <p:grpSp>
        <p:nvGrpSpPr>
          <p:cNvPr id="16" name="Group 15"/>
          <p:cNvGrpSpPr/>
          <p:nvPr/>
        </p:nvGrpSpPr>
        <p:grpSpPr>
          <a:xfrm>
            <a:off x="5908430" y="4653328"/>
            <a:ext cx="2968869" cy="1615586"/>
            <a:chOff x="310684" y="1569845"/>
            <a:chExt cx="3096774" cy="1615586"/>
          </a:xfrm>
        </p:grpSpPr>
        <p:sp>
          <p:nvSpPr>
            <p:cNvPr id="17" name="Text Placeholder 12"/>
            <p:cNvSpPr txBox="1">
              <a:spLocks/>
            </p:cNvSpPr>
            <p:nvPr/>
          </p:nvSpPr>
          <p:spPr>
            <a:xfrm>
              <a:off x="323390" y="1856832"/>
              <a:ext cx="3084068" cy="1328599"/>
            </a:xfrm>
            <a:prstGeom prst="rect">
              <a:avLst/>
            </a:prstGeom>
            <a:solidFill>
              <a:schemeClr val="bg1">
                <a:lumMod val="95000"/>
              </a:schemeClr>
            </a:solidFill>
            <a:ln w="25400">
              <a:solidFill>
                <a:schemeClr val="bg1">
                  <a:lumMod val="95000"/>
                </a:schemeClr>
              </a:solidFill>
            </a:ln>
            <a:effectLst>
              <a:outerShdw blurRad="25400" dist="25400" dir="2700000" algn="ctr" rotWithShape="0">
                <a:srgbClr val="000000">
                  <a:alpha val="10000"/>
                </a:srgbClr>
              </a:outerShdw>
            </a:effectLst>
          </p:spPr>
          <p:txBody>
            <a:bodyPr/>
            <a:lstStyle>
              <a:lvl1pPr marL="180975" indent="-180975" algn="l" rtl="0" eaLnBrk="1" fontAlgn="base" hangingPunct="1">
                <a:spcBef>
                  <a:spcPct val="20000"/>
                </a:spcBef>
                <a:spcAft>
                  <a:spcPct val="0"/>
                </a:spcAft>
                <a:buClr>
                  <a:schemeClr val="tx1"/>
                </a:buClr>
                <a:buSzPct val="120000"/>
                <a:buFont typeface="Arial" pitchFamily="34" charset="0"/>
                <a:buChar char="•"/>
                <a:defRPr sz="1200" kern="1200">
                  <a:solidFill>
                    <a:schemeClr val="tx1"/>
                  </a:solidFill>
                  <a:latin typeface="+mn-lt"/>
                  <a:ea typeface="+mn-ea"/>
                  <a:cs typeface="+mn-cs"/>
                </a:defRPr>
              </a:lvl1pPr>
              <a:lvl2pPr marL="361950" indent="-180975" algn="l" rtl="0" eaLnBrk="1" fontAlgn="base" hangingPunct="1">
                <a:spcBef>
                  <a:spcPct val="20000"/>
                </a:spcBef>
                <a:spcAft>
                  <a:spcPct val="0"/>
                </a:spcAft>
                <a:buClr>
                  <a:schemeClr val="tx1"/>
                </a:buClr>
                <a:buSzPct val="150000"/>
                <a:buFont typeface="Arial" pitchFamily="34" charset="0"/>
                <a:buChar char="◦"/>
                <a:defRPr sz="1200" kern="1200">
                  <a:solidFill>
                    <a:schemeClr val="tx1"/>
                  </a:solidFill>
                  <a:latin typeface="+mn-lt"/>
                  <a:ea typeface="+mn-ea"/>
                  <a:cs typeface="+mn-cs"/>
                </a:defRPr>
              </a:lvl2pPr>
              <a:lvl3pPr marL="542925" indent="-180975" algn="l" rtl="0" eaLnBrk="1" fontAlgn="base" hangingPunct="1">
                <a:spcBef>
                  <a:spcPct val="20000"/>
                </a:spcBef>
                <a:spcAft>
                  <a:spcPct val="0"/>
                </a:spcAft>
                <a:buClr>
                  <a:schemeClr val="tx1"/>
                </a:buClr>
                <a:buFont typeface="Arial" pitchFamily="34" charset="0"/>
                <a:buChar char="–"/>
                <a:defRPr sz="1200" kern="1200">
                  <a:solidFill>
                    <a:schemeClr val="tx1"/>
                  </a:solidFill>
                  <a:latin typeface="+mn-lt"/>
                  <a:ea typeface="+mn-ea"/>
                  <a:cs typeface="+mn-cs"/>
                </a:defRPr>
              </a:lvl3pPr>
              <a:lvl4pPr marL="714375" indent="-171450" algn="l" rtl="0" eaLnBrk="1" fontAlgn="base" hangingPunct="1">
                <a:spcBef>
                  <a:spcPct val="20000"/>
                </a:spcBef>
                <a:spcAft>
                  <a:spcPct val="0"/>
                </a:spcAft>
                <a:buClr>
                  <a:schemeClr val="tx1"/>
                </a:buClr>
                <a:buFont typeface="Wingdings" pitchFamily="2" charset="2"/>
                <a:buChar char="§"/>
                <a:defRPr sz="12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600"/>
                </a:spcBef>
                <a:spcAft>
                  <a:spcPts val="600"/>
                </a:spcAft>
                <a:buClr>
                  <a:srgbClr val="333333"/>
                </a:buClr>
                <a:buSzPct val="100000"/>
                <a:buFont typeface="Arial" pitchFamily="34" charset="0"/>
                <a:buNone/>
              </a:pPr>
              <a:r>
                <a:rPr lang="en-CA" dirty="0" smtClean="0">
                  <a:solidFill>
                    <a:srgbClr val="333333"/>
                  </a:solidFill>
                </a:rPr>
                <a:t>Making decisions about what to disclose after an incident can be challenging. However, it is usually easier to repair reputational damage by adopting a position of honesty and accountability, as these are what stakeholders tend to value most after an incident.</a:t>
              </a:r>
              <a:endParaRPr lang="en-CA" dirty="0">
                <a:solidFill>
                  <a:srgbClr val="333333"/>
                </a:solidFill>
              </a:endParaRPr>
            </a:p>
          </p:txBody>
        </p:sp>
        <p:pic>
          <p:nvPicPr>
            <p:cNvPr id="18" name="Picture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0684" y="1569845"/>
              <a:ext cx="3096774" cy="286513"/>
            </a:xfrm>
            <a:prstGeom prst="rect">
              <a:avLst/>
            </a:prstGeom>
          </p:spPr>
        </p:pic>
      </p:grpSp>
      <p:sp>
        <p:nvSpPr>
          <p:cNvPr id="19" name="Rectangle 18"/>
          <p:cNvSpPr/>
          <p:nvPr/>
        </p:nvSpPr>
        <p:spPr>
          <a:xfrm>
            <a:off x="6369659" y="1782492"/>
            <a:ext cx="1943034" cy="2416046"/>
          </a:xfrm>
          <a:prstGeom prst="rect">
            <a:avLst/>
          </a:prstGeom>
        </p:spPr>
        <p:txBody>
          <a:bodyPr wrap="square">
            <a:spAutoFit/>
          </a:bodyPr>
          <a:lstStyle/>
          <a:p>
            <a:pPr algn="ctr">
              <a:spcAft>
                <a:spcPts val="600"/>
              </a:spcAft>
            </a:pPr>
            <a:r>
              <a:rPr lang="en-CA" i="1" dirty="0">
                <a:solidFill>
                  <a:srgbClr val="000000"/>
                </a:solidFill>
                <a:latin typeface="+mj-lt"/>
              </a:rPr>
              <a:t>Communicating </a:t>
            </a:r>
            <a:br>
              <a:rPr lang="en-CA" i="1" dirty="0">
                <a:solidFill>
                  <a:srgbClr val="000000"/>
                </a:solidFill>
                <a:latin typeface="+mj-lt"/>
              </a:rPr>
            </a:br>
            <a:r>
              <a:rPr lang="en-CA" i="1" dirty="0">
                <a:solidFill>
                  <a:srgbClr val="000000"/>
                </a:solidFill>
                <a:latin typeface="+mj-lt"/>
              </a:rPr>
              <a:t>is risky but </a:t>
            </a:r>
            <a:r>
              <a:rPr lang="en-CA" i="1" dirty="0" smtClean="0">
                <a:solidFill>
                  <a:srgbClr val="000000"/>
                </a:solidFill>
                <a:latin typeface="+mj-lt"/>
              </a:rPr>
              <a:t>necessary </a:t>
            </a:r>
            <a:r>
              <a:rPr lang="en-CA" i="1" dirty="0">
                <a:solidFill>
                  <a:srgbClr val="000000"/>
                </a:solidFill>
                <a:latin typeface="+mj-lt"/>
              </a:rPr>
              <a:t>and </a:t>
            </a:r>
            <a:r>
              <a:rPr lang="en-CA" i="1" dirty="0" smtClean="0">
                <a:solidFill>
                  <a:srgbClr val="000000"/>
                </a:solidFill>
                <a:latin typeface="+mj-lt"/>
              </a:rPr>
              <a:t>very </a:t>
            </a:r>
            <a:r>
              <a:rPr lang="en-CA" i="1" dirty="0">
                <a:solidFill>
                  <a:srgbClr val="000000"/>
                </a:solidFill>
                <a:latin typeface="+mj-lt"/>
              </a:rPr>
              <a:t>valuable </a:t>
            </a:r>
            <a:r>
              <a:rPr lang="en-CA" i="1" dirty="0" smtClean="0">
                <a:solidFill>
                  <a:srgbClr val="000000"/>
                </a:solidFill>
                <a:latin typeface="+mj-lt"/>
              </a:rPr>
              <a:t>if done </a:t>
            </a:r>
            <a:r>
              <a:rPr lang="en-CA" i="1" dirty="0">
                <a:solidFill>
                  <a:srgbClr val="000000"/>
                </a:solidFill>
                <a:latin typeface="+mj-lt"/>
              </a:rPr>
              <a:t>correctly.</a:t>
            </a:r>
          </a:p>
          <a:p>
            <a:pPr algn="r">
              <a:spcAft>
                <a:spcPts val="600"/>
              </a:spcAft>
            </a:pPr>
            <a:r>
              <a:rPr lang="en-CA" sz="1400" dirty="0">
                <a:solidFill>
                  <a:srgbClr val="000000"/>
                </a:solidFill>
              </a:rPr>
              <a:t>– Edward Gray, Lecturer, Ivey Business School at Western University </a:t>
            </a:r>
            <a:endParaRPr lang="en-US" sz="1400" dirty="0"/>
          </a:p>
        </p:txBody>
      </p:sp>
    </p:spTree>
    <p:extLst>
      <p:ext uri="{BB962C8B-B14F-4D97-AF65-F5344CB8AC3E}">
        <p14:creationId xmlns:p14="http://schemas.microsoft.com/office/powerpoint/2010/main" val="30383619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Understand the usual sequence of external communications</a:t>
            </a:r>
            <a:endParaRPr lang="en-US" dirty="0"/>
          </a:p>
        </p:txBody>
      </p:sp>
      <p:sp>
        <p:nvSpPr>
          <p:cNvPr id="3" name="Chevron 2"/>
          <p:cNvSpPr/>
          <p:nvPr/>
        </p:nvSpPr>
        <p:spPr>
          <a:xfrm rot="5400000">
            <a:off x="865601" y="3723240"/>
            <a:ext cx="1003194" cy="1855179"/>
          </a:xfrm>
          <a:prstGeom prst="chevron">
            <a:avLst>
              <a:gd name="adj" fmla="val 20758"/>
            </a:avLst>
          </a:prstGeom>
          <a:solidFill>
            <a:schemeClr val="accent1"/>
          </a:solidFill>
          <a:ln>
            <a:no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vert="vert270" lIns="210312" rtlCol="0" anchor="t" anchorCtr="0"/>
          <a:lstStyle/>
          <a:p>
            <a:pPr algn="ctr"/>
            <a:r>
              <a:rPr lang="en-US" sz="1400" b="1" dirty="0" smtClean="0">
                <a:solidFill>
                  <a:srgbClr val="FFFFFF"/>
                </a:solidFill>
              </a:rPr>
              <a:t>Dark Site</a:t>
            </a:r>
            <a:endParaRPr lang="en-US" sz="800" b="1" dirty="0">
              <a:solidFill>
                <a:srgbClr val="FFFFFF"/>
              </a:solidFill>
            </a:endParaRPr>
          </a:p>
        </p:txBody>
      </p:sp>
      <p:sp>
        <p:nvSpPr>
          <p:cNvPr id="4" name="Chevron 3"/>
          <p:cNvSpPr/>
          <p:nvPr/>
        </p:nvSpPr>
        <p:spPr>
          <a:xfrm rot="5400000">
            <a:off x="865600" y="2579997"/>
            <a:ext cx="1003195" cy="1855180"/>
          </a:xfrm>
          <a:prstGeom prst="chevron">
            <a:avLst>
              <a:gd name="adj" fmla="val 20758"/>
            </a:avLst>
          </a:prstGeom>
          <a:solidFill>
            <a:schemeClr val="accent3"/>
          </a:solidFill>
          <a:ln>
            <a:no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vert="vert270" lIns="210312" rtlCol="0" anchor="t" anchorCtr="0"/>
          <a:lstStyle/>
          <a:p>
            <a:pPr algn="ctr"/>
            <a:r>
              <a:rPr lang="en-US" sz="1400" b="1" dirty="0" smtClean="0">
                <a:solidFill>
                  <a:srgbClr val="FFFFFF"/>
                </a:solidFill>
              </a:rPr>
              <a:t>Press Release</a:t>
            </a:r>
            <a:endParaRPr lang="en-US" sz="800" b="1" dirty="0">
              <a:solidFill>
                <a:srgbClr val="FFFFFF"/>
              </a:solidFill>
            </a:endParaRPr>
          </a:p>
        </p:txBody>
      </p:sp>
      <p:sp>
        <p:nvSpPr>
          <p:cNvPr id="11" name="Chevron 10"/>
          <p:cNvSpPr/>
          <p:nvPr/>
        </p:nvSpPr>
        <p:spPr>
          <a:xfrm rot="5400000">
            <a:off x="865602" y="1436752"/>
            <a:ext cx="1003195" cy="1855180"/>
          </a:xfrm>
          <a:prstGeom prst="chevron">
            <a:avLst>
              <a:gd name="adj" fmla="val 20758"/>
            </a:avLst>
          </a:prstGeom>
          <a:solidFill>
            <a:schemeClr val="accent2"/>
          </a:solidFill>
          <a:ln>
            <a:no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vert="vert270" lIns="210312" rtlCol="0" anchor="t" anchorCtr="0"/>
          <a:lstStyle/>
          <a:p>
            <a:pPr algn="ctr"/>
            <a:r>
              <a:rPr lang="en-US" sz="1400" b="1" dirty="0" smtClean="0">
                <a:solidFill>
                  <a:srgbClr val="FFFFFF"/>
                </a:solidFill>
              </a:rPr>
              <a:t>Holding Statement</a:t>
            </a:r>
            <a:endParaRPr lang="en-US" sz="1400" b="1" dirty="0">
              <a:solidFill>
                <a:srgbClr val="FFFFFF"/>
              </a:solidFill>
            </a:endParaRPr>
          </a:p>
        </p:txBody>
      </p:sp>
      <p:sp>
        <p:nvSpPr>
          <p:cNvPr id="12" name="TextBox 11"/>
          <p:cNvSpPr txBox="1"/>
          <p:nvPr/>
        </p:nvSpPr>
        <p:spPr>
          <a:xfrm>
            <a:off x="184168" y="1196511"/>
            <a:ext cx="8704908" cy="461665"/>
          </a:xfrm>
          <a:prstGeom prst="rect">
            <a:avLst/>
          </a:prstGeom>
        </p:spPr>
        <p:txBody>
          <a:bodyPr wrap="square" rtlCol="0">
            <a:spAutoFit/>
          </a:bodyPr>
          <a:lstStyle/>
          <a:p>
            <a:r>
              <a:rPr lang="en-US" sz="1200" b="1" dirty="0" smtClean="0"/>
              <a:t>The following is a typical sequence of basic external communications that organizations commonly release after an incident. Each phase of this sequence is used to expand on the previous one as new information becomes available. </a:t>
            </a:r>
          </a:p>
        </p:txBody>
      </p:sp>
      <p:grpSp>
        <p:nvGrpSpPr>
          <p:cNvPr id="29" name="Group 28"/>
          <p:cNvGrpSpPr/>
          <p:nvPr/>
        </p:nvGrpSpPr>
        <p:grpSpPr>
          <a:xfrm>
            <a:off x="251520" y="5387657"/>
            <a:ext cx="8557501" cy="952845"/>
            <a:chOff x="310684" y="2429629"/>
            <a:chExt cx="8557501" cy="952845"/>
          </a:xfrm>
        </p:grpSpPr>
        <p:sp>
          <p:nvSpPr>
            <p:cNvPr id="30" name="Text Placeholder 12"/>
            <p:cNvSpPr txBox="1">
              <a:spLocks/>
            </p:cNvSpPr>
            <p:nvPr/>
          </p:nvSpPr>
          <p:spPr>
            <a:xfrm>
              <a:off x="323388" y="2716618"/>
              <a:ext cx="8544797" cy="665856"/>
            </a:xfrm>
            <a:prstGeom prst="rect">
              <a:avLst/>
            </a:prstGeom>
            <a:solidFill>
              <a:schemeClr val="bg1">
                <a:lumMod val="95000"/>
              </a:schemeClr>
            </a:solidFill>
            <a:ln w="25400">
              <a:solidFill>
                <a:schemeClr val="bg1">
                  <a:lumMod val="95000"/>
                </a:schemeClr>
              </a:solidFill>
            </a:ln>
            <a:effectLst>
              <a:outerShdw blurRad="25400" dist="25400" dir="2700000" algn="ctr" rotWithShape="0">
                <a:srgbClr val="000000">
                  <a:alpha val="10000"/>
                </a:srgbClr>
              </a:outerShdw>
            </a:effectLst>
          </p:spPr>
          <p:txBody>
            <a:bodyPr/>
            <a:lstStyle>
              <a:lvl1pPr marL="180975" indent="-180975" algn="l" rtl="0" eaLnBrk="1" fontAlgn="base" hangingPunct="1">
                <a:spcBef>
                  <a:spcPct val="20000"/>
                </a:spcBef>
                <a:spcAft>
                  <a:spcPct val="0"/>
                </a:spcAft>
                <a:buClr>
                  <a:schemeClr val="tx1"/>
                </a:buClr>
                <a:buSzPct val="120000"/>
                <a:buFont typeface="Arial" pitchFamily="34" charset="0"/>
                <a:buChar char="•"/>
                <a:defRPr sz="1200" kern="1200">
                  <a:solidFill>
                    <a:schemeClr val="tx1"/>
                  </a:solidFill>
                  <a:latin typeface="+mn-lt"/>
                  <a:ea typeface="+mn-ea"/>
                  <a:cs typeface="+mn-cs"/>
                </a:defRPr>
              </a:lvl1pPr>
              <a:lvl2pPr marL="361950" indent="-180975" algn="l" rtl="0" eaLnBrk="1" fontAlgn="base" hangingPunct="1">
                <a:spcBef>
                  <a:spcPct val="20000"/>
                </a:spcBef>
                <a:spcAft>
                  <a:spcPct val="0"/>
                </a:spcAft>
                <a:buClr>
                  <a:schemeClr val="tx1"/>
                </a:buClr>
                <a:buSzPct val="150000"/>
                <a:buFont typeface="Arial" pitchFamily="34" charset="0"/>
                <a:buChar char="◦"/>
                <a:defRPr sz="1200" kern="1200">
                  <a:solidFill>
                    <a:schemeClr val="tx1"/>
                  </a:solidFill>
                  <a:latin typeface="+mn-lt"/>
                  <a:ea typeface="+mn-ea"/>
                  <a:cs typeface="+mn-cs"/>
                </a:defRPr>
              </a:lvl2pPr>
              <a:lvl3pPr marL="542925" indent="-180975" algn="l" rtl="0" eaLnBrk="1" fontAlgn="base" hangingPunct="1">
                <a:spcBef>
                  <a:spcPct val="20000"/>
                </a:spcBef>
                <a:spcAft>
                  <a:spcPct val="0"/>
                </a:spcAft>
                <a:buClr>
                  <a:schemeClr val="tx1"/>
                </a:buClr>
                <a:buFont typeface="Arial" pitchFamily="34" charset="0"/>
                <a:buChar char="–"/>
                <a:defRPr sz="1200" kern="1200">
                  <a:solidFill>
                    <a:schemeClr val="tx1"/>
                  </a:solidFill>
                  <a:latin typeface="+mn-lt"/>
                  <a:ea typeface="+mn-ea"/>
                  <a:cs typeface="+mn-cs"/>
                </a:defRPr>
              </a:lvl3pPr>
              <a:lvl4pPr marL="714375" indent="-171450" algn="l" rtl="0" eaLnBrk="1" fontAlgn="base" hangingPunct="1">
                <a:spcBef>
                  <a:spcPct val="20000"/>
                </a:spcBef>
                <a:spcAft>
                  <a:spcPct val="0"/>
                </a:spcAft>
                <a:buClr>
                  <a:schemeClr val="tx1"/>
                </a:buClr>
                <a:buFont typeface="Wingdings" pitchFamily="2" charset="2"/>
                <a:buChar char="§"/>
                <a:defRPr sz="12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71025" indent="0">
                <a:spcBef>
                  <a:spcPct val="0"/>
                </a:spcBef>
                <a:buNone/>
              </a:pPr>
              <a:r>
                <a:rPr lang="en-US" dirty="0"/>
                <a:t>Using this sequence helps to pace external communications to help ensure that only the confirmed details are released. But because each incident is different, the time between each step may vary from case to case. It is also possible that a press release and a dark site may be released at the same time if there is enough information available.</a:t>
              </a:r>
            </a:p>
          </p:txBody>
        </p:sp>
        <p:pic>
          <p:nvPicPr>
            <p:cNvPr id="31" name="Picture 3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0684" y="2429629"/>
              <a:ext cx="3096774" cy="286513"/>
            </a:xfrm>
            <a:prstGeom prst="rect">
              <a:avLst/>
            </a:prstGeom>
          </p:spPr>
        </p:pic>
      </p:grpSp>
      <p:sp>
        <p:nvSpPr>
          <p:cNvPr id="32" name="TextBox 31"/>
          <p:cNvSpPr txBox="1"/>
          <p:nvPr/>
        </p:nvSpPr>
        <p:spPr>
          <a:xfrm>
            <a:off x="2503748" y="1798225"/>
            <a:ext cx="6373552" cy="1079783"/>
          </a:xfrm>
          <a:prstGeom prst="rect">
            <a:avLst/>
          </a:prstGeom>
        </p:spPr>
        <p:txBody>
          <a:bodyPr wrap="square" rtlCol="0">
            <a:spAutoFit/>
          </a:bodyPr>
          <a:lstStyle/>
          <a:p>
            <a:pPr>
              <a:spcAft>
                <a:spcPts val="450"/>
              </a:spcAft>
            </a:pPr>
            <a:r>
              <a:rPr lang="en-US" sz="1200" b="1" dirty="0"/>
              <a:t>H</a:t>
            </a:r>
            <a:r>
              <a:rPr lang="en-US" sz="1200" b="1" dirty="0" smtClean="0"/>
              <a:t>olding statement: </a:t>
            </a:r>
            <a:r>
              <a:rPr lang="en-US" sz="1200" dirty="0" smtClean="0"/>
              <a:t>short statement issued to the public that confirms that an incident took place on a given day and time (if known) – used as a way to break your own bad news.</a:t>
            </a:r>
          </a:p>
          <a:p>
            <a:pPr marL="628650" lvl="1" indent="-171450">
              <a:buFont typeface="Arial" panose="020B0604020202020204" pitchFamily="34" charset="0"/>
              <a:buChar char="•"/>
            </a:pPr>
            <a:r>
              <a:rPr lang="en-US" sz="1200" dirty="0" smtClean="0"/>
              <a:t>Because details are usually few immediately after an incident, these statements don’t typically contain many details, but they may announce when more information will be released.</a:t>
            </a:r>
          </a:p>
        </p:txBody>
      </p:sp>
      <p:sp>
        <p:nvSpPr>
          <p:cNvPr id="33" name="TextBox 32"/>
          <p:cNvSpPr txBox="1"/>
          <p:nvPr/>
        </p:nvSpPr>
        <p:spPr>
          <a:xfrm>
            <a:off x="2503748" y="2925722"/>
            <a:ext cx="6373552" cy="1079783"/>
          </a:xfrm>
          <a:prstGeom prst="rect">
            <a:avLst/>
          </a:prstGeom>
        </p:spPr>
        <p:txBody>
          <a:bodyPr wrap="square" rtlCol="0">
            <a:spAutoFit/>
          </a:bodyPr>
          <a:lstStyle/>
          <a:p>
            <a:pPr>
              <a:spcAft>
                <a:spcPts val="450"/>
              </a:spcAft>
            </a:pPr>
            <a:r>
              <a:rPr lang="en-US" sz="1200" b="1" dirty="0"/>
              <a:t>P</a:t>
            </a:r>
            <a:r>
              <a:rPr lang="en-US" sz="1200" b="1" dirty="0" smtClean="0"/>
              <a:t>ress release:</a:t>
            </a:r>
            <a:r>
              <a:rPr lang="en-US" sz="1200" dirty="0"/>
              <a:t> </a:t>
            </a:r>
            <a:r>
              <a:rPr lang="en-US" sz="1200" dirty="0" smtClean="0"/>
              <a:t>gives overview of the incident once enough details have been confirmed – fills in the gaps left by the holding statement, specifying what kind of incident occurred, what the effect of it was, who was affected, and what is being done to remediate the issue.</a:t>
            </a:r>
          </a:p>
          <a:p>
            <a:pPr marL="628650" lvl="1" indent="-171450">
              <a:buFont typeface="Arial" panose="020B0604020202020204" pitchFamily="34" charset="0"/>
              <a:buChar char="•"/>
            </a:pPr>
            <a:r>
              <a:rPr lang="en-US" sz="1200" dirty="0"/>
              <a:t>S</a:t>
            </a:r>
            <a:r>
              <a:rPr lang="en-US" sz="1200" dirty="0" smtClean="0"/>
              <a:t>everal press releases may need to be issued to update stakeholders on the progress of the remediation effort.</a:t>
            </a:r>
          </a:p>
        </p:txBody>
      </p:sp>
      <p:sp>
        <p:nvSpPr>
          <p:cNvPr id="34" name="TextBox 33"/>
          <p:cNvSpPr txBox="1"/>
          <p:nvPr/>
        </p:nvSpPr>
        <p:spPr>
          <a:xfrm>
            <a:off x="2503748" y="4050665"/>
            <a:ext cx="6373552" cy="1079783"/>
          </a:xfrm>
          <a:prstGeom prst="rect">
            <a:avLst/>
          </a:prstGeom>
        </p:spPr>
        <p:txBody>
          <a:bodyPr wrap="square" rtlCol="0">
            <a:spAutoFit/>
          </a:bodyPr>
          <a:lstStyle/>
          <a:p>
            <a:pPr>
              <a:spcAft>
                <a:spcPts val="450"/>
              </a:spcAft>
            </a:pPr>
            <a:r>
              <a:rPr lang="en-US" sz="1200" b="1" dirty="0" smtClean="0"/>
              <a:t>Dark site: </a:t>
            </a:r>
            <a:r>
              <a:rPr lang="en-US" sz="1200" dirty="0" smtClean="0"/>
              <a:t>pre-built webpage that is kept offline until it is needed, then filled in with the relevant details about the incident – used to communicate directly with stakeholders affected by the breach; typically contains more specific information than </a:t>
            </a:r>
            <a:r>
              <a:rPr lang="en-US" sz="1200" dirty="0"/>
              <a:t>a</a:t>
            </a:r>
            <a:r>
              <a:rPr lang="en-US" sz="1200" dirty="0" smtClean="0"/>
              <a:t> press release.</a:t>
            </a:r>
          </a:p>
          <a:p>
            <a:pPr marL="628650" lvl="1" indent="-171450">
              <a:buFont typeface="Arial" panose="020B0604020202020204" pitchFamily="34" charset="0"/>
              <a:buChar char="•"/>
            </a:pPr>
            <a:r>
              <a:rPr lang="en-US" sz="1200" dirty="0"/>
              <a:t>C</a:t>
            </a:r>
            <a:r>
              <a:rPr lang="en-US" sz="1200" dirty="0" smtClean="0"/>
              <a:t>ommonly formatted like a FAQ page and explains what affected stakeholders need to know, what they need to do, and who they can contact for assistance.</a:t>
            </a:r>
          </a:p>
        </p:txBody>
      </p:sp>
      <p:cxnSp>
        <p:nvCxnSpPr>
          <p:cNvPr id="36" name="Straight Connector 35"/>
          <p:cNvCxnSpPr/>
          <p:nvPr/>
        </p:nvCxnSpPr>
        <p:spPr>
          <a:xfrm>
            <a:off x="2802250" y="2865940"/>
            <a:ext cx="577654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2802249" y="4009185"/>
            <a:ext cx="5776547"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1464006"/>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14:presetBounceEnd="55556">
                                      <p:stCondLst>
                                        <p:cond delay="300"/>
                                      </p:stCondLst>
                                      <p:childTnLst>
                                        <p:set>
                                          <p:cBhvr>
                                            <p:cTn id="6" dur="1" fill="hold">
                                              <p:stCondLst>
                                                <p:cond delay="0"/>
                                              </p:stCondLst>
                                            </p:cTn>
                                            <p:tgtEl>
                                              <p:spTgt spid="4"/>
                                            </p:tgtEl>
                                            <p:attrNameLst>
                                              <p:attrName>style.visibility</p:attrName>
                                            </p:attrNameLst>
                                          </p:cBhvr>
                                          <p:to>
                                            <p:strVal val="visible"/>
                                          </p:to>
                                        </p:set>
                                        <p:anim calcmode="lin" valueType="num" p14:bounceEnd="55556">
                                          <p:cBhvr additive="base">
                                            <p:cTn id="7" dur="1000" fill="hold"/>
                                            <p:tgtEl>
                                              <p:spTgt spid="4"/>
                                            </p:tgtEl>
                                            <p:attrNameLst>
                                              <p:attrName>ppt_x</p:attrName>
                                            </p:attrNameLst>
                                          </p:cBhvr>
                                          <p:tavLst>
                                            <p:tav tm="0">
                                              <p:val>
                                                <p:strVal val="#ppt_x"/>
                                              </p:val>
                                            </p:tav>
                                            <p:tav tm="100000">
                                              <p:val>
                                                <p:strVal val="#ppt_x"/>
                                              </p:val>
                                            </p:tav>
                                          </p:tavLst>
                                        </p:anim>
                                        <p:anim calcmode="lin" valueType="num" p14:bounceEnd="55556">
                                          <p:cBhvr additive="base">
                                            <p:cTn id="8" dur="1000" fill="hold"/>
                                            <p:tgtEl>
                                              <p:spTgt spid="4"/>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14:presetBounceEnd="55556">
                                      <p:stCondLst>
                                        <p:cond delay="600"/>
                                      </p:stCondLst>
                                      <p:childTnLst>
                                        <p:set>
                                          <p:cBhvr>
                                            <p:cTn id="10" dur="1" fill="hold">
                                              <p:stCondLst>
                                                <p:cond delay="0"/>
                                              </p:stCondLst>
                                            </p:cTn>
                                            <p:tgtEl>
                                              <p:spTgt spid="3"/>
                                            </p:tgtEl>
                                            <p:attrNameLst>
                                              <p:attrName>style.visibility</p:attrName>
                                            </p:attrNameLst>
                                          </p:cBhvr>
                                          <p:to>
                                            <p:strVal val="visible"/>
                                          </p:to>
                                        </p:set>
                                        <p:anim calcmode="lin" valueType="num" p14:bounceEnd="55556">
                                          <p:cBhvr additive="base">
                                            <p:cTn id="11" dur="1100" fill="hold"/>
                                            <p:tgtEl>
                                              <p:spTgt spid="3"/>
                                            </p:tgtEl>
                                            <p:attrNameLst>
                                              <p:attrName>ppt_x</p:attrName>
                                            </p:attrNameLst>
                                          </p:cBhvr>
                                          <p:tavLst>
                                            <p:tav tm="0">
                                              <p:val>
                                                <p:strVal val="#ppt_x"/>
                                              </p:val>
                                            </p:tav>
                                            <p:tav tm="100000">
                                              <p:val>
                                                <p:strVal val="#ppt_x"/>
                                              </p:val>
                                            </p:tav>
                                          </p:tavLst>
                                        </p:anim>
                                        <p:anim calcmode="lin" valueType="num" p14:bounceEnd="55556">
                                          <p:cBhvr additive="base">
                                            <p:cTn id="12" dur="1100" fill="hold"/>
                                            <p:tgtEl>
                                              <p:spTgt spid="3"/>
                                            </p:tgtEl>
                                            <p:attrNameLst>
                                              <p:attrName>ppt_y</p:attrName>
                                            </p:attrNameLst>
                                          </p:cBhvr>
                                          <p:tavLst>
                                            <p:tav tm="0">
                                              <p:val>
                                                <p:strVal val="0-#ppt_h/2"/>
                                              </p:val>
                                            </p:tav>
                                            <p:tav tm="100000">
                                              <p:val>
                                                <p:strVal val="#ppt_y"/>
                                              </p:val>
                                            </p:tav>
                                          </p:tavLst>
                                        </p:anim>
                                      </p:childTnLst>
                                    </p:cTn>
                                  </p:par>
                                  <p:par>
                                    <p:cTn id="13" presetID="2" presetClass="entr" presetSubtype="1" fill="hold" grpId="0" nodeType="withEffect" p14:presetBounceEnd="55556">
                                      <p:stCondLst>
                                        <p:cond delay="300"/>
                                      </p:stCondLst>
                                      <p:childTnLst>
                                        <p:set>
                                          <p:cBhvr>
                                            <p:cTn id="14" dur="1" fill="hold">
                                              <p:stCondLst>
                                                <p:cond delay="0"/>
                                              </p:stCondLst>
                                            </p:cTn>
                                            <p:tgtEl>
                                              <p:spTgt spid="11"/>
                                            </p:tgtEl>
                                            <p:attrNameLst>
                                              <p:attrName>style.visibility</p:attrName>
                                            </p:attrNameLst>
                                          </p:cBhvr>
                                          <p:to>
                                            <p:strVal val="visible"/>
                                          </p:to>
                                        </p:set>
                                        <p:anim calcmode="lin" valueType="num" p14:bounceEnd="55556">
                                          <p:cBhvr additive="base">
                                            <p:cTn id="15" dur="1000" fill="hold"/>
                                            <p:tgtEl>
                                              <p:spTgt spid="11"/>
                                            </p:tgtEl>
                                            <p:attrNameLst>
                                              <p:attrName>ppt_x</p:attrName>
                                            </p:attrNameLst>
                                          </p:cBhvr>
                                          <p:tavLst>
                                            <p:tav tm="0">
                                              <p:val>
                                                <p:strVal val="#ppt_x"/>
                                              </p:val>
                                            </p:tav>
                                            <p:tav tm="100000">
                                              <p:val>
                                                <p:strVal val="#ppt_x"/>
                                              </p:val>
                                            </p:tav>
                                          </p:tavLst>
                                        </p:anim>
                                        <p:anim calcmode="lin" valueType="num" p14:bounceEnd="55556">
                                          <p:cBhvr additive="base">
                                            <p:cTn id="16" dur="1000" fill="hold"/>
                                            <p:tgtEl>
                                              <p:spTgt spid="1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11"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3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000" fill="hold"/>
                                            <p:tgtEl>
                                              <p:spTgt spid="4"/>
                                            </p:tgtEl>
                                            <p:attrNameLst>
                                              <p:attrName>ppt_x</p:attrName>
                                            </p:attrNameLst>
                                          </p:cBhvr>
                                          <p:tavLst>
                                            <p:tav tm="0">
                                              <p:val>
                                                <p:strVal val="#ppt_x"/>
                                              </p:val>
                                            </p:tav>
                                            <p:tav tm="100000">
                                              <p:val>
                                                <p:strVal val="#ppt_x"/>
                                              </p:val>
                                            </p:tav>
                                          </p:tavLst>
                                        </p:anim>
                                        <p:anim calcmode="lin" valueType="num">
                                          <p:cBhvr additive="base">
                                            <p:cTn id="8" dur="1000" fill="hold"/>
                                            <p:tgtEl>
                                              <p:spTgt spid="4"/>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6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100" fill="hold"/>
                                            <p:tgtEl>
                                              <p:spTgt spid="3"/>
                                            </p:tgtEl>
                                            <p:attrNameLst>
                                              <p:attrName>ppt_x</p:attrName>
                                            </p:attrNameLst>
                                          </p:cBhvr>
                                          <p:tavLst>
                                            <p:tav tm="0">
                                              <p:val>
                                                <p:strVal val="#ppt_x"/>
                                              </p:val>
                                            </p:tav>
                                            <p:tav tm="100000">
                                              <p:val>
                                                <p:strVal val="#ppt_x"/>
                                              </p:val>
                                            </p:tav>
                                          </p:tavLst>
                                        </p:anim>
                                        <p:anim calcmode="lin" valueType="num">
                                          <p:cBhvr additive="base">
                                            <p:cTn id="12" dur="1100" fill="hold"/>
                                            <p:tgtEl>
                                              <p:spTgt spid="3"/>
                                            </p:tgtEl>
                                            <p:attrNameLst>
                                              <p:attrName>ppt_y</p:attrName>
                                            </p:attrNameLst>
                                          </p:cBhvr>
                                          <p:tavLst>
                                            <p:tav tm="0">
                                              <p:val>
                                                <p:strVal val="0-#ppt_h/2"/>
                                              </p:val>
                                            </p:tav>
                                            <p:tav tm="100000">
                                              <p:val>
                                                <p:strVal val="#ppt_y"/>
                                              </p:val>
                                            </p:tav>
                                          </p:tavLst>
                                        </p:anim>
                                      </p:childTnLst>
                                    </p:cTn>
                                  </p:par>
                                  <p:par>
                                    <p:cTn id="13" presetID="2" presetClass="entr" presetSubtype="1" fill="hold" grpId="0" nodeType="withEffect">
                                      <p:stCondLst>
                                        <p:cond delay="30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1000" fill="hold"/>
                                            <p:tgtEl>
                                              <p:spTgt spid="11"/>
                                            </p:tgtEl>
                                            <p:attrNameLst>
                                              <p:attrName>ppt_x</p:attrName>
                                            </p:attrNameLst>
                                          </p:cBhvr>
                                          <p:tavLst>
                                            <p:tav tm="0">
                                              <p:val>
                                                <p:strVal val="#ppt_x"/>
                                              </p:val>
                                            </p:tav>
                                            <p:tav tm="100000">
                                              <p:val>
                                                <p:strVal val="#ppt_x"/>
                                              </p:val>
                                            </p:tav>
                                          </p:tavLst>
                                        </p:anim>
                                        <p:anim calcmode="lin" valueType="num">
                                          <p:cBhvr additive="base">
                                            <p:cTn id="16" dur="1000" fill="hold"/>
                                            <p:tgtEl>
                                              <p:spTgt spid="1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11" grpId="0" animBg="1"/>
        </p:bldLst>
      </p:timing>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Line Callout 1 45"/>
          <p:cNvSpPr/>
          <p:nvPr/>
        </p:nvSpPr>
        <p:spPr>
          <a:xfrm>
            <a:off x="201311" y="4983559"/>
            <a:ext cx="1506800" cy="1410818"/>
          </a:xfrm>
          <a:prstGeom prst="borderCallout1">
            <a:avLst>
              <a:gd name="adj1" fmla="val -116418"/>
              <a:gd name="adj2" fmla="val 89945"/>
              <a:gd name="adj3" fmla="val 622"/>
              <a:gd name="adj4" fmla="val 50077"/>
            </a:avLst>
          </a:pr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100" b="1" dirty="0" smtClean="0">
                <a:solidFill>
                  <a:schemeClr val="tx1"/>
                </a:solidFill>
              </a:rPr>
              <a:t>Communication 1</a:t>
            </a:r>
          </a:p>
          <a:p>
            <a:pPr algn="ctr"/>
            <a:endParaRPr lang="en-US" sz="1100" b="1" dirty="0" smtClean="0">
              <a:solidFill>
                <a:schemeClr val="tx1"/>
              </a:solidFill>
            </a:endParaRPr>
          </a:p>
          <a:p>
            <a:r>
              <a:rPr lang="en-US" sz="1100" dirty="0" smtClean="0">
                <a:solidFill>
                  <a:schemeClr val="tx1"/>
                </a:solidFill>
              </a:rPr>
              <a:t>Confirms that the incident occurred.</a:t>
            </a:r>
          </a:p>
          <a:p>
            <a:endParaRPr lang="en-US" sz="1100" dirty="0" smtClean="0">
              <a:solidFill>
                <a:schemeClr val="tx1"/>
              </a:solidFill>
            </a:endParaRPr>
          </a:p>
          <a:p>
            <a:endParaRPr lang="en-US" sz="1100" dirty="0" smtClean="0">
              <a:solidFill>
                <a:schemeClr val="tx1"/>
              </a:solidFill>
            </a:endParaRPr>
          </a:p>
          <a:p>
            <a:r>
              <a:rPr lang="en-US" sz="1100" dirty="0" smtClean="0">
                <a:solidFill>
                  <a:schemeClr val="tx1"/>
                </a:solidFill>
              </a:rPr>
              <a:t>E.g. Holding statement</a:t>
            </a:r>
            <a:endParaRPr lang="en-CA" sz="1100" dirty="0">
              <a:solidFill>
                <a:schemeClr val="tx1"/>
              </a:solidFill>
            </a:endParaRPr>
          </a:p>
        </p:txBody>
      </p:sp>
      <p:sp>
        <p:nvSpPr>
          <p:cNvPr id="47" name="Line Callout 1 46"/>
          <p:cNvSpPr/>
          <p:nvPr/>
        </p:nvSpPr>
        <p:spPr>
          <a:xfrm>
            <a:off x="1783687" y="4987354"/>
            <a:ext cx="1506800" cy="1410818"/>
          </a:xfrm>
          <a:prstGeom prst="borderCallout1">
            <a:avLst>
              <a:gd name="adj1" fmla="val -116418"/>
              <a:gd name="adj2" fmla="val 86497"/>
              <a:gd name="adj3" fmla="val 622"/>
              <a:gd name="adj4" fmla="val 50077"/>
            </a:avLst>
          </a:pr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100" b="1" dirty="0" smtClean="0">
                <a:solidFill>
                  <a:schemeClr val="tx1"/>
                </a:solidFill>
              </a:rPr>
              <a:t>Communication 2</a:t>
            </a:r>
          </a:p>
          <a:p>
            <a:pPr algn="ctr"/>
            <a:endParaRPr lang="en-US" sz="1100" b="1" dirty="0" smtClean="0">
              <a:solidFill>
                <a:schemeClr val="tx1"/>
              </a:solidFill>
            </a:endParaRPr>
          </a:p>
          <a:p>
            <a:r>
              <a:rPr lang="en-US" sz="1100" dirty="0" smtClean="0">
                <a:solidFill>
                  <a:schemeClr val="tx1"/>
                </a:solidFill>
              </a:rPr>
              <a:t>Outlines the incident type, but not specific details. </a:t>
            </a:r>
          </a:p>
          <a:p>
            <a:endParaRPr lang="en-US" sz="1100" dirty="0">
              <a:solidFill>
                <a:schemeClr val="tx1"/>
              </a:solidFill>
            </a:endParaRPr>
          </a:p>
          <a:p>
            <a:r>
              <a:rPr lang="en-US" sz="1100" dirty="0" smtClean="0">
                <a:solidFill>
                  <a:schemeClr val="tx1"/>
                </a:solidFill>
              </a:rPr>
              <a:t>E.g</a:t>
            </a:r>
            <a:r>
              <a:rPr lang="en-US" sz="1100" dirty="0">
                <a:solidFill>
                  <a:schemeClr val="tx1"/>
                </a:solidFill>
              </a:rPr>
              <a:t>.</a:t>
            </a:r>
            <a:r>
              <a:rPr lang="en-US" sz="1100" dirty="0" smtClean="0">
                <a:solidFill>
                  <a:schemeClr val="tx1"/>
                </a:solidFill>
              </a:rPr>
              <a:t> Press Release</a:t>
            </a:r>
          </a:p>
          <a:p>
            <a:pPr marL="171450" indent="-171450">
              <a:buFont typeface="Arial" panose="020B0604020202020204" pitchFamily="34" charset="0"/>
              <a:buChar char="•"/>
            </a:pPr>
            <a:endParaRPr lang="en-US" sz="1100" dirty="0" smtClean="0">
              <a:solidFill>
                <a:schemeClr val="tx1"/>
              </a:solidFill>
            </a:endParaRPr>
          </a:p>
        </p:txBody>
      </p:sp>
      <p:sp>
        <p:nvSpPr>
          <p:cNvPr id="48" name="Line Callout 1 47"/>
          <p:cNvSpPr/>
          <p:nvPr/>
        </p:nvSpPr>
        <p:spPr>
          <a:xfrm>
            <a:off x="3366063" y="4985457"/>
            <a:ext cx="1506800" cy="1410818"/>
          </a:xfrm>
          <a:prstGeom prst="borderCallout1">
            <a:avLst>
              <a:gd name="adj1" fmla="val -116418"/>
              <a:gd name="adj2" fmla="val 86497"/>
              <a:gd name="adj3" fmla="val 622"/>
              <a:gd name="adj4" fmla="val 50077"/>
            </a:avLst>
          </a:pr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100" b="1" dirty="0" smtClean="0">
                <a:solidFill>
                  <a:schemeClr val="tx1"/>
                </a:solidFill>
              </a:rPr>
              <a:t>Communication 3</a:t>
            </a:r>
          </a:p>
          <a:p>
            <a:pPr algn="ctr"/>
            <a:endParaRPr lang="en-US" sz="1100" b="1" dirty="0">
              <a:solidFill>
                <a:schemeClr val="tx1"/>
              </a:solidFill>
            </a:endParaRPr>
          </a:p>
          <a:p>
            <a:r>
              <a:rPr lang="en-US" sz="1100" dirty="0" smtClean="0">
                <a:solidFill>
                  <a:schemeClr val="tx1"/>
                </a:solidFill>
              </a:rPr>
              <a:t>Answers specific questions about the incident.</a:t>
            </a:r>
          </a:p>
          <a:p>
            <a:endParaRPr lang="en-US" sz="1100" dirty="0">
              <a:solidFill>
                <a:schemeClr val="tx1"/>
              </a:solidFill>
            </a:endParaRPr>
          </a:p>
          <a:p>
            <a:r>
              <a:rPr lang="en-US" sz="1100" dirty="0" smtClean="0">
                <a:solidFill>
                  <a:schemeClr val="tx1"/>
                </a:solidFill>
              </a:rPr>
              <a:t>E.g. Dark site</a:t>
            </a:r>
          </a:p>
        </p:txBody>
      </p:sp>
      <p:sp>
        <p:nvSpPr>
          <p:cNvPr id="49" name="Line Callout 1 48"/>
          <p:cNvSpPr/>
          <p:nvPr/>
        </p:nvSpPr>
        <p:spPr>
          <a:xfrm>
            <a:off x="4948439" y="4989251"/>
            <a:ext cx="1506800" cy="1410818"/>
          </a:xfrm>
          <a:prstGeom prst="borderCallout1">
            <a:avLst>
              <a:gd name="adj1" fmla="val -116418"/>
              <a:gd name="adj2" fmla="val 84429"/>
              <a:gd name="adj3" fmla="val 622"/>
              <a:gd name="adj4" fmla="val 50077"/>
            </a:avLst>
          </a:pr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100" b="1" dirty="0" smtClean="0">
                <a:solidFill>
                  <a:schemeClr val="tx1"/>
                </a:solidFill>
              </a:rPr>
              <a:t>Communication 4</a:t>
            </a:r>
          </a:p>
          <a:p>
            <a:endParaRPr lang="en-US" sz="1100" b="1" dirty="0" smtClean="0">
              <a:solidFill>
                <a:schemeClr val="tx1"/>
              </a:solidFill>
            </a:endParaRPr>
          </a:p>
          <a:p>
            <a:r>
              <a:rPr lang="en-US" sz="1100" dirty="0" smtClean="0">
                <a:solidFill>
                  <a:schemeClr val="tx1"/>
                </a:solidFill>
              </a:rPr>
              <a:t>Informs stakeholders on remediation effort’s progress.</a:t>
            </a:r>
          </a:p>
          <a:p>
            <a:endParaRPr lang="en-US" sz="1100" dirty="0">
              <a:solidFill>
                <a:schemeClr val="tx1"/>
              </a:solidFill>
            </a:endParaRPr>
          </a:p>
          <a:p>
            <a:r>
              <a:rPr lang="en-US" sz="1100" dirty="0" smtClean="0">
                <a:solidFill>
                  <a:schemeClr val="tx1"/>
                </a:solidFill>
              </a:rPr>
              <a:t>E.g. Dark site update</a:t>
            </a:r>
            <a:endParaRPr lang="en-US" sz="1100" dirty="0">
              <a:solidFill>
                <a:schemeClr val="tx1"/>
              </a:solidFill>
            </a:endParaRPr>
          </a:p>
          <a:p>
            <a:endParaRPr lang="en-US" sz="1100" b="1" dirty="0" smtClean="0">
              <a:solidFill>
                <a:schemeClr val="tx1"/>
              </a:solidFill>
            </a:endParaRPr>
          </a:p>
        </p:txBody>
      </p:sp>
      <p:sp>
        <p:nvSpPr>
          <p:cNvPr id="50" name="Line Callout 1 49"/>
          <p:cNvSpPr/>
          <p:nvPr/>
        </p:nvSpPr>
        <p:spPr>
          <a:xfrm>
            <a:off x="6530815" y="4991149"/>
            <a:ext cx="1506800" cy="1410818"/>
          </a:xfrm>
          <a:prstGeom prst="borderCallout1">
            <a:avLst>
              <a:gd name="adj1" fmla="val -116418"/>
              <a:gd name="adj2" fmla="val 82360"/>
              <a:gd name="adj3" fmla="val 622"/>
              <a:gd name="adj4" fmla="val 50077"/>
            </a:avLst>
          </a:pr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100" b="1" dirty="0" smtClean="0">
                <a:solidFill>
                  <a:schemeClr val="tx1"/>
                </a:solidFill>
              </a:rPr>
              <a:t>Communication 5</a:t>
            </a:r>
          </a:p>
          <a:p>
            <a:endParaRPr lang="en-US" sz="1100" b="1" dirty="0">
              <a:solidFill>
                <a:schemeClr val="tx1"/>
              </a:solidFill>
            </a:endParaRPr>
          </a:p>
          <a:p>
            <a:r>
              <a:rPr lang="en-US" sz="1100" dirty="0" smtClean="0">
                <a:solidFill>
                  <a:schemeClr val="tx1"/>
                </a:solidFill>
              </a:rPr>
              <a:t>Announces organization’s return to normal security.</a:t>
            </a:r>
          </a:p>
          <a:p>
            <a:endParaRPr lang="en-US" sz="1100" dirty="0">
              <a:solidFill>
                <a:schemeClr val="tx1"/>
              </a:solidFill>
            </a:endParaRPr>
          </a:p>
          <a:p>
            <a:r>
              <a:rPr lang="en-US" sz="1100" dirty="0" smtClean="0">
                <a:solidFill>
                  <a:schemeClr val="tx1"/>
                </a:solidFill>
              </a:rPr>
              <a:t>E.g. Press release</a:t>
            </a:r>
          </a:p>
        </p:txBody>
      </p:sp>
      <p:sp>
        <p:nvSpPr>
          <p:cNvPr id="2" name="Title 1"/>
          <p:cNvSpPr>
            <a:spLocks noGrp="1"/>
          </p:cNvSpPr>
          <p:nvPr>
            <p:ph type="title"/>
          </p:nvPr>
        </p:nvSpPr>
        <p:spPr/>
        <p:txBody>
          <a:bodyPr/>
          <a:lstStyle/>
          <a:p>
            <a:r>
              <a:rPr lang="en-US" dirty="0" smtClean="0"/>
              <a:t>Use remediation stages to guide your communications schedule</a:t>
            </a:r>
            <a:endParaRPr lang="en-CA" dirty="0"/>
          </a:p>
        </p:txBody>
      </p:sp>
      <p:sp>
        <p:nvSpPr>
          <p:cNvPr id="3" name="Text Placeholder 2"/>
          <p:cNvSpPr>
            <a:spLocks noGrp="1"/>
          </p:cNvSpPr>
          <p:nvPr>
            <p:ph type="body" sz="quarter" idx="16"/>
          </p:nvPr>
        </p:nvSpPr>
        <p:spPr>
          <a:xfrm>
            <a:off x="201311" y="1119698"/>
            <a:ext cx="8719672" cy="1227240"/>
          </a:xfrm>
        </p:spPr>
        <p:txBody>
          <a:bodyPr/>
          <a:lstStyle/>
          <a:p>
            <a:pPr marL="0" indent="0">
              <a:buNone/>
            </a:pPr>
            <a:r>
              <a:rPr lang="en-US" dirty="0" smtClean="0"/>
              <a:t>There is no formula that indicates exactly the right moment to deliver news about a security incident. However, remediation stages make a convent roadmap – each time a new phase is entered, you will likely need to publish an update of some kind, though exactly what each message contains will vary from incident to incident. </a:t>
            </a:r>
          </a:p>
          <a:p>
            <a:pPr marL="0" indent="0">
              <a:buNone/>
            </a:pPr>
            <a:r>
              <a:rPr lang="en-US" dirty="0" smtClean="0"/>
              <a:t>Use the below as an example to plan your organization’s communications schedule.</a:t>
            </a:r>
            <a:r>
              <a:rPr lang="en-CA" dirty="0"/>
              <a:t> </a:t>
            </a:r>
            <a:r>
              <a:rPr lang="en-CA" dirty="0" smtClean="0"/>
              <a:t>For </a:t>
            </a:r>
            <a:r>
              <a:rPr lang="en-CA" dirty="0"/>
              <a:t>more information on these remediation stages, consult Info-Tech’s </a:t>
            </a:r>
            <a:r>
              <a:rPr lang="en-US" b="1" i="1" dirty="0">
                <a:hlinkClick r:id="rId2"/>
              </a:rPr>
              <a:t>Develop and Implement a Security Incident Management </a:t>
            </a:r>
            <a:r>
              <a:rPr lang="en-US" b="1" i="1" dirty="0" smtClean="0">
                <a:hlinkClick r:id="rId2"/>
              </a:rPr>
              <a:t>Program</a:t>
            </a:r>
            <a:r>
              <a:rPr lang="en-US" b="1" dirty="0" smtClean="0"/>
              <a:t>.</a:t>
            </a:r>
            <a:endParaRPr lang="en-US" b="1" i="1" dirty="0"/>
          </a:p>
          <a:p>
            <a:pPr marL="0" indent="0">
              <a:buNone/>
            </a:pPr>
            <a:endParaRPr lang="en-CA" dirty="0" smtClean="0"/>
          </a:p>
          <a:p>
            <a:pPr marL="0" indent="0">
              <a:buNone/>
            </a:pPr>
            <a:endParaRPr lang="en-US" dirty="0" smtClean="0"/>
          </a:p>
        </p:txBody>
      </p:sp>
      <p:grpSp>
        <p:nvGrpSpPr>
          <p:cNvPr id="21" name="Group 20"/>
          <p:cNvGrpSpPr/>
          <p:nvPr/>
        </p:nvGrpSpPr>
        <p:grpSpPr>
          <a:xfrm>
            <a:off x="205617" y="2386878"/>
            <a:ext cx="8715366" cy="1855185"/>
            <a:chOff x="249302" y="2792123"/>
            <a:chExt cx="8715366" cy="1855185"/>
          </a:xfrm>
        </p:grpSpPr>
        <p:sp>
          <p:nvSpPr>
            <p:cNvPr id="4" name="Chevron 3"/>
            <p:cNvSpPr/>
            <p:nvPr/>
          </p:nvSpPr>
          <p:spPr>
            <a:xfrm>
              <a:off x="3334172" y="2792123"/>
              <a:ext cx="1003194" cy="1855179"/>
            </a:xfrm>
            <a:prstGeom prst="chevron">
              <a:avLst>
                <a:gd name="adj" fmla="val 20758"/>
              </a:avLst>
            </a:prstGeom>
            <a:solidFill>
              <a:schemeClr val="accent1"/>
            </a:solidFill>
            <a:ln>
              <a:no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vert="vert270" lIns="210312" rtlCol="0" anchor="t" anchorCtr="0"/>
            <a:lstStyle/>
            <a:p>
              <a:pPr algn="ctr"/>
              <a:r>
                <a:rPr lang="en-US" sz="1400" b="1" dirty="0" smtClean="0">
                  <a:solidFill>
                    <a:srgbClr val="FFFFFF"/>
                  </a:solidFill>
                </a:rPr>
                <a:t>Containment</a:t>
              </a:r>
              <a:endParaRPr lang="en-US" sz="800" b="1" dirty="0">
                <a:solidFill>
                  <a:srgbClr val="FFFFFF"/>
                </a:solidFill>
              </a:endParaRPr>
            </a:p>
          </p:txBody>
        </p:sp>
        <p:sp>
          <p:nvSpPr>
            <p:cNvPr id="5" name="Chevron 4"/>
            <p:cNvSpPr/>
            <p:nvPr/>
          </p:nvSpPr>
          <p:spPr>
            <a:xfrm>
              <a:off x="1791737" y="2792128"/>
              <a:ext cx="1003195" cy="1855180"/>
            </a:xfrm>
            <a:prstGeom prst="chevron">
              <a:avLst>
                <a:gd name="adj" fmla="val 20758"/>
              </a:avLst>
            </a:prstGeom>
            <a:solidFill>
              <a:schemeClr val="accent3"/>
            </a:solidFill>
            <a:ln>
              <a:no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vert="vert270" lIns="210312" rtlCol="0" anchor="t" anchorCtr="0"/>
            <a:lstStyle/>
            <a:p>
              <a:pPr algn="ctr"/>
              <a:r>
                <a:rPr lang="en-US" sz="1400" b="1" dirty="0" smtClean="0">
                  <a:solidFill>
                    <a:srgbClr val="FFFFFF"/>
                  </a:solidFill>
                </a:rPr>
                <a:t>Analysis</a:t>
              </a:r>
              <a:endParaRPr lang="en-US" sz="800" b="1" dirty="0">
                <a:solidFill>
                  <a:srgbClr val="FFFFFF"/>
                </a:solidFill>
              </a:endParaRPr>
            </a:p>
          </p:txBody>
        </p:sp>
        <p:sp>
          <p:nvSpPr>
            <p:cNvPr id="6" name="Chevron 5"/>
            <p:cNvSpPr/>
            <p:nvPr/>
          </p:nvSpPr>
          <p:spPr>
            <a:xfrm>
              <a:off x="249302" y="2792128"/>
              <a:ext cx="1003195" cy="1855180"/>
            </a:xfrm>
            <a:prstGeom prst="chevron">
              <a:avLst>
                <a:gd name="adj" fmla="val 20758"/>
              </a:avLst>
            </a:prstGeom>
            <a:solidFill>
              <a:schemeClr val="accent2"/>
            </a:solidFill>
            <a:ln>
              <a:no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vert="vert270" lIns="210312" rtlCol="0" anchor="t" anchorCtr="0"/>
            <a:lstStyle/>
            <a:p>
              <a:pPr algn="ctr"/>
              <a:r>
                <a:rPr lang="en-US" sz="1400" b="1" dirty="0" smtClean="0">
                  <a:solidFill>
                    <a:srgbClr val="FFFFFF"/>
                  </a:solidFill>
                </a:rPr>
                <a:t>Detection</a:t>
              </a:r>
              <a:endParaRPr lang="en-US" sz="1400" b="1" dirty="0">
                <a:solidFill>
                  <a:srgbClr val="FFFFFF"/>
                </a:solidFill>
              </a:endParaRPr>
            </a:p>
          </p:txBody>
        </p:sp>
        <p:sp>
          <p:nvSpPr>
            <p:cNvPr id="18" name="Chevron 17"/>
            <p:cNvSpPr/>
            <p:nvPr/>
          </p:nvSpPr>
          <p:spPr>
            <a:xfrm>
              <a:off x="4876606" y="2792124"/>
              <a:ext cx="1003194" cy="1855179"/>
            </a:xfrm>
            <a:prstGeom prst="chevron">
              <a:avLst>
                <a:gd name="adj" fmla="val 20758"/>
              </a:avLst>
            </a:prstGeom>
            <a:solidFill>
              <a:schemeClr val="tx2"/>
            </a:solidFill>
            <a:ln>
              <a:no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vert="vert270" lIns="210312" rtlCol="0" anchor="t" anchorCtr="0"/>
            <a:lstStyle/>
            <a:p>
              <a:pPr algn="ctr"/>
              <a:r>
                <a:rPr lang="en-US" sz="1400" b="1" dirty="0" smtClean="0">
                  <a:solidFill>
                    <a:srgbClr val="FFFFFF"/>
                  </a:solidFill>
                </a:rPr>
                <a:t>Eradication</a:t>
              </a:r>
              <a:endParaRPr lang="en-US" sz="800" b="1" dirty="0">
                <a:solidFill>
                  <a:srgbClr val="FFFFFF"/>
                </a:solidFill>
              </a:endParaRPr>
            </a:p>
          </p:txBody>
        </p:sp>
        <p:sp>
          <p:nvSpPr>
            <p:cNvPr id="19" name="Chevron 18"/>
            <p:cNvSpPr/>
            <p:nvPr/>
          </p:nvSpPr>
          <p:spPr>
            <a:xfrm>
              <a:off x="6419040" y="2792124"/>
              <a:ext cx="1003194" cy="1855179"/>
            </a:xfrm>
            <a:prstGeom prst="chevron">
              <a:avLst>
                <a:gd name="adj" fmla="val 20758"/>
              </a:avLst>
            </a:prstGeom>
            <a:solidFill>
              <a:schemeClr val="tx1">
                <a:lumMod val="20000"/>
                <a:lumOff val="80000"/>
              </a:schemeClr>
            </a:solidFill>
            <a:ln>
              <a:no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vert="vert270" lIns="210312" rtlCol="0" anchor="t" anchorCtr="0"/>
            <a:lstStyle/>
            <a:p>
              <a:pPr algn="ctr"/>
              <a:r>
                <a:rPr lang="en-US" sz="1400" b="1" dirty="0" smtClean="0">
                  <a:solidFill>
                    <a:srgbClr val="FFFFFF"/>
                  </a:solidFill>
                </a:rPr>
                <a:t>Recovery</a:t>
              </a:r>
              <a:endParaRPr lang="en-US" sz="800" b="1" dirty="0">
                <a:solidFill>
                  <a:srgbClr val="FFFFFF"/>
                </a:solidFill>
              </a:endParaRPr>
            </a:p>
          </p:txBody>
        </p:sp>
        <p:sp>
          <p:nvSpPr>
            <p:cNvPr id="20" name="Chevron 19"/>
            <p:cNvSpPr/>
            <p:nvPr/>
          </p:nvSpPr>
          <p:spPr>
            <a:xfrm>
              <a:off x="7961474" y="2792124"/>
              <a:ext cx="1003194" cy="1855179"/>
            </a:xfrm>
            <a:prstGeom prst="chevron">
              <a:avLst>
                <a:gd name="adj" fmla="val 20758"/>
              </a:avLst>
            </a:prstGeom>
            <a:solidFill>
              <a:srgbClr val="000000"/>
            </a:solidFill>
            <a:ln>
              <a:no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vert="vert270" lIns="210312" rtlCol="0" anchor="t" anchorCtr="0"/>
            <a:lstStyle/>
            <a:p>
              <a:pPr algn="ctr"/>
              <a:r>
                <a:rPr lang="en-US" sz="1400" b="1" dirty="0" smtClean="0">
                  <a:solidFill>
                    <a:srgbClr val="FFFFFF"/>
                  </a:solidFill>
                </a:rPr>
                <a:t>Post-Incident Activities</a:t>
              </a:r>
              <a:endParaRPr lang="en-US" sz="800" b="1" dirty="0">
                <a:solidFill>
                  <a:srgbClr val="FFFFFF"/>
                </a:solidFill>
              </a:endParaRPr>
            </a:p>
          </p:txBody>
        </p:sp>
      </p:grpSp>
      <p:cxnSp>
        <p:nvCxnSpPr>
          <p:cNvPr id="23" name="Straight Connector 22"/>
          <p:cNvCxnSpPr>
            <a:stCxn id="6" idx="3"/>
            <a:endCxn id="5" idx="1"/>
          </p:cNvCxnSpPr>
          <p:nvPr/>
        </p:nvCxnSpPr>
        <p:spPr>
          <a:xfrm>
            <a:off x="1208812" y="3314473"/>
            <a:ext cx="74748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2751247" y="3314467"/>
            <a:ext cx="74748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4293681" y="3314467"/>
            <a:ext cx="74748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5836115" y="3314467"/>
            <a:ext cx="74748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7378549" y="3321166"/>
            <a:ext cx="747483" cy="0"/>
          </a:xfrm>
          <a:prstGeom prst="line">
            <a:avLst/>
          </a:prstGeom>
        </p:spPr>
        <p:style>
          <a:lnRef idx="1">
            <a:schemeClr val="accent1"/>
          </a:lnRef>
          <a:fillRef idx="0">
            <a:schemeClr val="accent1"/>
          </a:fillRef>
          <a:effectRef idx="0">
            <a:schemeClr val="accent1"/>
          </a:effectRef>
          <a:fontRef idx="minor">
            <a:schemeClr val="tx1"/>
          </a:fontRef>
        </p:style>
      </p:cxnSp>
      <p:sp>
        <p:nvSpPr>
          <p:cNvPr id="28" name="Oval 27"/>
          <p:cNvSpPr/>
          <p:nvPr/>
        </p:nvSpPr>
        <p:spPr>
          <a:xfrm>
            <a:off x="1486602" y="3262695"/>
            <a:ext cx="119685" cy="118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9" name="Oval 28"/>
          <p:cNvSpPr/>
          <p:nvPr/>
        </p:nvSpPr>
        <p:spPr>
          <a:xfrm>
            <a:off x="3029037" y="3262695"/>
            <a:ext cx="119685" cy="118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30" name="Oval 29"/>
          <p:cNvSpPr/>
          <p:nvPr/>
        </p:nvSpPr>
        <p:spPr>
          <a:xfrm>
            <a:off x="4605276" y="3264015"/>
            <a:ext cx="119685" cy="118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31" name="Oval 30"/>
          <p:cNvSpPr/>
          <p:nvPr/>
        </p:nvSpPr>
        <p:spPr>
          <a:xfrm>
            <a:off x="6155536" y="3262695"/>
            <a:ext cx="119685" cy="118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32" name="Oval 31"/>
          <p:cNvSpPr/>
          <p:nvPr/>
        </p:nvSpPr>
        <p:spPr>
          <a:xfrm>
            <a:off x="7705795" y="3273480"/>
            <a:ext cx="119685" cy="118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Tree>
    <p:extLst>
      <p:ext uri="{BB962C8B-B14F-4D97-AF65-F5344CB8AC3E}">
        <p14:creationId xmlns:p14="http://schemas.microsoft.com/office/powerpoint/2010/main" val="3655149512"/>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aa79565a41421d0e5a461827ab8a64c2a6dcf93"/>
  <p:tag name="ISPRING_RESOURCE_PATHS_HASH_2" val="b4f66ad4a07985a5d9c49e97317bbc23e3ea47f"/>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Kj8l48tp_UK_EHFusKahEA"/>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nWEnvIeHi0yXIJdCj4IaUg"/>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Kj8l48tp_UK_EHFusKahEA"/>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C8gJU.P9ekO5Nbf0oFFDdg"/>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OGWnekO3c0mQzmfrE9jU2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TpZ1ZSnW5kKfGGM0nambFA"/>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TpZ1ZSnW5kKfGGM0nambFA"/>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TpZ1ZSnW5kKfGGM0nambF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TpZ1ZSnW5kKfGGM0nambF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za5tjlK6.E.x4CrBCUWjL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za5tjlK6.E.x4CrBCUWjLQ"/>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WEnvIeHi0yXIJdCj4IaUg"/>
</p:tagLst>
</file>

<file path=ppt/theme/theme1.xml><?xml version="1.0" encoding="utf-8"?>
<a:theme xmlns:a="http://schemas.openxmlformats.org/drawingml/2006/main" name="Theme1">
  <a:themeElements>
    <a:clrScheme name="Harmony">
      <a:dk1>
        <a:srgbClr val="333333"/>
      </a:dk1>
      <a:lt1>
        <a:srgbClr val="FFFFFF"/>
      </a:lt1>
      <a:dk2>
        <a:srgbClr val="333333"/>
      </a:dk2>
      <a:lt2>
        <a:srgbClr val="FFFFFF"/>
      </a:lt2>
      <a:accent1>
        <a:srgbClr val="29475F"/>
      </a:accent1>
      <a:accent2>
        <a:srgbClr val="B0C534"/>
      </a:accent2>
      <a:accent3>
        <a:srgbClr val="96B8D2"/>
      </a:accent3>
      <a:accent4>
        <a:srgbClr val="FFFFFF"/>
      </a:accent4>
      <a:accent5>
        <a:srgbClr val="FFFFFF"/>
      </a:accent5>
      <a:accent6>
        <a:srgbClr val="FFFFFF"/>
      </a:accent6>
      <a:hlink>
        <a:srgbClr val="2576B7"/>
      </a:hlink>
      <a:folHlink>
        <a:srgbClr val="C77709"/>
      </a:folHlink>
    </a:clrScheme>
    <a:fontScheme name="InfoTech">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bodyPr wrap="none" rtlCol="0">
        <a:spAutoFit/>
      </a:bodyPr>
      <a:lstStyle>
        <a:defPPr>
          <a:defRPr sz="1200" dirty="0" smtClean="0"/>
        </a:defPPr>
      </a:lstStyle>
    </a:txDef>
  </a:objectDefaults>
  <a:extraClrSchemeLst/>
  <a:extLst>
    <a:ext uri="{05A4C25C-085E-4340-85A3-A5531E510DB2}">
      <thm15:themeFamily xmlns:thm15="http://schemas.microsoft.com/office/thememl/2012/main" name="Theme1" id="{EBFD412A-D0D7-4935-89A2-AA989FD4DBC8}" vid="{7B7BA5CB-5882-4576-92F3-CD74C431C82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4510</Words>
  <Application>Microsoft Office PowerPoint</Application>
  <PresentationFormat>On-screen Show (4:3)</PresentationFormat>
  <Paragraphs>349</Paragraphs>
  <Slides>21</Slides>
  <Notes>4</Notes>
  <HiddenSlides>0</HiddenSlides>
  <MMClips>0</MMClips>
  <ScaleCrop>false</ScaleCrop>
  <HeadingPairs>
    <vt:vector size="8" baseType="variant">
      <vt:variant>
        <vt:lpstr>Fonts Used</vt:lpstr>
      </vt:variant>
      <vt:variant>
        <vt:i4>6</vt:i4>
      </vt:variant>
      <vt:variant>
        <vt:lpstr>Theme</vt:lpstr>
      </vt:variant>
      <vt:variant>
        <vt:i4>1</vt:i4>
      </vt:variant>
      <vt:variant>
        <vt:lpstr>Slide Titles</vt:lpstr>
      </vt:variant>
      <vt:variant>
        <vt:i4>21</vt:i4>
      </vt:variant>
      <vt:variant>
        <vt:lpstr>Custom Shows</vt:lpstr>
      </vt:variant>
      <vt:variant>
        <vt:i4>1</vt:i4>
      </vt:variant>
    </vt:vector>
  </HeadingPairs>
  <TitlesOfParts>
    <vt:vector size="29" baseType="lpstr">
      <vt:lpstr>Arial</vt:lpstr>
      <vt:lpstr>Calibri</vt:lpstr>
      <vt:lpstr>Courier New</vt:lpstr>
      <vt:lpstr>Georgia</vt:lpstr>
      <vt:lpstr>Open Sans</vt:lpstr>
      <vt:lpstr>Wingdings</vt:lpstr>
      <vt:lpstr>Theme1</vt:lpstr>
      <vt:lpstr>PowerPoint Presentation</vt:lpstr>
      <vt:lpstr>Phase 2: Develop Your Communications Plan</vt:lpstr>
      <vt:lpstr>Phase 2 outline</vt:lpstr>
      <vt:lpstr>Create an internal communications plan</vt:lpstr>
      <vt:lpstr>Customize the Security Incident Response Interdepartmental Communications Template</vt:lpstr>
      <vt:lpstr>Develop an external communications strategy</vt:lpstr>
      <vt:lpstr>Develop an external communications strategy continued</vt:lpstr>
      <vt:lpstr>Understand the usual sequence of external communications</vt:lpstr>
      <vt:lpstr>Use remediation stages to guide your communications schedule</vt:lpstr>
      <vt:lpstr>Manage the fallout from the incident</vt:lpstr>
      <vt:lpstr>Manage the fallout from the incident continued</vt:lpstr>
      <vt:lpstr>Manage the fallout from the incident continued </vt:lpstr>
      <vt:lpstr>Consider customer compensation carefully</vt:lpstr>
      <vt:lpstr>Appreciate the role of social media</vt:lpstr>
      <vt:lpstr>Draft the Security Incident Communications Policy Template</vt:lpstr>
      <vt:lpstr>Customize the Security Incident Communications Guidelines and Templates</vt:lpstr>
      <vt:lpstr>Run tabletop exercises to test the communications protocols</vt:lpstr>
      <vt:lpstr>Conduct a post-mortem review of the incident</vt:lpstr>
      <vt:lpstr>Track metrics for your incident response communications with the Security Incident Metrics Tool</vt:lpstr>
      <vt:lpstr>Establish baseline metrics</vt:lpstr>
      <vt:lpstr>Consider sharing information with your peers</vt:lpstr>
      <vt:lpstr>Custom Show 1</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2018-08-31T12:43:41Z</dcterms:created>
  <dcterms:modified xsi:type="dcterms:W3CDTF">2018-11-12T18:49:45Z</dcterms:modified>
</cp:coreProperties>
</file>