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6.xml" ContentType="application/vnd.openxmlformats-officedocument.presentationml.notesSlide+xml"/>
  <Override PartName="/ppt/tags/tag2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5" r:id="rId1"/>
  </p:sldMasterIdLst>
  <p:notesMasterIdLst>
    <p:notesMasterId r:id="rId67"/>
  </p:notesMasterIdLst>
  <p:handoutMasterIdLst>
    <p:handoutMasterId r:id="rId68"/>
  </p:handoutMasterIdLst>
  <p:sldIdLst>
    <p:sldId id="278" r:id="rId2"/>
    <p:sldId id="279" r:id="rId3"/>
    <p:sldId id="484" r:id="rId4"/>
    <p:sldId id="403" r:id="rId5"/>
    <p:sldId id="399" r:id="rId6"/>
    <p:sldId id="494" r:id="rId7"/>
    <p:sldId id="493" r:id="rId8"/>
    <p:sldId id="495" r:id="rId9"/>
    <p:sldId id="497" r:id="rId10"/>
    <p:sldId id="542" r:id="rId11"/>
    <p:sldId id="426" r:id="rId12"/>
    <p:sldId id="410" r:id="rId13"/>
    <p:sldId id="411" r:id="rId14"/>
    <p:sldId id="480" r:id="rId15"/>
    <p:sldId id="486" r:id="rId16"/>
    <p:sldId id="414" r:id="rId17"/>
    <p:sldId id="499" r:id="rId18"/>
    <p:sldId id="500" r:id="rId19"/>
    <p:sldId id="505" r:id="rId20"/>
    <p:sldId id="504" r:id="rId21"/>
    <p:sldId id="501" r:id="rId22"/>
    <p:sldId id="506" r:id="rId23"/>
    <p:sldId id="561" r:id="rId24"/>
    <p:sldId id="543" r:id="rId25"/>
    <p:sldId id="525" r:id="rId26"/>
    <p:sldId id="526" r:id="rId27"/>
    <p:sldId id="550" r:id="rId28"/>
    <p:sldId id="510" r:id="rId29"/>
    <p:sldId id="549" r:id="rId30"/>
    <p:sldId id="511" r:id="rId31"/>
    <p:sldId id="562" r:id="rId32"/>
    <p:sldId id="514" r:id="rId33"/>
    <p:sldId id="515" r:id="rId34"/>
    <p:sldId id="498" r:id="rId35"/>
    <p:sldId id="520" r:id="rId36"/>
    <p:sldId id="415" r:id="rId37"/>
    <p:sldId id="527" r:id="rId38"/>
    <p:sldId id="545" r:id="rId39"/>
    <p:sldId id="522" r:id="rId40"/>
    <p:sldId id="529" r:id="rId41"/>
    <p:sldId id="567" r:id="rId42"/>
    <p:sldId id="568" r:id="rId43"/>
    <p:sldId id="516" r:id="rId44"/>
    <p:sldId id="519" r:id="rId45"/>
    <p:sldId id="518" r:id="rId46"/>
    <p:sldId id="517" r:id="rId47"/>
    <p:sldId id="548" r:id="rId48"/>
    <p:sldId id="541" r:id="rId49"/>
    <p:sldId id="551" r:id="rId50"/>
    <p:sldId id="540" r:id="rId51"/>
    <p:sldId id="539" r:id="rId52"/>
    <p:sldId id="535" r:id="rId53"/>
    <p:sldId id="366" r:id="rId54"/>
    <p:sldId id="533" r:id="rId55"/>
    <p:sldId id="389" r:id="rId56"/>
    <p:sldId id="392" r:id="rId57"/>
    <p:sldId id="566" r:id="rId58"/>
    <p:sldId id="553" r:id="rId59"/>
    <p:sldId id="554" r:id="rId60"/>
    <p:sldId id="555" r:id="rId61"/>
    <p:sldId id="556" r:id="rId62"/>
    <p:sldId id="557" r:id="rId63"/>
    <p:sldId id="565" r:id="rId64"/>
    <p:sldId id="264" r:id="rId65"/>
    <p:sldId id="559" r:id="rId66"/>
  </p:sldIdLst>
  <p:sldSz cx="9144000" cy="6858000" type="screen4x3"/>
  <p:notesSz cx="6858000" cy="9144000"/>
  <p:custShowLst>
    <p:custShow name="Custom Show 1" id="0">
      <p:sldLst>
        <p:sld r:id="rId2"/>
        <p:sld r:id="rId3"/>
        <p:sld r:id="rId65"/>
      </p:sldLst>
    </p:custShow>
  </p:custShowLst>
  <p:custDataLst>
    <p:tags r:id="rId6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83DC1864-2267-42D8-869B-74D3FC322049}">
          <p14:sldIdLst>
            <p14:sldId id="278"/>
          </p14:sldIdLst>
        </p14:section>
        <p14:section name="Executive Brief" id="{84FCD5F7-ADF0-4D52-A454-FEA42EA2FD55}">
          <p14:sldIdLst>
            <p14:sldId id="279"/>
            <p14:sldId id="484"/>
            <p14:sldId id="403"/>
            <p14:sldId id="399"/>
            <p14:sldId id="494"/>
            <p14:sldId id="493"/>
            <p14:sldId id="495"/>
            <p14:sldId id="497"/>
            <p14:sldId id="542"/>
            <p14:sldId id="426"/>
            <p14:sldId id="410"/>
            <p14:sldId id="411"/>
          </p14:sldIdLst>
        </p14:section>
        <p14:section name="Phase One" id="{76681190-AD3E-4B8F-AAAC-4E3C02A905D9}">
          <p14:sldIdLst>
            <p14:sldId id="480"/>
            <p14:sldId id="486"/>
            <p14:sldId id="414"/>
            <p14:sldId id="499"/>
            <p14:sldId id="500"/>
            <p14:sldId id="505"/>
            <p14:sldId id="504"/>
            <p14:sldId id="501"/>
            <p14:sldId id="506"/>
            <p14:sldId id="561"/>
            <p14:sldId id="543"/>
            <p14:sldId id="525"/>
            <p14:sldId id="526"/>
            <p14:sldId id="550"/>
            <p14:sldId id="510"/>
            <p14:sldId id="549"/>
            <p14:sldId id="511"/>
            <p14:sldId id="562"/>
            <p14:sldId id="514"/>
            <p14:sldId id="515"/>
          </p14:sldIdLst>
        </p14:section>
        <p14:section name="Phase Two" id="{67D38005-0FA2-4C72-83AE-8336DD3CAFE0}">
          <p14:sldIdLst>
            <p14:sldId id="498"/>
            <p14:sldId id="520"/>
            <p14:sldId id="415"/>
            <p14:sldId id="527"/>
            <p14:sldId id="545"/>
            <p14:sldId id="522"/>
            <p14:sldId id="529"/>
            <p14:sldId id="567"/>
            <p14:sldId id="568"/>
            <p14:sldId id="516"/>
            <p14:sldId id="519"/>
            <p14:sldId id="518"/>
            <p14:sldId id="517"/>
            <p14:sldId id="548"/>
            <p14:sldId id="541"/>
            <p14:sldId id="551"/>
            <p14:sldId id="540"/>
            <p14:sldId id="539"/>
            <p14:sldId id="535"/>
            <p14:sldId id="366"/>
            <p14:sldId id="533"/>
          </p14:sldIdLst>
        </p14:section>
        <p14:section name="Summary/Conclusion" id="{D07149DA-9B7F-4AD5-95A2-AFE1C0F699CB}">
          <p14:sldIdLst>
            <p14:sldId id="389"/>
            <p14:sldId id="392"/>
            <p14:sldId id="566"/>
            <p14:sldId id="553"/>
            <p14:sldId id="554"/>
            <p14:sldId id="555"/>
            <p14:sldId id="556"/>
            <p14:sldId id="557"/>
          </p14:sldIdLst>
        </p14:section>
        <p14:section name="Next Steps" id="{DD154EDE-41C4-4921-9F14-023FF5D9F1C3}">
          <p14:sldIdLst>
            <p14:sldId id="565"/>
          </p14:sldIdLst>
        </p14:section>
        <p14:section name="Appendices" id="{4A9F83F5-69A5-4677-9FBB-F59556E60744}">
          <p14:sldIdLst>
            <p14:sldId id="264"/>
            <p14:sldId id="559"/>
          </p14:sldIdLst>
        </p14:section>
      </p14:sectionLst>
    </p:ext>
    <p:ext uri="{EFAFB233-063F-42B5-8137-9DF3F51BA10A}">
      <p15:sldGuideLst xmlns:p15="http://schemas.microsoft.com/office/powerpoint/2012/main">
        <p15:guide id="1" orient="horz" pos="2160" userDrawn="1">
          <p15:clr>
            <a:srgbClr val="A4A3A4"/>
          </p15:clr>
        </p15:guide>
        <p15:guide id="2" pos="20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1" name="Author" initials="A" lastIdx="0" clrIdx="1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5F5F5"/>
    <a:srgbClr val="29475F"/>
    <a:srgbClr val="B0C534"/>
    <a:srgbClr val="A24130"/>
    <a:srgbClr val="FFC000"/>
    <a:srgbClr val="E1B500"/>
    <a:srgbClr val="243F54"/>
    <a:srgbClr val="2B9E36"/>
    <a:srgbClr val="CBDB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023" autoAdjust="0"/>
    <p:restoredTop sz="93671" autoAdjust="0"/>
  </p:normalViewPr>
  <p:slideViewPr>
    <p:cSldViewPr snapToGrid="0">
      <p:cViewPr varScale="1">
        <p:scale>
          <a:sx n="113" d="100"/>
          <a:sy n="113" d="100"/>
        </p:scale>
        <p:origin x="2256" y="96"/>
      </p:cViewPr>
      <p:guideLst>
        <p:guide orient="horz" pos="2160"/>
        <p:guide pos="20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0" d="100"/>
          <a:sy n="90" d="100"/>
        </p:scale>
        <p:origin x="369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cap="none" spc="50" baseline="0">
                <a:solidFill>
                  <a:schemeClr val="tx1">
                    <a:lumMod val="65000"/>
                    <a:lumOff val="35000"/>
                  </a:schemeClr>
                </a:solidFill>
                <a:latin typeface="+mn-lt"/>
                <a:ea typeface="+mn-ea"/>
                <a:cs typeface="+mn-cs"/>
              </a:defRPr>
            </a:pPr>
            <a:r>
              <a:rPr lang="en-CA" sz="1100" b="1" cap="none" dirty="0" smtClean="0">
                <a:solidFill>
                  <a:schemeClr val="tx1"/>
                </a:solidFill>
              </a:rPr>
              <a:t>Per capita cost by industry classification of benchmarked companies</a:t>
            </a:r>
            <a:endParaRPr lang="en-CA" sz="1100" b="1" cap="none" dirty="0">
              <a:solidFill>
                <a:schemeClr val="tx1"/>
              </a:solidFill>
            </a:endParaRPr>
          </a:p>
        </c:rich>
      </c:tx>
      <c:layout>
        <c:manualLayout>
          <c:xMode val="edge"/>
          <c:yMode val="edge"/>
          <c:x val="0.19188087952076191"/>
          <c:y val="0"/>
        </c:manualLayout>
      </c:layout>
      <c:overlay val="0"/>
      <c:spPr>
        <a:noFill/>
        <a:ln>
          <a:noFill/>
        </a:ln>
        <a:effectLst/>
      </c:spPr>
      <c:txPr>
        <a:bodyPr rot="0" spcFirstLastPara="1" vertOverflow="ellipsis" vert="horz" wrap="square" anchor="ctr" anchorCtr="1"/>
        <a:lstStyle/>
        <a:p>
          <a:pPr>
            <a:defRPr sz="1100" b="1" i="0" u="none" strike="noStrike" kern="1200" cap="none" spc="5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6244776603436543"/>
          <c:y val="0.12837051161641269"/>
          <c:w val="0.67855066916184648"/>
          <c:h val="0.74568528684409141"/>
        </c:manualLayout>
      </c:layout>
      <c:barChart>
        <c:barDir val="bar"/>
        <c:grouping val="clustered"/>
        <c:varyColors val="0"/>
        <c:ser>
          <c:idx val="0"/>
          <c:order val="0"/>
          <c:tx>
            <c:strRef>
              <c:f>Sheet1!$B$1</c:f>
              <c:strCache>
                <c:ptCount val="1"/>
                <c:pt idx="0">
                  <c:v>Per capita cost by industry</c:v>
                </c:pt>
              </c:strCache>
            </c:strRef>
          </c:tx>
          <c:spPr>
            <a:solidFill>
              <a:prstClr val="black"/>
            </a:solidFill>
            <a:ln>
              <a:solidFill>
                <a:prstClr val="black"/>
              </a:solidFill>
            </a:ln>
            <a:effectLst/>
          </c:spPr>
          <c:invertIfNegative val="0"/>
          <c:cat>
            <c:strRef>
              <c:f>Sheet1!$A$2:$A$17</c:f>
              <c:strCache>
                <c:ptCount val="16"/>
                <c:pt idx="0">
                  <c:v>Public</c:v>
                </c:pt>
                <c:pt idx="1">
                  <c:v>Research</c:v>
                </c:pt>
                <c:pt idx="2">
                  <c:v>Media</c:v>
                </c:pt>
                <c:pt idx="3">
                  <c:v>Transportation</c:v>
                </c:pt>
                <c:pt idx="4">
                  <c:v>Hospitality</c:v>
                </c:pt>
                <c:pt idx="5">
                  <c:v>Entertainment</c:v>
                </c:pt>
                <c:pt idx="6">
                  <c:v>Consumer</c:v>
                </c:pt>
                <c:pt idx="7">
                  <c:v>Energy </c:v>
                </c:pt>
                <c:pt idx="8">
                  <c:v>Industrial</c:v>
                </c:pt>
                <c:pt idx="9">
                  <c:v>Retail</c:v>
                </c:pt>
                <c:pt idx="10">
                  <c:v>Technology</c:v>
                </c:pt>
                <c:pt idx="11">
                  <c:v>Education</c:v>
                </c:pt>
                <c:pt idx="12">
                  <c:v>Services</c:v>
                </c:pt>
                <c:pt idx="13">
                  <c:v>Financial</c:v>
                </c:pt>
                <c:pt idx="14">
                  <c:v>Pharmaceutical </c:v>
                </c:pt>
                <c:pt idx="15">
                  <c:v>Health</c:v>
                </c:pt>
              </c:strCache>
            </c:strRef>
          </c:cat>
          <c:val>
            <c:numRef>
              <c:f>Sheet1!$B$2:$B$17</c:f>
              <c:numCache>
                <c:formatCode>"$"#,##0_);[Red]\("$"#,##0\)</c:formatCode>
                <c:ptCount val="16"/>
                <c:pt idx="0">
                  <c:v>71</c:v>
                </c:pt>
                <c:pt idx="1">
                  <c:v>101</c:v>
                </c:pt>
                <c:pt idx="2">
                  <c:v>119</c:v>
                </c:pt>
                <c:pt idx="3">
                  <c:v>123</c:v>
                </c:pt>
                <c:pt idx="4">
                  <c:v>124</c:v>
                </c:pt>
                <c:pt idx="5">
                  <c:v>131</c:v>
                </c:pt>
                <c:pt idx="6">
                  <c:v>132</c:v>
                </c:pt>
                <c:pt idx="7">
                  <c:v>137</c:v>
                </c:pt>
                <c:pt idx="8">
                  <c:v>149</c:v>
                </c:pt>
                <c:pt idx="9">
                  <c:v>154</c:v>
                </c:pt>
                <c:pt idx="10">
                  <c:v>165</c:v>
                </c:pt>
                <c:pt idx="11">
                  <c:v>200</c:v>
                </c:pt>
                <c:pt idx="12">
                  <c:v>223</c:v>
                </c:pt>
                <c:pt idx="13">
                  <c:v>245</c:v>
                </c:pt>
                <c:pt idx="14">
                  <c:v>298</c:v>
                </c:pt>
                <c:pt idx="15">
                  <c:v>380</c:v>
                </c:pt>
              </c:numCache>
            </c:numRef>
          </c:val>
        </c:ser>
        <c:dLbls>
          <c:showLegendKey val="0"/>
          <c:showVal val="0"/>
          <c:showCatName val="0"/>
          <c:showSerName val="0"/>
          <c:showPercent val="0"/>
          <c:showBubbleSize val="0"/>
        </c:dLbls>
        <c:gapWidth val="326"/>
        <c:overlap val="-58"/>
        <c:axId val="742283312"/>
        <c:axId val="742284096"/>
      </c:barChart>
      <c:catAx>
        <c:axId val="742283312"/>
        <c:scaling>
          <c:orientation val="minMax"/>
        </c:scaling>
        <c:delete val="0"/>
        <c:axPos val="l"/>
        <c:numFmt formatCode="General" sourceLinked="1"/>
        <c:majorTickMark val="none"/>
        <c:minorTickMark val="none"/>
        <c:tickLblPos val="nextTo"/>
        <c:spPr>
          <a:noFill/>
          <a:ln w="19050" cap="flat" cmpd="sng" algn="ctr">
            <a:solidFill>
              <a:schemeClr val="tx1">
                <a:lumMod val="15000"/>
                <a:lumOff val="85000"/>
              </a:schemeClr>
            </a:solidFill>
            <a:round/>
            <a:headEnd type="none" w="sm" len="sm"/>
            <a:tailEnd type="none" w="sm" len="sm"/>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742284096"/>
        <c:crosses val="autoZero"/>
        <c:auto val="1"/>
        <c:lblAlgn val="ctr"/>
        <c:lblOffset val="100"/>
        <c:noMultiLvlLbl val="0"/>
      </c:catAx>
      <c:valAx>
        <c:axId val="742284096"/>
        <c:scaling>
          <c:orientation val="minMax"/>
          <c:max val="400"/>
        </c:scaling>
        <c:delete val="0"/>
        <c:axPos val="b"/>
        <c:majorGridlines>
          <c:spPr>
            <a:ln w="9525" cap="flat" cmpd="sng" algn="ctr">
              <a:gradFill>
                <a:gsLst>
                  <a:gs pos="99000">
                    <a:schemeClr val="tx1">
                      <a:lumMod val="25000"/>
                      <a:lumOff val="75000"/>
                    </a:schemeClr>
                  </a:gs>
                  <a:gs pos="0">
                    <a:schemeClr val="tx1">
                      <a:lumMod val="15000"/>
                      <a:lumOff val="85000"/>
                    </a:schemeClr>
                  </a:gs>
                </a:gsLst>
                <a:lin ang="5400000" scaled="0"/>
              </a:gradFill>
              <a:round/>
            </a:ln>
            <a:effectLst/>
          </c:spPr>
        </c:majorGridlines>
        <c:numFmt formatCode="&quot;$&quot;#,##0_);[Red]\(&quot;$&quot;#,##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2283312"/>
        <c:crosses val="autoZero"/>
        <c:crossBetween val="between"/>
      </c:valAx>
      <c:spPr>
        <a:solidFill>
          <a:schemeClr val="accent3">
            <a:lumMod val="20000"/>
            <a:lumOff val="80000"/>
          </a:schemeClr>
        </a:solid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3">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9050" cap="flat" cmpd="sng" algn="ctr">
        <a:solidFill>
          <a:schemeClr val="tx1">
            <a:lumMod val="15000"/>
            <a:lumOff val="8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99000">
              <a:schemeClr val="tx1">
                <a:lumMod val="25000"/>
                <a:lumOff val="75000"/>
              </a:schemeClr>
            </a:gs>
            <a:gs pos="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15000"/>
                <a:lumOff val="85000"/>
              </a:schemeClr>
            </a:gs>
            <a:gs pos="0">
              <a:schemeClr val="tx1">
                <a:lumMod val="5000"/>
                <a:lumOff val="9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006EA4-D462-4253-8FC7-D35175043F19}" type="datetimeFigureOut">
              <a:rPr lang="en-US" smtClean="0"/>
              <a:t>11/12/2018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2DA24A-F480-4AA7-ACF1-F7D1E577F358}" type="slidenum">
              <a:rPr lang="en-US" smtClean="0"/>
              <a:t>‹#›</a:t>
            </a:fld>
            <a:endParaRPr lang="en-US" dirty="0"/>
          </a:p>
        </p:txBody>
      </p:sp>
    </p:spTree>
    <p:extLst>
      <p:ext uri="{BB962C8B-B14F-4D97-AF65-F5344CB8AC3E}">
        <p14:creationId xmlns:p14="http://schemas.microsoft.com/office/powerpoint/2010/main" val="14934097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E1B6C9-DAE3-4E7B-AB3C-9473EC02D78D}" type="datetimeFigureOut">
              <a:rPr lang="en-US" smtClean="0"/>
              <a:t>11/12/2018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F1ACBD-245E-4A24-AC78-063168A88622}" type="slidenum">
              <a:rPr lang="en-US" smtClean="0"/>
              <a:t>‹#›</a:t>
            </a:fld>
            <a:endParaRPr lang="en-US" dirty="0"/>
          </a:p>
        </p:txBody>
      </p:sp>
    </p:spTree>
    <p:extLst>
      <p:ext uri="{BB962C8B-B14F-4D97-AF65-F5344CB8AC3E}">
        <p14:creationId xmlns:p14="http://schemas.microsoft.com/office/powerpoint/2010/main" val="1485599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1</a:t>
            </a:fld>
            <a:endParaRPr lang="en-US" dirty="0">
              <a:solidFill>
                <a:srgbClr val="000000"/>
              </a:solidFill>
            </a:endParaRPr>
          </a:p>
        </p:txBody>
      </p:sp>
    </p:spTree>
    <p:extLst>
      <p:ext uri="{BB962C8B-B14F-4D97-AF65-F5344CB8AC3E}">
        <p14:creationId xmlns:p14="http://schemas.microsoft.com/office/powerpoint/2010/main" val="719315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prstClr val="black"/>
                </a:solidFill>
              </a:rPr>
              <a:pPr>
                <a:defRPr/>
              </a:pPr>
              <a:t>15</a:t>
            </a:fld>
            <a:endParaRPr lang="en-US" dirty="0">
              <a:solidFill>
                <a:prstClr val="black"/>
              </a:solidFill>
            </a:endParaRPr>
          </a:p>
        </p:txBody>
      </p:sp>
    </p:spTree>
    <p:extLst>
      <p:ext uri="{BB962C8B-B14F-4D97-AF65-F5344CB8AC3E}">
        <p14:creationId xmlns:p14="http://schemas.microsoft.com/office/powerpoint/2010/main" val="2807899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1ACBD-245E-4A24-AC78-063168A88622}" type="slidenum">
              <a:rPr lang="en-US" smtClean="0"/>
              <a:t>16</a:t>
            </a:fld>
            <a:endParaRPr lang="en-US" dirty="0"/>
          </a:p>
        </p:txBody>
      </p:sp>
    </p:spTree>
    <p:extLst>
      <p:ext uri="{BB962C8B-B14F-4D97-AF65-F5344CB8AC3E}">
        <p14:creationId xmlns:p14="http://schemas.microsoft.com/office/powerpoint/2010/main" val="2243768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1ACBD-245E-4A24-AC78-063168A88622}" type="slidenum">
              <a:rPr lang="en-US" smtClean="0"/>
              <a:t>32</a:t>
            </a:fld>
            <a:endParaRPr lang="en-US" dirty="0"/>
          </a:p>
        </p:txBody>
      </p:sp>
    </p:spTree>
    <p:extLst>
      <p:ext uri="{BB962C8B-B14F-4D97-AF65-F5344CB8AC3E}">
        <p14:creationId xmlns:p14="http://schemas.microsoft.com/office/powerpoint/2010/main" val="2300370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1ACBD-245E-4A24-AC78-063168A88622}" type="slidenum">
              <a:rPr lang="en-US" smtClean="0"/>
              <a:t>33</a:t>
            </a:fld>
            <a:endParaRPr lang="en-US" dirty="0"/>
          </a:p>
        </p:txBody>
      </p:sp>
    </p:spTree>
    <p:extLst>
      <p:ext uri="{BB962C8B-B14F-4D97-AF65-F5344CB8AC3E}">
        <p14:creationId xmlns:p14="http://schemas.microsoft.com/office/powerpoint/2010/main" val="190477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34</a:t>
            </a:fld>
            <a:endParaRPr lang="en-US" dirty="0">
              <a:solidFill>
                <a:srgbClr val="000000"/>
              </a:solidFill>
            </a:endParaRPr>
          </a:p>
        </p:txBody>
      </p:sp>
    </p:spTree>
    <p:extLst>
      <p:ext uri="{BB962C8B-B14F-4D97-AF65-F5344CB8AC3E}">
        <p14:creationId xmlns:p14="http://schemas.microsoft.com/office/powerpoint/2010/main" val="1006587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prstClr val="black"/>
                </a:solidFill>
              </a:rPr>
              <a:pPr>
                <a:defRPr/>
              </a:pPr>
              <a:t>35</a:t>
            </a:fld>
            <a:endParaRPr lang="en-US" dirty="0">
              <a:solidFill>
                <a:prstClr val="black"/>
              </a:solidFill>
            </a:endParaRPr>
          </a:p>
        </p:txBody>
      </p:sp>
    </p:spTree>
    <p:extLst>
      <p:ext uri="{BB962C8B-B14F-4D97-AF65-F5344CB8AC3E}">
        <p14:creationId xmlns:p14="http://schemas.microsoft.com/office/powerpoint/2010/main" val="471211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1ACBD-245E-4A24-AC78-063168A88622}" type="slidenum">
              <a:rPr lang="en-US" smtClean="0"/>
              <a:t>36</a:t>
            </a:fld>
            <a:endParaRPr lang="en-US" dirty="0"/>
          </a:p>
        </p:txBody>
      </p:sp>
    </p:spTree>
    <p:extLst>
      <p:ext uri="{BB962C8B-B14F-4D97-AF65-F5344CB8AC3E}">
        <p14:creationId xmlns:p14="http://schemas.microsoft.com/office/powerpoint/2010/main" val="3377055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53</a:t>
            </a:fld>
            <a:endParaRPr lang="en-US" dirty="0">
              <a:solidFill>
                <a:srgbClr val="000000"/>
              </a:solidFill>
            </a:endParaRPr>
          </a:p>
        </p:txBody>
      </p:sp>
    </p:spTree>
    <p:extLst>
      <p:ext uri="{BB962C8B-B14F-4D97-AF65-F5344CB8AC3E}">
        <p14:creationId xmlns:p14="http://schemas.microsoft.com/office/powerpoint/2010/main" val="3671592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55</a:t>
            </a:fld>
            <a:endParaRPr lang="en-US" dirty="0">
              <a:solidFill>
                <a:srgbClr val="000000"/>
              </a:solidFill>
            </a:endParaRPr>
          </a:p>
        </p:txBody>
      </p:sp>
    </p:spTree>
    <p:extLst>
      <p:ext uri="{BB962C8B-B14F-4D97-AF65-F5344CB8AC3E}">
        <p14:creationId xmlns:p14="http://schemas.microsoft.com/office/powerpoint/2010/main" val="27708317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1ACBD-245E-4A24-AC78-063168A88622}" type="slidenum">
              <a:rPr lang="en-US" smtClean="0"/>
              <a:t>56</a:t>
            </a:fld>
            <a:endParaRPr lang="en-US" dirty="0"/>
          </a:p>
        </p:txBody>
      </p:sp>
    </p:spTree>
    <p:extLst>
      <p:ext uri="{BB962C8B-B14F-4D97-AF65-F5344CB8AC3E}">
        <p14:creationId xmlns:p14="http://schemas.microsoft.com/office/powerpoint/2010/main" val="344354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1ACBD-245E-4A24-AC78-063168A88622}" type="slidenum">
              <a:rPr lang="en-US" smtClean="0"/>
              <a:t>2</a:t>
            </a:fld>
            <a:endParaRPr lang="en-US" dirty="0"/>
          </a:p>
        </p:txBody>
      </p:sp>
    </p:spTree>
    <p:extLst>
      <p:ext uri="{BB962C8B-B14F-4D97-AF65-F5344CB8AC3E}">
        <p14:creationId xmlns:p14="http://schemas.microsoft.com/office/powerpoint/2010/main" val="19286719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1ACBD-245E-4A24-AC78-063168A88622}" type="slidenum">
              <a:rPr lang="en-US" smtClean="0"/>
              <a:t>57</a:t>
            </a:fld>
            <a:endParaRPr lang="en-US" dirty="0"/>
          </a:p>
        </p:txBody>
      </p:sp>
    </p:spTree>
    <p:extLst>
      <p:ext uri="{BB962C8B-B14F-4D97-AF65-F5344CB8AC3E}">
        <p14:creationId xmlns:p14="http://schemas.microsoft.com/office/powerpoint/2010/main" val="1507808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1ACBD-245E-4A24-AC78-063168A88622}" type="slidenum">
              <a:rPr lang="en-US" smtClean="0"/>
              <a:t>58</a:t>
            </a:fld>
            <a:endParaRPr lang="en-US" dirty="0"/>
          </a:p>
        </p:txBody>
      </p:sp>
    </p:spTree>
    <p:extLst>
      <p:ext uri="{BB962C8B-B14F-4D97-AF65-F5344CB8AC3E}">
        <p14:creationId xmlns:p14="http://schemas.microsoft.com/office/powerpoint/2010/main" val="11706333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1ACBD-245E-4A24-AC78-063168A88622}" type="slidenum">
              <a:rPr lang="en-US" smtClean="0"/>
              <a:t>59</a:t>
            </a:fld>
            <a:endParaRPr lang="en-US" dirty="0"/>
          </a:p>
        </p:txBody>
      </p:sp>
    </p:spTree>
    <p:extLst>
      <p:ext uri="{BB962C8B-B14F-4D97-AF65-F5344CB8AC3E}">
        <p14:creationId xmlns:p14="http://schemas.microsoft.com/office/powerpoint/2010/main" val="19564718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1ACBD-245E-4A24-AC78-063168A88622}" type="slidenum">
              <a:rPr lang="en-US" smtClean="0"/>
              <a:t>60</a:t>
            </a:fld>
            <a:endParaRPr lang="en-US" dirty="0"/>
          </a:p>
        </p:txBody>
      </p:sp>
    </p:spTree>
    <p:extLst>
      <p:ext uri="{BB962C8B-B14F-4D97-AF65-F5344CB8AC3E}">
        <p14:creationId xmlns:p14="http://schemas.microsoft.com/office/powerpoint/2010/main" val="39435205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1ACBD-245E-4A24-AC78-063168A88622}" type="slidenum">
              <a:rPr lang="en-US" smtClean="0"/>
              <a:t>61</a:t>
            </a:fld>
            <a:endParaRPr lang="en-US" dirty="0"/>
          </a:p>
        </p:txBody>
      </p:sp>
    </p:spTree>
    <p:extLst>
      <p:ext uri="{BB962C8B-B14F-4D97-AF65-F5344CB8AC3E}">
        <p14:creationId xmlns:p14="http://schemas.microsoft.com/office/powerpoint/2010/main" val="803847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1ACBD-245E-4A24-AC78-063168A88622}" type="slidenum">
              <a:rPr lang="en-US" smtClean="0"/>
              <a:t>62</a:t>
            </a:fld>
            <a:endParaRPr lang="en-US" dirty="0"/>
          </a:p>
        </p:txBody>
      </p:sp>
    </p:spTree>
    <p:extLst>
      <p:ext uri="{BB962C8B-B14F-4D97-AF65-F5344CB8AC3E}">
        <p14:creationId xmlns:p14="http://schemas.microsoft.com/office/powerpoint/2010/main" val="33892577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1ACBD-245E-4A24-AC78-063168A88622}" type="slidenum">
              <a:rPr lang="en-US" smtClean="0"/>
              <a:t>63</a:t>
            </a:fld>
            <a:endParaRPr lang="en-US" dirty="0"/>
          </a:p>
        </p:txBody>
      </p:sp>
    </p:spTree>
    <p:extLst>
      <p:ext uri="{BB962C8B-B14F-4D97-AF65-F5344CB8AC3E}">
        <p14:creationId xmlns:p14="http://schemas.microsoft.com/office/powerpoint/2010/main" val="31976236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1ACBD-245E-4A24-AC78-063168A88622}" type="slidenum">
              <a:rPr lang="en-US" smtClean="0"/>
              <a:t>64</a:t>
            </a:fld>
            <a:endParaRPr lang="en-US" dirty="0"/>
          </a:p>
        </p:txBody>
      </p:sp>
    </p:spTree>
    <p:extLst>
      <p:ext uri="{BB962C8B-B14F-4D97-AF65-F5344CB8AC3E}">
        <p14:creationId xmlns:p14="http://schemas.microsoft.com/office/powerpoint/2010/main" val="18952418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1ACBD-245E-4A24-AC78-063168A88622}" type="slidenum">
              <a:rPr lang="en-US" smtClean="0"/>
              <a:t>65</a:t>
            </a:fld>
            <a:endParaRPr lang="en-US" dirty="0"/>
          </a:p>
        </p:txBody>
      </p:sp>
    </p:spTree>
    <p:extLst>
      <p:ext uri="{BB962C8B-B14F-4D97-AF65-F5344CB8AC3E}">
        <p14:creationId xmlns:p14="http://schemas.microsoft.com/office/powerpoint/2010/main" val="1087597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1ACBD-245E-4A24-AC78-063168A88622}" type="slidenum">
              <a:rPr lang="en-US" smtClean="0"/>
              <a:t>4</a:t>
            </a:fld>
            <a:endParaRPr lang="en-US" dirty="0"/>
          </a:p>
        </p:txBody>
      </p:sp>
    </p:spTree>
    <p:extLst>
      <p:ext uri="{BB962C8B-B14F-4D97-AF65-F5344CB8AC3E}">
        <p14:creationId xmlns:p14="http://schemas.microsoft.com/office/powerpoint/2010/main" val="3144001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1ACBD-245E-4A24-AC78-063168A88622}" type="slidenum">
              <a:rPr lang="en-US" smtClean="0"/>
              <a:t>5</a:t>
            </a:fld>
            <a:endParaRPr lang="en-US" dirty="0"/>
          </a:p>
        </p:txBody>
      </p:sp>
    </p:spTree>
    <p:extLst>
      <p:ext uri="{BB962C8B-B14F-4D97-AF65-F5344CB8AC3E}">
        <p14:creationId xmlns:p14="http://schemas.microsoft.com/office/powerpoint/2010/main" val="3898375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1ACBD-245E-4A24-AC78-063168A88622}" type="slidenum">
              <a:rPr lang="en-US" smtClean="0"/>
              <a:t>8</a:t>
            </a:fld>
            <a:endParaRPr lang="en-US" dirty="0"/>
          </a:p>
        </p:txBody>
      </p:sp>
    </p:spTree>
    <p:extLst>
      <p:ext uri="{BB962C8B-B14F-4D97-AF65-F5344CB8AC3E}">
        <p14:creationId xmlns:p14="http://schemas.microsoft.com/office/powerpoint/2010/main" val="1999754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1ACBD-245E-4A24-AC78-063168A88622}" type="slidenum">
              <a:rPr lang="en-US" smtClean="0"/>
              <a:t>11</a:t>
            </a:fld>
            <a:endParaRPr lang="en-US" dirty="0"/>
          </a:p>
        </p:txBody>
      </p:sp>
    </p:spTree>
    <p:extLst>
      <p:ext uri="{BB962C8B-B14F-4D97-AF65-F5344CB8AC3E}">
        <p14:creationId xmlns:p14="http://schemas.microsoft.com/office/powerpoint/2010/main" val="4151421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prstClr val="black"/>
                </a:solidFill>
              </a:rPr>
              <a:pPr>
                <a:defRPr/>
              </a:pPr>
              <a:t>12</a:t>
            </a:fld>
            <a:endParaRPr lang="en-US" dirty="0">
              <a:solidFill>
                <a:prstClr val="black"/>
              </a:solidFill>
            </a:endParaRPr>
          </a:p>
        </p:txBody>
      </p:sp>
    </p:spTree>
    <p:extLst>
      <p:ext uri="{BB962C8B-B14F-4D97-AF65-F5344CB8AC3E}">
        <p14:creationId xmlns:p14="http://schemas.microsoft.com/office/powerpoint/2010/main" val="3457633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1ACBD-245E-4A24-AC78-063168A88622}" type="slidenum">
              <a:rPr lang="en-US" smtClean="0"/>
              <a:t>13</a:t>
            </a:fld>
            <a:endParaRPr lang="en-US" dirty="0"/>
          </a:p>
        </p:txBody>
      </p:sp>
    </p:spTree>
    <p:extLst>
      <p:ext uri="{BB962C8B-B14F-4D97-AF65-F5344CB8AC3E}">
        <p14:creationId xmlns:p14="http://schemas.microsoft.com/office/powerpoint/2010/main" val="4160297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14</a:t>
            </a:fld>
            <a:endParaRPr lang="en-US" dirty="0">
              <a:solidFill>
                <a:srgbClr val="000000"/>
              </a:solidFill>
            </a:endParaRPr>
          </a:p>
        </p:txBody>
      </p:sp>
    </p:spTree>
    <p:extLst>
      <p:ext uri="{BB962C8B-B14F-4D97-AF65-F5344CB8AC3E}">
        <p14:creationId xmlns:p14="http://schemas.microsoft.com/office/powerpoint/2010/main" val="2069756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p:spTree>
      <p:nvGrpSpPr>
        <p:cNvPr id="1" name=""/>
        <p:cNvGrpSpPr/>
        <p:nvPr/>
      </p:nvGrpSpPr>
      <p:grpSpPr>
        <a:xfrm>
          <a:off x="0" y="0"/>
          <a:ext cx="0" cy="0"/>
          <a:chOff x="0" y="0"/>
          <a:chExt cx="0" cy="0"/>
        </a:xfrm>
      </p:grpSpPr>
      <p:grpSp>
        <p:nvGrpSpPr>
          <p:cNvPr id="3" name="Group 2"/>
          <p:cNvGrpSpPr/>
          <p:nvPr userDrawn="1"/>
        </p:nvGrpSpPr>
        <p:grpSpPr>
          <a:xfrm>
            <a:off x="0" y="6090046"/>
            <a:ext cx="9144000" cy="767954"/>
            <a:chOff x="0" y="6090046"/>
            <a:chExt cx="9144000" cy="767954"/>
          </a:xfrm>
        </p:grpSpPr>
        <p:sp>
          <p:nvSpPr>
            <p:cNvPr id="29" name="Rectangle 28"/>
            <p:cNvSpPr/>
            <p:nvPr/>
          </p:nvSpPr>
          <p:spPr>
            <a:xfrm>
              <a:off x="0" y="6090046"/>
              <a:ext cx="6696236" cy="767953"/>
            </a:xfrm>
            <a:prstGeom prst="rect">
              <a:avLst/>
            </a:prstGeom>
            <a:solidFill>
              <a:srgbClr val="2947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base">
                <a:spcBef>
                  <a:spcPct val="0"/>
                </a:spcBef>
                <a:spcAft>
                  <a:spcPct val="0"/>
                </a:spcAft>
              </a:pPr>
              <a:r>
                <a:rPr lang="en-CA" sz="800" dirty="0">
                  <a:solidFill>
                    <a:srgbClr val="ADB7C3"/>
                  </a:solidFill>
                </a:rPr>
                <a:t>Info-Tech Research Group, Inc. </a:t>
              </a:r>
              <a:r>
                <a:rPr lang="en-CA" sz="800" dirty="0" smtClean="0">
                  <a:solidFill>
                    <a:srgbClr val="ADB7C3"/>
                  </a:solidFill>
                </a:rPr>
                <a:t>is </a:t>
              </a:r>
              <a:r>
                <a:rPr lang="en-CA" sz="800" dirty="0">
                  <a:solidFill>
                    <a:srgbClr val="ADB7C3"/>
                  </a:solidFill>
                </a:rPr>
                <a:t>a global leader in providing IT research and advice.</a:t>
              </a:r>
              <a:br>
                <a:rPr lang="en-CA" sz="800" dirty="0">
                  <a:solidFill>
                    <a:srgbClr val="ADB7C3"/>
                  </a:solidFill>
                </a:rPr>
              </a:br>
              <a:r>
                <a:rPr lang="en-CA" sz="800" dirty="0">
                  <a:solidFill>
                    <a:srgbClr val="ADB7C3"/>
                  </a:solidFill>
                </a:rPr>
                <a:t>Info-Tech’s products and services combine actionable insight and relevant advice with</a:t>
              </a:r>
              <a:br>
                <a:rPr lang="en-CA" sz="800" dirty="0">
                  <a:solidFill>
                    <a:srgbClr val="ADB7C3"/>
                  </a:solidFill>
                </a:rPr>
              </a:br>
              <a:r>
                <a:rPr lang="en-CA" sz="800" dirty="0">
                  <a:solidFill>
                    <a:srgbClr val="ADB7C3"/>
                  </a:solidFill>
                </a:rPr>
                <a:t>ready-to-use tools and templates that cover the full spectrum of IT concerns.</a:t>
              </a:r>
              <a:br>
                <a:rPr lang="en-CA" sz="800" dirty="0">
                  <a:solidFill>
                    <a:srgbClr val="ADB7C3"/>
                  </a:solidFill>
                </a:rPr>
              </a:br>
              <a:r>
                <a:rPr lang="en-CA" sz="800" dirty="0">
                  <a:solidFill>
                    <a:srgbClr val="ADB7C3"/>
                  </a:solidFill>
                </a:rPr>
                <a:t>© </a:t>
              </a:r>
              <a:r>
                <a:rPr lang="en-CA" sz="800" dirty="0" smtClean="0">
                  <a:solidFill>
                    <a:srgbClr val="ADB7C3"/>
                  </a:solidFill>
                </a:rPr>
                <a:t>1997-2018 </a:t>
              </a:r>
              <a:r>
                <a:rPr lang="en-CA" sz="800" dirty="0">
                  <a:solidFill>
                    <a:srgbClr val="ADB7C3"/>
                  </a:solidFill>
                </a:rPr>
                <a:t>Info-Tech Research Group Inc.</a:t>
              </a:r>
            </a:p>
          </p:txBody>
        </p:sp>
        <p:grpSp>
          <p:nvGrpSpPr>
            <p:cNvPr id="2" name="Group 1"/>
            <p:cNvGrpSpPr/>
            <p:nvPr userDrawn="1"/>
          </p:nvGrpSpPr>
          <p:grpSpPr>
            <a:xfrm>
              <a:off x="6696236" y="6090047"/>
              <a:ext cx="2447764" cy="767953"/>
              <a:chOff x="6696236" y="6090047"/>
              <a:chExt cx="2447764" cy="767953"/>
            </a:xfrm>
          </p:grpSpPr>
          <p:sp>
            <p:nvSpPr>
              <p:cNvPr id="31" name="Rectangle 30"/>
              <p:cNvSpPr/>
              <p:nvPr/>
            </p:nvSpPr>
            <p:spPr>
              <a:xfrm>
                <a:off x="6696236" y="6090047"/>
                <a:ext cx="2447764" cy="767953"/>
              </a:xfrm>
              <a:prstGeom prst="rect">
                <a:avLst/>
              </a:prstGeom>
              <a:solidFill>
                <a:srgbClr val="2947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base">
                  <a:spcBef>
                    <a:spcPct val="0"/>
                  </a:spcBef>
                  <a:spcAft>
                    <a:spcPct val="0"/>
                  </a:spcAft>
                </a:pPr>
                <a:endParaRPr lang="en-CA" sz="800" dirty="0">
                  <a:solidFill>
                    <a:srgbClr val="ADB7C3"/>
                  </a:solidFill>
                </a:endParaRPr>
              </a:p>
            </p:txBody>
          </p:sp>
          <p:pic>
            <p:nvPicPr>
              <p:cNvPr id="32" name="Picture 31" descr="Info-Tech_Logo_2013-On-Screen-WHITE(transparent-background).png"/>
              <p:cNvPicPr>
                <a:picLocks noChangeAspect="1"/>
              </p:cNvPicPr>
              <p:nvPr/>
            </p:nvPicPr>
            <p:blipFill>
              <a:blip r:embed="rId2" cstate="print"/>
              <a:stretch>
                <a:fillRect/>
              </a:stretch>
            </p:blipFill>
            <p:spPr>
              <a:xfrm>
                <a:off x="7020272" y="6309320"/>
                <a:ext cx="1697008" cy="339401"/>
              </a:xfrm>
              <a:prstGeom prst="rect">
                <a:avLst/>
              </a:prstGeom>
            </p:spPr>
          </p:pic>
        </p:grpSp>
      </p:grpSp>
      <p:sp>
        <p:nvSpPr>
          <p:cNvPr id="28" name="Text Placeholder 27"/>
          <p:cNvSpPr>
            <a:spLocks noGrp="1"/>
          </p:cNvSpPr>
          <p:nvPr>
            <p:ph type="body" sz="quarter" idx="15" hasCustomPrompt="1"/>
          </p:nvPr>
        </p:nvSpPr>
        <p:spPr>
          <a:xfrm>
            <a:off x="774700" y="3060698"/>
            <a:ext cx="7454900" cy="655267"/>
          </a:xfrm>
        </p:spPr>
        <p:txBody>
          <a:bodyPr/>
          <a:lstStyle>
            <a:lvl1pPr marL="0" indent="0">
              <a:lnSpc>
                <a:spcPts val="3200"/>
              </a:lnSpc>
              <a:buNone/>
              <a:defRPr sz="2800" baseline="0">
                <a:latin typeface="+mj-lt"/>
              </a:defRPr>
            </a:lvl1pPr>
            <a:lvl2pPr>
              <a:buNone/>
              <a:defRPr sz="2800">
                <a:latin typeface="+mj-lt"/>
              </a:defRPr>
            </a:lvl2pPr>
            <a:lvl3pPr>
              <a:buNone/>
              <a:defRPr sz="2800">
                <a:latin typeface="+mj-lt"/>
              </a:defRPr>
            </a:lvl3pPr>
            <a:lvl4pPr>
              <a:buNone/>
              <a:defRPr sz="2800">
                <a:latin typeface="+mj-lt"/>
              </a:defRPr>
            </a:lvl4pPr>
            <a:lvl5pPr>
              <a:buNone/>
              <a:defRPr sz="2800">
                <a:latin typeface="+mj-lt"/>
              </a:defRPr>
            </a:lvl5pPr>
          </a:lstStyle>
          <a:p>
            <a:pPr lvl="0"/>
            <a:r>
              <a:rPr lang="en-US" dirty="0" smtClean="0"/>
              <a:t>Headline (Georgia, 28pt)</a:t>
            </a:r>
            <a:endParaRPr lang="en-CA" dirty="0"/>
          </a:p>
        </p:txBody>
      </p:sp>
      <p:sp>
        <p:nvSpPr>
          <p:cNvPr id="30" name="Text Placeholder 29"/>
          <p:cNvSpPr>
            <a:spLocks noGrp="1"/>
          </p:cNvSpPr>
          <p:nvPr>
            <p:ph type="body" sz="quarter" idx="16" hasCustomPrompt="1"/>
          </p:nvPr>
        </p:nvSpPr>
        <p:spPr>
          <a:xfrm>
            <a:off x="774700" y="3724072"/>
            <a:ext cx="7467600" cy="508000"/>
          </a:xfrm>
        </p:spPr>
        <p:txBody>
          <a:bodyPr/>
          <a:lstStyle>
            <a:lvl1pPr marL="0" indent="0">
              <a:buNone/>
              <a:defRPr lang="en-US" sz="1400" baseline="0" dirty="0" smtClean="0"/>
            </a:lvl1pPr>
            <a:lvl2pPr marL="0" indent="0">
              <a:buNone/>
              <a:defRPr sz="1600"/>
            </a:lvl2pPr>
            <a:lvl3pPr marL="0" indent="0">
              <a:buNone/>
              <a:defRPr sz="1600"/>
            </a:lvl3pPr>
            <a:lvl4pPr marL="0" indent="0">
              <a:buNone/>
              <a:defRPr sz="1600"/>
            </a:lvl4pPr>
            <a:lvl5pPr marL="0" indent="0">
              <a:buNone/>
              <a:defRPr sz="1600"/>
            </a:lvl5pPr>
          </a:lstStyle>
          <a:p>
            <a:pPr lvl="0"/>
            <a:r>
              <a:rPr lang="en-US" dirty="0" smtClean="0"/>
              <a:t>Subhead (Arial, 14pt)</a:t>
            </a:r>
          </a:p>
        </p:txBody>
      </p:sp>
    </p:spTree>
    <p:extLst>
      <p:ext uri="{BB962C8B-B14F-4D97-AF65-F5344CB8AC3E}">
        <p14:creationId xmlns:p14="http://schemas.microsoft.com/office/powerpoint/2010/main" val="354402858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2392099"/>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Header Activity Overview">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251520" y="260648"/>
            <a:ext cx="8625780" cy="864096"/>
          </a:xfrm>
        </p:spPr>
        <p:txBody>
          <a:bodyPr/>
          <a:lstStyle>
            <a:lvl1pPr algn="l">
              <a:lnSpc>
                <a:spcPts val="2600"/>
              </a:lnSpc>
              <a:defRPr sz="2400" baseline="0">
                <a:solidFill>
                  <a:schemeClr val="tx1"/>
                </a:solidFill>
              </a:defRPr>
            </a:lvl1pPr>
          </a:lstStyle>
          <a:p>
            <a:r>
              <a:rPr lang="en-US" dirty="0" smtClean="0"/>
              <a:t>Page Header (Georgia, 24pt) </a:t>
            </a:r>
            <a:endParaRPr lang="en-CA" dirty="0"/>
          </a:p>
        </p:txBody>
      </p:sp>
      <p:sp>
        <p:nvSpPr>
          <p:cNvPr id="10" name="Rectangle 9"/>
          <p:cNvSpPr/>
          <p:nvPr userDrawn="1"/>
        </p:nvSpPr>
        <p:spPr>
          <a:xfrm>
            <a:off x="616688" y="1132006"/>
            <a:ext cx="8260611" cy="36469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rgbClr val="333333"/>
              </a:solidFill>
            </a:endParaRPr>
          </a:p>
        </p:txBody>
      </p:sp>
      <p:grpSp>
        <p:nvGrpSpPr>
          <p:cNvPr id="11" name="Group 10"/>
          <p:cNvGrpSpPr/>
          <p:nvPr userDrawn="1"/>
        </p:nvGrpSpPr>
        <p:grpSpPr>
          <a:xfrm>
            <a:off x="251520" y="1132007"/>
            <a:ext cx="365168" cy="364690"/>
            <a:chOff x="6939668" y="197732"/>
            <a:chExt cx="777916" cy="785348"/>
          </a:xfrm>
          <a:solidFill>
            <a:srgbClr val="243F54"/>
          </a:solidFill>
        </p:grpSpPr>
        <p:sp>
          <p:nvSpPr>
            <p:cNvPr id="13" name="Rectangle 12"/>
            <p:cNvSpPr/>
            <p:nvPr/>
          </p:nvSpPr>
          <p:spPr>
            <a:xfrm>
              <a:off x="6939668" y="197732"/>
              <a:ext cx="777916" cy="785348"/>
            </a:xfrm>
            <a:prstGeom prst="rect">
              <a:avLst/>
            </a:prstGeom>
            <a:grpFill/>
            <a:ln>
              <a:solidFill>
                <a:srgbClr val="243F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CA" sz="1350" dirty="0">
                <a:solidFill>
                  <a:srgbClr val="FFFFFF"/>
                </a:solidFill>
              </a:endParaRPr>
            </a:p>
          </p:txBody>
        </p:sp>
        <p:pic>
          <p:nvPicPr>
            <p:cNvPr id="14" name="Picture 13" descr="on-site-workshops.png"/>
            <p:cNvPicPr>
              <a:picLocks noChangeAspect="1"/>
            </p:cNvPicPr>
            <p:nvPr/>
          </p:nvPicPr>
          <p:blipFill rotWithShape="1">
            <a:blip r:embed="rId2" cstate="print"/>
            <a:srcRect l="12204" t="22820" r="8463" b="22257"/>
            <a:stretch/>
          </p:blipFill>
          <p:spPr>
            <a:xfrm>
              <a:off x="6983446" y="336280"/>
              <a:ext cx="734136" cy="508248"/>
            </a:xfrm>
            <a:prstGeom prst="rect">
              <a:avLst/>
            </a:prstGeom>
            <a:grpFill/>
            <a:ln>
              <a:solidFill>
                <a:srgbClr val="243F54"/>
              </a:solidFill>
            </a:ln>
            <a:effectLst/>
          </p:spPr>
        </p:pic>
      </p:grpSp>
    </p:spTree>
    <p:extLst>
      <p:ext uri="{BB962C8B-B14F-4D97-AF65-F5344CB8AC3E}">
        <p14:creationId xmlns:p14="http://schemas.microsoft.com/office/powerpoint/2010/main" val="30321281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ool Pre-Work Header">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251520" y="256032"/>
            <a:ext cx="8625780" cy="864096"/>
          </a:xfrm>
        </p:spPr>
        <p:txBody>
          <a:bodyPr/>
          <a:lstStyle>
            <a:lvl1pPr algn="l">
              <a:lnSpc>
                <a:spcPts val="2600"/>
              </a:lnSpc>
              <a:defRPr sz="2400" baseline="0">
                <a:solidFill>
                  <a:schemeClr val="tx1"/>
                </a:solidFill>
              </a:defRPr>
            </a:lvl1pPr>
          </a:lstStyle>
          <a:p>
            <a:r>
              <a:rPr lang="en-US" dirty="0" smtClean="0"/>
              <a:t>Page Header (Georgia, 24pt) </a:t>
            </a:r>
            <a:endParaRPr lang="en-CA" dirty="0"/>
          </a:p>
        </p:txBody>
      </p:sp>
      <p:sp>
        <p:nvSpPr>
          <p:cNvPr id="8" name="Rectangle 7"/>
          <p:cNvSpPr/>
          <p:nvPr userDrawn="1"/>
        </p:nvSpPr>
        <p:spPr>
          <a:xfrm>
            <a:off x="323528" y="1164849"/>
            <a:ext cx="8496944" cy="364691"/>
          </a:xfrm>
          <a:prstGeom prst="rect">
            <a:avLst/>
          </a:prstGeom>
          <a:solidFill>
            <a:srgbClr val="243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p>
        </p:txBody>
      </p:sp>
      <p:pic>
        <p:nvPicPr>
          <p:cNvPr id="9" name="Picture 8" descr="best-practice-blueprints.png"/>
          <p:cNvPicPr>
            <a:picLocks noChangeAspect="1"/>
          </p:cNvPicPr>
          <p:nvPr userDrawn="1"/>
        </p:nvPicPr>
        <p:blipFill>
          <a:blip r:embed="rId2" cstate="print"/>
          <a:stretch>
            <a:fillRect/>
          </a:stretch>
        </p:blipFill>
        <p:spPr>
          <a:xfrm>
            <a:off x="334250" y="1175541"/>
            <a:ext cx="343307" cy="343307"/>
          </a:xfrm>
          <a:prstGeom prst="rect">
            <a:avLst/>
          </a:prstGeom>
          <a:solidFill>
            <a:srgbClr val="243F54"/>
          </a:solidFill>
          <a:effectLst/>
        </p:spPr>
      </p:pic>
      <p:sp>
        <p:nvSpPr>
          <p:cNvPr id="16" name="Text Placeholder 26"/>
          <p:cNvSpPr>
            <a:spLocks noGrp="1"/>
          </p:cNvSpPr>
          <p:nvPr>
            <p:ph type="body" sz="quarter" idx="10" hasCustomPrompt="1"/>
          </p:nvPr>
        </p:nvSpPr>
        <p:spPr>
          <a:xfrm>
            <a:off x="1331913" y="1174157"/>
            <a:ext cx="7283640" cy="346075"/>
          </a:xfrm>
        </p:spPr>
        <p:txBody>
          <a:bodyPr anchor="ctr"/>
          <a:lstStyle>
            <a:lvl1pPr marL="0" indent="0">
              <a:buNone/>
              <a:defRPr sz="1400" b="0" baseline="0">
                <a:solidFill>
                  <a:schemeClr val="bg1"/>
                </a:solidFill>
              </a:defRPr>
            </a:lvl1pPr>
            <a:lvl2pPr marL="180975" indent="0">
              <a:buNone/>
              <a:defRPr/>
            </a:lvl2pPr>
            <a:lvl3pPr marL="361950" indent="0">
              <a:buNone/>
              <a:defRPr/>
            </a:lvl3pPr>
            <a:lvl4pPr marL="542925" indent="0">
              <a:buNone/>
              <a:defRPr/>
            </a:lvl4pPr>
            <a:lvl5pPr marL="1828800" indent="0">
              <a:buNone/>
              <a:defRPr/>
            </a:lvl5pPr>
          </a:lstStyle>
          <a:p>
            <a:pPr lvl="0"/>
            <a:r>
              <a:rPr lang="en-US" dirty="0" smtClean="0"/>
              <a:t>[Tool Context]</a:t>
            </a:r>
          </a:p>
        </p:txBody>
      </p:sp>
      <p:sp>
        <p:nvSpPr>
          <p:cNvPr id="15" name="Text Placeholder 26"/>
          <p:cNvSpPr>
            <a:spLocks noGrp="1"/>
          </p:cNvSpPr>
          <p:nvPr>
            <p:ph type="body" sz="quarter" idx="11" hasCustomPrompt="1"/>
          </p:nvPr>
        </p:nvSpPr>
        <p:spPr>
          <a:xfrm>
            <a:off x="684996" y="1174157"/>
            <a:ext cx="646915" cy="346075"/>
          </a:xfrm>
        </p:spPr>
        <p:txBody>
          <a:bodyPr anchor="ctr"/>
          <a:lstStyle>
            <a:lvl1pPr marL="0" indent="0">
              <a:buNone/>
              <a:defRPr sz="1400" b="0" baseline="0">
                <a:solidFill>
                  <a:schemeClr val="bg1"/>
                </a:solidFill>
              </a:defRPr>
            </a:lvl1pPr>
            <a:lvl2pPr marL="180975" indent="0">
              <a:buNone/>
              <a:defRPr/>
            </a:lvl2pPr>
            <a:lvl3pPr marL="361950" indent="0">
              <a:buNone/>
              <a:defRPr/>
            </a:lvl3pPr>
            <a:lvl4pPr marL="542925" indent="0">
              <a:buNone/>
              <a:defRPr/>
            </a:lvl4pPr>
            <a:lvl5pPr marL="1828800" indent="0">
              <a:buNone/>
              <a:defRPr/>
            </a:lvl5pPr>
          </a:lstStyle>
          <a:p>
            <a:pPr lvl="0"/>
            <a:r>
              <a:rPr lang="en-US" dirty="0" smtClean="0"/>
              <a:t>#.#</a:t>
            </a:r>
          </a:p>
        </p:txBody>
      </p:sp>
    </p:spTree>
    <p:extLst>
      <p:ext uri="{BB962C8B-B14F-4D97-AF65-F5344CB8AC3E}">
        <p14:creationId xmlns:p14="http://schemas.microsoft.com/office/powerpoint/2010/main" val="4214828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913">
          <p15:clr>
            <a:srgbClr val="FBAE40"/>
          </p15:clr>
        </p15:guide>
        <p15:guide id="2" pos="839"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11" name="Straight Connector 10"/>
          <p:cNvCxnSpPr/>
          <p:nvPr userDrawn="1"/>
        </p:nvCxnSpPr>
        <p:spPr>
          <a:xfrm>
            <a:off x="268871" y="1708920"/>
            <a:ext cx="8601189" cy="0"/>
          </a:xfrm>
          <a:prstGeom prst="line">
            <a:avLst/>
          </a:prstGeom>
          <a:ln w="193675">
            <a:solidFill>
              <a:schemeClr val="bg1"/>
            </a:solidFill>
          </a:ln>
          <a:effectLst>
            <a:outerShdw blurRad="190500" dist="76200" dir="5400000" sx="97000" sy="97000" algn="tl" rotWithShape="0">
              <a:prstClr val="black">
                <a:alpha val="5000"/>
              </a:prstClr>
            </a:outerShdw>
          </a:effectLst>
        </p:spPr>
        <p:style>
          <a:lnRef idx="1">
            <a:schemeClr val="accent1"/>
          </a:lnRef>
          <a:fillRef idx="0">
            <a:schemeClr val="accent1"/>
          </a:fillRef>
          <a:effectRef idx="0">
            <a:schemeClr val="accent1"/>
          </a:effectRef>
          <a:fontRef idx="minor">
            <a:schemeClr val="tx1"/>
          </a:fontRef>
        </p:style>
      </p:cxnSp>
      <p:sp>
        <p:nvSpPr>
          <p:cNvPr id="4" name="Title 1"/>
          <p:cNvSpPr>
            <a:spLocks noGrp="1"/>
          </p:cNvSpPr>
          <p:nvPr>
            <p:ph type="title" hasCustomPrompt="1"/>
          </p:nvPr>
        </p:nvSpPr>
        <p:spPr>
          <a:xfrm>
            <a:off x="251520" y="256032"/>
            <a:ext cx="8625780" cy="864096"/>
          </a:xfrm>
        </p:spPr>
        <p:txBody>
          <a:bodyPr/>
          <a:lstStyle>
            <a:lvl1pPr algn="l">
              <a:lnSpc>
                <a:spcPts val="2600"/>
              </a:lnSpc>
              <a:defRPr sz="2400" baseline="0">
                <a:solidFill>
                  <a:schemeClr val="tx1"/>
                </a:solidFill>
              </a:defRPr>
            </a:lvl1pPr>
          </a:lstStyle>
          <a:p>
            <a:r>
              <a:rPr lang="en-US" dirty="0" smtClean="0"/>
              <a:t>Case study title</a:t>
            </a:r>
            <a:endParaRPr lang="en-CA" dirty="0"/>
          </a:p>
        </p:txBody>
      </p:sp>
    </p:spTree>
    <p:extLst>
      <p:ext uri="{BB962C8B-B14F-4D97-AF65-F5344CB8AC3E}">
        <p14:creationId xmlns:p14="http://schemas.microsoft.com/office/powerpoint/2010/main" val="1924518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roken Phase Layout">
    <p:spTree>
      <p:nvGrpSpPr>
        <p:cNvPr id="1" name=""/>
        <p:cNvGrpSpPr/>
        <p:nvPr/>
      </p:nvGrpSpPr>
      <p:grpSpPr>
        <a:xfrm>
          <a:off x="0" y="0"/>
          <a:ext cx="0" cy="0"/>
          <a:chOff x="0" y="0"/>
          <a:chExt cx="0" cy="0"/>
        </a:xfrm>
      </p:grpSpPr>
      <p:grpSp>
        <p:nvGrpSpPr>
          <p:cNvPr id="12" name="Group 11"/>
          <p:cNvGrpSpPr/>
          <p:nvPr userDrawn="1"/>
        </p:nvGrpSpPr>
        <p:grpSpPr>
          <a:xfrm>
            <a:off x="0" y="6090047"/>
            <a:ext cx="9144000" cy="767953"/>
            <a:chOff x="0" y="6090047"/>
            <a:chExt cx="9144000" cy="767953"/>
          </a:xfrm>
        </p:grpSpPr>
        <p:sp>
          <p:nvSpPr>
            <p:cNvPr id="13" name="Rectangle 12"/>
            <p:cNvSpPr/>
            <p:nvPr/>
          </p:nvSpPr>
          <p:spPr>
            <a:xfrm>
              <a:off x="0" y="6090047"/>
              <a:ext cx="6696236" cy="767953"/>
            </a:xfrm>
            <a:prstGeom prst="rect">
              <a:avLst/>
            </a:prstGeom>
            <a:solidFill>
              <a:srgbClr val="2947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base">
                <a:spcBef>
                  <a:spcPct val="0"/>
                </a:spcBef>
                <a:spcAft>
                  <a:spcPct val="0"/>
                </a:spcAft>
              </a:pPr>
              <a:r>
                <a:rPr lang="en-CA" sz="800" dirty="0">
                  <a:solidFill>
                    <a:srgbClr val="ADB7C3"/>
                  </a:solidFill>
                </a:rPr>
                <a:t>Info-Tech Research Group, Inc. </a:t>
              </a:r>
              <a:r>
                <a:rPr lang="en-CA" sz="800" dirty="0" smtClean="0">
                  <a:solidFill>
                    <a:srgbClr val="ADB7C3"/>
                  </a:solidFill>
                </a:rPr>
                <a:t>is </a:t>
              </a:r>
              <a:r>
                <a:rPr lang="en-CA" sz="800" dirty="0">
                  <a:solidFill>
                    <a:srgbClr val="ADB7C3"/>
                  </a:solidFill>
                </a:rPr>
                <a:t>a global leader in providing IT research and advice.</a:t>
              </a:r>
              <a:br>
                <a:rPr lang="en-CA" sz="800" dirty="0">
                  <a:solidFill>
                    <a:srgbClr val="ADB7C3"/>
                  </a:solidFill>
                </a:rPr>
              </a:br>
              <a:r>
                <a:rPr lang="en-CA" sz="800" dirty="0">
                  <a:solidFill>
                    <a:srgbClr val="ADB7C3"/>
                  </a:solidFill>
                </a:rPr>
                <a:t>Info-Tech’s products and services combine actionable insight and relevant advice with</a:t>
              </a:r>
              <a:br>
                <a:rPr lang="en-CA" sz="800" dirty="0">
                  <a:solidFill>
                    <a:srgbClr val="ADB7C3"/>
                  </a:solidFill>
                </a:rPr>
              </a:br>
              <a:r>
                <a:rPr lang="en-CA" sz="800" dirty="0">
                  <a:solidFill>
                    <a:srgbClr val="ADB7C3"/>
                  </a:solidFill>
                </a:rPr>
                <a:t>ready-to-use tools and templates that cover the full spectrum of IT concerns.</a:t>
              </a:r>
              <a:br>
                <a:rPr lang="en-CA" sz="800" dirty="0">
                  <a:solidFill>
                    <a:srgbClr val="ADB7C3"/>
                  </a:solidFill>
                </a:rPr>
              </a:br>
              <a:r>
                <a:rPr lang="en-CA" sz="800" dirty="0">
                  <a:solidFill>
                    <a:srgbClr val="ADB7C3"/>
                  </a:solidFill>
                </a:rPr>
                <a:t>© </a:t>
              </a:r>
              <a:r>
                <a:rPr lang="en-CA" sz="800" dirty="0" smtClean="0">
                  <a:solidFill>
                    <a:srgbClr val="ADB7C3"/>
                  </a:solidFill>
                </a:rPr>
                <a:t>1997-2018 </a:t>
              </a:r>
              <a:r>
                <a:rPr lang="en-CA" sz="800" dirty="0">
                  <a:solidFill>
                    <a:srgbClr val="ADB7C3"/>
                  </a:solidFill>
                </a:rPr>
                <a:t>Info-Tech Research Group Inc.</a:t>
              </a:r>
            </a:p>
          </p:txBody>
        </p:sp>
        <p:grpSp>
          <p:nvGrpSpPr>
            <p:cNvPr id="14" name="Group 13"/>
            <p:cNvGrpSpPr/>
            <p:nvPr userDrawn="1"/>
          </p:nvGrpSpPr>
          <p:grpSpPr>
            <a:xfrm>
              <a:off x="6696236" y="6090047"/>
              <a:ext cx="2447764" cy="767953"/>
              <a:chOff x="6696236" y="6090047"/>
              <a:chExt cx="2447764" cy="767953"/>
            </a:xfrm>
          </p:grpSpPr>
          <p:sp>
            <p:nvSpPr>
              <p:cNvPr id="15" name="Rectangle 14"/>
              <p:cNvSpPr/>
              <p:nvPr/>
            </p:nvSpPr>
            <p:spPr>
              <a:xfrm>
                <a:off x="6696236" y="6090047"/>
                <a:ext cx="2447764" cy="767953"/>
              </a:xfrm>
              <a:prstGeom prst="rect">
                <a:avLst/>
              </a:prstGeom>
              <a:solidFill>
                <a:srgbClr val="2947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base">
                  <a:spcBef>
                    <a:spcPct val="0"/>
                  </a:spcBef>
                  <a:spcAft>
                    <a:spcPct val="0"/>
                  </a:spcAft>
                </a:pPr>
                <a:endParaRPr lang="en-CA" sz="800" dirty="0">
                  <a:solidFill>
                    <a:srgbClr val="ADB7C3"/>
                  </a:solidFill>
                </a:endParaRPr>
              </a:p>
            </p:txBody>
          </p:sp>
          <p:pic>
            <p:nvPicPr>
              <p:cNvPr id="16" name="Picture 15" descr="Info-Tech_Logo_2013-On-Screen-WHITE(transparent-background).png"/>
              <p:cNvPicPr>
                <a:picLocks noChangeAspect="1"/>
              </p:cNvPicPr>
              <p:nvPr/>
            </p:nvPicPr>
            <p:blipFill>
              <a:blip r:embed="rId2" cstate="print"/>
              <a:stretch>
                <a:fillRect/>
              </a:stretch>
            </p:blipFill>
            <p:spPr>
              <a:xfrm>
                <a:off x="7020272" y="6309320"/>
                <a:ext cx="1697008" cy="339401"/>
              </a:xfrm>
              <a:prstGeom prst="rect">
                <a:avLst/>
              </a:prstGeom>
            </p:spPr>
          </p:pic>
        </p:grpSp>
      </p:grpSp>
      <p:cxnSp>
        <p:nvCxnSpPr>
          <p:cNvPr id="17" name="Straight Connector 16"/>
          <p:cNvCxnSpPr/>
          <p:nvPr userDrawn="1"/>
        </p:nvCxnSpPr>
        <p:spPr>
          <a:xfrm>
            <a:off x="789414" y="3320114"/>
            <a:ext cx="2490117"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1"/>
        </p:nvSpPr>
        <p:spPr>
          <a:xfrm>
            <a:off x="2791118" y="2568440"/>
            <a:ext cx="786842" cy="786842"/>
          </a:xfrm>
          <a:prstGeom prst="ellipse">
            <a:avLst/>
          </a:prstGeom>
          <a:solidFill>
            <a:schemeClr val="bg1">
              <a:lumMod val="95000"/>
            </a:schemeClr>
          </a:solidFill>
          <a:ln>
            <a:noFill/>
          </a:ln>
          <a:effectLst>
            <a:outerShdw blurRad="254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5400" b="1" dirty="0">
              <a:solidFill>
                <a:schemeClr val="accent1"/>
              </a:solidFill>
            </a:endParaRPr>
          </a:p>
        </p:txBody>
      </p:sp>
      <p:sp>
        <p:nvSpPr>
          <p:cNvPr id="19" name="Text Placeholder 7"/>
          <p:cNvSpPr>
            <a:spLocks noGrp="1"/>
          </p:cNvSpPr>
          <p:nvPr>
            <p:ph type="body" sz="quarter" idx="11" hasCustomPrompt="1"/>
          </p:nvPr>
        </p:nvSpPr>
        <p:spPr>
          <a:xfrm>
            <a:off x="788988" y="3355975"/>
            <a:ext cx="7269162" cy="663575"/>
          </a:xfrm>
        </p:spPr>
        <p:txBody>
          <a:bodyPr/>
          <a:lstStyle>
            <a:lvl1pPr marL="0" indent="0">
              <a:buNone/>
              <a:defRPr sz="2800" baseline="0">
                <a:solidFill>
                  <a:schemeClr val="accent3"/>
                </a:solidFill>
              </a:defRPr>
            </a:lvl1pPr>
          </a:lstStyle>
          <a:p>
            <a:pPr lvl="0"/>
            <a:r>
              <a:rPr lang="en-CA" sz="2800" dirty="0" smtClean="0"/>
              <a:t>Replace with Phase Title</a:t>
            </a:r>
            <a:endParaRPr lang="en-US" dirty="0"/>
          </a:p>
        </p:txBody>
      </p:sp>
      <p:sp>
        <p:nvSpPr>
          <p:cNvPr id="20" name="TextBox 19"/>
          <p:cNvSpPr txBox="1"/>
          <p:nvPr userDrawn="1"/>
        </p:nvSpPr>
        <p:spPr>
          <a:xfrm>
            <a:off x="763035" y="2585841"/>
            <a:ext cx="2036776" cy="769441"/>
          </a:xfrm>
          <a:prstGeom prst="rect">
            <a:avLst/>
          </a:prstGeom>
          <a:noFill/>
        </p:spPr>
        <p:txBody>
          <a:bodyPr wrap="none" lIns="0" rtlCol="0">
            <a:spAutoFit/>
          </a:bodyPr>
          <a:lstStyle/>
          <a:p>
            <a:r>
              <a:rPr lang="en-CA" sz="4400" b="1" dirty="0" smtClean="0">
                <a:solidFill>
                  <a:schemeClr val="accent1"/>
                </a:solidFill>
              </a:rPr>
              <a:t>PHASE</a:t>
            </a:r>
            <a:endParaRPr lang="en-CA" sz="4400" b="1" dirty="0">
              <a:solidFill>
                <a:schemeClr val="accent1"/>
              </a:solidFill>
            </a:endParaRPr>
          </a:p>
        </p:txBody>
      </p:sp>
      <p:sp>
        <p:nvSpPr>
          <p:cNvPr id="21" name="Text Placeholder 10"/>
          <p:cNvSpPr>
            <a:spLocks noGrp="1"/>
          </p:cNvSpPr>
          <p:nvPr>
            <p:ph type="body" sz="quarter" idx="12" hasCustomPrompt="1"/>
          </p:nvPr>
        </p:nvSpPr>
        <p:spPr>
          <a:xfrm>
            <a:off x="2794014" y="2576893"/>
            <a:ext cx="781050" cy="769937"/>
          </a:xfrm>
        </p:spPr>
        <p:txBody>
          <a:bodyPr anchor="ctr"/>
          <a:lstStyle>
            <a:lvl1pPr marL="0" indent="0" algn="ctr">
              <a:buNone/>
              <a:defRPr sz="5400">
                <a:solidFill>
                  <a:schemeClr val="accent1"/>
                </a:solidFill>
              </a:defRPr>
            </a:lvl1pPr>
          </a:lstStyle>
          <a:p>
            <a:pPr lvl="0"/>
            <a:r>
              <a:rPr lang="en-CA" sz="5400" dirty="0" smtClean="0"/>
              <a:t>#</a:t>
            </a:r>
            <a:endParaRPr lang="en-US" dirty="0"/>
          </a:p>
        </p:txBody>
      </p:sp>
      <p:sp>
        <p:nvSpPr>
          <p:cNvPr id="22" name="Text Placeholder 4"/>
          <p:cNvSpPr>
            <a:spLocks noGrp="1"/>
          </p:cNvSpPr>
          <p:nvPr>
            <p:ph type="body" sz="quarter" idx="13" hasCustomPrompt="1"/>
          </p:nvPr>
        </p:nvSpPr>
        <p:spPr>
          <a:xfrm>
            <a:off x="1578396" y="5622172"/>
            <a:ext cx="7289719" cy="457200"/>
          </a:xfrm>
        </p:spPr>
        <p:txBody>
          <a:bodyPr/>
          <a:lstStyle>
            <a:lvl1pPr marL="0" indent="0" algn="r">
              <a:buNone/>
              <a:defRPr sz="2000" baseline="0">
                <a:solidFill>
                  <a:schemeClr val="accent1"/>
                </a:solidFill>
              </a:defRPr>
            </a:lvl1pPr>
          </a:lstStyle>
          <a:p>
            <a:pPr lvl="0"/>
            <a:r>
              <a:rPr lang="en-CA" dirty="0" smtClean="0"/>
              <a:t>Blueprint Title</a:t>
            </a:r>
            <a:endParaRPr lang="en-CA" dirty="0"/>
          </a:p>
        </p:txBody>
      </p:sp>
    </p:spTree>
    <p:extLst>
      <p:ext uri="{BB962C8B-B14F-4D97-AF65-F5344CB8AC3E}">
        <p14:creationId xmlns:p14="http://schemas.microsoft.com/office/powerpoint/2010/main" val="212923518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ue slide extra">
    <p:bg>
      <p:bgPr>
        <a:solidFill>
          <a:srgbClr val="CBDBE7"/>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323528" y="1124744"/>
            <a:ext cx="8496944" cy="0"/>
          </a:xfrm>
          <a:prstGeom prst="line">
            <a:avLst/>
          </a:prstGeom>
          <a:ln w="22225">
            <a:solidFill>
              <a:srgbClr val="45433E">
                <a:alpha val="41961"/>
              </a:srgbClr>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userDrawn="1"/>
        </p:nvGrpSpPr>
        <p:grpSpPr>
          <a:xfrm>
            <a:off x="8198606" y="145554"/>
            <a:ext cx="812044" cy="804512"/>
            <a:chOff x="6986062" y="224644"/>
            <a:chExt cx="731520" cy="731520"/>
          </a:xfrm>
        </p:grpSpPr>
        <p:sp>
          <p:nvSpPr>
            <p:cNvPr id="5" name="Rectangle 4"/>
            <p:cNvSpPr/>
            <p:nvPr/>
          </p:nvSpPr>
          <p:spPr>
            <a:xfrm>
              <a:off x="6986062" y="224644"/>
              <a:ext cx="731520" cy="731520"/>
            </a:xfrm>
            <a:prstGeom prst="rect">
              <a:avLst/>
            </a:prstGeom>
            <a:solidFill>
              <a:srgbClr val="2576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CA" sz="1350" dirty="0">
                <a:solidFill>
                  <a:srgbClr val="FFFFFF"/>
                </a:solidFill>
              </a:endParaRPr>
            </a:p>
          </p:txBody>
        </p:sp>
        <p:pic>
          <p:nvPicPr>
            <p:cNvPr id="6" name="Picture 5" descr="on-site-workshops.png"/>
            <p:cNvPicPr>
              <a:picLocks noChangeAspect="1"/>
            </p:cNvPicPr>
            <p:nvPr/>
          </p:nvPicPr>
          <p:blipFill rotWithShape="1">
            <a:blip r:embed="rId2" cstate="print"/>
            <a:srcRect l="12204" t="22820" r="8463" b="22257"/>
            <a:stretch/>
          </p:blipFill>
          <p:spPr>
            <a:xfrm>
              <a:off x="7025382" y="364407"/>
              <a:ext cx="652879" cy="451994"/>
            </a:xfrm>
            <a:prstGeom prst="rect">
              <a:avLst/>
            </a:prstGeom>
            <a:effectLst>
              <a:outerShdw blurRad="50800" dist="38100" dir="2700000" algn="tl" rotWithShape="0">
                <a:prstClr val="black">
                  <a:alpha val="40000"/>
                </a:prstClr>
              </a:outerShdw>
            </a:effectLst>
          </p:spPr>
        </p:pic>
      </p:grpSp>
      <p:sp>
        <p:nvSpPr>
          <p:cNvPr id="9" name="Title 2"/>
          <p:cNvSpPr txBox="1">
            <a:spLocks/>
          </p:cNvSpPr>
          <p:nvPr userDrawn="1"/>
        </p:nvSpPr>
        <p:spPr bwMode="auto">
          <a:xfrm>
            <a:off x="251520" y="219704"/>
            <a:ext cx="8625780" cy="8640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lnSpc>
                <a:spcPts val="2600"/>
              </a:lnSpc>
              <a:spcBef>
                <a:spcPct val="0"/>
              </a:spcBef>
              <a:spcAft>
                <a:spcPct val="0"/>
              </a:spcAft>
              <a:defRPr sz="2400" kern="1200" baseline="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solidFill>
                  <a:srgbClr val="333333"/>
                </a:solidFill>
              </a:rPr>
              <a:t>If you want additional support, have our analysts guide </a:t>
            </a:r>
            <a:br>
              <a:rPr lang="en-US" dirty="0">
                <a:solidFill>
                  <a:srgbClr val="333333"/>
                </a:solidFill>
              </a:rPr>
            </a:br>
            <a:r>
              <a:rPr lang="en-US" dirty="0">
                <a:solidFill>
                  <a:srgbClr val="333333"/>
                </a:solidFill>
              </a:rPr>
              <a:t>you through this phase </a:t>
            </a:r>
            <a:r>
              <a:rPr lang="en-US" dirty="0" smtClean="0">
                <a:solidFill>
                  <a:srgbClr val="333333"/>
                </a:solidFill>
              </a:rPr>
              <a:t>as part of an </a:t>
            </a:r>
            <a:r>
              <a:rPr lang="en-US" dirty="0">
                <a:solidFill>
                  <a:srgbClr val="333333"/>
                </a:solidFill>
              </a:rPr>
              <a:t>Info-Tech workshop</a:t>
            </a:r>
            <a:endParaRPr lang="en-CA" dirty="0">
              <a:solidFill>
                <a:srgbClr val="333333"/>
              </a:solidFill>
            </a:endParaRPr>
          </a:p>
        </p:txBody>
      </p:sp>
      <p:sp>
        <p:nvSpPr>
          <p:cNvPr id="10" name="TextBox 9"/>
          <p:cNvSpPr txBox="1"/>
          <p:nvPr userDrawn="1"/>
        </p:nvSpPr>
        <p:spPr>
          <a:xfrm>
            <a:off x="257182" y="1068995"/>
            <a:ext cx="8676000" cy="307777"/>
          </a:xfrm>
          <a:prstGeom prst="rect">
            <a:avLst/>
          </a:prstGeom>
          <a:solidFill>
            <a:srgbClr val="243F54"/>
          </a:solidFill>
        </p:spPr>
        <p:txBody>
          <a:bodyPr wrap="square" rtlCol="0">
            <a:spAutoFit/>
          </a:bodyPr>
          <a:lstStyle/>
          <a:p>
            <a:r>
              <a:rPr lang="en-US" sz="1400" b="1" dirty="0" smtClean="0">
                <a:solidFill>
                  <a:srgbClr val="FFFFFF"/>
                </a:solidFill>
              </a:rPr>
              <a:t>Book a workshop with our Info-Tech analysts:</a:t>
            </a:r>
            <a:endParaRPr lang="en-US" sz="1400" b="1" dirty="0">
              <a:solidFill>
                <a:srgbClr val="FFFFFF"/>
              </a:solidFill>
            </a:endParaRPr>
          </a:p>
        </p:txBody>
      </p:sp>
    </p:spTree>
    <p:extLst>
      <p:ext uri="{BB962C8B-B14F-4D97-AF65-F5344CB8AC3E}">
        <p14:creationId xmlns:p14="http://schemas.microsoft.com/office/powerpoint/2010/main" val="824160603"/>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tep Header">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251520" y="260648"/>
            <a:ext cx="8625780" cy="864096"/>
          </a:xfrm>
        </p:spPr>
        <p:txBody>
          <a:bodyPr/>
          <a:lstStyle>
            <a:lvl1pPr algn="l">
              <a:lnSpc>
                <a:spcPts val="2600"/>
              </a:lnSpc>
              <a:defRPr sz="2400" baseline="0">
                <a:solidFill>
                  <a:schemeClr val="tx1"/>
                </a:solidFill>
              </a:defRPr>
            </a:lvl1pPr>
          </a:lstStyle>
          <a:p>
            <a:r>
              <a:rPr lang="en-US" dirty="0" smtClean="0"/>
              <a:t>Step Header</a:t>
            </a:r>
            <a:endParaRPr lang="en-CA" dirty="0"/>
          </a:p>
        </p:txBody>
      </p:sp>
    </p:spTree>
    <p:extLst>
      <p:ext uri="{BB962C8B-B14F-4D97-AF65-F5344CB8AC3E}">
        <p14:creationId xmlns:p14="http://schemas.microsoft.com/office/powerpoint/2010/main" val="313176846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ool Pre-Work Header">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863588" y="256032"/>
            <a:ext cx="8013712" cy="864096"/>
          </a:xfrm>
        </p:spPr>
        <p:txBody>
          <a:bodyPr/>
          <a:lstStyle>
            <a:lvl1pPr algn="l">
              <a:lnSpc>
                <a:spcPts val="2600"/>
              </a:lnSpc>
              <a:defRPr sz="2400" baseline="0">
                <a:solidFill>
                  <a:schemeClr val="tx1"/>
                </a:solidFill>
              </a:defRPr>
            </a:lvl1pPr>
          </a:lstStyle>
          <a:p>
            <a:r>
              <a:rPr lang="en-US" dirty="0" smtClean="0"/>
              <a:t>Page Header (Georgia, 24pt) </a:t>
            </a:r>
            <a:endParaRPr lang="en-CA" dirty="0"/>
          </a:p>
        </p:txBody>
      </p:sp>
      <p:sp>
        <p:nvSpPr>
          <p:cNvPr id="8" name="Rectangle 7"/>
          <p:cNvSpPr/>
          <p:nvPr userDrawn="1"/>
        </p:nvSpPr>
        <p:spPr>
          <a:xfrm>
            <a:off x="323528" y="1164849"/>
            <a:ext cx="8496944" cy="364691"/>
          </a:xfrm>
          <a:prstGeom prst="rect">
            <a:avLst/>
          </a:prstGeom>
          <a:solidFill>
            <a:srgbClr val="243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rgbClr val="FFFFFF"/>
              </a:solidFill>
            </a:endParaRPr>
          </a:p>
        </p:txBody>
      </p:sp>
      <p:pic>
        <p:nvPicPr>
          <p:cNvPr id="9" name="Picture 8" descr="best-practice-blueprints.png"/>
          <p:cNvPicPr>
            <a:picLocks noChangeAspect="1"/>
          </p:cNvPicPr>
          <p:nvPr userDrawn="1"/>
        </p:nvPicPr>
        <p:blipFill>
          <a:blip r:embed="rId2" cstate="print"/>
          <a:stretch>
            <a:fillRect/>
          </a:stretch>
        </p:blipFill>
        <p:spPr>
          <a:xfrm>
            <a:off x="334250" y="1175541"/>
            <a:ext cx="343307" cy="343307"/>
          </a:xfrm>
          <a:prstGeom prst="rect">
            <a:avLst/>
          </a:prstGeom>
          <a:solidFill>
            <a:srgbClr val="243F54"/>
          </a:solidFill>
          <a:effectLst/>
        </p:spPr>
      </p:pic>
      <p:sp>
        <p:nvSpPr>
          <p:cNvPr id="16" name="Text Placeholder 26"/>
          <p:cNvSpPr>
            <a:spLocks noGrp="1"/>
          </p:cNvSpPr>
          <p:nvPr>
            <p:ph type="body" sz="quarter" idx="10" hasCustomPrompt="1"/>
          </p:nvPr>
        </p:nvSpPr>
        <p:spPr>
          <a:xfrm>
            <a:off x="1194576" y="1174157"/>
            <a:ext cx="7420978" cy="346075"/>
          </a:xfrm>
        </p:spPr>
        <p:txBody>
          <a:bodyPr anchor="ctr"/>
          <a:lstStyle>
            <a:lvl1pPr marL="0" indent="0">
              <a:buNone/>
              <a:defRPr sz="1400" b="0" baseline="0">
                <a:solidFill>
                  <a:schemeClr val="bg1"/>
                </a:solidFill>
              </a:defRPr>
            </a:lvl1pPr>
            <a:lvl2pPr marL="180975" indent="0">
              <a:buNone/>
              <a:defRPr/>
            </a:lvl2pPr>
            <a:lvl3pPr marL="361950" indent="0">
              <a:buNone/>
              <a:defRPr/>
            </a:lvl3pPr>
            <a:lvl4pPr marL="542925" indent="0">
              <a:buNone/>
              <a:defRPr/>
            </a:lvl4pPr>
            <a:lvl5pPr marL="1828800" indent="0">
              <a:buNone/>
              <a:defRPr/>
            </a:lvl5pPr>
          </a:lstStyle>
          <a:p>
            <a:pPr lvl="0"/>
            <a:r>
              <a:rPr lang="en-US" dirty="0" smtClean="0"/>
              <a:t>[Tool Context]</a:t>
            </a:r>
          </a:p>
        </p:txBody>
      </p:sp>
      <p:sp>
        <p:nvSpPr>
          <p:cNvPr id="15" name="Text Placeholder 26"/>
          <p:cNvSpPr>
            <a:spLocks noGrp="1"/>
          </p:cNvSpPr>
          <p:nvPr>
            <p:ph type="body" sz="quarter" idx="11" hasCustomPrompt="1"/>
          </p:nvPr>
        </p:nvSpPr>
        <p:spPr>
          <a:xfrm>
            <a:off x="684997" y="1174157"/>
            <a:ext cx="445412" cy="346075"/>
          </a:xfrm>
        </p:spPr>
        <p:txBody>
          <a:bodyPr anchor="ctr"/>
          <a:lstStyle>
            <a:lvl1pPr marL="0" indent="0">
              <a:buNone/>
              <a:defRPr sz="1400" b="0" baseline="0">
                <a:solidFill>
                  <a:schemeClr val="bg1"/>
                </a:solidFill>
              </a:defRPr>
            </a:lvl1pPr>
            <a:lvl2pPr marL="180975" indent="0">
              <a:buNone/>
              <a:defRPr/>
            </a:lvl2pPr>
            <a:lvl3pPr marL="361950" indent="0">
              <a:buNone/>
              <a:defRPr/>
            </a:lvl3pPr>
            <a:lvl4pPr marL="542925" indent="0">
              <a:buNone/>
              <a:defRPr/>
            </a:lvl4pPr>
            <a:lvl5pPr marL="1828800" indent="0">
              <a:buNone/>
              <a:defRPr/>
            </a:lvl5pPr>
          </a:lstStyle>
          <a:p>
            <a:pPr lvl="0"/>
            <a:r>
              <a:rPr lang="en-US" dirty="0" smtClean="0"/>
              <a:t>#.#</a:t>
            </a:r>
          </a:p>
        </p:txBody>
      </p:sp>
      <p:sp>
        <p:nvSpPr>
          <p:cNvPr id="7" name="Pentagon 6"/>
          <p:cNvSpPr/>
          <p:nvPr userDrawn="1"/>
        </p:nvSpPr>
        <p:spPr>
          <a:xfrm>
            <a:off x="0" y="411616"/>
            <a:ext cx="863588" cy="538410"/>
          </a:xfrm>
          <a:prstGeom prst="homePlate">
            <a:avLst>
              <a:gd name="adj" fmla="val 3763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0" name="Text Placeholder 20"/>
          <p:cNvSpPr>
            <a:spLocks noGrp="1"/>
          </p:cNvSpPr>
          <p:nvPr>
            <p:ph type="body" sz="quarter" idx="12" hasCustomPrompt="1"/>
          </p:nvPr>
        </p:nvSpPr>
        <p:spPr>
          <a:xfrm>
            <a:off x="0" y="245442"/>
            <a:ext cx="641268" cy="891556"/>
          </a:xfrm>
        </p:spPr>
        <p:txBody>
          <a:bodyPr anchor="ctr"/>
          <a:lstStyle>
            <a:lvl1pPr algn="ctr">
              <a:buNone/>
              <a:defRPr sz="2000" b="1">
                <a:solidFill>
                  <a:schemeClr val="bg1"/>
                </a:solidFill>
              </a:defRPr>
            </a:lvl1pPr>
          </a:lstStyle>
          <a:p>
            <a:pPr lvl="0"/>
            <a:r>
              <a:rPr lang="en-US" dirty="0" smtClean="0"/>
              <a:t>#</a:t>
            </a:r>
            <a:endParaRPr lang="en-US" dirty="0"/>
          </a:p>
        </p:txBody>
      </p:sp>
    </p:spTree>
    <p:extLst>
      <p:ext uri="{BB962C8B-B14F-4D97-AF65-F5344CB8AC3E}">
        <p14:creationId xmlns:p14="http://schemas.microsoft.com/office/powerpoint/2010/main" val="386439460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913">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xecutive Brief">
    <p:spTree>
      <p:nvGrpSpPr>
        <p:cNvPr id="1" name=""/>
        <p:cNvGrpSpPr/>
        <p:nvPr/>
      </p:nvGrpSpPr>
      <p:grpSpPr>
        <a:xfrm>
          <a:off x="0" y="0"/>
          <a:ext cx="0" cy="0"/>
          <a:chOff x="0" y="0"/>
          <a:chExt cx="0" cy="0"/>
        </a:xfrm>
      </p:grpSpPr>
      <p:sp>
        <p:nvSpPr>
          <p:cNvPr id="3" name="Rectangle 2"/>
          <p:cNvSpPr/>
          <p:nvPr userDrawn="1"/>
        </p:nvSpPr>
        <p:spPr>
          <a:xfrm>
            <a:off x="0" y="0"/>
            <a:ext cx="9144000" cy="1124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Title 1"/>
          <p:cNvSpPr>
            <a:spLocks noGrp="1"/>
          </p:cNvSpPr>
          <p:nvPr>
            <p:ph type="title" hasCustomPrompt="1"/>
          </p:nvPr>
        </p:nvSpPr>
        <p:spPr/>
        <p:txBody>
          <a:bodyPr/>
          <a:lstStyle>
            <a:lvl1pPr>
              <a:defRPr>
                <a:solidFill>
                  <a:schemeClr val="bg1"/>
                </a:solidFill>
                <a:latin typeface="+mn-lt"/>
              </a:defRPr>
            </a:lvl1pPr>
          </a:lstStyle>
          <a:p>
            <a:r>
              <a:rPr lang="en-US" smtClean="0"/>
              <a:t>Executive Brief slide</a:t>
            </a:r>
            <a:endParaRPr lang="en-CA"/>
          </a:p>
        </p:txBody>
      </p:sp>
    </p:spTree>
    <p:extLst>
      <p:ext uri="{BB962C8B-B14F-4D97-AF65-F5344CB8AC3E}">
        <p14:creationId xmlns:p14="http://schemas.microsoft.com/office/powerpoint/2010/main" val="2136887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24" name="Rectangle 23"/>
          <p:cNvSpPr/>
          <p:nvPr userDrawn="1"/>
        </p:nvSpPr>
        <p:spPr>
          <a:xfrm>
            <a:off x="0" y="0"/>
            <a:ext cx="9144000" cy="1124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Title 1"/>
          <p:cNvSpPr>
            <a:spLocks noGrp="1"/>
          </p:cNvSpPr>
          <p:nvPr>
            <p:ph type="title" hasCustomPrompt="1"/>
          </p:nvPr>
        </p:nvSpPr>
        <p:spPr>
          <a:xfrm>
            <a:off x="251520" y="260648"/>
            <a:ext cx="8625780" cy="864096"/>
          </a:xfrm>
        </p:spPr>
        <p:txBody>
          <a:bodyPr/>
          <a:lstStyle>
            <a:lvl1pPr algn="l">
              <a:lnSpc>
                <a:spcPts val="2600"/>
              </a:lnSpc>
              <a:defRPr sz="2400" baseline="0">
                <a:solidFill>
                  <a:schemeClr val="bg1"/>
                </a:solidFill>
                <a:latin typeface="+mn-lt"/>
              </a:defRPr>
            </a:lvl1pPr>
          </a:lstStyle>
          <a:p>
            <a:r>
              <a:rPr lang="en-US" smtClean="0"/>
              <a:t>Page header</a:t>
            </a:r>
            <a:endParaRPr lang="en-CA" dirty="0"/>
          </a:p>
        </p:txBody>
      </p:sp>
      <p:sp>
        <p:nvSpPr>
          <p:cNvPr id="25" name="Text Placeholder 41"/>
          <p:cNvSpPr>
            <a:spLocks noGrp="1"/>
          </p:cNvSpPr>
          <p:nvPr>
            <p:ph type="body" sz="quarter" idx="16" hasCustomPrompt="1"/>
          </p:nvPr>
        </p:nvSpPr>
        <p:spPr>
          <a:xfrm>
            <a:off x="246703" y="1607231"/>
            <a:ext cx="4041648" cy="1677491"/>
          </a:xfrm>
        </p:spPr>
        <p:txBody>
          <a:bodyPr/>
          <a:lstStyle>
            <a:lvl1pPr marL="174625" indent="-174625">
              <a:lnSpc>
                <a:spcPct val="100000"/>
              </a:lnSpc>
              <a:spcBef>
                <a:spcPts val="500"/>
              </a:spcBef>
              <a:buClr>
                <a:schemeClr val="tx1"/>
              </a:buClr>
              <a:buSzPct val="120000"/>
              <a:buFont typeface="Wingdings" pitchFamily="2" charset="2"/>
              <a:buChar char="ü"/>
              <a:defRPr sz="1400" baseline="0"/>
            </a:lvl1pPr>
            <a:lvl2pPr marL="361950" indent="-180975">
              <a:lnSpc>
                <a:spcPct val="100000"/>
              </a:lnSpc>
              <a:spcBef>
                <a:spcPts val="500"/>
              </a:spcBef>
              <a:buClr>
                <a:schemeClr val="tx1"/>
              </a:buClr>
              <a:buSzPct val="120000"/>
              <a:buFont typeface="Arial" pitchFamily="34" charset="0"/>
              <a:buChar char="•"/>
              <a:defRPr sz="1400"/>
            </a:lvl2pPr>
            <a:lvl3pPr marL="542925" indent="-180975">
              <a:lnSpc>
                <a:spcPct val="100000"/>
              </a:lnSpc>
              <a:spcBef>
                <a:spcPts val="500"/>
              </a:spcBef>
              <a:buClr>
                <a:schemeClr val="tx1"/>
              </a:buClr>
              <a:buSzPct val="150000"/>
              <a:buFont typeface="Arial" pitchFamily="34" charset="0"/>
              <a:buChar char="◦"/>
              <a:defRPr sz="1400" baseline="0"/>
            </a:lvl3pPr>
            <a:lvl4pPr marL="714375" indent="-171450">
              <a:lnSpc>
                <a:spcPct val="100000"/>
              </a:lnSpc>
              <a:spcBef>
                <a:spcPts val="500"/>
              </a:spcBef>
              <a:buSzPct val="100000"/>
              <a:buFont typeface="Arial" pitchFamily="34" charset="0"/>
              <a:buChar char="–"/>
              <a:defRPr sz="14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First Level (Arial, 14pt)</a:t>
            </a:r>
          </a:p>
          <a:p>
            <a:pPr lvl="1"/>
            <a:r>
              <a:rPr lang="en-US" dirty="0" smtClean="0"/>
              <a:t>Second Level (Arial, 14pt)</a:t>
            </a:r>
          </a:p>
          <a:p>
            <a:pPr lvl="2"/>
            <a:r>
              <a:rPr lang="en-US" dirty="0" smtClean="0"/>
              <a:t>Third Level (Arial, 14pt)</a:t>
            </a:r>
          </a:p>
          <a:p>
            <a:pPr lvl="3"/>
            <a:r>
              <a:rPr lang="en-US" dirty="0" smtClean="0"/>
              <a:t>Forth Level (Arial, 14pt)</a:t>
            </a:r>
          </a:p>
        </p:txBody>
      </p:sp>
      <p:sp>
        <p:nvSpPr>
          <p:cNvPr id="8" name="Rectangle 7"/>
          <p:cNvSpPr/>
          <p:nvPr/>
        </p:nvSpPr>
        <p:spPr>
          <a:xfrm>
            <a:off x="251519" y="1287191"/>
            <a:ext cx="4037263" cy="320040"/>
          </a:xfrm>
          <a:prstGeom prst="rect">
            <a:avLst/>
          </a:prstGeom>
          <a:solidFill>
            <a:srgbClr val="0076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400" b="1" dirty="0">
                <a:solidFill>
                  <a:srgbClr val="FFFFFF"/>
                </a:solidFill>
              </a:rPr>
              <a:t>This Research is Designed For:</a:t>
            </a:r>
          </a:p>
        </p:txBody>
      </p:sp>
      <p:sp>
        <p:nvSpPr>
          <p:cNvPr id="9" name="Rectangle 8"/>
          <p:cNvSpPr/>
          <p:nvPr/>
        </p:nvSpPr>
        <p:spPr>
          <a:xfrm>
            <a:off x="4840036" y="1287191"/>
            <a:ext cx="4037263" cy="320040"/>
          </a:xfrm>
          <a:prstGeom prst="rect">
            <a:avLst/>
          </a:prstGeom>
          <a:solidFill>
            <a:srgbClr val="0076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400" b="1" dirty="0">
                <a:solidFill>
                  <a:srgbClr val="FFFFFF"/>
                </a:solidFill>
              </a:rPr>
              <a:t>This Research Will Help You:</a:t>
            </a:r>
          </a:p>
        </p:txBody>
      </p:sp>
      <p:sp>
        <p:nvSpPr>
          <p:cNvPr id="10" name="Rectangle 9"/>
          <p:cNvSpPr/>
          <p:nvPr/>
        </p:nvSpPr>
        <p:spPr>
          <a:xfrm>
            <a:off x="251519" y="4056399"/>
            <a:ext cx="4041648" cy="320040"/>
          </a:xfrm>
          <a:prstGeom prst="rect">
            <a:avLst/>
          </a:prstGeom>
          <a:solidFill>
            <a:srgbClr val="2B9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t>This Research Will Assist:</a:t>
            </a:r>
            <a:endParaRPr lang="en-US" sz="1400" b="1" dirty="0"/>
          </a:p>
        </p:txBody>
      </p:sp>
      <p:sp>
        <p:nvSpPr>
          <p:cNvPr id="13" name="Rectangle 12"/>
          <p:cNvSpPr/>
          <p:nvPr/>
        </p:nvSpPr>
        <p:spPr>
          <a:xfrm>
            <a:off x="4840036" y="4056399"/>
            <a:ext cx="4041648" cy="320040"/>
          </a:xfrm>
          <a:prstGeom prst="rect">
            <a:avLst/>
          </a:prstGeom>
          <a:solidFill>
            <a:srgbClr val="2B9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This Research Will Help You:</a:t>
            </a:r>
          </a:p>
        </p:txBody>
      </p:sp>
      <p:sp>
        <p:nvSpPr>
          <p:cNvPr id="17" name="Text Placeholder 41"/>
          <p:cNvSpPr>
            <a:spLocks noGrp="1"/>
          </p:cNvSpPr>
          <p:nvPr>
            <p:ph type="body" sz="quarter" idx="26" hasCustomPrompt="1"/>
          </p:nvPr>
        </p:nvSpPr>
        <p:spPr>
          <a:xfrm>
            <a:off x="4835436" y="1607231"/>
            <a:ext cx="4041648" cy="1677491"/>
          </a:xfrm>
        </p:spPr>
        <p:txBody>
          <a:bodyPr/>
          <a:lstStyle>
            <a:lvl1pPr marL="174625" indent="-174625">
              <a:lnSpc>
                <a:spcPct val="100000"/>
              </a:lnSpc>
              <a:spcBef>
                <a:spcPts val="500"/>
              </a:spcBef>
              <a:buClr>
                <a:schemeClr val="tx1"/>
              </a:buClr>
              <a:buSzPct val="120000"/>
              <a:buFont typeface="Wingdings" pitchFamily="2" charset="2"/>
              <a:buChar char="ü"/>
              <a:defRPr sz="1400" baseline="0"/>
            </a:lvl1pPr>
            <a:lvl2pPr marL="361950" indent="-180975">
              <a:lnSpc>
                <a:spcPct val="100000"/>
              </a:lnSpc>
              <a:spcBef>
                <a:spcPts val="500"/>
              </a:spcBef>
              <a:buClr>
                <a:schemeClr val="tx1"/>
              </a:buClr>
              <a:buSzPct val="120000"/>
              <a:buFont typeface="Arial" pitchFamily="34" charset="0"/>
              <a:buChar char="•"/>
              <a:defRPr sz="1400"/>
            </a:lvl2pPr>
            <a:lvl3pPr marL="542925" indent="-180975">
              <a:lnSpc>
                <a:spcPct val="100000"/>
              </a:lnSpc>
              <a:spcBef>
                <a:spcPts val="500"/>
              </a:spcBef>
              <a:buClr>
                <a:schemeClr val="tx1"/>
              </a:buClr>
              <a:buSzPct val="150000"/>
              <a:buFont typeface="Arial" pitchFamily="34" charset="0"/>
              <a:buChar char="◦"/>
              <a:defRPr sz="1400" baseline="0"/>
            </a:lvl3pPr>
            <a:lvl4pPr marL="714375" indent="-171450">
              <a:lnSpc>
                <a:spcPct val="100000"/>
              </a:lnSpc>
              <a:spcBef>
                <a:spcPts val="500"/>
              </a:spcBef>
              <a:buSzPct val="100000"/>
              <a:buFont typeface="Arial" pitchFamily="34" charset="0"/>
              <a:buChar char="–"/>
              <a:defRPr sz="14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First Level (Arial, 14pt)</a:t>
            </a:r>
          </a:p>
          <a:p>
            <a:pPr lvl="1"/>
            <a:r>
              <a:rPr lang="en-US" dirty="0" smtClean="0"/>
              <a:t>Second Level (Arial, 14pt)</a:t>
            </a:r>
          </a:p>
          <a:p>
            <a:pPr lvl="2"/>
            <a:r>
              <a:rPr lang="en-US" dirty="0" smtClean="0"/>
              <a:t>Third Level (Arial, 14pt)</a:t>
            </a:r>
          </a:p>
          <a:p>
            <a:pPr lvl="3"/>
            <a:r>
              <a:rPr lang="en-US" dirty="0" smtClean="0"/>
              <a:t>Forth Level (Arial, 14pt)</a:t>
            </a:r>
          </a:p>
        </p:txBody>
      </p:sp>
      <p:sp>
        <p:nvSpPr>
          <p:cNvPr id="18" name="Text Placeholder 41"/>
          <p:cNvSpPr>
            <a:spLocks noGrp="1"/>
          </p:cNvSpPr>
          <p:nvPr>
            <p:ph type="body" sz="quarter" idx="27" hasCustomPrompt="1"/>
          </p:nvPr>
        </p:nvSpPr>
        <p:spPr>
          <a:xfrm>
            <a:off x="246703" y="4380682"/>
            <a:ext cx="4041648" cy="1677491"/>
          </a:xfrm>
        </p:spPr>
        <p:txBody>
          <a:bodyPr/>
          <a:lstStyle>
            <a:lvl1pPr marL="174625" indent="-174625">
              <a:lnSpc>
                <a:spcPct val="100000"/>
              </a:lnSpc>
              <a:spcBef>
                <a:spcPts val="500"/>
              </a:spcBef>
              <a:buClr>
                <a:schemeClr val="tx1"/>
              </a:buClr>
              <a:buSzPct val="120000"/>
              <a:buFont typeface="Wingdings" pitchFamily="2" charset="2"/>
              <a:buChar char="ü"/>
              <a:defRPr sz="1400" baseline="0"/>
            </a:lvl1pPr>
            <a:lvl2pPr marL="361950" indent="-180975">
              <a:lnSpc>
                <a:spcPct val="100000"/>
              </a:lnSpc>
              <a:spcBef>
                <a:spcPts val="500"/>
              </a:spcBef>
              <a:buClr>
                <a:schemeClr val="tx1"/>
              </a:buClr>
              <a:buSzPct val="120000"/>
              <a:buFont typeface="Arial" pitchFamily="34" charset="0"/>
              <a:buChar char="•"/>
              <a:defRPr sz="1400"/>
            </a:lvl2pPr>
            <a:lvl3pPr marL="542925" indent="-180975">
              <a:lnSpc>
                <a:spcPct val="100000"/>
              </a:lnSpc>
              <a:spcBef>
                <a:spcPts val="500"/>
              </a:spcBef>
              <a:buClr>
                <a:schemeClr val="tx1"/>
              </a:buClr>
              <a:buSzPct val="150000"/>
              <a:buFont typeface="Arial" pitchFamily="34" charset="0"/>
              <a:buChar char="◦"/>
              <a:defRPr sz="1400" baseline="0"/>
            </a:lvl3pPr>
            <a:lvl4pPr marL="714375" indent="-171450">
              <a:lnSpc>
                <a:spcPct val="100000"/>
              </a:lnSpc>
              <a:spcBef>
                <a:spcPts val="500"/>
              </a:spcBef>
              <a:buSzPct val="100000"/>
              <a:buFont typeface="Arial" pitchFamily="34" charset="0"/>
              <a:buChar char="–"/>
              <a:defRPr sz="14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First Level (Arial, 14pt)</a:t>
            </a:r>
          </a:p>
          <a:p>
            <a:pPr lvl="1"/>
            <a:r>
              <a:rPr lang="en-US" dirty="0" smtClean="0"/>
              <a:t>Second Level (Arial, 14pt)</a:t>
            </a:r>
          </a:p>
          <a:p>
            <a:pPr lvl="2"/>
            <a:r>
              <a:rPr lang="en-US" dirty="0" smtClean="0"/>
              <a:t>Third Level (Arial, 14pt)</a:t>
            </a:r>
          </a:p>
          <a:p>
            <a:pPr lvl="3"/>
            <a:r>
              <a:rPr lang="en-US" dirty="0" smtClean="0"/>
              <a:t>Forth Level (Arial, 14pt)</a:t>
            </a:r>
          </a:p>
        </p:txBody>
      </p:sp>
      <p:sp>
        <p:nvSpPr>
          <p:cNvPr id="19" name="Text Placeholder 41"/>
          <p:cNvSpPr>
            <a:spLocks noGrp="1"/>
          </p:cNvSpPr>
          <p:nvPr>
            <p:ph type="body" sz="quarter" idx="28" hasCustomPrompt="1"/>
          </p:nvPr>
        </p:nvSpPr>
        <p:spPr>
          <a:xfrm>
            <a:off x="4830836" y="4376439"/>
            <a:ext cx="4041648" cy="1677491"/>
          </a:xfrm>
        </p:spPr>
        <p:txBody>
          <a:bodyPr/>
          <a:lstStyle>
            <a:lvl1pPr marL="174625" indent="-174625">
              <a:lnSpc>
                <a:spcPct val="100000"/>
              </a:lnSpc>
              <a:spcBef>
                <a:spcPts val="500"/>
              </a:spcBef>
              <a:buClr>
                <a:schemeClr val="tx1"/>
              </a:buClr>
              <a:buSzPct val="120000"/>
              <a:buFont typeface="Wingdings" pitchFamily="2" charset="2"/>
              <a:buChar char="ü"/>
              <a:defRPr sz="1400" baseline="0"/>
            </a:lvl1pPr>
            <a:lvl2pPr marL="361950" indent="-180975">
              <a:lnSpc>
                <a:spcPct val="100000"/>
              </a:lnSpc>
              <a:spcBef>
                <a:spcPts val="500"/>
              </a:spcBef>
              <a:buClr>
                <a:schemeClr val="tx1"/>
              </a:buClr>
              <a:buSzPct val="120000"/>
              <a:buFont typeface="Arial" pitchFamily="34" charset="0"/>
              <a:buChar char="•"/>
              <a:defRPr sz="1400"/>
            </a:lvl2pPr>
            <a:lvl3pPr marL="542925" indent="-180975">
              <a:lnSpc>
                <a:spcPct val="100000"/>
              </a:lnSpc>
              <a:spcBef>
                <a:spcPts val="500"/>
              </a:spcBef>
              <a:buClr>
                <a:schemeClr val="tx1"/>
              </a:buClr>
              <a:buSzPct val="150000"/>
              <a:buFont typeface="Arial" pitchFamily="34" charset="0"/>
              <a:buChar char="◦"/>
              <a:defRPr sz="1400" baseline="0"/>
            </a:lvl3pPr>
            <a:lvl4pPr marL="714375" indent="-171450">
              <a:lnSpc>
                <a:spcPct val="100000"/>
              </a:lnSpc>
              <a:spcBef>
                <a:spcPts val="500"/>
              </a:spcBef>
              <a:buSzPct val="100000"/>
              <a:buFont typeface="Arial" pitchFamily="34" charset="0"/>
              <a:buChar char="–"/>
              <a:defRPr sz="14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First Level (Arial, 14pt)</a:t>
            </a:r>
          </a:p>
          <a:p>
            <a:pPr lvl="1"/>
            <a:r>
              <a:rPr lang="en-US" dirty="0" smtClean="0"/>
              <a:t>Second Level (Arial, 14pt)</a:t>
            </a:r>
          </a:p>
          <a:p>
            <a:pPr lvl="2"/>
            <a:r>
              <a:rPr lang="en-US" dirty="0" smtClean="0"/>
              <a:t>Third Level (Arial, 14pt)</a:t>
            </a:r>
          </a:p>
          <a:p>
            <a:pPr lvl="3"/>
            <a:r>
              <a:rPr lang="en-US" dirty="0" smtClean="0"/>
              <a:t>Forth Level (Arial, 14pt)</a:t>
            </a:r>
          </a:p>
        </p:txBody>
      </p:sp>
      <p:sp>
        <p:nvSpPr>
          <p:cNvPr id="16" name="Rectangle 15"/>
          <p:cNvSpPr/>
          <p:nvPr userDrawn="1"/>
        </p:nvSpPr>
        <p:spPr>
          <a:xfrm>
            <a:off x="251519" y="1287191"/>
            <a:ext cx="4037263" cy="320040"/>
          </a:xfrm>
          <a:prstGeom prst="rect">
            <a:avLst/>
          </a:prstGeom>
          <a:solidFill>
            <a:srgbClr val="243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400" b="1" dirty="0">
                <a:solidFill>
                  <a:srgbClr val="FFFFFF"/>
                </a:solidFill>
              </a:rPr>
              <a:t>This Research </a:t>
            </a:r>
            <a:r>
              <a:rPr lang="en-US" sz="1400" b="1" dirty="0" smtClean="0">
                <a:solidFill>
                  <a:srgbClr val="FFFFFF"/>
                </a:solidFill>
              </a:rPr>
              <a:t>Is </a:t>
            </a:r>
            <a:r>
              <a:rPr lang="en-US" sz="1400" b="1" dirty="0">
                <a:solidFill>
                  <a:srgbClr val="FFFFFF"/>
                </a:solidFill>
              </a:rPr>
              <a:t>Designed For:</a:t>
            </a:r>
          </a:p>
        </p:txBody>
      </p:sp>
      <p:sp>
        <p:nvSpPr>
          <p:cNvPr id="20" name="Rectangle 19"/>
          <p:cNvSpPr/>
          <p:nvPr userDrawn="1"/>
        </p:nvSpPr>
        <p:spPr>
          <a:xfrm>
            <a:off x="4840036" y="1287191"/>
            <a:ext cx="4037263" cy="320040"/>
          </a:xfrm>
          <a:prstGeom prst="rect">
            <a:avLst/>
          </a:prstGeom>
          <a:solidFill>
            <a:srgbClr val="243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400" b="1" dirty="0">
                <a:solidFill>
                  <a:srgbClr val="FFFFFF"/>
                </a:solidFill>
              </a:rPr>
              <a:t>This Research Will Help You:</a:t>
            </a:r>
          </a:p>
        </p:txBody>
      </p:sp>
      <p:sp>
        <p:nvSpPr>
          <p:cNvPr id="21" name="Rectangle 20"/>
          <p:cNvSpPr/>
          <p:nvPr userDrawn="1"/>
        </p:nvSpPr>
        <p:spPr>
          <a:xfrm>
            <a:off x="251519" y="4056399"/>
            <a:ext cx="4041648" cy="320040"/>
          </a:xfrm>
          <a:prstGeom prst="rect">
            <a:avLst/>
          </a:prstGeom>
          <a:solidFill>
            <a:srgbClr val="243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t>This Research Will Also Assist:</a:t>
            </a:r>
            <a:endParaRPr lang="en-US" sz="1400" b="1" dirty="0"/>
          </a:p>
        </p:txBody>
      </p:sp>
      <p:sp>
        <p:nvSpPr>
          <p:cNvPr id="22" name="Rectangle 21"/>
          <p:cNvSpPr/>
          <p:nvPr userDrawn="1"/>
        </p:nvSpPr>
        <p:spPr>
          <a:xfrm>
            <a:off x="4840036" y="4056399"/>
            <a:ext cx="4041648" cy="320040"/>
          </a:xfrm>
          <a:prstGeom prst="rect">
            <a:avLst/>
          </a:prstGeom>
          <a:solidFill>
            <a:srgbClr val="243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b="1" dirty="0"/>
              <a:t>This Research Will Help </a:t>
            </a:r>
            <a:r>
              <a:rPr lang="en-US" sz="1400" b="1" dirty="0" smtClean="0"/>
              <a:t>Them:</a:t>
            </a:r>
            <a:endParaRPr lang="en-US" sz="1400" b="1" dirty="0"/>
          </a:p>
        </p:txBody>
      </p:sp>
    </p:spTree>
    <p:extLst>
      <p:ext uri="{BB962C8B-B14F-4D97-AF65-F5344CB8AC3E}">
        <p14:creationId xmlns:p14="http://schemas.microsoft.com/office/powerpoint/2010/main" val="8146609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Executive Summary">
    <p:spTree>
      <p:nvGrpSpPr>
        <p:cNvPr id="1" name=""/>
        <p:cNvGrpSpPr/>
        <p:nvPr/>
      </p:nvGrpSpPr>
      <p:grpSpPr>
        <a:xfrm>
          <a:off x="0" y="0"/>
          <a:ext cx="0" cy="0"/>
          <a:chOff x="0" y="0"/>
          <a:chExt cx="0" cy="0"/>
        </a:xfrm>
      </p:grpSpPr>
      <p:sp>
        <p:nvSpPr>
          <p:cNvPr id="15" name="Rectangle 14"/>
          <p:cNvSpPr/>
          <p:nvPr userDrawn="1"/>
        </p:nvSpPr>
        <p:spPr>
          <a:xfrm>
            <a:off x="0" y="0"/>
            <a:ext cx="9144000" cy="1124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Title 1"/>
          <p:cNvSpPr>
            <a:spLocks noGrp="1"/>
          </p:cNvSpPr>
          <p:nvPr>
            <p:ph type="title" hasCustomPrompt="1"/>
          </p:nvPr>
        </p:nvSpPr>
        <p:spPr/>
        <p:txBody>
          <a:bodyPr/>
          <a:lstStyle>
            <a:lvl1pPr>
              <a:defRPr>
                <a:solidFill>
                  <a:schemeClr val="bg1"/>
                </a:solidFill>
                <a:latin typeface="+mn-lt"/>
              </a:defRPr>
            </a:lvl1pPr>
          </a:lstStyle>
          <a:p>
            <a:r>
              <a:rPr lang="en-US" smtClean="0"/>
              <a:t>Executive summary</a:t>
            </a:r>
            <a:endParaRPr lang="en-US" dirty="0"/>
          </a:p>
        </p:txBody>
      </p:sp>
      <p:sp>
        <p:nvSpPr>
          <p:cNvPr id="9" name="Rectangle 8"/>
          <p:cNvSpPr/>
          <p:nvPr userDrawn="1"/>
        </p:nvSpPr>
        <p:spPr>
          <a:xfrm>
            <a:off x="255868" y="4801410"/>
            <a:ext cx="8640578" cy="3128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CA" sz="1400" b="1" dirty="0"/>
              <a:t>Resolution</a:t>
            </a:r>
          </a:p>
        </p:txBody>
      </p:sp>
      <p:sp>
        <p:nvSpPr>
          <p:cNvPr id="13" name="Rectangle 12"/>
          <p:cNvSpPr/>
          <p:nvPr userDrawn="1"/>
        </p:nvSpPr>
        <p:spPr>
          <a:xfrm>
            <a:off x="247848" y="1210905"/>
            <a:ext cx="5266944" cy="32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t>Situation</a:t>
            </a:r>
            <a:endParaRPr lang="en-US" sz="1400" b="1" dirty="0"/>
          </a:p>
        </p:txBody>
      </p:sp>
      <p:sp>
        <p:nvSpPr>
          <p:cNvPr id="11" name="Rectangle 10"/>
          <p:cNvSpPr/>
          <p:nvPr userDrawn="1"/>
        </p:nvSpPr>
        <p:spPr>
          <a:xfrm>
            <a:off x="247848" y="2908395"/>
            <a:ext cx="5266944" cy="32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b="1" dirty="0"/>
              <a:t>Complication</a:t>
            </a:r>
          </a:p>
        </p:txBody>
      </p:sp>
      <p:sp>
        <p:nvSpPr>
          <p:cNvPr id="20" name="Text Placeholder 19"/>
          <p:cNvSpPr>
            <a:spLocks noGrp="1"/>
          </p:cNvSpPr>
          <p:nvPr userDrawn="1">
            <p:ph type="body" sz="quarter" idx="10"/>
          </p:nvPr>
        </p:nvSpPr>
        <p:spPr>
          <a:xfrm>
            <a:off x="247848" y="1535364"/>
            <a:ext cx="5257800" cy="10789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21" name="Text Placeholder 19"/>
          <p:cNvSpPr>
            <a:spLocks noGrp="1"/>
          </p:cNvSpPr>
          <p:nvPr userDrawn="1">
            <p:ph type="body" sz="quarter" idx="11"/>
          </p:nvPr>
        </p:nvSpPr>
        <p:spPr>
          <a:xfrm>
            <a:off x="247848" y="3222655"/>
            <a:ext cx="5257800" cy="107698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22" name="Text Placeholder 19"/>
          <p:cNvSpPr>
            <a:spLocks noGrp="1"/>
          </p:cNvSpPr>
          <p:nvPr userDrawn="1">
            <p:ph type="body" sz="quarter" idx="12"/>
          </p:nvPr>
        </p:nvSpPr>
        <p:spPr>
          <a:xfrm>
            <a:off x="255868" y="5114228"/>
            <a:ext cx="8623607" cy="139651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sp>
        <p:nvSpPr>
          <p:cNvPr id="29" name="Text Placeholder 28"/>
          <p:cNvSpPr>
            <a:spLocks noGrp="1"/>
          </p:cNvSpPr>
          <p:nvPr>
            <p:ph type="body" sz="quarter" idx="13"/>
          </p:nvPr>
        </p:nvSpPr>
        <p:spPr>
          <a:xfrm>
            <a:off x="5737241" y="1495997"/>
            <a:ext cx="3083231" cy="2523241"/>
          </a:xfrm>
          <a:noFill/>
          <a:ln w="12700">
            <a:noFill/>
          </a:ln>
        </p:spPr>
        <p:style>
          <a:lnRef idx="2">
            <a:schemeClr val="dk1"/>
          </a:lnRef>
          <a:fillRef idx="1">
            <a:schemeClr val="lt1"/>
          </a:fillRef>
          <a:effectRef idx="0">
            <a:schemeClr val="dk1"/>
          </a:effectRef>
          <a:fontRef idx="minor">
            <a:schemeClr val="dk1"/>
          </a:fontRef>
        </p:style>
        <p:txBody>
          <a:bodyPr rtlCol="0" anchor="ctr"/>
          <a:lstStyle>
            <a:lvl1pPr>
              <a:defRPr lang="en-US" dirty="0">
                <a:solidFill>
                  <a:srgbClr val="333333"/>
                </a:solidFill>
              </a:defRPr>
            </a:lvl1pPr>
          </a:lstStyle>
          <a:p>
            <a:pPr marL="0" lvl="0" defTabSz="914400" latinLnBrk="0">
              <a:spcBef>
                <a:spcPct val="0"/>
              </a:spcBef>
            </a:pPr>
            <a:endParaRPr lang="en-US" dirty="0"/>
          </a:p>
        </p:txBody>
      </p:sp>
      <p:pic>
        <p:nvPicPr>
          <p:cNvPr id="23" name="Picture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09464" y="1266251"/>
            <a:ext cx="209348" cy="209348"/>
          </a:xfrm>
          <a:prstGeom prst="rect">
            <a:avLst/>
          </a:prstGeom>
        </p:spPr>
      </p:pic>
      <p:pic>
        <p:nvPicPr>
          <p:cNvPr id="30" name="Picture 2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96225" y="4854388"/>
            <a:ext cx="206861" cy="206861"/>
          </a:xfrm>
          <a:prstGeom prst="rect">
            <a:avLst/>
          </a:prstGeom>
        </p:spPr>
      </p:pic>
      <p:pic>
        <p:nvPicPr>
          <p:cNvPr id="3" name="Picture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209464" y="2964726"/>
            <a:ext cx="211099" cy="211099"/>
          </a:xfrm>
          <a:prstGeom prst="rect">
            <a:avLst/>
          </a:prstGeom>
        </p:spPr>
      </p:pic>
      <p:pic>
        <p:nvPicPr>
          <p:cNvPr id="16" name="Picture 1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737241" y="1193374"/>
            <a:ext cx="3096774" cy="286513"/>
          </a:xfrm>
          <a:prstGeom prst="rect">
            <a:avLst/>
          </a:prstGeom>
        </p:spPr>
      </p:pic>
    </p:spTree>
    <p:extLst>
      <p:ext uri="{BB962C8B-B14F-4D97-AF65-F5344CB8AC3E}">
        <p14:creationId xmlns:p14="http://schemas.microsoft.com/office/powerpoint/2010/main" val="335530048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ree Sections">
    <p:spTree>
      <p:nvGrpSpPr>
        <p:cNvPr id="1" name=""/>
        <p:cNvGrpSpPr/>
        <p:nvPr/>
      </p:nvGrpSpPr>
      <p:grpSpPr>
        <a:xfrm>
          <a:off x="0" y="0"/>
          <a:ext cx="0" cy="0"/>
          <a:chOff x="0" y="0"/>
          <a:chExt cx="0" cy="0"/>
        </a:xfrm>
      </p:grpSpPr>
      <p:sp>
        <p:nvSpPr>
          <p:cNvPr id="17" name="Rectangle 16"/>
          <p:cNvSpPr/>
          <p:nvPr userDrawn="1"/>
        </p:nvSpPr>
        <p:spPr>
          <a:xfrm>
            <a:off x="0" y="0"/>
            <a:ext cx="9144000" cy="1124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Text Placeholder 13"/>
          <p:cNvSpPr>
            <a:spLocks noGrp="1"/>
          </p:cNvSpPr>
          <p:nvPr>
            <p:ph type="body" sz="quarter" idx="12" hasCustomPrompt="1"/>
          </p:nvPr>
        </p:nvSpPr>
        <p:spPr>
          <a:xfrm>
            <a:off x="266219" y="4642215"/>
            <a:ext cx="8613648" cy="320040"/>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en-US" sz="1400" b="1" dirty="0" smtClean="0"/>
            </a:lvl1pPr>
          </a:lstStyle>
          <a:p>
            <a:pPr marL="0" lvl="0" defTabSz="914400" eaLnBrk="1" latinLnBrk="0" hangingPunct="1"/>
            <a:r>
              <a:rPr lang="en-US" dirty="0" smtClean="0"/>
              <a:t>Click to replace text (Arial, 14pt)</a:t>
            </a:r>
          </a:p>
        </p:txBody>
      </p:sp>
      <p:sp>
        <p:nvSpPr>
          <p:cNvPr id="11" name="Text Placeholder 13"/>
          <p:cNvSpPr>
            <a:spLocks noGrp="1"/>
          </p:cNvSpPr>
          <p:nvPr>
            <p:ph type="body" sz="quarter" idx="11" hasCustomPrompt="1"/>
          </p:nvPr>
        </p:nvSpPr>
        <p:spPr>
          <a:xfrm>
            <a:off x="266219" y="2931098"/>
            <a:ext cx="8613648" cy="320040"/>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1400" b="1" dirty="0" smtClean="0"/>
            </a:lvl1pPr>
          </a:lstStyle>
          <a:p>
            <a:pPr marL="0" lvl="0" defTabSz="914400" latinLnBrk="0"/>
            <a:r>
              <a:rPr lang="en-US" dirty="0" smtClean="0"/>
              <a:t>Click to replace text (Arial, 14pt)</a:t>
            </a:r>
          </a:p>
        </p:txBody>
      </p:sp>
      <p:sp>
        <p:nvSpPr>
          <p:cNvPr id="14" name="Text Placeholder 13"/>
          <p:cNvSpPr>
            <a:spLocks noGrp="1"/>
          </p:cNvSpPr>
          <p:nvPr>
            <p:ph type="body" sz="quarter" idx="10" hasCustomPrompt="1"/>
          </p:nvPr>
        </p:nvSpPr>
        <p:spPr>
          <a:xfrm>
            <a:off x="266219" y="1226948"/>
            <a:ext cx="8611080" cy="320040"/>
          </a:xfrm>
          <a:solidFill>
            <a:schemeClr val="accent1"/>
          </a:solidFill>
          <a:ln w="9525">
            <a:noFill/>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lvl1pPr>
              <a:defRPr lang="en-US" sz="1400" b="1" dirty="0" smtClean="0">
                <a:solidFill>
                  <a:schemeClr val="lt1"/>
                </a:solidFill>
              </a:defRPr>
            </a:lvl1pPr>
          </a:lstStyle>
          <a:p>
            <a:pPr marL="0" lvl="0" indent="0" defTabSz="914400" latinLnBrk="0">
              <a:buNone/>
            </a:pPr>
            <a:r>
              <a:rPr lang="en-US" dirty="0" smtClean="0"/>
              <a:t>Click to replace text (Arial, 14pt)</a:t>
            </a:r>
          </a:p>
        </p:txBody>
      </p:sp>
      <p:sp>
        <p:nvSpPr>
          <p:cNvPr id="2" name="Title 1"/>
          <p:cNvSpPr>
            <a:spLocks noGrp="1"/>
          </p:cNvSpPr>
          <p:nvPr>
            <p:ph type="title" hasCustomPrompt="1"/>
          </p:nvPr>
        </p:nvSpPr>
        <p:spPr/>
        <p:txBody>
          <a:bodyPr/>
          <a:lstStyle>
            <a:lvl1pPr>
              <a:defRPr baseline="0">
                <a:solidFill>
                  <a:schemeClr val="bg1"/>
                </a:solidFill>
                <a:latin typeface="+mn-lt"/>
              </a:defRPr>
            </a:lvl1pPr>
          </a:lstStyle>
          <a:p>
            <a:r>
              <a:rPr lang="en-US" smtClean="0"/>
              <a:t>Three sections</a:t>
            </a:r>
            <a:endParaRPr lang="en-US" dirty="0"/>
          </a:p>
        </p:txBody>
      </p:sp>
      <p:sp>
        <p:nvSpPr>
          <p:cNvPr id="13" name="Text Placeholder 12"/>
          <p:cNvSpPr>
            <a:spLocks noGrp="1"/>
          </p:cNvSpPr>
          <p:nvPr>
            <p:ph type="body" sz="quarter" idx="13"/>
          </p:nvPr>
        </p:nvSpPr>
        <p:spPr>
          <a:xfrm>
            <a:off x="266219" y="1546727"/>
            <a:ext cx="8595360" cy="1384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5" name="Text Placeholder 12"/>
          <p:cNvSpPr>
            <a:spLocks noGrp="1"/>
          </p:cNvSpPr>
          <p:nvPr>
            <p:ph type="body" sz="quarter" idx="14"/>
          </p:nvPr>
        </p:nvSpPr>
        <p:spPr>
          <a:xfrm>
            <a:off x="266219" y="3257915"/>
            <a:ext cx="8595360" cy="1384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6" name="Text Placeholder 12"/>
          <p:cNvSpPr>
            <a:spLocks noGrp="1"/>
          </p:cNvSpPr>
          <p:nvPr>
            <p:ph type="body" sz="quarter" idx="15"/>
          </p:nvPr>
        </p:nvSpPr>
        <p:spPr>
          <a:xfrm>
            <a:off x="266219" y="4969032"/>
            <a:ext cx="8595360" cy="137752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5621927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Small 1 Large">
    <p:spTree>
      <p:nvGrpSpPr>
        <p:cNvPr id="1" name=""/>
        <p:cNvGrpSpPr/>
        <p:nvPr/>
      </p:nvGrpSpPr>
      <p:grpSpPr>
        <a:xfrm>
          <a:off x="0" y="0"/>
          <a:ext cx="0" cy="0"/>
          <a:chOff x="0" y="0"/>
          <a:chExt cx="0" cy="0"/>
        </a:xfrm>
      </p:grpSpPr>
      <p:sp>
        <p:nvSpPr>
          <p:cNvPr id="16" name="Rectangle 15"/>
          <p:cNvSpPr/>
          <p:nvPr userDrawn="1"/>
        </p:nvSpPr>
        <p:spPr>
          <a:xfrm>
            <a:off x="0" y="0"/>
            <a:ext cx="9144000" cy="1124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Text Placeholder 20"/>
          <p:cNvSpPr>
            <a:spLocks noGrp="1"/>
          </p:cNvSpPr>
          <p:nvPr>
            <p:ph type="body" sz="quarter" idx="12"/>
          </p:nvPr>
        </p:nvSpPr>
        <p:spPr>
          <a:xfrm>
            <a:off x="261455" y="3323354"/>
            <a:ext cx="8615844" cy="320040"/>
          </a:xfrm>
          <a:solidFill>
            <a:srgbClr val="243F54"/>
          </a:solidFill>
        </p:spPr>
        <p:txBody>
          <a:bodyPr/>
          <a:lstStyle>
            <a:lvl1pPr marL="0" indent="0">
              <a:defRPr sz="1400" b="1">
                <a:solidFill>
                  <a:schemeClr val="bg1"/>
                </a:solidFill>
              </a:defRPr>
            </a:lvl1pPr>
          </a:lstStyle>
          <a:p>
            <a:pPr marL="0" indent="0">
              <a:buNone/>
            </a:pPr>
            <a:r>
              <a:rPr lang="en-US" dirty="0" smtClean="0"/>
              <a:t>Deliverables Completed</a:t>
            </a:r>
            <a:endParaRPr lang="en-US" dirty="0"/>
          </a:p>
        </p:txBody>
      </p:sp>
      <p:sp>
        <p:nvSpPr>
          <p:cNvPr id="23" name="Text Placeholder 21"/>
          <p:cNvSpPr>
            <a:spLocks noGrp="1"/>
          </p:cNvSpPr>
          <p:nvPr>
            <p:ph type="body" sz="quarter" idx="11"/>
          </p:nvPr>
        </p:nvSpPr>
        <p:spPr>
          <a:xfrm>
            <a:off x="4612662" y="1210647"/>
            <a:ext cx="4267532" cy="320040"/>
          </a:xfrm>
          <a:solidFill>
            <a:srgbClr val="243F54"/>
          </a:solidFill>
        </p:spPr>
        <p:txBody>
          <a:bodyPr/>
          <a:lstStyle>
            <a:lvl1pPr marL="0" indent="0">
              <a:defRPr sz="1400" b="1">
                <a:solidFill>
                  <a:schemeClr val="bg1"/>
                </a:solidFill>
              </a:defRPr>
            </a:lvl1pPr>
          </a:lstStyle>
          <a:p>
            <a:pPr marL="0" indent="0">
              <a:buNone/>
            </a:pPr>
            <a:r>
              <a:rPr lang="en-US" dirty="0"/>
              <a:t>Processes </a:t>
            </a:r>
            <a:r>
              <a:rPr lang="en-US" dirty="0" smtClean="0"/>
              <a:t>Optimized</a:t>
            </a:r>
            <a:endParaRPr lang="en-US" dirty="0"/>
          </a:p>
        </p:txBody>
      </p:sp>
      <p:sp>
        <p:nvSpPr>
          <p:cNvPr id="24" name="Text Placeholder 22"/>
          <p:cNvSpPr>
            <a:spLocks noGrp="1"/>
          </p:cNvSpPr>
          <p:nvPr>
            <p:ph type="body" sz="quarter" idx="10"/>
          </p:nvPr>
        </p:nvSpPr>
        <p:spPr>
          <a:xfrm>
            <a:off x="257727" y="1210647"/>
            <a:ext cx="4267532" cy="320040"/>
          </a:xfrm>
          <a:solidFill>
            <a:srgbClr val="243F54"/>
          </a:solidFill>
        </p:spPr>
        <p:txBody>
          <a:bodyPr/>
          <a:lstStyle>
            <a:lvl1pPr marL="0" indent="0">
              <a:defRPr sz="1400" b="1">
                <a:solidFill>
                  <a:schemeClr val="bg1"/>
                </a:solidFill>
              </a:defRPr>
            </a:lvl1pPr>
          </a:lstStyle>
          <a:p>
            <a:pPr marL="0" indent="0">
              <a:buNone/>
            </a:pPr>
            <a:r>
              <a:rPr lang="en-US" dirty="0" smtClean="0"/>
              <a:t>Knowledge Gained</a:t>
            </a:r>
            <a:endParaRPr lang="en-US" dirty="0"/>
          </a:p>
        </p:txBody>
      </p:sp>
      <p:sp>
        <p:nvSpPr>
          <p:cNvPr id="2" name="Title 1"/>
          <p:cNvSpPr>
            <a:spLocks noGrp="1"/>
          </p:cNvSpPr>
          <p:nvPr>
            <p:ph type="title" hasCustomPrompt="1"/>
          </p:nvPr>
        </p:nvSpPr>
        <p:spPr/>
        <p:txBody>
          <a:bodyPr/>
          <a:lstStyle>
            <a:lvl1pPr>
              <a:defRPr baseline="0">
                <a:solidFill>
                  <a:schemeClr val="bg1"/>
                </a:solidFill>
                <a:latin typeface="+mn-lt"/>
              </a:defRPr>
            </a:lvl1pPr>
          </a:lstStyle>
          <a:p>
            <a:r>
              <a:rPr lang="en-US" dirty="0" smtClean="0"/>
              <a:t>Two small sections, </a:t>
            </a:r>
            <a:r>
              <a:rPr lang="en-US" smtClean="0"/>
              <a:t>one large</a:t>
            </a:r>
            <a:endParaRPr lang="en-US" dirty="0"/>
          </a:p>
        </p:txBody>
      </p:sp>
      <p:sp>
        <p:nvSpPr>
          <p:cNvPr id="19" name="Text Placeholder 18"/>
          <p:cNvSpPr>
            <a:spLocks noGrp="1"/>
          </p:cNvSpPr>
          <p:nvPr>
            <p:ph type="body" sz="quarter" idx="13"/>
          </p:nvPr>
        </p:nvSpPr>
        <p:spPr>
          <a:xfrm>
            <a:off x="269541" y="1530350"/>
            <a:ext cx="4242816" cy="1693863"/>
          </a:xfrm>
        </p:spPr>
        <p:txBody>
          <a:bodyPr/>
          <a:lstStyle>
            <a:lvl4pP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0" name="Text Placeholder 18"/>
          <p:cNvSpPr>
            <a:spLocks noGrp="1"/>
          </p:cNvSpPr>
          <p:nvPr>
            <p:ph type="body" sz="quarter" idx="14"/>
          </p:nvPr>
        </p:nvSpPr>
        <p:spPr>
          <a:xfrm>
            <a:off x="4624106" y="1530350"/>
            <a:ext cx="4242816" cy="1693863"/>
          </a:xfrm>
        </p:spPr>
        <p:txBody>
          <a:bodyPr/>
          <a:lstStyle>
            <a:lvl4pP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1" name="Text Placeholder 18"/>
          <p:cNvSpPr>
            <a:spLocks noGrp="1"/>
          </p:cNvSpPr>
          <p:nvPr>
            <p:ph type="body" sz="quarter" idx="15"/>
          </p:nvPr>
        </p:nvSpPr>
        <p:spPr>
          <a:xfrm>
            <a:off x="261455" y="3643394"/>
            <a:ext cx="8615844" cy="2701259"/>
          </a:xfrm>
        </p:spPr>
        <p:txBody>
          <a:bodyPr/>
          <a:lstStyle>
            <a:lvl4pP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60808" y="3376524"/>
            <a:ext cx="215115" cy="215115"/>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81110" y="1253022"/>
            <a:ext cx="194813" cy="225573"/>
          </a:xfrm>
          <a:prstGeom prst="rect">
            <a:avLst/>
          </a:prstGeom>
        </p:spPr>
      </p:pic>
      <p:pic>
        <p:nvPicPr>
          <p:cNvPr id="18" name="Picture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96998" y="1268794"/>
            <a:ext cx="139535" cy="197675"/>
          </a:xfrm>
          <a:prstGeom prst="rect">
            <a:avLst/>
          </a:prstGeom>
        </p:spPr>
      </p:pic>
    </p:spTree>
    <p:extLst>
      <p:ext uri="{BB962C8B-B14F-4D97-AF65-F5344CB8AC3E}">
        <p14:creationId xmlns:p14="http://schemas.microsoft.com/office/powerpoint/2010/main" val="352506387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cxnSp>
        <p:nvCxnSpPr>
          <p:cNvPr id="11" name="Straight Connector 10"/>
          <p:cNvCxnSpPr/>
          <p:nvPr userDrawn="1"/>
        </p:nvCxnSpPr>
        <p:spPr>
          <a:xfrm>
            <a:off x="323528" y="1124744"/>
            <a:ext cx="8496944" cy="0"/>
          </a:xfrm>
          <a:prstGeom prst="line">
            <a:avLst/>
          </a:prstGeom>
          <a:ln w="22225">
            <a:solidFill>
              <a:srgbClr val="45433E">
                <a:alpha val="41961"/>
              </a:srgbClr>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hasCustomPrompt="1"/>
          </p:nvPr>
        </p:nvSpPr>
        <p:spPr>
          <a:xfrm>
            <a:off x="251520" y="260648"/>
            <a:ext cx="8625780" cy="864096"/>
          </a:xfrm>
        </p:spPr>
        <p:txBody>
          <a:bodyPr/>
          <a:lstStyle>
            <a:lvl1pPr algn="l">
              <a:lnSpc>
                <a:spcPts val="2600"/>
              </a:lnSpc>
              <a:defRPr sz="2400" baseline="0">
                <a:solidFill>
                  <a:schemeClr val="tx1"/>
                </a:solidFill>
              </a:defRPr>
            </a:lvl1pPr>
          </a:lstStyle>
          <a:p>
            <a:r>
              <a:rPr lang="en-US" dirty="0" smtClean="0"/>
              <a:t>Page Header (Georgia, 24pt) </a:t>
            </a:r>
            <a:endParaRPr lang="en-CA" dirty="0"/>
          </a:p>
        </p:txBody>
      </p:sp>
    </p:spTree>
    <p:extLst>
      <p:ext uri="{BB962C8B-B14F-4D97-AF65-F5344CB8AC3E}">
        <p14:creationId xmlns:p14="http://schemas.microsoft.com/office/powerpoint/2010/main" val="47790886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ctivity Title Page">
    <p:spTree>
      <p:nvGrpSpPr>
        <p:cNvPr id="1" name=""/>
        <p:cNvGrpSpPr/>
        <p:nvPr/>
      </p:nvGrpSpPr>
      <p:grpSpPr>
        <a:xfrm>
          <a:off x="0" y="0"/>
          <a:ext cx="0" cy="0"/>
          <a:chOff x="0" y="0"/>
          <a:chExt cx="0" cy="0"/>
        </a:xfrm>
      </p:grpSpPr>
      <p:sp>
        <p:nvSpPr>
          <p:cNvPr id="23" name="Pentagon 22"/>
          <p:cNvSpPr/>
          <p:nvPr/>
        </p:nvSpPr>
        <p:spPr>
          <a:xfrm>
            <a:off x="0" y="411616"/>
            <a:ext cx="863588" cy="538410"/>
          </a:xfrm>
          <a:prstGeom prst="homePlate">
            <a:avLst>
              <a:gd name="adj" fmla="val 3763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Title 1"/>
          <p:cNvSpPr>
            <a:spLocks noGrp="1"/>
          </p:cNvSpPr>
          <p:nvPr>
            <p:ph type="title" hasCustomPrompt="1"/>
          </p:nvPr>
        </p:nvSpPr>
        <p:spPr>
          <a:xfrm>
            <a:off x="863588" y="260648"/>
            <a:ext cx="8013712" cy="864096"/>
          </a:xfrm>
          <a:noFill/>
        </p:spPr>
        <p:txBody>
          <a:bodyPr/>
          <a:lstStyle>
            <a:lvl1pPr algn="l">
              <a:lnSpc>
                <a:spcPts val="2600"/>
              </a:lnSpc>
              <a:defRPr sz="2400" b="0" baseline="0">
                <a:solidFill>
                  <a:schemeClr val="tx1"/>
                </a:solidFill>
              </a:defRPr>
            </a:lvl1pPr>
          </a:lstStyle>
          <a:p>
            <a:r>
              <a:rPr lang="en-US" dirty="0" smtClean="0"/>
              <a:t>Page Header (Georgia, 24pt) </a:t>
            </a:r>
            <a:endParaRPr lang="en-CA" dirty="0"/>
          </a:p>
        </p:txBody>
      </p:sp>
      <p:sp>
        <p:nvSpPr>
          <p:cNvPr id="21" name="Text Placeholder 20"/>
          <p:cNvSpPr>
            <a:spLocks noGrp="1"/>
          </p:cNvSpPr>
          <p:nvPr>
            <p:ph type="body" sz="quarter" idx="10" hasCustomPrompt="1"/>
          </p:nvPr>
        </p:nvSpPr>
        <p:spPr>
          <a:xfrm>
            <a:off x="0" y="245442"/>
            <a:ext cx="641268" cy="891556"/>
          </a:xfrm>
        </p:spPr>
        <p:txBody>
          <a:bodyPr anchor="ctr"/>
          <a:lstStyle>
            <a:lvl1pPr algn="ctr">
              <a:buNone/>
              <a:defRPr sz="2000" b="1">
                <a:solidFill>
                  <a:schemeClr val="bg1"/>
                </a:solidFill>
              </a:defRPr>
            </a:lvl1pPr>
          </a:lstStyle>
          <a:p>
            <a:pPr lvl="0"/>
            <a:r>
              <a:rPr lang="en-US" dirty="0" smtClean="0"/>
              <a:t>#</a:t>
            </a:r>
            <a:endParaRPr lang="en-US" dirty="0"/>
          </a:p>
        </p:txBody>
      </p:sp>
    </p:spTree>
    <p:extLst>
      <p:ext uri="{BB962C8B-B14F-4D97-AF65-F5344CB8AC3E}">
        <p14:creationId xmlns:p14="http://schemas.microsoft.com/office/powerpoint/2010/main" val="2841109890"/>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Header / Body">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251520" y="260648"/>
            <a:ext cx="8625780" cy="864096"/>
          </a:xfrm>
        </p:spPr>
        <p:txBody>
          <a:bodyPr/>
          <a:lstStyle>
            <a:lvl1pPr algn="l">
              <a:lnSpc>
                <a:spcPts val="2600"/>
              </a:lnSpc>
              <a:defRPr sz="2400" baseline="0">
                <a:solidFill>
                  <a:schemeClr val="tx1"/>
                </a:solidFill>
              </a:defRPr>
            </a:lvl1pPr>
          </a:lstStyle>
          <a:p>
            <a:r>
              <a:rPr lang="en-US" dirty="0" smtClean="0"/>
              <a:t>Page Header (Georgia, 24pt) </a:t>
            </a:r>
            <a:endParaRPr lang="en-CA" dirty="0"/>
          </a:p>
        </p:txBody>
      </p:sp>
      <p:sp>
        <p:nvSpPr>
          <p:cNvPr id="55" name="Text Placeholder 41"/>
          <p:cNvSpPr>
            <a:spLocks noGrp="1"/>
          </p:cNvSpPr>
          <p:nvPr>
            <p:ph type="body" sz="quarter" idx="16" hasCustomPrompt="1"/>
          </p:nvPr>
        </p:nvSpPr>
        <p:spPr>
          <a:xfrm>
            <a:off x="249302" y="1232756"/>
            <a:ext cx="8627997" cy="4973925"/>
          </a:xfrm>
        </p:spPr>
        <p:txBody>
          <a:bodyPr/>
          <a:lstStyle>
            <a:lvl1pPr marL="174625" indent="-174625">
              <a:lnSpc>
                <a:spcPct val="100000"/>
              </a:lnSpc>
              <a:spcBef>
                <a:spcPts val="500"/>
              </a:spcBef>
              <a:buClr>
                <a:schemeClr val="tx1"/>
              </a:buClr>
              <a:buSzPct val="120000"/>
              <a:buFont typeface="Arial" pitchFamily="34" charset="0"/>
              <a:buChar char="•"/>
              <a:defRPr sz="1200" baseline="0"/>
            </a:lvl1pPr>
            <a:lvl2pPr marL="361950" indent="-180975">
              <a:lnSpc>
                <a:spcPct val="100000"/>
              </a:lnSpc>
              <a:spcBef>
                <a:spcPts val="500"/>
              </a:spcBef>
              <a:buClr>
                <a:schemeClr val="tx1"/>
              </a:buClr>
              <a:buSzPct val="150000"/>
              <a:buFont typeface="Arial" pitchFamily="34" charset="0"/>
              <a:buChar char="◦"/>
              <a:defRPr sz="1200"/>
            </a:lvl2pPr>
            <a:lvl3pPr marL="542925" indent="-180975">
              <a:lnSpc>
                <a:spcPct val="100000"/>
              </a:lnSpc>
              <a:spcBef>
                <a:spcPts val="500"/>
              </a:spcBef>
              <a:buClr>
                <a:schemeClr val="tx1"/>
              </a:buClr>
              <a:buSzPct val="100000"/>
              <a:buFont typeface="Arial" pitchFamily="34" charset="0"/>
              <a:buChar char="–"/>
              <a:defRPr sz="1200" baseline="0"/>
            </a:lvl3pPr>
            <a:lvl4pPr marL="714375" indent="-171450">
              <a:lnSpc>
                <a:spcPct val="100000"/>
              </a:lnSpc>
              <a:spcBef>
                <a:spcPts val="500"/>
              </a:spcBef>
              <a:buSzPct val="100000"/>
              <a:buFont typeface="Wingdings" pitchFamily="2" charset="2"/>
              <a:buChar char="§"/>
              <a:defRPr sz="12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First Level (Arial, 12pt)</a:t>
            </a:r>
          </a:p>
          <a:p>
            <a:pPr lvl="1"/>
            <a:r>
              <a:rPr lang="en-US" dirty="0" smtClean="0"/>
              <a:t>Second Level (Arial, 12pt)</a:t>
            </a:r>
          </a:p>
          <a:p>
            <a:pPr lvl="2"/>
            <a:r>
              <a:rPr lang="en-US" dirty="0" smtClean="0"/>
              <a:t>Third Level (Arial, 12pt)</a:t>
            </a:r>
          </a:p>
          <a:p>
            <a:pPr lvl="3"/>
            <a:r>
              <a:rPr lang="en-US" dirty="0" smtClean="0"/>
              <a:t>Forth Level (Arial, 12pt)</a:t>
            </a:r>
          </a:p>
        </p:txBody>
      </p:sp>
      <p:cxnSp>
        <p:nvCxnSpPr>
          <p:cNvPr id="5" name="Straight Connector 4"/>
          <p:cNvCxnSpPr/>
          <p:nvPr userDrawn="1"/>
        </p:nvCxnSpPr>
        <p:spPr>
          <a:xfrm>
            <a:off x="323528" y="1124744"/>
            <a:ext cx="8496944" cy="0"/>
          </a:xfrm>
          <a:prstGeom prst="line">
            <a:avLst/>
          </a:prstGeom>
          <a:ln w="22225">
            <a:solidFill>
              <a:srgbClr val="45433E">
                <a:alpha val="41961"/>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606908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57174" y="255588"/>
            <a:ext cx="8620125" cy="877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Text Placeholder 2"/>
          <p:cNvSpPr>
            <a:spLocks noGrp="1"/>
          </p:cNvSpPr>
          <p:nvPr>
            <p:ph type="body" idx="1"/>
          </p:nvPr>
        </p:nvSpPr>
        <p:spPr bwMode="auto">
          <a:xfrm>
            <a:off x="257174" y="1600200"/>
            <a:ext cx="8620125"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8" name="Rectangle 7"/>
          <p:cNvSpPr/>
          <p:nvPr/>
        </p:nvSpPr>
        <p:spPr>
          <a:xfrm>
            <a:off x="0" y="6525344"/>
            <a:ext cx="8388424" cy="3380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6700" algn="r" fontAlgn="base">
              <a:spcBef>
                <a:spcPct val="0"/>
              </a:spcBef>
              <a:spcAft>
                <a:spcPct val="0"/>
              </a:spcAft>
            </a:pPr>
            <a:r>
              <a:rPr lang="en-CA" sz="1000" dirty="0" smtClean="0">
                <a:solidFill>
                  <a:srgbClr val="FFFFFF"/>
                </a:solidFill>
              </a:rPr>
              <a:t>Info-Tech Research Group</a:t>
            </a:r>
            <a:endParaRPr lang="en-CA" sz="1000" dirty="0">
              <a:solidFill>
                <a:srgbClr val="FFFFFF"/>
              </a:solidFill>
            </a:endParaRPr>
          </a:p>
        </p:txBody>
      </p:sp>
      <p:sp>
        <p:nvSpPr>
          <p:cNvPr id="10" name="Rectangle 9"/>
          <p:cNvSpPr/>
          <p:nvPr/>
        </p:nvSpPr>
        <p:spPr>
          <a:xfrm>
            <a:off x="8388424" y="6525344"/>
            <a:ext cx="755576" cy="3380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388" fontAlgn="base">
              <a:spcBef>
                <a:spcPct val="0"/>
              </a:spcBef>
              <a:spcAft>
                <a:spcPct val="0"/>
              </a:spcAft>
            </a:pPr>
            <a:fld id="{FF20F8B6-5AB9-41C4-A82C-4155E8A92B2C}" type="slidenum">
              <a:rPr lang="en-CA" sz="1000" smtClean="0">
                <a:solidFill>
                  <a:srgbClr val="FFFFFF"/>
                </a:solidFill>
              </a:rPr>
              <a:pPr marL="179388" fontAlgn="base">
                <a:spcBef>
                  <a:spcPct val="0"/>
                </a:spcBef>
                <a:spcAft>
                  <a:spcPct val="0"/>
                </a:spcAft>
              </a:pPr>
              <a:t>‹#›</a:t>
            </a:fld>
            <a:endParaRPr lang="en-CA" sz="1000" dirty="0">
              <a:solidFill>
                <a:srgbClr val="FFFFFF"/>
              </a:solidFill>
            </a:endParaRPr>
          </a:p>
        </p:txBody>
      </p:sp>
      <p:sp>
        <p:nvSpPr>
          <p:cNvPr id="13" name="Rectangle 12"/>
          <p:cNvSpPr/>
          <p:nvPr userDrawn="1"/>
        </p:nvSpPr>
        <p:spPr>
          <a:xfrm>
            <a:off x="0" y="6525344"/>
            <a:ext cx="8388424" cy="338028"/>
          </a:xfrm>
          <a:prstGeom prst="rect">
            <a:avLst/>
          </a:prstGeom>
          <a:solidFill>
            <a:srgbClr val="243F54"/>
          </a:solidFill>
          <a:ln w="25400" cap="flat" cmpd="sng" algn="ctr">
            <a:noFill/>
            <a:prstDash val="solid"/>
          </a:ln>
          <a:effectLst/>
        </p:spPr>
        <p:txBody>
          <a:bodyPr rtlCol="0" anchor="ctr"/>
          <a:lstStyle/>
          <a:p>
            <a:pPr marL="266700" marR="0" lvl="0" indent="0" algn="r" fontAlgn="base">
              <a:lnSpc>
                <a:spcPct val="100000"/>
              </a:lnSpc>
              <a:spcBef>
                <a:spcPct val="0"/>
              </a:spcBef>
              <a:spcAft>
                <a:spcPct val="0"/>
              </a:spcAft>
              <a:buClrTx/>
              <a:buSzTx/>
              <a:buFontTx/>
              <a:buNone/>
              <a:tabLst/>
            </a:pPr>
            <a:r>
              <a:rPr kumimoji="0" lang="en-CA" sz="1000" b="0" i="0" u="none" strike="noStrike" kern="0" cap="none" spc="0" normalizeH="0" baseline="0" dirty="0">
                <a:ln>
                  <a:noFill/>
                </a:ln>
                <a:solidFill>
                  <a:srgbClr val="FFFFFF"/>
                </a:solidFill>
                <a:effectLst/>
                <a:uLnTx/>
                <a:uFillTx/>
                <a:latin typeface="Arial"/>
              </a:rPr>
              <a:t>Info-Tech Research Group</a:t>
            </a:r>
          </a:p>
        </p:txBody>
      </p:sp>
      <p:sp>
        <p:nvSpPr>
          <p:cNvPr id="14" name="Rectangle 13"/>
          <p:cNvSpPr/>
          <p:nvPr userDrawn="1"/>
        </p:nvSpPr>
        <p:spPr>
          <a:xfrm>
            <a:off x="8388424" y="6525344"/>
            <a:ext cx="755576" cy="338028"/>
          </a:xfrm>
          <a:prstGeom prst="rect">
            <a:avLst/>
          </a:prstGeom>
          <a:solidFill>
            <a:srgbClr val="243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388" fontAlgn="base">
              <a:spcBef>
                <a:spcPct val="0"/>
              </a:spcBef>
              <a:spcAft>
                <a:spcPct val="0"/>
              </a:spcAft>
            </a:pPr>
            <a:fld id="{FF20F8B6-5AB9-41C4-A82C-4155E8A92B2C}" type="slidenum">
              <a:rPr lang="en-CA" sz="1000">
                <a:solidFill>
                  <a:srgbClr val="FFFFFF"/>
                </a:solidFill>
              </a:rPr>
              <a:pPr marL="179388" fontAlgn="base">
                <a:spcBef>
                  <a:spcPct val="0"/>
                </a:spcBef>
                <a:spcAft>
                  <a:spcPct val="0"/>
                </a:spcAft>
              </a:pPr>
              <a:t>‹#›</a:t>
            </a:fld>
            <a:endParaRPr lang="en-CA" sz="1000" dirty="0">
              <a:solidFill>
                <a:srgbClr val="FFFFFF"/>
              </a:solidFill>
            </a:endParaRPr>
          </a:p>
        </p:txBody>
      </p:sp>
    </p:spTree>
    <p:extLst>
      <p:ext uri="{BB962C8B-B14F-4D97-AF65-F5344CB8AC3E}">
        <p14:creationId xmlns:p14="http://schemas.microsoft.com/office/powerpoint/2010/main" val="1795235125"/>
      </p:ext>
    </p:extLst>
  </p:cSld>
  <p:clrMap bg1="lt1" tx1="dk1" bg2="lt2" tx2="dk2" accent1="accent1" accent2="accent2" accent3="accent3" accent4="accent4" accent5="accent5" accent6="accent6" hlink="hlink" folHlink="folHlink"/>
  <p:sldLayoutIdLst>
    <p:sldLayoutId id="2147483704" r:id="rId1"/>
    <p:sldLayoutId id="2147483765" r:id="rId2"/>
    <p:sldLayoutId id="2147483706" r:id="rId3"/>
    <p:sldLayoutId id="2147483721" r:id="rId4"/>
    <p:sldLayoutId id="2147483710" r:id="rId5"/>
    <p:sldLayoutId id="2147483711" r:id="rId6"/>
    <p:sldLayoutId id="2147483699" r:id="rId7"/>
    <p:sldLayoutId id="2147483702" r:id="rId8"/>
    <p:sldLayoutId id="2147483720" r:id="rId9"/>
    <p:sldLayoutId id="2147483726" r:id="rId10"/>
    <p:sldLayoutId id="2147483728" r:id="rId11"/>
    <p:sldLayoutId id="2147483757" r:id="rId12"/>
    <p:sldLayoutId id="2147483764" r:id="rId13"/>
    <p:sldLayoutId id="2147483761" r:id="rId14"/>
    <p:sldLayoutId id="2147483763" r:id="rId15"/>
    <p:sldLayoutId id="2147483766" r:id="rId16"/>
    <p:sldLayoutId id="2147483767" r:id="rId17"/>
  </p:sldLayoutIdLst>
  <p:timing>
    <p:tnLst>
      <p:par>
        <p:cTn id="1" dur="indefinite" restart="never" nodeType="tmRoot"/>
      </p:par>
    </p:tnLst>
  </p:timing>
  <p:hf hdr="0" ftr="0" dt="0"/>
  <p:txStyles>
    <p:titleStyle>
      <a:lvl1pPr algn="l" rtl="0" eaLnBrk="1" fontAlgn="base" hangingPunct="1">
        <a:spcBef>
          <a:spcPct val="0"/>
        </a:spcBef>
        <a:spcAft>
          <a:spcPct val="0"/>
        </a:spcAft>
        <a:defRPr sz="2400" kern="1200" baseline="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jpeg"/><Relationship Id="rId7" Type="http://schemas.openxmlformats.org/officeDocument/2006/relationships/image" Target="../media/image24.jpeg"/><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10" Type="http://schemas.openxmlformats.org/officeDocument/2006/relationships/image" Target="../media/image27.png"/><Relationship Id="rId4" Type="http://schemas.openxmlformats.org/officeDocument/2006/relationships/image" Target="../media/image21.jpeg"/><Relationship Id="rId9" Type="http://schemas.openxmlformats.org/officeDocument/2006/relationships/image" Target="../media/image26.jpe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notesSlide" Target="../notesSlides/notesSlide10.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16.xml"/><Relationship Id="rId5" Type="http://schemas.openxmlformats.org/officeDocument/2006/relationships/tags" Target="../tags/tag6.xml"/><Relationship Id="rId4" Type="http://schemas.openxmlformats.org/officeDocument/2006/relationships/tags" Target="../tags/tag5.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1.xml"/><Relationship Id="rId13" Type="http://schemas.openxmlformats.org/officeDocument/2006/relationships/image" Target="../media/image32.png"/><Relationship Id="rId3" Type="http://schemas.openxmlformats.org/officeDocument/2006/relationships/tags" Target="../tags/tag9.xml"/><Relationship Id="rId7" Type="http://schemas.openxmlformats.org/officeDocument/2006/relationships/slideLayout" Target="../slideLayouts/slideLayout11.xml"/><Relationship Id="rId12" Type="http://schemas.openxmlformats.org/officeDocument/2006/relationships/image" Target="../media/image37.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36.png"/><Relationship Id="rId5" Type="http://schemas.openxmlformats.org/officeDocument/2006/relationships/tags" Target="../tags/tag11.xml"/><Relationship Id="rId10" Type="http://schemas.openxmlformats.org/officeDocument/2006/relationships/image" Target="../media/image35.wmf"/><Relationship Id="rId4" Type="http://schemas.openxmlformats.org/officeDocument/2006/relationships/tags" Target="../tags/tag10.xml"/><Relationship Id="rId9" Type="http://schemas.openxmlformats.org/officeDocument/2006/relationships/image" Target="../media/image34.png"/><Relationship Id="rId14" Type="http://schemas.openxmlformats.org/officeDocument/2006/relationships/hyperlink" Target="mailto:GuidedImplementations@InfoTech.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slide" Target="slide55.xml"/><Relationship Id="rId3" Type="http://schemas.openxmlformats.org/officeDocument/2006/relationships/slide" Target="slide5.xml"/><Relationship Id="rId7" Type="http://schemas.openxmlformats.org/officeDocument/2006/relationships/slide" Target="slide56.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34.xml"/><Relationship Id="rId5" Type="http://schemas.openxmlformats.org/officeDocument/2006/relationships/slide" Target="slide14.xml"/><Relationship Id="rId4" Type="http://schemas.openxmlformats.org/officeDocument/2006/relationships/slide" Target="slide13.xml"/><Relationship Id="rId9" Type="http://schemas.openxmlformats.org/officeDocument/2006/relationships/slide" Target="slide64.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hyperlink" Target="https://www.infotech.com/research/ss/develop-and-implement-a-security-incident-management-program" TargetMode="External"/><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hyperlink" Target="https://www.infotech.com/research/ss/develop-and-implement-a-security-incident-management-program" TargetMode="External"/><Relationship Id="rId2" Type="http://schemas.openxmlformats.org/officeDocument/2006/relationships/hyperlink" Target="https://www.infotech.com/research/information-security-incident-management-plan" TargetMode="External"/><Relationship Id="rId1" Type="http://schemas.openxmlformats.org/officeDocument/2006/relationships/slideLayout" Target="../slideLayouts/slideLayout17.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hyperlink" Target="https://www.infotech.com/research/information-security-incident-management-plan" TargetMode="External"/><Relationship Id="rId2" Type="http://schemas.openxmlformats.org/officeDocument/2006/relationships/image" Target="../media/image35.wmf"/><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www.infotech.com/research/information-security-incident-management-plan" TargetMode="Externa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notesSlide" Target="../notesSlides/notesSlide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Layout" Target="../slideLayouts/slideLayout16.xml"/><Relationship Id="rId5" Type="http://schemas.openxmlformats.org/officeDocument/2006/relationships/tags" Target="../tags/tag17.xml"/><Relationship Id="rId4" Type="http://schemas.openxmlformats.org/officeDocument/2006/relationships/tags" Target="../tags/tag16.xml"/></Relationships>
</file>

<file path=ppt/slides/_rels/slide36.xml.rels><?xml version="1.0" encoding="UTF-8" standalone="yes"?>
<Relationships xmlns="http://schemas.openxmlformats.org/package/2006/relationships"><Relationship Id="rId8" Type="http://schemas.openxmlformats.org/officeDocument/2006/relationships/notesSlide" Target="../notesSlides/notesSlide16.xml"/><Relationship Id="rId13" Type="http://schemas.openxmlformats.org/officeDocument/2006/relationships/image" Target="../media/image32.png"/><Relationship Id="rId3" Type="http://schemas.openxmlformats.org/officeDocument/2006/relationships/tags" Target="../tags/tag20.xml"/><Relationship Id="rId7" Type="http://schemas.openxmlformats.org/officeDocument/2006/relationships/slideLayout" Target="../slideLayouts/slideLayout11.xml"/><Relationship Id="rId12" Type="http://schemas.openxmlformats.org/officeDocument/2006/relationships/image" Target="../media/image37.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image" Target="../media/image36.png"/><Relationship Id="rId5" Type="http://schemas.openxmlformats.org/officeDocument/2006/relationships/tags" Target="../tags/tag22.xml"/><Relationship Id="rId10" Type="http://schemas.openxmlformats.org/officeDocument/2006/relationships/image" Target="../media/image35.wmf"/><Relationship Id="rId4" Type="http://schemas.openxmlformats.org/officeDocument/2006/relationships/tags" Target="../tags/tag21.xml"/><Relationship Id="rId9" Type="http://schemas.openxmlformats.org/officeDocument/2006/relationships/image" Target="../media/image34.png"/><Relationship Id="rId14" Type="http://schemas.openxmlformats.org/officeDocument/2006/relationships/hyperlink" Target="mailto:GuidedImplementations@InfoTech.co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2.xml"/><Relationship Id="rId6" Type="http://schemas.openxmlformats.org/officeDocument/2006/relationships/hyperlink" Target="https://www.infotech.com/research/security-incident-response-interdepartmental-communications-template" TargetMode="External"/><Relationship Id="rId5" Type="http://schemas.openxmlformats.org/officeDocument/2006/relationships/image" Target="../media/image35.wmf"/><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hyperlink" Target="https://www.infotech.com/research/ss/develop-and-implement-a-security-incident-management-program" TargetMode="Externa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8.png"/><Relationship Id="rId1" Type="http://schemas.openxmlformats.org/officeDocument/2006/relationships/slideLayout" Target="../slideLayouts/slideLayout8.xml"/><Relationship Id="rId4" Type="http://schemas.openxmlformats.org/officeDocument/2006/relationships/image" Target="../media/image44.png"/></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48.PNG"/><Relationship Id="rId2" Type="http://schemas.openxmlformats.org/officeDocument/2006/relationships/image" Target="../media/image46.png"/><Relationship Id="rId1" Type="http://schemas.openxmlformats.org/officeDocument/2006/relationships/slideLayout" Target="../slideLayouts/slideLayout17.xml"/><Relationship Id="rId6" Type="http://schemas.openxmlformats.org/officeDocument/2006/relationships/image" Target="../media/image44.png"/><Relationship Id="rId5" Type="http://schemas.openxmlformats.org/officeDocument/2006/relationships/hyperlink" Target="https://www.infotech.com/research/security-incident-response-communications-team-policy" TargetMode="External"/><Relationship Id="rId4" Type="http://schemas.openxmlformats.org/officeDocument/2006/relationships/image" Target="../media/image35.wmf"/></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39.png"/><Relationship Id="rId2" Type="http://schemas.openxmlformats.org/officeDocument/2006/relationships/image" Target="../media/image49.png"/><Relationship Id="rId1" Type="http://schemas.openxmlformats.org/officeDocument/2006/relationships/slideLayout" Target="../slideLayouts/slideLayout17.xml"/><Relationship Id="rId6" Type="http://schemas.openxmlformats.org/officeDocument/2006/relationships/hyperlink" Target="https://www.infotech.com/research/crisis-communications-guidelines-and-templates" TargetMode="External"/><Relationship Id="rId5" Type="http://schemas.openxmlformats.org/officeDocument/2006/relationships/image" Target="../media/image35.wmf"/><Relationship Id="rId4" Type="http://schemas.openxmlformats.org/officeDocument/2006/relationships/image" Target="../media/image5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7.xml"/><Relationship Id="rId5" Type="http://schemas.openxmlformats.org/officeDocument/2006/relationships/hyperlink" Target="https://www.infotech.com/research/tabletop-exercises-package" TargetMode="External"/><Relationship Id="rId4" Type="http://schemas.openxmlformats.org/officeDocument/2006/relationships/image" Target="../media/image44.png"/></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hyperlink" Target="https://www.infotech.com/research/security-incident-metrics-tool" TargetMode="External"/><Relationship Id="rId2" Type="http://schemas.openxmlformats.org/officeDocument/2006/relationships/image" Target="../media/image35.wmf"/><Relationship Id="rId1" Type="http://schemas.openxmlformats.org/officeDocument/2006/relationships/slideLayout" Target="../slideLayouts/slideLayout12.xml"/><Relationship Id="rId4" Type="http://schemas.openxmlformats.org/officeDocument/2006/relationships/image" Target="../media/image54.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9.xml"/><Relationship Id="rId1" Type="http://schemas.openxmlformats.org/officeDocument/2006/relationships/tags" Target="../tags/tag24.xml"/><Relationship Id="rId4" Type="http://schemas.openxmlformats.org/officeDocument/2006/relationships/image" Target="../media/image5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57.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57.jpeg"/></Relationships>
</file>

<file path=ppt/slides/_rels/slide58.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59.jpeg"/></Relationships>
</file>

<file path=ppt/slides/_rels/slide59.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6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63.jpeg"/></Relationships>
</file>

<file path=ppt/slides/_rels/slide61.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65.jpeg"/></Relationships>
</file>

<file path=ppt/slides/_rels/slide62.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hyperlink" Target="https://www.infotech.com/research/ss/develop-and-implement-a-security-incident-management-program" TargetMode="Externa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68.jpeg"/><Relationship Id="rId5" Type="http://schemas.openxmlformats.org/officeDocument/2006/relationships/image" Target="../media/image67.jpeg"/><Relationship Id="rId4" Type="http://schemas.openxmlformats.org/officeDocument/2006/relationships/hyperlink" Target="https://www.infotech.com/research/ss/implement-crisis-management-best-practices" TargetMode="Externa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lueprint Title"/>
          <p:cNvSpPr>
            <a:spLocks noGrp="1"/>
          </p:cNvSpPr>
          <p:nvPr>
            <p:ph type="body" sz="quarter" idx="15"/>
          </p:nvPr>
        </p:nvSpPr>
        <p:spPr>
          <a:xfrm>
            <a:off x="774699" y="3060698"/>
            <a:ext cx="8031549" cy="926264"/>
          </a:xfrm>
        </p:spPr>
        <p:txBody>
          <a:bodyPr/>
          <a:lstStyle/>
          <a:p>
            <a:r>
              <a:rPr lang="en-US" dirty="0" smtClean="0"/>
              <a:t>Master Your </a:t>
            </a:r>
            <a:r>
              <a:rPr lang="en-US" dirty="0" smtClean="0"/>
              <a:t>Security Incident </a:t>
            </a:r>
            <a:r>
              <a:rPr lang="en-US" dirty="0" smtClean="0"/>
              <a:t>Response Communications Program</a:t>
            </a:r>
            <a:endParaRPr lang="en-US" dirty="0"/>
          </a:p>
        </p:txBody>
      </p:sp>
      <p:sp>
        <p:nvSpPr>
          <p:cNvPr id="5" name="Tagline"/>
          <p:cNvSpPr>
            <a:spLocks noGrp="1"/>
          </p:cNvSpPr>
          <p:nvPr>
            <p:ph type="body" sz="quarter" idx="16"/>
          </p:nvPr>
        </p:nvSpPr>
        <p:spPr>
          <a:xfrm>
            <a:off x="762000" y="3986962"/>
            <a:ext cx="7467600" cy="508000"/>
          </a:xfrm>
        </p:spPr>
        <p:txBody>
          <a:bodyPr/>
          <a:lstStyle/>
          <a:p>
            <a:r>
              <a:rPr lang="en-US" dirty="0" smtClean="0"/>
              <a:t>Learn how to talk to your stakeholders about what’s going on when things go wrong.</a:t>
            </a:r>
            <a:endParaRPr lang="en-US" dirty="0"/>
          </a:p>
        </p:txBody>
      </p:sp>
    </p:spTree>
    <p:extLst>
      <p:ext uri="{BB962C8B-B14F-4D97-AF65-F5344CB8AC3E}">
        <p14:creationId xmlns:p14="http://schemas.microsoft.com/office/powerpoint/2010/main" val="13836946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the role of communications in incident response</a:t>
            </a:r>
            <a:endParaRPr lang="en-US" dirty="0"/>
          </a:p>
        </p:txBody>
      </p:sp>
      <p:sp>
        <p:nvSpPr>
          <p:cNvPr id="5" name="TextBox 4"/>
          <p:cNvSpPr txBox="1"/>
          <p:nvPr/>
        </p:nvSpPr>
        <p:spPr>
          <a:xfrm>
            <a:off x="257173" y="1268730"/>
            <a:ext cx="8620125" cy="646331"/>
          </a:xfrm>
          <a:prstGeom prst="rect">
            <a:avLst/>
          </a:prstGeom>
        </p:spPr>
        <p:txBody>
          <a:bodyPr wrap="square" rtlCol="0">
            <a:spAutoFit/>
          </a:bodyPr>
          <a:lstStyle/>
          <a:p>
            <a:r>
              <a:rPr lang="en-US" dirty="0" smtClean="0"/>
              <a:t>Today’s organizations face so many different threats that incidents are inevitable. Having a communications plan will help to:</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13346" y="1984068"/>
            <a:ext cx="737150" cy="7371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57613" y="2870899"/>
            <a:ext cx="738000" cy="738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88517" y="3767521"/>
            <a:ext cx="738000" cy="738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8517" y="4705212"/>
            <a:ext cx="738000" cy="738000"/>
          </a:xfrm>
          <a:prstGeom prst="rect">
            <a:avLst/>
          </a:prstGeom>
        </p:spPr>
      </p:pic>
      <p:pic>
        <p:nvPicPr>
          <p:cNvPr id="1032" name="Picture 8"/>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4144637" y="1926940"/>
            <a:ext cx="738000" cy="73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4279468" y="3105419"/>
            <a:ext cx="530564" cy="444800"/>
          </a:xfrm>
          <a:prstGeom prst="rect">
            <a:avLst/>
          </a:prstGeom>
        </p:spPr>
      </p:pic>
      <p:pic>
        <p:nvPicPr>
          <p:cNvPr id="14" name="Picture 2"/>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4033815" y="3680651"/>
            <a:ext cx="912767" cy="91276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4144637" y="4681020"/>
            <a:ext cx="738000" cy="7380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1051567" y="2098865"/>
            <a:ext cx="3138303" cy="584775"/>
          </a:xfrm>
          <a:prstGeom prst="rect">
            <a:avLst/>
          </a:prstGeom>
        </p:spPr>
        <p:txBody>
          <a:bodyPr wrap="square" rtlCol="0">
            <a:spAutoFit/>
          </a:bodyPr>
          <a:lstStyle/>
          <a:p>
            <a:pPr marL="171450" indent="-171450">
              <a:buFont typeface="Arial" panose="020B0604020202020204" pitchFamily="34" charset="0"/>
              <a:buChar char="•"/>
            </a:pPr>
            <a:r>
              <a:rPr lang="en-US" sz="1600" dirty="0" smtClean="0"/>
              <a:t>Repair reputation with stakeholders.</a:t>
            </a:r>
          </a:p>
        </p:txBody>
      </p:sp>
      <p:sp>
        <p:nvSpPr>
          <p:cNvPr id="19" name="TextBox 18"/>
          <p:cNvSpPr txBox="1"/>
          <p:nvPr/>
        </p:nvSpPr>
        <p:spPr>
          <a:xfrm>
            <a:off x="1051567" y="3044398"/>
            <a:ext cx="3064511" cy="584775"/>
          </a:xfrm>
          <a:prstGeom prst="rect">
            <a:avLst/>
          </a:prstGeom>
        </p:spPr>
        <p:txBody>
          <a:bodyPr wrap="square" rtlCol="0">
            <a:spAutoFit/>
          </a:bodyPr>
          <a:lstStyle/>
          <a:p>
            <a:pPr marL="171450" indent="-171450">
              <a:buFont typeface="Arial" panose="020B0604020202020204" pitchFamily="34" charset="0"/>
              <a:buChar char="•"/>
            </a:pPr>
            <a:r>
              <a:rPr lang="en-US" sz="1600" dirty="0" smtClean="0"/>
              <a:t>Complete required regulatory reporting.</a:t>
            </a:r>
          </a:p>
        </p:txBody>
      </p:sp>
      <p:sp>
        <p:nvSpPr>
          <p:cNvPr id="20" name="TextBox 19"/>
          <p:cNvSpPr txBox="1"/>
          <p:nvPr/>
        </p:nvSpPr>
        <p:spPr>
          <a:xfrm>
            <a:off x="1047909" y="3945480"/>
            <a:ext cx="4165929" cy="338554"/>
          </a:xfrm>
          <a:prstGeom prst="rect">
            <a:avLst/>
          </a:prstGeom>
        </p:spPr>
        <p:txBody>
          <a:bodyPr wrap="square" rtlCol="0">
            <a:spAutoFit/>
          </a:bodyPr>
          <a:lstStyle>
            <a:defPPr>
              <a:defRPr lang="en-US"/>
            </a:defPPr>
            <a:lvl1pPr marL="171450" indent="-171450">
              <a:buFont typeface="Arial" panose="020B0604020202020204" pitchFamily="34" charset="0"/>
              <a:buChar char="•"/>
              <a:defRPr sz="1600"/>
            </a:lvl1pPr>
          </a:lstStyle>
          <a:p>
            <a:r>
              <a:rPr lang="en-US" dirty="0"/>
              <a:t>Demonstrate </a:t>
            </a:r>
            <a:r>
              <a:rPr lang="en-US" dirty="0" smtClean="0"/>
              <a:t>transparency</a:t>
            </a:r>
            <a:r>
              <a:rPr lang="en-US" dirty="0"/>
              <a:t>.</a:t>
            </a:r>
          </a:p>
        </p:txBody>
      </p:sp>
      <p:sp>
        <p:nvSpPr>
          <p:cNvPr id="21" name="Rectangle 20"/>
          <p:cNvSpPr/>
          <p:nvPr/>
        </p:nvSpPr>
        <p:spPr>
          <a:xfrm>
            <a:off x="1099852" y="4898610"/>
            <a:ext cx="3074677" cy="338554"/>
          </a:xfrm>
          <a:prstGeom prst="rect">
            <a:avLst/>
          </a:prstGeom>
        </p:spPr>
        <p:txBody>
          <a:bodyPr wrap="square">
            <a:spAutoFit/>
          </a:bodyPr>
          <a:lstStyle/>
          <a:p>
            <a:pPr marL="171450" indent="-171450">
              <a:buFont typeface="Arial" panose="020B0604020202020204" pitchFamily="34" charset="0"/>
              <a:buChar char="•"/>
            </a:pPr>
            <a:r>
              <a:rPr lang="en-US" sz="1600" dirty="0"/>
              <a:t>Show </a:t>
            </a:r>
            <a:r>
              <a:rPr lang="en-US" sz="1600" dirty="0" smtClean="0"/>
              <a:t>loyalty to clients.</a:t>
            </a:r>
            <a:endParaRPr lang="en-US" sz="1600" dirty="0"/>
          </a:p>
        </p:txBody>
      </p:sp>
      <p:sp>
        <p:nvSpPr>
          <p:cNvPr id="22" name="Rectangle 21"/>
          <p:cNvSpPr/>
          <p:nvPr/>
        </p:nvSpPr>
        <p:spPr>
          <a:xfrm>
            <a:off x="4837405" y="2075148"/>
            <a:ext cx="4572000" cy="584775"/>
          </a:xfrm>
          <a:prstGeom prst="rect">
            <a:avLst/>
          </a:prstGeom>
        </p:spPr>
        <p:txBody>
          <a:bodyPr>
            <a:spAutoFit/>
          </a:bodyPr>
          <a:lstStyle/>
          <a:p>
            <a:pPr marL="171450" indent="-171450">
              <a:buFont typeface="Arial" panose="020B0604020202020204" pitchFamily="34" charset="0"/>
              <a:buChar char="•"/>
            </a:pPr>
            <a:r>
              <a:rPr lang="en-US" sz="1600" dirty="0"/>
              <a:t>Keep the remediation effort running</a:t>
            </a:r>
            <a:r>
              <a:rPr lang="en-US" sz="1600" dirty="0" smtClean="0"/>
              <a:t>,</a:t>
            </a:r>
            <a:br>
              <a:rPr lang="en-US" sz="1600" dirty="0" smtClean="0"/>
            </a:br>
            <a:r>
              <a:rPr lang="en-US" sz="1600" dirty="0" smtClean="0"/>
              <a:t>even </a:t>
            </a:r>
            <a:r>
              <a:rPr lang="en-US" sz="1600" dirty="0"/>
              <a:t>when the phones go </a:t>
            </a:r>
            <a:r>
              <a:rPr lang="en-US" sz="1600" dirty="0" smtClean="0"/>
              <a:t>down.</a:t>
            </a:r>
            <a:endParaRPr lang="en-US" sz="1600" dirty="0"/>
          </a:p>
        </p:txBody>
      </p:sp>
      <p:sp>
        <p:nvSpPr>
          <p:cNvPr id="23" name="Rectangle 22"/>
          <p:cNvSpPr/>
          <p:nvPr/>
        </p:nvSpPr>
        <p:spPr>
          <a:xfrm>
            <a:off x="4820317" y="2991037"/>
            <a:ext cx="4056981" cy="584775"/>
          </a:xfrm>
          <a:prstGeom prst="rect">
            <a:avLst/>
          </a:prstGeom>
        </p:spPr>
        <p:txBody>
          <a:bodyPr wrap="square">
            <a:spAutoFit/>
          </a:bodyPr>
          <a:lstStyle/>
          <a:p>
            <a:pPr marL="171450" indent="-171450">
              <a:buFont typeface="Arial" panose="020B0604020202020204" pitchFamily="34" charset="0"/>
              <a:buChar char="•"/>
            </a:pPr>
            <a:r>
              <a:rPr lang="en-US" sz="1600" dirty="0" smtClean="0"/>
              <a:t>Facilitate </a:t>
            </a:r>
            <a:r>
              <a:rPr lang="en-US" sz="1600" dirty="0"/>
              <a:t>relationships between </a:t>
            </a:r>
            <a:r>
              <a:rPr lang="en-US" sz="1600" dirty="0" smtClean="0"/>
              <a:t>departments.</a:t>
            </a:r>
            <a:endParaRPr lang="en-US" sz="1600" dirty="0"/>
          </a:p>
        </p:txBody>
      </p:sp>
      <p:sp>
        <p:nvSpPr>
          <p:cNvPr id="24" name="Rectangle 23"/>
          <p:cNvSpPr/>
          <p:nvPr/>
        </p:nvSpPr>
        <p:spPr>
          <a:xfrm>
            <a:off x="4882637" y="3950130"/>
            <a:ext cx="4094309" cy="584775"/>
          </a:xfrm>
          <a:prstGeom prst="rect">
            <a:avLst/>
          </a:prstGeom>
        </p:spPr>
        <p:txBody>
          <a:bodyPr wrap="square">
            <a:spAutoFit/>
          </a:bodyPr>
          <a:lstStyle/>
          <a:p>
            <a:pPr marL="171450" indent="-171450">
              <a:buFont typeface="Arial" panose="020B0604020202020204" pitchFamily="34" charset="0"/>
              <a:buChar char="•"/>
            </a:pPr>
            <a:r>
              <a:rPr lang="en-US" sz="1600" dirty="0" smtClean="0"/>
              <a:t>Disseminate </a:t>
            </a:r>
            <a:r>
              <a:rPr lang="en-US" sz="1600" dirty="0"/>
              <a:t>essential </a:t>
            </a:r>
            <a:r>
              <a:rPr lang="en-US" sz="1600" dirty="0" smtClean="0"/>
              <a:t>information </a:t>
            </a:r>
            <a:r>
              <a:rPr lang="en-US" sz="1600" dirty="0"/>
              <a:t>within </a:t>
            </a:r>
            <a:br>
              <a:rPr lang="en-US" sz="1600" dirty="0"/>
            </a:br>
            <a:r>
              <a:rPr lang="en-US" sz="1600" dirty="0" smtClean="0"/>
              <a:t>the organization.</a:t>
            </a:r>
            <a:endParaRPr lang="en-US" sz="1600" dirty="0"/>
          </a:p>
        </p:txBody>
      </p:sp>
      <p:sp>
        <p:nvSpPr>
          <p:cNvPr id="25" name="Rectangle 24"/>
          <p:cNvSpPr/>
          <p:nvPr/>
        </p:nvSpPr>
        <p:spPr>
          <a:xfrm>
            <a:off x="4882637" y="4885647"/>
            <a:ext cx="3381253" cy="584775"/>
          </a:xfrm>
          <a:prstGeom prst="rect">
            <a:avLst/>
          </a:prstGeom>
        </p:spPr>
        <p:txBody>
          <a:bodyPr wrap="square">
            <a:spAutoFit/>
          </a:bodyPr>
          <a:lstStyle/>
          <a:p>
            <a:pPr marL="171450" indent="-171450">
              <a:buFont typeface="Arial" panose="020B0604020202020204" pitchFamily="34" charset="0"/>
              <a:buChar char="•"/>
            </a:pPr>
            <a:r>
              <a:rPr lang="en-US" sz="1600" dirty="0"/>
              <a:t>Send important updates to </a:t>
            </a:r>
            <a:br>
              <a:rPr lang="en-US" sz="1600" dirty="0"/>
            </a:br>
            <a:r>
              <a:rPr lang="en-US" sz="1600" dirty="0"/>
              <a:t>stakeholders.</a:t>
            </a:r>
          </a:p>
        </p:txBody>
      </p:sp>
      <p:grpSp>
        <p:nvGrpSpPr>
          <p:cNvPr id="33" name="Group 32"/>
          <p:cNvGrpSpPr/>
          <p:nvPr/>
        </p:nvGrpSpPr>
        <p:grpSpPr>
          <a:xfrm>
            <a:off x="398321" y="5631361"/>
            <a:ext cx="8337823" cy="682753"/>
            <a:chOff x="323389" y="3283951"/>
            <a:chExt cx="8337823" cy="682753"/>
          </a:xfrm>
        </p:grpSpPr>
        <p:sp>
          <p:nvSpPr>
            <p:cNvPr id="34" name="Rectangle 97"/>
            <p:cNvSpPr/>
            <p:nvPr/>
          </p:nvSpPr>
          <p:spPr>
            <a:xfrm>
              <a:off x="1600868" y="3283951"/>
              <a:ext cx="7060344" cy="676048"/>
            </a:xfrm>
            <a:prstGeom prst="rect">
              <a:avLst/>
            </a:prstGeom>
            <a:solidFill>
              <a:schemeClr val="bg1">
                <a:lumMod val="95000"/>
              </a:schemeClr>
            </a:solidFill>
            <a:ln w="12700">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52000" fontAlgn="base">
                <a:spcBef>
                  <a:spcPct val="0"/>
                </a:spcBef>
                <a:spcAft>
                  <a:spcPct val="0"/>
                </a:spcAft>
              </a:pPr>
              <a:r>
                <a:rPr lang="en-CA" sz="1200" dirty="0" smtClean="0">
                  <a:solidFill>
                    <a:srgbClr val="333333"/>
                  </a:solidFill>
                </a:rPr>
                <a:t>Not every incident will require a large-scale communications effort, but it’s important to have a plan in place so the incident responders know at what threat level communication needs to occur and then put the communications plan into action to achieve the above goals.</a:t>
              </a:r>
              <a:endParaRPr lang="en-CA" sz="1200" dirty="0">
                <a:solidFill>
                  <a:srgbClr val="333333"/>
                </a:solidFill>
              </a:endParaRPr>
            </a:p>
          </p:txBody>
        </p:sp>
        <p:pic>
          <p:nvPicPr>
            <p:cNvPr id="35" name="Picture 3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23389" y="3283951"/>
              <a:ext cx="1615443" cy="682753"/>
            </a:xfrm>
            <a:prstGeom prst="rect">
              <a:avLst/>
            </a:prstGeom>
          </p:spPr>
        </p:pic>
      </p:grpSp>
    </p:spTree>
    <p:extLst>
      <p:ext uri="{BB962C8B-B14F-4D97-AF65-F5344CB8AC3E}">
        <p14:creationId xmlns:p14="http://schemas.microsoft.com/office/powerpoint/2010/main" val="39168279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these icons to help direct you as you navigate this research </a:t>
            </a:r>
            <a:endParaRPr lang="en-US" dirty="0"/>
          </a:p>
        </p:txBody>
      </p:sp>
      <p:grpSp>
        <p:nvGrpSpPr>
          <p:cNvPr id="4" name="Group 3"/>
          <p:cNvGrpSpPr/>
          <p:nvPr/>
        </p:nvGrpSpPr>
        <p:grpSpPr>
          <a:xfrm>
            <a:off x="726140" y="3283099"/>
            <a:ext cx="7590771" cy="320040"/>
            <a:chOff x="807719" y="2308678"/>
            <a:chExt cx="7388352" cy="320040"/>
          </a:xfrm>
        </p:grpSpPr>
        <p:sp>
          <p:nvSpPr>
            <p:cNvPr id="10" name="Rectangle 9"/>
            <p:cNvSpPr/>
            <p:nvPr/>
          </p:nvSpPr>
          <p:spPr>
            <a:xfrm>
              <a:off x="807719" y="2308678"/>
              <a:ext cx="7388352" cy="320040"/>
            </a:xfrm>
            <a:prstGeom prst="rect">
              <a:avLst/>
            </a:prstGeom>
            <a:solidFill>
              <a:srgbClr val="2576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b="1" dirty="0"/>
            </a:p>
          </p:txBody>
        </p:sp>
        <p:pic>
          <p:nvPicPr>
            <p:cNvPr id="5" name="Picture 4" descr="on-site-workshops.png"/>
            <p:cNvPicPr>
              <a:picLocks noChangeAspect="1"/>
            </p:cNvPicPr>
            <p:nvPr/>
          </p:nvPicPr>
          <p:blipFill rotWithShape="1">
            <a:blip r:embed="rId3" cstate="print"/>
            <a:srcRect l="12204" t="22820" r="8463" b="22257"/>
            <a:stretch/>
          </p:blipFill>
          <p:spPr>
            <a:xfrm>
              <a:off x="861308" y="2374042"/>
              <a:ext cx="276998" cy="197924"/>
            </a:xfrm>
            <a:prstGeom prst="rect">
              <a:avLst/>
            </a:prstGeom>
            <a:effectLst>
              <a:outerShdw blurRad="50800" dist="38100" dir="2700000" algn="tl" rotWithShape="0">
                <a:prstClr val="black">
                  <a:alpha val="40000"/>
                </a:prstClr>
              </a:outerShdw>
            </a:effectLst>
          </p:spPr>
        </p:pic>
      </p:grpSp>
      <p:grpSp>
        <p:nvGrpSpPr>
          <p:cNvPr id="6" name="Group 5"/>
          <p:cNvGrpSpPr/>
          <p:nvPr/>
        </p:nvGrpSpPr>
        <p:grpSpPr>
          <a:xfrm>
            <a:off x="725159" y="1847009"/>
            <a:ext cx="7591753" cy="343307"/>
            <a:chOff x="807719" y="3498849"/>
            <a:chExt cx="7388352" cy="343307"/>
          </a:xfrm>
        </p:grpSpPr>
        <p:sp>
          <p:nvSpPr>
            <p:cNvPr id="12" name="Rectangle 11"/>
            <p:cNvSpPr/>
            <p:nvPr/>
          </p:nvSpPr>
          <p:spPr>
            <a:xfrm>
              <a:off x="807719" y="3511852"/>
              <a:ext cx="7388352" cy="320040"/>
            </a:xfrm>
            <a:prstGeom prst="rect">
              <a:avLst/>
            </a:prstGeom>
            <a:solidFill>
              <a:srgbClr val="243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p>
          </p:txBody>
        </p:sp>
        <p:pic>
          <p:nvPicPr>
            <p:cNvPr id="13" name="Picture 12" descr="best-practice-blueprints.png"/>
            <p:cNvPicPr>
              <a:picLocks noChangeAspect="1"/>
            </p:cNvPicPr>
            <p:nvPr/>
          </p:nvPicPr>
          <p:blipFill>
            <a:blip r:embed="rId4" cstate="print"/>
            <a:stretch>
              <a:fillRect/>
            </a:stretch>
          </p:blipFill>
          <p:spPr>
            <a:xfrm>
              <a:off x="828153" y="3498849"/>
              <a:ext cx="343307" cy="343307"/>
            </a:xfrm>
            <a:prstGeom prst="rect">
              <a:avLst/>
            </a:prstGeom>
            <a:noFill/>
            <a:effectLst/>
          </p:spPr>
        </p:pic>
      </p:grpSp>
      <p:sp>
        <p:nvSpPr>
          <p:cNvPr id="18" name="TextBox 17"/>
          <p:cNvSpPr txBox="1"/>
          <p:nvPr/>
        </p:nvSpPr>
        <p:spPr>
          <a:xfrm>
            <a:off x="725160" y="2196046"/>
            <a:ext cx="7470912" cy="738664"/>
          </a:xfrm>
          <a:prstGeom prst="rect">
            <a:avLst/>
          </a:prstGeom>
          <a:noFill/>
        </p:spPr>
        <p:txBody>
          <a:bodyPr wrap="square" rtlCol="0">
            <a:spAutoFit/>
          </a:bodyPr>
          <a:lstStyle/>
          <a:p>
            <a:r>
              <a:rPr lang="en-US" sz="1400" dirty="0" smtClean="0"/>
              <a:t>This icon denotes a slide where a supporting Info-Tech tool or template will help you perform the activity or step associated with the slide. Refer to the supporting tool or template to get the best results and proceed to the next step of the project.</a:t>
            </a:r>
            <a:endParaRPr lang="en-US" sz="1400" dirty="0"/>
          </a:p>
        </p:txBody>
      </p:sp>
      <p:sp>
        <p:nvSpPr>
          <p:cNvPr id="20" name="TextBox 19"/>
          <p:cNvSpPr txBox="1"/>
          <p:nvPr/>
        </p:nvSpPr>
        <p:spPr>
          <a:xfrm>
            <a:off x="725159" y="3608153"/>
            <a:ext cx="7538435" cy="738664"/>
          </a:xfrm>
          <a:prstGeom prst="rect">
            <a:avLst/>
          </a:prstGeom>
          <a:noFill/>
        </p:spPr>
        <p:txBody>
          <a:bodyPr wrap="square" rtlCol="0">
            <a:spAutoFit/>
          </a:bodyPr>
          <a:lstStyle/>
          <a:p>
            <a:r>
              <a:rPr lang="en-US" sz="1400" dirty="0" smtClean="0"/>
              <a:t>This icon denotes a slide with an associated activity. The activity can be performed either as part of your project or with the support of Info-Tech team members, who will come onsite to facilitate a workshop for your organization.</a:t>
            </a:r>
            <a:endParaRPr lang="en-US" sz="1400" dirty="0"/>
          </a:p>
        </p:txBody>
      </p:sp>
      <p:sp>
        <p:nvSpPr>
          <p:cNvPr id="23" name="TextBox 22"/>
          <p:cNvSpPr txBox="1"/>
          <p:nvPr/>
        </p:nvSpPr>
        <p:spPr>
          <a:xfrm>
            <a:off x="349857" y="1238736"/>
            <a:ext cx="8470615" cy="523220"/>
          </a:xfrm>
          <a:prstGeom prst="rect">
            <a:avLst/>
          </a:prstGeom>
          <a:noFill/>
        </p:spPr>
        <p:txBody>
          <a:bodyPr wrap="square" rtlCol="0">
            <a:spAutoFit/>
          </a:bodyPr>
          <a:lstStyle/>
          <a:p>
            <a:r>
              <a:rPr lang="en-US" sz="1400" dirty="0" smtClean="0"/>
              <a:t>Use these icons to help guide you through each step of the blueprint and direct you to content related to the recommended activities. </a:t>
            </a:r>
            <a:endParaRPr lang="en-US" sz="1400" dirty="0"/>
          </a:p>
        </p:txBody>
      </p:sp>
    </p:spTree>
    <p:extLst>
      <p:ext uri="{BB962C8B-B14F-4D97-AF65-F5344CB8AC3E}">
        <p14:creationId xmlns:p14="http://schemas.microsoft.com/office/powerpoint/2010/main" val="4239230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ounded Rectangle 69"/>
          <p:cNvSpPr/>
          <p:nvPr/>
        </p:nvSpPr>
        <p:spPr>
          <a:xfrm>
            <a:off x="4759870" y="1513326"/>
            <a:ext cx="4051318" cy="3577758"/>
          </a:xfrm>
          <a:prstGeom prst="roundRect">
            <a:avLst>
              <a:gd name="adj" fmla="val 5611"/>
            </a:avLst>
          </a:prstGeom>
          <a:solidFill>
            <a:srgbClr val="2B9E36">
              <a:lumMod val="20000"/>
              <a:lumOff val="80000"/>
            </a:srgbClr>
          </a:solidFill>
          <a:ln w="25400" cap="flat" cmpd="sng" algn="ctr">
            <a:no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smtClean="0">
              <a:ln>
                <a:noFill/>
              </a:ln>
              <a:solidFill>
                <a:srgbClr val="FFFFFF"/>
              </a:solidFill>
              <a:effectLst/>
              <a:uLnTx/>
              <a:uFillTx/>
            </a:endParaRPr>
          </a:p>
        </p:txBody>
      </p:sp>
      <p:sp>
        <p:nvSpPr>
          <p:cNvPr id="71" name="Rounded Rectangle 70"/>
          <p:cNvSpPr/>
          <p:nvPr/>
        </p:nvSpPr>
        <p:spPr>
          <a:xfrm>
            <a:off x="371737" y="1513326"/>
            <a:ext cx="4051318" cy="3577758"/>
          </a:xfrm>
          <a:prstGeom prst="roundRect">
            <a:avLst>
              <a:gd name="adj" fmla="val 5611"/>
            </a:avLst>
          </a:prstGeom>
          <a:solidFill>
            <a:srgbClr val="FFFFFF">
              <a:lumMod val="95000"/>
            </a:srgbClr>
          </a:solidFill>
          <a:ln w="25400" cap="flat" cmpd="sng" algn="ctr">
            <a:no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smtClean="0">
              <a:ln>
                <a:noFill/>
              </a:ln>
              <a:solidFill>
                <a:srgbClr val="FFFFFF"/>
              </a:solidFill>
              <a:effectLst/>
              <a:uLnTx/>
              <a:uFillTx/>
            </a:endParaRPr>
          </a:p>
        </p:txBody>
      </p:sp>
      <p:sp>
        <p:nvSpPr>
          <p:cNvPr id="72" name="Rectangle 71"/>
          <p:cNvSpPr/>
          <p:nvPr/>
        </p:nvSpPr>
        <p:spPr>
          <a:xfrm>
            <a:off x="0" y="5446707"/>
            <a:ext cx="9144000" cy="1064160"/>
          </a:xfrm>
          <a:prstGeom prst="rect">
            <a:avLst/>
          </a:prstGeom>
          <a:solidFill>
            <a:srgbClr val="FFFFFF">
              <a:lumMod val="9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smtClean="0">
              <a:ln>
                <a:noFill/>
              </a:ln>
              <a:solidFill>
                <a:srgbClr val="FFFFFF"/>
              </a:solidFill>
              <a:effectLst/>
              <a:uLnTx/>
              <a:uFillTx/>
            </a:endParaRPr>
          </a:p>
        </p:txBody>
      </p:sp>
      <p:cxnSp>
        <p:nvCxnSpPr>
          <p:cNvPr id="73" name="Straight Arrow Connector 72"/>
          <p:cNvCxnSpPr>
            <a:stCxn id="85" idx="2"/>
          </p:cNvCxnSpPr>
          <p:nvPr/>
        </p:nvCxnSpPr>
        <p:spPr>
          <a:xfrm>
            <a:off x="821792" y="2920539"/>
            <a:ext cx="7783954" cy="0"/>
          </a:xfrm>
          <a:prstGeom prst="straightConnector1">
            <a:avLst/>
          </a:prstGeom>
          <a:noFill/>
          <a:ln w="38100" cap="flat" cmpd="sng" algn="ctr">
            <a:solidFill>
              <a:srgbClr val="FFFFFF">
                <a:lumMod val="85000"/>
              </a:srgbClr>
            </a:solidFill>
            <a:prstDash val="sysDot"/>
            <a:tailEnd type="triangle" w="lg" len="med"/>
          </a:ln>
          <a:effectLst/>
        </p:spPr>
      </p:cxnSp>
      <p:grpSp>
        <p:nvGrpSpPr>
          <p:cNvPr id="74" name="Group 73"/>
          <p:cNvGrpSpPr/>
          <p:nvPr/>
        </p:nvGrpSpPr>
        <p:grpSpPr>
          <a:xfrm>
            <a:off x="6985746" y="2025295"/>
            <a:ext cx="1636677" cy="2763778"/>
            <a:chOff x="6637354" y="1574599"/>
            <a:chExt cx="1636677" cy="2763778"/>
          </a:xfrm>
        </p:grpSpPr>
        <p:sp>
          <p:nvSpPr>
            <p:cNvPr id="75" name="Oval 74"/>
            <p:cNvSpPr/>
            <p:nvPr/>
          </p:nvSpPr>
          <p:spPr>
            <a:xfrm>
              <a:off x="7103277" y="2114599"/>
              <a:ext cx="711200" cy="711200"/>
            </a:xfrm>
            <a:prstGeom prst="ellipse">
              <a:avLst/>
            </a:prstGeom>
            <a:solidFill>
              <a:srgbClr val="497EA9"/>
            </a:solidFill>
            <a:ln w="25400" cap="flat" cmpd="sng" algn="ctr">
              <a:noFill/>
              <a:prstDash val="solid"/>
            </a:ln>
            <a:effectLst>
              <a:outerShdw blurRad="25400" dist="25400" dir="2700000" algn="tl"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smtClean="0">
                <a:ln>
                  <a:noFill/>
                </a:ln>
                <a:solidFill>
                  <a:srgbClr val="FFFFFF"/>
                </a:solidFill>
                <a:effectLst/>
                <a:uLnTx/>
                <a:uFillTx/>
              </a:endParaRPr>
            </a:p>
          </p:txBody>
        </p:sp>
        <p:sp>
          <p:nvSpPr>
            <p:cNvPr id="76" name="TextBox 75"/>
            <p:cNvSpPr txBox="1"/>
            <p:nvPr/>
          </p:nvSpPr>
          <p:spPr>
            <a:xfrm>
              <a:off x="6654031" y="1574599"/>
              <a:ext cx="1620000" cy="540000"/>
            </a:xfrm>
            <a:prstGeom prst="rect">
              <a:avLst/>
            </a:prstGeom>
            <a:noFill/>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1" i="0" u="none" strike="noStrike" kern="0" cap="none" spc="0" normalizeH="0" baseline="0" noProof="0" dirty="0" smtClean="0">
                  <a:ln>
                    <a:noFill/>
                  </a:ln>
                  <a:solidFill>
                    <a:srgbClr val="497EA9"/>
                  </a:solidFill>
                  <a:effectLst/>
                  <a:uLnTx/>
                  <a:uFillTx/>
                </a:rPr>
                <a:t>Consulting</a:t>
              </a:r>
            </a:p>
          </p:txBody>
        </p:sp>
        <p:sp>
          <p:nvSpPr>
            <p:cNvPr id="77" name="TextBox 76"/>
            <p:cNvSpPr txBox="1"/>
            <p:nvPr/>
          </p:nvSpPr>
          <p:spPr>
            <a:xfrm>
              <a:off x="6637354" y="2898377"/>
              <a:ext cx="1620000" cy="1440000"/>
            </a:xfrm>
            <a:prstGeom prst="rect">
              <a:avLst/>
            </a:prstGeom>
            <a:noFill/>
          </p:spPr>
          <p:txBody>
            <a:bodyPr wrap="square"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100" b="0" i="0" u="none" strike="noStrike" kern="0" cap="none" spc="0" normalizeH="0" baseline="0" noProof="0" dirty="0" smtClean="0">
                  <a:ln>
                    <a:noFill/>
                  </a:ln>
                  <a:solidFill>
                    <a:srgbClr val="29475F"/>
                  </a:solidFill>
                  <a:effectLst/>
                  <a:uLnTx/>
                  <a:uFillTx/>
                </a:rPr>
                <a:t>“Our team does not have the time or the knowledge to take this project on. We need assistance through the entirety of this project.”</a:t>
              </a:r>
            </a:p>
          </p:txBody>
        </p:sp>
        <p:pic>
          <p:nvPicPr>
            <p:cNvPr id="78" name="Picture 7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8890" y="2321902"/>
              <a:ext cx="336908" cy="336908"/>
            </a:xfrm>
            <a:prstGeom prst="rect">
              <a:avLst/>
            </a:prstGeom>
            <a:noFill/>
          </p:spPr>
        </p:pic>
      </p:grpSp>
      <p:grpSp>
        <p:nvGrpSpPr>
          <p:cNvPr id="79" name="Group 78"/>
          <p:cNvGrpSpPr/>
          <p:nvPr/>
        </p:nvGrpSpPr>
        <p:grpSpPr>
          <a:xfrm>
            <a:off x="2345378" y="1877373"/>
            <a:ext cx="2129440" cy="2937609"/>
            <a:chOff x="2807522" y="2074912"/>
            <a:chExt cx="2129440" cy="2937609"/>
          </a:xfrm>
        </p:grpSpPr>
        <p:sp>
          <p:nvSpPr>
            <p:cNvPr id="80" name="Oval 79"/>
            <p:cNvSpPr/>
            <p:nvPr/>
          </p:nvSpPr>
          <p:spPr>
            <a:xfrm>
              <a:off x="3507029" y="2759255"/>
              <a:ext cx="711200" cy="711200"/>
            </a:xfrm>
            <a:prstGeom prst="ellipse">
              <a:avLst/>
            </a:prstGeom>
            <a:solidFill>
              <a:srgbClr val="365D7E"/>
            </a:solidFill>
            <a:ln w="25400" cap="flat" cmpd="sng" algn="ctr">
              <a:noFill/>
              <a:prstDash val="solid"/>
            </a:ln>
            <a:effectLst>
              <a:outerShdw blurRad="25400" dist="25400" dir="2700000" algn="tl"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smtClean="0">
                <a:ln>
                  <a:noFill/>
                </a:ln>
                <a:solidFill>
                  <a:srgbClr val="FFFFFF"/>
                </a:solidFill>
                <a:effectLst/>
                <a:uLnTx/>
                <a:uFillTx/>
              </a:endParaRPr>
            </a:p>
          </p:txBody>
        </p:sp>
        <p:sp>
          <p:nvSpPr>
            <p:cNvPr id="81" name="TextBox 80"/>
            <p:cNvSpPr txBox="1"/>
            <p:nvPr/>
          </p:nvSpPr>
          <p:spPr>
            <a:xfrm>
              <a:off x="2807522" y="2074912"/>
              <a:ext cx="2129440" cy="540000"/>
            </a:xfrm>
            <a:prstGeom prst="rect">
              <a:avLst/>
            </a:prstGeom>
            <a:noFill/>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b="1" i="0" u="none" strike="noStrike" kern="0" cap="none" spc="0" normalizeH="0" baseline="0" noProof="0" dirty="0" smtClean="0">
                  <a:ln>
                    <a:noFill/>
                  </a:ln>
                  <a:solidFill>
                    <a:srgbClr val="365D7E"/>
                  </a:solidFill>
                  <a:effectLst/>
                  <a:uLnTx/>
                  <a:uFillTx/>
                </a:rPr>
                <a:t>Guided Implementation</a:t>
              </a:r>
            </a:p>
          </p:txBody>
        </p:sp>
        <p:sp>
          <p:nvSpPr>
            <p:cNvPr id="82" name="TextBox 81"/>
            <p:cNvSpPr txBox="1"/>
            <p:nvPr/>
          </p:nvSpPr>
          <p:spPr>
            <a:xfrm>
              <a:off x="3062242" y="3572521"/>
              <a:ext cx="1620000" cy="1440000"/>
            </a:xfrm>
            <a:prstGeom prst="rect">
              <a:avLst/>
            </a:prstGeom>
            <a:noFill/>
          </p:spPr>
          <p:txBody>
            <a:bodyPr wrap="square"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100" b="0" i="0" u="none" strike="noStrike" kern="0" cap="none" spc="0" normalizeH="0" baseline="0" noProof="0" dirty="0" smtClean="0">
                  <a:ln>
                    <a:noFill/>
                  </a:ln>
                  <a:solidFill>
                    <a:srgbClr val="29475F"/>
                  </a:solidFill>
                  <a:effectLst/>
                  <a:uLnTx/>
                  <a:uFillTx/>
                </a:rPr>
                <a:t>“Our team knows that we need to fix a process, but we need assistance to determine where to focus. Some check-ins along the way would help keep us on track.”</a:t>
              </a:r>
            </a:p>
          </p:txBody>
        </p:sp>
        <p:pic>
          <p:nvPicPr>
            <p:cNvPr id="83" name="Picture 8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03563" y="2934823"/>
              <a:ext cx="337358" cy="337358"/>
            </a:xfrm>
            <a:prstGeom prst="rect">
              <a:avLst/>
            </a:prstGeom>
            <a:noFill/>
          </p:spPr>
        </p:pic>
      </p:grpSp>
      <p:grpSp>
        <p:nvGrpSpPr>
          <p:cNvPr id="84" name="Group 83"/>
          <p:cNvGrpSpPr/>
          <p:nvPr/>
        </p:nvGrpSpPr>
        <p:grpSpPr>
          <a:xfrm>
            <a:off x="377551" y="2025295"/>
            <a:ext cx="1628660" cy="2794213"/>
            <a:chOff x="1266026" y="2731218"/>
            <a:chExt cx="1628660" cy="2794213"/>
          </a:xfrm>
        </p:grpSpPr>
        <p:sp>
          <p:nvSpPr>
            <p:cNvPr id="85" name="Oval 84"/>
            <p:cNvSpPr/>
            <p:nvPr/>
          </p:nvSpPr>
          <p:spPr>
            <a:xfrm>
              <a:off x="1710267" y="3270862"/>
              <a:ext cx="711200" cy="711200"/>
            </a:xfrm>
            <a:prstGeom prst="ellipse">
              <a:avLst/>
            </a:prstGeom>
            <a:solidFill>
              <a:srgbClr val="29475F"/>
            </a:solidFill>
            <a:ln w="25400" cap="flat" cmpd="sng" algn="ctr">
              <a:noFill/>
              <a:prstDash val="solid"/>
            </a:ln>
            <a:effectLst>
              <a:outerShdw blurRad="25400" dist="25400" dir="2700000" algn="tl"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smtClean="0">
                <a:ln>
                  <a:noFill/>
                </a:ln>
                <a:solidFill>
                  <a:srgbClr val="FFFFFF"/>
                </a:solidFill>
                <a:effectLst/>
                <a:uLnTx/>
                <a:uFillTx/>
              </a:endParaRPr>
            </a:p>
          </p:txBody>
        </p:sp>
        <p:sp>
          <p:nvSpPr>
            <p:cNvPr id="86" name="TextBox 85"/>
            <p:cNvSpPr txBox="1"/>
            <p:nvPr/>
          </p:nvSpPr>
          <p:spPr>
            <a:xfrm>
              <a:off x="1266026" y="2731218"/>
              <a:ext cx="1620000" cy="540000"/>
            </a:xfrm>
            <a:prstGeom prst="rect">
              <a:avLst/>
            </a:prstGeom>
            <a:noFill/>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1" i="0" u="none" strike="noStrike" kern="0" cap="none" spc="0" normalizeH="0" baseline="0" noProof="0" dirty="0" smtClean="0">
                  <a:ln>
                    <a:noFill/>
                  </a:ln>
                  <a:solidFill>
                    <a:srgbClr val="29475F"/>
                  </a:solidFill>
                  <a:effectLst/>
                  <a:uLnTx/>
                  <a:uFillTx/>
                </a:rPr>
                <a:t>DIY Toolkit</a:t>
              </a:r>
            </a:p>
          </p:txBody>
        </p:sp>
        <p:sp>
          <p:nvSpPr>
            <p:cNvPr id="87" name="TextBox 86"/>
            <p:cNvSpPr txBox="1"/>
            <p:nvPr/>
          </p:nvSpPr>
          <p:spPr>
            <a:xfrm>
              <a:off x="1274686" y="4085431"/>
              <a:ext cx="1620000" cy="1440000"/>
            </a:xfrm>
            <a:prstGeom prst="rect">
              <a:avLst/>
            </a:prstGeom>
            <a:noFill/>
          </p:spPr>
          <p:txBody>
            <a:bodyPr wrap="square"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100" b="0" i="0" u="none" strike="noStrike" kern="0" cap="none" spc="0" normalizeH="0" baseline="0" noProof="0" dirty="0" smtClean="0">
                  <a:ln>
                    <a:noFill/>
                  </a:ln>
                  <a:solidFill>
                    <a:srgbClr val="29475F"/>
                  </a:solidFill>
                  <a:effectLst/>
                  <a:uLnTx/>
                  <a:uFillTx/>
                </a:rPr>
                <a:t>“Our team has already made this critical project a priority, and we have the time and capability, but some guidance along the way would be helpful.”</a:t>
              </a:r>
            </a:p>
          </p:txBody>
        </p:sp>
        <p:pic>
          <p:nvPicPr>
            <p:cNvPr id="88" name="Picture 8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17010" y="3443543"/>
              <a:ext cx="295188" cy="337358"/>
            </a:xfrm>
            <a:prstGeom prst="rect">
              <a:avLst/>
            </a:prstGeom>
          </p:spPr>
        </p:pic>
      </p:grpSp>
      <p:grpSp>
        <p:nvGrpSpPr>
          <p:cNvPr id="89" name="Group 88"/>
          <p:cNvGrpSpPr/>
          <p:nvPr/>
        </p:nvGrpSpPr>
        <p:grpSpPr>
          <a:xfrm>
            <a:off x="5011414" y="2025295"/>
            <a:ext cx="1635165" cy="2795710"/>
            <a:chOff x="4834633" y="1938352"/>
            <a:chExt cx="1635165" cy="2795710"/>
          </a:xfrm>
        </p:grpSpPr>
        <p:sp>
          <p:nvSpPr>
            <p:cNvPr id="90" name="Oval 89"/>
            <p:cNvSpPr/>
            <p:nvPr/>
          </p:nvSpPr>
          <p:spPr>
            <a:xfrm>
              <a:off x="5292675" y="2492289"/>
              <a:ext cx="711200" cy="711200"/>
            </a:xfrm>
            <a:prstGeom prst="ellipse">
              <a:avLst/>
            </a:prstGeom>
            <a:solidFill>
              <a:srgbClr val="3F6D93"/>
            </a:solidFill>
            <a:ln w="25400" cap="flat" cmpd="sng" algn="ctr">
              <a:noFill/>
              <a:prstDash val="solid"/>
            </a:ln>
            <a:effectLst>
              <a:outerShdw blurRad="25400" dist="25400" dir="2700000" algn="tl"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smtClean="0">
                <a:ln>
                  <a:noFill/>
                </a:ln>
                <a:solidFill>
                  <a:srgbClr val="FFFFFF"/>
                </a:solidFill>
                <a:effectLst/>
                <a:uLnTx/>
                <a:uFillTx/>
              </a:endParaRPr>
            </a:p>
          </p:txBody>
        </p:sp>
        <p:sp>
          <p:nvSpPr>
            <p:cNvPr id="91" name="TextBox 90"/>
            <p:cNvSpPr txBox="1"/>
            <p:nvPr/>
          </p:nvSpPr>
          <p:spPr>
            <a:xfrm>
              <a:off x="4834633" y="1938352"/>
              <a:ext cx="1620000" cy="540000"/>
            </a:xfrm>
            <a:prstGeom prst="rect">
              <a:avLst/>
            </a:prstGeom>
            <a:noFill/>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1" i="0" u="none" strike="noStrike" kern="0" cap="none" spc="0" normalizeH="0" baseline="0" noProof="0" dirty="0" smtClean="0">
                  <a:ln>
                    <a:noFill/>
                  </a:ln>
                  <a:solidFill>
                    <a:srgbClr val="3F6D93"/>
                  </a:solidFill>
                  <a:effectLst/>
                  <a:uLnTx/>
                  <a:uFillTx/>
                </a:rPr>
                <a:t>Workshop</a:t>
              </a:r>
            </a:p>
          </p:txBody>
        </p:sp>
        <p:sp>
          <p:nvSpPr>
            <p:cNvPr id="92" name="TextBox 91"/>
            <p:cNvSpPr txBox="1"/>
            <p:nvPr/>
          </p:nvSpPr>
          <p:spPr>
            <a:xfrm>
              <a:off x="4849798" y="3294062"/>
              <a:ext cx="1620000" cy="1440000"/>
            </a:xfrm>
            <a:prstGeom prst="rect">
              <a:avLst/>
            </a:prstGeom>
            <a:noFill/>
          </p:spPr>
          <p:txBody>
            <a:bodyPr wrap="square" rtlCol="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100" b="0" i="0" u="none" strike="noStrike" kern="0" cap="none" spc="0" normalizeH="0" baseline="0" noProof="0" dirty="0" smtClean="0">
                  <a:ln>
                    <a:noFill/>
                  </a:ln>
                  <a:solidFill>
                    <a:srgbClr val="29475F"/>
                  </a:solidFill>
                  <a:effectLst/>
                  <a:uLnTx/>
                  <a:uFillTx/>
                </a:rPr>
                <a:t>“We need to hit the ground running and get this project kicked off immediately. Our team has the ability to take this over once we get a framework and strategy in place.”</a:t>
              </a:r>
            </a:p>
          </p:txBody>
        </p:sp>
        <p:pic>
          <p:nvPicPr>
            <p:cNvPr id="93" name="Picture 9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63905" y="2727129"/>
              <a:ext cx="361456" cy="240970"/>
            </a:xfrm>
            <a:prstGeom prst="rect">
              <a:avLst/>
            </a:prstGeom>
            <a:noFill/>
          </p:spPr>
        </p:pic>
      </p:grpSp>
      <p:sp>
        <p:nvSpPr>
          <p:cNvPr id="94" name="Rectangle 93"/>
          <p:cNvSpPr/>
          <p:nvPr/>
        </p:nvSpPr>
        <p:spPr>
          <a:xfrm>
            <a:off x="906270" y="5734955"/>
            <a:ext cx="7290778" cy="338554"/>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600" b="1" i="0" u="none" strike="noStrike" kern="0" cap="none" spc="0" normalizeH="0" baseline="0" noProof="0" dirty="0" smtClean="0">
                <a:ln>
                  <a:noFill/>
                </a:ln>
                <a:solidFill>
                  <a:srgbClr val="29475F"/>
                </a:solidFill>
                <a:effectLst/>
                <a:uLnTx/>
                <a:uFillTx/>
              </a:rPr>
              <a:t>Diagnostics and consistent frameworks used throughout all four options</a:t>
            </a:r>
          </a:p>
        </p:txBody>
      </p:sp>
      <p:sp>
        <p:nvSpPr>
          <p:cNvPr id="2" name="Title 1"/>
          <p:cNvSpPr>
            <a:spLocks noGrp="1"/>
          </p:cNvSpPr>
          <p:nvPr>
            <p:ph type="title"/>
          </p:nvPr>
        </p:nvSpPr>
        <p:spPr>
          <a:xfrm>
            <a:off x="257175" y="255588"/>
            <a:ext cx="8201026" cy="877887"/>
          </a:xfrm>
        </p:spPr>
        <p:txBody>
          <a:bodyPr/>
          <a:lstStyle/>
          <a:p>
            <a:pPr lvl="0"/>
            <a:r>
              <a:rPr lang="en-CA" dirty="0"/>
              <a:t>Info-Tech offers various levels of support to best suit your </a:t>
            </a:r>
            <a:r>
              <a:rPr lang="en-CA" dirty="0" smtClean="0"/>
              <a:t>needs</a:t>
            </a:r>
            <a:endParaRPr lang="en-CA" dirty="0"/>
          </a:p>
        </p:txBody>
      </p:sp>
    </p:spTree>
    <p:extLst>
      <p:ext uri="{BB962C8B-B14F-4D97-AF65-F5344CB8AC3E}">
        <p14:creationId xmlns:p14="http://schemas.microsoft.com/office/powerpoint/2010/main" val="39603445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85357708"/>
              </p:ext>
            </p:extLst>
          </p:nvPr>
        </p:nvGraphicFramePr>
        <p:xfrm>
          <a:off x="86984" y="1527001"/>
          <a:ext cx="8790314" cy="4914521"/>
        </p:xfrm>
        <a:graphic>
          <a:graphicData uri="http://schemas.openxmlformats.org/drawingml/2006/table">
            <a:tbl>
              <a:tblPr firstRow="1" bandRow="1">
                <a:tableStyleId>{5C22544A-7EE6-4342-B048-85BDC9FD1C3A}</a:tableStyleId>
              </a:tblPr>
              <a:tblGrid>
                <a:gridCol w="1672238"/>
                <a:gridCol w="3559038"/>
                <a:gridCol w="3559038"/>
              </a:tblGrid>
              <a:tr h="3134297">
                <a:tc>
                  <a:txBody>
                    <a:bodyPr/>
                    <a:lstStyle/>
                    <a:p>
                      <a:pPr algn="ctr"/>
                      <a:r>
                        <a:rPr lang="en-CA" sz="1000" dirty="0" smtClean="0">
                          <a:solidFill>
                            <a:schemeClr val="bg1"/>
                          </a:solidFill>
                        </a:rPr>
                        <a:t>Best-Practice Toolkit</a:t>
                      </a:r>
                      <a:endParaRPr lang="en-CA" sz="1000" dirty="0">
                        <a:solidFill>
                          <a:schemeClr val="bg1"/>
                        </a:solidFill>
                      </a:endParaRPr>
                    </a:p>
                  </a:txBody>
                  <a:tcPr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43F54"/>
                    </a:solidFill>
                  </a:tcPr>
                </a:tc>
                <a:tc>
                  <a:txBody>
                    <a:bodyPr/>
                    <a:lstStyle/>
                    <a:p>
                      <a:pPr>
                        <a:spcAft>
                          <a:spcPts val="600"/>
                        </a:spcAft>
                      </a:pPr>
                      <a:r>
                        <a:rPr lang="en-CA" sz="1000" dirty="0" smtClean="0">
                          <a:solidFill>
                            <a:schemeClr val="tx1"/>
                          </a:solidFill>
                        </a:rPr>
                        <a:t>1.1 </a:t>
                      </a:r>
                      <a:r>
                        <a:rPr lang="en-US" sz="1000" b="0" dirty="0" smtClean="0">
                          <a:solidFill>
                            <a:schemeClr val="tx1"/>
                          </a:solidFill>
                        </a:rPr>
                        <a:t>Learn the basics of incident response communications.</a:t>
                      </a:r>
                      <a:endParaRPr lang="en-CA" sz="400" b="0" dirty="0" smtClean="0">
                        <a:solidFill>
                          <a:schemeClr val="tx1"/>
                        </a:solidFill>
                      </a:endParaRPr>
                    </a:p>
                    <a:p>
                      <a:pPr>
                        <a:spcAft>
                          <a:spcPts val="600"/>
                        </a:spcAft>
                      </a:pPr>
                      <a:r>
                        <a:rPr lang="en-CA" sz="1000" dirty="0" smtClean="0">
                          <a:solidFill>
                            <a:schemeClr val="tx1"/>
                          </a:solidFill>
                        </a:rPr>
                        <a:t>1.2 </a:t>
                      </a:r>
                      <a:r>
                        <a:rPr lang="en-US" sz="1000" b="0" dirty="0" smtClean="0">
                          <a:solidFill>
                            <a:schemeClr val="tx1"/>
                          </a:solidFill>
                        </a:rPr>
                        <a:t>Confront the challenges associated with incident response communications planning.</a:t>
                      </a:r>
                    </a:p>
                    <a:p>
                      <a:pPr>
                        <a:spcAft>
                          <a:spcPts val="600"/>
                        </a:spcAft>
                      </a:pPr>
                      <a:r>
                        <a:rPr lang="en-CA" sz="1000" dirty="0" smtClean="0">
                          <a:solidFill>
                            <a:schemeClr val="tx1"/>
                          </a:solidFill>
                        </a:rPr>
                        <a:t>1.3 </a:t>
                      </a:r>
                      <a:r>
                        <a:rPr lang="en-US" sz="1000" b="0" dirty="0" smtClean="0">
                          <a:solidFill>
                            <a:schemeClr val="tx1"/>
                          </a:solidFill>
                        </a:rPr>
                        <a:t>Reap the benefits of preparedness.</a:t>
                      </a:r>
                    </a:p>
                    <a:p>
                      <a:pPr>
                        <a:spcAft>
                          <a:spcPts val="600"/>
                        </a:spcAft>
                      </a:pPr>
                      <a:r>
                        <a:rPr lang="en-US" sz="1000" dirty="0" smtClean="0">
                          <a:solidFill>
                            <a:schemeClr val="tx1"/>
                          </a:solidFill>
                        </a:rPr>
                        <a:t>1.4 </a:t>
                      </a:r>
                      <a:r>
                        <a:rPr lang="en-US" sz="1000" b="0" dirty="0" smtClean="0">
                          <a:solidFill>
                            <a:schemeClr val="tx1"/>
                          </a:solidFill>
                        </a:rPr>
                        <a:t>Appreciate the diversity of the Security Incident Response Team (SIRT).</a:t>
                      </a:r>
                    </a:p>
                    <a:p>
                      <a:pPr>
                        <a:spcAft>
                          <a:spcPts val="600"/>
                        </a:spcAft>
                      </a:pPr>
                      <a:r>
                        <a:rPr lang="en-US" sz="1000" dirty="0" smtClean="0">
                          <a:solidFill>
                            <a:schemeClr val="tx1"/>
                          </a:solidFill>
                        </a:rPr>
                        <a:t>1.5</a:t>
                      </a:r>
                      <a:r>
                        <a:rPr lang="en-US" sz="1000" baseline="0" dirty="0" smtClean="0">
                          <a:solidFill>
                            <a:schemeClr val="tx1"/>
                          </a:solidFill>
                        </a:rPr>
                        <a:t> </a:t>
                      </a:r>
                      <a:r>
                        <a:rPr lang="en-US" sz="1000" b="0" baseline="0" dirty="0" smtClean="0">
                          <a:solidFill>
                            <a:schemeClr val="tx1"/>
                          </a:solidFill>
                        </a:rPr>
                        <a:t>Assemble the SIRT. </a:t>
                      </a:r>
                    </a:p>
                    <a:p>
                      <a:pPr>
                        <a:spcAft>
                          <a:spcPts val="600"/>
                        </a:spcAft>
                      </a:pPr>
                      <a:r>
                        <a:rPr lang="en-US" sz="1000" baseline="0" dirty="0" smtClean="0">
                          <a:solidFill>
                            <a:schemeClr val="tx1"/>
                          </a:solidFill>
                        </a:rPr>
                        <a:t>1.6 </a:t>
                      </a:r>
                      <a:r>
                        <a:rPr lang="en-US" sz="1000" b="0" baseline="0" dirty="0" smtClean="0">
                          <a:solidFill>
                            <a:schemeClr val="tx1"/>
                          </a:solidFill>
                        </a:rPr>
                        <a:t>Consider the kinds of threats that are most likely to occur.</a:t>
                      </a:r>
                    </a:p>
                    <a:p>
                      <a:pPr>
                        <a:spcAft>
                          <a:spcPts val="600"/>
                        </a:spcAft>
                      </a:pPr>
                      <a:r>
                        <a:rPr lang="en-US" sz="1000" baseline="0" dirty="0" smtClean="0">
                          <a:solidFill>
                            <a:schemeClr val="tx1"/>
                          </a:solidFill>
                        </a:rPr>
                        <a:t>1.7 </a:t>
                      </a:r>
                      <a:r>
                        <a:rPr lang="en-US" sz="1000" b="0" baseline="0" dirty="0" smtClean="0">
                          <a:solidFill>
                            <a:schemeClr val="tx1"/>
                          </a:solidFill>
                        </a:rPr>
                        <a:t>Remember your regulatory and other reporting obligations.</a:t>
                      </a:r>
                    </a:p>
                    <a:p>
                      <a:pPr>
                        <a:spcAft>
                          <a:spcPts val="600"/>
                        </a:spcAft>
                      </a:pPr>
                      <a:r>
                        <a:rPr lang="en-US" sz="1000" baseline="0" dirty="0" smtClean="0">
                          <a:solidFill>
                            <a:schemeClr val="tx1"/>
                          </a:solidFill>
                        </a:rPr>
                        <a:t>1.8 </a:t>
                      </a:r>
                      <a:r>
                        <a:rPr lang="en-US" sz="1000" b="0" baseline="0" dirty="0" smtClean="0">
                          <a:solidFill>
                            <a:schemeClr val="tx1"/>
                          </a:solidFill>
                        </a:rPr>
                        <a:t>Determine the threat escalation protocol.</a:t>
                      </a:r>
                    </a:p>
                    <a:p>
                      <a:pPr>
                        <a:spcAft>
                          <a:spcPts val="600"/>
                        </a:spcAft>
                      </a:pPr>
                      <a:r>
                        <a:rPr lang="en-US" sz="1000" baseline="0" dirty="0" smtClean="0">
                          <a:solidFill>
                            <a:schemeClr val="tx1"/>
                          </a:solidFill>
                        </a:rPr>
                        <a:t>1.9 </a:t>
                      </a:r>
                      <a:r>
                        <a:rPr lang="en-US" sz="1000" b="0" baseline="0" dirty="0" smtClean="0">
                          <a:solidFill>
                            <a:schemeClr val="tx1"/>
                          </a:solidFill>
                        </a:rPr>
                        <a:t>Assign roles and responsibilities for the threat management process (RACI).</a:t>
                      </a:r>
                    </a:p>
                    <a:p>
                      <a:pPr>
                        <a:spcAft>
                          <a:spcPts val="600"/>
                        </a:spcAft>
                      </a:pPr>
                      <a:r>
                        <a:rPr lang="en-US" sz="1000" baseline="0" dirty="0" smtClean="0">
                          <a:solidFill>
                            <a:schemeClr val="tx1"/>
                          </a:solidFill>
                        </a:rPr>
                        <a:t>1.10 </a:t>
                      </a:r>
                      <a:r>
                        <a:rPr lang="en-US" sz="1000" b="0" baseline="0" dirty="0" smtClean="0">
                          <a:solidFill>
                            <a:schemeClr val="tx1"/>
                          </a:solidFill>
                        </a:rPr>
                        <a:t>Begin considering your message.</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CA" sz="1000" b="1" i="0" u="none" strike="noStrike" kern="1200" cap="none" spc="0" normalizeH="0" baseline="0" noProof="0" dirty="0" smtClean="0">
                          <a:ln>
                            <a:noFill/>
                          </a:ln>
                          <a:solidFill>
                            <a:srgbClr val="333333"/>
                          </a:solidFill>
                          <a:effectLst/>
                          <a:uLnTx/>
                          <a:uFillTx/>
                          <a:latin typeface="+mn-lt"/>
                        </a:rPr>
                        <a:t>2.1 </a:t>
                      </a:r>
                      <a:r>
                        <a:rPr kumimoji="0" lang="en-CA" sz="1000" b="0" i="0" u="none" strike="noStrike" kern="1200" cap="none" spc="0" normalizeH="0" baseline="0" noProof="0" dirty="0" smtClean="0">
                          <a:ln>
                            <a:noFill/>
                          </a:ln>
                          <a:solidFill>
                            <a:srgbClr val="333333"/>
                          </a:solidFill>
                          <a:effectLst/>
                          <a:uLnTx/>
                          <a:uFillTx/>
                          <a:latin typeface="+mn-lt"/>
                        </a:rPr>
                        <a:t>Create an internal communications plan.</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CA" sz="1000" b="1" i="0" u="none" strike="noStrike" kern="1200" cap="none" spc="0" normalizeH="0" baseline="0" noProof="0" dirty="0" smtClean="0">
                          <a:ln>
                            <a:noFill/>
                          </a:ln>
                          <a:solidFill>
                            <a:srgbClr val="333333"/>
                          </a:solidFill>
                          <a:effectLst/>
                          <a:uLnTx/>
                          <a:uFillTx/>
                          <a:latin typeface="+mn-lt"/>
                        </a:rPr>
                        <a:t>2.2 </a:t>
                      </a:r>
                      <a:r>
                        <a:rPr kumimoji="0" lang="en-CA" sz="1000" b="0" i="0" u="none" strike="noStrike" kern="1200" cap="none" spc="0" normalizeH="0" baseline="0" noProof="0" dirty="0" smtClean="0">
                          <a:ln>
                            <a:noFill/>
                          </a:ln>
                          <a:solidFill>
                            <a:srgbClr val="333333"/>
                          </a:solidFill>
                          <a:effectLst/>
                          <a:uLnTx/>
                          <a:uFillTx/>
                          <a:latin typeface="+mn-lt"/>
                        </a:rPr>
                        <a:t>Develop an external communications strategy.</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CA" sz="1000" b="1" i="0" u="none" strike="noStrike" kern="1200" cap="none" spc="0" normalizeH="0" baseline="0" noProof="0" dirty="0" smtClean="0">
                          <a:ln>
                            <a:noFill/>
                          </a:ln>
                          <a:solidFill>
                            <a:srgbClr val="333333"/>
                          </a:solidFill>
                          <a:effectLst/>
                          <a:uLnTx/>
                          <a:uFillTx/>
                          <a:latin typeface="+mn-lt"/>
                        </a:rPr>
                        <a:t>2.3</a:t>
                      </a:r>
                      <a:r>
                        <a:rPr lang="en-US" sz="1000" baseline="0" dirty="0" smtClean="0">
                          <a:solidFill>
                            <a:schemeClr val="tx1"/>
                          </a:solidFill>
                        </a:rPr>
                        <a:t> </a:t>
                      </a:r>
                      <a:r>
                        <a:rPr lang="en-US" sz="1000" b="0" baseline="0" dirty="0" smtClean="0">
                          <a:solidFill>
                            <a:schemeClr val="tx1"/>
                          </a:solidFill>
                        </a:rPr>
                        <a:t>Manage the fallout from the incident.</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CA" sz="1000" b="1" i="0" u="none" strike="noStrike" kern="1200" cap="none" spc="0" normalizeH="0" baseline="0" noProof="0" dirty="0" smtClean="0">
                          <a:ln>
                            <a:noFill/>
                          </a:ln>
                          <a:solidFill>
                            <a:srgbClr val="333333"/>
                          </a:solidFill>
                          <a:effectLst/>
                          <a:uLnTx/>
                          <a:uFillTx/>
                          <a:latin typeface="+mn-lt"/>
                        </a:rPr>
                        <a:t>2.4 </a:t>
                      </a:r>
                      <a:r>
                        <a:rPr kumimoji="0" lang="en-CA" sz="1000" b="0" i="0" u="none" strike="noStrike" kern="1200" cap="none" spc="0" normalizeH="0" baseline="0" noProof="0" dirty="0" smtClean="0">
                          <a:ln>
                            <a:noFill/>
                          </a:ln>
                          <a:solidFill>
                            <a:srgbClr val="333333"/>
                          </a:solidFill>
                          <a:effectLst/>
                          <a:uLnTx/>
                          <a:uFillTx/>
                          <a:latin typeface="+mn-lt"/>
                        </a:rPr>
                        <a:t>Consider customer compensation carefully.</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CA" sz="1000" b="1" i="0" u="none" strike="noStrike" kern="1200" cap="none" spc="0" normalizeH="0" baseline="0" noProof="0" dirty="0" smtClean="0">
                          <a:ln>
                            <a:noFill/>
                          </a:ln>
                          <a:solidFill>
                            <a:srgbClr val="333333"/>
                          </a:solidFill>
                          <a:effectLst/>
                          <a:uLnTx/>
                          <a:uFillTx/>
                          <a:latin typeface="+mn-lt"/>
                        </a:rPr>
                        <a:t>2.5 </a:t>
                      </a:r>
                      <a:r>
                        <a:rPr kumimoji="0" lang="en-US" sz="1000" b="0" i="0" u="none" strike="noStrike" kern="1200" cap="none" spc="0" normalizeH="0" baseline="0" noProof="0" dirty="0" smtClean="0">
                          <a:ln>
                            <a:noFill/>
                          </a:ln>
                          <a:solidFill>
                            <a:srgbClr val="333333"/>
                          </a:solidFill>
                          <a:effectLst/>
                          <a:uLnTx/>
                          <a:uFillTx/>
                          <a:latin typeface="+mn-lt"/>
                        </a:rPr>
                        <a:t>Appreciate the role of social media.</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1" i="0" u="none" strike="noStrike" kern="1200" cap="none" spc="0" normalizeH="0" baseline="0" noProof="0" dirty="0" smtClean="0">
                          <a:ln>
                            <a:noFill/>
                          </a:ln>
                          <a:solidFill>
                            <a:srgbClr val="333333"/>
                          </a:solidFill>
                          <a:effectLst/>
                          <a:uLnTx/>
                          <a:uFillTx/>
                          <a:latin typeface="+mn-lt"/>
                        </a:rPr>
                        <a:t>2.6 </a:t>
                      </a:r>
                      <a:r>
                        <a:rPr kumimoji="0" lang="en-US" sz="1000" b="0" i="0" u="none" strike="noStrike" kern="1200" cap="none" spc="0" normalizeH="0" baseline="0" noProof="0" dirty="0" smtClean="0">
                          <a:ln>
                            <a:noFill/>
                          </a:ln>
                          <a:solidFill>
                            <a:srgbClr val="333333"/>
                          </a:solidFill>
                          <a:effectLst/>
                          <a:uLnTx/>
                          <a:uFillTx/>
                          <a:latin typeface="+mn-lt"/>
                        </a:rPr>
                        <a:t>Draft the </a:t>
                      </a:r>
                      <a:r>
                        <a:rPr lang="en-US" sz="1000" b="0" baseline="0" dirty="0" smtClean="0">
                          <a:solidFill>
                            <a:schemeClr val="tx1"/>
                          </a:solidFill>
                        </a:rPr>
                        <a:t>SIRT </a:t>
                      </a:r>
                      <a:r>
                        <a:rPr kumimoji="0" lang="en-US" sz="1000" b="0" i="0" u="none" strike="noStrike" kern="1200" cap="none" spc="0" normalizeH="0" baseline="0" noProof="0" dirty="0" smtClean="0">
                          <a:ln>
                            <a:noFill/>
                          </a:ln>
                          <a:solidFill>
                            <a:srgbClr val="333333"/>
                          </a:solidFill>
                          <a:effectLst/>
                          <a:uLnTx/>
                          <a:uFillTx/>
                          <a:latin typeface="+mn-lt"/>
                        </a:rPr>
                        <a:t>policy.</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1" i="0" u="none" strike="noStrike" kern="1200" cap="none" spc="0" normalizeH="0" baseline="0" noProof="0" dirty="0" smtClean="0">
                          <a:ln>
                            <a:noFill/>
                          </a:ln>
                          <a:solidFill>
                            <a:srgbClr val="333333"/>
                          </a:solidFill>
                          <a:effectLst/>
                          <a:uLnTx/>
                          <a:uFillTx/>
                          <a:latin typeface="+mn-lt"/>
                        </a:rPr>
                        <a:t>2.7 </a:t>
                      </a:r>
                      <a:r>
                        <a:rPr kumimoji="0" lang="en-US" sz="1000" b="0" i="0" u="none" strike="noStrike" kern="1200" cap="none" spc="0" normalizeH="0" baseline="0" noProof="0" dirty="0" smtClean="0">
                          <a:ln>
                            <a:noFill/>
                          </a:ln>
                          <a:solidFill>
                            <a:srgbClr val="333333"/>
                          </a:solidFill>
                          <a:effectLst/>
                          <a:uLnTx/>
                          <a:uFillTx/>
                          <a:latin typeface="+mn-lt"/>
                        </a:rPr>
                        <a:t>Customize the </a:t>
                      </a:r>
                      <a:r>
                        <a:rPr kumimoji="0" lang="en-US" sz="1000" b="0" i="1" u="none" strike="noStrike" kern="1200" cap="none" spc="0" normalizeH="0" baseline="0" noProof="0" dirty="0" smtClean="0">
                          <a:ln>
                            <a:noFill/>
                          </a:ln>
                          <a:solidFill>
                            <a:srgbClr val="333333"/>
                          </a:solidFill>
                          <a:effectLst/>
                          <a:uLnTx/>
                          <a:uFillTx/>
                          <a:latin typeface="+mn-lt"/>
                        </a:rPr>
                        <a:t>Security Incident Communications Guidelines and Templates</a:t>
                      </a:r>
                      <a:r>
                        <a:rPr kumimoji="0" lang="en-US" sz="1000" b="0" i="0" u="none" strike="noStrike" kern="1200" cap="none" spc="0" normalizeH="0" baseline="0" noProof="0" dirty="0" smtClean="0">
                          <a:ln>
                            <a:noFill/>
                          </a:ln>
                          <a:solidFill>
                            <a:srgbClr val="333333"/>
                          </a:solidFill>
                          <a:effectLst/>
                          <a:uLnTx/>
                          <a:uFillTx/>
                          <a:latin typeface="+mn-lt"/>
                        </a:rPr>
                        <a:t>.</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1" i="0" u="none" strike="noStrike" kern="1200" cap="none" spc="0" normalizeH="0" baseline="0" noProof="0" dirty="0" smtClean="0">
                          <a:ln>
                            <a:noFill/>
                          </a:ln>
                          <a:solidFill>
                            <a:srgbClr val="333333"/>
                          </a:solidFill>
                          <a:effectLst/>
                          <a:uLnTx/>
                          <a:uFillTx/>
                          <a:latin typeface="+mn-lt"/>
                        </a:rPr>
                        <a:t>2.8 </a:t>
                      </a:r>
                      <a:r>
                        <a:rPr kumimoji="0" lang="en-US" sz="1000" b="0" i="0" u="none" strike="noStrike" kern="1200" cap="none" spc="0" normalizeH="0" baseline="0" noProof="0" dirty="0" smtClean="0">
                          <a:ln>
                            <a:noFill/>
                          </a:ln>
                          <a:solidFill>
                            <a:srgbClr val="333333"/>
                          </a:solidFill>
                          <a:effectLst/>
                          <a:uLnTx/>
                          <a:uFillTx/>
                          <a:latin typeface="+mn-lt"/>
                        </a:rPr>
                        <a:t>Run tabletop exercises.</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1" i="0" u="none" strike="noStrike" kern="1200" cap="none" spc="0" normalizeH="0" baseline="0" noProof="0" dirty="0" smtClean="0">
                          <a:ln>
                            <a:noFill/>
                          </a:ln>
                          <a:solidFill>
                            <a:srgbClr val="333333"/>
                          </a:solidFill>
                          <a:effectLst/>
                          <a:uLnTx/>
                          <a:uFillTx/>
                          <a:latin typeface="+mn-lt"/>
                        </a:rPr>
                        <a:t>2.9 </a:t>
                      </a:r>
                      <a:r>
                        <a:rPr kumimoji="0" lang="en-US" sz="1000" b="0" i="0" u="none" strike="noStrike" kern="1200" cap="none" spc="0" normalizeH="0" baseline="0" noProof="0" dirty="0" smtClean="0">
                          <a:ln>
                            <a:noFill/>
                          </a:ln>
                          <a:solidFill>
                            <a:srgbClr val="333333"/>
                          </a:solidFill>
                          <a:effectLst/>
                          <a:uLnTx/>
                          <a:uFillTx/>
                          <a:latin typeface="+mn-lt"/>
                        </a:rPr>
                        <a:t>Conduct a post-mortem review of the incident.</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1" i="0" u="none" strike="noStrike" kern="1200" cap="none" spc="0" normalizeH="0" baseline="0" noProof="0" dirty="0" smtClean="0">
                          <a:ln>
                            <a:noFill/>
                          </a:ln>
                          <a:solidFill>
                            <a:srgbClr val="333333"/>
                          </a:solidFill>
                          <a:effectLst/>
                          <a:uLnTx/>
                          <a:uFillTx/>
                          <a:latin typeface="+mn-lt"/>
                        </a:rPr>
                        <a:t>2.10 </a:t>
                      </a:r>
                      <a:r>
                        <a:rPr kumimoji="0" lang="en-US" sz="1000" b="0" i="0" u="none" strike="noStrike" kern="1200" cap="none" spc="0" normalizeH="0" baseline="0" noProof="0" dirty="0" smtClean="0">
                          <a:ln>
                            <a:noFill/>
                          </a:ln>
                          <a:solidFill>
                            <a:srgbClr val="333333"/>
                          </a:solidFill>
                          <a:effectLst/>
                          <a:uLnTx/>
                          <a:uFillTx/>
                          <a:latin typeface="+mn-lt"/>
                        </a:rPr>
                        <a:t>Consider sharing information with your peers.</a:t>
                      </a:r>
                      <a:endParaRPr lang="en-CA" sz="1000" b="0" dirty="0" smtClean="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80492">
                <a:tc>
                  <a:txBody>
                    <a:bodyPr/>
                    <a:lstStyle/>
                    <a:p>
                      <a:pPr algn="ctr"/>
                      <a:r>
                        <a:rPr lang="en-CA" sz="1000" b="1" dirty="0" smtClean="0">
                          <a:solidFill>
                            <a:schemeClr val="bg1"/>
                          </a:solidFill>
                        </a:rPr>
                        <a:t>Guided Implementations</a:t>
                      </a:r>
                      <a:endParaRPr lang="en-CA" sz="1000" b="1" dirty="0">
                        <a:solidFill>
                          <a:schemeClr val="bg1"/>
                        </a:solidFill>
                      </a:endParaRPr>
                    </a:p>
                  </a:txBody>
                  <a:tcPr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6A1C5"/>
                    </a:solidFill>
                  </a:tcPr>
                </a:tc>
                <a:tc>
                  <a:txBody>
                    <a:bodyPr/>
                    <a:lstStyle/>
                    <a:p>
                      <a:pPr marL="228600" indent="-228600">
                        <a:spcAft>
                          <a:spcPts val="600"/>
                        </a:spcAft>
                        <a:buSzPct val="150000"/>
                        <a:buBlip>
                          <a:blip r:embed="rId3"/>
                        </a:buBlip>
                      </a:pPr>
                      <a:r>
                        <a:rPr lang="en-CA" sz="1000" b="0" dirty="0" smtClean="0"/>
                        <a:t>Establish</a:t>
                      </a:r>
                      <a:r>
                        <a:rPr lang="en-CA" sz="1000" b="0" baseline="0" dirty="0" smtClean="0"/>
                        <a:t> the SIRT. </a:t>
                      </a:r>
                    </a:p>
                    <a:p>
                      <a:pPr marL="228600" indent="-228600">
                        <a:spcAft>
                          <a:spcPts val="600"/>
                        </a:spcAft>
                        <a:buSzPct val="150000"/>
                        <a:buBlip>
                          <a:blip r:embed="rId3"/>
                        </a:buBlip>
                      </a:pPr>
                      <a:r>
                        <a:rPr lang="en-US" sz="1000" b="0" dirty="0" smtClean="0">
                          <a:cs typeface="Open Sans"/>
                        </a:rPr>
                        <a:t>Explore the elements of effective incident response communications.</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228600" indent="-228600">
                        <a:spcAft>
                          <a:spcPts val="600"/>
                        </a:spcAft>
                        <a:buSzPct val="150000"/>
                        <a:buBlip>
                          <a:blip r:embed="rId3"/>
                        </a:buBlip>
                      </a:pPr>
                      <a:r>
                        <a:rPr lang="en-US" sz="1000" b="0" dirty="0" smtClean="0">
                          <a:cs typeface="Open Sans"/>
                        </a:rPr>
                        <a:t>Create an internal communications plan.</a:t>
                      </a:r>
                    </a:p>
                    <a:p>
                      <a:pPr marL="228600" indent="-228600">
                        <a:spcAft>
                          <a:spcPts val="600"/>
                        </a:spcAft>
                        <a:buSzPct val="150000"/>
                        <a:buBlip>
                          <a:blip r:embed="rId3"/>
                        </a:buBlip>
                      </a:pPr>
                      <a:r>
                        <a:rPr lang="en-US" sz="1000" b="0" dirty="0" smtClean="0">
                          <a:cs typeface="Open Sans"/>
                        </a:rPr>
                        <a:t>Develop an external communications strategy.</a:t>
                      </a:r>
                    </a:p>
                    <a:p>
                      <a:endParaRPr lang="en-CA" sz="1000" dirty="0">
                        <a:solidFill>
                          <a:schemeClr val="tx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899732">
                <a:tc>
                  <a:txBody>
                    <a:bodyPr/>
                    <a:lstStyle/>
                    <a:p>
                      <a:endParaRPr lang="en-CA"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CA" sz="1000" b="1" dirty="0" smtClean="0"/>
                        <a:t>Phase 1 Outcome:</a:t>
                      </a:r>
                    </a:p>
                    <a:p>
                      <a:pPr marL="171450" indent="-171450">
                        <a:buFont typeface="Arial" panose="020B0604020202020204" pitchFamily="34" charset="0"/>
                        <a:buChar char="•"/>
                      </a:pPr>
                      <a:r>
                        <a:rPr lang="en-CA" sz="1000" dirty="0" smtClean="0"/>
                        <a:t>Threat Escalation Chart</a:t>
                      </a:r>
                    </a:p>
                    <a:p>
                      <a:pPr marL="171450" indent="-171450">
                        <a:buFont typeface="Arial" panose="020B0604020202020204" pitchFamily="34" charset="0"/>
                        <a:buChar char="•"/>
                      </a:pPr>
                      <a:r>
                        <a:rPr lang="en-CA" sz="1000" dirty="0" smtClean="0"/>
                        <a:t>SIRT </a:t>
                      </a:r>
                      <a:r>
                        <a:rPr lang="en-CA" sz="1000" baseline="0" dirty="0" smtClean="0"/>
                        <a:t>RACI.</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CA" sz="1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CA" sz="1000" b="1" dirty="0" smtClean="0"/>
                        <a:t>Phase 2 Outcome:</a:t>
                      </a:r>
                    </a:p>
                    <a:p>
                      <a:pPr marL="171450" indent="-171450">
                        <a:buFont typeface="Arial" panose="020B0604020202020204" pitchFamily="34" charset="0"/>
                        <a:buChar char="•"/>
                      </a:pPr>
                      <a:r>
                        <a:rPr lang="en-CA" sz="1000" baseline="0" dirty="0" smtClean="0"/>
                        <a:t>Plans and templates for internal/external communication</a:t>
                      </a:r>
                    </a:p>
                    <a:p>
                      <a:pPr marL="171450" indent="-171450">
                        <a:buFont typeface="Arial" panose="020B0604020202020204" pitchFamily="34" charset="0"/>
                        <a:buChar char="•"/>
                      </a:pPr>
                      <a:r>
                        <a:rPr lang="en-US" sz="1000" baseline="0" dirty="0" smtClean="0"/>
                        <a:t>SIRT Policy</a:t>
                      </a:r>
                      <a:endParaRPr lang="en-CA" sz="100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000" baseline="0" dirty="0" smtClean="0"/>
                        <a:t>Sample tabletop exercise scenarios</a:t>
                      </a:r>
                    </a:p>
                    <a:p>
                      <a:pPr marL="171450" indent="-171450">
                        <a:buFont typeface="Arial" panose="020B0604020202020204" pitchFamily="34" charset="0"/>
                        <a:buChar char="•"/>
                      </a:pPr>
                      <a:r>
                        <a:rPr lang="en-CA" sz="1000" baseline="0" dirty="0" smtClean="0"/>
                        <a:t>Communications metrics tracking tool</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pic>
        <p:nvPicPr>
          <p:cNvPr id="19" name="Picture 18"/>
          <p:cNvPicPr>
            <a:picLocks noChangeAspect="1"/>
          </p:cNvPicPr>
          <p:nvPr/>
        </p:nvPicPr>
        <p:blipFill>
          <a:blip r:embed="rId4" cstate="print">
            <a:clrChange>
              <a:clrFrom>
                <a:srgbClr val="36A1C5"/>
              </a:clrFrom>
              <a:clrTo>
                <a:srgbClr val="36A1C5">
                  <a:alpha val="0"/>
                </a:srgbClr>
              </a:clrTo>
            </a:clrChange>
            <a:extLst>
              <a:ext uri="{28A0092B-C50C-407E-A947-70E740481C1C}">
                <a14:useLocalDpi xmlns:a14="http://schemas.microsoft.com/office/drawing/2010/main" val="0"/>
              </a:ext>
            </a:extLst>
          </a:blip>
          <a:stretch>
            <a:fillRect/>
          </a:stretch>
        </p:blipFill>
        <p:spPr>
          <a:xfrm>
            <a:off x="350765" y="4677422"/>
            <a:ext cx="974520" cy="877885"/>
          </a:xfrm>
          <a:prstGeom prst="rect">
            <a:avLst/>
          </a:prstGeom>
        </p:spPr>
      </p:pic>
      <p:pic>
        <p:nvPicPr>
          <p:cNvPr id="20" name="Picture 19" descr="best-practice-blueprints.png"/>
          <p:cNvPicPr>
            <a:picLocks noChangeAspect="1"/>
          </p:cNvPicPr>
          <p:nvPr/>
        </p:nvPicPr>
        <p:blipFill>
          <a:blip r:embed="rId5" cstate="print">
            <a:clrChange>
              <a:clrFrom>
                <a:srgbClr val="000000">
                  <a:alpha val="0"/>
                </a:srgbClr>
              </a:clrFrom>
              <a:clrTo>
                <a:srgbClr val="000000">
                  <a:alpha val="0"/>
                </a:srgbClr>
              </a:clrTo>
            </a:clrChange>
          </a:blip>
          <a:stretch>
            <a:fillRect/>
          </a:stretch>
        </p:blipFill>
        <p:spPr>
          <a:xfrm>
            <a:off x="290838" y="2773160"/>
            <a:ext cx="1094375" cy="1088500"/>
          </a:xfrm>
          <a:prstGeom prst="rect">
            <a:avLst/>
          </a:prstGeom>
          <a:solidFill>
            <a:schemeClr val="accent1">
              <a:alpha val="0"/>
            </a:schemeClr>
          </a:solidFill>
          <a:effectLst/>
        </p:spPr>
      </p:pic>
      <p:sp>
        <p:nvSpPr>
          <p:cNvPr id="15" name="Chevron 14"/>
          <p:cNvSpPr/>
          <p:nvPr/>
        </p:nvSpPr>
        <p:spPr>
          <a:xfrm>
            <a:off x="1615829" y="1135776"/>
            <a:ext cx="3664831" cy="334102"/>
          </a:xfrm>
          <a:prstGeom prst="chevron">
            <a:avLst/>
          </a:prstGeom>
          <a:solidFill>
            <a:srgbClr val="243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FF"/>
                </a:solidFill>
              </a:rPr>
              <a:t>1. Dive </a:t>
            </a:r>
            <a:r>
              <a:rPr lang="en-US" sz="1400" dirty="0" smtClean="0">
                <a:solidFill>
                  <a:srgbClr val="FFFFFF"/>
                </a:solidFill>
              </a:rPr>
              <a:t>Into </a:t>
            </a:r>
            <a:r>
              <a:rPr lang="en-US" sz="1400" dirty="0">
                <a:solidFill>
                  <a:srgbClr val="FFFFFF"/>
                </a:solidFill>
              </a:rPr>
              <a:t>Communications Planning</a:t>
            </a:r>
          </a:p>
        </p:txBody>
      </p:sp>
      <p:sp>
        <p:nvSpPr>
          <p:cNvPr id="16" name="Chevron 15"/>
          <p:cNvSpPr/>
          <p:nvPr/>
        </p:nvSpPr>
        <p:spPr>
          <a:xfrm>
            <a:off x="5280660" y="1144571"/>
            <a:ext cx="3596638" cy="325307"/>
          </a:xfrm>
          <a:prstGeom prst="chevron">
            <a:avLst/>
          </a:prstGeom>
          <a:solidFill>
            <a:srgbClr val="243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FF"/>
                </a:solidFill>
              </a:rPr>
              <a:t>2. Develop </a:t>
            </a:r>
            <a:r>
              <a:rPr lang="en-US" sz="1400" dirty="0" smtClean="0">
                <a:solidFill>
                  <a:srgbClr val="FFFFFF"/>
                </a:solidFill>
              </a:rPr>
              <a:t>Your </a:t>
            </a:r>
            <a:r>
              <a:rPr lang="en-US" sz="1400" dirty="0">
                <a:solidFill>
                  <a:srgbClr val="FFFFFF"/>
                </a:solidFill>
              </a:rPr>
              <a:t>Communications Plan</a:t>
            </a:r>
          </a:p>
        </p:txBody>
      </p:sp>
      <p:sp>
        <p:nvSpPr>
          <p:cNvPr id="4" name="Title 3"/>
          <p:cNvSpPr>
            <a:spLocks noGrp="1"/>
          </p:cNvSpPr>
          <p:nvPr>
            <p:ph type="title"/>
          </p:nvPr>
        </p:nvSpPr>
        <p:spPr/>
        <p:txBody>
          <a:bodyPr/>
          <a:lstStyle/>
          <a:p>
            <a:r>
              <a:rPr lang="en-US" dirty="0"/>
              <a:t>Master Your </a:t>
            </a:r>
            <a:r>
              <a:rPr lang="en-US" dirty="0" smtClean="0"/>
              <a:t>Security Incident </a:t>
            </a:r>
            <a:r>
              <a:rPr lang="en-US" dirty="0"/>
              <a:t>Response Communications Program</a:t>
            </a:r>
            <a:endParaRPr lang="en-CA" dirty="0"/>
          </a:p>
        </p:txBody>
      </p:sp>
    </p:spTree>
    <p:extLst>
      <p:ext uri="{BB962C8B-B14F-4D97-AF65-F5344CB8AC3E}">
        <p14:creationId xmlns:p14="http://schemas.microsoft.com/office/powerpoint/2010/main" val="23718935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CA" dirty="0" smtClean="0"/>
              <a:t>Dive Into </a:t>
            </a:r>
            <a:r>
              <a:rPr lang="en-CA" dirty="0"/>
              <a:t>Communications Planning</a:t>
            </a:r>
            <a:endParaRPr lang="en-US" dirty="0"/>
          </a:p>
        </p:txBody>
      </p:sp>
      <p:sp>
        <p:nvSpPr>
          <p:cNvPr id="3" name="Text Placeholder 2"/>
          <p:cNvSpPr>
            <a:spLocks noGrp="1"/>
          </p:cNvSpPr>
          <p:nvPr>
            <p:ph type="body" sz="quarter" idx="12"/>
          </p:nvPr>
        </p:nvSpPr>
        <p:spPr/>
        <p:txBody>
          <a:bodyPr/>
          <a:lstStyle/>
          <a:p>
            <a:r>
              <a:rPr lang="en-US" dirty="0" smtClean="0"/>
              <a:t>1</a:t>
            </a:r>
            <a:endParaRPr lang="en-US" dirty="0"/>
          </a:p>
        </p:txBody>
      </p:sp>
      <p:sp>
        <p:nvSpPr>
          <p:cNvPr id="4" name="Text Placeholder 3"/>
          <p:cNvSpPr>
            <a:spLocks noGrp="1"/>
          </p:cNvSpPr>
          <p:nvPr>
            <p:ph type="body" sz="quarter" idx="13"/>
          </p:nvPr>
        </p:nvSpPr>
        <p:spPr>
          <a:xfrm>
            <a:off x="1066800" y="5622172"/>
            <a:ext cx="7801315" cy="457200"/>
          </a:xfrm>
        </p:spPr>
        <p:txBody>
          <a:bodyPr/>
          <a:lstStyle/>
          <a:p>
            <a:r>
              <a:rPr lang="en-US" dirty="0"/>
              <a:t>Master Your </a:t>
            </a:r>
            <a:r>
              <a:rPr lang="en-US" dirty="0" smtClean="0"/>
              <a:t>Security Incident </a:t>
            </a:r>
            <a:r>
              <a:rPr lang="en-US" dirty="0"/>
              <a:t>Response Communications Program</a:t>
            </a:r>
          </a:p>
          <a:p>
            <a:endParaRPr lang="en-US" dirty="0"/>
          </a:p>
        </p:txBody>
      </p:sp>
    </p:spTree>
    <p:extLst>
      <p:ext uri="{BB962C8B-B14F-4D97-AF65-F5344CB8AC3E}">
        <p14:creationId xmlns:p14="http://schemas.microsoft.com/office/powerpoint/2010/main" val="631545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4623178" y="1097334"/>
            <a:ext cx="4288193" cy="1828478"/>
          </a:xfrm>
          <a:prstGeom prst="roundRect">
            <a:avLst>
              <a:gd name="adj" fmla="val 7002"/>
            </a:avLst>
          </a:prstGeom>
          <a:solidFill>
            <a:schemeClr val="bg1">
              <a:lumMod val="95000"/>
            </a:schemeClr>
          </a:solidFill>
          <a:ln>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smtClean="0">
                <a:solidFill>
                  <a:srgbClr val="333333"/>
                </a:solidFill>
              </a:rPr>
              <a:t>PHASE 2</a:t>
            </a:r>
            <a:endParaRPr lang="en-CA" b="1" dirty="0">
              <a:solidFill>
                <a:srgbClr val="333333"/>
              </a:solidFill>
            </a:endParaRPr>
          </a:p>
        </p:txBody>
      </p:sp>
      <p:sp>
        <p:nvSpPr>
          <p:cNvPr id="21" name="Rounded Rectangle 20"/>
          <p:cNvSpPr/>
          <p:nvPr/>
        </p:nvSpPr>
        <p:spPr>
          <a:xfrm>
            <a:off x="261868" y="1124744"/>
            <a:ext cx="4133633" cy="1828478"/>
          </a:xfrm>
          <a:prstGeom prst="roundRect">
            <a:avLst>
              <a:gd name="adj" fmla="val 7002"/>
            </a:avLst>
          </a:prstGeom>
          <a:solidFill>
            <a:schemeClr val="bg1">
              <a:lumMod val="95000"/>
            </a:schemeClr>
          </a:solidFill>
          <a:ln>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smtClean="0">
                <a:solidFill>
                  <a:srgbClr val="333333"/>
                </a:solidFill>
              </a:rPr>
              <a:t>PHASE 1</a:t>
            </a:r>
            <a:endParaRPr lang="en-CA" b="1" dirty="0">
              <a:solidFill>
                <a:srgbClr val="333333"/>
              </a:solidFill>
            </a:endParaRPr>
          </a:p>
        </p:txBody>
      </p:sp>
      <p:sp>
        <p:nvSpPr>
          <p:cNvPr id="2" name="Title 1"/>
          <p:cNvSpPr>
            <a:spLocks noGrp="1"/>
          </p:cNvSpPr>
          <p:nvPr>
            <p:ph type="title"/>
          </p:nvPr>
        </p:nvSpPr>
        <p:spPr/>
        <p:txBody>
          <a:bodyPr/>
          <a:lstStyle/>
          <a:p>
            <a:pPr lvl="0"/>
            <a:r>
              <a:rPr lang="en-CA" dirty="0" smtClean="0">
                <a:solidFill>
                  <a:schemeClr val="tx2"/>
                </a:solidFill>
              </a:rPr>
              <a:t>Phase 1: </a:t>
            </a:r>
            <a:r>
              <a:rPr lang="en-CA" dirty="0" smtClean="0"/>
              <a:t>Dive Into Communications Planning</a:t>
            </a:r>
            <a:endParaRPr lang="en-US" dirty="0"/>
          </a:p>
        </p:txBody>
      </p:sp>
      <p:cxnSp>
        <p:nvCxnSpPr>
          <p:cNvPr id="39" name="Straight Connector 111"/>
          <p:cNvCxnSpPr/>
          <p:nvPr>
            <p:custDataLst>
              <p:tags r:id="rId1"/>
            </p:custDataLst>
          </p:nvPr>
        </p:nvCxnSpPr>
        <p:spPr>
          <a:xfrm flipH="1">
            <a:off x="1042553" y="1867088"/>
            <a:ext cx="7834747" cy="0"/>
          </a:xfrm>
          <a:prstGeom prst="line">
            <a:avLst/>
          </a:prstGeom>
          <a:ln w="41275" cap="rnd">
            <a:solidFill>
              <a:schemeClr val="tx2">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0" name="Pentagon 112"/>
          <p:cNvSpPr/>
          <p:nvPr>
            <p:custDataLst>
              <p:tags r:id="rId2"/>
            </p:custDataLst>
          </p:nvPr>
        </p:nvSpPr>
        <p:spPr bwMode="auto">
          <a:xfrm>
            <a:off x="498708" y="1521117"/>
            <a:ext cx="1026000" cy="673497"/>
          </a:xfrm>
          <a:prstGeom prst="homePlate">
            <a:avLst/>
          </a:prstGeom>
          <a:solidFill>
            <a:schemeClr val="accent2"/>
          </a:solidFill>
          <a:ln>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333333"/>
                </a:solidFill>
                <a:latin typeface="Georgia"/>
              </a:rPr>
              <a:t>1.1</a:t>
            </a:r>
            <a:endParaRPr lang="en-US" sz="2400" b="1" dirty="0">
              <a:solidFill>
                <a:srgbClr val="333333"/>
              </a:solidFill>
              <a:latin typeface="Georgia"/>
            </a:endParaRPr>
          </a:p>
        </p:txBody>
      </p:sp>
      <p:sp>
        <p:nvSpPr>
          <p:cNvPr id="41" name="Pentagon 113"/>
          <p:cNvSpPr/>
          <p:nvPr>
            <p:custDataLst>
              <p:tags r:id="rId3"/>
            </p:custDataLst>
          </p:nvPr>
        </p:nvSpPr>
        <p:spPr bwMode="auto">
          <a:xfrm>
            <a:off x="3116535" y="1521118"/>
            <a:ext cx="1026000" cy="673497"/>
          </a:xfrm>
          <a:prstGeom prst="homePlate">
            <a:avLst/>
          </a:prstGeom>
          <a:solidFill>
            <a:srgbClr val="29475F"/>
          </a:solidFill>
          <a:ln>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FFFF"/>
                </a:solidFill>
                <a:latin typeface="Georgia"/>
              </a:rPr>
              <a:t>1.10</a:t>
            </a:r>
            <a:endParaRPr lang="en-US" sz="2400" b="1" dirty="0">
              <a:solidFill>
                <a:srgbClr val="FFFFFF"/>
              </a:solidFill>
              <a:latin typeface="Georgia"/>
            </a:endParaRPr>
          </a:p>
        </p:txBody>
      </p:sp>
      <p:sp>
        <p:nvSpPr>
          <p:cNvPr id="42" name="Pentagon 114"/>
          <p:cNvSpPr/>
          <p:nvPr>
            <p:custDataLst>
              <p:tags r:id="rId4"/>
            </p:custDataLst>
          </p:nvPr>
        </p:nvSpPr>
        <p:spPr bwMode="auto">
          <a:xfrm>
            <a:off x="5024433" y="1524227"/>
            <a:ext cx="1026000" cy="673497"/>
          </a:xfrm>
          <a:prstGeom prst="homePlate">
            <a:avLst/>
          </a:prstGeom>
          <a:solidFill>
            <a:srgbClr val="29475F"/>
          </a:solidFill>
          <a:ln>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FFFF"/>
                </a:solidFill>
                <a:latin typeface="Georgia"/>
              </a:rPr>
              <a:t>2.1</a:t>
            </a:r>
            <a:endParaRPr lang="en-US" sz="2400" b="1" dirty="0">
              <a:solidFill>
                <a:srgbClr val="FFFFFF"/>
              </a:solidFill>
              <a:latin typeface="Georgia"/>
            </a:endParaRPr>
          </a:p>
        </p:txBody>
      </p:sp>
      <p:sp>
        <p:nvSpPr>
          <p:cNvPr id="43" name="Pentagon 115"/>
          <p:cNvSpPr/>
          <p:nvPr>
            <p:custDataLst>
              <p:tags r:id="rId5"/>
            </p:custDataLst>
          </p:nvPr>
        </p:nvSpPr>
        <p:spPr bwMode="auto">
          <a:xfrm>
            <a:off x="7879510" y="1524227"/>
            <a:ext cx="1026000" cy="673497"/>
          </a:xfrm>
          <a:prstGeom prst="homePlate">
            <a:avLst/>
          </a:prstGeom>
          <a:solidFill>
            <a:srgbClr val="29475F"/>
          </a:solidFill>
          <a:ln>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FFFF"/>
                </a:solidFill>
                <a:latin typeface="Georgia"/>
              </a:rPr>
              <a:t>2.10</a:t>
            </a:r>
            <a:endParaRPr lang="en-US" sz="2400" b="1" dirty="0">
              <a:solidFill>
                <a:srgbClr val="FFFFFF"/>
              </a:solidFill>
              <a:latin typeface="Georgia"/>
            </a:endParaRPr>
          </a:p>
        </p:txBody>
      </p:sp>
      <p:sp>
        <p:nvSpPr>
          <p:cNvPr id="53" name="TextBox 104"/>
          <p:cNvSpPr txBox="1"/>
          <p:nvPr/>
        </p:nvSpPr>
        <p:spPr>
          <a:xfrm>
            <a:off x="2434590" y="2251672"/>
            <a:ext cx="1960911" cy="430887"/>
          </a:xfrm>
          <a:prstGeom prst="rect">
            <a:avLst/>
          </a:prstGeom>
          <a:noFill/>
        </p:spPr>
        <p:txBody>
          <a:bodyPr wrap="square" rtlCol="0">
            <a:spAutoFit/>
          </a:bodyPr>
          <a:lstStyle/>
          <a:p>
            <a:pPr algn="ctr"/>
            <a:r>
              <a:rPr lang="en-US" sz="1100" dirty="0" smtClean="0"/>
              <a:t>Begin Considering </a:t>
            </a:r>
            <a:r>
              <a:rPr lang="en-US" sz="1100" dirty="0"/>
              <a:t>Y</a:t>
            </a:r>
            <a:r>
              <a:rPr lang="en-US" sz="1100" dirty="0" smtClean="0"/>
              <a:t>our </a:t>
            </a:r>
            <a:r>
              <a:rPr lang="en-US" sz="1100" dirty="0"/>
              <a:t>M</a:t>
            </a:r>
            <a:r>
              <a:rPr lang="en-US" sz="1100" dirty="0" smtClean="0"/>
              <a:t>essage</a:t>
            </a:r>
            <a:endParaRPr lang="en-US" sz="1100" dirty="0">
              <a:solidFill>
                <a:srgbClr val="333333"/>
              </a:solidFill>
            </a:endParaRPr>
          </a:p>
        </p:txBody>
      </p:sp>
      <p:sp>
        <p:nvSpPr>
          <p:cNvPr id="54" name="TextBox 110"/>
          <p:cNvSpPr txBox="1"/>
          <p:nvPr/>
        </p:nvSpPr>
        <p:spPr>
          <a:xfrm>
            <a:off x="226070" y="2251672"/>
            <a:ext cx="1506015" cy="600164"/>
          </a:xfrm>
          <a:prstGeom prst="rect">
            <a:avLst/>
          </a:prstGeom>
          <a:noFill/>
        </p:spPr>
        <p:txBody>
          <a:bodyPr wrap="square" rtlCol="0">
            <a:spAutoFit/>
          </a:bodyPr>
          <a:lstStyle/>
          <a:p>
            <a:pPr algn="ctr"/>
            <a:r>
              <a:rPr lang="en-US" sz="1100" dirty="0">
                <a:solidFill>
                  <a:srgbClr val="333333"/>
                </a:solidFill>
              </a:rPr>
              <a:t>Learn the </a:t>
            </a:r>
            <a:r>
              <a:rPr lang="en-US" sz="1100" dirty="0" smtClean="0">
                <a:solidFill>
                  <a:srgbClr val="333333"/>
                </a:solidFill>
              </a:rPr>
              <a:t>Basics </a:t>
            </a:r>
            <a:r>
              <a:rPr lang="en-US" sz="1100" dirty="0">
                <a:solidFill>
                  <a:srgbClr val="333333"/>
                </a:solidFill>
              </a:rPr>
              <a:t>of </a:t>
            </a:r>
            <a:r>
              <a:rPr lang="en-US" sz="1100" dirty="0" smtClean="0">
                <a:solidFill>
                  <a:srgbClr val="333333"/>
                </a:solidFill>
              </a:rPr>
              <a:t>Incident </a:t>
            </a:r>
            <a:r>
              <a:rPr lang="en-US" sz="1100" dirty="0">
                <a:solidFill>
                  <a:srgbClr val="333333"/>
                </a:solidFill>
              </a:rPr>
              <a:t>R</a:t>
            </a:r>
            <a:r>
              <a:rPr lang="en-US" sz="1100" dirty="0" smtClean="0">
                <a:solidFill>
                  <a:srgbClr val="333333"/>
                </a:solidFill>
              </a:rPr>
              <a:t>esponse </a:t>
            </a:r>
            <a:r>
              <a:rPr lang="en-US" sz="1100" dirty="0">
                <a:solidFill>
                  <a:srgbClr val="333333"/>
                </a:solidFill>
              </a:rPr>
              <a:t>C</a:t>
            </a:r>
            <a:r>
              <a:rPr lang="en-US" sz="1100" dirty="0" smtClean="0">
                <a:solidFill>
                  <a:srgbClr val="333333"/>
                </a:solidFill>
              </a:rPr>
              <a:t>ommunications</a:t>
            </a:r>
            <a:endParaRPr lang="en-CA" sz="1100" dirty="0">
              <a:solidFill>
                <a:srgbClr val="333333"/>
              </a:solidFill>
            </a:endParaRPr>
          </a:p>
        </p:txBody>
      </p:sp>
      <p:sp>
        <p:nvSpPr>
          <p:cNvPr id="55" name="TextBox 105"/>
          <p:cNvSpPr txBox="1"/>
          <p:nvPr/>
        </p:nvSpPr>
        <p:spPr>
          <a:xfrm>
            <a:off x="4623178" y="2275100"/>
            <a:ext cx="1692004" cy="430887"/>
          </a:xfrm>
          <a:prstGeom prst="rect">
            <a:avLst/>
          </a:prstGeom>
          <a:noFill/>
        </p:spPr>
        <p:txBody>
          <a:bodyPr wrap="square" rtlCol="0">
            <a:spAutoFit/>
          </a:bodyPr>
          <a:lstStyle/>
          <a:p>
            <a:pPr algn="ctr"/>
            <a:r>
              <a:rPr lang="en-CA" sz="1100" dirty="0" smtClean="0"/>
              <a:t>Create an Internal Communications </a:t>
            </a:r>
            <a:r>
              <a:rPr lang="en-CA" sz="1100" dirty="0"/>
              <a:t>P</a:t>
            </a:r>
            <a:r>
              <a:rPr lang="en-CA" sz="1100" dirty="0" smtClean="0"/>
              <a:t>lan</a:t>
            </a:r>
            <a:endParaRPr lang="en-CA" sz="1100" dirty="0">
              <a:solidFill>
                <a:srgbClr val="333333"/>
              </a:solidFill>
            </a:endParaRPr>
          </a:p>
        </p:txBody>
      </p:sp>
      <p:sp>
        <p:nvSpPr>
          <p:cNvPr id="56" name="TextBox 106"/>
          <p:cNvSpPr txBox="1"/>
          <p:nvPr/>
        </p:nvSpPr>
        <p:spPr>
          <a:xfrm>
            <a:off x="7400887" y="2251672"/>
            <a:ext cx="1523814" cy="600164"/>
          </a:xfrm>
          <a:prstGeom prst="rect">
            <a:avLst/>
          </a:prstGeom>
          <a:noFill/>
        </p:spPr>
        <p:txBody>
          <a:bodyPr wrap="square" rtlCol="0">
            <a:spAutoFit/>
          </a:bodyPr>
          <a:lstStyle/>
          <a:p>
            <a:pPr algn="ctr"/>
            <a:r>
              <a:rPr lang="en-US" sz="1100" dirty="0"/>
              <a:t>Consider </a:t>
            </a:r>
            <a:r>
              <a:rPr lang="en-US" sz="1100" dirty="0" smtClean="0"/>
              <a:t>Sharing </a:t>
            </a:r>
            <a:r>
              <a:rPr lang="en-US" sz="1100" dirty="0"/>
              <a:t>I</a:t>
            </a:r>
            <a:r>
              <a:rPr lang="en-US" sz="1100" dirty="0" smtClean="0"/>
              <a:t>nformation </a:t>
            </a:r>
            <a:r>
              <a:rPr lang="en-US" sz="1100" dirty="0"/>
              <a:t>W</a:t>
            </a:r>
            <a:r>
              <a:rPr lang="en-US" sz="1100" dirty="0" smtClean="0"/>
              <a:t>ith </a:t>
            </a:r>
            <a:r>
              <a:rPr lang="en-US" sz="1100" dirty="0"/>
              <a:t>Y</a:t>
            </a:r>
            <a:r>
              <a:rPr lang="en-US" sz="1100" dirty="0" smtClean="0"/>
              <a:t>our </a:t>
            </a:r>
            <a:r>
              <a:rPr lang="en-US" sz="1100" dirty="0"/>
              <a:t>P</a:t>
            </a:r>
            <a:r>
              <a:rPr lang="en-US" sz="1100" dirty="0" smtClean="0"/>
              <a:t>eers</a:t>
            </a:r>
            <a:endParaRPr lang="en-CA" sz="1100" dirty="0">
              <a:solidFill>
                <a:srgbClr val="333333"/>
              </a:solidFill>
            </a:endParaRPr>
          </a:p>
        </p:txBody>
      </p:sp>
      <p:graphicFrame>
        <p:nvGraphicFramePr>
          <p:cNvPr id="36" name="Table 35"/>
          <p:cNvGraphicFramePr>
            <a:graphicFrameLocks noGrp="1"/>
          </p:cNvGraphicFramePr>
          <p:nvPr>
            <p:extLst>
              <p:ext uri="{D42A27DB-BD31-4B8C-83A1-F6EECF244321}">
                <p14:modId xmlns:p14="http://schemas.microsoft.com/office/powerpoint/2010/main" val="1966218167"/>
              </p:ext>
            </p:extLst>
          </p:nvPr>
        </p:nvGraphicFramePr>
        <p:xfrm>
          <a:off x="272575" y="2965949"/>
          <a:ext cx="8583670" cy="4015862"/>
        </p:xfrm>
        <a:graphic>
          <a:graphicData uri="http://schemas.openxmlformats.org/drawingml/2006/table">
            <a:tbl>
              <a:tblPr firstRow="1" bandRow="1">
                <a:tableStyleId>{5940675A-B579-460E-94D1-54222C63F5DA}</a:tableStyleId>
              </a:tblPr>
              <a:tblGrid>
                <a:gridCol w="4291835"/>
                <a:gridCol w="4291835"/>
              </a:tblGrid>
              <a:tr h="3210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u="none" strike="noStrike" kern="1200" cap="none" spc="0" normalizeH="0" baseline="0" noProof="0" dirty="0" smtClean="0">
                          <a:ln>
                            <a:noFill/>
                          </a:ln>
                          <a:effectLst/>
                          <a:uLnTx/>
                          <a:uFillTx/>
                        </a:rPr>
                        <a:t>This step will walk you through the following activities: </a:t>
                      </a:r>
                    </a:p>
                  </a:txBody>
                  <a:tcPr anchor="b">
                    <a:lnL w="12700" cap="flat" cmpd="sng" algn="ctr">
                      <a:noFill/>
                      <a:prstDash val="dash"/>
                      <a:round/>
                      <a:headEnd type="none" w="med" len="med"/>
                      <a:tailEnd type="none" w="med" len="med"/>
                    </a:lnL>
                    <a:lnR w="19050" cap="flat" cmpd="sng" algn="ctr">
                      <a:solidFill>
                        <a:schemeClr val="bg1">
                          <a:lumMod val="95000"/>
                        </a:schemeClr>
                      </a:solidFill>
                      <a:prstDash val="solid"/>
                      <a:round/>
                      <a:headEnd type="none" w="med" len="med"/>
                      <a:tailEnd type="none" w="med" len="med"/>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333333"/>
                          </a:solidFill>
                          <a:effectLst/>
                          <a:uLnTx/>
                          <a:uFillTx/>
                          <a:latin typeface="+mn-lt"/>
                          <a:ea typeface="+mn-ea"/>
                          <a:cs typeface="+mn-cs"/>
                        </a:rPr>
                        <a:t>This step involves the following participants:</a:t>
                      </a:r>
                    </a:p>
                  </a:txBody>
                  <a:tcPr marL="144000" anchor="b">
                    <a:lnL w="19050" cap="flat" cmpd="sng" algn="ctr">
                      <a:solidFill>
                        <a:schemeClr val="bg1">
                          <a:lumMod val="95000"/>
                        </a:schemeClr>
                      </a:solidFill>
                      <a:prstDash val="solid"/>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tcPr>
                </a:tc>
              </a:tr>
              <a:tr h="936882">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dirty="0" smtClean="0"/>
                        <a:t>Assemble the SIRT.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baseline="0" dirty="0" smtClean="0"/>
                        <a:t>Identify reporting obligations.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dirty="0" smtClean="0"/>
                        <a:t>Determine the threat escalation protocol.</a:t>
                      </a:r>
                      <a:endParaRPr lang="en-CA" sz="120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dirty="0" smtClean="0"/>
                        <a:t>Assign responsibilities for the threat management process.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dirty="0" smtClean="0"/>
                        <a:t>Consider your message.</a:t>
                      </a:r>
                    </a:p>
                  </a:txBody>
                  <a:tcPr>
                    <a:lnL w="12700" cap="flat" cmpd="sng" algn="ctr">
                      <a:noFill/>
                      <a:prstDash val="dash"/>
                      <a:round/>
                      <a:headEnd type="none" w="med" len="med"/>
                      <a:tailEnd type="none" w="med" len="med"/>
                    </a:lnL>
                    <a:lnR w="19050" cap="flat" cmpd="sng" algn="ctr">
                      <a:solidFill>
                        <a:schemeClr val="bg1">
                          <a:lumMod val="95000"/>
                        </a:schemeClr>
                      </a:solidFill>
                      <a:prstDash val="solid"/>
                      <a:round/>
                      <a:headEnd type="none" w="med" len="med"/>
                      <a:tailEnd type="none" w="med" len="med"/>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IT/Cybersecurity leader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Legal representative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Public relations/communications specialist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HR representative</a:t>
                      </a:r>
                    </a:p>
                  </a:txBody>
                  <a:tcPr marL="144000">
                    <a:lnL w="19050" cap="flat" cmpd="sng" algn="ctr">
                      <a:solidFill>
                        <a:schemeClr val="bg1">
                          <a:lumMod val="95000"/>
                        </a:schemeClr>
                      </a:solidFill>
                      <a:prstDash val="solid"/>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tcPr>
                </a:tc>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200" b="1" i="0" u="none" strike="noStrike" kern="1200" cap="none" spc="0" normalizeH="0" baseline="0" noProof="0" dirty="0" smtClean="0">
                        <a:ln>
                          <a:noFill/>
                        </a:ln>
                        <a:solidFill>
                          <a:srgbClr val="FFFFFF"/>
                        </a:solidFill>
                        <a:effectLst/>
                        <a:uLnTx/>
                        <a:uFillTx/>
                        <a:latin typeface="+mn-lt"/>
                        <a:ea typeface="+mn-ea"/>
                        <a:cs typeface="+mn-cs"/>
                      </a:endParaRPr>
                    </a:p>
                  </a:txBody>
                  <a:tcPr marT="0" marB="0" anchor="ct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000" dirty="0"/>
                    </a:p>
                  </a:txBody>
                  <a:tcPr marT="0" marB="0">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12700" cmpd="sng">
                      <a:noFill/>
                    </a:lnB>
                    <a:lnTlToBr w="12700" cmpd="sng">
                      <a:noFill/>
                      <a:prstDash val="solid"/>
                    </a:lnTlToBr>
                    <a:lnBlToTr w="12700" cmpd="sng">
                      <a:noFill/>
                      <a:prstDash val="solid"/>
                    </a:lnBlToTr>
                    <a:noFill/>
                  </a:tcPr>
                </a:tc>
              </a:tr>
              <a:tr h="340684">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400" b="1" i="0" u="none" strike="noStrike" kern="1200" cap="none" spc="0" normalizeH="0" baseline="0" noProof="0" dirty="0" smtClean="0">
                          <a:ln>
                            <a:noFill/>
                          </a:ln>
                          <a:solidFill>
                            <a:srgbClr val="FFFFFF"/>
                          </a:solidFill>
                          <a:effectLst/>
                          <a:uLnTx/>
                          <a:uFillTx/>
                          <a:latin typeface="+mn-lt"/>
                          <a:ea typeface="+mn-ea"/>
                          <a:cs typeface="+mn-cs"/>
                        </a:rPr>
                        <a:t>Outcomes of this step</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endParaRPr lang="en-US" dirty="0"/>
                    </a:p>
                  </a:txBody>
                  <a:tcPr>
                    <a:lnL w="12700" cap="flat" cmpd="sng" algn="ctr">
                      <a:noFill/>
                      <a:prstDash val="solid"/>
                      <a:round/>
                      <a:headEnd type="none" w="med" len="med"/>
                      <a:tailEnd type="none" w="med" len="med"/>
                    </a:lnL>
                    <a:lnT w="12700" cmpd="sng">
                      <a:noFill/>
                    </a:lnT>
                    <a:solidFill>
                      <a:schemeClr val="accent1"/>
                    </a:solidFill>
                  </a:tcPr>
                </a:tc>
              </a:tr>
              <a:tr h="1622374">
                <a:tc gridSpan="2">
                  <a:txBody>
                    <a:bodyPr/>
                    <a:lstStyle/>
                    <a:p>
                      <a:pPr marL="171450" indent="-171450">
                        <a:buFont typeface="Arial" panose="020B0604020202020204" pitchFamily="34" charset="0"/>
                        <a:buChar char="•"/>
                      </a:pPr>
                      <a:r>
                        <a:rPr lang="en-CA" sz="1200" dirty="0" smtClean="0">
                          <a:solidFill>
                            <a:schemeClr val="tx1"/>
                          </a:solidFill>
                        </a:rPr>
                        <a:t>Learn the basics of incident response communications and understand the associated challenges.</a:t>
                      </a:r>
                    </a:p>
                    <a:p>
                      <a:pPr marL="171450" indent="-171450">
                        <a:buFont typeface="Arial" panose="020B0604020202020204" pitchFamily="34" charset="0"/>
                        <a:buChar char="•"/>
                      </a:pPr>
                      <a:r>
                        <a:rPr lang="en-CA" sz="1200" dirty="0" smtClean="0"/>
                        <a:t>SIRT</a:t>
                      </a:r>
                      <a:r>
                        <a:rPr lang="en-CA" sz="1200" baseline="0" dirty="0" smtClean="0">
                          <a:solidFill>
                            <a:schemeClr val="tx1"/>
                          </a:solidFill>
                        </a:rPr>
                        <a:t>.</a:t>
                      </a:r>
                    </a:p>
                    <a:p>
                      <a:pPr marL="171450" indent="-171450">
                        <a:buFont typeface="Arial" panose="020B0604020202020204" pitchFamily="34" charset="0"/>
                        <a:buChar char="•"/>
                      </a:pPr>
                      <a:r>
                        <a:rPr lang="en-CA" sz="1200" dirty="0" smtClean="0"/>
                        <a:t>SIRT </a:t>
                      </a:r>
                      <a:r>
                        <a:rPr lang="en-CA" sz="1200" baseline="0" dirty="0" smtClean="0">
                          <a:solidFill>
                            <a:schemeClr val="tx1"/>
                          </a:solidFill>
                        </a:rPr>
                        <a:t>Policy.</a:t>
                      </a:r>
                    </a:p>
                    <a:p>
                      <a:pPr marL="171450" indent="-171450">
                        <a:buFont typeface="Arial" panose="020B0604020202020204" pitchFamily="34" charset="0"/>
                        <a:buChar char="•"/>
                      </a:pPr>
                      <a:r>
                        <a:rPr lang="en-CA" sz="1200" dirty="0" smtClean="0">
                          <a:solidFill>
                            <a:schemeClr val="tx1"/>
                          </a:solidFill>
                        </a:rPr>
                        <a:t>Defined</a:t>
                      </a:r>
                      <a:r>
                        <a:rPr lang="en-CA" sz="1200" baseline="0" dirty="0" smtClean="0">
                          <a:solidFill>
                            <a:schemeClr val="tx1"/>
                          </a:solidFill>
                        </a:rPr>
                        <a:t> </a:t>
                      </a:r>
                      <a:r>
                        <a:rPr lang="en-CA" sz="1200" dirty="0" smtClean="0">
                          <a:solidFill>
                            <a:schemeClr val="tx1"/>
                          </a:solidFill>
                        </a:rPr>
                        <a:t>roles and responsibilities for the threat management process (RACI).</a:t>
                      </a:r>
                    </a:p>
                    <a:p>
                      <a:pPr marL="171450" indent="-171450">
                        <a:buFont typeface="Arial" panose="020B0604020202020204" pitchFamily="34" charset="0"/>
                        <a:buChar char="•"/>
                      </a:pPr>
                      <a:r>
                        <a:rPr lang="en-CA" sz="1200" dirty="0" smtClean="0">
                          <a:solidFill>
                            <a:schemeClr val="tx1"/>
                          </a:solidFill>
                        </a:rPr>
                        <a:t>Threat escalation protocol.</a:t>
                      </a:r>
                    </a:p>
                    <a:p>
                      <a:pPr marL="171450" indent="-171450">
                        <a:buFont typeface="Arial" panose="020B0604020202020204" pitchFamily="34" charset="0"/>
                        <a:buChar char="•"/>
                      </a:pPr>
                      <a:endParaRPr lang="en-CA" sz="1200" dirty="0" smtClean="0"/>
                    </a:p>
                    <a:p>
                      <a:pPr marL="171450" indent="-171450">
                        <a:buFont typeface="Arial" panose="020B0604020202020204" pitchFamily="34" charset="0"/>
                        <a:buChar char="•"/>
                      </a:pPr>
                      <a:endParaRPr lang="en-CA" sz="1200" baseline="0" dirty="0" smtClean="0">
                        <a:solidFill>
                          <a:schemeClr val="bg1">
                            <a:lumMod val="75000"/>
                          </a:schemeClr>
                        </a:solidFill>
                      </a:endParaRPr>
                    </a:p>
                    <a:p>
                      <a:pPr marL="171450" indent="-171450">
                        <a:buFont typeface="Arial" panose="020B0604020202020204" pitchFamily="34" charset="0"/>
                        <a:buChar char="•"/>
                      </a:pPr>
                      <a:endParaRPr lang="en-CA" sz="1200" dirty="0" smtClean="0">
                        <a:solidFill>
                          <a:schemeClr val="bg1">
                            <a:lumMod val="75000"/>
                          </a:schemeClr>
                        </a:solidFill>
                      </a:endParaRPr>
                    </a:p>
                    <a:p>
                      <a:pPr marL="171450" indent="-171450">
                        <a:buFont typeface="Arial" panose="020B0604020202020204" pitchFamily="34" charset="0"/>
                        <a:buChar char="•"/>
                      </a:pPr>
                      <a:endParaRPr lang="en-CA" sz="1200" dirty="0" smtClean="0">
                        <a:solidFill>
                          <a:schemeClr val="bg1">
                            <a:lumMod val="75000"/>
                          </a:schemeClr>
                        </a:solidFill>
                      </a:endParaRPr>
                    </a:p>
                    <a:p>
                      <a:pPr marL="171450" indent="-171450">
                        <a:buFont typeface="Arial" panose="020B0604020202020204" pitchFamily="34" charset="0"/>
                        <a:buChar char="•"/>
                      </a:pPr>
                      <a:endParaRPr lang="en-CA" sz="1200" dirty="0" smtClean="0">
                        <a:solidFill>
                          <a:schemeClr val="bg1">
                            <a:lumMod val="75000"/>
                          </a:schemeClr>
                        </a:solidFill>
                      </a:endParaRPr>
                    </a:p>
                  </a:txBody>
                  <a:tcPr marT="108000">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mpd="sng">
                      <a:noFill/>
                    </a:lnT>
                    <a:lnB w="12700" cap="flat" cmpd="sng" algn="ctr">
                      <a:noFill/>
                      <a:prstDash val="dash"/>
                      <a:round/>
                      <a:headEnd type="none" w="med" len="med"/>
                      <a:tailEnd type="none" w="med" len="med"/>
                    </a:lnB>
                  </a:tcPr>
                </a:tc>
                <a:tc hMerge="1">
                  <a:txBody>
                    <a:bodyPr/>
                    <a:lstStyle/>
                    <a:p>
                      <a:endParaRPr lang="en-US" dirty="0"/>
                    </a:p>
                  </a:txBody>
                  <a:tcPr>
                    <a:lnL w="12700" cap="flat" cmpd="sng" algn="ctr">
                      <a:noFill/>
                      <a:prstDash val="dash"/>
                      <a:round/>
                      <a:headEnd type="none" w="med" len="med"/>
                      <a:tailEnd type="none" w="med" len="med"/>
                    </a:lnL>
                    <a:lnR w="12700" cap="flat" cmpd="sng" algn="ctr">
                      <a:noFill/>
                      <a:prstDash val="dash"/>
                      <a:round/>
                      <a:headEnd type="none" w="med" len="med"/>
                      <a:tailEnd type="none" w="med" len="med"/>
                    </a:lnR>
                    <a:lnB w="12700" cap="flat" cmpd="sng" algn="ctr">
                      <a:noFill/>
                      <a:prstDash val="dash"/>
                      <a:round/>
                      <a:headEnd type="none" w="med" len="med"/>
                      <a:tailEnd type="none" w="med" len="med"/>
                    </a:lnB>
                  </a:tcPr>
                </a:tc>
              </a:tr>
            </a:tbl>
          </a:graphicData>
        </a:graphic>
      </p:graphicFrame>
    </p:spTree>
    <p:extLst>
      <p:ext uri="{BB962C8B-B14F-4D97-AF65-F5344CB8AC3E}">
        <p14:creationId xmlns:p14="http://schemas.microsoft.com/office/powerpoint/2010/main" val="38195705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outline</a:t>
            </a:r>
            <a:endParaRPr lang="en-US" dirty="0"/>
          </a:p>
        </p:txBody>
      </p:sp>
      <p:sp>
        <p:nvSpPr>
          <p:cNvPr id="4" name="Rectangle 3"/>
          <p:cNvSpPr/>
          <p:nvPr/>
        </p:nvSpPr>
        <p:spPr>
          <a:xfrm>
            <a:off x="251520" y="1508887"/>
            <a:ext cx="8625780" cy="461665"/>
          </a:xfrm>
          <a:prstGeom prst="rect">
            <a:avLst/>
          </a:prstGeom>
        </p:spPr>
        <p:txBody>
          <a:bodyPr wrap="square">
            <a:spAutoFit/>
          </a:bodyPr>
          <a:lstStyle/>
          <a:p>
            <a:r>
              <a:rPr lang="en-US" sz="1200" dirty="0" smtClean="0">
                <a:solidFill>
                  <a:srgbClr val="333333"/>
                </a:solidFill>
              </a:rPr>
              <a:t>Complete these steps on your own, or call us to complete a guided implementation. A guided implementation is a series of </a:t>
            </a:r>
            <a:br>
              <a:rPr lang="en-US" sz="1200" dirty="0" smtClean="0">
                <a:solidFill>
                  <a:srgbClr val="333333"/>
                </a:solidFill>
              </a:rPr>
            </a:br>
            <a:r>
              <a:rPr lang="en-US" sz="1200" dirty="0" smtClean="0">
                <a:solidFill>
                  <a:srgbClr val="333333"/>
                </a:solidFill>
              </a:rPr>
              <a:t>2-3 advisory calls that help you execute each phase of a project. They are included in most advisory memberships. </a:t>
            </a:r>
            <a:endParaRPr lang="en-US" sz="1200" dirty="0">
              <a:solidFill>
                <a:srgbClr val="333333"/>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857622834"/>
              </p:ext>
            </p:extLst>
          </p:nvPr>
        </p:nvGraphicFramePr>
        <p:xfrm>
          <a:off x="251520" y="1941672"/>
          <a:ext cx="8640622" cy="4537261"/>
        </p:xfrm>
        <a:graphic>
          <a:graphicData uri="http://schemas.openxmlformats.org/drawingml/2006/table">
            <a:tbl>
              <a:tblPr firstRow="1" bandRow="1"/>
              <a:tblGrid>
                <a:gridCol w="4320311"/>
                <a:gridCol w="4320311"/>
              </a:tblGrid>
              <a:tr h="447672">
                <a:tc gridSpan="2">
                  <a:txBody>
                    <a:bodyPr/>
                    <a:lstStyle>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r>
                        <a:rPr lang="en-US" sz="1400" b="1" dirty="0" smtClean="0"/>
                        <a:t>Guided Implementation 1: </a:t>
                      </a:r>
                      <a:r>
                        <a:rPr lang="en-US" sz="1400" dirty="0" smtClean="0"/>
                        <a:t>Master </a:t>
                      </a:r>
                      <a:r>
                        <a:rPr lang="en-US" sz="1400" dirty="0" smtClean="0"/>
                        <a:t>Your Security </a:t>
                      </a:r>
                      <a:r>
                        <a:rPr lang="en-US" sz="1400" dirty="0" smtClean="0"/>
                        <a:t>Incident Response Communications Program</a:t>
                      </a:r>
                    </a:p>
                    <a:p>
                      <a:r>
                        <a:rPr lang="en-US" sz="1000" b="1" dirty="0" smtClean="0"/>
                        <a:t>Proposed Time to Completion: 4-6</a:t>
                      </a:r>
                      <a:r>
                        <a:rPr lang="en-US" sz="1000" b="1" baseline="0" dirty="0" smtClean="0"/>
                        <a:t> weeks</a:t>
                      </a:r>
                      <a:endParaRPr lang="en-US" sz="1000" b="1" dirty="0" smtClean="0"/>
                    </a:p>
                  </a:txBody>
                  <a:tcPr>
                    <a:lnL w="12700" cap="flat" cmpd="sng" algn="ctr">
                      <a:noFill/>
                      <a:prstDash val="solid"/>
                      <a:round/>
                      <a:headEnd type="none" w="med" len="med"/>
                      <a:tailEnd type="none" w="med" len="med"/>
                    </a:lnL>
                    <a:lnR w="5715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571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6A1C5"/>
                    </a:solidFill>
                  </a:tcPr>
                </a:tc>
                <a:tc hMerge="1">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6A1C5"/>
                    </a:solidFill>
                  </a:tcPr>
                </a:tc>
              </a:tr>
              <a:tr h="268603">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algn="ctr"/>
                      <a:r>
                        <a:rPr lang="en-CA" sz="1200" b="1" dirty="0" smtClean="0"/>
                        <a:t>Step 1.1-1.9: Establish</a:t>
                      </a:r>
                      <a:r>
                        <a:rPr lang="en-CA" sz="1200" b="1" baseline="0" dirty="0" smtClean="0"/>
                        <a:t> the SIRT</a:t>
                      </a:r>
                    </a:p>
                  </a:txBody>
                  <a:tcPr>
                    <a:lnL w="12700" cap="flat" cmpd="sng" algn="ctr">
                      <a:noFill/>
                      <a:prstDash val="solid"/>
                      <a:round/>
                      <a:headEnd type="none" w="med" len="med"/>
                      <a:tailEnd type="none" w="med" len="med"/>
                    </a:lnL>
                    <a:lnR w="571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DB7C3">
                        <a:lumMod val="20000"/>
                        <a:lumOff val="80000"/>
                      </a:srgbClr>
                    </a:solid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200" b="1" dirty="0" smtClean="0"/>
                        <a:t>Step 1.10:</a:t>
                      </a:r>
                      <a:r>
                        <a:rPr lang="en-CA" sz="1200" b="1" baseline="0" dirty="0" smtClean="0"/>
                        <a:t> Begin Considering Your Message</a:t>
                      </a:r>
                    </a:p>
                  </a:txBody>
                  <a:tcP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DB7C3">
                        <a:lumMod val="20000"/>
                        <a:lumOff val="80000"/>
                      </a:srgbClr>
                    </a:solidFill>
                  </a:tcPr>
                </a:tc>
              </a:tr>
              <a:tr h="1149024">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341313" indent="0" algn="l">
                        <a:spcAft>
                          <a:spcPts val="600"/>
                        </a:spcAft>
                      </a:pPr>
                      <a:r>
                        <a:rPr lang="en-CA" sz="1100" b="1" dirty="0" smtClean="0"/>
                        <a:t>Start with an analyst</a:t>
                      </a:r>
                      <a:r>
                        <a:rPr lang="en-CA" sz="1100" b="1" baseline="0" dirty="0" smtClean="0"/>
                        <a:t> kick-off call:</a:t>
                      </a:r>
                      <a:endParaRPr lang="en-CA" sz="500" b="1" dirty="0" smtClean="0"/>
                    </a:p>
                    <a:p>
                      <a:pPr marL="446088" indent="-90488" algn="l">
                        <a:buFont typeface="Arial" panose="020B0604020202020204" pitchFamily="34" charset="0"/>
                        <a:buChar char="•"/>
                      </a:pPr>
                      <a:r>
                        <a:rPr lang="en-CA" sz="1100" dirty="0" smtClean="0"/>
                        <a:t>Understand the</a:t>
                      </a:r>
                      <a:r>
                        <a:rPr lang="en-CA" sz="1100" baseline="0" dirty="0" smtClean="0"/>
                        <a:t> importance of incident response communications planning.</a:t>
                      </a:r>
                      <a:endParaRPr lang="en-CA" sz="1100" dirty="0" smtClean="0"/>
                    </a:p>
                    <a:p>
                      <a:pPr marL="446088" indent="-90488" algn="l">
                        <a:buFont typeface="Arial" panose="020B0604020202020204" pitchFamily="34" charset="0"/>
                        <a:buChar char="•"/>
                      </a:pPr>
                      <a:r>
                        <a:rPr lang="en-CA" sz="1100" dirty="0" smtClean="0"/>
                        <a:t>Discuss </a:t>
                      </a:r>
                      <a:r>
                        <a:rPr lang="en-CA" sz="1100" baseline="0" dirty="0" smtClean="0"/>
                        <a:t>the roles of the </a:t>
                      </a:r>
                      <a:r>
                        <a:rPr lang="en-CA" sz="1100" dirty="0" smtClean="0"/>
                        <a:t>SIRT</a:t>
                      </a:r>
                      <a:r>
                        <a:rPr lang="en-CA" sz="1100" baseline="0" dirty="0" smtClean="0"/>
                        <a:t> and threat escalation protocol.</a:t>
                      </a:r>
                    </a:p>
                    <a:p>
                      <a:pPr marL="446088" indent="-90488" algn="l">
                        <a:buFont typeface="Arial" panose="020B0604020202020204" pitchFamily="34" charset="0"/>
                        <a:buChar char="•"/>
                      </a:pPr>
                      <a:r>
                        <a:rPr lang="en-CA" sz="1100" baseline="0" dirty="0" smtClean="0"/>
                        <a:t>Determine reporting obligations.</a:t>
                      </a:r>
                      <a:endParaRPr lang="en-CA" sz="1100" dirty="0" smtClean="0"/>
                    </a:p>
                  </a:txBody>
                  <a:tcPr>
                    <a:lnL w="12700" cap="flat" cmpd="sng" algn="ctr">
                      <a:noFill/>
                      <a:prstDash val="solid"/>
                      <a:round/>
                      <a:headEnd type="none" w="med" len="med"/>
                      <a:tailEnd type="none" w="med" len="med"/>
                    </a:lnL>
                    <a:lnR w="5715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446088" indent="-90488" algn="l">
                        <a:spcAft>
                          <a:spcPts val="600"/>
                        </a:spcAft>
                      </a:pPr>
                      <a:r>
                        <a:rPr lang="en-CA" sz="1100" b="1" dirty="0" smtClean="0"/>
                        <a:t>Review</a:t>
                      </a:r>
                      <a:r>
                        <a:rPr lang="en-CA" sz="1100" b="1" baseline="0" dirty="0" smtClean="0"/>
                        <a:t> findings with analyst:</a:t>
                      </a:r>
                    </a:p>
                    <a:p>
                      <a:pPr marL="446088" indent="-90488" algn="l">
                        <a:buFont typeface="Arial" panose="020B0604020202020204" pitchFamily="34" charset="0"/>
                        <a:buChar char="•"/>
                      </a:pPr>
                      <a:r>
                        <a:rPr lang="en-CA" sz="1100" dirty="0" smtClean="0"/>
                        <a:t>Discuss</a:t>
                      </a:r>
                      <a:r>
                        <a:rPr lang="en-CA" sz="1100" baseline="0" dirty="0" smtClean="0"/>
                        <a:t> progress with assembling </a:t>
                      </a:r>
                      <a:r>
                        <a:rPr lang="en-CA" sz="1100" dirty="0" smtClean="0"/>
                        <a:t>SIRT</a:t>
                      </a:r>
                      <a:r>
                        <a:rPr lang="en-CA" sz="1100" baseline="0" dirty="0" smtClean="0"/>
                        <a:t>, assigning roles and responsibilities, and developing threat escalation chart.</a:t>
                      </a:r>
                    </a:p>
                    <a:p>
                      <a:pPr marL="446088" indent="-90488" algn="l">
                        <a:buFont typeface="Arial" panose="020B0604020202020204" pitchFamily="34" charset="0"/>
                        <a:buChar char="•"/>
                      </a:pPr>
                      <a:r>
                        <a:rPr lang="en-CA" sz="1100" baseline="0" dirty="0" smtClean="0"/>
                        <a:t>Outline the qualities of a good communications policy and go over the basics of how to craft an effective message.</a:t>
                      </a:r>
                      <a:endParaRPr lang="en-CA" sz="1100" dirty="0" smtClean="0"/>
                    </a:p>
                  </a:txBody>
                  <a:tcP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805609">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446088" indent="-90488" algn="l">
                        <a:spcAft>
                          <a:spcPts val="600"/>
                        </a:spcAft>
                      </a:pPr>
                      <a:r>
                        <a:rPr lang="en-CA" sz="1100" b="1" dirty="0" smtClean="0"/>
                        <a:t>Then complete these activities…</a:t>
                      </a:r>
                    </a:p>
                    <a:p>
                      <a:pPr marL="446088" indent="-90488" algn="l">
                        <a:buFont typeface="Arial" panose="020B0604020202020204" pitchFamily="34" charset="0"/>
                        <a:buChar char="•"/>
                      </a:pPr>
                      <a:r>
                        <a:rPr lang="en-CA" sz="1100" dirty="0" smtClean="0"/>
                        <a:t>Assemble</a:t>
                      </a:r>
                      <a:r>
                        <a:rPr lang="en-CA" sz="1100" baseline="0" dirty="0" smtClean="0"/>
                        <a:t> the </a:t>
                      </a:r>
                      <a:r>
                        <a:rPr lang="en-CA" sz="1100" dirty="0" smtClean="0"/>
                        <a:t>SIRT.</a:t>
                      </a:r>
                    </a:p>
                    <a:p>
                      <a:pPr marL="446088" indent="-90488" algn="l">
                        <a:buFont typeface="Arial" panose="020B0604020202020204" pitchFamily="34" charset="0"/>
                        <a:buChar char="•"/>
                      </a:pPr>
                      <a:r>
                        <a:rPr lang="en-CA" sz="1100" baseline="0" dirty="0" smtClean="0"/>
                        <a:t>Develop threat escalation chart.</a:t>
                      </a:r>
                      <a:endParaRPr lang="en-CA" sz="1100" dirty="0" smtClean="0"/>
                    </a:p>
                    <a:p>
                      <a:pPr marL="446088" indent="-90488" algn="l">
                        <a:buFont typeface="Arial" panose="020B0604020202020204" pitchFamily="34" charset="0"/>
                        <a:buChar char="•"/>
                      </a:pPr>
                      <a:r>
                        <a:rPr lang="en-CA" sz="1100" dirty="0" smtClean="0"/>
                        <a:t>Assign</a:t>
                      </a:r>
                      <a:r>
                        <a:rPr lang="en-CA" sz="1100" baseline="0" dirty="0" smtClean="0"/>
                        <a:t> roles and responsibilities.</a:t>
                      </a:r>
                      <a:br>
                        <a:rPr lang="en-CA" sz="1100" baseline="0" dirty="0" smtClean="0"/>
                      </a:br>
                      <a:r>
                        <a:rPr lang="en-CA" sz="1100" baseline="0" dirty="0" smtClean="0"/>
                        <a:t/>
                      </a:r>
                      <a:br>
                        <a:rPr lang="en-CA" sz="1100" baseline="0" dirty="0" smtClean="0"/>
                      </a:br>
                      <a:r>
                        <a:rPr lang="en-CA" sz="1100" b="1" dirty="0" smtClean="0"/>
                        <a:t>With these tools &amp;</a:t>
                      </a:r>
                      <a:r>
                        <a:rPr lang="en-CA" sz="1100" b="1" baseline="0" dirty="0" smtClean="0"/>
                        <a:t> templates</a:t>
                      </a:r>
                      <a:r>
                        <a:rPr lang="en-CA" sz="1100" dirty="0" smtClean="0"/>
                        <a:t/>
                      </a:r>
                      <a:br>
                        <a:rPr lang="en-CA" sz="1100" dirty="0" smtClean="0"/>
                      </a:br>
                      <a:endParaRPr lang="en-CA" sz="1100" dirty="0" smtClean="0"/>
                    </a:p>
                    <a:p>
                      <a:pPr marL="355600" indent="0" algn="l">
                        <a:buFont typeface="Arial" panose="020B0604020202020204" pitchFamily="34" charset="0"/>
                        <a:buNone/>
                      </a:pPr>
                      <a:r>
                        <a:rPr lang="en-CA" sz="1100" i="1" dirty="0" smtClean="0"/>
                        <a:t>Threat Escalation</a:t>
                      </a:r>
                      <a:r>
                        <a:rPr lang="en-CA" sz="1100" i="1" baseline="0" dirty="0" smtClean="0"/>
                        <a:t> Chart</a:t>
                      </a:r>
                    </a:p>
                    <a:p>
                      <a:pPr marL="355600" indent="0" algn="l">
                        <a:buFont typeface="Arial" panose="020B0604020202020204" pitchFamily="34" charset="0"/>
                        <a:buNone/>
                      </a:pPr>
                      <a:endParaRPr lang="en-CA" sz="1100" baseline="0" dirty="0" smtClean="0"/>
                    </a:p>
                    <a:p>
                      <a:pPr marL="355600" indent="0" algn="l">
                        <a:buFont typeface="Arial" panose="020B0604020202020204" pitchFamily="34" charset="0"/>
                        <a:buNone/>
                      </a:pPr>
                      <a:r>
                        <a:rPr lang="en-CA" sz="1100" i="1" dirty="0" smtClean="0"/>
                        <a:t>Communications RACI</a:t>
                      </a:r>
                    </a:p>
                  </a:txBody>
                  <a:tcPr>
                    <a:lnL w="12700" cap="flat" cmpd="sng" algn="ctr">
                      <a:noFill/>
                      <a:prstDash val="solid"/>
                      <a:round/>
                      <a:headEnd type="none" w="med" len="med"/>
                      <a:tailEnd type="none" w="med" len="med"/>
                    </a:lnL>
                    <a:lnR w="5715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446088" indent="-90488" algn="l">
                        <a:spcAft>
                          <a:spcPts val="600"/>
                        </a:spcAft>
                      </a:pPr>
                      <a:r>
                        <a:rPr lang="en-CA" sz="1100" b="1" dirty="0" smtClean="0"/>
                        <a:t>Then complete these activities…</a:t>
                      </a:r>
                    </a:p>
                    <a:p>
                      <a:pPr marL="527050" indent="-171450" algn="l">
                        <a:spcAft>
                          <a:spcPts val="0"/>
                        </a:spcAft>
                        <a:buFont typeface="Arial" panose="020B0604020202020204" pitchFamily="34" charset="0"/>
                        <a:buChar char="•"/>
                      </a:pPr>
                      <a:r>
                        <a:rPr lang="en-CA" sz="1100" baseline="0" dirty="0" smtClean="0"/>
                        <a:t>Finalize </a:t>
                      </a:r>
                      <a:r>
                        <a:rPr lang="en-CA" sz="1100" i="1" baseline="0" dirty="0" smtClean="0"/>
                        <a:t>Threat Escalation Chart </a:t>
                      </a:r>
                      <a:r>
                        <a:rPr lang="en-CA" sz="1100" baseline="0" dirty="0" smtClean="0"/>
                        <a:t>and </a:t>
                      </a:r>
                      <a:r>
                        <a:rPr lang="en-CA" sz="1100" i="1" baseline="0" dirty="0" smtClean="0"/>
                        <a:t>Communications </a:t>
                      </a:r>
                      <a:r>
                        <a:rPr lang="en-CA" sz="1100" i="1" kern="1200" dirty="0" smtClean="0">
                          <a:solidFill>
                            <a:schemeClr val="dk1"/>
                          </a:solidFill>
                          <a:latin typeface="Arial"/>
                          <a:ea typeface=""/>
                          <a:cs typeface=""/>
                        </a:rPr>
                        <a:t>RACI</a:t>
                      </a:r>
                      <a:r>
                        <a:rPr lang="en-CA" sz="1100" kern="1200" dirty="0" smtClean="0">
                          <a:solidFill>
                            <a:schemeClr val="dk1"/>
                          </a:solidFill>
                          <a:latin typeface="Arial"/>
                          <a:ea typeface=""/>
                          <a:cs typeface=""/>
                        </a:rPr>
                        <a:t>.</a:t>
                      </a:r>
                    </a:p>
                    <a:p>
                      <a:pPr marL="527050" indent="-171450" algn="l">
                        <a:spcAft>
                          <a:spcPts val="0"/>
                        </a:spcAft>
                        <a:buFont typeface="Arial" panose="020B0604020202020204" pitchFamily="34" charset="0"/>
                        <a:buChar char="•"/>
                      </a:pPr>
                      <a:r>
                        <a:rPr lang="en-CA" sz="1100" baseline="0" dirty="0" smtClean="0"/>
                        <a:t>Have the </a:t>
                      </a:r>
                      <a:r>
                        <a:rPr lang="en-CA" sz="1100" dirty="0" smtClean="0"/>
                        <a:t>SIRT </a:t>
                      </a:r>
                      <a:r>
                        <a:rPr lang="en-CA" sz="1100" baseline="0" dirty="0" smtClean="0"/>
                        <a:t>begin discussions around what information will be shared and when.</a:t>
                      </a:r>
                    </a:p>
                  </a:txBody>
                  <a:tcP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88221">
                <a:tc gridSpan="2">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Arial" pitchFamily="34" charset="0"/>
                          <a:cs typeface="Arial" pitchFamily="34" charset="0"/>
                        </a:rPr>
                        <a:t>Phase 1 Results &amp; Insights:</a:t>
                      </a:r>
                    </a:p>
                    <a:p>
                      <a:pPr marL="447675" indent="-179388">
                        <a:buFont typeface="Arial" panose="020B0604020202020204" pitchFamily="34" charset="0"/>
                        <a:buChar char="•"/>
                      </a:pPr>
                      <a:r>
                        <a:rPr lang="en-CA" sz="1100" dirty="0" smtClean="0"/>
                        <a:t>Determine a</a:t>
                      </a:r>
                      <a:r>
                        <a:rPr lang="en-CA" sz="1100" baseline="0" dirty="0" smtClean="0"/>
                        <a:t> threat escalation protocol and define the roles and responsibilities of the </a:t>
                      </a:r>
                      <a:r>
                        <a:rPr lang="en-CA" sz="1100" dirty="0" smtClean="0"/>
                        <a:t>SIRT</a:t>
                      </a:r>
                      <a:r>
                        <a:rPr lang="en-CA" sz="1100" baseline="0" dirty="0" smtClean="0"/>
                        <a:t>. </a:t>
                      </a:r>
                    </a:p>
                    <a:p>
                      <a:pPr marL="447675" indent="-179388">
                        <a:buFont typeface="Arial" panose="020B0604020202020204" pitchFamily="34" charset="0"/>
                        <a:buChar char="•"/>
                      </a:pPr>
                      <a:r>
                        <a:rPr lang="en-CA" sz="1100" baseline="0" dirty="0" smtClean="0"/>
                        <a:t>Identify reporting obligations and understand how they will affect the communications processes.</a:t>
                      </a:r>
                      <a:endParaRPr lang="en-CA" sz="1100" baseline="0" dirty="0"/>
                    </a:p>
                    <a:p>
                      <a:pPr marL="447675" indent="-179388">
                        <a:buFont typeface="Arial" panose="020B0604020202020204" pitchFamily="34" charset="0"/>
                        <a:buChar char="•"/>
                      </a:pPr>
                      <a:r>
                        <a:rPr lang="en-CA" sz="1100" baseline="0" dirty="0" smtClean="0"/>
                        <a:t>Understand the basics of crafting an effective message.</a:t>
                      </a:r>
                    </a:p>
                  </a:txBody>
                  <a:tcPr>
                    <a:lnL w="1270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0479" y="2741043"/>
            <a:ext cx="338488" cy="304923"/>
          </a:xfrm>
          <a:prstGeom prst="rect">
            <a:avLst/>
          </a:prstGeom>
        </p:spPr>
      </p:pic>
      <p:grpSp>
        <p:nvGrpSpPr>
          <p:cNvPr id="20" name="Group 25"/>
          <p:cNvGrpSpPr/>
          <p:nvPr>
            <p:custDataLst>
              <p:tags r:id="rId1"/>
            </p:custDataLst>
          </p:nvPr>
        </p:nvGrpSpPr>
        <p:grpSpPr>
          <a:xfrm>
            <a:off x="321373" y="3910519"/>
            <a:ext cx="266976" cy="250703"/>
            <a:chOff x="3375893" y="3714688"/>
            <a:chExt cx="815991" cy="792088"/>
          </a:xfrm>
          <a:solidFill>
            <a:schemeClr val="bg1">
              <a:lumMod val="85000"/>
            </a:schemeClr>
          </a:solidFill>
        </p:grpSpPr>
        <p:sp>
          <p:nvSpPr>
            <p:cNvPr id="21" name="Rounded Rectangle 20"/>
            <p:cNvSpPr/>
            <p:nvPr>
              <p:custDataLst>
                <p:tags r:id="rId5"/>
              </p:custDataLst>
            </p:nvPr>
          </p:nvSpPr>
          <p:spPr>
            <a:xfrm>
              <a:off x="3375893" y="3714688"/>
              <a:ext cx="815991" cy="792088"/>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pic>
          <p:nvPicPr>
            <p:cNvPr id="22" name="Picture 21" descr="tool.wmf"/>
            <p:cNvPicPr>
              <a:picLocks noChangeAspect="1"/>
            </p:cNvPicPr>
            <p:nvPr>
              <p:custDataLst>
                <p:tags r:id="rId6"/>
              </p:custDataLst>
            </p:nvPr>
          </p:nvPicPr>
          <p:blipFill>
            <a:blip r:embed="rId10" cstate="print"/>
            <a:stretch>
              <a:fillRect/>
            </a:stretch>
          </p:blipFill>
          <p:spPr>
            <a:xfrm>
              <a:off x="3463829" y="3795627"/>
              <a:ext cx="633902" cy="614791"/>
            </a:xfrm>
            <a:prstGeom prst="rect">
              <a:avLst/>
            </a:prstGeom>
            <a:grpFill/>
          </p:spPr>
        </p:pic>
      </p:grpSp>
      <p:pic>
        <p:nvPicPr>
          <p:cNvPr id="24" name="Picture 2" descr="http://static.infotech.com/images/icons/word-icon-20x20.png"/>
          <p:cNvPicPr>
            <a:picLocks noChangeAspect="1" noChangeArrowheads="1"/>
          </p:cNvPicPr>
          <p:nvPr/>
        </p:nvPicPr>
        <p:blipFill>
          <a:blip r:embed="rId11" cstate="print"/>
          <a:srcRect/>
          <a:stretch>
            <a:fillRect/>
          </a:stretch>
        </p:blipFill>
        <p:spPr bwMode="auto">
          <a:xfrm>
            <a:off x="471529" y="5501899"/>
            <a:ext cx="157686" cy="157686"/>
          </a:xfrm>
          <a:prstGeom prst="rect">
            <a:avLst/>
          </a:prstGeom>
          <a:noFill/>
        </p:spPr>
      </p:pic>
      <p:pic>
        <p:nvPicPr>
          <p:cNvPr id="25" name="Picture 4" descr="http://static.infotech.com/images/icons/excel-icon-20x20.png"/>
          <p:cNvPicPr>
            <a:picLocks noChangeAspect="1" noChangeArrowheads="1"/>
          </p:cNvPicPr>
          <p:nvPr/>
        </p:nvPicPr>
        <p:blipFill>
          <a:blip r:embed="rId12" cstate="print"/>
          <a:srcRect/>
          <a:stretch>
            <a:fillRect/>
          </a:stretch>
        </p:blipFill>
        <p:spPr bwMode="auto">
          <a:xfrm>
            <a:off x="471529" y="5172443"/>
            <a:ext cx="157438" cy="157438"/>
          </a:xfrm>
          <a:prstGeom prst="rect">
            <a:avLst/>
          </a:prstGeom>
          <a:noFill/>
        </p:spPr>
      </p:pic>
      <p:pic>
        <p:nvPicPr>
          <p:cNvPr id="37" name="Picture 3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634739" y="2737956"/>
            <a:ext cx="338488" cy="304923"/>
          </a:xfrm>
          <a:prstGeom prst="rect">
            <a:avLst/>
          </a:prstGeom>
        </p:spPr>
      </p:pic>
      <p:grpSp>
        <p:nvGrpSpPr>
          <p:cNvPr id="38" name="Group 25"/>
          <p:cNvGrpSpPr/>
          <p:nvPr>
            <p:custDataLst>
              <p:tags r:id="rId2"/>
            </p:custDataLst>
          </p:nvPr>
        </p:nvGrpSpPr>
        <p:grpSpPr>
          <a:xfrm>
            <a:off x="4671512" y="3936137"/>
            <a:ext cx="266976" cy="250703"/>
            <a:chOff x="3375893" y="3714688"/>
            <a:chExt cx="815991" cy="792088"/>
          </a:xfrm>
          <a:solidFill>
            <a:schemeClr val="bg1">
              <a:lumMod val="85000"/>
            </a:schemeClr>
          </a:solidFill>
        </p:grpSpPr>
        <p:sp>
          <p:nvSpPr>
            <p:cNvPr id="39" name="Rounded Rectangle 38"/>
            <p:cNvSpPr/>
            <p:nvPr>
              <p:custDataLst>
                <p:tags r:id="rId3"/>
              </p:custDataLst>
            </p:nvPr>
          </p:nvSpPr>
          <p:spPr>
            <a:xfrm>
              <a:off x="3375893" y="3714688"/>
              <a:ext cx="815991" cy="792088"/>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pic>
          <p:nvPicPr>
            <p:cNvPr id="40" name="Picture 39" descr="tool.wmf"/>
            <p:cNvPicPr>
              <a:picLocks noChangeAspect="1"/>
            </p:cNvPicPr>
            <p:nvPr>
              <p:custDataLst>
                <p:tags r:id="rId4"/>
              </p:custDataLst>
            </p:nvPr>
          </p:nvPicPr>
          <p:blipFill>
            <a:blip r:embed="rId10" cstate="print"/>
            <a:stretch>
              <a:fillRect/>
            </a:stretch>
          </p:blipFill>
          <p:spPr>
            <a:xfrm>
              <a:off x="3463829" y="3795627"/>
              <a:ext cx="633902" cy="614791"/>
            </a:xfrm>
            <a:prstGeom prst="rect">
              <a:avLst/>
            </a:prstGeom>
            <a:grpFill/>
          </p:spPr>
        </p:pic>
      </p:grpSp>
      <p:sp>
        <p:nvSpPr>
          <p:cNvPr id="31" name="Text Placeholder 2"/>
          <p:cNvSpPr txBox="1">
            <a:spLocks/>
          </p:cNvSpPr>
          <p:nvPr/>
        </p:nvSpPr>
        <p:spPr bwMode="auto">
          <a:xfrm>
            <a:off x="639475" y="1143778"/>
            <a:ext cx="8199437" cy="3460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6213" indent="-176213" eaLnBrk="0" hangingPunct="0">
              <a:spcBef>
                <a:spcPts val="0"/>
              </a:spcBef>
              <a:spcAft>
                <a:spcPts val="450"/>
              </a:spcAft>
              <a:buClr>
                <a:srgbClr val="333333"/>
              </a:buClr>
              <a:buSzPct val="100000"/>
              <a:buFont typeface="Arial" pitchFamily="34" charset="0"/>
              <a:buBlip>
                <a:blip r:embed="rId13"/>
              </a:buBlip>
              <a:defRPr/>
            </a:pPr>
            <a:r>
              <a:rPr lang="en-US" sz="1400" b="1" dirty="0">
                <a:solidFill>
                  <a:srgbClr val="333333"/>
                </a:solidFill>
                <a:cs typeface="Open Sans"/>
              </a:rPr>
              <a:t>Call 1-888-670-8889 </a:t>
            </a:r>
            <a:r>
              <a:rPr lang="en-US" sz="1400" dirty="0">
                <a:solidFill>
                  <a:srgbClr val="333333"/>
                </a:solidFill>
                <a:cs typeface="Open Sans"/>
              </a:rPr>
              <a:t>or email </a:t>
            </a:r>
            <a:r>
              <a:rPr lang="en-US" sz="1400" dirty="0" smtClean="0">
                <a:solidFill>
                  <a:srgbClr val="333333"/>
                </a:solidFill>
                <a:cs typeface="Open Sans"/>
                <a:hlinkClick r:id="rId14"/>
              </a:rPr>
              <a:t>GuidedImplementations@InfoTech.com</a:t>
            </a:r>
            <a:r>
              <a:rPr lang="en-US" sz="1400" dirty="0" smtClean="0">
                <a:solidFill>
                  <a:srgbClr val="333333"/>
                </a:solidFill>
                <a:cs typeface="Open Sans"/>
              </a:rPr>
              <a:t> for more information. </a:t>
            </a:r>
            <a:endParaRPr lang="en-US" sz="1400" dirty="0">
              <a:solidFill>
                <a:srgbClr val="333333"/>
              </a:solidFill>
              <a:cs typeface="Open Sans"/>
            </a:endParaRPr>
          </a:p>
        </p:txBody>
      </p:sp>
    </p:spTree>
    <p:extLst>
      <p:ext uri="{BB962C8B-B14F-4D97-AF65-F5344CB8AC3E}">
        <p14:creationId xmlns:p14="http://schemas.microsoft.com/office/powerpoint/2010/main" val="16288386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the basics of incident response communications</a:t>
            </a:r>
            <a:endParaRPr lang="en-US" dirty="0"/>
          </a:p>
        </p:txBody>
      </p:sp>
      <p:sp>
        <p:nvSpPr>
          <p:cNvPr id="3" name="Text Placeholder 2"/>
          <p:cNvSpPr>
            <a:spLocks noGrp="1"/>
          </p:cNvSpPr>
          <p:nvPr>
            <p:ph type="body" sz="quarter" idx="10"/>
          </p:nvPr>
        </p:nvSpPr>
        <p:spPr/>
        <p:txBody>
          <a:bodyPr/>
          <a:lstStyle/>
          <a:p>
            <a:r>
              <a:rPr lang="en-US" dirty="0" smtClean="0"/>
              <a:t>1.1</a:t>
            </a:r>
            <a:endParaRPr lang="en-US" dirty="0"/>
          </a:p>
        </p:txBody>
      </p:sp>
      <p:sp>
        <p:nvSpPr>
          <p:cNvPr id="5" name="Oval 4"/>
          <p:cNvSpPr/>
          <p:nvPr/>
        </p:nvSpPr>
        <p:spPr>
          <a:xfrm>
            <a:off x="650046" y="1171653"/>
            <a:ext cx="432000" cy="432000"/>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1</a:t>
            </a:r>
            <a:endParaRPr lang="en-US" dirty="0"/>
          </a:p>
        </p:txBody>
      </p:sp>
      <p:sp>
        <p:nvSpPr>
          <p:cNvPr id="6" name="Oval 5"/>
          <p:cNvSpPr/>
          <p:nvPr/>
        </p:nvSpPr>
        <p:spPr>
          <a:xfrm>
            <a:off x="650046" y="1791473"/>
            <a:ext cx="432000" cy="432000"/>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2</a:t>
            </a:r>
            <a:endParaRPr lang="en-US" dirty="0"/>
          </a:p>
        </p:txBody>
      </p:sp>
      <p:sp>
        <p:nvSpPr>
          <p:cNvPr id="7" name="Oval 6"/>
          <p:cNvSpPr/>
          <p:nvPr/>
        </p:nvSpPr>
        <p:spPr>
          <a:xfrm>
            <a:off x="641268" y="3024922"/>
            <a:ext cx="432000" cy="432000"/>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4</a:t>
            </a:r>
          </a:p>
        </p:txBody>
      </p:sp>
      <p:sp>
        <p:nvSpPr>
          <p:cNvPr id="8" name="Rectangle 7"/>
          <p:cNvSpPr/>
          <p:nvPr/>
        </p:nvSpPr>
        <p:spPr>
          <a:xfrm>
            <a:off x="1304366" y="1120449"/>
            <a:ext cx="7056907" cy="523220"/>
          </a:xfrm>
          <a:prstGeom prst="rect">
            <a:avLst/>
          </a:prstGeom>
        </p:spPr>
        <p:txBody>
          <a:bodyPr wrap="square">
            <a:spAutoFit/>
          </a:bodyPr>
          <a:lstStyle/>
          <a:p>
            <a:pPr>
              <a:spcAft>
                <a:spcPts val="600"/>
              </a:spcAft>
            </a:pPr>
            <a:r>
              <a:rPr lang="en-US" sz="1400" dirty="0"/>
              <a:t>Incident response communications are any written or verbal correspondence that takes place during or following a cybersecurity incident. </a:t>
            </a:r>
          </a:p>
        </p:txBody>
      </p:sp>
      <p:sp>
        <p:nvSpPr>
          <p:cNvPr id="9" name="Rectangle 8"/>
          <p:cNvSpPr/>
          <p:nvPr/>
        </p:nvSpPr>
        <p:spPr>
          <a:xfrm>
            <a:off x="1304366" y="1745863"/>
            <a:ext cx="7056907" cy="523220"/>
          </a:xfrm>
          <a:prstGeom prst="rect">
            <a:avLst/>
          </a:prstGeom>
        </p:spPr>
        <p:txBody>
          <a:bodyPr wrap="square">
            <a:spAutoFit/>
          </a:bodyPr>
          <a:lstStyle/>
          <a:p>
            <a:pPr>
              <a:spcAft>
                <a:spcPts val="600"/>
              </a:spcAft>
            </a:pPr>
            <a:r>
              <a:rPr lang="en-US" sz="1400" dirty="0"/>
              <a:t>These kinds of communications may seem basic, but in the chaos of a serious </a:t>
            </a:r>
            <a:r>
              <a:rPr lang="en-US" sz="1400" dirty="0" smtClean="0"/>
              <a:t>incident </a:t>
            </a:r>
            <a:r>
              <a:rPr lang="en-US" sz="1400" dirty="0"/>
              <a:t>or crisis, </a:t>
            </a:r>
            <a:r>
              <a:rPr lang="en-US" sz="1400" dirty="0" smtClean="0"/>
              <a:t>these tasks </a:t>
            </a:r>
            <a:r>
              <a:rPr lang="en-US" sz="1400" dirty="0"/>
              <a:t>can become major challenges if you’re not prepared</a:t>
            </a:r>
            <a:r>
              <a:rPr lang="en-US" sz="1400" dirty="0" smtClean="0"/>
              <a:t>. </a:t>
            </a:r>
            <a:endParaRPr lang="en-US" sz="1400" dirty="0"/>
          </a:p>
        </p:txBody>
      </p:sp>
      <p:sp>
        <p:nvSpPr>
          <p:cNvPr id="10" name="Rectangle 9"/>
          <p:cNvSpPr/>
          <p:nvPr/>
        </p:nvSpPr>
        <p:spPr>
          <a:xfrm>
            <a:off x="1304364" y="3605903"/>
            <a:ext cx="7056907" cy="523220"/>
          </a:xfrm>
          <a:prstGeom prst="rect">
            <a:avLst/>
          </a:prstGeom>
        </p:spPr>
        <p:txBody>
          <a:bodyPr wrap="square">
            <a:spAutoFit/>
          </a:bodyPr>
          <a:lstStyle/>
          <a:p>
            <a:pPr>
              <a:spcAft>
                <a:spcPts val="600"/>
              </a:spcAft>
            </a:pPr>
            <a:r>
              <a:rPr lang="en-US" sz="1400" dirty="0"/>
              <a:t>Incidents vary in degree and severity, meaning not all incidents will need to </a:t>
            </a:r>
            <a:r>
              <a:rPr lang="en-US" sz="1400" dirty="0" smtClean="0"/>
              <a:t>be communicated </a:t>
            </a:r>
            <a:r>
              <a:rPr lang="en-US" sz="1400" dirty="0"/>
              <a:t>to all of the same groups of people.</a:t>
            </a:r>
          </a:p>
        </p:txBody>
      </p:sp>
      <p:cxnSp>
        <p:nvCxnSpPr>
          <p:cNvPr id="11" name="Straight Connector 10"/>
          <p:cNvCxnSpPr/>
          <p:nvPr/>
        </p:nvCxnSpPr>
        <p:spPr>
          <a:xfrm flipV="1">
            <a:off x="496932" y="4244693"/>
            <a:ext cx="8013217" cy="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79488" y="5726899"/>
            <a:ext cx="2672861" cy="307777"/>
          </a:xfrm>
          <a:prstGeom prst="rect">
            <a:avLst/>
          </a:prstGeom>
        </p:spPr>
        <p:txBody>
          <a:bodyPr wrap="square" rtlCol="0">
            <a:spAutoFit/>
          </a:bodyPr>
          <a:lstStyle/>
          <a:p>
            <a:r>
              <a:rPr lang="en-US" sz="1400" b="1" dirty="0" smtClean="0"/>
              <a:t>Internal</a:t>
            </a:r>
            <a:endParaRPr lang="en-US" sz="1200" b="1" dirty="0" smtClean="0"/>
          </a:p>
        </p:txBody>
      </p:sp>
      <p:sp>
        <p:nvSpPr>
          <p:cNvPr id="13" name="TextBox 12"/>
          <p:cNvSpPr txBox="1"/>
          <p:nvPr/>
        </p:nvSpPr>
        <p:spPr>
          <a:xfrm>
            <a:off x="1579488" y="4708893"/>
            <a:ext cx="2529501" cy="307777"/>
          </a:xfrm>
          <a:prstGeom prst="rect">
            <a:avLst/>
          </a:prstGeom>
        </p:spPr>
        <p:txBody>
          <a:bodyPr wrap="square" rtlCol="0">
            <a:spAutoFit/>
          </a:bodyPr>
          <a:lstStyle/>
          <a:p>
            <a:r>
              <a:rPr lang="en-US" sz="1400" b="1" dirty="0" smtClean="0"/>
              <a:t>External</a:t>
            </a:r>
            <a:endParaRPr lang="en-US" sz="1200" b="1" dirty="0" smtClean="0"/>
          </a:p>
        </p:txBody>
      </p:sp>
      <p:sp>
        <p:nvSpPr>
          <p:cNvPr id="14" name="TextBox 13"/>
          <p:cNvSpPr txBox="1"/>
          <p:nvPr/>
        </p:nvSpPr>
        <p:spPr>
          <a:xfrm rot="16200000">
            <a:off x="-282032" y="5108489"/>
            <a:ext cx="1981200" cy="523220"/>
          </a:xfrm>
          <a:prstGeom prst="rect">
            <a:avLst/>
          </a:prstGeom>
        </p:spPr>
        <p:txBody>
          <a:bodyPr wrap="square" rtlCol="0">
            <a:spAutoFit/>
          </a:bodyPr>
          <a:lstStyle/>
          <a:p>
            <a:pPr algn="ctr"/>
            <a:r>
              <a:rPr lang="en-US" sz="1400" b="1" dirty="0" smtClean="0"/>
              <a:t>Communication types</a:t>
            </a:r>
          </a:p>
        </p:txBody>
      </p:sp>
      <p:cxnSp>
        <p:nvCxnSpPr>
          <p:cNvPr id="45" name="Straight Arrow Connector 44"/>
          <p:cNvCxnSpPr>
            <a:stCxn id="14" idx="2"/>
            <a:endCxn id="13" idx="1"/>
          </p:cNvCxnSpPr>
          <p:nvPr/>
        </p:nvCxnSpPr>
        <p:spPr>
          <a:xfrm flipV="1">
            <a:off x="970178" y="4862782"/>
            <a:ext cx="609310" cy="507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4" idx="2"/>
            <a:endCxn id="12" idx="1"/>
          </p:cNvCxnSpPr>
          <p:nvPr/>
        </p:nvCxnSpPr>
        <p:spPr>
          <a:xfrm>
            <a:off x="970178" y="5370099"/>
            <a:ext cx="609310" cy="510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647912" y="4518775"/>
            <a:ext cx="3711258" cy="1015663"/>
          </a:xfrm>
          <a:prstGeom prst="rect">
            <a:avLst/>
          </a:prstGeom>
        </p:spPr>
        <p:txBody>
          <a:bodyPr wrap="square" numCol="2" rtlCol="0">
            <a:spAutoFit/>
          </a:bodyPr>
          <a:lstStyle/>
          <a:p>
            <a:pPr marL="171450" indent="-171450">
              <a:buFont typeface="Arial" panose="020B0604020202020204" pitchFamily="34" charset="0"/>
              <a:buChar char="•"/>
            </a:pPr>
            <a:r>
              <a:rPr lang="en-US" sz="1200" dirty="0" smtClean="0"/>
              <a:t>Public</a:t>
            </a:r>
          </a:p>
          <a:p>
            <a:pPr marL="171450" indent="-171450">
              <a:buFont typeface="Arial" panose="020B0604020202020204" pitchFamily="34" charset="0"/>
              <a:buChar char="•"/>
            </a:pPr>
            <a:r>
              <a:rPr lang="en-US" sz="1200" dirty="0" smtClean="0"/>
              <a:t>Media</a:t>
            </a:r>
          </a:p>
          <a:p>
            <a:pPr marL="171450" indent="-171450">
              <a:buFont typeface="Arial" panose="020B0604020202020204" pitchFamily="34" charset="0"/>
              <a:buChar char="•"/>
            </a:pPr>
            <a:r>
              <a:rPr lang="en-US" sz="1200" dirty="0" smtClean="0"/>
              <a:t>Business partners</a:t>
            </a:r>
          </a:p>
          <a:p>
            <a:pPr marL="171450" indent="-171450">
              <a:buFont typeface="Arial" panose="020B0604020202020204" pitchFamily="34" charset="0"/>
              <a:buChar char="•"/>
            </a:pPr>
            <a:endParaRPr lang="en-US" sz="1200" dirty="0" smtClean="0"/>
          </a:p>
          <a:p>
            <a:pPr marL="171450" indent="-171450">
              <a:buFont typeface="Arial" panose="020B0604020202020204" pitchFamily="34" charset="0"/>
              <a:buChar char="•"/>
            </a:pPr>
            <a:endParaRPr lang="en-US" sz="1200" dirty="0" smtClean="0"/>
          </a:p>
          <a:p>
            <a:pPr marL="171450" indent="-171450">
              <a:buFont typeface="Arial" panose="020B0604020202020204" pitchFamily="34" charset="0"/>
              <a:buChar char="•"/>
            </a:pPr>
            <a:r>
              <a:rPr lang="en-US" sz="1200" dirty="0" smtClean="0"/>
              <a:t>Regulatory agencies</a:t>
            </a:r>
          </a:p>
          <a:p>
            <a:pPr marL="171450" indent="-171450">
              <a:buFont typeface="Arial" panose="020B0604020202020204" pitchFamily="34" charset="0"/>
              <a:buChar char="•"/>
            </a:pPr>
            <a:r>
              <a:rPr lang="en-US" sz="1200" dirty="0" smtClean="0"/>
              <a:t>Insurance providers</a:t>
            </a:r>
          </a:p>
          <a:p>
            <a:pPr marL="171450" indent="-171450">
              <a:buFont typeface="Arial" panose="020B0604020202020204" pitchFamily="34" charset="0"/>
              <a:buChar char="•"/>
            </a:pPr>
            <a:r>
              <a:rPr lang="en-US" sz="1200" dirty="0" smtClean="0"/>
              <a:t>Law enforcement</a:t>
            </a:r>
          </a:p>
        </p:txBody>
      </p:sp>
      <p:sp>
        <p:nvSpPr>
          <p:cNvPr id="53" name="Left Brace 52"/>
          <p:cNvSpPr/>
          <p:nvPr/>
        </p:nvSpPr>
        <p:spPr>
          <a:xfrm>
            <a:off x="2431451" y="4415288"/>
            <a:ext cx="221992" cy="82638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 name="TextBox 53"/>
          <p:cNvSpPr txBox="1"/>
          <p:nvPr/>
        </p:nvSpPr>
        <p:spPr>
          <a:xfrm>
            <a:off x="3555536" y="4361270"/>
            <a:ext cx="1106905" cy="307777"/>
          </a:xfrm>
          <a:prstGeom prst="rect">
            <a:avLst/>
          </a:prstGeom>
        </p:spPr>
        <p:txBody>
          <a:bodyPr wrap="square" rtlCol="0">
            <a:spAutoFit/>
          </a:bodyPr>
          <a:lstStyle/>
          <a:p>
            <a:r>
              <a:rPr lang="en-US" sz="1400" b="1" dirty="0" smtClean="0"/>
              <a:t>Sent to</a:t>
            </a:r>
          </a:p>
        </p:txBody>
      </p:sp>
      <p:sp>
        <p:nvSpPr>
          <p:cNvPr id="55" name="Left Brace 54"/>
          <p:cNvSpPr/>
          <p:nvPr/>
        </p:nvSpPr>
        <p:spPr>
          <a:xfrm>
            <a:off x="2431451" y="5456149"/>
            <a:ext cx="221992" cy="82638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 name="Rectangle 55"/>
          <p:cNvSpPr/>
          <p:nvPr/>
        </p:nvSpPr>
        <p:spPr>
          <a:xfrm>
            <a:off x="3555536" y="5266600"/>
            <a:ext cx="790601" cy="307777"/>
          </a:xfrm>
          <a:prstGeom prst="rect">
            <a:avLst/>
          </a:prstGeom>
        </p:spPr>
        <p:txBody>
          <a:bodyPr wrap="none">
            <a:spAutoFit/>
          </a:bodyPr>
          <a:lstStyle/>
          <a:p>
            <a:r>
              <a:rPr lang="en-US" sz="1400" b="1" dirty="0"/>
              <a:t>Sent </a:t>
            </a:r>
            <a:r>
              <a:rPr lang="en-US" sz="1400" b="1" dirty="0" smtClean="0"/>
              <a:t>to</a:t>
            </a:r>
            <a:endParaRPr lang="en-US" sz="1400" b="1" dirty="0"/>
          </a:p>
        </p:txBody>
      </p:sp>
      <p:sp>
        <p:nvSpPr>
          <p:cNvPr id="57" name="TextBox 56"/>
          <p:cNvSpPr txBox="1"/>
          <p:nvPr/>
        </p:nvSpPr>
        <p:spPr>
          <a:xfrm>
            <a:off x="2647912" y="5532500"/>
            <a:ext cx="3554847" cy="646331"/>
          </a:xfrm>
          <a:prstGeom prst="rect">
            <a:avLst/>
          </a:prstGeom>
        </p:spPr>
        <p:txBody>
          <a:bodyPr wrap="square" rtlCol="0">
            <a:spAutoFit/>
          </a:bodyPr>
          <a:lstStyle/>
          <a:p>
            <a:pPr marL="171450" indent="-171450">
              <a:buFont typeface="Arial" panose="020B0604020202020204" pitchFamily="34" charset="0"/>
              <a:buChar char="•"/>
            </a:pPr>
            <a:r>
              <a:rPr lang="en-US" sz="1200" dirty="0" smtClean="0"/>
              <a:t>Employees</a:t>
            </a:r>
          </a:p>
          <a:p>
            <a:pPr marL="171450" indent="-171450">
              <a:buFont typeface="Arial" panose="020B0604020202020204" pitchFamily="34" charset="0"/>
              <a:buChar char="•"/>
            </a:pPr>
            <a:r>
              <a:rPr lang="en-US" sz="1200" dirty="0" smtClean="0"/>
              <a:t>C-suite executives</a:t>
            </a:r>
          </a:p>
          <a:p>
            <a:pPr marL="171450" indent="-171450">
              <a:buFont typeface="Arial" panose="020B0604020202020204" pitchFamily="34" charset="0"/>
              <a:buChar char="•"/>
            </a:pPr>
            <a:r>
              <a:rPr lang="en-US" sz="1200" dirty="0" smtClean="0"/>
              <a:t>Incident response </a:t>
            </a:r>
            <a:r>
              <a:rPr lang="en-US" sz="1200" dirty="0"/>
              <a:t>t</a:t>
            </a:r>
            <a:r>
              <a:rPr lang="en-US" sz="1200" dirty="0" smtClean="0"/>
              <a:t>eam members</a:t>
            </a:r>
          </a:p>
        </p:txBody>
      </p:sp>
      <p:sp>
        <p:nvSpPr>
          <p:cNvPr id="58" name="TextBox 57"/>
          <p:cNvSpPr txBox="1"/>
          <p:nvPr/>
        </p:nvSpPr>
        <p:spPr>
          <a:xfrm>
            <a:off x="6359170" y="4359242"/>
            <a:ext cx="2728389" cy="307777"/>
          </a:xfrm>
          <a:prstGeom prst="rect">
            <a:avLst/>
          </a:prstGeom>
        </p:spPr>
        <p:txBody>
          <a:bodyPr wrap="square" rtlCol="0">
            <a:spAutoFit/>
          </a:bodyPr>
          <a:lstStyle/>
          <a:p>
            <a:pPr algn="ctr"/>
            <a:r>
              <a:rPr lang="en-US" sz="1400" b="1" dirty="0" smtClean="0"/>
              <a:t>Communications examples</a:t>
            </a:r>
          </a:p>
        </p:txBody>
      </p:sp>
      <p:sp>
        <p:nvSpPr>
          <p:cNvPr id="63" name="TextBox 62"/>
          <p:cNvSpPr txBox="1"/>
          <p:nvPr/>
        </p:nvSpPr>
        <p:spPr>
          <a:xfrm>
            <a:off x="7055365" y="4624198"/>
            <a:ext cx="2001068" cy="1938992"/>
          </a:xfrm>
          <a:prstGeom prst="rect">
            <a:avLst/>
          </a:prstGeom>
        </p:spPr>
        <p:txBody>
          <a:bodyPr wrap="square" rtlCol="0">
            <a:spAutoFit/>
          </a:bodyPr>
          <a:lstStyle/>
          <a:p>
            <a:pPr marL="171450" indent="-171450">
              <a:buFont typeface="Arial" panose="020B0604020202020204" pitchFamily="34" charset="0"/>
              <a:buChar char="•"/>
            </a:pPr>
            <a:r>
              <a:rPr lang="en-US" sz="1200" dirty="0" smtClean="0"/>
              <a:t>Press release</a:t>
            </a:r>
          </a:p>
          <a:p>
            <a:pPr marL="171450" indent="-171450">
              <a:buFont typeface="Arial" panose="020B0604020202020204" pitchFamily="34" charset="0"/>
              <a:buChar char="•"/>
            </a:pPr>
            <a:r>
              <a:rPr lang="en-US" sz="1200" dirty="0"/>
              <a:t>Interview</a:t>
            </a:r>
            <a:endParaRPr lang="en-US" sz="1200" dirty="0" smtClean="0"/>
          </a:p>
          <a:p>
            <a:pPr marL="171450" indent="-171450">
              <a:buFont typeface="Arial" panose="020B0604020202020204" pitchFamily="34" charset="0"/>
              <a:buChar char="•"/>
            </a:pPr>
            <a:r>
              <a:rPr lang="en-US" sz="1200" dirty="0" smtClean="0"/>
              <a:t>Incident report</a:t>
            </a:r>
          </a:p>
          <a:p>
            <a:pPr marL="171450" indent="-171450">
              <a:buFont typeface="Arial" panose="020B0604020202020204" pitchFamily="34" charset="0"/>
              <a:buChar char="•"/>
            </a:pPr>
            <a:r>
              <a:rPr lang="en-US" sz="1200" dirty="0" smtClean="0"/>
              <a:t>Insurance claim</a:t>
            </a:r>
          </a:p>
          <a:p>
            <a:pPr marL="171450" indent="-171450">
              <a:buFont typeface="Arial" panose="020B0604020202020204" pitchFamily="34" charset="0"/>
              <a:buChar char="•"/>
            </a:pPr>
            <a:r>
              <a:rPr lang="en-US" sz="1200" dirty="0" smtClean="0"/>
              <a:t>Email</a:t>
            </a:r>
          </a:p>
          <a:p>
            <a:pPr marL="171450" indent="-171450">
              <a:buFont typeface="Arial" panose="020B0604020202020204" pitchFamily="34" charset="0"/>
              <a:buChar char="•"/>
            </a:pPr>
            <a:r>
              <a:rPr lang="en-US" sz="1200" dirty="0" smtClean="0"/>
              <a:t>Phone call</a:t>
            </a:r>
          </a:p>
          <a:p>
            <a:pPr marL="171450" indent="-171450">
              <a:buFont typeface="Arial" panose="020B0604020202020204" pitchFamily="34" charset="0"/>
              <a:buChar char="•"/>
            </a:pPr>
            <a:r>
              <a:rPr lang="en-US" sz="1200" dirty="0" smtClean="0"/>
              <a:t>Correspondence </a:t>
            </a:r>
            <a:br>
              <a:rPr lang="en-US" sz="1200" dirty="0" smtClean="0"/>
            </a:br>
            <a:r>
              <a:rPr lang="en-US" sz="1200" dirty="0" smtClean="0"/>
              <a:t>template</a:t>
            </a:r>
          </a:p>
          <a:p>
            <a:pPr marL="171450" indent="-171450">
              <a:buFont typeface="Arial" panose="020B0604020202020204" pitchFamily="34" charset="0"/>
              <a:buChar char="•"/>
            </a:pPr>
            <a:r>
              <a:rPr lang="en-US" sz="1200" dirty="0" smtClean="0"/>
              <a:t>Company meeting</a:t>
            </a:r>
          </a:p>
          <a:p>
            <a:pPr marL="171450" indent="-171450">
              <a:buFont typeface="Arial" panose="020B0604020202020204" pitchFamily="34" charset="0"/>
              <a:buChar char="•"/>
            </a:pPr>
            <a:endParaRPr lang="en-US" sz="1200" dirty="0" smtClean="0"/>
          </a:p>
        </p:txBody>
      </p:sp>
      <p:sp>
        <p:nvSpPr>
          <p:cNvPr id="69" name="Right Brace 68"/>
          <p:cNvSpPr/>
          <p:nvPr/>
        </p:nvSpPr>
        <p:spPr>
          <a:xfrm>
            <a:off x="6206538" y="4651270"/>
            <a:ext cx="565193" cy="15321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Oval 25"/>
          <p:cNvSpPr/>
          <p:nvPr/>
        </p:nvSpPr>
        <p:spPr>
          <a:xfrm>
            <a:off x="650046" y="3651513"/>
            <a:ext cx="432000" cy="432000"/>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5</a:t>
            </a:r>
            <a:endParaRPr lang="en-US" dirty="0"/>
          </a:p>
        </p:txBody>
      </p:sp>
      <p:sp>
        <p:nvSpPr>
          <p:cNvPr id="15" name="TextBox 14"/>
          <p:cNvSpPr txBox="1"/>
          <p:nvPr/>
        </p:nvSpPr>
        <p:spPr>
          <a:xfrm>
            <a:off x="1304365" y="2979312"/>
            <a:ext cx="7056908" cy="523220"/>
          </a:xfrm>
          <a:prstGeom prst="rect">
            <a:avLst/>
          </a:prstGeom>
        </p:spPr>
        <p:txBody>
          <a:bodyPr wrap="square" rtlCol="0">
            <a:spAutoFit/>
          </a:bodyPr>
          <a:lstStyle/>
          <a:p>
            <a:r>
              <a:rPr lang="en-US" sz="1400" dirty="0" smtClean="0"/>
              <a:t>Incident response communications come in two types: internal and external. These communication types are similar, but have different audiences.</a:t>
            </a:r>
          </a:p>
        </p:txBody>
      </p:sp>
      <p:sp>
        <p:nvSpPr>
          <p:cNvPr id="30" name="Oval 29"/>
          <p:cNvSpPr/>
          <p:nvPr/>
        </p:nvSpPr>
        <p:spPr>
          <a:xfrm>
            <a:off x="641268" y="2421788"/>
            <a:ext cx="432000" cy="432000"/>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3</a:t>
            </a:r>
          </a:p>
        </p:txBody>
      </p:sp>
      <p:sp>
        <p:nvSpPr>
          <p:cNvPr id="18" name="TextBox 17"/>
          <p:cNvSpPr txBox="1"/>
          <p:nvPr/>
        </p:nvSpPr>
        <p:spPr>
          <a:xfrm>
            <a:off x="1304364" y="2372473"/>
            <a:ext cx="7056909" cy="523220"/>
          </a:xfrm>
          <a:prstGeom prst="rect">
            <a:avLst/>
          </a:prstGeom>
        </p:spPr>
        <p:txBody>
          <a:bodyPr wrap="square" rtlCol="0">
            <a:spAutoFit/>
          </a:bodyPr>
          <a:lstStyle/>
          <a:p>
            <a:r>
              <a:rPr lang="en-US" sz="1400" dirty="0" smtClean="0"/>
              <a:t>Effective planning begins with incorporating communications procedures</a:t>
            </a:r>
            <a:r>
              <a:rPr lang="en-US" sz="1400" dirty="0"/>
              <a:t> </a:t>
            </a:r>
            <a:r>
              <a:rPr lang="en-US" sz="1400" dirty="0" smtClean="0"/>
              <a:t>and protocols into the cybersecurity incident response plan.</a:t>
            </a:r>
          </a:p>
        </p:txBody>
      </p:sp>
    </p:spTree>
    <p:extLst>
      <p:ext uri="{BB962C8B-B14F-4D97-AF65-F5344CB8AC3E}">
        <p14:creationId xmlns:p14="http://schemas.microsoft.com/office/powerpoint/2010/main" val="11585178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a:t>
            </a:r>
            <a:r>
              <a:rPr lang="en-US" dirty="0"/>
              <a:t>the basics of incident response </a:t>
            </a:r>
            <a:r>
              <a:rPr lang="en-US" dirty="0" smtClean="0"/>
              <a:t>communications </a:t>
            </a:r>
            <a:r>
              <a:rPr lang="en-US" b="1" dirty="0" smtClean="0"/>
              <a:t>continued</a:t>
            </a:r>
            <a:r>
              <a:rPr lang="en-US" dirty="0" smtClean="0"/>
              <a:t> </a:t>
            </a:r>
            <a:endParaRPr lang="en-US" dirty="0"/>
          </a:p>
        </p:txBody>
      </p:sp>
      <p:sp>
        <p:nvSpPr>
          <p:cNvPr id="3" name="Text Placeholder 2"/>
          <p:cNvSpPr>
            <a:spLocks noGrp="1"/>
          </p:cNvSpPr>
          <p:nvPr>
            <p:ph type="body" sz="quarter" idx="10"/>
          </p:nvPr>
        </p:nvSpPr>
        <p:spPr/>
        <p:txBody>
          <a:bodyPr/>
          <a:lstStyle/>
          <a:p>
            <a:r>
              <a:rPr lang="en-US" dirty="0" smtClean="0"/>
              <a:t>1.1</a:t>
            </a:r>
            <a:endParaRPr lang="en-US" dirty="0"/>
          </a:p>
        </p:txBody>
      </p:sp>
      <p:sp>
        <p:nvSpPr>
          <p:cNvPr id="10" name="Rectangle 34"/>
          <p:cNvSpPr/>
          <p:nvPr/>
        </p:nvSpPr>
        <p:spPr>
          <a:xfrm>
            <a:off x="309204" y="1136998"/>
            <a:ext cx="3657501" cy="28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smtClean="0"/>
              <a:t>     Preparation is key</a:t>
            </a:r>
            <a:endParaRPr lang="en-CA" sz="1400" b="1" dirty="0"/>
          </a:p>
        </p:txBody>
      </p:sp>
      <p:sp>
        <p:nvSpPr>
          <p:cNvPr id="11" name="Rectangle 34"/>
          <p:cNvSpPr/>
          <p:nvPr/>
        </p:nvSpPr>
        <p:spPr>
          <a:xfrm>
            <a:off x="309202" y="3333982"/>
            <a:ext cx="3657501" cy="2890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smtClean="0"/>
              <a:t>     Inside and outside are linked</a:t>
            </a:r>
            <a:endParaRPr lang="en-CA" sz="1400" b="1" dirty="0"/>
          </a:p>
        </p:txBody>
      </p:sp>
      <p:sp>
        <p:nvSpPr>
          <p:cNvPr id="12" name="Rectangle 34"/>
          <p:cNvSpPr/>
          <p:nvPr/>
        </p:nvSpPr>
        <p:spPr>
          <a:xfrm>
            <a:off x="309201" y="5108323"/>
            <a:ext cx="3657501" cy="2890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smtClean="0"/>
              <a:t>     Communicating can be a big job</a:t>
            </a:r>
            <a:endParaRPr lang="en-CA" sz="1400" b="1" dirty="0"/>
          </a:p>
        </p:txBody>
      </p:sp>
      <p:sp>
        <p:nvSpPr>
          <p:cNvPr id="13" name="TextBox 12"/>
          <p:cNvSpPr txBox="1"/>
          <p:nvPr/>
        </p:nvSpPr>
        <p:spPr>
          <a:xfrm>
            <a:off x="309203" y="1423368"/>
            <a:ext cx="8556667" cy="1723549"/>
          </a:xfrm>
          <a:prstGeom prst="rect">
            <a:avLst/>
          </a:prstGeom>
        </p:spPr>
        <p:txBody>
          <a:bodyPr wrap="square" rtlCol="0">
            <a:spAutoFit/>
          </a:bodyPr>
          <a:lstStyle/>
          <a:p>
            <a:pPr marL="171450" indent="-171450">
              <a:spcBef>
                <a:spcPts val="600"/>
              </a:spcBef>
              <a:buFont typeface="Arial" panose="020B0604020202020204" pitchFamily="34" charset="0"/>
              <a:buChar char="•"/>
            </a:pPr>
            <a:r>
              <a:rPr lang="en-US" sz="1200" dirty="0" smtClean="0"/>
              <a:t>Incident response communications are an extension of incident response planning more generally, yet communications are often forgotten or ignored during incident response planning. However, a plan is not much good if the people who need to use it do not know how to communicate with each other (let alone with external stakeholders) during a crisis.</a:t>
            </a:r>
          </a:p>
          <a:p>
            <a:pPr marL="171450" indent="-171450">
              <a:spcBef>
                <a:spcPts val="600"/>
              </a:spcBef>
              <a:buFont typeface="Arial" panose="020B0604020202020204" pitchFamily="34" charset="0"/>
              <a:buChar char="•"/>
            </a:pPr>
            <a:r>
              <a:rPr lang="en-US" sz="1200" dirty="0" smtClean="0"/>
              <a:t>Determining </a:t>
            </a:r>
            <a:r>
              <a:rPr lang="en-US" sz="1200" b="1" i="1" dirty="0" smtClean="0"/>
              <a:t>how</a:t>
            </a:r>
            <a:r>
              <a:rPr lang="en-US" sz="1200" dirty="0" smtClean="0"/>
              <a:t> to communicate is just as important as deciding </a:t>
            </a:r>
            <a:r>
              <a:rPr lang="en-US" sz="1200" b="1" i="1" dirty="0" smtClean="0"/>
              <a:t>what </a:t>
            </a:r>
            <a:r>
              <a:rPr lang="en-US" sz="1200" dirty="0" smtClean="0"/>
              <a:t>to communicate. Security incidents can be extremely stressful situations and without having a plan to guide how and what to communicate, it becomes very easy to make a bad decision in the heat of the moment.</a:t>
            </a:r>
          </a:p>
          <a:p>
            <a:pPr marL="171450" indent="-171450">
              <a:spcBef>
                <a:spcPts val="600"/>
              </a:spcBef>
              <a:buFont typeface="Arial" panose="020B0604020202020204" pitchFamily="34" charset="0"/>
              <a:buChar char="•"/>
            </a:pPr>
            <a:r>
              <a:rPr lang="en-US" sz="1200" dirty="0" smtClean="0"/>
              <a:t>Planning ahead allows multiple parties (with multiple points of view) to rationally think through and discuss the most appropriate strategy for dealing with a worst case scenario before it happens. </a:t>
            </a:r>
          </a:p>
        </p:txBody>
      </p:sp>
      <p:sp>
        <p:nvSpPr>
          <p:cNvPr id="14" name="TextBox 13"/>
          <p:cNvSpPr txBox="1"/>
          <p:nvPr/>
        </p:nvSpPr>
        <p:spPr>
          <a:xfrm>
            <a:off x="309202" y="3613736"/>
            <a:ext cx="8556668" cy="1615827"/>
          </a:xfrm>
          <a:prstGeom prst="rect">
            <a:avLst/>
          </a:prstGeom>
        </p:spPr>
        <p:txBody>
          <a:bodyPr wrap="square" rtlCol="0">
            <a:spAutoFit/>
          </a:bodyPr>
          <a:lstStyle/>
          <a:p>
            <a:pPr marL="171450" indent="-171450">
              <a:spcAft>
                <a:spcPts val="600"/>
              </a:spcAft>
              <a:buFont typeface="Arial" panose="020B0604020202020204" pitchFamily="34" charset="0"/>
              <a:buChar char="•"/>
            </a:pPr>
            <a:r>
              <a:rPr lang="en-US" sz="1200" dirty="0" smtClean="0"/>
              <a:t>Internal and external communications are linked processes: effective external communications depends on having a streamlined internal communications plan.</a:t>
            </a:r>
          </a:p>
          <a:p>
            <a:pPr marL="171450" indent="-171450">
              <a:spcAft>
                <a:spcPts val="600"/>
              </a:spcAft>
              <a:buFont typeface="Arial" panose="020B0604020202020204" pitchFamily="34" charset="0"/>
              <a:buChar char="•"/>
            </a:pPr>
            <a:r>
              <a:rPr lang="en-US" sz="1200" dirty="0" smtClean="0"/>
              <a:t>External communications often deal with sensitive information, so there needs to be an approval process in place to determine what details can and cannot be released to each stakeholder group both inside and outside the organization.</a:t>
            </a:r>
          </a:p>
          <a:p>
            <a:pPr marL="171450" indent="-171450">
              <a:spcAft>
                <a:spcPts val="600"/>
              </a:spcAft>
              <a:buFont typeface="Arial" panose="020B0604020202020204" pitchFamily="34" charset="0"/>
              <a:buChar char="•"/>
            </a:pPr>
            <a:r>
              <a:rPr lang="en-US" sz="1200" dirty="0" smtClean="0"/>
              <a:t>This approval process usually requires input from multiple departments (e.g. IT, Cybersecurity, Legal, PR), so it is important that they are all able to correspond with each other efficiently.</a:t>
            </a:r>
            <a:endParaRPr lang="en-US" sz="1200" dirty="0"/>
          </a:p>
          <a:p>
            <a:pPr marL="171450" indent="-171450">
              <a:buFont typeface="Arial" panose="020B0604020202020204" pitchFamily="34" charset="0"/>
              <a:buChar char="•"/>
            </a:pPr>
            <a:endParaRPr lang="en-US" sz="1200" dirty="0" smtClean="0"/>
          </a:p>
        </p:txBody>
      </p:sp>
      <p:sp>
        <p:nvSpPr>
          <p:cNvPr id="16" name="TextBox 15"/>
          <p:cNvSpPr txBox="1"/>
          <p:nvPr/>
        </p:nvSpPr>
        <p:spPr>
          <a:xfrm>
            <a:off x="309201" y="5420098"/>
            <a:ext cx="8556669" cy="907941"/>
          </a:xfrm>
          <a:prstGeom prst="rect">
            <a:avLst/>
          </a:prstGeom>
        </p:spPr>
        <p:txBody>
          <a:bodyPr wrap="square" rtlCol="0">
            <a:spAutoFit/>
          </a:bodyPr>
          <a:lstStyle/>
          <a:p>
            <a:pPr marL="171450" indent="-171450">
              <a:spcBef>
                <a:spcPts val="600"/>
              </a:spcBef>
              <a:buFont typeface="Arial" panose="020B0604020202020204" pitchFamily="34" charset="0"/>
              <a:buChar char="•"/>
            </a:pPr>
            <a:r>
              <a:rPr lang="en-US" sz="1200" dirty="0" smtClean="0"/>
              <a:t>There are a lot of stakeholder groups that may need to be informed in the wake of a cybersecurity incident, such as C-suite executives, employees, regulatory agencies, insurers, business partners, and clients or customers.</a:t>
            </a:r>
          </a:p>
          <a:p>
            <a:pPr marL="171450" indent="-171450">
              <a:spcBef>
                <a:spcPts val="600"/>
              </a:spcBef>
              <a:buFont typeface="Arial" panose="020B0604020202020204" pitchFamily="34" charset="0"/>
              <a:buChar char="•"/>
            </a:pPr>
            <a:r>
              <a:rPr lang="en-US" sz="1200" dirty="0" smtClean="0"/>
              <a:t>In most cases, all of these groups will not receive exactly the same message, meaning communications need to be adjusted for each stakeholder group </a:t>
            </a:r>
            <a:r>
              <a:rPr lang="en-US" sz="1200" dirty="0"/>
              <a:t>– the details sent to an insurer are likely to differ from those sent to </a:t>
            </a:r>
            <a:r>
              <a:rPr lang="en-US" sz="1200" dirty="0" smtClean="0"/>
              <a:t>clients.</a:t>
            </a:r>
            <a:endParaRPr lang="en-US" sz="1200" dirty="0"/>
          </a:p>
        </p:txBody>
      </p:sp>
      <p:sp>
        <p:nvSpPr>
          <p:cNvPr id="21" name="Minus 20"/>
          <p:cNvSpPr/>
          <p:nvPr/>
        </p:nvSpPr>
        <p:spPr>
          <a:xfrm>
            <a:off x="3086100" y="1270593"/>
            <a:ext cx="6617970" cy="242941"/>
          </a:xfrm>
          <a:prstGeom prst="mathMin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Minus 21"/>
          <p:cNvSpPr/>
          <p:nvPr/>
        </p:nvSpPr>
        <p:spPr>
          <a:xfrm>
            <a:off x="3086100" y="3472990"/>
            <a:ext cx="6617970" cy="242941"/>
          </a:xfrm>
          <a:prstGeom prst="mathMinu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Minus 22"/>
          <p:cNvSpPr/>
          <p:nvPr/>
        </p:nvSpPr>
        <p:spPr>
          <a:xfrm>
            <a:off x="3086100" y="5245744"/>
            <a:ext cx="6617970" cy="242941"/>
          </a:xfrm>
          <a:prstGeom prst="mathMin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202137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Minus 39"/>
          <p:cNvSpPr/>
          <p:nvPr/>
        </p:nvSpPr>
        <p:spPr>
          <a:xfrm>
            <a:off x="1042831" y="1969279"/>
            <a:ext cx="3152634" cy="162000"/>
          </a:xfrm>
          <a:prstGeom prst="mathMinu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Minus 60"/>
          <p:cNvSpPr/>
          <p:nvPr/>
        </p:nvSpPr>
        <p:spPr>
          <a:xfrm>
            <a:off x="1042831" y="5854328"/>
            <a:ext cx="3152634" cy="162328"/>
          </a:xfrm>
          <a:prstGeom prst="mathMinu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Minus 28"/>
          <p:cNvSpPr/>
          <p:nvPr/>
        </p:nvSpPr>
        <p:spPr>
          <a:xfrm rot="10800000">
            <a:off x="951062" y="4482442"/>
            <a:ext cx="3153600" cy="162000"/>
          </a:xfrm>
          <a:prstGeom prst="mathMin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Minus 58"/>
          <p:cNvSpPr/>
          <p:nvPr/>
        </p:nvSpPr>
        <p:spPr>
          <a:xfrm>
            <a:off x="830136" y="3247610"/>
            <a:ext cx="3153600" cy="162000"/>
          </a:xfrm>
          <a:prstGeom prst="mathMinu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Confront the challenges </a:t>
            </a:r>
            <a:r>
              <a:rPr lang="en-US" dirty="0"/>
              <a:t>associated</a:t>
            </a:r>
            <a:r>
              <a:rPr lang="en-US" dirty="0" smtClean="0"/>
              <a:t> with incident response communications planning</a:t>
            </a:r>
            <a:endParaRPr lang="en-US" dirty="0"/>
          </a:p>
        </p:txBody>
      </p:sp>
      <p:sp>
        <p:nvSpPr>
          <p:cNvPr id="3" name="Text Placeholder 2"/>
          <p:cNvSpPr>
            <a:spLocks noGrp="1"/>
          </p:cNvSpPr>
          <p:nvPr>
            <p:ph type="body" sz="quarter" idx="10"/>
          </p:nvPr>
        </p:nvSpPr>
        <p:spPr/>
        <p:txBody>
          <a:bodyPr/>
          <a:lstStyle/>
          <a:p>
            <a:r>
              <a:rPr lang="en-US" dirty="0" smtClean="0"/>
              <a:t>1.2</a:t>
            </a:r>
            <a:endParaRPr lang="en-US" dirty="0"/>
          </a:p>
        </p:txBody>
      </p:sp>
      <p:sp>
        <p:nvSpPr>
          <p:cNvPr id="12" name="Oval 17"/>
          <p:cNvSpPr/>
          <p:nvPr/>
        </p:nvSpPr>
        <p:spPr>
          <a:xfrm>
            <a:off x="252285" y="2660876"/>
            <a:ext cx="1238400" cy="1238400"/>
          </a:xfrm>
          <a:prstGeom prst="ellipse">
            <a:avLst/>
          </a:prstGeom>
          <a:solidFill>
            <a:schemeClr val="accent3"/>
          </a:solidFill>
          <a:ln>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CA" sz="1200" b="1" dirty="0" smtClean="0">
                <a:solidFill>
                  <a:schemeClr val="bg1"/>
                </a:solidFill>
              </a:rPr>
              <a:t>Unknowns</a:t>
            </a:r>
            <a:endParaRPr lang="en-CA" sz="1200" b="1" dirty="0">
              <a:solidFill>
                <a:schemeClr val="bg1"/>
              </a:solidFill>
            </a:endParaRPr>
          </a:p>
        </p:txBody>
      </p:sp>
      <p:sp>
        <p:nvSpPr>
          <p:cNvPr id="13" name="Oval 12"/>
          <p:cNvSpPr/>
          <p:nvPr/>
        </p:nvSpPr>
        <p:spPr>
          <a:xfrm>
            <a:off x="262195" y="1356756"/>
            <a:ext cx="1237214" cy="1237214"/>
          </a:xfrm>
          <a:prstGeom prst="ellipse">
            <a:avLst/>
          </a:prstGeom>
          <a:solidFill>
            <a:schemeClr val="accent1"/>
          </a:solidFill>
          <a:ln>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CA" sz="1200" b="1" dirty="0" smtClean="0">
                <a:solidFill>
                  <a:schemeClr val="bg1"/>
                </a:solidFill>
              </a:rPr>
              <a:t>Uniqueness</a:t>
            </a:r>
            <a:endParaRPr lang="en-CA" sz="1200" b="1" dirty="0">
              <a:solidFill>
                <a:schemeClr val="bg1"/>
              </a:solidFill>
            </a:endParaRPr>
          </a:p>
        </p:txBody>
      </p:sp>
      <p:sp>
        <p:nvSpPr>
          <p:cNvPr id="14" name="Oval 25"/>
          <p:cNvSpPr/>
          <p:nvPr/>
        </p:nvSpPr>
        <p:spPr>
          <a:xfrm>
            <a:off x="280828" y="3966182"/>
            <a:ext cx="1238400" cy="1238400"/>
          </a:xfrm>
          <a:prstGeom prst="ellipse">
            <a:avLst/>
          </a:prstGeom>
          <a:solidFill>
            <a:schemeClr val="accent2"/>
          </a:solidFill>
          <a:ln>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CA" sz="1200" b="1" dirty="0" smtClean="0">
                <a:solidFill>
                  <a:schemeClr val="bg2"/>
                </a:solidFill>
              </a:rPr>
              <a:t>Time </a:t>
            </a:r>
            <a:endParaRPr lang="en-CA" sz="1200" b="1" dirty="0">
              <a:solidFill>
                <a:schemeClr val="bg2"/>
              </a:solidFill>
            </a:endParaRPr>
          </a:p>
        </p:txBody>
      </p:sp>
      <p:sp>
        <p:nvSpPr>
          <p:cNvPr id="20" name="Oval 25"/>
          <p:cNvSpPr/>
          <p:nvPr/>
        </p:nvSpPr>
        <p:spPr>
          <a:xfrm>
            <a:off x="270919" y="5271489"/>
            <a:ext cx="1238400" cy="1238400"/>
          </a:xfrm>
          <a:prstGeom prst="ellipse">
            <a:avLst/>
          </a:prstGeom>
          <a:solidFill>
            <a:schemeClr val="tx1"/>
          </a:solidFill>
          <a:ln>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CA" sz="1200" b="1" dirty="0" smtClean="0">
                <a:solidFill>
                  <a:schemeClr val="bg2"/>
                </a:solidFill>
              </a:rPr>
              <a:t>Ongoing</a:t>
            </a:r>
            <a:endParaRPr lang="en-CA" sz="1200" b="1" dirty="0">
              <a:solidFill>
                <a:schemeClr val="bg2"/>
              </a:solidFill>
            </a:endParaRPr>
          </a:p>
        </p:txBody>
      </p:sp>
      <p:sp>
        <p:nvSpPr>
          <p:cNvPr id="35" name="Rounded Rectangle 34"/>
          <p:cNvSpPr/>
          <p:nvPr/>
        </p:nvSpPr>
        <p:spPr>
          <a:xfrm>
            <a:off x="1827165" y="1522392"/>
            <a:ext cx="7050134" cy="9252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1200" b="1" dirty="0"/>
              <a:t>Each incident is different</a:t>
            </a:r>
          </a:p>
          <a:p>
            <a:r>
              <a:rPr lang="en-US" sz="1200" dirty="0"/>
              <a:t>This makes planning ahead challenging, but not impossible: many things remain consistent across all incident </a:t>
            </a:r>
            <a:r>
              <a:rPr lang="en-US" sz="1200" dirty="0" smtClean="0"/>
              <a:t>types.</a:t>
            </a:r>
            <a:endParaRPr lang="en-US" sz="1200" dirty="0"/>
          </a:p>
        </p:txBody>
      </p:sp>
      <p:sp>
        <p:nvSpPr>
          <p:cNvPr id="36" name="Rounded Rectangle 35"/>
          <p:cNvSpPr/>
          <p:nvPr/>
        </p:nvSpPr>
        <p:spPr>
          <a:xfrm>
            <a:off x="1827165" y="5428089"/>
            <a:ext cx="7050134" cy="9252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1200" b="1" dirty="0" smtClean="0"/>
              <a:t>This might take a while</a:t>
            </a:r>
          </a:p>
          <a:p>
            <a:pPr>
              <a:spcAft>
                <a:spcPts val="600"/>
              </a:spcAft>
            </a:pPr>
            <a:r>
              <a:rPr lang="en-US" sz="1200" dirty="0" smtClean="0"/>
              <a:t>Security incident response communications are rarely a one-time occurrence. Most incidents take weeks to months to remediate, so having a long-term strategy is a must.</a:t>
            </a:r>
          </a:p>
        </p:txBody>
      </p:sp>
      <p:sp>
        <p:nvSpPr>
          <p:cNvPr id="38" name="Rounded Rectangle 37"/>
          <p:cNvSpPr/>
          <p:nvPr/>
        </p:nvSpPr>
        <p:spPr>
          <a:xfrm>
            <a:off x="1827165" y="4120077"/>
            <a:ext cx="7050134" cy="9252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1200" b="1" dirty="0" smtClean="0"/>
              <a:t>Working against the clock</a:t>
            </a:r>
          </a:p>
          <a:p>
            <a:r>
              <a:rPr lang="en-US" sz="1200" dirty="0" smtClean="0"/>
              <a:t>Reports to regulatory agencies, stakeholders, and the media are all time sensitive. It always best to break your own bad news: if you don’t, someone else will, and you’ll seem like you’re hiding something.</a:t>
            </a:r>
            <a:endParaRPr lang="en-US" sz="1200" dirty="0"/>
          </a:p>
        </p:txBody>
      </p:sp>
      <p:cxnSp>
        <p:nvCxnSpPr>
          <p:cNvPr id="48" name="Straight Connector 47"/>
          <p:cNvCxnSpPr>
            <a:stCxn id="13" idx="6"/>
            <a:endCxn id="13" idx="6"/>
          </p:cNvCxnSpPr>
          <p:nvPr/>
        </p:nvCxnSpPr>
        <p:spPr>
          <a:xfrm>
            <a:off x="1499409" y="1975363"/>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1827165" y="2829028"/>
            <a:ext cx="7050134" cy="925200"/>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spcAft>
                <a:spcPts val="600"/>
              </a:spcAft>
            </a:pPr>
            <a:r>
              <a:rPr lang="en-US" sz="1200" b="1" dirty="0" smtClean="0"/>
              <a:t>You don’t know what you don’t know</a:t>
            </a:r>
          </a:p>
          <a:p>
            <a:pPr>
              <a:spcAft>
                <a:spcPts val="600"/>
              </a:spcAft>
            </a:pPr>
            <a:r>
              <a:rPr lang="en-US" sz="1200" dirty="0" smtClean="0"/>
              <a:t>Usually, very little is known for certain during a security incident, but honesty is the best policy: if you don’t know, say so.</a:t>
            </a:r>
            <a:endParaRPr lang="en-US" sz="1200" dirty="0"/>
          </a:p>
        </p:txBody>
      </p:sp>
    </p:spTree>
    <p:extLst>
      <p:ext uri="{BB962C8B-B14F-4D97-AF65-F5344CB8AC3E}">
        <p14:creationId xmlns:p14="http://schemas.microsoft.com/office/powerpoint/2010/main" val="8909518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Table of contents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048131873"/>
              </p:ext>
            </p:extLst>
          </p:nvPr>
        </p:nvGraphicFramePr>
        <p:xfrm>
          <a:off x="345597" y="1225040"/>
          <a:ext cx="7949173" cy="2025511"/>
        </p:xfrm>
        <a:graphic>
          <a:graphicData uri="http://schemas.openxmlformats.org/drawingml/2006/table">
            <a:tbl>
              <a:tblPr firstRow="1" bandRow="1">
                <a:tableStyleId>{2D5ABB26-0587-4C30-8999-92F81FD0307C}</a:tableStyleId>
              </a:tblPr>
              <a:tblGrid>
                <a:gridCol w="7949173"/>
              </a:tblGrid>
              <a:tr h="291037">
                <a:tc>
                  <a:txBody>
                    <a:bodyPr/>
                    <a:lstStyle/>
                    <a:p>
                      <a:pPr marL="0" indent="0">
                        <a:buNone/>
                      </a:pPr>
                      <a:r>
                        <a:rPr lang="en-US" sz="1200" dirty="0" smtClean="0"/>
                        <a:t>1. </a:t>
                      </a:r>
                      <a:r>
                        <a:rPr lang="en-US" sz="1200" dirty="0" smtClean="0">
                          <a:hlinkClick r:id="rId3" action="ppaction://hlinksldjump"/>
                        </a:rPr>
                        <a:t>Project Rationale</a:t>
                      </a:r>
                      <a:endParaRPr lang="en-US" sz="1200" dirty="0"/>
                    </a:p>
                  </a:txBody>
                  <a:tcPr>
                    <a:lnL>
                      <a:noFill/>
                    </a:lnL>
                    <a:lnR>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r>
              <a:tr h="338085">
                <a:tc>
                  <a:txBody>
                    <a:bodyPr/>
                    <a:lstStyle/>
                    <a:p>
                      <a:pPr marL="0" indent="0">
                        <a:buNone/>
                      </a:pPr>
                      <a:r>
                        <a:rPr lang="en-US" sz="1200" dirty="0" smtClean="0"/>
                        <a:t>2. </a:t>
                      </a:r>
                      <a:r>
                        <a:rPr lang="en-US" sz="1200" dirty="0" smtClean="0">
                          <a:hlinkClick r:id="rId4" action="ppaction://hlinksldjump"/>
                        </a:rPr>
                        <a:t>Execute the Project/DIY Guide</a:t>
                      </a:r>
                      <a:endParaRPr lang="en-US" sz="1200" dirty="0" smtClean="0"/>
                    </a:p>
                  </a:txBody>
                  <a:tcPr>
                    <a:lnL>
                      <a:noFill/>
                    </a:lnL>
                    <a:lnR>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r>
              <a:tr h="523278">
                <a:tc>
                  <a:txBody>
                    <a:bodyPr/>
                    <a:lstStyle/>
                    <a:p>
                      <a:pPr marL="461963" indent="0">
                        <a:buNone/>
                      </a:pPr>
                      <a:r>
                        <a:rPr lang="en-US" sz="1200" dirty="0" smtClean="0">
                          <a:hlinkClick r:id="rId5" action="ppaction://hlinksldjump"/>
                        </a:rPr>
                        <a:t>Phase</a:t>
                      </a:r>
                      <a:r>
                        <a:rPr lang="en-US" sz="1200" baseline="0" dirty="0" smtClean="0">
                          <a:hlinkClick r:id="rId5" action="ppaction://hlinksldjump"/>
                        </a:rPr>
                        <a:t> 1: Dive Into Communications Planning</a:t>
                      </a:r>
                      <a:endParaRPr lang="en-US" sz="1200" baseline="0" dirty="0" smtClean="0"/>
                    </a:p>
                    <a:p>
                      <a:pPr marL="461963" indent="0">
                        <a:buNone/>
                      </a:pPr>
                      <a:r>
                        <a:rPr lang="en-US" sz="1200" baseline="0" dirty="0" smtClean="0">
                          <a:hlinkClick r:id="rId6" action="ppaction://hlinksldjump"/>
                        </a:rPr>
                        <a:t>Phase 2: Develop Your Communications Plan</a:t>
                      </a:r>
                      <a:endParaRPr lang="en-US" sz="1200" baseline="0" dirty="0" smtClean="0"/>
                    </a:p>
                  </a:txBody>
                  <a:tcPr>
                    <a:lnL>
                      <a:noFill/>
                    </a:lnL>
                    <a:lnR>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r>
              <a:tr h="2910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u="none" dirty="0" smtClean="0"/>
                        <a:t>3.</a:t>
                      </a:r>
                      <a:r>
                        <a:rPr lang="en-US" sz="1200" u="none" baseline="0" dirty="0" smtClean="0"/>
                        <a:t> </a:t>
                      </a:r>
                      <a:r>
                        <a:rPr lang="en-US" sz="1200" u="none" dirty="0" smtClean="0">
                          <a:hlinkClick r:id="rId7" action="ppaction://hlinksldjump"/>
                        </a:rPr>
                        <a:t>Summary/Conclusion</a:t>
                      </a:r>
                      <a:endParaRPr lang="en-US" sz="1200" u="none" dirty="0" smtClean="0"/>
                    </a:p>
                  </a:txBody>
                  <a:tcPr>
                    <a:lnL>
                      <a:noFill/>
                    </a:lnL>
                    <a:lnR>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r>
              <a:tr h="2910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u="none" dirty="0" smtClean="0"/>
                        <a:t>4. </a:t>
                      </a:r>
                      <a:r>
                        <a:rPr lang="en-US" sz="1200" u="none" dirty="0" smtClean="0">
                          <a:hlinkClick r:id="rId8" action="ppaction://hlinksldjump"/>
                        </a:rPr>
                        <a:t>Next Steps</a:t>
                      </a:r>
                      <a:endParaRPr lang="en-US" sz="1200" u="none" dirty="0" smtClean="0"/>
                    </a:p>
                  </a:txBody>
                  <a:tcPr>
                    <a:lnL>
                      <a:noFill/>
                    </a:lnL>
                    <a:lnR>
                      <a:noFill/>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r>
              <a:tr h="291037">
                <a:tc>
                  <a:txBody>
                    <a:bodyPr/>
                    <a:lstStyle/>
                    <a:p>
                      <a:pPr marL="0" indent="0">
                        <a:buNone/>
                      </a:pPr>
                      <a:r>
                        <a:rPr lang="en-US" sz="1200" u="none" dirty="0" smtClean="0"/>
                        <a:t>5. </a:t>
                      </a:r>
                      <a:r>
                        <a:rPr lang="en-US" sz="1200" u="none" dirty="0" smtClean="0">
                          <a:hlinkClick r:id="rId9" action="ppaction://hlinksldjump"/>
                        </a:rPr>
                        <a:t>Appendices</a:t>
                      </a:r>
                      <a:endParaRPr lang="en-US" sz="1200" u="none" dirty="0"/>
                    </a:p>
                  </a:txBody>
                  <a:tcPr>
                    <a:lnL>
                      <a:noFill/>
                    </a:lnL>
                    <a:lnR>
                      <a:noFill/>
                    </a:lnR>
                    <a:lnT w="19050" cap="flat" cmpd="sng" algn="ctr">
                      <a:solidFill>
                        <a:schemeClr val="bg1">
                          <a:lumMod val="9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0221063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Reap the </a:t>
            </a:r>
            <a:r>
              <a:rPr lang="en-CA" dirty="0" smtClean="0"/>
              <a:t>benefits </a:t>
            </a:r>
            <a:r>
              <a:rPr lang="en-CA" dirty="0"/>
              <a:t>of </a:t>
            </a:r>
            <a:r>
              <a:rPr lang="en-CA" dirty="0" smtClean="0"/>
              <a:t>preparedness</a:t>
            </a:r>
            <a:endParaRPr lang="en-US" dirty="0"/>
          </a:p>
        </p:txBody>
      </p:sp>
      <p:sp>
        <p:nvSpPr>
          <p:cNvPr id="3" name="Text Placeholder 2"/>
          <p:cNvSpPr>
            <a:spLocks noGrp="1"/>
          </p:cNvSpPr>
          <p:nvPr>
            <p:ph type="body" sz="quarter" idx="10"/>
          </p:nvPr>
        </p:nvSpPr>
        <p:spPr/>
        <p:txBody>
          <a:bodyPr/>
          <a:lstStyle/>
          <a:p>
            <a:r>
              <a:rPr lang="en-US" dirty="0" smtClean="0"/>
              <a:t>1.3</a:t>
            </a:r>
            <a:endParaRPr lang="en-US" dirty="0"/>
          </a:p>
        </p:txBody>
      </p:sp>
      <p:grpSp>
        <p:nvGrpSpPr>
          <p:cNvPr id="4" name="Group 3"/>
          <p:cNvGrpSpPr/>
          <p:nvPr/>
        </p:nvGrpSpPr>
        <p:grpSpPr>
          <a:xfrm>
            <a:off x="402124" y="5631040"/>
            <a:ext cx="8337823" cy="694183"/>
            <a:chOff x="323389" y="3283951"/>
            <a:chExt cx="8337823" cy="694183"/>
          </a:xfrm>
        </p:grpSpPr>
        <p:sp>
          <p:nvSpPr>
            <p:cNvPr id="5" name="Rectangle 97"/>
            <p:cNvSpPr/>
            <p:nvPr/>
          </p:nvSpPr>
          <p:spPr>
            <a:xfrm>
              <a:off x="1600868" y="3283951"/>
              <a:ext cx="7060344" cy="676048"/>
            </a:xfrm>
            <a:prstGeom prst="rect">
              <a:avLst/>
            </a:prstGeom>
            <a:solidFill>
              <a:schemeClr val="bg1">
                <a:lumMod val="95000"/>
              </a:schemeClr>
            </a:solidFill>
            <a:ln w="12700">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52000" fontAlgn="base">
                <a:spcBef>
                  <a:spcPct val="0"/>
                </a:spcBef>
                <a:spcAft>
                  <a:spcPct val="0"/>
                </a:spcAft>
              </a:pPr>
              <a:r>
                <a:rPr lang="en-CA" sz="1200" dirty="0">
                  <a:solidFill>
                    <a:schemeClr val="tx1"/>
                  </a:solidFill>
                </a:rPr>
                <a:t>You won't be able to pre-plan every word you'll need to say in the event of a crisis, but by developing a strategy </a:t>
              </a:r>
              <a:r>
                <a:rPr lang="en-CA" sz="1200" dirty="0" smtClean="0">
                  <a:solidFill>
                    <a:schemeClr val="tx1"/>
                  </a:solidFill>
                </a:rPr>
                <a:t>before </a:t>
              </a:r>
              <a:r>
                <a:rPr lang="en-CA" sz="1200" dirty="0">
                  <a:solidFill>
                    <a:schemeClr val="tx1"/>
                  </a:solidFill>
                </a:rPr>
                <a:t>an incident occurs, you'll be </a:t>
              </a:r>
              <a:r>
                <a:rPr lang="en-CA" sz="1200" dirty="0" smtClean="0">
                  <a:solidFill>
                    <a:schemeClr val="tx1"/>
                  </a:solidFill>
                </a:rPr>
                <a:t>better able </a:t>
              </a:r>
              <a:r>
                <a:rPr lang="en-CA" sz="1200" dirty="0">
                  <a:solidFill>
                    <a:schemeClr val="tx1"/>
                  </a:solidFill>
                </a:rPr>
                <a:t>to address these challenges as they arise and won't waste valuable time deciding what should and shouldn't be done.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389" y="3295381"/>
              <a:ext cx="1615443" cy="682753"/>
            </a:xfrm>
            <a:prstGeom prst="rect">
              <a:avLst/>
            </a:prstGeom>
          </p:spPr>
        </p:pic>
      </p:grpSp>
      <p:sp>
        <p:nvSpPr>
          <p:cNvPr id="8" name="Rectangle 7"/>
          <p:cNvSpPr/>
          <p:nvPr/>
        </p:nvSpPr>
        <p:spPr>
          <a:xfrm>
            <a:off x="6651948" y="1649308"/>
            <a:ext cx="1928400" cy="3801041"/>
          </a:xfrm>
          <a:prstGeom prst="rect">
            <a:avLst/>
          </a:prstGeom>
        </p:spPr>
        <p:txBody>
          <a:bodyPr wrap="square">
            <a:spAutoFit/>
          </a:bodyPr>
          <a:lstStyle/>
          <a:p>
            <a:pPr algn="ctr">
              <a:spcAft>
                <a:spcPts val="600"/>
              </a:spcAft>
            </a:pPr>
            <a:r>
              <a:rPr lang="en-CA" i="1" dirty="0">
                <a:solidFill>
                  <a:srgbClr val="000000"/>
                </a:solidFill>
                <a:latin typeface="+mj-lt"/>
              </a:rPr>
              <a:t>A</a:t>
            </a:r>
            <a:r>
              <a:rPr lang="en-CA" i="1" dirty="0" smtClean="0">
                <a:solidFill>
                  <a:srgbClr val="000000"/>
                </a:solidFill>
                <a:latin typeface="+mj-lt"/>
              </a:rPr>
              <a:t>s </a:t>
            </a:r>
            <a:r>
              <a:rPr lang="en-CA" i="1" dirty="0">
                <a:solidFill>
                  <a:srgbClr val="000000"/>
                </a:solidFill>
                <a:latin typeface="+mj-lt"/>
              </a:rPr>
              <a:t>with any crisis or emergency type situation, having a plan and the proper people in place to deal with what's happening </a:t>
            </a:r>
            <a:r>
              <a:rPr lang="en-CA" dirty="0">
                <a:solidFill>
                  <a:srgbClr val="000000"/>
                </a:solidFill>
                <a:latin typeface="+mj-lt"/>
              </a:rPr>
              <a:t>is </a:t>
            </a:r>
            <a:r>
              <a:rPr lang="en-CA" dirty="0" smtClean="0">
                <a:solidFill>
                  <a:srgbClr val="000000"/>
                </a:solidFill>
                <a:latin typeface="+mj-lt"/>
              </a:rPr>
              <a:t>crucial.</a:t>
            </a:r>
          </a:p>
          <a:p>
            <a:pPr algn="r">
              <a:spcAft>
                <a:spcPts val="600"/>
              </a:spcAft>
            </a:pPr>
            <a:r>
              <a:rPr lang="en-CA" sz="1400" dirty="0" smtClean="0">
                <a:solidFill>
                  <a:srgbClr val="000000"/>
                </a:solidFill>
              </a:rPr>
              <a:t>– Keith Marnoch, Director, Media and Community Relations, Western University</a:t>
            </a:r>
            <a:endParaRPr lang="en-US" sz="1400" dirty="0"/>
          </a:p>
        </p:txBody>
      </p:sp>
      <p:pic>
        <p:nvPicPr>
          <p:cNvPr id="9" name="Picture 100"/>
          <p:cNvPicPr>
            <a:picLocks noChangeAspect="1"/>
          </p:cNvPicPr>
          <p:nvPr/>
        </p:nvPicPr>
        <p:blipFill>
          <a:blip r:embed="rId3"/>
          <a:stretch>
            <a:fillRect/>
          </a:stretch>
        </p:blipFill>
        <p:spPr>
          <a:xfrm>
            <a:off x="6576165" y="1557085"/>
            <a:ext cx="434669" cy="396871"/>
          </a:xfrm>
          <a:prstGeom prst="rect">
            <a:avLst/>
          </a:prstGeom>
        </p:spPr>
      </p:pic>
      <p:pic>
        <p:nvPicPr>
          <p:cNvPr id="10" name="Picture 100"/>
          <p:cNvPicPr>
            <a:picLocks noChangeAspect="1"/>
          </p:cNvPicPr>
          <p:nvPr/>
        </p:nvPicPr>
        <p:blipFill>
          <a:blip r:embed="rId3"/>
          <a:stretch>
            <a:fillRect/>
          </a:stretch>
        </p:blipFill>
        <p:spPr>
          <a:xfrm rot="10800000">
            <a:off x="8146633" y="4038325"/>
            <a:ext cx="433715" cy="396000"/>
          </a:xfrm>
          <a:prstGeom prst="rect">
            <a:avLst/>
          </a:prstGeom>
        </p:spPr>
      </p:pic>
      <p:sp>
        <p:nvSpPr>
          <p:cNvPr id="15" name="TextBox 14"/>
          <p:cNvSpPr txBox="1"/>
          <p:nvPr/>
        </p:nvSpPr>
        <p:spPr>
          <a:xfrm>
            <a:off x="402124" y="1142517"/>
            <a:ext cx="4628543" cy="369332"/>
          </a:xfrm>
          <a:prstGeom prst="rect">
            <a:avLst/>
          </a:prstGeom>
        </p:spPr>
        <p:txBody>
          <a:bodyPr wrap="square" rtlCol="0">
            <a:spAutoFit/>
          </a:bodyPr>
          <a:lstStyle/>
          <a:p>
            <a:r>
              <a:rPr lang="en-US" b="1" dirty="0" smtClean="0"/>
              <a:t>Planning ahead will help you to:</a:t>
            </a:r>
          </a:p>
        </p:txBody>
      </p:sp>
      <p:sp>
        <p:nvSpPr>
          <p:cNvPr id="19" name="Rectangle 18"/>
          <p:cNvSpPr/>
          <p:nvPr/>
        </p:nvSpPr>
        <p:spPr>
          <a:xfrm>
            <a:off x="415567" y="1726016"/>
            <a:ext cx="1602000" cy="12291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Define roles and </a:t>
            </a:r>
            <a:r>
              <a:rPr lang="en-US" sz="1400" b="1" dirty="0" smtClean="0"/>
              <a:t>responsibilities</a:t>
            </a:r>
            <a:endParaRPr lang="en-US" sz="1400" b="1" dirty="0"/>
          </a:p>
        </p:txBody>
      </p:sp>
      <p:sp>
        <p:nvSpPr>
          <p:cNvPr id="22" name="Rectangle 21"/>
          <p:cNvSpPr/>
          <p:nvPr/>
        </p:nvSpPr>
        <p:spPr>
          <a:xfrm>
            <a:off x="415566" y="2951589"/>
            <a:ext cx="1602001" cy="1254651"/>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a:t>Communicate </a:t>
            </a:r>
            <a:r>
              <a:rPr lang="en-US" sz="1400" b="1" dirty="0" smtClean="0"/>
              <a:t>updates</a:t>
            </a:r>
            <a:endParaRPr lang="en-US" sz="1400" b="1" dirty="0"/>
          </a:p>
        </p:txBody>
      </p:sp>
      <p:sp>
        <p:nvSpPr>
          <p:cNvPr id="23" name="Rectangle 22"/>
          <p:cNvSpPr/>
          <p:nvPr/>
        </p:nvSpPr>
        <p:spPr>
          <a:xfrm>
            <a:off x="415567" y="4187732"/>
            <a:ext cx="1602000" cy="1229141"/>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t>A</a:t>
            </a:r>
            <a:r>
              <a:rPr lang="en-US" sz="1400" b="1" dirty="0" smtClean="0"/>
              <a:t>ddress the media strategically </a:t>
            </a:r>
            <a:endParaRPr lang="en-US" sz="1400" b="1" dirty="0"/>
          </a:p>
        </p:txBody>
      </p:sp>
      <p:sp>
        <p:nvSpPr>
          <p:cNvPr id="27" name="Minus 26"/>
          <p:cNvSpPr/>
          <p:nvPr/>
        </p:nvSpPr>
        <p:spPr>
          <a:xfrm>
            <a:off x="1295700" y="1640080"/>
            <a:ext cx="5356560" cy="223010"/>
          </a:xfrm>
          <a:prstGeom prst="mathMin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Minus 27"/>
          <p:cNvSpPr/>
          <p:nvPr/>
        </p:nvSpPr>
        <p:spPr>
          <a:xfrm>
            <a:off x="1295700" y="2864397"/>
            <a:ext cx="5356248" cy="218806"/>
          </a:xfrm>
          <a:prstGeom prst="mathMinu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Minus 28"/>
          <p:cNvSpPr/>
          <p:nvPr/>
        </p:nvSpPr>
        <p:spPr>
          <a:xfrm>
            <a:off x="1295700" y="4098866"/>
            <a:ext cx="5356248" cy="220084"/>
          </a:xfrm>
          <a:prstGeom prst="mathMinu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2137410" y="1798100"/>
            <a:ext cx="4034790" cy="830997"/>
          </a:xfrm>
          <a:prstGeom prst="rect">
            <a:avLst/>
          </a:prstGeom>
        </p:spPr>
        <p:txBody>
          <a:bodyPr wrap="square" rtlCol="0">
            <a:spAutoFit/>
          </a:bodyPr>
          <a:lstStyle/>
          <a:p>
            <a:r>
              <a:rPr lang="en-US" sz="1200" dirty="0" smtClean="0"/>
              <a:t>The middle of a security crisis is not the time to decide who will be in charge of what. Make sure there is a plan that outlines the jobs each member of the SIRT is responsible for.</a:t>
            </a:r>
          </a:p>
        </p:txBody>
      </p:sp>
      <p:sp>
        <p:nvSpPr>
          <p:cNvPr id="12" name="TextBox 11"/>
          <p:cNvSpPr txBox="1"/>
          <p:nvPr/>
        </p:nvSpPr>
        <p:spPr>
          <a:xfrm>
            <a:off x="2137410" y="2999057"/>
            <a:ext cx="4034790" cy="1200329"/>
          </a:xfrm>
          <a:prstGeom prst="rect">
            <a:avLst/>
          </a:prstGeom>
        </p:spPr>
        <p:txBody>
          <a:bodyPr wrap="square" rtlCol="0">
            <a:spAutoFit/>
          </a:bodyPr>
          <a:lstStyle/>
          <a:p>
            <a:r>
              <a:rPr lang="en-US" sz="1200" dirty="0" smtClean="0"/>
              <a:t>Security incidents usually take weeks or months to remediate. During this time, updates will need to be communicated in a way that will actually reach stakeholders. Email may be suitable for one type of incident but a website might be more practical for another.</a:t>
            </a:r>
          </a:p>
        </p:txBody>
      </p:sp>
      <p:sp>
        <p:nvSpPr>
          <p:cNvPr id="13" name="TextBox 12"/>
          <p:cNvSpPr txBox="1"/>
          <p:nvPr/>
        </p:nvSpPr>
        <p:spPr>
          <a:xfrm>
            <a:off x="2137410" y="4250020"/>
            <a:ext cx="4034790" cy="1200329"/>
          </a:xfrm>
          <a:prstGeom prst="rect">
            <a:avLst/>
          </a:prstGeom>
        </p:spPr>
        <p:txBody>
          <a:bodyPr wrap="square" rtlCol="0">
            <a:spAutoFit/>
          </a:bodyPr>
          <a:lstStyle/>
          <a:p>
            <a:r>
              <a:rPr lang="en-US" sz="1200" dirty="0" smtClean="0"/>
              <a:t>Media interactions can be high-pressure events, but they are often necessary during serious security breaches. Because media interactions are a public representation of the organization, it is important to have a strategy. Without one, it is easy to say the wrong thing and have reputational damage go from bad to worse.</a:t>
            </a:r>
          </a:p>
        </p:txBody>
      </p:sp>
    </p:spTree>
    <p:extLst>
      <p:ext uri="{BB962C8B-B14F-4D97-AF65-F5344CB8AC3E}">
        <p14:creationId xmlns:p14="http://schemas.microsoft.com/office/powerpoint/2010/main" val="38639244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Reap </a:t>
            </a:r>
            <a:r>
              <a:rPr lang="en-CA" dirty="0"/>
              <a:t>the </a:t>
            </a:r>
            <a:r>
              <a:rPr lang="en-CA" dirty="0" smtClean="0"/>
              <a:t>benefits </a:t>
            </a:r>
            <a:r>
              <a:rPr lang="en-CA" dirty="0"/>
              <a:t>of p</a:t>
            </a:r>
            <a:r>
              <a:rPr lang="en-CA" dirty="0" smtClean="0"/>
              <a:t>reparedness </a:t>
            </a:r>
            <a:r>
              <a:rPr lang="en-US" b="1" dirty="0" smtClean="0"/>
              <a:t>continued</a:t>
            </a:r>
            <a:endParaRPr lang="en-US" dirty="0"/>
          </a:p>
        </p:txBody>
      </p:sp>
      <p:sp>
        <p:nvSpPr>
          <p:cNvPr id="3" name="Text Placeholder 2"/>
          <p:cNvSpPr>
            <a:spLocks noGrp="1"/>
          </p:cNvSpPr>
          <p:nvPr>
            <p:ph type="body" sz="quarter" idx="10"/>
          </p:nvPr>
        </p:nvSpPr>
        <p:spPr/>
        <p:txBody>
          <a:bodyPr/>
          <a:lstStyle/>
          <a:p>
            <a:r>
              <a:rPr lang="en-US" dirty="0" smtClean="0"/>
              <a:t>1.3</a:t>
            </a:r>
            <a:endParaRPr lang="en-US" dirty="0"/>
          </a:p>
        </p:txBody>
      </p:sp>
      <p:grpSp>
        <p:nvGrpSpPr>
          <p:cNvPr id="4" name="Group 3"/>
          <p:cNvGrpSpPr/>
          <p:nvPr/>
        </p:nvGrpSpPr>
        <p:grpSpPr>
          <a:xfrm>
            <a:off x="415567" y="5646973"/>
            <a:ext cx="8361269" cy="682753"/>
            <a:chOff x="323389" y="3283951"/>
            <a:chExt cx="8361269" cy="682753"/>
          </a:xfrm>
        </p:grpSpPr>
        <p:sp>
          <p:nvSpPr>
            <p:cNvPr id="5" name="Rectangle 97"/>
            <p:cNvSpPr/>
            <p:nvPr/>
          </p:nvSpPr>
          <p:spPr>
            <a:xfrm>
              <a:off x="1624314" y="3290656"/>
              <a:ext cx="7060344" cy="676048"/>
            </a:xfrm>
            <a:prstGeom prst="rect">
              <a:avLst/>
            </a:prstGeom>
            <a:solidFill>
              <a:schemeClr val="bg1">
                <a:lumMod val="95000"/>
              </a:schemeClr>
            </a:solidFill>
            <a:ln w="12700">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52000" fontAlgn="base">
                <a:spcBef>
                  <a:spcPct val="0"/>
                </a:spcBef>
                <a:spcAft>
                  <a:spcPct val="0"/>
                </a:spcAft>
              </a:pPr>
              <a:r>
                <a:rPr lang="en-CA" sz="1200" dirty="0">
                  <a:solidFill>
                    <a:schemeClr val="tx1"/>
                  </a:solidFill>
                </a:rPr>
                <a:t>P</a:t>
              </a:r>
              <a:r>
                <a:rPr lang="en-CA" sz="1200" dirty="0" smtClean="0">
                  <a:solidFill>
                    <a:schemeClr val="tx1"/>
                  </a:solidFill>
                </a:rPr>
                <a:t>reparing </a:t>
              </a:r>
              <a:r>
                <a:rPr lang="en-CA" sz="1200" dirty="0">
                  <a:solidFill>
                    <a:schemeClr val="tx1"/>
                  </a:solidFill>
                </a:rPr>
                <a:t>for </a:t>
              </a:r>
              <a:r>
                <a:rPr lang="en-CA" sz="1200" dirty="0" smtClean="0">
                  <a:solidFill>
                    <a:schemeClr val="tx1"/>
                  </a:solidFill>
                </a:rPr>
                <a:t>various scenarios before they happen means that you won’t have to learn on the fly when the real incident occurs. Remember to debrief after an incident and adjust the communications plan to maximize efficiency in the future.</a:t>
              </a:r>
              <a:endParaRPr lang="en-CA" sz="1200" dirty="0">
                <a:solidFill>
                  <a:schemeClr val="tx1"/>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389" y="3283951"/>
              <a:ext cx="1615443" cy="682753"/>
            </a:xfrm>
            <a:prstGeom prst="rect">
              <a:avLst/>
            </a:prstGeom>
          </p:spPr>
        </p:pic>
      </p:grpSp>
      <p:sp>
        <p:nvSpPr>
          <p:cNvPr id="15" name="TextBox 14"/>
          <p:cNvSpPr txBox="1"/>
          <p:nvPr/>
        </p:nvSpPr>
        <p:spPr>
          <a:xfrm>
            <a:off x="402124" y="1142517"/>
            <a:ext cx="4628543" cy="369332"/>
          </a:xfrm>
          <a:prstGeom prst="rect">
            <a:avLst/>
          </a:prstGeom>
        </p:spPr>
        <p:txBody>
          <a:bodyPr wrap="square" rtlCol="0">
            <a:spAutoFit/>
          </a:bodyPr>
          <a:lstStyle/>
          <a:p>
            <a:r>
              <a:rPr lang="en-US" b="1" dirty="0" smtClean="0"/>
              <a:t>Planning ahead will help you to:</a:t>
            </a:r>
          </a:p>
        </p:txBody>
      </p:sp>
      <p:sp>
        <p:nvSpPr>
          <p:cNvPr id="19" name="Rectangle 18"/>
          <p:cNvSpPr/>
          <p:nvPr/>
        </p:nvSpPr>
        <p:spPr>
          <a:xfrm>
            <a:off x="415567" y="1726016"/>
            <a:ext cx="1602000" cy="1229141"/>
          </a:xfrm>
          <a:prstGeom prst="rect">
            <a:avLst/>
          </a:prstGeom>
          <a:solidFill>
            <a:srgbClr val="B0C5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Develop threat escalation protocol</a:t>
            </a:r>
            <a:endParaRPr lang="en-US" sz="1400" b="1" dirty="0"/>
          </a:p>
        </p:txBody>
      </p:sp>
      <p:sp>
        <p:nvSpPr>
          <p:cNvPr id="22" name="Rectangle 21"/>
          <p:cNvSpPr/>
          <p:nvPr/>
        </p:nvSpPr>
        <p:spPr>
          <a:xfrm>
            <a:off x="415567" y="2951589"/>
            <a:ext cx="1602000" cy="1229141"/>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a:t>Simplify regulatory reporting</a:t>
            </a:r>
          </a:p>
        </p:txBody>
      </p:sp>
      <p:sp>
        <p:nvSpPr>
          <p:cNvPr id="23" name="Rectangle 22"/>
          <p:cNvSpPr/>
          <p:nvPr/>
        </p:nvSpPr>
        <p:spPr>
          <a:xfrm>
            <a:off x="415567" y="4178940"/>
            <a:ext cx="1602000" cy="1229141"/>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t>Learn from </a:t>
            </a:r>
            <a:r>
              <a:rPr lang="en-US" sz="1400" b="1" dirty="0" smtClean="0"/>
              <a:t>others</a:t>
            </a:r>
            <a:endParaRPr lang="en-US" sz="1400" b="1" dirty="0"/>
          </a:p>
        </p:txBody>
      </p:sp>
      <p:sp>
        <p:nvSpPr>
          <p:cNvPr id="27" name="Minus 26"/>
          <p:cNvSpPr/>
          <p:nvPr/>
        </p:nvSpPr>
        <p:spPr>
          <a:xfrm>
            <a:off x="1295700" y="1640080"/>
            <a:ext cx="5356248" cy="223750"/>
          </a:xfrm>
          <a:prstGeom prst="mathMin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Minus 27"/>
          <p:cNvSpPr/>
          <p:nvPr/>
        </p:nvSpPr>
        <p:spPr>
          <a:xfrm>
            <a:off x="1295700" y="2875827"/>
            <a:ext cx="5356248" cy="223750"/>
          </a:xfrm>
          <a:prstGeom prst="mathMinu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Minus 28"/>
          <p:cNvSpPr/>
          <p:nvPr/>
        </p:nvSpPr>
        <p:spPr>
          <a:xfrm>
            <a:off x="1295700" y="4090074"/>
            <a:ext cx="5356248" cy="223750"/>
          </a:xfrm>
          <a:prstGeom prst="mathMinu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2163884" y="3032922"/>
            <a:ext cx="3996886" cy="1015663"/>
          </a:xfrm>
          <a:prstGeom prst="rect">
            <a:avLst/>
          </a:prstGeom>
        </p:spPr>
        <p:txBody>
          <a:bodyPr wrap="square" rtlCol="0">
            <a:spAutoFit/>
          </a:bodyPr>
          <a:lstStyle/>
          <a:p>
            <a:r>
              <a:rPr lang="en-US" sz="1200" dirty="0" smtClean="0"/>
              <a:t>Reporting security incidents to regulatory agencies is a communications effort on its own. Without a procedure in place to make sure this reporting (and other requirements) can be completed on time, this task becomes one more stressor in an already tense time. </a:t>
            </a:r>
          </a:p>
        </p:txBody>
      </p:sp>
      <p:sp>
        <p:nvSpPr>
          <p:cNvPr id="36" name="TextBox 35"/>
          <p:cNvSpPr txBox="1"/>
          <p:nvPr/>
        </p:nvSpPr>
        <p:spPr>
          <a:xfrm>
            <a:off x="2192654" y="4240708"/>
            <a:ext cx="3996886" cy="1015663"/>
          </a:xfrm>
          <a:prstGeom prst="rect">
            <a:avLst/>
          </a:prstGeom>
        </p:spPr>
        <p:txBody>
          <a:bodyPr wrap="square" rtlCol="0">
            <a:spAutoFit/>
          </a:bodyPr>
          <a:lstStyle/>
          <a:p>
            <a:r>
              <a:rPr lang="en-US" sz="1200" dirty="0" smtClean="0"/>
              <a:t>Security incidents are hot news headlines these days. When tragedy strikes another organization, this can be an opportunity to review how your own communications strategy would hold up in this kind of incident and adjust your strategy as needed.</a:t>
            </a:r>
          </a:p>
        </p:txBody>
      </p:sp>
      <p:sp>
        <p:nvSpPr>
          <p:cNvPr id="37" name="TextBox 36"/>
          <p:cNvSpPr txBox="1"/>
          <p:nvPr/>
        </p:nvSpPr>
        <p:spPr>
          <a:xfrm>
            <a:off x="2163884" y="1787373"/>
            <a:ext cx="3996886" cy="1015663"/>
          </a:xfrm>
          <a:prstGeom prst="rect">
            <a:avLst/>
          </a:prstGeom>
        </p:spPr>
        <p:txBody>
          <a:bodyPr wrap="square" rtlCol="0">
            <a:spAutoFit/>
          </a:bodyPr>
          <a:lstStyle/>
          <a:p>
            <a:r>
              <a:rPr lang="en-US" sz="1200" dirty="0" smtClean="0"/>
              <a:t>Incidents come in all shapes and sizes, so not every incident needs the same level of attention. By outlining what counts as a minor incident and what counts as a </a:t>
            </a:r>
            <a:r>
              <a:rPr lang="en-US" sz="1200" dirty="0"/>
              <a:t>crisis ahead of time, </a:t>
            </a:r>
            <a:r>
              <a:rPr lang="en-US" sz="1200" dirty="0" smtClean="0"/>
              <a:t>all members of the </a:t>
            </a:r>
            <a:r>
              <a:rPr lang="en-CA" sz="1200" dirty="0" smtClean="0"/>
              <a:t>SIRT</a:t>
            </a:r>
            <a:r>
              <a:rPr lang="en-US" sz="1200" dirty="0" smtClean="0"/>
              <a:t> will be able to act accordingly.</a:t>
            </a:r>
          </a:p>
        </p:txBody>
      </p:sp>
      <p:pic>
        <p:nvPicPr>
          <p:cNvPr id="41" name="Picture 102"/>
          <p:cNvPicPr>
            <a:picLocks noChangeAspect="1"/>
          </p:cNvPicPr>
          <p:nvPr/>
        </p:nvPicPr>
        <p:blipFill>
          <a:blip r:embed="rId3"/>
          <a:stretch>
            <a:fillRect/>
          </a:stretch>
        </p:blipFill>
        <p:spPr>
          <a:xfrm>
            <a:off x="6391198" y="1734581"/>
            <a:ext cx="292633" cy="219475"/>
          </a:xfrm>
          <a:prstGeom prst="rect">
            <a:avLst/>
          </a:prstGeom>
        </p:spPr>
      </p:pic>
      <p:pic>
        <p:nvPicPr>
          <p:cNvPr id="42" name="Picture 102"/>
          <p:cNvPicPr>
            <a:picLocks noChangeAspect="1"/>
          </p:cNvPicPr>
          <p:nvPr/>
        </p:nvPicPr>
        <p:blipFill>
          <a:blip r:embed="rId3"/>
          <a:stretch>
            <a:fillRect/>
          </a:stretch>
        </p:blipFill>
        <p:spPr>
          <a:xfrm rot="10800000">
            <a:off x="8302594" y="3431017"/>
            <a:ext cx="292633" cy="219475"/>
          </a:xfrm>
          <a:prstGeom prst="rect">
            <a:avLst/>
          </a:prstGeom>
        </p:spPr>
      </p:pic>
      <p:sp>
        <p:nvSpPr>
          <p:cNvPr id="8" name="Rectangle 7"/>
          <p:cNvSpPr/>
          <p:nvPr/>
        </p:nvSpPr>
        <p:spPr>
          <a:xfrm>
            <a:off x="6560375" y="1782323"/>
            <a:ext cx="1943412" cy="3400931"/>
          </a:xfrm>
          <a:prstGeom prst="rect">
            <a:avLst/>
          </a:prstGeom>
        </p:spPr>
        <p:txBody>
          <a:bodyPr wrap="square">
            <a:spAutoFit/>
          </a:bodyPr>
          <a:lstStyle/>
          <a:p>
            <a:pPr algn="ctr">
              <a:spcAft>
                <a:spcPts val="600"/>
              </a:spcAft>
            </a:pPr>
            <a:r>
              <a:rPr lang="en-CA" i="1" dirty="0">
                <a:solidFill>
                  <a:srgbClr val="000000"/>
                </a:solidFill>
                <a:latin typeface="+mj-lt"/>
              </a:rPr>
              <a:t>The politics and the culture [of an organization] are often lynchpins for the decision making for disclosure.</a:t>
            </a:r>
          </a:p>
          <a:p>
            <a:pPr algn="r">
              <a:spcAft>
                <a:spcPts val="600"/>
              </a:spcAft>
            </a:pPr>
            <a:r>
              <a:rPr lang="en-CA" sz="1400" dirty="0">
                <a:solidFill>
                  <a:srgbClr val="000000"/>
                </a:solidFill>
              </a:rPr>
              <a:t>– Sean Thurston, </a:t>
            </a:r>
            <a:r>
              <a:rPr lang="en-US" sz="1400" dirty="0">
                <a:solidFill>
                  <a:srgbClr val="000000"/>
                </a:solidFill>
              </a:rPr>
              <a:t>Senior Research </a:t>
            </a:r>
            <a:r>
              <a:rPr lang="en-US" sz="1400" dirty="0" smtClean="0">
                <a:solidFill>
                  <a:srgbClr val="000000"/>
                </a:solidFill>
              </a:rPr>
              <a:t>Director, Security, Risk &amp; Compliance,  </a:t>
            </a:r>
            <a:r>
              <a:rPr lang="en-US" sz="1400" dirty="0">
                <a:solidFill>
                  <a:srgbClr val="000000"/>
                </a:solidFill>
              </a:rPr>
              <a:t>Info-Tech Research Group</a:t>
            </a:r>
            <a:endParaRPr lang="en-US" sz="1400" dirty="0"/>
          </a:p>
        </p:txBody>
      </p:sp>
    </p:spTree>
    <p:extLst>
      <p:ext uri="{BB962C8B-B14F-4D97-AF65-F5344CB8AC3E}">
        <p14:creationId xmlns:p14="http://schemas.microsoft.com/office/powerpoint/2010/main" val="29779048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Appreciate the diversity of the SIRT</a:t>
            </a:r>
            <a:endParaRPr lang="en-US" dirty="0"/>
          </a:p>
        </p:txBody>
      </p:sp>
      <p:sp>
        <p:nvSpPr>
          <p:cNvPr id="3" name="Text Placeholder 2"/>
          <p:cNvSpPr>
            <a:spLocks noGrp="1"/>
          </p:cNvSpPr>
          <p:nvPr>
            <p:ph type="body" sz="quarter" idx="10"/>
          </p:nvPr>
        </p:nvSpPr>
        <p:spPr/>
        <p:txBody>
          <a:bodyPr/>
          <a:lstStyle/>
          <a:p>
            <a:r>
              <a:rPr lang="en-US" dirty="0" smtClean="0"/>
              <a:t>1.4</a:t>
            </a:r>
            <a:endParaRPr lang="en-US" dirty="0"/>
          </a:p>
        </p:txBody>
      </p:sp>
      <p:sp>
        <p:nvSpPr>
          <p:cNvPr id="6" name="Rectangle 5"/>
          <p:cNvSpPr/>
          <p:nvPr/>
        </p:nvSpPr>
        <p:spPr>
          <a:xfrm>
            <a:off x="320635" y="1121577"/>
            <a:ext cx="4101240" cy="12404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The </a:t>
            </a:r>
            <a:r>
              <a:rPr lang="en-US" sz="1400" b="1" dirty="0" smtClean="0"/>
              <a:t>SIRT </a:t>
            </a:r>
            <a:r>
              <a:rPr lang="en-US" sz="1400" b="1" dirty="0"/>
              <a:t>usually contains four distinct </a:t>
            </a:r>
            <a:r>
              <a:rPr lang="en-US" sz="1400" b="1" dirty="0" smtClean="0"/>
              <a:t>branches, and each one provides </a:t>
            </a:r>
            <a:r>
              <a:rPr lang="en-US" sz="1400" b="1" dirty="0"/>
              <a:t>a valuable point of view when drafting effective incident response communications. </a:t>
            </a:r>
          </a:p>
        </p:txBody>
      </p:sp>
      <p:sp>
        <p:nvSpPr>
          <p:cNvPr id="11" name="Rectangle 10"/>
          <p:cNvSpPr/>
          <p:nvPr/>
        </p:nvSpPr>
        <p:spPr>
          <a:xfrm>
            <a:off x="4750086" y="1131449"/>
            <a:ext cx="4127213" cy="124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However, the exact role used to fill each of these branches varies from organization to </a:t>
            </a:r>
            <a:r>
              <a:rPr lang="en-US" sz="1400" b="1" dirty="0" smtClean="0"/>
              <a:t>organization. Possible </a:t>
            </a:r>
            <a:r>
              <a:rPr lang="en-US" sz="1400" b="1" dirty="0"/>
              <a:t>members may include: </a:t>
            </a:r>
          </a:p>
        </p:txBody>
      </p:sp>
      <p:grpSp>
        <p:nvGrpSpPr>
          <p:cNvPr id="26" name="Group 123"/>
          <p:cNvGrpSpPr>
            <a:grpSpLocks/>
          </p:cNvGrpSpPr>
          <p:nvPr/>
        </p:nvGrpSpPr>
        <p:grpSpPr bwMode="auto">
          <a:xfrm>
            <a:off x="479247" y="3363703"/>
            <a:ext cx="3942628" cy="405252"/>
            <a:chOff x="2766" y="2106"/>
            <a:chExt cx="2994" cy="504"/>
          </a:xfrm>
        </p:grpSpPr>
        <p:sp>
          <p:nvSpPr>
            <p:cNvPr id="27" name="Freeform 106"/>
            <p:cNvSpPr>
              <a:spLocks/>
            </p:cNvSpPr>
            <p:nvPr/>
          </p:nvSpPr>
          <p:spPr bwMode="ltGray">
            <a:xfrm>
              <a:off x="2766" y="2106"/>
              <a:ext cx="768" cy="504"/>
            </a:xfrm>
            <a:custGeom>
              <a:avLst/>
              <a:gdLst>
                <a:gd name="T0" fmla="*/ 0 w 768"/>
                <a:gd name="T1" fmla="*/ 504 h 504"/>
                <a:gd name="T2" fmla="*/ 2 w 768"/>
                <a:gd name="T3" fmla="*/ 490 h 504"/>
                <a:gd name="T4" fmla="*/ 768 w 768"/>
                <a:gd name="T5" fmla="*/ 0 h 504"/>
                <a:gd name="T6" fmla="*/ 768 w 768"/>
                <a:gd name="T7" fmla="*/ 411 h 504"/>
                <a:gd name="T8" fmla="*/ 0 w 768"/>
                <a:gd name="T9" fmla="*/ 504 h 504"/>
                <a:gd name="T10" fmla="*/ 0 60000 65536"/>
                <a:gd name="T11" fmla="*/ 0 60000 65536"/>
                <a:gd name="T12" fmla="*/ 0 60000 65536"/>
                <a:gd name="T13" fmla="*/ 0 60000 65536"/>
                <a:gd name="T14" fmla="*/ 0 60000 65536"/>
                <a:gd name="T15" fmla="*/ 0 w 768"/>
                <a:gd name="T16" fmla="*/ 0 h 504"/>
                <a:gd name="T17" fmla="*/ 768 w 768"/>
                <a:gd name="T18" fmla="*/ 504 h 504"/>
              </a:gdLst>
              <a:ahLst/>
              <a:cxnLst>
                <a:cxn ang="T10">
                  <a:pos x="T0" y="T1"/>
                </a:cxn>
                <a:cxn ang="T11">
                  <a:pos x="T2" y="T3"/>
                </a:cxn>
                <a:cxn ang="T12">
                  <a:pos x="T4" y="T5"/>
                </a:cxn>
                <a:cxn ang="T13">
                  <a:pos x="T6" y="T7"/>
                </a:cxn>
                <a:cxn ang="T14">
                  <a:pos x="T8" y="T9"/>
                </a:cxn>
              </a:cxnLst>
              <a:rect l="T15" t="T16" r="T17" b="T18"/>
              <a:pathLst>
                <a:path w="768" h="504">
                  <a:moveTo>
                    <a:pt x="0" y="504"/>
                  </a:moveTo>
                  <a:lnTo>
                    <a:pt x="2" y="490"/>
                  </a:lnTo>
                  <a:lnTo>
                    <a:pt x="768" y="0"/>
                  </a:lnTo>
                  <a:lnTo>
                    <a:pt x="768" y="411"/>
                  </a:lnTo>
                  <a:lnTo>
                    <a:pt x="0" y="504"/>
                  </a:lnTo>
                  <a:close/>
                </a:path>
              </a:pathLst>
            </a:custGeom>
            <a:gradFill rotWithShape="1">
              <a:gsLst>
                <a:gs pos="0">
                  <a:schemeClr val="accent2">
                    <a:alpha val="0"/>
                  </a:schemeClr>
                </a:gs>
                <a:gs pos="100000">
                  <a:schemeClr val="accent1"/>
                </a:gs>
              </a:gsLst>
              <a:lin ang="0" scaled="1"/>
            </a:gradFill>
            <a:ln w="19050">
              <a:noFill/>
              <a:round/>
              <a:headEnd/>
              <a:tailEnd/>
            </a:ln>
          </p:spPr>
          <p:txBody>
            <a:bodyPr anchor="ctr"/>
            <a:lstStyle/>
            <a:p>
              <a:endParaRPr lang="en-US" dirty="0"/>
            </a:p>
          </p:txBody>
        </p:sp>
        <p:sp>
          <p:nvSpPr>
            <p:cNvPr id="28" name="Rectangle 14"/>
            <p:cNvSpPr>
              <a:spLocks noChangeArrowheads="1"/>
            </p:cNvSpPr>
            <p:nvPr/>
          </p:nvSpPr>
          <p:spPr bwMode="gray">
            <a:xfrm>
              <a:off x="3533" y="2106"/>
              <a:ext cx="2227" cy="419"/>
            </a:xfrm>
            <a:prstGeom prst="rect">
              <a:avLst/>
            </a:prstGeom>
            <a:solidFill>
              <a:schemeClr val="accent1"/>
            </a:solidFill>
            <a:ln w="19050">
              <a:noFill/>
              <a:miter lim="800000"/>
              <a:headEnd/>
              <a:tailEnd/>
            </a:ln>
          </p:spPr>
          <p:txBody>
            <a:bodyPr wrap="none" anchor="ct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smtClean="0">
                  <a:solidFill>
                    <a:schemeClr val="bg1"/>
                  </a:solidFill>
                </a:rPr>
                <a:t>Legal</a:t>
              </a:r>
              <a:endParaRPr lang="en-US" altLang="en-US" sz="1500" dirty="0">
                <a:solidFill>
                  <a:schemeClr val="bg1"/>
                </a:solidFill>
              </a:endParaRPr>
            </a:p>
          </p:txBody>
        </p:sp>
      </p:grpSp>
      <p:grpSp>
        <p:nvGrpSpPr>
          <p:cNvPr id="29" name="Group 124"/>
          <p:cNvGrpSpPr>
            <a:grpSpLocks/>
          </p:cNvGrpSpPr>
          <p:nvPr/>
        </p:nvGrpSpPr>
        <p:grpSpPr bwMode="auto">
          <a:xfrm>
            <a:off x="493534" y="3706872"/>
            <a:ext cx="3928341" cy="447868"/>
            <a:chOff x="2769" y="2558"/>
            <a:chExt cx="2991" cy="557"/>
          </a:xfrm>
        </p:grpSpPr>
        <p:sp>
          <p:nvSpPr>
            <p:cNvPr id="30" name="Freeform 107"/>
            <p:cNvSpPr>
              <a:spLocks/>
            </p:cNvSpPr>
            <p:nvPr/>
          </p:nvSpPr>
          <p:spPr bwMode="ltGray">
            <a:xfrm>
              <a:off x="2769" y="2558"/>
              <a:ext cx="765" cy="557"/>
            </a:xfrm>
            <a:custGeom>
              <a:avLst/>
              <a:gdLst>
                <a:gd name="T0" fmla="*/ 0 w 765"/>
                <a:gd name="T1" fmla="*/ 22 h 557"/>
                <a:gd name="T2" fmla="*/ 1 w 765"/>
                <a:gd name="T3" fmla="*/ 0 h 557"/>
                <a:gd name="T4" fmla="*/ 765 w 765"/>
                <a:gd name="T5" fmla="*/ 142 h 557"/>
                <a:gd name="T6" fmla="*/ 765 w 765"/>
                <a:gd name="T7" fmla="*/ 557 h 557"/>
                <a:gd name="T8" fmla="*/ 0 w 765"/>
                <a:gd name="T9" fmla="*/ 22 h 557"/>
                <a:gd name="T10" fmla="*/ 0 60000 65536"/>
                <a:gd name="T11" fmla="*/ 0 60000 65536"/>
                <a:gd name="T12" fmla="*/ 0 60000 65536"/>
                <a:gd name="T13" fmla="*/ 0 60000 65536"/>
                <a:gd name="T14" fmla="*/ 0 60000 65536"/>
                <a:gd name="T15" fmla="*/ 0 w 765"/>
                <a:gd name="T16" fmla="*/ 0 h 557"/>
                <a:gd name="T17" fmla="*/ 765 w 765"/>
                <a:gd name="T18" fmla="*/ 557 h 557"/>
              </a:gdLst>
              <a:ahLst/>
              <a:cxnLst>
                <a:cxn ang="T10">
                  <a:pos x="T0" y="T1"/>
                </a:cxn>
                <a:cxn ang="T11">
                  <a:pos x="T2" y="T3"/>
                </a:cxn>
                <a:cxn ang="T12">
                  <a:pos x="T4" y="T5"/>
                </a:cxn>
                <a:cxn ang="T13">
                  <a:pos x="T6" y="T7"/>
                </a:cxn>
                <a:cxn ang="T14">
                  <a:pos x="T8" y="T9"/>
                </a:cxn>
              </a:cxnLst>
              <a:rect l="T15" t="T16" r="T17" b="T18"/>
              <a:pathLst>
                <a:path w="765" h="557">
                  <a:moveTo>
                    <a:pt x="0" y="22"/>
                  </a:moveTo>
                  <a:lnTo>
                    <a:pt x="1" y="0"/>
                  </a:lnTo>
                  <a:lnTo>
                    <a:pt x="765" y="142"/>
                  </a:lnTo>
                  <a:lnTo>
                    <a:pt x="765" y="557"/>
                  </a:lnTo>
                  <a:lnTo>
                    <a:pt x="0" y="22"/>
                  </a:lnTo>
                  <a:close/>
                </a:path>
              </a:pathLst>
            </a:custGeom>
            <a:gradFill rotWithShape="1">
              <a:gsLst>
                <a:gs pos="0">
                  <a:schemeClr val="accent2">
                    <a:alpha val="0"/>
                  </a:schemeClr>
                </a:gs>
                <a:gs pos="100000">
                  <a:schemeClr val="accent1"/>
                </a:gs>
              </a:gsLst>
              <a:lin ang="0" scaled="1"/>
            </a:gradFill>
            <a:ln w="19050">
              <a:noFill/>
              <a:round/>
              <a:headEnd/>
              <a:tailEnd/>
            </a:ln>
          </p:spPr>
          <p:txBody>
            <a:bodyPr anchor="ctr"/>
            <a:lstStyle/>
            <a:p>
              <a:endParaRPr lang="en-US" dirty="0"/>
            </a:p>
          </p:txBody>
        </p:sp>
        <p:sp>
          <p:nvSpPr>
            <p:cNvPr id="31" name="Rectangle 14"/>
            <p:cNvSpPr>
              <a:spLocks noChangeArrowheads="1"/>
            </p:cNvSpPr>
            <p:nvPr/>
          </p:nvSpPr>
          <p:spPr bwMode="gray">
            <a:xfrm>
              <a:off x="3533" y="2696"/>
              <a:ext cx="2227" cy="419"/>
            </a:xfrm>
            <a:prstGeom prst="rect">
              <a:avLst/>
            </a:prstGeom>
            <a:solidFill>
              <a:schemeClr val="accent1"/>
            </a:solidFill>
            <a:ln w="19050">
              <a:noFill/>
              <a:miter lim="800000"/>
              <a:headEnd/>
              <a:tailEnd/>
            </a:ln>
          </p:spPr>
          <p:txBody>
            <a:bodyPr wrap="none" anchor="ct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smtClean="0">
                  <a:solidFill>
                    <a:schemeClr val="bg1"/>
                  </a:solidFill>
                </a:rPr>
                <a:t>Public Relations</a:t>
              </a:r>
              <a:endParaRPr lang="en-US" altLang="en-US" dirty="0">
                <a:solidFill>
                  <a:schemeClr val="bg1"/>
                </a:solidFill>
              </a:endParaRPr>
            </a:p>
          </p:txBody>
        </p:sp>
      </p:grpSp>
      <p:grpSp>
        <p:nvGrpSpPr>
          <p:cNvPr id="32" name="Group 125"/>
          <p:cNvGrpSpPr>
            <a:grpSpLocks/>
          </p:cNvGrpSpPr>
          <p:nvPr/>
        </p:nvGrpSpPr>
        <p:grpSpPr bwMode="auto">
          <a:xfrm>
            <a:off x="525084" y="3648700"/>
            <a:ext cx="3896791" cy="946393"/>
            <a:chOff x="2769" y="2523"/>
            <a:chExt cx="2991" cy="1177"/>
          </a:xfrm>
        </p:grpSpPr>
        <p:sp>
          <p:nvSpPr>
            <p:cNvPr id="33" name="Freeform 108"/>
            <p:cNvSpPr>
              <a:spLocks/>
            </p:cNvSpPr>
            <p:nvPr/>
          </p:nvSpPr>
          <p:spPr bwMode="ltGray">
            <a:xfrm>
              <a:off x="2769" y="2523"/>
              <a:ext cx="765" cy="1177"/>
            </a:xfrm>
            <a:custGeom>
              <a:avLst/>
              <a:gdLst>
                <a:gd name="T0" fmla="*/ 12 w 765"/>
                <a:gd name="T1" fmla="*/ 39 h 1177"/>
                <a:gd name="T2" fmla="*/ 0 w 765"/>
                <a:gd name="T3" fmla="*/ 0 h 1177"/>
                <a:gd name="T4" fmla="*/ 765 w 765"/>
                <a:gd name="T5" fmla="*/ 789 h 1177"/>
                <a:gd name="T6" fmla="*/ 765 w 765"/>
                <a:gd name="T7" fmla="*/ 1177 h 1177"/>
                <a:gd name="T8" fmla="*/ 12 w 765"/>
                <a:gd name="T9" fmla="*/ 39 h 1177"/>
                <a:gd name="T10" fmla="*/ 0 60000 65536"/>
                <a:gd name="T11" fmla="*/ 0 60000 65536"/>
                <a:gd name="T12" fmla="*/ 0 60000 65536"/>
                <a:gd name="T13" fmla="*/ 0 60000 65536"/>
                <a:gd name="T14" fmla="*/ 0 60000 65536"/>
                <a:gd name="T15" fmla="*/ 0 w 765"/>
                <a:gd name="T16" fmla="*/ 0 h 1177"/>
                <a:gd name="T17" fmla="*/ 765 w 765"/>
                <a:gd name="T18" fmla="*/ 1177 h 1177"/>
              </a:gdLst>
              <a:ahLst/>
              <a:cxnLst>
                <a:cxn ang="T10">
                  <a:pos x="T0" y="T1"/>
                </a:cxn>
                <a:cxn ang="T11">
                  <a:pos x="T2" y="T3"/>
                </a:cxn>
                <a:cxn ang="T12">
                  <a:pos x="T4" y="T5"/>
                </a:cxn>
                <a:cxn ang="T13">
                  <a:pos x="T6" y="T7"/>
                </a:cxn>
                <a:cxn ang="T14">
                  <a:pos x="T8" y="T9"/>
                </a:cxn>
              </a:cxnLst>
              <a:rect l="T15" t="T16" r="T17" b="T18"/>
              <a:pathLst>
                <a:path w="765" h="1177">
                  <a:moveTo>
                    <a:pt x="12" y="39"/>
                  </a:moveTo>
                  <a:lnTo>
                    <a:pt x="0" y="0"/>
                  </a:lnTo>
                  <a:lnTo>
                    <a:pt x="765" y="789"/>
                  </a:lnTo>
                  <a:lnTo>
                    <a:pt x="765" y="1177"/>
                  </a:lnTo>
                  <a:lnTo>
                    <a:pt x="12" y="39"/>
                  </a:lnTo>
                  <a:close/>
                </a:path>
              </a:pathLst>
            </a:custGeom>
            <a:gradFill rotWithShape="1">
              <a:gsLst>
                <a:gs pos="0">
                  <a:schemeClr val="accent2">
                    <a:alpha val="0"/>
                  </a:schemeClr>
                </a:gs>
                <a:gs pos="100000">
                  <a:schemeClr val="accent1"/>
                </a:gs>
              </a:gsLst>
              <a:lin ang="0" scaled="1"/>
            </a:gradFill>
            <a:ln w="19050">
              <a:noFill/>
              <a:round/>
              <a:headEnd/>
              <a:tailEnd/>
            </a:ln>
          </p:spPr>
          <p:txBody>
            <a:bodyPr anchor="ctr"/>
            <a:lstStyle/>
            <a:p>
              <a:endParaRPr lang="en-US" dirty="0"/>
            </a:p>
          </p:txBody>
        </p:sp>
        <p:sp>
          <p:nvSpPr>
            <p:cNvPr id="34" name="Rectangle 14"/>
            <p:cNvSpPr>
              <a:spLocks noChangeArrowheads="1"/>
            </p:cNvSpPr>
            <p:nvPr/>
          </p:nvSpPr>
          <p:spPr bwMode="gray">
            <a:xfrm>
              <a:off x="3533" y="3303"/>
              <a:ext cx="2227" cy="397"/>
            </a:xfrm>
            <a:prstGeom prst="rect">
              <a:avLst/>
            </a:prstGeom>
            <a:solidFill>
              <a:schemeClr val="accent1"/>
            </a:solidFill>
            <a:ln w="19050">
              <a:noFill/>
              <a:miter lim="800000"/>
              <a:headEnd/>
              <a:tailEnd/>
            </a:ln>
          </p:spPr>
          <p:txBody>
            <a:bodyPr wrap="none" anchor="ct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smtClean="0">
                  <a:solidFill>
                    <a:schemeClr val="bg1"/>
                  </a:solidFill>
                </a:rPr>
                <a:t>Human Resources</a:t>
              </a:r>
              <a:endParaRPr lang="en-US" altLang="en-US" dirty="0">
                <a:solidFill>
                  <a:schemeClr val="bg1"/>
                </a:solidFill>
              </a:endParaRPr>
            </a:p>
          </p:txBody>
        </p:sp>
      </p:grpSp>
      <p:grpSp>
        <p:nvGrpSpPr>
          <p:cNvPr id="35" name="Group 122"/>
          <p:cNvGrpSpPr>
            <a:grpSpLocks/>
          </p:cNvGrpSpPr>
          <p:nvPr/>
        </p:nvGrpSpPr>
        <p:grpSpPr bwMode="auto">
          <a:xfrm>
            <a:off x="481658" y="2903045"/>
            <a:ext cx="3940217" cy="919055"/>
            <a:chOff x="2769" y="1515"/>
            <a:chExt cx="2991" cy="1143"/>
          </a:xfrm>
        </p:grpSpPr>
        <p:sp>
          <p:nvSpPr>
            <p:cNvPr id="36" name="Freeform 104"/>
            <p:cNvSpPr>
              <a:spLocks/>
            </p:cNvSpPr>
            <p:nvPr/>
          </p:nvSpPr>
          <p:spPr bwMode="ltGray">
            <a:xfrm>
              <a:off x="2769" y="1515"/>
              <a:ext cx="765" cy="1143"/>
            </a:xfrm>
            <a:custGeom>
              <a:avLst/>
              <a:gdLst>
                <a:gd name="T0" fmla="*/ 0 w 765"/>
                <a:gd name="T1" fmla="*/ 1143 h 1143"/>
                <a:gd name="T2" fmla="*/ 0 w 765"/>
                <a:gd name="T3" fmla="*/ 1104 h 1143"/>
                <a:gd name="T4" fmla="*/ 765 w 765"/>
                <a:gd name="T5" fmla="*/ 0 h 1143"/>
                <a:gd name="T6" fmla="*/ 762 w 765"/>
                <a:gd name="T7" fmla="*/ 387 h 1143"/>
                <a:gd name="T8" fmla="*/ 0 w 765"/>
                <a:gd name="T9" fmla="*/ 1143 h 1143"/>
                <a:gd name="T10" fmla="*/ 0 60000 65536"/>
                <a:gd name="T11" fmla="*/ 0 60000 65536"/>
                <a:gd name="T12" fmla="*/ 0 60000 65536"/>
                <a:gd name="T13" fmla="*/ 0 60000 65536"/>
                <a:gd name="T14" fmla="*/ 0 60000 65536"/>
                <a:gd name="T15" fmla="*/ 0 w 765"/>
                <a:gd name="T16" fmla="*/ 0 h 1143"/>
                <a:gd name="T17" fmla="*/ 765 w 765"/>
                <a:gd name="T18" fmla="*/ 1143 h 1143"/>
              </a:gdLst>
              <a:ahLst/>
              <a:cxnLst>
                <a:cxn ang="T10">
                  <a:pos x="T0" y="T1"/>
                </a:cxn>
                <a:cxn ang="T11">
                  <a:pos x="T2" y="T3"/>
                </a:cxn>
                <a:cxn ang="T12">
                  <a:pos x="T4" y="T5"/>
                </a:cxn>
                <a:cxn ang="T13">
                  <a:pos x="T6" y="T7"/>
                </a:cxn>
                <a:cxn ang="T14">
                  <a:pos x="T8" y="T9"/>
                </a:cxn>
              </a:cxnLst>
              <a:rect l="T15" t="T16" r="T17" b="T18"/>
              <a:pathLst>
                <a:path w="765" h="1143">
                  <a:moveTo>
                    <a:pt x="0" y="1143"/>
                  </a:moveTo>
                  <a:lnTo>
                    <a:pt x="0" y="1104"/>
                  </a:lnTo>
                  <a:lnTo>
                    <a:pt x="765" y="0"/>
                  </a:lnTo>
                  <a:lnTo>
                    <a:pt x="762" y="387"/>
                  </a:lnTo>
                  <a:lnTo>
                    <a:pt x="0" y="1143"/>
                  </a:lnTo>
                  <a:close/>
                </a:path>
              </a:pathLst>
            </a:custGeom>
            <a:gradFill rotWithShape="1">
              <a:gsLst>
                <a:gs pos="0">
                  <a:schemeClr val="accent2">
                    <a:alpha val="0"/>
                  </a:schemeClr>
                </a:gs>
                <a:gs pos="100000">
                  <a:schemeClr val="accent1"/>
                </a:gs>
              </a:gsLst>
              <a:lin ang="0" scaled="1"/>
            </a:gradFill>
            <a:ln w="19050">
              <a:noFill/>
              <a:round/>
              <a:headEnd/>
              <a:tailEnd/>
            </a:ln>
          </p:spPr>
          <p:txBody>
            <a:bodyPr anchor="ctr"/>
            <a:lstStyle/>
            <a:p>
              <a:endParaRPr lang="en-US" dirty="0"/>
            </a:p>
          </p:txBody>
        </p:sp>
        <p:sp>
          <p:nvSpPr>
            <p:cNvPr id="37" name="Rectangle 14"/>
            <p:cNvSpPr>
              <a:spLocks noChangeArrowheads="1"/>
            </p:cNvSpPr>
            <p:nvPr/>
          </p:nvSpPr>
          <p:spPr bwMode="gray">
            <a:xfrm>
              <a:off x="3533" y="1515"/>
              <a:ext cx="2227" cy="392"/>
            </a:xfrm>
            <a:prstGeom prst="rect">
              <a:avLst/>
            </a:prstGeom>
            <a:solidFill>
              <a:schemeClr val="accent1"/>
            </a:solidFill>
            <a:ln w="19050">
              <a:noFill/>
              <a:miter lim="800000"/>
              <a:headEnd/>
              <a:tailEnd/>
            </a:ln>
          </p:spPr>
          <p:txBody>
            <a:bodyPr wrap="none" anchor="ct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smtClean="0">
                  <a:solidFill>
                    <a:schemeClr val="bg1"/>
                  </a:solidFill>
                </a:rPr>
                <a:t>IT/Cybersecurity</a:t>
              </a:r>
              <a:endParaRPr lang="en-US" altLang="en-US" sz="1500" dirty="0">
                <a:solidFill>
                  <a:schemeClr val="bg1"/>
                </a:solidFill>
              </a:endParaRPr>
            </a:p>
          </p:txBody>
        </p:sp>
      </p:grpSp>
      <p:grpSp>
        <p:nvGrpSpPr>
          <p:cNvPr id="38" name="Group 110"/>
          <p:cNvGrpSpPr>
            <a:grpSpLocks/>
          </p:cNvGrpSpPr>
          <p:nvPr/>
        </p:nvGrpSpPr>
        <p:grpSpPr bwMode="auto">
          <a:xfrm rot="16200000">
            <a:off x="-735842" y="3632735"/>
            <a:ext cx="2534287" cy="421334"/>
            <a:chOff x="217" y="2125"/>
            <a:chExt cx="2759" cy="524"/>
          </a:xfrm>
        </p:grpSpPr>
        <p:sp>
          <p:nvSpPr>
            <p:cNvPr id="39" name="Rectangle 38"/>
            <p:cNvSpPr>
              <a:spLocks noChangeArrowheads="1"/>
            </p:cNvSpPr>
            <p:nvPr/>
          </p:nvSpPr>
          <p:spPr bwMode="gray">
            <a:xfrm>
              <a:off x="217" y="2125"/>
              <a:ext cx="2759" cy="524"/>
            </a:xfrm>
            <a:prstGeom prst="rect">
              <a:avLst/>
            </a:prstGeom>
            <a:solidFill>
              <a:schemeClr val="accent2">
                <a:alpha val="70195"/>
              </a:schemeClr>
            </a:solidFill>
            <a:ln w="19050">
              <a:solidFill>
                <a:srgbClr val="FFFFFF"/>
              </a:solidFill>
              <a:miter lim="800000"/>
              <a:headEnd/>
              <a:tailEnd/>
            </a:ln>
          </p:spPr>
          <p:txBody>
            <a:bodyPr wrap="none" anchor="ct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dirty="0"/>
            </a:p>
          </p:txBody>
        </p:sp>
        <p:sp>
          <p:nvSpPr>
            <p:cNvPr id="40" name="Rectangle 38"/>
            <p:cNvSpPr>
              <a:spLocks noChangeArrowheads="1"/>
            </p:cNvSpPr>
            <p:nvPr/>
          </p:nvSpPr>
          <p:spPr bwMode="gray">
            <a:xfrm>
              <a:off x="267" y="2180"/>
              <a:ext cx="2659" cy="414"/>
            </a:xfrm>
            <a:prstGeom prst="rect">
              <a:avLst/>
            </a:prstGeom>
            <a:solidFill>
              <a:schemeClr val="accent2"/>
            </a:solidFill>
            <a:ln w="19050">
              <a:solidFill>
                <a:srgbClr val="FFFFFF"/>
              </a:solidFill>
              <a:miter lim="800000"/>
              <a:headEnd/>
              <a:tailEnd/>
            </a:ln>
          </p:spPr>
          <p:txBody>
            <a:bodyPr wrap="none" anchor="ct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800" dirty="0" smtClean="0">
                  <a:solidFill>
                    <a:schemeClr val="bg1"/>
                  </a:solidFill>
                </a:rPr>
                <a:t>SIRT</a:t>
              </a:r>
              <a:endParaRPr lang="en-US" altLang="en-US" sz="1800" dirty="0">
                <a:solidFill>
                  <a:schemeClr val="bg1"/>
                </a:solidFill>
              </a:endParaRPr>
            </a:p>
          </p:txBody>
        </p:sp>
      </p:grpSp>
      <p:sp>
        <p:nvSpPr>
          <p:cNvPr id="44" name="Rectangle 43"/>
          <p:cNvSpPr/>
          <p:nvPr/>
        </p:nvSpPr>
        <p:spPr>
          <a:xfrm>
            <a:off x="4750086" y="2579935"/>
            <a:ext cx="4127213" cy="2970044"/>
          </a:xfrm>
          <a:prstGeom prst="rect">
            <a:avLst/>
          </a:prstGeom>
        </p:spPr>
        <p:txBody>
          <a:bodyPr wrap="square" numCol="2">
            <a:spAutoFit/>
          </a:bodyPr>
          <a:lstStyle/>
          <a:p>
            <a:pPr marL="171450" indent="-171450">
              <a:spcAft>
                <a:spcPts val="600"/>
              </a:spcAft>
              <a:buFont typeface="Arial" panose="020B0604020202020204" pitchFamily="34" charset="0"/>
              <a:buChar char="•"/>
            </a:pPr>
            <a:r>
              <a:rPr lang="en-CA" sz="1200" dirty="0"/>
              <a:t>Chief information security </a:t>
            </a:r>
            <a:br>
              <a:rPr lang="en-CA" sz="1200" dirty="0"/>
            </a:br>
            <a:r>
              <a:rPr lang="en-CA" sz="1200" dirty="0"/>
              <a:t>officer</a:t>
            </a:r>
          </a:p>
          <a:p>
            <a:pPr marL="171450" indent="-171450">
              <a:spcAft>
                <a:spcPts val="600"/>
              </a:spcAft>
              <a:buFont typeface="Arial" panose="020B0604020202020204" pitchFamily="34" charset="0"/>
              <a:buChar char="•"/>
            </a:pPr>
            <a:r>
              <a:rPr lang="en-CA" sz="1200" dirty="0"/>
              <a:t>Chief security officer</a:t>
            </a:r>
          </a:p>
          <a:p>
            <a:pPr marL="171450" indent="-171450">
              <a:spcAft>
                <a:spcPts val="600"/>
              </a:spcAft>
              <a:buFont typeface="Arial" panose="020B0604020202020204" pitchFamily="34" charset="0"/>
              <a:buChar char="•"/>
            </a:pPr>
            <a:r>
              <a:rPr lang="en-CA" sz="1200" dirty="0" smtClean="0"/>
              <a:t>Senior management</a:t>
            </a:r>
            <a:endParaRPr lang="en-CA" sz="1200" dirty="0"/>
          </a:p>
          <a:p>
            <a:pPr marL="171450" indent="-171450">
              <a:spcAft>
                <a:spcPts val="600"/>
              </a:spcAft>
              <a:buFont typeface="Arial" panose="020B0604020202020204" pitchFamily="34" charset="0"/>
              <a:buChar char="•"/>
            </a:pPr>
            <a:r>
              <a:rPr lang="en-CA" sz="1200" dirty="0"/>
              <a:t>Security team </a:t>
            </a:r>
            <a:r>
              <a:rPr lang="en-CA" sz="1200" dirty="0" smtClean="0"/>
              <a:t/>
            </a:r>
            <a:br>
              <a:rPr lang="en-CA" sz="1200" dirty="0" smtClean="0"/>
            </a:br>
            <a:r>
              <a:rPr lang="en-CA" sz="1200" dirty="0" smtClean="0"/>
              <a:t>staff</a:t>
            </a:r>
            <a:br>
              <a:rPr lang="en-CA" sz="1200" dirty="0" smtClean="0"/>
            </a:br>
            <a:endParaRPr lang="en-CA" sz="1200" dirty="0" smtClean="0"/>
          </a:p>
          <a:p>
            <a:pPr marL="171450" indent="-171450">
              <a:spcAft>
                <a:spcPts val="600"/>
              </a:spcAft>
              <a:buFont typeface="Arial" panose="020B0604020202020204" pitchFamily="34" charset="0"/>
              <a:buChar char="•"/>
            </a:pPr>
            <a:endParaRPr lang="en-US" sz="1200" dirty="0" smtClean="0"/>
          </a:p>
          <a:p>
            <a:pPr marL="171450" indent="-171450">
              <a:spcAft>
                <a:spcPts val="600"/>
              </a:spcAft>
              <a:buFont typeface="Arial" panose="020B0604020202020204" pitchFamily="34" charset="0"/>
              <a:buChar char="•"/>
            </a:pPr>
            <a:endParaRPr lang="en-US" sz="1200" dirty="0"/>
          </a:p>
          <a:p>
            <a:pPr marL="171450" indent="-171450">
              <a:spcAft>
                <a:spcPts val="600"/>
              </a:spcAft>
              <a:buFont typeface="Arial" panose="020B0604020202020204" pitchFamily="34" charset="0"/>
              <a:buChar char="•"/>
            </a:pPr>
            <a:endParaRPr lang="en-US" sz="1200" dirty="0"/>
          </a:p>
          <a:p>
            <a:pPr marL="171450" indent="-171450">
              <a:spcAft>
                <a:spcPts val="600"/>
              </a:spcAft>
              <a:buFont typeface="Arial" panose="020B0604020202020204" pitchFamily="34" charset="0"/>
              <a:buChar char="•"/>
            </a:pPr>
            <a:endParaRPr lang="en-US" sz="1200" dirty="0" smtClean="0"/>
          </a:p>
          <a:p>
            <a:pPr marL="171450" indent="-171450">
              <a:spcAft>
                <a:spcPts val="600"/>
              </a:spcAft>
              <a:buFont typeface="Arial" panose="020B0604020202020204" pitchFamily="34" charset="0"/>
              <a:buChar char="•"/>
            </a:pPr>
            <a:endParaRPr lang="en-CA" sz="1200" dirty="0"/>
          </a:p>
          <a:p>
            <a:pPr marL="171450" indent="-171450">
              <a:spcAft>
                <a:spcPts val="600"/>
              </a:spcAft>
              <a:buFont typeface="Arial" panose="020B0604020202020204" pitchFamily="34" charset="0"/>
              <a:buChar char="•"/>
            </a:pPr>
            <a:r>
              <a:rPr lang="en-CA" sz="1200" dirty="0"/>
              <a:t>Help </a:t>
            </a:r>
            <a:r>
              <a:rPr lang="en-CA" sz="1200" dirty="0" smtClean="0"/>
              <a:t>desk</a:t>
            </a:r>
            <a:endParaRPr lang="en-CA" sz="1200" dirty="0"/>
          </a:p>
          <a:p>
            <a:pPr marL="171450" indent="-171450">
              <a:spcAft>
                <a:spcPts val="600"/>
              </a:spcAft>
              <a:buFont typeface="Arial" panose="020B0604020202020204" pitchFamily="34" charset="0"/>
              <a:buChar char="•"/>
            </a:pPr>
            <a:r>
              <a:rPr lang="en-CA" sz="1200" dirty="0"/>
              <a:t>Information </a:t>
            </a:r>
            <a:r>
              <a:rPr lang="en-CA" sz="1200" dirty="0" smtClean="0"/>
              <a:t>owner</a:t>
            </a:r>
            <a:endParaRPr lang="en-CA" sz="1200" dirty="0"/>
          </a:p>
          <a:p>
            <a:pPr marL="171450" indent="-171450">
              <a:spcAft>
                <a:spcPts val="600"/>
              </a:spcAft>
              <a:buFont typeface="Arial" panose="020B0604020202020204" pitchFamily="34" charset="0"/>
              <a:buChar char="•"/>
            </a:pPr>
            <a:r>
              <a:rPr lang="en-CA" sz="1200" dirty="0"/>
              <a:t>Information systems staff</a:t>
            </a:r>
          </a:p>
          <a:p>
            <a:pPr marL="171450" indent="-171450">
              <a:spcAft>
                <a:spcPts val="600"/>
              </a:spcAft>
              <a:buFont typeface="Arial" panose="020B0604020202020204" pitchFamily="34" charset="0"/>
              <a:buChar char="•"/>
            </a:pPr>
            <a:r>
              <a:rPr lang="en-CA" sz="1200" dirty="0"/>
              <a:t>Public </a:t>
            </a:r>
            <a:r>
              <a:rPr lang="en-CA" sz="1200" dirty="0" smtClean="0"/>
              <a:t>relations</a:t>
            </a:r>
            <a:endParaRPr lang="en-CA" sz="1200" dirty="0"/>
          </a:p>
          <a:p>
            <a:pPr marL="171450" indent="-171450">
              <a:spcAft>
                <a:spcPts val="600"/>
              </a:spcAft>
              <a:buFont typeface="Arial" panose="020B0604020202020204" pitchFamily="34" charset="0"/>
              <a:buChar char="•"/>
            </a:pPr>
            <a:r>
              <a:rPr lang="en-CA" sz="1200" dirty="0"/>
              <a:t>Legal/compliance </a:t>
            </a:r>
          </a:p>
          <a:p>
            <a:pPr marL="171450" indent="-171450">
              <a:spcAft>
                <a:spcPts val="600"/>
              </a:spcAft>
              <a:buFont typeface="Arial" panose="020B0604020202020204" pitchFamily="34" charset="0"/>
              <a:buChar char="•"/>
            </a:pPr>
            <a:r>
              <a:rPr lang="en-CA" sz="1200" dirty="0"/>
              <a:t>Internal audit/risk management</a:t>
            </a:r>
          </a:p>
        </p:txBody>
      </p:sp>
      <p:grpSp>
        <p:nvGrpSpPr>
          <p:cNvPr id="25" name="Group 24"/>
          <p:cNvGrpSpPr/>
          <p:nvPr/>
        </p:nvGrpSpPr>
        <p:grpSpPr>
          <a:xfrm>
            <a:off x="320634" y="5600329"/>
            <a:ext cx="8556665" cy="682753"/>
            <a:chOff x="323389" y="3283951"/>
            <a:chExt cx="8556665" cy="682753"/>
          </a:xfrm>
        </p:grpSpPr>
        <p:sp>
          <p:nvSpPr>
            <p:cNvPr id="41" name="Rectangle 97"/>
            <p:cNvSpPr/>
            <p:nvPr/>
          </p:nvSpPr>
          <p:spPr>
            <a:xfrm>
              <a:off x="1624313" y="3290656"/>
              <a:ext cx="7255741" cy="676048"/>
            </a:xfrm>
            <a:prstGeom prst="rect">
              <a:avLst/>
            </a:prstGeom>
            <a:solidFill>
              <a:schemeClr val="bg1">
                <a:lumMod val="95000"/>
              </a:schemeClr>
            </a:solidFill>
            <a:ln w="12700">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52000" fontAlgn="base">
                <a:spcBef>
                  <a:spcPct val="0"/>
                </a:spcBef>
                <a:spcAft>
                  <a:spcPct val="0"/>
                </a:spcAft>
              </a:pPr>
              <a:endParaRPr lang="en-US" sz="1050" dirty="0" smtClean="0">
                <a:solidFill>
                  <a:schemeClr val="tx1"/>
                </a:solidFill>
              </a:endParaRPr>
            </a:p>
            <a:p>
              <a:pPr marL="252000" fontAlgn="base">
                <a:spcBef>
                  <a:spcPct val="0"/>
                </a:spcBef>
                <a:spcAft>
                  <a:spcPct val="0"/>
                </a:spcAft>
              </a:pPr>
              <a:r>
                <a:rPr lang="en-US" sz="1050" dirty="0" smtClean="0">
                  <a:solidFill>
                    <a:schemeClr val="tx1"/>
                  </a:solidFill>
                </a:rPr>
                <a:t>Effective </a:t>
              </a:r>
              <a:r>
                <a:rPr lang="en-US" sz="1050" dirty="0">
                  <a:solidFill>
                    <a:schemeClr val="tx1"/>
                  </a:solidFill>
                </a:rPr>
                <a:t>external communications begin with effective internal communications</a:t>
              </a:r>
              <a:r>
                <a:rPr lang="en-US" sz="1050" dirty="0" smtClean="0">
                  <a:solidFill>
                    <a:schemeClr val="tx1"/>
                  </a:solidFill>
                </a:rPr>
                <a:t>. </a:t>
              </a:r>
              <a:r>
                <a:rPr lang="en-CA" sz="1050" dirty="0">
                  <a:solidFill>
                    <a:schemeClr val="tx1"/>
                  </a:solidFill>
                </a:rPr>
                <a:t>Notice that </a:t>
              </a:r>
              <a:r>
                <a:rPr lang="en-CA" sz="1050" dirty="0" smtClean="0">
                  <a:solidFill>
                    <a:schemeClr val="tx1"/>
                  </a:solidFill>
                </a:rPr>
                <a:t>SIRT </a:t>
              </a:r>
              <a:r>
                <a:rPr lang="en-CA" sz="1050" dirty="0">
                  <a:solidFill>
                    <a:schemeClr val="tx1"/>
                  </a:solidFill>
                </a:rPr>
                <a:t>members come from departments that don’t </a:t>
              </a:r>
              <a:r>
                <a:rPr lang="en-CA" sz="1050" dirty="0" smtClean="0">
                  <a:solidFill>
                    <a:schemeClr val="tx1"/>
                  </a:solidFill>
                </a:rPr>
                <a:t>usually work </a:t>
              </a:r>
              <a:r>
                <a:rPr lang="en-CA" sz="1050" dirty="0">
                  <a:solidFill>
                    <a:schemeClr val="tx1"/>
                  </a:solidFill>
                </a:rPr>
                <a:t>closely with each </a:t>
              </a:r>
              <a:r>
                <a:rPr lang="en-CA" sz="1050" dirty="0" smtClean="0">
                  <a:solidFill>
                    <a:schemeClr val="tx1"/>
                  </a:solidFill>
                </a:rPr>
                <a:t>other. This means that they </a:t>
              </a:r>
              <a:r>
                <a:rPr lang="en-CA" sz="1050" dirty="0">
                  <a:solidFill>
                    <a:schemeClr val="tx1"/>
                  </a:solidFill>
                </a:rPr>
                <a:t>often have </a:t>
              </a:r>
              <a:r>
                <a:rPr lang="en-CA" sz="1050" dirty="0" smtClean="0">
                  <a:solidFill>
                    <a:schemeClr val="tx1"/>
                  </a:solidFill>
                </a:rPr>
                <a:t>different </a:t>
              </a:r>
              <a:r>
                <a:rPr lang="en-CA" sz="1050" dirty="0">
                  <a:solidFill>
                    <a:schemeClr val="tx1"/>
                  </a:solidFill>
                </a:rPr>
                <a:t>ways of thinking </a:t>
              </a:r>
              <a:r>
                <a:rPr lang="en-CA" sz="1050" dirty="0" smtClean="0">
                  <a:solidFill>
                    <a:schemeClr val="tx1"/>
                  </a:solidFill>
                </a:rPr>
                <a:t>and speaking about issues</a:t>
              </a:r>
              <a:r>
                <a:rPr lang="en-CA" sz="1050" dirty="0">
                  <a:solidFill>
                    <a:schemeClr val="tx1"/>
                  </a:solidFill>
                </a:rPr>
                <a:t>.</a:t>
              </a:r>
              <a:r>
                <a:rPr lang="en-CA" sz="1050" dirty="0" smtClean="0">
                  <a:solidFill>
                    <a:schemeClr val="tx1"/>
                  </a:solidFill>
                </a:rPr>
                <a:t> Be sure </a:t>
              </a:r>
              <a:r>
                <a:rPr lang="en-CA" sz="1050" dirty="0">
                  <a:solidFill>
                    <a:schemeClr val="tx1"/>
                  </a:solidFill>
                </a:rPr>
                <a:t>they </a:t>
              </a:r>
              <a:r>
                <a:rPr lang="en-CA" sz="1050" dirty="0" smtClean="0">
                  <a:solidFill>
                    <a:schemeClr val="tx1"/>
                  </a:solidFill>
                </a:rPr>
                <a:t>are familiar with </a:t>
              </a:r>
              <a:r>
                <a:rPr lang="en-CA" sz="1050" dirty="0">
                  <a:solidFill>
                    <a:schemeClr val="tx1"/>
                  </a:solidFill>
                </a:rPr>
                <a:t>each other before </a:t>
              </a:r>
              <a:r>
                <a:rPr lang="en-CA" sz="1050" dirty="0" smtClean="0">
                  <a:solidFill>
                    <a:schemeClr val="tx1"/>
                  </a:solidFill>
                </a:rPr>
                <a:t>a crisis occurs.</a:t>
              </a:r>
              <a:r>
                <a:rPr lang="en-US" sz="1050" dirty="0">
                  <a:solidFill>
                    <a:schemeClr val="tx1"/>
                  </a:solidFill>
                </a:rPr>
                <a:t/>
              </a:r>
              <a:br>
                <a:rPr lang="en-US" sz="1050" dirty="0">
                  <a:solidFill>
                    <a:schemeClr val="tx1"/>
                  </a:solidFill>
                </a:rPr>
              </a:br>
              <a:endParaRPr lang="en-CA" sz="1050" dirty="0">
                <a:solidFill>
                  <a:schemeClr val="tx1"/>
                </a:solidFill>
              </a:endParaRPr>
            </a:p>
          </p:txBody>
        </p:sp>
        <p:pic>
          <p:nvPicPr>
            <p:cNvPr id="42" name="Picture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389" y="3283951"/>
              <a:ext cx="1615443" cy="682753"/>
            </a:xfrm>
            <a:prstGeom prst="rect">
              <a:avLst/>
            </a:prstGeom>
          </p:spPr>
        </p:pic>
      </p:grpSp>
      <p:sp>
        <p:nvSpPr>
          <p:cNvPr id="4" name="Rectangle 3"/>
          <p:cNvSpPr/>
          <p:nvPr/>
        </p:nvSpPr>
        <p:spPr>
          <a:xfrm>
            <a:off x="4750085" y="4468090"/>
            <a:ext cx="4127213" cy="10299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This team will also handle the more technical aspects of incident remediation. For more information, consult Info-Tech’s </a:t>
            </a:r>
            <a:r>
              <a:rPr lang="en-US" sz="1200" b="1" i="1" dirty="0">
                <a:solidFill>
                  <a:schemeClr val="bg1"/>
                </a:solidFill>
                <a:hlinkClick r:id="rId3"/>
              </a:rPr>
              <a:t>Develop and Implement a Security Incident Management </a:t>
            </a:r>
            <a:r>
              <a:rPr lang="en-US" sz="1200" b="1" i="1" dirty="0" smtClean="0">
                <a:solidFill>
                  <a:schemeClr val="bg1"/>
                </a:solidFill>
                <a:hlinkClick r:id="rId3"/>
              </a:rPr>
              <a:t>Program</a:t>
            </a:r>
            <a:r>
              <a:rPr lang="en-US" sz="1200" b="1" i="1" dirty="0" smtClean="0">
                <a:solidFill>
                  <a:schemeClr val="bg1"/>
                </a:solidFill>
              </a:rPr>
              <a:t> </a:t>
            </a:r>
            <a:r>
              <a:rPr lang="en-US" sz="1200" b="1" dirty="0" smtClean="0">
                <a:solidFill>
                  <a:schemeClr val="bg1"/>
                </a:solidFill>
              </a:rPr>
              <a:t>blueprint.</a:t>
            </a:r>
            <a:endParaRPr lang="en-CA" sz="1200" b="1" i="1" dirty="0">
              <a:solidFill>
                <a:schemeClr val="bg1"/>
              </a:solidFill>
            </a:endParaRPr>
          </a:p>
        </p:txBody>
      </p:sp>
    </p:spTree>
    <p:extLst>
      <p:ext uri="{BB962C8B-B14F-4D97-AF65-F5344CB8AC3E}">
        <p14:creationId xmlns:p14="http://schemas.microsoft.com/office/powerpoint/2010/main" val="12176992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Assemble the SIRT</a:t>
            </a:r>
            <a:endParaRPr lang="en-US" dirty="0"/>
          </a:p>
        </p:txBody>
      </p:sp>
      <p:sp>
        <p:nvSpPr>
          <p:cNvPr id="3" name="Text Placeholder 2"/>
          <p:cNvSpPr>
            <a:spLocks noGrp="1"/>
          </p:cNvSpPr>
          <p:nvPr>
            <p:ph type="body" sz="quarter" idx="10"/>
          </p:nvPr>
        </p:nvSpPr>
        <p:spPr/>
        <p:txBody>
          <a:bodyPr/>
          <a:lstStyle/>
          <a:p>
            <a:r>
              <a:rPr lang="en-US" dirty="0" smtClean="0"/>
              <a:t>1.5</a:t>
            </a:r>
            <a:endParaRPr lang="en-US" dirty="0"/>
          </a:p>
        </p:txBody>
      </p:sp>
      <p:sp>
        <p:nvSpPr>
          <p:cNvPr id="7" name="Oval 6"/>
          <p:cNvSpPr/>
          <p:nvPr/>
        </p:nvSpPr>
        <p:spPr>
          <a:xfrm>
            <a:off x="575589" y="1358862"/>
            <a:ext cx="575998" cy="5759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11" name="Oval 10"/>
          <p:cNvSpPr/>
          <p:nvPr/>
        </p:nvSpPr>
        <p:spPr>
          <a:xfrm>
            <a:off x="575589" y="2653882"/>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12" name="Oval 11"/>
          <p:cNvSpPr/>
          <p:nvPr/>
        </p:nvSpPr>
        <p:spPr>
          <a:xfrm>
            <a:off x="575589" y="4187122"/>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5" name="TextBox 14"/>
          <p:cNvSpPr txBox="1"/>
          <p:nvPr/>
        </p:nvSpPr>
        <p:spPr>
          <a:xfrm>
            <a:off x="1498594" y="1302016"/>
            <a:ext cx="7378706" cy="1200329"/>
          </a:xfrm>
          <a:prstGeom prst="rect">
            <a:avLst/>
          </a:prstGeom>
        </p:spPr>
        <p:txBody>
          <a:bodyPr wrap="square" rtlCol="0">
            <a:spAutoFit/>
          </a:bodyPr>
          <a:lstStyle/>
          <a:p>
            <a:pPr>
              <a:spcAft>
                <a:spcPts val="600"/>
              </a:spcAft>
            </a:pPr>
            <a:r>
              <a:rPr lang="en-US" sz="1400" b="1" dirty="0" smtClean="0"/>
              <a:t>Determine who is involved when it comes to communicating the security incident. </a:t>
            </a:r>
          </a:p>
          <a:p>
            <a:pPr marL="171450" indent="-171450">
              <a:spcAft>
                <a:spcPts val="600"/>
              </a:spcAft>
              <a:buFont typeface="Arial" panose="020B0604020202020204" pitchFamily="34" charset="0"/>
              <a:buChar char="•"/>
            </a:pPr>
            <a:r>
              <a:rPr lang="en-US" sz="1200" dirty="0" smtClean="0"/>
              <a:t>Be sure to outline who is responsible and accountable for communication by defining both </a:t>
            </a:r>
            <a:r>
              <a:rPr lang="en-US" sz="1200" dirty="0"/>
              <a:t>who does the communicating and whom they communicate </a:t>
            </a:r>
            <a:r>
              <a:rPr lang="en-US" sz="1200" dirty="0" smtClean="0"/>
              <a:t>with inside and outside the organization. </a:t>
            </a:r>
          </a:p>
          <a:p>
            <a:pPr marL="171450" indent="-171450">
              <a:spcAft>
                <a:spcPts val="600"/>
              </a:spcAft>
              <a:buFont typeface="Arial" panose="020B0604020202020204" pitchFamily="34" charset="0"/>
              <a:buChar char="•"/>
            </a:pPr>
            <a:r>
              <a:rPr lang="en-US" sz="1200" dirty="0" smtClean="0"/>
              <a:t>Remember to establish alternates for each role so that the SIRT can still operate if primary members cannot be reached or are unavailable.</a:t>
            </a:r>
          </a:p>
        </p:txBody>
      </p:sp>
      <p:sp>
        <p:nvSpPr>
          <p:cNvPr id="16" name="TextBox 15"/>
          <p:cNvSpPr txBox="1"/>
          <p:nvPr/>
        </p:nvSpPr>
        <p:spPr>
          <a:xfrm>
            <a:off x="1498594" y="2588345"/>
            <a:ext cx="7378706" cy="1461939"/>
          </a:xfrm>
          <a:prstGeom prst="rect">
            <a:avLst/>
          </a:prstGeom>
        </p:spPr>
        <p:txBody>
          <a:bodyPr wrap="square" rtlCol="0">
            <a:spAutoFit/>
          </a:bodyPr>
          <a:lstStyle/>
          <a:p>
            <a:pPr>
              <a:spcAft>
                <a:spcPts val="600"/>
              </a:spcAft>
            </a:pPr>
            <a:r>
              <a:rPr lang="en-US" sz="1400" b="1" dirty="0" smtClean="0"/>
              <a:t>Limit the number of SIRT members.</a:t>
            </a:r>
          </a:p>
          <a:p>
            <a:pPr marL="171450" indent="-171450">
              <a:spcAft>
                <a:spcPts val="600"/>
              </a:spcAft>
              <a:buFont typeface="Arial" panose="020B0604020202020204" pitchFamily="34" charset="0"/>
              <a:buChar char="•"/>
            </a:pPr>
            <a:r>
              <a:rPr lang="en-US" sz="1200" dirty="0" smtClean="0"/>
              <a:t>The SIRT needs to be empowered to make decisions quickly and easily – having too many people on the team tends to prevent such efficiency due to competing ideas.</a:t>
            </a:r>
          </a:p>
          <a:p>
            <a:pPr marL="171450" indent="-171450">
              <a:spcAft>
                <a:spcPts val="600"/>
              </a:spcAft>
              <a:buFont typeface="Arial" panose="020B0604020202020204" pitchFamily="34" charset="0"/>
              <a:buChar char="•"/>
            </a:pPr>
            <a:r>
              <a:rPr lang="en-US" sz="1200" dirty="0" smtClean="0"/>
              <a:t>The ideal number is about </a:t>
            </a:r>
            <a:r>
              <a:rPr lang="en-US" sz="1200" b="1" dirty="0" smtClean="0"/>
              <a:t>six to eight</a:t>
            </a:r>
            <a:r>
              <a:rPr lang="en-US" sz="1200" dirty="0" smtClean="0"/>
              <a:t> people, but make sure the team has enough people to represent all the necessary perspectives within the organization.</a:t>
            </a:r>
          </a:p>
          <a:p>
            <a:pPr marL="171450" indent="-171450">
              <a:spcAft>
                <a:spcPts val="600"/>
              </a:spcAft>
              <a:buFont typeface="Arial" panose="020B0604020202020204" pitchFamily="34" charset="0"/>
              <a:buChar char="•"/>
            </a:pPr>
            <a:r>
              <a:rPr lang="en-US" sz="1200" dirty="0" smtClean="0"/>
              <a:t>The team should be a blend of people with hands-on experience and senior leadership.</a:t>
            </a:r>
          </a:p>
        </p:txBody>
      </p:sp>
      <p:sp>
        <p:nvSpPr>
          <p:cNvPr id="17" name="TextBox 16"/>
          <p:cNvSpPr txBox="1"/>
          <p:nvPr/>
        </p:nvSpPr>
        <p:spPr>
          <a:xfrm>
            <a:off x="1498594" y="4136284"/>
            <a:ext cx="7378706" cy="1384995"/>
          </a:xfrm>
          <a:prstGeom prst="rect">
            <a:avLst/>
          </a:prstGeom>
        </p:spPr>
        <p:txBody>
          <a:bodyPr wrap="square" rtlCol="0">
            <a:spAutoFit/>
          </a:bodyPr>
          <a:lstStyle/>
          <a:p>
            <a:pPr>
              <a:spcAft>
                <a:spcPts val="600"/>
              </a:spcAft>
            </a:pPr>
            <a:r>
              <a:rPr lang="en-US" sz="1400" b="1" dirty="0" smtClean="0"/>
              <a:t>Review the incident </a:t>
            </a:r>
            <a:r>
              <a:rPr lang="en-US" sz="1400" b="1" dirty="0"/>
              <a:t>r</a:t>
            </a:r>
            <a:r>
              <a:rPr lang="en-US" sz="1400" b="1" dirty="0" smtClean="0"/>
              <a:t>esponse </a:t>
            </a:r>
            <a:r>
              <a:rPr lang="en-US" sz="1400" b="1" dirty="0"/>
              <a:t>p</a:t>
            </a:r>
            <a:r>
              <a:rPr lang="en-US" sz="1400" b="1" dirty="0" smtClean="0"/>
              <a:t>lan.</a:t>
            </a:r>
          </a:p>
          <a:p>
            <a:pPr marL="171450" indent="-171450">
              <a:spcAft>
                <a:spcPts val="600"/>
              </a:spcAft>
              <a:buFont typeface="Arial" panose="020B0604020202020204" pitchFamily="34" charset="0"/>
              <a:buChar char="•"/>
            </a:pPr>
            <a:r>
              <a:rPr lang="en-US" sz="1200" dirty="0" smtClean="0"/>
              <a:t>Effective communications stem from strong security culture. If the incident response plan has gaps in it, the investigation and remediation will be slowed down, and thus communications will suffer.</a:t>
            </a:r>
          </a:p>
          <a:p>
            <a:pPr marL="171450" indent="-171450">
              <a:spcAft>
                <a:spcPts val="600"/>
              </a:spcAft>
              <a:buFont typeface="Arial" panose="020B0604020202020204" pitchFamily="34" charset="0"/>
              <a:buChar char="•"/>
            </a:pPr>
            <a:r>
              <a:rPr lang="en-US" sz="1200" dirty="0" smtClean="0"/>
              <a:t>Be sure to use the </a:t>
            </a:r>
            <a:r>
              <a:rPr lang="en-US" sz="1200" dirty="0"/>
              <a:t>i</a:t>
            </a:r>
            <a:r>
              <a:rPr lang="en-US" sz="1200" dirty="0" smtClean="0"/>
              <a:t>ncident response plan as a guide to coordinate an internal communications plan. Look for places in the plan where communication between departments would be necessary, then repeat for external communications. </a:t>
            </a:r>
          </a:p>
        </p:txBody>
      </p:sp>
      <p:grpSp>
        <p:nvGrpSpPr>
          <p:cNvPr id="10" name="Group 9"/>
          <p:cNvGrpSpPr/>
          <p:nvPr/>
        </p:nvGrpSpPr>
        <p:grpSpPr>
          <a:xfrm>
            <a:off x="320634" y="5761966"/>
            <a:ext cx="8337823" cy="682753"/>
            <a:chOff x="323389" y="3283951"/>
            <a:chExt cx="8337823" cy="682753"/>
          </a:xfrm>
        </p:grpSpPr>
        <p:sp>
          <p:nvSpPr>
            <p:cNvPr id="13" name="Rectangle 97"/>
            <p:cNvSpPr/>
            <p:nvPr/>
          </p:nvSpPr>
          <p:spPr>
            <a:xfrm>
              <a:off x="1600868" y="3283951"/>
              <a:ext cx="7060344" cy="676048"/>
            </a:xfrm>
            <a:prstGeom prst="rect">
              <a:avLst/>
            </a:prstGeom>
            <a:solidFill>
              <a:schemeClr val="bg1">
                <a:lumMod val="95000"/>
              </a:schemeClr>
            </a:solidFill>
            <a:ln w="12700">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52000" fontAlgn="base">
                <a:spcBef>
                  <a:spcPct val="0"/>
                </a:spcBef>
                <a:spcAft>
                  <a:spcPct val="0"/>
                </a:spcAft>
              </a:pPr>
              <a:r>
                <a:rPr lang="en-CA" sz="1200" dirty="0" smtClean="0">
                  <a:solidFill>
                    <a:srgbClr val="333333"/>
                  </a:solidFill>
                </a:rPr>
                <a:t>In a crisis, you won’t be able to wait around if a SIRT member is unavailable, so make sure an alternate is available for each role.</a:t>
              </a:r>
              <a:endParaRPr lang="en-CA" sz="1200" dirty="0">
                <a:solidFill>
                  <a:srgbClr val="333333"/>
                </a:solidFill>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389" y="3283951"/>
              <a:ext cx="1615443" cy="682753"/>
            </a:xfrm>
            <a:prstGeom prst="rect">
              <a:avLst/>
            </a:prstGeom>
          </p:spPr>
        </p:pic>
      </p:grpSp>
    </p:spTree>
    <p:extLst>
      <p:ext uri="{BB962C8B-B14F-4D97-AF65-F5344CB8AC3E}">
        <p14:creationId xmlns:p14="http://schemas.microsoft.com/office/powerpoint/2010/main" val="31557017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the kinds of threats that are most likely to occur</a:t>
            </a:r>
            <a:endParaRPr lang="en-US" dirty="0"/>
          </a:p>
        </p:txBody>
      </p:sp>
      <p:sp>
        <p:nvSpPr>
          <p:cNvPr id="3" name="Text Placeholder 2"/>
          <p:cNvSpPr>
            <a:spLocks noGrp="1"/>
          </p:cNvSpPr>
          <p:nvPr>
            <p:ph type="body" sz="quarter" idx="10"/>
          </p:nvPr>
        </p:nvSpPr>
        <p:spPr/>
        <p:txBody>
          <a:bodyPr/>
          <a:lstStyle/>
          <a:p>
            <a:r>
              <a:rPr lang="en-US" dirty="0" smtClean="0"/>
              <a:t>1.6</a:t>
            </a:r>
            <a:endParaRPr lang="en-US" dirty="0"/>
          </a:p>
        </p:txBody>
      </p:sp>
      <p:grpSp>
        <p:nvGrpSpPr>
          <p:cNvPr id="4" name="Group 3"/>
          <p:cNvGrpSpPr/>
          <p:nvPr/>
        </p:nvGrpSpPr>
        <p:grpSpPr>
          <a:xfrm>
            <a:off x="412074" y="5643749"/>
            <a:ext cx="8337823" cy="682753"/>
            <a:chOff x="323389" y="3283951"/>
            <a:chExt cx="8337823" cy="682753"/>
          </a:xfrm>
        </p:grpSpPr>
        <p:sp>
          <p:nvSpPr>
            <p:cNvPr id="5" name="Rectangle 97"/>
            <p:cNvSpPr/>
            <p:nvPr/>
          </p:nvSpPr>
          <p:spPr>
            <a:xfrm>
              <a:off x="1600868" y="3283951"/>
              <a:ext cx="7060344" cy="676048"/>
            </a:xfrm>
            <a:prstGeom prst="rect">
              <a:avLst/>
            </a:prstGeom>
            <a:solidFill>
              <a:schemeClr val="bg1">
                <a:lumMod val="95000"/>
              </a:schemeClr>
            </a:solidFill>
            <a:ln w="12700">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52000" fontAlgn="base">
                <a:spcBef>
                  <a:spcPct val="0"/>
                </a:spcBef>
                <a:spcAft>
                  <a:spcPct val="0"/>
                </a:spcAft>
              </a:pPr>
              <a:r>
                <a:rPr lang="en-CA" sz="1200" dirty="0" smtClean="0">
                  <a:solidFill>
                    <a:schemeClr val="tx1"/>
                  </a:solidFill>
                </a:rPr>
                <a:t>You won't </a:t>
              </a:r>
              <a:r>
                <a:rPr lang="en-CA" sz="1200" dirty="0">
                  <a:solidFill>
                    <a:schemeClr val="tx1"/>
                  </a:solidFill>
                </a:rPr>
                <a:t>be able to prepare for every possibility, </a:t>
              </a:r>
              <a:r>
                <a:rPr lang="en-CA" sz="1200" dirty="0" smtClean="0">
                  <a:solidFill>
                    <a:schemeClr val="tx1"/>
                  </a:solidFill>
                </a:rPr>
                <a:t>but you </a:t>
              </a:r>
              <a:r>
                <a:rPr lang="en-CA" sz="1200" dirty="0">
                  <a:solidFill>
                    <a:schemeClr val="tx1"/>
                  </a:solidFill>
                </a:rPr>
                <a:t>should prepare </a:t>
              </a:r>
              <a:r>
                <a:rPr lang="en-CA" sz="1200" dirty="0" smtClean="0">
                  <a:solidFill>
                    <a:schemeClr val="tx1"/>
                  </a:solidFill>
                </a:rPr>
                <a:t>for the most likely issues. Not all threats affect all industries the same, so it’s important to take some time to consider where your planning efforts are best spent.</a:t>
              </a:r>
              <a:endParaRPr lang="en-CA" sz="1200" dirty="0">
                <a:solidFill>
                  <a:schemeClr val="tx1"/>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389" y="3283951"/>
              <a:ext cx="1615443" cy="682753"/>
            </a:xfrm>
            <a:prstGeom prst="rect">
              <a:avLst/>
            </a:prstGeom>
          </p:spPr>
        </p:pic>
      </p:grpSp>
      <p:grpSp>
        <p:nvGrpSpPr>
          <p:cNvPr id="15" name="Group 20"/>
          <p:cNvGrpSpPr/>
          <p:nvPr/>
        </p:nvGrpSpPr>
        <p:grpSpPr>
          <a:xfrm>
            <a:off x="412074" y="1141600"/>
            <a:ext cx="4434246" cy="1536686"/>
            <a:chOff x="6304543" y="2950808"/>
            <a:chExt cx="6297984" cy="1500659"/>
          </a:xfrm>
        </p:grpSpPr>
        <p:sp>
          <p:nvSpPr>
            <p:cNvPr id="16" name="Rectangle 23"/>
            <p:cNvSpPr/>
            <p:nvPr/>
          </p:nvSpPr>
          <p:spPr>
            <a:xfrm>
              <a:off x="6304543" y="2950808"/>
              <a:ext cx="6297984" cy="409245"/>
            </a:xfrm>
            <a:prstGeom prst="rect">
              <a:avLst/>
            </a:prstGeom>
            <a:solidFill>
              <a:schemeClr val="accent1"/>
            </a:solidFill>
            <a:ln w="12700">
              <a:solidFill>
                <a:schemeClr val="tx1"/>
              </a:solidFill>
            </a:ln>
            <a:effectLst>
              <a:outerShdw blurRad="254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FFFF"/>
                  </a:solidFill>
                </a:rPr>
                <a:t>Some of the most common types of </a:t>
              </a:r>
              <a:r>
                <a:rPr lang="en-US" sz="1200" b="1" dirty="0" smtClean="0">
                  <a:solidFill>
                    <a:srgbClr val="FFFFFF"/>
                  </a:solidFill>
                </a:rPr>
                <a:t>cyberthreats </a:t>
              </a:r>
              <a:r>
                <a:rPr lang="en-US" sz="1200" b="1" dirty="0">
                  <a:solidFill>
                    <a:srgbClr val="FFFFFF"/>
                  </a:solidFill>
                </a:rPr>
                <a:t>include:</a:t>
              </a:r>
              <a:endParaRPr lang="en-CA" sz="1200" b="1" dirty="0">
                <a:solidFill>
                  <a:srgbClr val="FFFFFF"/>
                </a:solidFill>
              </a:endParaRPr>
            </a:p>
          </p:txBody>
        </p:sp>
        <p:sp>
          <p:nvSpPr>
            <p:cNvPr id="17" name="Rectangle 22"/>
            <p:cNvSpPr/>
            <p:nvPr/>
          </p:nvSpPr>
          <p:spPr>
            <a:xfrm>
              <a:off x="6304543" y="3360054"/>
              <a:ext cx="6297984" cy="1091413"/>
            </a:xfrm>
            <a:prstGeom prst="rect">
              <a:avLst/>
            </a:prstGeom>
            <a:solidFill>
              <a:schemeClr val="bg1"/>
            </a:solidFill>
            <a:ln w="12700">
              <a:solidFill>
                <a:schemeClr val="accent1"/>
              </a:solidFill>
            </a:ln>
            <a:effectLst>
              <a:outerShdw blurRad="254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pPr marL="171450" indent="-171450">
                <a:spcAft>
                  <a:spcPts val="600"/>
                </a:spcAft>
                <a:buFont typeface="Arial" panose="020B0604020202020204" pitchFamily="34" charset="0"/>
                <a:buChar char="•"/>
              </a:pPr>
              <a:r>
                <a:rPr lang="en-US" sz="1200" dirty="0" smtClean="0">
                  <a:solidFill>
                    <a:schemeClr val="tx1"/>
                  </a:solidFill>
                </a:rPr>
                <a:t>Ransomware</a:t>
              </a:r>
            </a:p>
            <a:p>
              <a:pPr marL="171450" indent="-171450">
                <a:spcAft>
                  <a:spcPts val="600"/>
                </a:spcAft>
                <a:buFont typeface="Arial" panose="020B0604020202020204" pitchFamily="34" charset="0"/>
                <a:buChar char="•"/>
              </a:pPr>
              <a:r>
                <a:rPr lang="en-US" sz="1200" dirty="0" smtClean="0">
                  <a:solidFill>
                    <a:schemeClr val="tx1"/>
                  </a:solidFill>
                </a:rPr>
                <a:t>DDoS</a:t>
              </a:r>
            </a:p>
            <a:p>
              <a:pPr marL="171450" indent="-171450">
                <a:spcAft>
                  <a:spcPts val="600"/>
                </a:spcAft>
                <a:buFont typeface="Arial" panose="020B0604020202020204" pitchFamily="34" charset="0"/>
                <a:buChar char="•"/>
              </a:pPr>
              <a:r>
                <a:rPr lang="en-US" sz="1200" dirty="0" smtClean="0">
                  <a:solidFill>
                    <a:schemeClr val="tx1"/>
                  </a:solidFill>
                </a:rPr>
                <a:t>Malware</a:t>
              </a:r>
            </a:p>
            <a:p>
              <a:pPr marL="171450" indent="-171450">
                <a:spcAft>
                  <a:spcPts val="600"/>
                </a:spcAft>
                <a:buFont typeface="Arial" panose="020B0604020202020204" pitchFamily="34" charset="0"/>
                <a:buChar char="•"/>
              </a:pPr>
              <a:endParaRPr lang="en-US" sz="1200" dirty="0" smtClean="0">
                <a:solidFill>
                  <a:schemeClr val="tx1"/>
                </a:solidFill>
              </a:endParaRPr>
            </a:p>
            <a:p>
              <a:pPr marL="171450" indent="-171450">
                <a:spcAft>
                  <a:spcPts val="600"/>
                </a:spcAft>
                <a:buFont typeface="Arial" panose="020B0604020202020204" pitchFamily="34" charset="0"/>
                <a:buChar char="•"/>
              </a:pPr>
              <a:r>
                <a:rPr lang="en-US" sz="1200" dirty="0" smtClean="0">
                  <a:solidFill>
                    <a:schemeClr val="tx1"/>
                  </a:solidFill>
                </a:rPr>
                <a:t>Phishing</a:t>
              </a:r>
            </a:p>
            <a:p>
              <a:pPr marL="171450" indent="-171450">
                <a:spcAft>
                  <a:spcPts val="600"/>
                </a:spcAft>
                <a:buFont typeface="Arial" panose="020B0604020202020204" pitchFamily="34" charset="0"/>
                <a:buChar char="•"/>
              </a:pPr>
              <a:r>
                <a:rPr lang="en-US" sz="1200" dirty="0" smtClean="0">
                  <a:solidFill>
                    <a:schemeClr val="tx1"/>
                  </a:solidFill>
                </a:rPr>
                <a:t>Compromised credentials</a:t>
              </a:r>
            </a:p>
            <a:p>
              <a:pPr marL="171450" indent="-171450">
                <a:spcAft>
                  <a:spcPts val="600"/>
                </a:spcAft>
                <a:buFont typeface="Arial" panose="020B0604020202020204" pitchFamily="34" charset="0"/>
                <a:buChar char="•"/>
              </a:pPr>
              <a:r>
                <a:rPr lang="en-US" sz="1200" dirty="0" smtClean="0">
                  <a:solidFill>
                    <a:schemeClr val="tx1"/>
                  </a:solidFill>
                </a:rPr>
                <a:t>Theft of sensitive consumer information</a:t>
              </a:r>
            </a:p>
          </p:txBody>
        </p:sp>
      </p:grpSp>
      <p:sp>
        <p:nvSpPr>
          <p:cNvPr id="40" name="Rectangle 22"/>
          <p:cNvSpPr/>
          <p:nvPr/>
        </p:nvSpPr>
        <p:spPr>
          <a:xfrm>
            <a:off x="412073" y="3614253"/>
            <a:ext cx="8337823" cy="1930080"/>
          </a:xfrm>
          <a:prstGeom prst="rect">
            <a:avLst/>
          </a:prstGeom>
          <a:solidFill>
            <a:schemeClr val="bg1"/>
          </a:solidFill>
          <a:ln w="12700">
            <a:solidFill>
              <a:schemeClr val="accent1"/>
            </a:solidFill>
          </a:ln>
          <a:effectLst>
            <a:outerShdw blurRad="254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pPr marL="171450" indent="-171450">
              <a:spcBef>
                <a:spcPts val="600"/>
              </a:spcBef>
              <a:spcAft>
                <a:spcPts val="1200"/>
              </a:spcAft>
              <a:buFont typeface="Arial" panose="020B0604020202020204" pitchFamily="34" charset="0"/>
              <a:buChar char="•"/>
            </a:pPr>
            <a:r>
              <a:rPr lang="en-US" sz="1200" dirty="0" smtClean="0">
                <a:solidFill>
                  <a:schemeClr val="tx1"/>
                </a:solidFill>
              </a:rPr>
              <a:t>Each of </a:t>
            </a:r>
            <a:r>
              <a:rPr lang="en-US" sz="1200" dirty="0">
                <a:solidFill>
                  <a:schemeClr val="tx1"/>
                </a:solidFill>
              </a:rPr>
              <a:t>the above threats also </a:t>
            </a:r>
            <a:r>
              <a:rPr lang="en-US" sz="1200" dirty="0" smtClean="0">
                <a:solidFill>
                  <a:schemeClr val="tx1"/>
                </a:solidFill>
              </a:rPr>
              <a:t>poses </a:t>
            </a:r>
            <a:br>
              <a:rPr lang="en-US" sz="1200" dirty="0" smtClean="0">
                <a:solidFill>
                  <a:schemeClr val="tx1"/>
                </a:solidFill>
              </a:rPr>
            </a:br>
            <a:r>
              <a:rPr lang="en-US" sz="1200" dirty="0" smtClean="0">
                <a:solidFill>
                  <a:schemeClr val="tx1"/>
                </a:solidFill>
              </a:rPr>
              <a:t>challenges </a:t>
            </a:r>
            <a:r>
              <a:rPr lang="en-US" sz="1200" dirty="0">
                <a:solidFill>
                  <a:schemeClr val="tx1"/>
                </a:solidFill>
              </a:rPr>
              <a:t>unique to it </a:t>
            </a:r>
            <a:r>
              <a:rPr lang="en-US" sz="1200" dirty="0" smtClean="0">
                <a:solidFill>
                  <a:schemeClr val="tx1"/>
                </a:solidFill>
              </a:rPr>
              <a:t>specifically.</a:t>
            </a:r>
          </a:p>
          <a:p>
            <a:pPr marL="171450" indent="-171450">
              <a:spcBef>
                <a:spcPts val="600"/>
              </a:spcBef>
              <a:spcAft>
                <a:spcPts val="1200"/>
              </a:spcAft>
              <a:buFont typeface="Arial" panose="020B0604020202020204" pitchFamily="34" charset="0"/>
              <a:buChar char="•"/>
            </a:pPr>
            <a:r>
              <a:rPr lang="en-US" sz="1200" dirty="0" smtClean="0">
                <a:solidFill>
                  <a:schemeClr val="tx1"/>
                </a:solidFill>
              </a:rPr>
              <a:t>Consider </a:t>
            </a:r>
            <a:r>
              <a:rPr lang="en-US" sz="1200" dirty="0">
                <a:solidFill>
                  <a:schemeClr val="tx1"/>
                </a:solidFill>
              </a:rPr>
              <a:t>the following </a:t>
            </a:r>
            <a:r>
              <a:rPr lang="en-US" sz="1200" b="1" dirty="0" smtClean="0">
                <a:solidFill>
                  <a:schemeClr val="tx1"/>
                </a:solidFill>
              </a:rPr>
              <a:t>three questions </a:t>
            </a:r>
            <a:br>
              <a:rPr lang="en-US" sz="1200" b="1" dirty="0" smtClean="0">
                <a:solidFill>
                  <a:schemeClr val="tx1"/>
                </a:solidFill>
              </a:rPr>
            </a:br>
            <a:r>
              <a:rPr lang="en-US" sz="1200" dirty="0" smtClean="0">
                <a:solidFill>
                  <a:schemeClr val="tx1"/>
                </a:solidFill>
              </a:rPr>
              <a:t>to </a:t>
            </a:r>
            <a:r>
              <a:rPr lang="en-US" sz="1200" dirty="0">
                <a:solidFill>
                  <a:schemeClr val="tx1"/>
                </a:solidFill>
              </a:rPr>
              <a:t>get started </a:t>
            </a:r>
            <a:r>
              <a:rPr lang="en-US" sz="1200" dirty="0" smtClean="0">
                <a:solidFill>
                  <a:schemeClr val="tx1"/>
                </a:solidFill>
              </a:rPr>
              <a:t>thinking </a:t>
            </a:r>
            <a:r>
              <a:rPr lang="en-US" sz="1200" dirty="0">
                <a:solidFill>
                  <a:schemeClr val="tx1"/>
                </a:solidFill>
              </a:rPr>
              <a:t>about how </a:t>
            </a:r>
            <a:r>
              <a:rPr lang="en-US" sz="1200" dirty="0" smtClean="0">
                <a:solidFill>
                  <a:schemeClr val="tx1"/>
                </a:solidFill>
              </a:rPr>
              <a:t/>
            </a:r>
            <a:br>
              <a:rPr lang="en-US" sz="1200" dirty="0" smtClean="0">
                <a:solidFill>
                  <a:schemeClr val="tx1"/>
                </a:solidFill>
              </a:rPr>
            </a:br>
            <a:r>
              <a:rPr lang="en-US" sz="1200" dirty="0" smtClean="0">
                <a:solidFill>
                  <a:schemeClr val="tx1"/>
                </a:solidFill>
              </a:rPr>
              <a:t>your </a:t>
            </a:r>
            <a:r>
              <a:rPr lang="en-US" sz="1200" dirty="0">
                <a:solidFill>
                  <a:schemeClr val="tx1"/>
                </a:solidFill>
              </a:rPr>
              <a:t>organization would handle </a:t>
            </a:r>
            <a:r>
              <a:rPr lang="en-US" sz="1200" dirty="0" smtClean="0">
                <a:solidFill>
                  <a:schemeClr val="tx1"/>
                </a:solidFill>
              </a:rPr>
              <a:t/>
            </a:r>
            <a:br>
              <a:rPr lang="en-US" sz="1200" dirty="0" smtClean="0">
                <a:solidFill>
                  <a:schemeClr val="tx1"/>
                </a:solidFill>
              </a:rPr>
            </a:br>
            <a:r>
              <a:rPr lang="en-US" sz="1200" dirty="0" smtClean="0">
                <a:solidFill>
                  <a:schemeClr val="tx1"/>
                </a:solidFill>
              </a:rPr>
              <a:t>these </a:t>
            </a:r>
            <a:r>
              <a:rPr lang="en-US" sz="1200" dirty="0">
                <a:solidFill>
                  <a:schemeClr val="tx1"/>
                </a:solidFill>
              </a:rPr>
              <a:t>types of incidents:</a:t>
            </a:r>
          </a:p>
          <a:p>
            <a:pPr lvl="1">
              <a:spcAft>
                <a:spcPts val="600"/>
              </a:spcAft>
            </a:pPr>
            <a:endParaRPr lang="en-US" sz="1200" dirty="0" smtClean="0">
              <a:solidFill>
                <a:schemeClr val="tx1"/>
              </a:solidFill>
            </a:endParaRPr>
          </a:p>
          <a:p>
            <a:pPr marL="628650" lvl="1" indent="-171450">
              <a:spcAft>
                <a:spcPts val="600"/>
              </a:spcAft>
              <a:buFont typeface="Courier New" panose="02070309020205020404" pitchFamily="49" charset="0"/>
              <a:buChar char="o"/>
            </a:pPr>
            <a:endParaRPr lang="en-US" sz="1200" dirty="0">
              <a:solidFill>
                <a:schemeClr val="tx1"/>
              </a:solidFill>
            </a:endParaRPr>
          </a:p>
          <a:p>
            <a:pPr marL="628650" lvl="1" indent="-171450">
              <a:spcAft>
                <a:spcPts val="600"/>
              </a:spcAft>
              <a:buFont typeface="Courier New" panose="02070309020205020404" pitchFamily="49" charset="0"/>
              <a:buChar char="o"/>
            </a:pPr>
            <a:endParaRPr lang="en-US" sz="1200" dirty="0" smtClean="0">
              <a:solidFill>
                <a:schemeClr val="tx1"/>
              </a:solidFill>
            </a:endParaRPr>
          </a:p>
          <a:p>
            <a:pPr marL="628650" lvl="1" indent="-171450">
              <a:spcAft>
                <a:spcPts val="600"/>
              </a:spcAft>
              <a:buFont typeface="Courier New" panose="02070309020205020404" pitchFamily="49" charset="0"/>
              <a:buChar char="o"/>
            </a:pPr>
            <a:r>
              <a:rPr lang="en-US" sz="1100" dirty="0" smtClean="0">
                <a:solidFill>
                  <a:schemeClr val="tx1"/>
                </a:solidFill>
              </a:rPr>
              <a:t>If </a:t>
            </a:r>
            <a:r>
              <a:rPr lang="en-US" sz="1100" dirty="0">
                <a:solidFill>
                  <a:schemeClr val="tx1"/>
                </a:solidFill>
              </a:rPr>
              <a:t>ransomware knocks out your </a:t>
            </a:r>
            <a:r>
              <a:rPr lang="en-US" sz="1100" dirty="0" smtClean="0">
                <a:solidFill>
                  <a:schemeClr val="tx1"/>
                </a:solidFill>
              </a:rPr>
              <a:t>organization’s </a:t>
            </a:r>
            <a:r>
              <a:rPr lang="en-US" sz="1100" dirty="0">
                <a:solidFill>
                  <a:schemeClr val="tx1"/>
                </a:solidFill>
              </a:rPr>
              <a:t>internet capabilities, how will you communicate with stakeholders</a:t>
            </a:r>
            <a:r>
              <a:rPr lang="en-US" sz="1100" dirty="0" smtClean="0">
                <a:solidFill>
                  <a:schemeClr val="tx1"/>
                </a:solidFill>
              </a:rPr>
              <a:t>?</a:t>
            </a:r>
            <a:endParaRPr lang="en-US" sz="1100" dirty="0">
              <a:solidFill>
                <a:schemeClr val="tx1"/>
              </a:solidFill>
            </a:endParaRPr>
          </a:p>
          <a:p>
            <a:pPr marL="628650" lvl="1" indent="-171450">
              <a:spcAft>
                <a:spcPts val="600"/>
              </a:spcAft>
              <a:buFont typeface="Courier New" panose="02070309020205020404" pitchFamily="49" charset="0"/>
              <a:buChar char="o"/>
            </a:pPr>
            <a:r>
              <a:rPr lang="en-US" sz="1100" dirty="0" smtClean="0">
                <a:solidFill>
                  <a:schemeClr val="tx1"/>
                </a:solidFill>
              </a:rPr>
              <a:t>A </a:t>
            </a:r>
            <a:r>
              <a:rPr lang="en-US" sz="1100" dirty="0">
                <a:solidFill>
                  <a:schemeClr val="tx1"/>
                </a:solidFill>
              </a:rPr>
              <a:t>DDoS attack may mean that your clients are left without service indefinitely. What could you say to help smooth things </a:t>
            </a:r>
            <a:r>
              <a:rPr lang="en-US" sz="1100" dirty="0" smtClean="0">
                <a:solidFill>
                  <a:schemeClr val="tx1"/>
                </a:solidFill>
              </a:rPr>
              <a:t>over?</a:t>
            </a:r>
          </a:p>
          <a:p>
            <a:pPr marL="628650" lvl="1" indent="-171450">
              <a:spcAft>
                <a:spcPts val="600"/>
              </a:spcAft>
              <a:buFont typeface="Courier New" panose="02070309020205020404" pitchFamily="49" charset="0"/>
              <a:buChar char="o"/>
            </a:pPr>
            <a:r>
              <a:rPr lang="en-US" sz="1100" dirty="0" smtClean="0">
                <a:solidFill>
                  <a:schemeClr val="tx1"/>
                </a:solidFill>
              </a:rPr>
              <a:t>What </a:t>
            </a:r>
            <a:r>
              <a:rPr lang="en-US" sz="1100" dirty="0">
                <a:solidFill>
                  <a:schemeClr val="tx1"/>
                </a:solidFill>
              </a:rPr>
              <a:t>if a data breach is the result of an employee falling for a phishing scam? How will you explain such a mistake to the public, and would you inform employees to reduce the likelihood of it happening again?</a:t>
            </a:r>
          </a:p>
        </p:txBody>
      </p:sp>
      <p:sp>
        <p:nvSpPr>
          <p:cNvPr id="42" name="Rectangle 23"/>
          <p:cNvSpPr/>
          <p:nvPr/>
        </p:nvSpPr>
        <p:spPr>
          <a:xfrm>
            <a:off x="412074" y="3122762"/>
            <a:ext cx="4434246" cy="491491"/>
          </a:xfrm>
          <a:prstGeom prst="rect">
            <a:avLst/>
          </a:prstGeom>
          <a:solidFill>
            <a:schemeClr val="accent3"/>
          </a:solidFill>
          <a:ln w="12700">
            <a:solidFill>
              <a:schemeClr val="tx1"/>
            </a:solidFill>
          </a:ln>
          <a:effectLst>
            <a:outerShdw blurRad="254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2"/>
                </a:solidFill>
              </a:rPr>
              <a:t>Every threat is different</a:t>
            </a:r>
            <a:endParaRPr lang="en-CA" sz="1200" b="1" dirty="0">
              <a:solidFill>
                <a:schemeClr val="bg2"/>
              </a:solidFill>
            </a:endParaRPr>
          </a:p>
        </p:txBody>
      </p:sp>
      <p:sp>
        <p:nvSpPr>
          <p:cNvPr id="1042" name="Rectangle 1041"/>
          <p:cNvSpPr/>
          <p:nvPr/>
        </p:nvSpPr>
        <p:spPr>
          <a:xfrm>
            <a:off x="5149970" y="1136997"/>
            <a:ext cx="3599926" cy="2377840"/>
          </a:xfrm>
          <a:prstGeom prst="rect">
            <a:avLst/>
          </a:prstGeom>
          <a:solidFill>
            <a:schemeClr val="bg2"/>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spcAft>
                <a:spcPts val="600"/>
              </a:spcAft>
              <a:buFont typeface="Arial" panose="020B0604020202020204" pitchFamily="34" charset="0"/>
              <a:buChar char="•"/>
            </a:pPr>
            <a:r>
              <a:rPr lang="en-US" sz="1200" b="1" dirty="0">
                <a:solidFill>
                  <a:schemeClr val="tx2"/>
                </a:solidFill>
              </a:rPr>
              <a:t>76% </a:t>
            </a:r>
            <a:r>
              <a:rPr lang="en-US" sz="1000" dirty="0">
                <a:solidFill>
                  <a:schemeClr val="tx2"/>
                </a:solidFill>
              </a:rPr>
              <a:t>of organizations experienced phishing attacks in 2017 (Wombat </a:t>
            </a:r>
            <a:r>
              <a:rPr lang="en-US" sz="1000" dirty="0" smtClean="0">
                <a:solidFill>
                  <a:schemeClr val="tx2"/>
                </a:solidFill>
              </a:rPr>
              <a:t>Security, 2018).</a:t>
            </a:r>
            <a:endParaRPr lang="en-US" sz="1000" dirty="0">
              <a:solidFill>
                <a:schemeClr val="tx2"/>
              </a:solidFill>
            </a:endParaRPr>
          </a:p>
          <a:p>
            <a:pPr marL="342900" indent="-342900">
              <a:spcAft>
                <a:spcPts val="600"/>
              </a:spcAft>
              <a:buFont typeface="Arial" panose="020B0604020202020204" pitchFamily="34" charset="0"/>
              <a:buChar char="•"/>
            </a:pPr>
            <a:r>
              <a:rPr lang="en-US" sz="1200" b="1" dirty="0">
                <a:solidFill>
                  <a:schemeClr val="tx2"/>
                </a:solidFill>
              </a:rPr>
              <a:t>8 per day </a:t>
            </a:r>
            <a:r>
              <a:rPr lang="en-US" sz="1000" dirty="0">
                <a:solidFill>
                  <a:schemeClr val="tx2"/>
                </a:solidFill>
              </a:rPr>
              <a:t>was the average number of DDoS attacks organizations experienced in Q3 of 2017 (</a:t>
            </a:r>
            <a:r>
              <a:rPr lang="en-US" sz="1000" dirty="0" smtClean="0">
                <a:solidFill>
                  <a:schemeClr val="tx2"/>
                </a:solidFill>
              </a:rPr>
              <a:t>Tech Republic, 2017).</a:t>
            </a:r>
            <a:endParaRPr lang="en-US" sz="1000" dirty="0">
              <a:solidFill>
                <a:schemeClr val="tx2"/>
              </a:solidFill>
            </a:endParaRPr>
          </a:p>
          <a:p>
            <a:pPr marL="342900" indent="-342900">
              <a:spcAft>
                <a:spcPts val="600"/>
              </a:spcAft>
              <a:buFont typeface="Arial" panose="020B0604020202020204" pitchFamily="34" charset="0"/>
              <a:buChar char="•"/>
            </a:pPr>
            <a:r>
              <a:rPr lang="en-US" sz="1200" b="1" dirty="0">
                <a:solidFill>
                  <a:schemeClr val="tx2"/>
                </a:solidFill>
              </a:rPr>
              <a:t>45%</a:t>
            </a:r>
            <a:r>
              <a:rPr lang="en-US" sz="1000" b="1" dirty="0">
                <a:solidFill>
                  <a:schemeClr val="tx2"/>
                </a:solidFill>
              </a:rPr>
              <a:t> </a:t>
            </a:r>
            <a:r>
              <a:rPr lang="en-US" sz="1000" dirty="0" smtClean="0">
                <a:solidFill>
                  <a:schemeClr val="tx2"/>
                </a:solidFill>
              </a:rPr>
              <a:t>of</a:t>
            </a:r>
            <a:r>
              <a:rPr lang="en-US" sz="1000" b="1" dirty="0" smtClean="0">
                <a:solidFill>
                  <a:schemeClr val="tx2"/>
                </a:solidFill>
              </a:rPr>
              <a:t> </a:t>
            </a:r>
            <a:r>
              <a:rPr lang="en-US" sz="1000" dirty="0" smtClean="0">
                <a:solidFill>
                  <a:schemeClr val="tx2"/>
                </a:solidFill>
              </a:rPr>
              <a:t>ransomware </a:t>
            </a:r>
            <a:r>
              <a:rPr lang="en-US" sz="1000" dirty="0">
                <a:solidFill>
                  <a:schemeClr val="tx2"/>
                </a:solidFill>
              </a:rPr>
              <a:t>accounted for almost half of all malware incidents in 2017 (Verizon </a:t>
            </a:r>
            <a:r>
              <a:rPr lang="en-US" sz="1000" dirty="0" smtClean="0">
                <a:solidFill>
                  <a:schemeClr val="tx2"/>
                </a:solidFill>
              </a:rPr>
              <a:t>DBIR, n.d.).</a:t>
            </a:r>
            <a:endParaRPr lang="en-US" sz="1000" b="1" dirty="0">
              <a:solidFill>
                <a:schemeClr val="tx2"/>
              </a:solidFill>
            </a:endParaRPr>
          </a:p>
          <a:p>
            <a:pPr marL="342900" indent="-342900">
              <a:spcAft>
                <a:spcPts val="600"/>
              </a:spcAft>
              <a:buFont typeface="Arial" panose="020B0604020202020204" pitchFamily="34" charset="0"/>
              <a:buChar char="•"/>
            </a:pPr>
            <a:r>
              <a:rPr lang="en-US" sz="1200" b="1" dirty="0">
                <a:solidFill>
                  <a:schemeClr val="tx2"/>
                </a:solidFill>
              </a:rPr>
              <a:t>56%</a:t>
            </a:r>
            <a:r>
              <a:rPr lang="en-US" sz="1000" dirty="0">
                <a:solidFill>
                  <a:schemeClr val="tx2"/>
                </a:solidFill>
              </a:rPr>
              <a:t> of organizations experienced a data breach in 2017 (</a:t>
            </a:r>
            <a:r>
              <a:rPr lang="en-US" sz="1000" dirty="0" smtClean="0">
                <a:solidFill>
                  <a:schemeClr val="tx2"/>
                </a:solidFill>
              </a:rPr>
              <a:t>Ponemon, 2018).</a:t>
            </a:r>
            <a:endParaRPr lang="en-US" sz="1000" dirty="0">
              <a:solidFill>
                <a:schemeClr val="tx2"/>
              </a:solidFill>
            </a:endParaRPr>
          </a:p>
        </p:txBody>
      </p:sp>
      <p:sp>
        <p:nvSpPr>
          <p:cNvPr id="7" name="Chevron 6"/>
          <p:cNvSpPr/>
          <p:nvPr/>
        </p:nvSpPr>
        <p:spPr>
          <a:xfrm>
            <a:off x="4033638" y="4050179"/>
            <a:ext cx="345057" cy="629728"/>
          </a:xfrm>
          <a:prstGeom prst="chevron">
            <a:avLst>
              <a:gd name="adj" fmla="val 65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14" name="Chevron 13"/>
          <p:cNvSpPr/>
          <p:nvPr/>
        </p:nvSpPr>
        <p:spPr>
          <a:xfrm rot="5400000">
            <a:off x="2408226" y="2585662"/>
            <a:ext cx="345057" cy="629728"/>
          </a:xfrm>
          <a:prstGeom prst="chevron">
            <a:avLst>
              <a:gd name="adj" fmla="val 65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Tree>
    <p:extLst>
      <p:ext uri="{BB962C8B-B14F-4D97-AF65-F5344CB8AC3E}">
        <p14:creationId xmlns:p14="http://schemas.microsoft.com/office/powerpoint/2010/main" val="6653774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Remember your regulatory and </a:t>
            </a:r>
            <a:r>
              <a:rPr lang="en-CA" dirty="0"/>
              <a:t>other reporting </a:t>
            </a:r>
            <a:r>
              <a:rPr lang="en-CA" dirty="0" smtClean="0"/>
              <a:t>obligations</a:t>
            </a:r>
            <a:endParaRPr lang="en-US" dirty="0"/>
          </a:p>
        </p:txBody>
      </p:sp>
      <p:sp>
        <p:nvSpPr>
          <p:cNvPr id="3" name="Text Placeholder 2"/>
          <p:cNvSpPr>
            <a:spLocks noGrp="1"/>
          </p:cNvSpPr>
          <p:nvPr>
            <p:ph type="body" sz="quarter" idx="10"/>
          </p:nvPr>
        </p:nvSpPr>
        <p:spPr/>
        <p:txBody>
          <a:bodyPr/>
          <a:lstStyle/>
          <a:p>
            <a:r>
              <a:rPr lang="en-US" dirty="0" smtClean="0"/>
              <a:t>1.7</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05001008"/>
              </p:ext>
            </p:extLst>
          </p:nvPr>
        </p:nvGraphicFramePr>
        <p:xfrm>
          <a:off x="251460" y="2550363"/>
          <a:ext cx="8614410" cy="3870960"/>
        </p:xfrm>
        <a:graphic>
          <a:graphicData uri="http://schemas.openxmlformats.org/drawingml/2006/table">
            <a:tbl>
              <a:tblPr firstRow="1" bandRow="1">
                <a:tableStyleId>{5C22544A-7EE6-4342-B048-85BDC9FD1C3A}</a:tableStyleId>
              </a:tblPr>
              <a:tblGrid>
                <a:gridCol w="1525971"/>
                <a:gridCol w="7088439"/>
              </a:tblGrid>
              <a:tr h="778355">
                <a:tc>
                  <a:txBody>
                    <a:bodyPr/>
                    <a:lstStyle/>
                    <a:p>
                      <a:pPr algn="l"/>
                      <a:r>
                        <a:rPr lang="en-US" sz="1200" dirty="0" smtClean="0"/>
                        <a:t>Regulatory or contractual obligation:</a:t>
                      </a:r>
                      <a:endParaRPr lang="en-US" sz="1200" dirty="0"/>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Reporting requirements*:</a:t>
                      </a:r>
                      <a:r>
                        <a:rPr lang="en-US" sz="1400" dirty="0" smtClean="0"/>
                        <a:t/>
                      </a:r>
                      <a:br>
                        <a:rPr lang="en-US" sz="1400" dirty="0" smtClean="0"/>
                      </a:br>
                      <a:r>
                        <a:rPr lang="en-US" sz="1400" dirty="0" smtClean="0"/>
                        <a:t/>
                      </a:r>
                      <a:br>
                        <a:rPr lang="en-US" sz="1400" dirty="0" smtClean="0"/>
                      </a:br>
                      <a:r>
                        <a:rPr lang="en-CA" sz="800" dirty="0" smtClean="0">
                          <a:solidFill>
                            <a:schemeClr val="bg2"/>
                          </a:solidFill>
                        </a:rPr>
                        <a:t>* The information contained in this chart is a high-level overview of the required communications for</a:t>
                      </a:r>
                      <a:r>
                        <a:rPr lang="en-CA" sz="800" baseline="0" dirty="0" smtClean="0">
                          <a:solidFill>
                            <a:schemeClr val="bg2"/>
                          </a:solidFill>
                        </a:rPr>
                        <a:t> three common regulations</a:t>
                      </a:r>
                      <a:r>
                        <a:rPr lang="en-CA" sz="800" dirty="0" smtClean="0">
                          <a:solidFill>
                            <a:schemeClr val="bg2"/>
                          </a:solidFill>
                        </a:rPr>
                        <a:t>; it is not a list of all requirements and exceptions. Users of this information should conduct a complete review of the required actions for any and all regulations they must comply with, including state, provincial, and other laws, which may be stricter and supersede these requirements.</a:t>
                      </a:r>
                      <a:endParaRPr lang="en-US" sz="800" dirty="0" smtClean="0">
                        <a:solidFill>
                          <a:schemeClr val="bg2"/>
                        </a:solidFill>
                      </a:endParaRPr>
                    </a:p>
                  </a:txBody>
                  <a:tcPr>
                    <a:solidFill>
                      <a:schemeClr val="accent1"/>
                    </a:solidFill>
                  </a:tcPr>
                </a:tc>
              </a:tr>
              <a:tr h="986843">
                <a:tc>
                  <a:txBody>
                    <a:bodyPr/>
                    <a:lstStyle/>
                    <a:p>
                      <a:r>
                        <a:rPr lang="en-US" sz="1100" b="1" dirty="0" smtClean="0"/>
                        <a:t>HIPAA</a:t>
                      </a:r>
                      <a:r>
                        <a:rPr lang="en-CA" sz="1100" b="1" dirty="0" smtClean="0"/>
                        <a:t>:</a:t>
                      </a:r>
                      <a:r>
                        <a:rPr lang="en-CA" sz="1100" b="0" baseline="0" dirty="0" smtClean="0"/>
                        <a:t> </a:t>
                      </a:r>
                      <a:r>
                        <a:rPr lang="en-CA" sz="1100" dirty="0" smtClean="0"/>
                        <a:t>Health Insurance Portability and Accountability Act</a:t>
                      </a:r>
                      <a:endParaRPr lang="en-US" sz="1100" b="1" dirty="0"/>
                    </a:p>
                  </a:txBody>
                  <a:tcPr>
                    <a:solidFill>
                      <a:schemeClr val="accent3">
                        <a:lumMod val="20000"/>
                        <a:lumOff val="80000"/>
                      </a:schemeClr>
                    </a:solidFill>
                  </a:tcPr>
                </a:tc>
                <a:tc>
                  <a:txBody>
                    <a:bodyPr/>
                    <a:lstStyle/>
                    <a:p>
                      <a:pPr marL="285750" indent="-285750">
                        <a:spcAft>
                          <a:spcPts val="600"/>
                        </a:spcAft>
                        <a:buFont typeface="Arial" panose="020B0604020202020204" pitchFamily="34" charset="0"/>
                        <a:buChar char="•"/>
                      </a:pPr>
                      <a:r>
                        <a:rPr lang="en-US" sz="1100" dirty="0" smtClean="0"/>
                        <a:t>Notify</a:t>
                      </a:r>
                      <a:r>
                        <a:rPr lang="en-US" sz="1100" baseline="0" dirty="0" smtClean="0"/>
                        <a:t> those affected within 60 days of discovering the incident via first-class mail or email (if authorized to do so), and provide, in plain language, a summary of what happened and what data was affected.</a:t>
                      </a:r>
                    </a:p>
                    <a:p>
                      <a:pPr marL="285750" indent="-285750">
                        <a:spcAft>
                          <a:spcPts val="600"/>
                        </a:spcAft>
                        <a:buFont typeface="Arial" panose="020B0604020202020204" pitchFamily="34" charset="0"/>
                        <a:buChar char="•"/>
                      </a:pPr>
                      <a:r>
                        <a:rPr lang="en-US" sz="1100" baseline="0" dirty="0" smtClean="0"/>
                        <a:t>Report incident to the Department of Health and Human Services (if more than 500 people affected) within 60 days of discovery.</a:t>
                      </a:r>
                    </a:p>
                    <a:p>
                      <a:pPr marL="285750" indent="-285750">
                        <a:spcAft>
                          <a:spcPts val="600"/>
                        </a:spcAft>
                        <a:buFont typeface="Arial" panose="020B0604020202020204" pitchFamily="34" charset="0"/>
                        <a:buChar char="•"/>
                      </a:pPr>
                      <a:r>
                        <a:rPr lang="en-US" sz="1100" baseline="0" dirty="0" smtClean="0"/>
                        <a:t>Issue a statement to the media (if more than 500 people affected) within 60 days of discovery.</a:t>
                      </a:r>
                    </a:p>
                  </a:txBody>
                  <a:tcPr>
                    <a:solidFill>
                      <a:schemeClr val="accent3">
                        <a:lumMod val="20000"/>
                        <a:lumOff val="80000"/>
                      </a:schemeClr>
                    </a:solidFill>
                  </a:tcPr>
                </a:tc>
              </a:tr>
              <a:tr h="833952">
                <a:tc>
                  <a:txBody>
                    <a:bodyPr/>
                    <a:lstStyle/>
                    <a:p>
                      <a:r>
                        <a:rPr lang="en-US" sz="1100" b="1" dirty="0" smtClean="0"/>
                        <a:t>PCI DSS:</a:t>
                      </a:r>
                      <a:r>
                        <a:rPr lang="en-US" sz="1100" b="1" baseline="0" dirty="0" smtClean="0"/>
                        <a:t> </a:t>
                      </a:r>
                      <a:r>
                        <a:rPr lang="en-CA" sz="1100" dirty="0" smtClean="0"/>
                        <a:t>Payment Card Industry Data Security Standards</a:t>
                      </a:r>
                      <a:endParaRPr lang="en-US" sz="1100" b="1" dirty="0"/>
                    </a:p>
                  </a:txBody>
                  <a:tcPr>
                    <a:solidFill>
                      <a:schemeClr val="accent1">
                        <a:lumMod val="20000"/>
                        <a:lumOff val="80000"/>
                      </a:schemeClr>
                    </a:solidFill>
                  </a:tcPr>
                </a:tc>
                <a:tc>
                  <a:txBody>
                    <a:bodyPr/>
                    <a:lstStyle/>
                    <a:p>
                      <a:pPr marL="285750" indent="-285750">
                        <a:spcAft>
                          <a:spcPts val="600"/>
                        </a:spcAft>
                        <a:buFont typeface="Arial" panose="020B0604020202020204" pitchFamily="34" charset="0"/>
                        <a:buChar char="•"/>
                      </a:pPr>
                      <a:r>
                        <a:rPr lang="en-US" sz="1100" dirty="0" smtClean="0"/>
                        <a:t>Report incident</a:t>
                      </a:r>
                      <a:r>
                        <a:rPr lang="en-US" sz="1100" baseline="0" dirty="0" smtClean="0"/>
                        <a:t> to major payment card brands (Visa, Mastercard, Discover, Amex) immediately after discovery (within 24 hours for Mastercard).</a:t>
                      </a:r>
                    </a:p>
                    <a:p>
                      <a:pPr marL="285750" indent="-285750">
                        <a:spcAft>
                          <a:spcPts val="600"/>
                        </a:spcAft>
                        <a:buFont typeface="Arial" panose="020B0604020202020204" pitchFamily="34" charset="0"/>
                        <a:buChar char="•"/>
                      </a:pPr>
                      <a:r>
                        <a:rPr lang="en-US" sz="1100" baseline="0" dirty="0" smtClean="0"/>
                        <a:t>Notify law enforcement and affected individuals.</a:t>
                      </a:r>
                    </a:p>
                    <a:p>
                      <a:pPr marL="285750" indent="-285750">
                        <a:spcAft>
                          <a:spcPts val="600"/>
                        </a:spcAft>
                        <a:buFont typeface="Arial" panose="020B0604020202020204" pitchFamily="34" charset="0"/>
                        <a:buChar char="•"/>
                      </a:pPr>
                      <a:r>
                        <a:rPr lang="en-US" sz="1100" baseline="0" dirty="0" smtClean="0"/>
                        <a:t>Comply with other regional reporting requirements.</a:t>
                      </a:r>
                    </a:p>
                  </a:txBody>
                  <a:tcPr>
                    <a:solidFill>
                      <a:schemeClr val="accent1">
                        <a:lumMod val="20000"/>
                        <a:lumOff val="80000"/>
                      </a:schemeClr>
                    </a:solidFill>
                  </a:tcPr>
                </a:tc>
              </a:tr>
              <a:tr h="931246">
                <a:tc>
                  <a:txBody>
                    <a:bodyPr/>
                    <a:lstStyle/>
                    <a:p>
                      <a:r>
                        <a:rPr lang="en-US" sz="1100" b="1" dirty="0" smtClean="0"/>
                        <a:t>GDPR:</a:t>
                      </a:r>
                      <a:r>
                        <a:rPr lang="en-US" sz="1100" b="0" baseline="0" dirty="0" smtClean="0"/>
                        <a:t> General Data Protection Regulation</a:t>
                      </a:r>
                      <a:endParaRPr lang="en-US" sz="1100" b="1" dirty="0"/>
                    </a:p>
                  </a:txBody>
                  <a:tcPr>
                    <a:solidFill>
                      <a:schemeClr val="accent3">
                        <a:lumMod val="20000"/>
                        <a:lumOff val="80000"/>
                      </a:schemeClr>
                    </a:solidFill>
                  </a:tcPr>
                </a:tc>
                <a:tc>
                  <a:txBody>
                    <a:bodyPr/>
                    <a:lstStyle/>
                    <a:p>
                      <a:pPr marL="285750" indent="-285750">
                        <a:spcBef>
                          <a:spcPts val="600"/>
                        </a:spcBef>
                        <a:buFont typeface="Arial" panose="020B0604020202020204" pitchFamily="34" charset="0"/>
                        <a:buChar char="•"/>
                      </a:pPr>
                      <a:r>
                        <a:rPr lang="en-US" sz="1100" dirty="0" smtClean="0"/>
                        <a:t>Report breach</a:t>
                      </a:r>
                      <a:r>
                        <a:rPr lang="en-US" sz="1100" baseline="0" dirty="0" smtClean="0"/>
                        <a:t> to the appropriate supervisory agency within 72 hours, outlining what happened, how many people were affected, number of personal records affected, contact information for the Data Protection Officer, expected consequences, and steps taken to remediate.</a:t>
                      </a:r>
                    </a:p>
                    <a:p>
                      <a:pPr marL="285750" indent="-285750">
                        <a:spcBef>
                          <a:spcPts val="600"/>
                        </a:spcBef>
                        <a:buFont typeface="Arial" panose="020B0604020202020204" pitchFamily="34" charset="0"/>
                        <a:buChar char="•"/>
                      </a:pPr>
                      <a:r>
                        <a:rPr lang="en-US" sz="1100" baseline="0" dirty="0" smtClean="0"/>
                        <a:t>Send, without undue delay, a plain language report of the above sent to those affected.</a:t>
                      </a:r>
                    </a:p>
                    <a:p>
                      <a:pPr marL="285750" indent="-285750">
                        <a:buFont typeface="Arial" panose="020B0604020202020204" pitchFamily="34" charset="0"/>
                        <a:buChar char="•"/>
                      </a:pPr>
                      <a:endParaRPr lang="en-US" sz="1200" dirty="0"/>
                    </a:p>
                  </a:txBody>
                  <a:tcPr>
                    <a:solidFill>
                      <a:schemeClr val="accent3">
                        <a:lumMod val="20000"/>
                        <a:lumOff val="80000"/>
                      </a:schemeClr>
                    </a:solidFill>
                  </a:tcPr>
                </a:tc>
              </a:tr>
            </a:tbl>
          </a:graphicData>
        </a:graphic>
      </p:graphicFrame>
      <p:sp>
        <p:nvSpPr>
          <p:cNvPr id="5" name="TextBox 4"/>
          <p:cNvSpPr txBox="1"/>
          <p:nvPr/>
        </p:nvSpPr>
        <p:spPr>
          <a:xfrm>
            <a:off x="251460" y="1237389"/>
            <a:ext cx="8614410" cy="1200329"/>
          </a:xfrm>
          <a:prstGeom prst="rect">
            <a:avLst/>
          </a:prstGeom>
        </p:spPr>
        <p:txBody>
          <a:bodyPr wrap="square" rtlCol="0">
            <a:spAutoFit/>
          </a:bodyPr>
          <a:lstStyle/>
          <a:p>
            <a:r>
              <a:rPr lang="en-US" sz="1200" dirty="0" smtClean="0"/>
              <a:t>Many regulations require reporting after a security incident. These obligations should be considered when drafting a communications plan, as meeting them during a crisis can be challenging if a plan is not already in place. </a:t>
            </a:r>
          </a:p>
          <a:p>
            <a:endParaRPr lang="en-US" sz="1200" dirty="0"/>
          </a:p>
          <a:p>
            <a:r>
              <a:rPr lang="en-US" sz="1200" dirty="0" smtClean="0"/>
              <a:t>In many cases, notifying the regulatory agency will be the first external communication you make</a:t>
            </a:r>
            <a:r>
              <a:rPr lang="en-US" sz="1200" dirty="0"/>
              <a:t>. Some regulations require notification within the first few days of discovering the </a:t>
            </a:r>
            <a:r>
              <a:rPr lang="en-US" sz="1200" dirty="0" smtClean="0"/>
              <a:t>incident. Make sure you are aware of what details you will need to provide them with, so you don’t end up reporting late and risking fines and other penalties.</a:t>
            </a:r>
          </a:p>
        </p:txBody>
      </p:sp>
    </p:spTree>
    <p:extLst>
      <p:ext uri="{BB962C8B-B14F-4D97-AF65-F5344CB8AC3E}">
        <p14:creationId xmlns:p14="http://schemas.microsoft.com/office/powerpoint/2010/main" val="30801277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Remember your regulatory and other reporting </a:t>
            </a:r>
            <a:r>
              <a:rPr lang="en-CA" dirty="0" smtClean="0"/>
              <a:t>obligations</a:t>
            </a:r>
            <a:r>
              <a:rPr lang="en-CA" b="1" dirty="0"/>
              <a:t> continued</a:t>
            </a:r>
            <a:endParaRPr lang="en-US" dirty="0"/>
          </a:p>
        </p:txBody>
      </p:sp>
      <p:sp>
        <p:nvSpPr>
          <p:cNvPr id="3" name="Text Placeholder 2"/>
          <p:cNvSpPr>
            <a:spLocks noGrp="1"/>
          </p:cNvSpPr>
          <p:nvPr>
            <p:ph type="body" sz="quarter" idx="10"/>
          </p:nvPr>
        </p:nvSpPr>
        <p:spPr/>
        <p:txBody>
          <a:bodyPr/>
          <a:lstStyle/>
          <a:p>
            <a:r>
              <a:rPr lang="en-US" dirty="0" smtClean="0"/>
              <a:t>1.7</a:t>
            </a:r>
            <a:endParaRPr lang="en-US" dirty="0"/>
          </a:p>
        </p:txBody>
      </p:sp>
      <p:sp>
        <p:nvSpPr>
          <p:cNvPr id="4" name="TextBox 3"/>
          <p:cNvSpPr txBox="1"/>
          <p:nvPr/>
        </p:nvSpPr>
        <p:spPr>
          <a:xfrm>
            <a:off x="320634" y="1124744"/>
            <a:ext cx="8425480" cy="523220"/>
          </a:xfrm>
          <a:prstGeom prst="rect">
            <a:avLst/>
          </a:prstGeom>
        </p:spPr>
        <p:txBody>
          <a:bodyPr wrap="square" rtlCol="0">
            <a:spAutoFit/>
          </a:bodyPr>
          <a:lstStyle/>
          <a:p>
            <a:r>
              <a:rPr lang="en-US" sz="1400" dirty="0" smtClean="0"/>
              <a:t>Along with regulatory required reporting, organizations may also need to notify an insurance provider and should</a:t>
            </a:r>
            <a:r>
              <a:rPr lang="en-US" sz="1400" dirty="0"/>
              <a:t> </a:t>
            </a:r>
            <a:r>
              <a:rPr lang="en-US" sz="1400" b="1" dirty="0" smtClean="0"/>
              <a:t>always</a:t>
            </a:r>
            <a:r>
              <a:rPr lang="en-US" sz="1400" dirty="0" smtClean="0"/>
              <a:t> notify law enforcement after a security incident.</a:t>
            </a:r>
          </a:p>
        </p:txBody>
      </p:sp>
      <p:cxnSp>
        <p:nvCxnSpPr>
          <p:cNvPr id="6" name="Straight Connector 5"/>
          <p:cNvCxnSpPr/>
          <p:nvPr/>
        </p:nvCxnSpPr>
        <p:spPr>
          <a:xfrm>
            <a:off x="4584024" y="2387090"/>
            <a:ext cx="0" cy="2899803"/>
          </a:xfrm>
          <a:prstGeom prst="line">
            <a:avLst/>
          </a:prstGeom>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320634" y="5677768"/>
            <a:ext cx="8337823" cy="682753"/>
            <a:chOff x="323389" y="3283951"/>
            <a:chExt cx="8337823" cy="682753"/>
          </a:xfrm>
        </p:grpSpPr>
        <p:sp>
          <p:nvSpPr>
            <p:cNvPr id="9" name="Rectangle 97"/>
            <p:cNvSpPr/>
            <p:nvPr/>
          </p:nvSpPr>
          <p:spPr>
            <a:xfrm>
              <a:off x="1600868" y="3283951"/>
              <a:ext cx="7060344" cy="676048"/>
            </a:xfrm>
            <a:prstGeom prst="rect">
              <a:avLst/>
            </a:prstGeom>
            <a:solidFill>
              <a:schemeClr val="bg1">
                <a:lumMod val="95000"/>
              </a:schemeClr>
            </a:solidFill>
            <a:ln w="12700">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52000" fontAlgn="base">
                <a:spcBef>
                  <a:spcPct val="0"/>
                </a:spcBef>
                <a:spcAft>
                  <a:spcPct val="0"/>
                </a:spcAft>
              </a:pPr>
              <a:r>
                <a:rPr lang="en-CA" sz="1200" dirty="0" smtClean="0">
                  <a:solidFill>
                    <a:srgbClr val="333333"/>
                  </a:solidFill>
                </a:rPr>
                <a:t>Reporting requirements should be considered non-negotiable, so it’s a good idea to define your expectations for regulatory, contractual, and law-enforcement reporting in your Security Incident Response Communications Policy (step 2.6) to ensure these obligations are always met on time.</a:t>
              </a:r>
              <a:endParaRPr lang="en-CA" sz="1200" dirty="0">
                <a:solidFill>
                  <a:srgbClr val="333333"/>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389" y="3283951"/>
              <a:ext cx="1615443" cy="682753"/>
            </a:xfrm>
            <a:prstGeom prst="rect">
              <a:avLst/>
            </a:prstGeom>
          </p:spPr>
        </p:pic>
      </p:grpSp>
      <p:sp>
        <p:nvSpPr>
          <p:cNvPr id="14" name="Rectangle 13"/>
          <p:cNvSpPr/>
          <p:nvPr/>
        </p:nvSpPr>
        <p:spPr>
          <a:xfrm>
            <a:off x="320634" y="1785105"/>
            <a:ext cx="3875670" cy="368315"/>
          </a:xfrm>
          <a:prstGeom prst="rect">
            <a:avLst/>
          </a:prstGeom>
          <a:solidFill>
            <a:schemeClr val="accent1"/>
          </a:solidFill>
          <a:ln>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Reporting to an insurer </a:t>
            </a:r>
          </a:p>
        </p:txBody>
      </p:sp>
      <p:sp>
        <p:nvSpPr>
          <p:cNvPr id="15" name="TextBox 14"/>
          <p:cNvSpPr txBox="1"/>
          <p:nvPr/>
        </p:nvSpPr>
        <p:spPr>
          <a:xfrm>
            <a:off x="320634" y="2226832"/>
            <a:ext cx="3875670" cy="3200876"/>
          </a:xfrm>
          <a:prstGeom prst="rect">
            <a:avLst/>
          </a:prstGeom>
        </p:spPr>
        <p:txBody>
          <a:bodyPr wrap="square" rtlCol="0">
            <a:spAutoFit/>
          </a:bodyPr>
          <a:lstStyle/>
          <a:p>
            <a:pPr marL="171450" indent="-171450">
              <a:spcAft>
                <a:spcPts val="600"/>
              </a:spcAft>
              <a:buFont typeface="Arial" panose="020B0604020202020204" pitchFamily="34" charset="0"/>
              <a:buChar char="•"/>
            </a:pPr>
            <a:r>
              <a:rPr lang="en-US" sz="1400" dirty="0" smtClean="0"/>
              <a:t>Insurers will require a lot of the same information as regulatory agencies.</a:t>
            </a:r>
          </a:p>
          <a:p>
            <a:pPr marL="171450" indent="-171450">
              <a:spcAft>
                <a:spcPts val="600"/>
              </a:spcAft>
              <a:buFont typeface="Arial" panose="020B0604020202020204" pitchFamily="34" charset="0"/>
              <a:buChar char="•"/>
            </a:pPr>
            <a:r>
              <a:rPr lang="en-US" sz="1400" dirty="0" smtClean="0"/>
              <a:t>However, cyber insurance is still a relatively new product, so there is not yet a standard industry practice.</a:t>
            </a:r>
          </a:p>
          <a:p>
            <a:pPr marL="171450" indent="-171450">
              <a:spcAft>
                <a:spcPts val="600"/>
              </a:spcAft>
              <a:buFont typeface="Arial" panose="020B0604020202020204" pitchFamily="34" charset="0"/>
              <a:buChar char="•"/>
            </a:pPr>
            <a:r>
              <a:rPr lang="en-US" sz="1400" dirty="0" smtClean="0"/>
              <a:t>Some insurers will require more information than others.</a:t>
            </a:r>
          </a:p>
          <a:p>
            <a:pPr marL="171450" indent="-171450">
              <a:spcAft>
                <a:spcPts val="600"/>
              </a:spcAft>
              <a:buFont typeface="Arial" panose="020B0604020202020204" pitchFamily="34" charset="0"/>
              <a:buChar char="•"/>
            </a:pPr>
            <a:r>
              <a:rPr lang="en-US" sz="1400" dirty="0" smtClean="0"/>
              <a:t>A few will want to know about </a:t>
            </a:r>
            <a:r>
              <a:rPr lang="en-US" sz="1400" b="1" dirty="0" smtClean="0"/>
              <a:t>all</a:t>
            </a:r>
            <a:r>
              <a:rPr lang="en-US" sz="1400" dirty="0" smtClean="0"/>
              <a:t> security incidents, even if they are not related to a claim.</a:t>
            </a:r>
          </a:p>
          <a:p>
            <a:pPr marL="171450" indent="-171450">
              <a:spcAft>
                <a:spcPts val="600"/>
              </a:spcAft>
              <a:buFont typeface="Arial" panose="020B0604020202020204" pitchFamily="34" charset="0"/>
              <a:buChar char="•"/>
            </a:pPr>
            <a:r>
              <a:rPr lang="en-US" sz="1400" dirty="0" smtClean="0"/>
              <a:t>Report must be sent ASAP in most cases; claims are often rejected if only sent in at the end of remediation process.</a:t>
            </a:r>
          </a:p>
        </p:txBody>
      </p:sp>
      <p:sp>
        <p:nvSpPr>
          <p:cNvPr id="16" name="Rectangle 15"/>
          <p:cNvSpPr/>
          <p:nvPr/>
        </p:nvSpPr>
        <p:spPr>
          <a:xfrm>
            <a:off x="4870444" y="1785105"/>
            <a:ext cx="3875670" cy="368315"/>
          </a:xfrm>
          <a:prstGeom prst="rect">
            <a:avLst/>
          </a:prstGeom>
          <a:solidFill>
            <a:schemeClr val="accent1"/>
          </a:solidFill>
          <a:ln>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Reporting to l</a:t>
            </a:r>
            <a:r>
              <a:rPr lang="en-US" sz="1400" b="1" dirty="0" smtClean="0"/>
              <a:t>aw </a:t>
            </a:r>
            <a:r>
              <a:rPr lang="en-US" sz="1400" b="1" dirty="0"/>
              <a:t>e</a:t>
            </a:r>
            <a:r>
              <a:rPr lang="en-US" sz="1400" b="1" dirty="0" smtClean="0"/>
              <a:t>nforcement</a:t>
            </a:r>
            <a:endParaRPr lang="en-US" sz="1400" b="1" dirty="0"/>
          </a:p>
        </p:txBody>
      </p:sp>
      <p:sp>
        <p:nvSpPr>
          <p:cNvPr id="17" name="Rectangle 16"/>
          <p:cNvSpPr/>
          <p:nvPr/>
        </p:nvSpPr>
        <p:spPr>
          <a:xfrm>
            <a:off x="4870444" y="2226832"/>
            <a:ext cx="3875670" cy="3416320"/>
          </a:xfrm>
          <a:prstGeom prst="rect">
            <a:avLst/>
          </a:prstGeom>
        </p:spPr>
        <p:txBody>
          <a:bodyPr wrap="square">
            <a:spAutoFit/>
          </a:bodyPr>
          <a:lstStyle/>
          <a:p>
            <a:pPr marL="171450" indent="-171450">
              <a:spcAft>
                <a:spcPts val="1200"/>
              </a:spcAft>
              <a:buFont typeface="Arial" panose="020B0604020202020204" pitchFamily="34" charset="0"/>
              <a:buChar char="•"/>
            </a:pPr>
            <a:r>
              <a:rPr lang="en-US" sz="1400" dirty="0" smtClean="0"/>
              <a:t>Cybercrime tends to be impersonal and it is often very difficult to catch the perpetrators, so it may not seem worth while to notify the police.</a:t>
            </a:r>
          </a:p>
          <a:p>
            <a:pPr marL="171450" indent="-171450">
              <a:spcAft>
                <a:spcPts val="1200"/>
              </a:spcAft>
              <a:buFont typeface="Arial" panose="020B0604020202020204" pitchFamily="34" charset="0"/>
              <a:buChar char="•"/>
            </a:pPr>
            <a:r>
              <a:rPr lang="en-US" sz="1400" dirty="0" smtClean="0"/>
              <a:t>However, it is always a good idea to report the incident to law enforcement as soon as it’s discovered. The police may not be able to help you, but they may be able to stop the criminals from acting again.</a:t>
            </a:r>
          </a:p>
          <a:p>
            <a:pPr marL="171450" indent="-171450">
              <a:spcAft>
                <a:spcPts val="1200"/>
              </a:spcAft>
              <a:buFont typeface="Arial" panose="020B0604020202020204" pitchFamily="34" charset="0"/>
              <a:buChar char="•"/>
            </a:pPr>
            <a:r>
              <a:rPr lang="en-US" sz="1400" dirty="0" smtClean="0"/>
              <a:t>Also, some law-enforcement agencies, like the FBI, keep a record of reported cybercrime to better understand current threats and to help prosecute cybercriminals in the future.</a:t>
            </a:r>
            <a:endParaRPr lang="en-US" sz="1400" dirty="0"/>
          </a:p>
        </p:txBody>
      </p:sp>
    </p:spTree>
    <p:extLst>
      <p:ext uri="{BB962C8B-B14F-4D97-AF65-F5344CB8AC3E}">
        <p14:creationId xmlns:p14="http://schemas.microsoft.com/office/powerpoint/2010/main" val="8821961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Determine the threat escalation protocol</a:t>
            </a:r>
            <a:endParaRPr lang="en-US" dirty="0"/>
          </a:p>
        </p:txBody>
      </p:sp>
      <p:sp>
        <p:nvSpPr>
          <p:cNvPr id="3" name="Text Placeholder 2"/>
          <p:cNvSpPr>
            <a:spLocks noGrp="1"/>
          </p:cNvSpPr>
          <p:nvPr>
            <p:ph type="body" sz="quarter" idx="10"/>
          </p:nvPr>
        </p:nvSpPr>
        <p:spPr/>
        <p:txBody>
          <a:bodyPr/>
          <a:lstStyle/>
          <a:p>
            <a:r>
              <a:rPr lang="en-US" i="1" dirty="0" smtClean="0"/>
              <a:t>Threat Escalation Chart</a:t>
            </a:r>
            <a:endParaRPr lang="en-US" i="1" dirty="0"/>
          </a:p>
        </p:txBody>
      </p:sp>
      <p:sp>
        <p:nvSpPr>
          <p:cNvPr id="5" name="Text Placeholder 4"/>
          <p:cNvSpPr>
            <a:spLocks noGrp="1"/>
          </p:cNvSpPr>
          <p:nvPr>
            <p:ph type="body" sz="quarter" idx="11"/>
          </p:nvPr>
        </p:nvSpPr>
        <p:spPr/>
        <p:txBody>
          <a:bodyPr/>
          <a:lstStyle/>
          <a:p>
            <a:r>
              <a:rPr lang="en-CA" dirty="0" smtClean="0"/>
              <a:t>1.7</a:t>
            </a:r>
            <a:endParaRPr lang="en-CA" dirty="0"/>
          </a:p>
        </p:txBody>
      </p:sp>
      <p:sp>
        <p:nvSpPr>
          <p:cNvPr id="4" name="Text Placeholder 3"/>
          <p:cNvSpPr>
            <a:spLocks noGrp="1"/>
          </p:cNvSpPr>
          <p:nvPr>
            <p:ph type="body" sz="quarter" idx="12"/>
          </p:nvPr>
        </p:nvSpPr>
        <p:spPr>
          <a:xfrm>
            <a:off x="0" y="245442"/>
            <a:ext cx="641268" cy="891556"/>
          </a:xfrm>
        </p:spPr>
        <p:txBody>
          <a:bodyPr/>
          <a:lstStyle/>
          <a:p>
            <a:r>
              <a:rPr lang="en-CA" dirty="0" smtClean="0"/>
              <a:t>1.8</a:t>
            </a:r>
            <a:endParaRPr lang="en-CA" dirty="0"/>
          </a:p>
        </p:txBody>
      </p:sp>
      <p:sp>
        <p:nvSpPr>
          <p:cNvPr id="18" name="Text Placeholder 7"/>
          <p:cNvSpPr txBox="1">
            <a:spLocks/>
          </p:cNvSpPr>
          <p:nvPr/>
        </p:nvSpPr>
        <p:spPr>
          <a:xfrm>
            <a:off x="684997" y="1174157"/>
            <a:ext cx="445412" cy="346075"/>
          </a:xfrm>
          <a:prstGeom prst="rect">
            <a:avLst/>
          </a:prstGeom>
        </p:spPr>
        <p:txBody>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p:txBody>
      </p:sp>
      <p:sp>
        <p:nvSpPr>
          <p:cNvPr id="29" name="Rectangle 28"/>
          <p:cNvSpPr/>
          <p:nvPr/>
        </p:nvSpPr>
        <p:spPr>
          <a:xfrm>
            <a:off x="382024" y="2224294"/>
            <a:ext cx="1879200" cy="3235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Impact</a:t>
            </a:r>
            <a:endParaRPr lang="en-CA" dirty="0"/>
          </a:p>
        </p:txBody>
      </p:sp>
      <p:sp>
        <p:nvSpPr>
          <p:cNvPr id="30" name="Rectangle 29"/>
          <p:cNvSpPr/>
          <p:nvPr/>
        </p:nvSpPr>
        <p:spPr>
          <a:xfrm>
            <a:off x="6738319" y="2206284"/>
            <a:ext cx="1877235" cy="3235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Scope</a:t>
            </a:r>
            <a:endParaRPr lang="en-CA" dirty="0"/>
          </a:p>
        </p:txBody>
      </p:sp>
      <p:graphicFrame>
        <p:nvGraphicFramePr>
          <p:cNvPr id="31" name="Table 30"/>
          <p:cNvGraphicFramePr>
            <a:graphicFrameLocks noGrp="1"/>
          </p:cNvGraphicFramePr>
          <p:nvPr>
            <p:extLst>
              <p:ext uri="{D42A27DB-BD31-4B8C-83A1-F6EECF244321}">
                <p14:modId xmlns:p14="http://schemas.microsoft.com/office/powerpoint/2010/main" val="2312250995"/>
              </p:ext>
            </p:extLst>
          </p:nvPr>
        </p:nvGraphicFramePr>
        <p:xfrm>
          <a:off x="2990728" y="2201141"/>
          <a:ext cx="3407949" cy="2332163"/>
        </p:xfrm>
        <a:graphic>
          <a:graphicData uri="http://schemas.openxmlformats.org/drawingml/2006/table">
            <a:tbl>
              <a:tblPr firstRow="1" firstCol="1" bandRow="1">
                <a:effectLst>
                  <a:outerShdw blurRad="50800" dist="38100" dir="2700000" algn="tl" rotWithShape="0">
                    <a:prstClr val="black">
                      <a:alpha val="40000"/>
                    </a:prstClr>
                  </a:outerShdw>
                </a:effectLst>
                <a:tableStyleId>{5C22544A-7EE6-4342-B048-85BDC9FD1C3A}</a:tableStyleId>
              </a:tblPr>
              <a:tblGrid>
                <a:gridCol w="964113"/>
                <a:gridCol w="865433"/>
                <a:gridCol w="865433"/>
                <a:gridCol w="712970"/>
              </a:tblGrid>
              <a:tr h="368669">
                <a:tc gridSpan="4">
                  <a:txBody>
                    <a:bodyPr/>
                    <a:lstStyle/>
                    <a:p>
                      <a:pPr marL="0" marR="0" algn="ctr">
                        <a:lnSpc>
                          <a:spcPct val="107000"/>
                        </a:lnSpc>
                        <a:spcBef>
                          <a:spcPts val="0"/>
                        </a:spcBef>
                        <a:spcAft>
                          <a:spcPts val="800"/>
                        </a:spcAft>
                      </a:pPr>
                      <a:r>
                        <a:rPr lang="en-US" sz="1200" dirty="0">
                          <a:solidFill>
                            <a:schemeClr val="tx1"/>
                          </a:solidFill>
                          <a:effectLst/>
                        </a:rPr>
                        <a:t>Threat Escalation Protocol</a:t>
                      </a:r>
                      <a:endParaRPr lang="en-CA" sz="10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3">
                        <a:lumMod val="20000"/>
                        <a:lumOff val="80000"/>
                      </a:schemeClr>
                    </a:solidFill>
                  </a:tcPr>
                </a:tc>
                <a:tc hMerge="1">
                  <a:txBody>
                    <a:bodyPr/>
                    <a:lstStyle/>
                    <a:p>
                      <a:endParaRPr lang="en-CA"/>
                    </a:p>
                  </a:txBody>
                  <a:tcPr/>
                </a:tc>
                <a:tc hMerge="1">
                  <a:txBody>
                    <a:bodyPr/>
                    <a:lstStyle/>
                    <a:p>
                      <a:endParaRPr lang="en-CA"/>
                    </a:p>
                  </a:txBody>
                  <a:tcPr/>
                </a:tc>
                <a:tc hMerge="1">
                  <a:txBody>
                    <a:bodyPr/>
                    <a:lstStyle/>
                    <a:p>
                      <a:endParaRPr lang="en-CA"/>
                    </a:p>
                  </a:txBody>
                  <a:tcPr/>
                </a:tc>
              </a:tr>
              <a:tr h="368669">
                <a:tc rowSpan="2">
                  <a:txBody>
                    <a:bodyPr/>
                    <a:lstStyle/>
                    <a:p>
                      <a:pPr marL="0" marR="0" algn="ctr">
                        <a:lnSpc>
                          <a:spcPct val="107000"/>
                        </a:lnSpc>
                        <a:spcBef>
                          <a:spcPts val="0"/>
                        </a:spcBef>
                        <a:spcAft>
                          <a:spcPts val="0"/>
                        </a:spcAft>
                      </a:pPr>
                      <a:r>
                        <a:rPr lang="en-US" sz="1200" dirty="0" smtClean="0">
                          <a:effectLst/>
                        </a:rPr>
                        <a:t>Impact</a:t>
                      </a:r>
                      <a:endParaRPr lang="en-CA"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solidFill>
                      <a:srgbClr val="90C0E8"/>
                    </a:solidFill>
                  </a:tcPr>
                </a:tc>
                <a:tc gridSpan="3">
                  <a:txBody>
                    <a:bodyPr/>
                    <a:lstStyle/>
                    <a:p>
                      <a:pPr marL="0" marR="0" algn="ctr">
                        <a:lnSpc>
                          <a:spcPct val="107000"/>
                        </a:lnSpc>
                        <a:spcBef>
                          <a:spcPts val="0"/>
                        </a:spcBef>
                        <a:spcAft>
                          <a:spcPts val="0"/>
                        </a:spcAft>
                      </a:pPr>
                      <a:r>
                        <a:rPr lang="en-US" sz="1200" b="1" kern="1200" dirty="0" smtClean="0">
                          <a:solidFill>
                            <a:schemeClr val="lt1"/>
                          </a:solidFill>
                          <a:effectLst/>
                          <a:latin typeface="+mn-lt"/>
                          <a:ea typeface="+mn-ea"/>
                          <a:cs typeface="+mn-cs"/>
                        </a:rPr>
                        <a:t>Scope</a:t>
                      </a:r>
                      <a:endParaRPr lang="en-CA" sz="1200" b="1" kern="1200" dirty="0">
                        <a:solidFill>
                          <a:schemeClr val="lt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solidFill>
                      <a:srgbClr val="90C0E8"/>
                    </a:solidFill>
                  </a:tcPr>
                </a:tc>
                <a:tc hMerge="1">
                  <a:txBody>
                    <a:bodyPr/>
                    <a:lstStyle/>
                    <a:p>
                      <a:endParaRPr lang="en-CA"/>
                    </a:p>
                  </a:txBody>
                  <a:tcPr/>
                </a:tc>
                <a:tc hMerge="1">
                  <a:txBody>
                    <a:bodyPr/>
                    <a:lstStyle/>
                    <a:p>
                      <a:endParaRPr lang="en-CA"/>
                    </a:p>
                  </a:txBody>
                  <a:tcPr/>
                </a:tc>
              </a:tr>
              <a:tr h="421337">
                <a:tc vMerge="1">
                  <a:txBody>
                    <a:bodyPr/>
                    <a:lstStyle/>
                    <a:p>
                      <a:endParaRPr lang="en-CA"/>
                    </a:p>
                  </a:txBody>
                  <a:tcPr/>
                </a:tc>
                <a:tc>
                  <a:txBody>
                    <a:bodyPr/>
                    <a:lstStyle/>
                    <a:p>
                      <a:pPr marL="0" marR="0" algn="ctr">
                        <a:lnSpc>
                          <a:spcPct val="105000"/>
                        </a:lnSpc>
                        <a:spcBef>
                          <a:spcPts val="0"/>
                        </a:spcBef>
                        <a:spcAft>
                          <a:spcPts val="800"/>
                        </a:spcAft>
                      </a:pPr>
                      <a:r>
                        <a:rPr lang="en-US" sz="1200" b="1" kern="1200" dirty="0" smtClean="0">
                          <a:solidFill>
                            <a:schemeClr val="tx1"/>
                          </a:solidFill>
                          <a:effectLst/>
                          <a:latin typeface="+mn-lt"/>
                          <a:ea typeface="+mn-ea"/>
                          <a:cs typeface="+mn-cs"/>
                        </a:rPr>
                        <a:t>High</a:t>
                      </a:r>
                      <a:endParaRPr lang="en-CA" sz="1200" b="1" kern="1200" dirty="0">
                        <a:solidFill>
                          <a:schemeClr val="tx1"/>
                        </a:solidFill>
                        <a:effectLst/>
                        <a:latin typeface="+mn-lt"/>
                        <a:ea typeface="+mn-ea"/>
                        <a:cs typeface="+mn-cs"/>
                      </a:endParaRPr>
                    </a:p>
                  </a:txBody>
                  <a:tcPr marL="68580" marR="68580" marT="0" marB="0" anchor="ctr">
                    <a:solidFill>
                      <a:schemeClr val="accent3">
                        <a:lumMod val="20000"/>
                        <a:lumOff val="80000"/>
                      </a:schemeClr>
                    </a:solidFill>
                  </a:tcPr>
                </a:tc>
                <a:tc>
                  <a:txBody>
                    <a:bodyPr/>
                    <a:lstStyle/>
                    <a:p>
                      <a:pPr marL="0" marR="0" algn="ctr">
                        <a:lnSpc>
                          <a:spcPct val="105000"/>
                        </a:lnSpc>
                        <a:spcBef>
                          <a:spcPts val="0"/>
                        </a:spcBef>
                        <a:spcAft>
                          <a:spcPts val="800"/>
                        </a:spcAft>
                      </a:pPr>
                      <a:r>
                        <a:rPr lang="en-US" sz="1200" b="1" kern="1200" dirty="0" smtClean="0">
                          <a:solidFill>
                            <a:schemeClr val="tx1"/>
                          </a:solidFill>
                          <a:effectLst/>
                          <a:latin typeface="+mn-lt"/>
                          <a:ea typeface="+mn-ea"/>
                          <a:cs typeface="+mn-cs"/>
                        </a:rPr>
                        <a:t>Medium</a:t>
                      </a:r>
                      <a:endParaRPr lang="en-CA" sz="1200" b="1" kern="1200" dirty="0">
                        <a:solidFill>
                          <a:schemeClr val="tx1"/>
                        </a:solidFill>
                        <a:effectLst/>
                        <a:latin typeface="+mn-lt"/>
                        <a:ea typeface="+mn-ea"/>
                        <a:cs typeface="+mn-cs"/>
                      </a:endParaRPr>
                    </a:p>
                  </a:txBody>
                  <a:tcPr marL="68580" marR="68580" marT="0" marB="0" anchor="ctr">
                    <a:solidFill>
                      <a:schemeClr val="accent3">
                        <a:lumMod val="20000"/>
                        <a:lumOff val="80000"/>
                      </a:schemeClr>
                    </a:solidFill>
                  </a:tcPr>
                </a:tc>
                <a:tc>
                  <a:txBody>
                    <a:bodyPr/>
                    <a:lstStyle/>
                    <a:p>
                      <a:pPr marL="0" marR="0" algn="ctr">
                        <a:lnSpc>
                          <a:spcPct val="105000"/>
                        </a:lnSpc>
                        <a:spcBef>
                          <a:spcPts val="0"/>
                        </a:spcBef>
                        <a:spcAft>
                          <a:spcPts val="800"/>
                        </a:spcAft>
                      </a:pPr>
                      <a:r>
                        <a:rPr lang="en-US" sz="1200" b="1" kern="1200" dirty="0" smtClean="0">
                          <a:solidFill>
                            <a:schemeClr val="tx1"/>
                          </a:solidFill>
                          <a:effectLst/>
                          <a:latin typeface="+mn-lt"/>
                          <a:ea typeface="+mn-ea"/>
                          <a:cs typeface="+mn-cs"/>
                        </a:rPr>
                        <a:t>Low</a:t>
                      </a:r>
                      <a:endParaRPr lang="en-CA" sz="1200" b="1"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solidFill>
                      <a:schemeClr val="accent3">
                        <a:lumMod val="20000"/>
                        <a:lumOff val="80000"/>
                      </a:schemeClr>
                    </a:solidFill>
                  </a:tcPr>
                </a:tc>
              </a:tr>
              <a:tr h="368669">
                <a:tc>
                  <a:txBody>
                    <a:bodyPr/>
                    <a:lstStyle/>
                    <a:p>
                      <a:pPr marL="0" marR="0" algn="ctr">
                        <a:lnSpc>
                          <a:spcPct val="105000"/>
                        </a:lnSpc>
                        <a:spcBef>
                          <a:spcPts val="0"/>
                        </a:spcBef>
                        <a:spcAft>
                          <a:spcPts val="800"/>
                        </a:spcAft>
                      </a:pPr>
                      <a:r>
                        <a:rPr lang="en-US" sz="1200" dirty="0">
                          <a:solidFill>
                            <a:schemeClr val="tx1"/>
                          </a:solidFill>
                          <a:effectLst/>
                        </a:rPr>
                        <a:t>High</a:t>
                      </a:r>
                      <a:endParaRPr lang="en-CA" sz="10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solidFill>
                      <a:schemeClr val="accent3">
                        <a:lumMod val="20000"/>
                        <a:lumOff val="80000"/>
                      </a:schemeClr>
                    </a:solidFill>
                  </a:tcPr>
                </a:tc>
                <a:tc>
                  <a:txBody>
                    <a:bodyPr/>
                    <a:lstStyle/>
                    <a:p>
                      <a:pPr marL="0" marR="0" algn="ctr">
                        <a:lnSpc>
                          <a:spcPct val="107000"/>
                        </a:lnSpc>
                        <a:spcBef>
                          <a:spcPts val="0"/>
                        </a:spcBef>
                        <a:spcAft>
                          <a:spcPts val="0"/>
                        </a:spcAft>
                      </a:pPr>
                      <a:r>
                        <a:rPr lang="en-US" sz="1200" dirty="0">
                          <a:effectLst/>
                        </a:rPr>
                        <a:t>Tier 1</a:t>
                      </a:r>
                      <a:endParaRPr lang="en-CA"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solidFill>
                      <a:srgbClr val="FF0000"/>
                    </a:solidFill>
                  </a:tcPr>
                </a:tc>
                <a:tc>
                  <a:txBody>
                    <a:bodyPr/>
                    <a:lstStyle/>
                    <a:p>
                      <a:pPr marL="0" marR="0" algn="ctr">
                        <a:lnSpc>
                          <a:spcPct val="107000"/>
                        </a:lnSpc>
                        <a:spcBef>
                          <a:spcPts val="0"/>
                        </a:spcBef>
                        <a:spcAft>
                          <a:spcPts val="0"/>
                        </a:spcAft>
                      </a:pPr>
                      <a:r>
                        <a:rPr lang="en-US" sz="1200" dirty="0">
                          <a:effectLst/>
                        </a:rPr>
                        <a:t>Tier 1</a:t>
                      </a:r>
                      <a:endParaRPr lang="en-CA"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B w="12700" cap="flat" cmpd="sng" algn="ctr">
                      <a:solidFill>
                        <a:schemeClr val="accent4"/>
                      </a:solidFill>
                      <a:prstDash val="solid"/>
                      <a:round/>
                      <a:headEnd type="none" w="med" len="med"/>
                      <a:tailEnd type="none" w="med" len="med"/>
                    </a:lnB>
                    <a:solidFill>
                      <a:srgbClr val="FF0000"/>
                    </a:solidFill>
                  </a:tcPr>
                </a:tc>
                <a:tc>
                  <a:txBody>
                    <a:bodyPr/>
                    <a:lstStyle/>
                    <a:p>
                      <a:pPr marL="0" marR="0" algn="ctr">
                        <a:lnSpc>
                          <a:spcPct val="107000"/>
                        </a:lnSpc>
                        <a:spcBef>
                          <a:spcPts val="0"/>
                        </a:spcBef>
                        <a:spcAft>
                          <a:spcPts val="0"/>
                        </a:spcAft>
                      </a:pPr>
                      <a:r>
                        <a:rPr lang="en-US" sz="1200" dirty="0">
                          <a:effectLst/>
                        </a:rPr>
                        <a:t>Tier 2</a:t>
                      </a:r>
                      <a:endParaRPr lang="en-CA"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solidFill>
                      <a:srgbClr val="FFC000"/>
                    </a:solidFill>
                  </a:tcPr>
                </a:tc>
              </a:tr>
              <a:tr h="408993">
                <a:tc>
                  <a:txBody>
                    <a:bodyPr/>
                    <a:lstStyle/>
                    <a:p>
                      <a:pPr marL="0" marR="0" algn="ctr">
                        <a:lnSpc>
                          <a:spcPct val="105000"/>
                        </a:lnSpc>
                        <a:spcBef>
                          <a:spcPts val="0"/>
                        </a:spcBef>
                        <a:spcAft>
                          <a:spcPts val="800"/>
                        </a:spcAft>
                      </a:pPr>
                      <a:r>
                        <a:rPr lang="en-US" sz="1200" dirty="0">
                          <a:solidFill>
                            <a:schemeClr val="tx1"/>
                          </a:solidFill>
                          <a:effectLst/>
                        </a:rPr>
                        <a:t>Medium</a:t>
                      </a:r>
                      <a:endParaRPr lang="en-CA" sz="10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solidFill>
                      <a:schemeClr val="accent3">
                        <a:lumMod val="20000"/>
                        <a:lumOff val="80000"/>
                      </a:schemeClr>
                    </a:solidFill>
                  </a:tcPr>
                </a:tc>
                <a:tc>
                  <a:txBody>
                    <a:bodyPr/>
                    <a:lstStyle/>
                    <a:p>
                      <a:pPr marL="0" marR="0" algn="ctr">
                        <a:lnSpc>
                          <a:spcPct val="107000"/>
                        </a:lnSpc>
                        <a:spcBef>
                          <a:spcPts val="0"/>
                        </a:spcBef>
                        <a:spcAft>
                          <a:spcPts val="0"/>
                        </a:spcAft>
                      </a:pPr>
                      <a:r>
                        <a:rPr lang="en-US" sz="1200" dirty="0">
                          <a:effectLst/>
                        </a:rPr>
                        <a:t>Tier 1</a:t>
                      </a:r>
                      <a:endParaRPr lang="en-CA"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R w="12700" cap="flat" cmpd="sng" algn="ctr">
                      <a:solidFill>
                        <a:schemeClr val="accent4"/>
                      </a:solidFill>
                      <a:prstDash val="solid"/>
                      <a:round/>
                      <a:headEnd type="none" w="med" len="med"/>
                      <a:tailEnd type="none" w="med" len="med"/>
                    </a:lnR>
                    <a:solidFill>
                      <a:srgbClr val="FF0000"/>
                    </a:solidFill>
                  </a:tcPr>
                </a:tc>
                <a:tc>
                  <a:txBody>
                    <a:bodyPr/>
                    <a:lstStyle/>
                    <a:p>
                      <a:pPr marL="0" marR="0" algn="ctr">
                        <a:lnSpc>
                          <a:spcPct val="107000"/>
                        </a:lnSpc>
                        <a:spcBef>
                          <a:spcPts val="0"/>
                        </a:spcBef>
                        <a:spcAft>
                          <a:spcPts val="0"/>
                        </a:spcAft>
                      </a:pPr>
                      <a:r>
                        <a:rPr lang="en-US" sz="1200" dirty="0">
                          <a:effectLst/>
                        </a:rPr>
                        <a:t>Tier 2</a:t>
                      </a:r>
                      <a:endParaRPr lang="en-CA"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solidFill>
                      <a:srgbClr val="FFC000"/>
                    </a:solidFill>
                  </a:tcPr>
                </a:tc>
                <a:tc>
                  <a:txBody>
                    <a:bodyPr/>
                    <a:lstStyle/>
                    <a:p>
                      <a:pPr marL="0" marR="0" algn="ctr">
                        <a:lnSpc>
                          <a:spcPct val="107000"/>
                        </a:lnSpc>
                        <a:spcBef>
                          <a:spcPts val="0"/>
                        </a:spcBef>
                        <a:spcAft>
                          <a:spcPts val="0"/>
                        </a:spcAft>
                      </a:pPr>
                      <a:r>
                        <a:rPr lang="en-US" sz="1200" dirty="0">
                          <a:effectLst/>
                        </a:rPr>
                        <a:t>Tier 2</a:t>
                      </a:r>
                      <a:endParaRPr lang="en-CA"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accent4"/>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000"/>
                    </a:solidFill>
                  </a:tcPr>
                </a:tc>
              </a:tr>
              <a:tr h="395826">
                <a:tc>
                  <a:txBody>
                    <a:bodyPr/>
                    <a:lstStyle/>
                    <a:p>
                      <a:pPr marL="0" marR="0" algn="ctr">
                        <a:lnSpc>
                          <a:spcPct val="105000"/>
                        </a:lnSpc>
                        <a:spcBef>
                          <a:spcPts val="0"/>
                        </a:spcBef>
                        <a:spcAft>
                          <a:spcPts val="800"/>
                        </a:spcAft>
                      </a:pPr>
                      <a:r>
                        <a:rPr lang="en-US" sz="1200" dirty="0">
                          <a:solidFill>
                            <a:schemeClr val="tx1"/>
                          </a:solidFill>
                          <a:effectLst/>
                        </a:rPr>
                        <a:t>Low</a:t>
                      </a:r>
                      <a:endParaRPr lang="en-CA" sz="10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07000"/>
                        </a:lnSpc>
                        <a:spcBef>
                          <a:spcPts val="0"/>
                        </a:spcBef>
                        <a:spcAft>
                          <a:spcPts val="0"/>
                        </a:spcAft>
                      </a:pPr>
                      <a:r>
                        <a:rPr lang="en-US" sz="1200" dirty="0">
                          <a:effectLst/>
                        </a:rPr>
                        <a:t>Tier 2</a:t>
                      </a:r>
                      <a:endParaRPr lang="en-CA"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solidFill>
                      <a:srgbClr val="FFC000"/>
                    </a:solidFill>
                  </a:tcPr>
                </a:tc>
                <a:tc>
                  <a:txBody>
                    <a:bodyPr/>
                    <a:lstStyle/>
                    <a:p>
                      <a:pPr marL="0" marR="0" algn="ctr">
                        <a:lnSpc>
                          <a:spcPct val="107000"/>
                        </a:lnSpc>
                        <a:spcBef>
                          <a:spcPts val="0"/>
                        </a:spcBef>
                        <a:spcAft>
                          <a:spcPts val="0"/>
                        </a:spcAft>
                      </a:pPr>
                      <a:r>
                        <a:rPr lang="en-US" sz="1200" dirty="0">
                          <a:effectLst/>
                        </a:rPr>
                        <a:t>Tier 2</a:t>
                      </a:r>
                      <a:endParaRPr lang="en-CA"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T w="12700" cap="flat" cmpd="sng" algn="ctr">
                      <a:solidFill>
                        <a:schemeClr val="accent4"/>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lnSpc>
                          <a:spcPct val="107000"/>
                        </a:lnSpc>
                        <a:spcBef>
                          <a:spcPts val="0"/>
                        </a:spcBef>
                        <a:spcAft>
                          <a:spcPts val="0"/>
                        </a:spcAft>
                      </a:pPr>
                      <a:r>
                        <a:rPr lang="en-US" sz="1200" dirty="0">
                          <a:effectLst/>
                        </a:rPr>
                        <a:t>Tier 3</a:t>
                      </a:r>
                      <a:endParaRPr lang="en-CA"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00B050"/>
                    </a:solidFill>
                  </a:tcPr>
                </a:tc>
              </a:tr>
            </a:tbl>
          </a:graphicData>
        </a:graphic>
      </p:graphicFrame>
      <p:sp>
        <p:nvSpPr>
          <p:cNvPr id="32" name="Rectangle 31"/>
          <p:cNvSpPr/>
          <p:nvPr/>
        </p:nvSpPr>
        <p:spPr>
          <a:xfrm>
            <a:off x="308778" y="1527849"/>
            <a:ext cx="8568521" cy="646331"/>
          </a:xfrm>
          <a:prstGeom prst="rect">
            <a:avLst/>
          </a:prstGeom>
        </p:spPr>
        <p:txBody>
          <a:bodyPr wrap="square">
            <a:spAutoFit/>
          </a:bodyPr>
          <a:lstStyle/>
          <a:p>
            <a:r>
              <a:rPr lang="en-US" sz="1200" dirty="0" smtClean="0">
                <a:ea typeface="Arial" panose="020B0604020202020204" pitchFamily="34" charset="0"/>
              </a:rPr>
              <a:t>The threat escalation protocol is used </a:t>
            </a:r>
            <a:r>
              <a:rPr lang="en-US" sz="1200" dirty="0">
                <a:ea typeface="Arial" panose="020B0604020202020204" pitchFamily="34" charset="0"/>
              </a:rPr>
              <a:t>to define the </a:t>
            </a:r>
            <a:r>
              <a:rPr lang="en-US" sz="1200" b="1" dirty="0">
                <a:ea typeface="Arial" panose="020B0604020202020204" pitchFamily="34" charset="0"/>
              </a:rPr>
              <a:t>type of stakeholders </a:t>
            </a:r>
            <a:r>
              <a:rPr lang="en-US" sz="1200" dirty="0">
                <a:ea typeface="Arial" panose="020B0604020202020204" pitchFamily="34" charset="0"/>
              </a:rPr>
              <a:t>needed during the incident management process. </a:t>
            </a:r>
            <a:r>
              <a:rPr lang="en-CA" sz="1200" dirty="0"/>
              <a:t>The combination of i</a:t>
            </a:r>
            <a:r>
              <a:rPr lang="en-CA" sz="1200" dirty="0" smtClean="0"/>
              <a:t>mpact and scope provides the escalation tiers </a:t>
            </a:r>
            <a:r>
              <a:rPr lang="en-CA" sz="1200" dirty="0"/>
              <a:t>to help prioritize incidents and determine which stakeholders need to be </a:t>
            </a:r>
            <a:r>
              <a:rPr lang="en-CA" sz="1200" dirty="0" smtClean="0"/>
              <a:t>involved for each severity level.</a:t>
            </a:r>
            <a:endParaRPr lang="en-CA" sz="1200" dirty="0"/>
          </a:p>
        </p:txBody>
      </p:sp>
      <p:sp>
        <p:nvSpPr>
          <p:cNvPr id="33" name="Rectangle 32"/>
          <p:cNvSpPr/>
          <p:nvPr/>
        </p:nvSpPr>
        <p:spPr>
          <a:xfrm>
            <a:off x="308779" y="2557653"/>
            <a:ext cx="2560151" cy="3093154"/>
          </a:xfrm>
          <a:prstGeom prst="rect">
            <a:avLst/>
          </a:prstGeom>
        </p:spPr>
        <p:txBody>
          <a:bodyPr wrap="square">
            <a:spAutoFit/>
          </a:bodyPr>
          <a:lstStyle/>
          <a:p>
            <a:pPr>
              <a:spcAft>
                <a:spcPts val="600"/>
              </a:spcAft>
            </a:pPr>
            <a:r>
              <a:rPr lang="en-US" sz="1200" dirty="0" smtClean="0">
                <a:latin typeface="Arial" panose="020B0604020202020204" pitchFamily="34" charset="0"/>
                <a:ea typeface="Times New Roman" panose="02020603050405020304" pitchFamily="18" charset="0"/>
                <a:cs typeface="Times New Roman" panose="02020603050405020304" pitchFamily="18" charset="0"/>
              </a:rPr>
              <a:t>Incident impact is an evaluation of the effect on business functions, </a:t>
            </a:r>
            <a:r>
              <a:rPr lang="en-US" sz="1200" dirty="0">
                <a:latin typeface="Arial" panose="020B0604020202020204" pitchFamily="34" charset="0"/>
                <a:ea typeface="Times New Roman" panose="02020603050405020304" pitchFamily="18" charset="0"/>
                <a:cs typeface="Times New Roman" panose="02020603050405020304" pitchFamily="18" charset="0"/>
              </a:rPr>
              <a:t>data, and </a:t>
            </a:r>
            <a:r>
              <a:rPr lang="en-US" sz="1200" dirty="0" smtClean="0">
                <a:latin typeface="Arial" panose="020B0604020202020204" pitchFamily="34" charset="0"/>
                <a:ea typeface="Times New Roman" panose="02020603050405020304" pitchFamily="18" charset="0"/>
                <a:cs typeface="Times New Roman" panose="02020603050405020304" pitchFamily="18" charset="0"/>
              </a:rPr>
              <a:t>recovery efforts. </a:t>
            </a:r>
            <a:r>
              <a:rPr lang="en-US" sz="1200" dirty="0">
                <a:latin typeface="Arial" panose="020B0604020202020204" pitchFamily="34" charset="0"/>
                <a:ea typeface="Times New Roman" panose="02020603050405020304" pitchFamily="18" charset="0"/>
                <a:cs typeface="Times New Roman" panose="02020603050405020304" pitchFamily="18" charset="0"/>
              </a:rPr>
              <a:t>Incident </a:t>
            </a:r>
            <a:r>
              <a:rPr lang="en-US" sz="1200" dirty="0" smtClean="0">
                <a:latin typeface="Arial" panose="020B0604020202020204" pitchFamily="34" charset="0"/>
                <a:ea typeface="Times New Roman" panose="02020603050405020304" pitchFamily="18" charset="0"/>
                <a:cs typeface="Times New Roman" panose="02020603050405020304" pitchFamily="18" charset="0"/>
              </a:rPr>
              <a:t/>
            </a:r>
            <a:br>
              <a:rPr lang="en-US" sz="1200" dirty="0" smtClean="0">
                <a:latin typeface="Arial" panose="020B0604020202020204" pitchFamily="34" charset="0"/>
                <a:ea typeface="Times New Roman" panose="02020603050405020304" pitchFamily="18" charset="0"/>
                <a:cs typeface="Times New Roman" panose="02020603050405020304" pitchFamily="18" charset="0"/>
              </a:rPr>
            </a:br>
            <a:r>
              <a:rPr lang="en-US" sz="1200" dirty="0" smtClean="0">
                <a:latin typeface="Arial" panose="020B0604020202020204" pitchFamily="34" charset="0"/>
                <a:ea typeface="Times New Roman" panose="02020603050405020304" pitchFamily="18" charset="0"/>
                <a:cs typeface="Times New Roman" panose="02020603050405020304" pitchFamily="18" charset="0"/>
              </a:rPr>
              <a:t>impacts </a:t>
            </a:r>
            <a:r>
              <a:rPr lang="en-US" sz="1200" dirty="0">
                <a:latin typeface="Arial" panose="020B0604020202020204" pitchFamily="34" charset="0"/>
                <a:ea typeface="Times New Roman" panose="02020603050405020304" pitchFamily="18" charset="0"/>
                <a:cs typeface="Times New Roman" panose="02020603050405020304" pitchFamily="18" charset="0"/>
              </a:rPr>
              <a:t>should be prioritized </a:t>
            </a:r>
            <a:r>
              <a:rPr lang="en-US" sz="1200" dirty="0" smtClean="0">
                <a:latin typeface="Arial" panose="020B0604020202020204" pitchFamily="34" charset="0"/>
                <a:ea typeface="Times New Roman" panose="02020603050405020304" pitchFamily="18" charset="0"/>
                <a:cs typeface="Times New Roman" panose="02020603050405020304" pitchFamily="18" charset="0"/>
              </a:rPr>
              <a:t/>
            </a:r>
            <a:br>
              <a:rPr lang="en-US" sz="1200" dirty="0" smtClean="0">
                <a:latin typeface="Arial" panose="020B0604020202020204" pitchFamily="34" charset="0"/>
                <a:ea typeface="Times New Roman" panose="02020603050405020304" pitchFamily="18" charset="0"/>
                <a:cs typeface="Times New Roman" panose="02020603050405020304" pitchFamily="18" charset="0"/>
              </a:rPr>
            </a:br>
            <a:r>
              <a:rPr lang="en-US" sz="1200" dirty="0" smtClean="0">
                <a:latin typeface="Arial" panose="020B0604020202020204" pitchFamily="34" charset="0"/>
                <a:ea typeface="Times New Roman" panose="02020603050405020304" pitchFamily="18" charset="0"/>
                <a:cs typeface="Times New Roman" panose="02020603050405020304" pitchFamily="18" charset="0"/>
              </a:rPr>
              <a:t>based </a:t>
            </a:r>
            <a:r>
              <a:rPr lang="en-US" sz="1200" dirty="0">
                <a:latin typeface="Arial" panose="020B0604020202020204" pitchFamily="34" charset="0"/>
                <a:ea typeface="Times New Roman" panose="02020603050405020304" pitchFamily="18" charset="0"/>
                <a:cs typeface="Times New Roman" panose="02020603050405020304" pitchFamily="18" charset="0"/>
              </a:rPr>
              <a:t>on the </a:t>
            </a:r>
            <a:r>
              <a:rPr lang="en-US" sz="1200" dirty="0" smtClean="0">
                <a:latin typeface="Arial" panose="020B0604020202020204" pitchFamily="34" charset="0"/>
                <a:ea typeface="Times New Roman" panose="02020603050405020304" pitchFamily="18" charset="0"/>
                <a:cs typeface="Times New Roman" panose="02020603050405020304" pitchFamily="18" charset="0"/>
              </a:rPr>
              <a:t>following criteria:</a:t>
            </a:r>
          </a:p>
          <a:p>
            <a:pPr marL="271463" indent="-271463">
              <a:spcAft>
                <a:spcPts val="600"/>
              </a:spcAft>
              <a:buFont typeface="+mj-lt"/>
              <a:buAutoNum type="arabicPeriod"/>
            </a:pPr>
            <a:r>
              <a:rPr lang="en-US" sz="1200" b="1" dirty="0" smtClean="0">
                <a:latin typeface="Arial" panose="020B0604020202020204" pitchFamily="34" charset="0"/>
                <a:ea typeface="Times New Roman" panose="02020603050405020304" pitchFamily="18" charset="0"/>
                <a:cs typeface="Times New Roman" panose="02020603050405020304" pitchFamily="18" charset="0"/>
              </a:rPr>
              <a:t>Function:</a:t>
            </a:r>
            <a:r>
              <a:rPr lang="en-US" sz="1200" dirty="0" smtClean="0">
                <a:latin typeface="Arial" panose="020B0604020202020204" pitchFamily="34" charset="0"/>
                <a:ea typeface="Times New Roman" panose="02020603050405020304" pitchFamily="18" charset="0"/>
                <a:cs typeface="Times New Roman" panose="02020603050405020304" pitchFamily="18" charset="0"/>
              </a:rPr>
              <a:t> Impact to any business functions or operations.</a:t>
            </a:r>
            <a:endParaRPr lang="en-CA" sz="1200" dirty="0" smtClean="0">
              <a:latin typeface="Arial" panose="020B0604020202020204" pitchFamily="34" charset="0"/>
              <a:ea typeface="Times New Roman" panose="02020603050405020304" pitchFamily="18" charset="0"/>
              <a:cs typeface="Times New Roman" panose="02020603050405020304" pitchFamily="18" charset="0"/>
            </a:endParaRPr>
          </a:p>
          <a:p>
            <a:pPr marL="271463" marR="0" lvl="0" indent="-271463">
              <a:spcBef>
                <a:spcPts val="0"/>
              </a:spcBef>
              <a:spcAft>
                <a:spcPts val="600"/>
              </a:spcAft>
              <a:buFont typeface="+mj-lt"/>
              <a:buAutoNum type="arabicPeriod"/>
            </a:pPr>
            <a:r>
              <a:rPr lang="en-US" sz="1200" b="1" dirty="0" smtClean="0">
                <a:latin typeface="Arial" panose="020B0604020202020204" pitchFamily="34" charset="0"/>
                <a:ea typeface="Times New Roman" panose="02020603050405020304" pitchFamily="18" charset="0"/>
                <a:cs typeface="Times New Roman" panose="02020603050405020304" pitchFamily="18" charset="0"/>
              </a:rPr>
              <a:t>Information:</a:t>
            </a:r>
            <a:r>
              <a:rPr lang="en-US" sz="1200" dirty="0" smtClean="0">
                <a:latin typeface="Arial" panose="020B0604020202020204" pitchFamily="34" charset="0"/>
                <a:ea typeface="Times New Roman" panose="02020603050405020304" pitchFamily="18" charset="0"/>
                <a:cs typeface="Times New Roman" panose="02020603050405020304" pitchFamily="18" charset="0"/>
              </a:rPr>
              <a:t> Impact </a:t>
            </a:r>
            <a:r>
              <a:rPr lang="en-US" sz="1200" dirty="0">
                <a:latin typeface="Arial" panose="020B0604020202020204" pitchFamily="34" charset="0"/>
                <a:ea typeface="Times New Roman" panose="02020603050405020304" pitchFamily="18" charset="0"/>
                <a:cs typeface="Times New Roman" panose="02020603050405020304" pitchFamily="18" charset="0"/>
              </a:rPr>
              <a:t>as it relates to the confidentiality, integrity, and availability of the organization data. </a:t>
            </a:r>
            <a:endParaRPr lang="en-CA" sz="1200" dirty="0">
              <a:latin typeface="Arial" panose="020B0604020202020204" pitchFamily="34" charset="0"/>
              <a:ea typeface="Times New Roman" panose="02020603050405020304" pitchFamily="18" charset="0"/>
              <a:cs typeface="Times New Roman" panose="02020603050405020304" pitchFamily="18" charset="0"/>
            </a:endParaRPr>
          </a:p>
          <a:p>
            <a:pPr marL="271463" marR="0" lvl="0" indent="-271463">
              <a:spcBef>
                <a:spcPts val="0"/>
              </a:spcBef>
              <a:spcAft>
                <a:spcPts val="600"/>
              </a:spcAft>
              <a:buFont typeface="+mj-lt"/>
              <a:buAutoNum type="arabicPeriod"/>
            </a:pPr>
            <a:r>
              <a:rPr lang="en-US" sz="1200" b="1" dirty="0" smtClean="0">
                <a:latin typeface="Arial" panose="020B0604020202020204" pitchFamily="34" charset="0"/>
                <a:ea typeface="Times New Roman" panose="02020603050405020304" pitchFamily="18" charset="0"/>
                <a:cs typeface="Times New Roman" panose="02020603050405020304" pitchFamily="18" charset="0"/>
              </a:rPr>
              <a:t>Recovery: </a:t>
            </a:r>
            <a:r>
              <a:rPr lang="en-US" sz="1200" dirty="0" smtClean="0">
                <a:latin typeface="Arial" panose="020B0604020202020204" pitchFamily="34" charset="0"/>
                <a:ea typeface="Times New Roman" panose="02020603050405020304" pitchFamily="18" charset="0"/>
                <a:cs typeface="Times New Roman" panose="02020603050405020304" pitchFamily="18" charset="0"/>
              </a:rPr>
              <a:t>The </a:t>
            </a:r>
            <a:r>
              <a:rPr lang="en-US" sz="1200" dirty="0">
                <a:latin typeface="Arial" panose="020B0604020202020204" pitchFamily="34" charset="0"/>
                <a:ea typeface="Times New Roman" panose="02020603050405020304" pitchFamily="18" charset="0"/>
                <a:cs typeface="Times New Roman" panose="02020603050405020304" pitchFamily="18" charset="0"/>
              </a:rPr>
              <a:t>time and required resources needed to recover from the incident.</a:t>
            </a:r>
            <a:endParaRPr lang="en-CA" sz="12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34" name="Rectangle 33"/>
          <p:cNvSpPr/>
          <p:nvPr/>
        </p:nvSpPr>
        <p:spPr>
          <a:xfrm>
            <a:off x="6655190" y="2556802"/>
            <a:ext cx="2405681" cy="1015663"/>
          </a:xfrm>
          <a:prstGeom prst="rect">
            <a:avLst/>
          </a:prstGeom>
        </p:spPr>
        <p:txBody>
          <a:bodyPr wrap="square">
            <a:spAutoFit/>
          </a:bodyPr>
          <a:lstStyle/>
          <a:p>
            <a:r>
              <a:rPr lang="en-US" sz="1200" dirty="0" smtClean="0">
                <a:latin typeface="Arial" panose="020B0604020202020204" pitchFamily="34" charset="0"/>
                <a:ea typeface="Times New Roman" panose="02020603050405020304" pitchFamily="18" charset="0"/>
                <a:cs typeface="Times New Roman" panose="02020603050405020304" pitchFamily="18" charset="0"/>
              </a:rPr>
              <a:t>Incident scope refers to </a:t>
            </a:r>
            <a:r>
              <a:rPr lang="en-US" sz="1200" dirty="0">
                <a:latin typeface="Arial" panose="020B0604020202020204" pitchFamily="34" charset="0"/>
                <a:ea typeface="Times New Roman" panose="02020603050405020304" pitchFamily="18" charset="0"/>
                <a:cs typeface="Times New Roman" panose="02020603050405020304" pitchFamily="18" charset="0"/>
              </a:rPr>
              <a:t>t</a:t>
            </a:r>
            <a:r>
              <a:rPr lang="en-US" sz="1200" dirty="0" smtClean="0">
                <a:latin typeface="Arial" panose="020B0604020202020204" pitchFamily="34" charset="0"/>
                <a:ea typeface="Times New Roman" panose="02020603050405020304" pitchFamily="18" charset="0"/>
                <a:cs typeface="Times New Roman" panose="02020603050405020304" pitchFamily="18" charset="0"/>
              </a:rPr>
              <a:t>he evaluation of information technology (IT) systems </a:t>
            </a:r>
            <a:br>
              <a:rPr lang="en-US" sz="1200" dirty="0" smtClean="0">
                <a:latin typeface="Arial" panose="020B0604020202020204" pitchFamily="34" charset="0"/>
                <a:ea typeface="Times New Roman" panose="02020603050405020304" pitchFamily="18" charset="0"/>
                <a:cs typeface="Times New Roman" panose="02020603050405020304" pitchFamily="18" charset="0"/>
              </a:rPr>
            </a:br>
            <a:r>
              <a:rPr lang="en-US" sz="1200" dirty="0" smtClean="0">
                <a:latin typeface="Arial" panose="020B0604020202020204" pitchFamily="34" charset="0"/>
                <a:ea typeface="Times New Roman" panose="02020603050405020304" pitchFamily="18" charset="0"/>
                <a:cs typeface="Times New Roman" panose="02020603050405020304" pitchFamily="18" charset="0"/>
              </a:rPr>
              <a:t>involved and the magnitude </a:t>
            </a:r>
            <a:br>
              <a:rPr lang="en-US" sz="1200" dirty="0" smtClean="0">
                <a:latin typeface="Arial" panose="020B0604020202020204" pitchFamily="34" charset="0"/>
                <a:ea typeface="Times New Roman" panose="02020603050405020304" pitchFamily="18" charset="0"/>
                <a:cs typeface="Times New Roman" panose="02020603050405020304" pitchFamily="18" charset="0"/>
              </a:rPr>
            </a:br>
            <a:r>
              <a:rPr lang="en-US" sz="1200" dirty="0" smtClean="0">
                <a:latin typeface="Arial" panose="020B0604020202020204" pitchFamily="34" charset="0"/>
                <a:ea typeface="Times New Roman" panose="02020603050405020304" pitchFamily="18" charset="0"/>
                <a:cs typeface="Times New Roman" panose="02020603050405020304" pitchFamily="18" charset="0"/>
              </a:rPr>
              <a:t>of the incident.</a:t>
            </a:r>
            <a:endParaRPr lang="en-CA" sz="1200" dirty="0"/>
          </a:p>
        </p:txBody>
      </p:sp>
      <p:sp>
        <p:nvSpPr>
          <p:cNvPr id="37" name="Rectangular Callout 36"/>
          <p:cNvSpPr/>
          <p:nvPr/>
        </p:nvSpPr>
        <p:spPr>
          <a:xfrm>
            <a:off x="3445221" y="4656360"/>
            <a:ext cx="5432078" cy="994447"/>
          </a:xfrm>
          <a:prstGeom prst="wedgeRectCallout">
            <a:avLst>
              <a:gd name="adj1" fmla="val 5117"/>
              <a:gd name="adj2" fmla="val -1337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Incident assessment and threat escalation protocol are part of the </a:t>
            </a:r>
            <a:r>
              <a:rPr lang="en-CA" sz="1200" b="1" i="1" dirty="0">
                <a:solidFill>
                  <a:schemeClr val="tx1"/>
                </a:solidFill>
                <a:hlinkClick r:id="rId2"/>
              </a:rPr>
              <a:t>Information Security Incident Management Plan</a:t>
            </a:r>
            <a:r>
              <a:rPr lang="en-US" sz="1200" b="1" dirty="0" smtClean="0">
                <a:solidFill>
                  <a:schemeClr val="tx1"/>
                </a:solidFill>
              </a:rPr>
              <a:t>,</a:t>
            </a:r>
            <a:r>
              <a:rPr lang="en-US" sz="1200" dirty="0" smtClean="0">
                <a:solidFill>
                  <a:schemeClr val="tx1"/>
                </a:solidFill>
              </a:rPr>
              <a:t> </a:t>
            </a:r>
            <a:r>
              <a:rPr lang="en-US" sz="1200" dirty="0">
                <a:solidFill>
                  <a:schemeClr val="tx1"/>
                </a:solidFill>
              </a:rPr>
              <a:t>which can be customized to fit your organization’s needs</a:t>
            </a:r>
            <a:r>
              <a:rPr lang="en-US" sz="1200" dirty="0" smtClean="0">
                <a:solidFill>
                  <a:schemeClr val="tx1"/>
                </a:solidFill>
              </a:rPr>
              <a:t>. However, only the first two sections pertain to communications. The remainder is part of Info-Tech’s </a:t>
            </a:r>
            <a:r>
              <a:rPr lang="en-US" sz="1200" b="1" i="1" dirty="0">
                <a:solidFill>
                  <a:srgbClr val="000000"/>
                </a:solidFill>
                <a:hlinkClick r:id="rId3"/>
              </a:rPr>
              <a:t>Develop and Implement a Security Incident Management </a:t>
            </a:r>
            <a:r>
              <a:rPr lang="en-US" sz="1200" b="1" i="1" dirty="0" smtClean="0">
                <a:solidFill>
                  <a:srgbClr val="000000"/>
                </a:solidFill>
                <a:hlinkClick r:id="rId3"/>
              </a:rPr>
              <a:t>Program</a:t>
            </a:r>
            <a:r>
              <a:rPr lang="en-US" sz="1200" b="1" i="1" dirty="0" smtClean="0">
                <a:solidFill>
                  <a:srgbClr val="000000"/>
                </a:solidFill>
              </a:rPr>
              <a:t> </a:t>
            </a:r>
            <a:r>
              <a:rPr lang="en-US" sz="1200" dirty="0" smtClean="0">
                <a:solidFill>
                  <a:srgbClr val="000000"/>
                </a:solidFill>
              </a:rPr>
              <a:t>blueprint.</a:t>
            </a:r>
            <a:endParaRPr lang="en-US" sz="1200" dirty="0">
              <a:solidFill>
                <a:srgbClr val="000000"/>
              </a:solidFill>
            </a:endParaRPr>
          </a:p>
        </p:txBody>
      </p:sp>
      <p:grpSp>
        <p:nvGrpSpPr>
          <p:cNvPr id="26" name="Group 25"/>
          <p:cNvGrpSpPr/>
          <p:nvPr/>
        </p:nvGrpSpPr>
        <p:grpSpPr>
          <a:xfrm>
            <a:off x="320634" y="5760896"/>
            <a:ext cx="8337823" cy="682753"/>
            <a:chOff x="323389" y="3283951"/>
            <a:chExt cx="8337823" cy="682753"/>
          </a:xfrm>
        </p:grpSpPr>
        <p:sp>
          <p:nvSpPr>
            <p:cNvPr id="27" name="Rectangle 97"/>
            <p:cNvSpPr/>
            <p:nvPr/>
          </p:nvSpPr>
          <p:spPr>
            <a:xfrm>
              <a:off x="1600868" y="3283951"/>
              <a:ext cx="7060344" cy="676048"/>
            </a:xfrm>
            <a:prstGeom prst="rect">
              <a:avLst/>
            </a:prstGeom>
            <a:solidFill>
              <a:schemeClr val="bg1">
                <a:lumMod val="95000"/>
              </a:schemeClr>
            </a:solidFill>
            <a:ln w="12700">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52000" fontAlgn="base">
                <a:spcBef>
                  <a:spcPct val="0"/>
                </a:spcBef>
                <a:spcAft>
                  <a:spcPct val="0"/>
                </a:spcAft>
              </a:pPr>
              <a:endParaRPr lang="en-CA" sz="1200" dirty="0" smtClean="0">
                <a:solidFill>
                  <a:srgbClr val="333333"/>
                </a:solidFill>
              </a:endParaRPr>
            </a:p>
            <a:p>
              <a:pPr marL="252000" fontAlgn="base">
                <a:spcBef>
                  <a:spcPct val="0"/>
                </a:spcBef>
                <a:spcAft>
                  <a:spcPct val="0"/>
                </a:spcAft>
              </a:pPr>
              <a:r>
                <a:rPr lang="en-CA" sz="1100" dirty="0" smtClean="0">
                  <a:solidFill>
                    <a:srgbClr val="333333"/>
                  </a:solidFill>
                </a:rPr>
                <a:t>Use an incident </a:t>
              </a:r>
              <a:r>
                <a:rPr lang="en-CA" sz="1100" dirty="0">
                  <a:solidFill>
                    <a:srgbClr val="333333"/>
                  </a:solidFill>
                </a:rPr>
                <a:t>impact and scope that is </a:t>
              </a:r>
              <a:r>
                <a:rPr lang="en-CA" sz="1100" dirty="0" smtClean="0">
                  <a:solidFill>
                    <a:srgbClr val="333333"/>
                  </a:solidFill>
                </a:rPr>
                <a:t>tailored to </a:t>
              </a:r>
              <a:r>
                <a:rPr lang="en-CA" sz="1100" dirty="0">
                  <a:solidFill>
                    <a:srgbClr val="333333"/>
                  </a:solidFill>
                </a:rPr>
                <a:t>your organization in order to develop a tiered escalation process that suits your </a:t>
              </a:r>
              <a:r>
                <a:rPr lang="en-CA" sz="1100" dirty="0" smtClean="0">
                  <a:solidFill>
                    <a:srgbClr val="333333"/>
                  </a:solidFill>
                </a:rPr>
                <a:t>organization’s needs. This can be done by </a:t>
              </a:r>
              <a:r>
                <a:rPr lang="en-CA" sz="1100" b="1" dirty="0" smtClean="0">
                  <a:solidFill>
                    <a:srgbClr val="333333"/>
                  </a:solidFill>
                </a:rPr>
                <a:t>adapting</a:t>
              </a:r>
              <a:r>
                <a:rPr lang="en-CA" sz="1100" dirty="0" smtClean="0">
                  <a:solidFill>
                    <a:srgbClr val="333333"/>
                  </a:solidFill>
                </a:rPr>
                <a:t> another organization’s template, but make sure the final product reflects your organization’s culture and politics.</a:t>
              </a:r>
              <a:endParaRPr lang="en-CA" sz="1100" dirty="0">
                <a:solidFill>
                  <a:srgbClr val="333333"/>
                </a:solidFill>
              </a:endParaRPr>
            </a:p>
            <a:p>
              <a:pPr marL="252000" fontAlgn="base">
                <a:spcBef>
                  <a:spcPct val="0"/>
                </a:spcBef>
                <a:spcAft>
                  <a:spcPct val="0"/>
                </a:spcAft>
              </a:pPr>
              <a:endParaRPr lang="en-CA" sz="1200" dirty="0">
                <a:solidFill>
                  <a:srgbClr val="333333"/>
                </a:solidFill>
              </a:endParaRPr>
            </a:p>
          </p:txBody>
        </p:sp>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389" y="3283951"/>
              <a:ext cx="1615443" cy="682753"/>
            </a:xfrm>
            <a:prstGeom prst="rect">
              <a:avLst/>
            </a:prstGeom>
          </p:spPr>
        </p:pic>
      </p:grpSp>
    </p:spTree>
    <p:extLst>
      <p:ext uri="{BB962C8B-B14F-4D97-AF65-F5344CB8AC3E}">
        <p14:creationId xmlns:p14="http://schemas.microsoft.com/office/powerpoint/2010/main" val="31259091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1520" y="260648"/>
            <a:ext cx="8625780" cy="864096"/>
          </a:xfrm>
        </p:spPr>
        <p:txBody>
          <a:bodyPr/>
          <a:lstStyle/>
          <a:p>
            <a:r>
              <a:rPr lang="en-CA" b="1" dirty="0" smtClean="0"/>
              <a:t>Example: </a:t>
            </a:r>
            <a:r>
              <a:rPr lang="en-CA" dirty="0"/>
              <a:t>threat escalation protocol </a:t>
            </a:r>
            <a:r>
              <a:rPr lang="en-CA" dirty="0" smtClean="0"/>
              <a:t>for </a:t>
            </a:r>
            <a:r>
              <a:rPr lang="en-CA" dirty="0"/>
              <a:t>a financial organization</a:t>
            </a:r>
          </a:p>
        </p:txBody>
      </p:sp>
      <p:grpSp>
        <p:nvGrpSpPr>
          <p:cNvPr id="5" name="Group 6"/>
          <p:cNvGrpSpPr>
            <a:grpSpLocks noChangeAspect="1"/>
          </p:cNvGrpSpPr>
          <p:nvPr/>
        </p:nvGrpSpPr>
        <p:grpSpPr>
          <a:xfrm>
            <a:off x="586169" y="5829149"/>
            <a:ext cx="360017" cy="369196"/>
            <a:chOff x="3375893" y="3714688"/>
            <a:chExt cx="815991" cy="792088"/>
          </a:xfrm>
          <a:effectLst>
            <a:outerShdw blurRad="12700" dist="12700" dir="2700000" algn="tl" rotWithShape="0">
              <a:prstClr val="black">
                <a:alpha val="4000"/>
              </a:prstClr>
            </a:outerShdw>
          </a:effectLst>
        </p:grpSpPr>
        <p:sp>
          <p:nvSpPr>
            <p:cNvPr id="6" name="Rounded Rectangle 6"/>
            <p:cNvSpPr/>
            <p:nvPr/>
          </p:nvSpPr>
          <p:spPr>
            <a:xfrm>
              <a:off x="3375893" y="3714688"/>
              <a:ext cx="815991" cy="792088"/>
            </a:xfrm>
            <a:prstGeom prst="roundRect">
              <a:avLst>
                <a:gd name="adj" fmla="val 0"/>
              </a:avLst>
            </a:prstGeom>
            <a:solidFill>
              <a:srgbClr val="7B7B7B">
                <a:lumMod val="20000"/>
                <a:lumOff val="80000"/>
              </a:srgbClr>
            </a:solidFill>
            <a:ln w="25400" cap="flat" cmpd="sng" algn="ctr">
              <a:noFill/>
              <a:prstDash val="solid"/>
            </a:ln>
            <a:effectLst>
              <a:outerShdw blurRad="12700" dist="25400" dir="2700000" algn="tl" rotWithShape="0">
                <a:prstClr val="black">
                  <a:alpha val="4000"/>
                </a:prstClr>
              </a:outerShdw>
            </a:effectLst>
          </p:spPr>
          <p:txBody>
            <a:bodyPr rtlCol="0" anchor="ctr"/>
            <a:lstStyle>
              <a:defPPr>
                <a:defRPr lang="en-US"/>
              </a:defPPr>
              <a:lvl1pPr algn="ctr" rtl="0" fontAlgn="base">
                <a:spcBef>
                  <a:spcPct val="0"/>
                </a:spcBef>
                <a:spcAft>
                  <a:spcPct val="0"/>
                </a:spcAft>
                <a:defRPr kern="1200">
                  <a:solidFill>
                    <a:schemeClr val="lt1"/>
                  </a:solidFill>
                  <a:latin typeface="+mn-lt"/>
                  <a:ea typeface="+mn-ea"/>
                  <a:cs typeface="+mn-cs"/>
                </a:defRPr>
              </a:lvl1pPr>
              <a:lvl2pPr marL="457200" algn="ctr" rtl="0" fontAlgn="base">
                <a:spcBef>
                  <a:spcPct val="0"/>
                </a:spcBef>
                <a:spcAft>
                  <a:spcPct val="0"/>
                </a:spcAft>
                <a:defRPr kern="1200">
                  <a:solidFill>
                    <a:schemeClr val="lt1"/>
                  </a:solidFill>
                  <a:latin typeface="+mn-lt"/>
                  <a:ea typeface="+mn-ea"/>
                  <a:cs typeface="+mn-cs"/>
                </a:defRPr>
              </a:lvl2pPr>
              <a:lvl3pPr marL="914400" algn="ctr" rtl="0" fontAlgn="base">
                <a:spcBef>
                  <a:spcPct val="0"/>
                </a:spcBef>
                <a:spcAft>
                  <a:spcPct val="0"/>
                </a:spcAft>
                <a:defRPr kern="1200">
                  <a:solidFill>
                    <a:schemeClr val="lt1"/>
                  </a:solidFill>
                  <a:latin typeface="+mn-lt"/>
                  <a:ea typeface="+mn-ea"/>
                  <a:cs typeface="+mn-cs"/>
                </a:defRPr>
              </a:lvl3pPr>
              <a:lvl4pPr marL="1371600" algn="ctr" rtl="0" fontAlgn="base">
                <a:spcBef>
                  <a:spcPct val="0"/>
                </a:spcBef>
                <a:spcAft>
                  <a:spcPct val="0"/>
                </a:spcAft>
                <a:defRPr kern="1200">
                  <a:solidFill>
                    <a:schemeClr val="lt1"/>
                  </a:solidFill>
                  <a:latin typeface="+mn-lt"/>
                  <a:ea typeface="+mn-ea"/>
                  <a:cs typeface="+mn-cs"/>
                </a:defRPr>
              </a:lvl4pPr>
              <a:lvl5pPr marL="1828800" algn="ctr"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ndParaRPr>
            </a:p>
          </p:txBody>
        </p:sp>
        <p:pic>
          <p:nvPicPr>
            <p:cNvPr id="7" name="Picture 13" descr="tool.wmf"/>
            <p:cNvPicPr>
              <a:picLocks noChangeAspect="1"/>
            </p:cNvPicPr>
            <p:nvPr/>
          </p:nvPicPr>
          <p:blipFill>
            <a:blip r:embed="rId2" cstate="print"/>
            <a:stretch>
              <a:fillRect/>
            </a:stretch>
          </p:blipFill>
          <p:spPr>
            <a:xfrm>
              <a:off x="3463829" y="3795631"/>
              <a:ext cx="633902" cy="614790"/>
            </a:xfrm>
            <a:prstGeom prst="rect">
              <a:avLst/>
            </a:prstGeom>
            <a:ln>
              <a:noFill/>
            </a:ln>
          </p:spPr>
        </p:pic>
      </p:grpSp>
      <p:sp>
        <p:nvSpPr>
          <p:cNvPr id="8" name="Text Placeholder 11"/>
          <p:cNvSpPr txBox="1">
            <a:spLocks/>
          </p:cNvSpPr>
          <p:nvPr/>
        </p:nvSpPr>
        <p:spPr bwMode="auto">
          <a:xfrm>
            <a:off x="949699" y="5717142"/>
            <a:ext cx="4886317" cy="59321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0" marR="0" indent="0" algn="l" defTabSz="914400" rtl="0" eaLnBrk="0" fontAlgn="base" latinLnBrk="0" hangingPunct="0">
              <a:lnSpc>
                <a:spcPct val="100000"/>
              </a:lnSpc>
              <a:spcBef>
                <a:spcPct val="20000"/>
              </a:spcBef>
              <a:spcAft>
                <a:spcPct val="0"/>
              </a:spcAft>
              <a:buClr>
                <a:schemeClr val="tx1"/>
              </a:buClr>
              <a:buSzPct val="120000"/>
              <a:buFont typeface="Arial" pitchFamily="34" charset="0"/>
              <a:buNone/>
              <a:tabLst/>
              <a:defRPr sz="1200" b="0" i="0" kern="1200" baseline="0">
                <a:solidFill>
                  <a:schemeClr val="bg1"/>
                </a:solidFill>
                <a:latin typeface="+mn-lt"/>
                <a:ea typeface="+mn-ea"/>
                <a:cs typeface="+mn-cs"/>
              </a:defRPr>
            </a:lvl1pPr>
            <a:lvl2pPr marL="180975" indent="0" algn="l" rtl="0" eaLnBrk="1" fontAlgn="base" hangingPunct="1">
              <a:spcBef>
                <a:spcPct val="20000"/>
              </a:spcBef>
              <a:spcAft>
                <a:spcPct val="0"/>
              </a:spcAft>
              <a:buClr>
                <a:schemeClr val="tx1"/>
              </a:buClr>
              <a:buSzPct val="150000"/>
              <a:buFont typeface="Arial" pitchFamily="34" charset="0"/>
              <a:buNone/>
              <a:defRPr sz="1200" kern="1200">
                <a:solidFill>
                  <a:schemeClr val="tx1"/>
                </a:solidFill>
                <a:latin typeface="+mn-lt"/>
                <a:ea typeface="+mn-ea"/>
                <a:cs typeface="+mn-cs"/>
              </a:defRPr>
            </a:lvl2pPr>
            <a:lvl3pPr marL="361950" indent="0" algn="l" rtl="0" eaLnBrk="1" fontAlgn="base" hangingPunct="1">
              <a:spcBef>
                <a:spcPct val="20000"/>
              </a:spcBef>
              <a:spcAft>
                <a:spcPct val="0"/>
              </a:spcAft>
              <a:buClr>
                <a:schemeClr val="tx1"/>
              </a:buClr>
              <a:buFont typeface="Arial" pitchFamily="34" charset="0"/>
              <a:buNone/>
              <a:defRPr sz="1200" kern="1200">
                <a:solidFill>
                  <a:schemeClr val="tx1"/>
                </a:solidFill>
                <a:latin typeface="+mn-lt"/>
                <a:ea typeface="+mn-ea"/>
                <a:cs typeface="+mn-cs"/>
              </a:defRPr>
            </a:lvl3pPr>
            <a:lvl4pPr marL="542925" indent="0" algn="l" rtl="0" eaLnBrk="1" fontAlgn="base" hangingPunct="1">
              <a:spcBef>
                <a:spcPct val="20000"/>
              </a:spcBef>
              <a:spcAft>
                <a:spcPct val="0"/>
              </a:spcAft>
              <a:buClr>
                <a:schemeClr val="tx1"/>
              </a:buClr>
              <a:buFont typeface="Wingdings" pitchFamily="2" charset="2"/>
              <a:buNone/>
              <a:defRPr sz="1200" kern="1200">
                <a:solidFill>
                  <a:schemeClr val="tx1"/>
                </a:solidFill>
                <a:latin typeface="+mn-lt"/>
                <a:ea typeface="+mn-ea"/>
                <a:cs typeface="+mn-cs"/>
              </a:defRPr>
            </a:lvl4pPr>
            <a:lvl5pPr marL="1828800" indent="0" algn="l" rtl="0" eaLnBrk="1" fontAlgn="base" hangingPunct="1">
              <a:spcBef>
                <a:spcPct val="20000"/>
              </a:spcBef>
              <a:spcAft>
                <a:spcPct val="0"/>
              </a:spcAft>
              <a:buFont typeface="Arial"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CA" dirty="0" smtClean="0">
                <a:solidFill>
                  <a:schemeClr val="tx1"/>
                </a:solidFill>
              </a:rPr>
              <a:t>Customize these impact/scope definitions, as well as the threat escalation protocol, in the </a:t>
            </a:r>
            <a:r>
              <a:rPr lang="en-CA" b="1" i="1" dirty="0" smtClean="0">
                <a:solidFill>
                  <a:schemeClr val="tx1"/>
                </a:solidFill>
                <a:hlinkClick r:id="rId3"/>
              </a:rPr>
              <a:t>Information Security </a:t>
            </a:r>
            <a:r>
              <a:rPr lang="en-CA" b="1" i="1" dirty="0">
                <a:solidFill>
                  <a:schemeClr val="tx1"/>
                </a:solidFill>
                <a:hlinkClick r:id="rId3"/>
              </a:rPr>
              <a:t>Incident Management Plan</a:t>
            </a:r>
            <a:r>
              <a:rPr lang="en-CA" dirty="0" smtClean="0">
                <a:solidFill>
                  <a:schemeClr val="tx1"/>
                </a:solidFill>
              </a:rPr>
              <a:t> to meet your organization’s needs</a:t>
            </a:r>
            <a:endParaRPr lang="en-CA" b="1" i="1" dirty="0">
              <a:solidFill>
                <a:schemeClr val="tx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2443333005"/>
              </p:ext>
            </p:extLst>
          </p:nvPr>
        </p:nvGraphicFramePr>
        <p:xfrm>
          <a:off x="292507" y="1162472"/>
          <a:ext cx="5208860" cy="4512120"/>
        </p:xfrm>
        <a:graphic>
          <a:graphicData uri="http://schemas.openxmlformats.org/drawingml/2006/table">
            <a:tbl>
              <a:tblPr firstRow="1" firstCol="1" bandRow="1">
                <a:tableStyleId>{5C22544A-7EE6-4342-B048-85BDC9FD1C3A}</a:tableStyleId>
              </a:tblPr>
              <a:tblGrid>
                <a:gridCol w="1503253"/>
                <a:gridCol w="1712300"/>
                <a:gridCol w="1993307"/>
              </a:tblGrid>
              <a:tr h="411113">
                <a:tc>
                  <a:txBody>
                    <a:bodyPr/>
                    <a:lstStyle/>
                    <a:p>
                      <a:pPr marL="0" marR="0" algn="ctr">
                        <a:lnSpc>
                          <a:spcPct val="107000"/>
                        </a:lnSpc>
                        <a:spcBef>
                          <a:spcPts val="0"/>
                        </a:spcBef>
                        <a:spcAft>
                          <a:spcPts val="800"/>
                        </a:spcAft>
                      </a:pPr>
                      <a:r>
                        <a:rPr lang="en-US" sz="1400" dirty="0">
                          <a:effectLst/>
                        </a:rPr>
                        <a:t>Threat Escalation Protocol</a:t>
                      </a:r>
                      <a:endParaRPr lang="en-CA"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solidFill>
                      <a:srgbClr val="2576B7"/>
                    </a:solidFill>
                  </a:tcPr>
                </a:tc>
                <a:tc>
                  <a:txBody>
                    <a:bodyPr/>
                    <a:lstStyle/>
                    <a:p>
                      <a:pPr marL="0" marR="0" algn="ctr">
                        <a:lnSpc>
                          <a:spcPct val="107000"/>
                        </a:lnSpc>
                        <a:spcBef>
                          <a:spcPts val="0"/>
                        </a:spcBef>
                        <a:spcAft>
                          <a:spcPts val="800"/>
                        </a:spcAft>
                      </a:pPr>
                      <a:r>
                        <a:rPr lang="en-US" sz="1400" dirty="0">
                          <a:effectLst/>
                        </a:rPr>
                        <a:t>Criteria</a:t>
                      </a:r>
                      <a:endParaRPr lang="en-CA"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solidFill>
                      <a:srgbClr val="2576B7"/>
                    </a:solidFill>
                  </a:tcPr>
                </a:tc>
                <a:tc>
                  <a:txBody>
                    <a:bodyPr/>
                    <a:lstStyle/>
                    <a:p>
                      <a:pPr marL="0" marR="0" algn="ctr">
                        <a:lnSpc>
                          <a:spcPct val="107000"/>
                        </a:lnSpc>
                        <a:spcBef>
                          <a:spcPts val="0"/>
                        </a:spcBef>
                        <a:spcAft>
                          <a:spcPts val="800"/>
                        </a:spcAft>
                      </a:pPr>
                      <a:r>
                        <a:rPr lang="en-US" sz="1400" dirty="0">
                          <a:effectLst/>
                        </a:rPr>
                        <a:t>Stakeholders</a:t>
                      </a:r>
                      <a:endParaRPr lang="en-CA"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solidFill>
                      <a:srgbClr val="2576B7"/>
                    </a:solidFill>
                  </a:tcPr>
                </a:tc>
              </a:tr>
              <a:tr h="1385098">
                <a:tc>
                  <a:txBody>
                    <a:bodyPr/>
                    <a:lstStyle/>
                    <a:p>
                      <a:pPr marL="0" marR="0" algn="ctr">
                        <a:spcBef>
                          <a:spcPts val="0"/>
                        </a:spcBef>
                        <a:spcAft>
                          <a:spcPts val="0"/>
                        </a:spcAft>
                      </a:pPr>
                      <a:r>
                        <a:rPr lang="en-US" sz="2200" dirty="0">
                          <a:solidFill>
                            <a:schemeClr val="tx1"/>
                          </a:solidFill>
                          <a:effectLst/>
                        </a:rPr>
                        <a:t>Tier 1</a:t>
                      </a:r>
                      <a:endParaRPr lang="en-CA" sz="10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solidFill>
                      <a:srgbClr val="FF0000"/>
                    </a:solidFill>
                  </a:tcPr>
                </a:tc>
                <a:tc>
                  <a:txBody>
                    <a:bodyPr/>
                    <a:lstStyle/>
                    <a:p>
                      <a:pPr marL="342900" marR="0" lvl="0" indent="-342900">
                        <a:spcBef>
                          <a:spcPts val="0"/>
                        </a:spcBef>
                        <a:spcAft>
                          <a:spcPts val="0"/>
                        </a:spcAft>
                        <a:buFont typeface="Symbol" panose="05050102010706020507" pitchFamily="18" charset="2"/>
                        <a:buChar char=""/>
                      </a:pPr>
                      <a:r>
                        <a:rPr lang="en-US" sz="1200" dirty="0">
                          <a:effectLst/>
                        </a:rPr>
                        <a:t>High </a:t>
                      </a:r>
                      <a:r>
                        <a:rPr lang="en-US" sz="1200" dirty="0" smtClean="0">
                          <a:effectLst/>
                        </a:rPr>
                        <a:t>impact, </a:t>
                      </a:r>
                      <a:r>
                        <a:rPr lang="en-CA" sz="1200" dirty="0" smtClean="0">
                          <a:effectLst/>
                        </a:rPr>
                        <a:t>high scope</a:t>
                      </a:r>
                      <a:endParaRPr lang="en-CA" sz="1200" dirty="0">
                        <a:effectLst/>
                      </a:endParaRPr>
                    </a:p>
                    <a:p>
                      <a:pPr marL="342900" marR="0" lvl="0" indent="-342900">
                        <a:spcBef>
                          <a:spcPts val="0"/>
                        </a:spcBef>
                        <a:spcAft>
                          <a:spcPts val="0"/>
                        </a:spcAft>
                        <a:buFont typeface="Symbol" panose="05050102010706020507" pitchFamily="18" charset="2"/>
                        <a:buChar char=""/>
                      </a:pPr>
                      <a:r>
                        <a:rPr lang="en-US" sz="1200" dirty="0">
                          <a:effectLst/>
                        </a:rPr>
                        <a:t>High </a:t>
                      </a:r>
                      <a:r>
                        <a:rPr lang="en-US" sz="1200" dirty="0" smtClean="0">
                          <a:effectLst/>
                        </a:rPr>
                        <a:t>impact, </a:t>
                      </a:r>
                      <a:r>
                        <a:rPr lang="en-CA" sz="1200" dirty="0" smtClean="0">
                          <a:effectLst/>
                        </a:rPr>
                        <a:t>medium scope</a:t>
                      </a:r>
                      <a:endParaRPr lang="en-CA" sz="1200" dirty="0">
                        <a:effectLst/>
                      </a:endParaRPr>
                    </a:p>
                    <a:p>
                      <a:pPr marL="342900" marR="0" lvl="0" indent="-342900">
                        <a:spcBef>
                          <a:spcPts val="0"/>
                        </a:spcBef>
                        <a:spcAft>
                          <a:spcPts val="0"/>
                        </a:spcAft>
                        <a:buFont typeface="Symbol" panose="05050102010706020507" pitchFamily="18" charset="2"/>
                        <a:buChar char=""/>
                      </a:pPr>
                      <a:r>
                        <a:rPr lang="en-US" sz="1200" dirty="0">
                          <a:effectLst/>
                        </a:rPr>
                        <a:t>Medium </a:t>
                      </a:r>
                      <a:r>
                        <a:rPr lang="en-US" sz="1200" dirty="0" smtClean="0">
                          <a:effectLst/>
                        </a:rPr>
                        <a:t>impact, </a:t>
                      </a:r>
                      <a:r>
                        <a:rPr lang="en-CA" sz="1200" dirty="0" smtClean="0">
                          <a:effectLst/>
                        </a:rPr>
                        <a:t>high scope</a:t>
                      </a:r>
                      <a:endParaRPr lang="en-CA"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42900" marR="0" lvl="0" indent="-342900">
                        <a:lnSpc>
                          <a:spcPts val="1350"/>
                        </a:lnSpc>
                        <a:spcBef>
                          <a:spcPts val="0"/>
                        </a:spcBef>
                        <a:spcAft>
                          <a:spcPts val="0"/>
                        </a:spcAft>
                        <a:buFont typeface="Symbol" panose="05050102010706020507" pitchFamily="18" charset="2"/>
                        <a:buChar char=""/>
                      </a:pPr>
                      <a:r>
                        <a:rPr lang="en-US" sz="1200" dirty="0">
                          <a:effectLst/>
                        </a:rPr>
                        <a:t>End User</a:t>
                      </a:r>
                      <a:endParaRPr lang="en-CA" sz="1200" dirty="0">
                        <a:effectLst/>
                      </a:endParaRPr>
                    </a:p>
                    <a:p>
                      <a:pPr marL="342900" marR="0" lvl="0" indent="-342900">
                        <a:lnSpc>
                          <a:spcPts val="1350"/>
                        </a:lnSpc>
                        <a:spcBef>
                          <a:spcPts val="0"/>
                        </a:spcBef>
                        <a:spcAft>
                          <a:spcPts val="0"/>
                        </a:spcAft>
                        <a:buFont typeface="Symbol" panose="05050102010706020507" pitchFamily="18" charset="2"/>
                        <a:buChar char=""/>
                      </a:pPr>
                      <a:r>
                        <a:rPr lang="en-US" sz="1200" dirty="0">
                          <a:effectLst/>
                        </a:rPr>
                        <a:t>Help Desk </a:t>
                      </a:r>
                      <a:endParaRPr lang="en-CA" sz="1200" dirty="0">
                        <a:effectLst/>
                      </a:endParaRPr>
                    </a:p>
                    <a:p>
                      <a:pPr marL="342900" marR="0" lvl="0" indent="-342900">
                        <a:lnSpc>
                          <a:spcPts val="1350"/>
                        </a:lnSpc>
                        <a:spcBef>
                          <a:spcPts val="0"/>
                        </a:spcBef>
                        <a:spcAft>
                          <a:spcPts val="0"/>
                        </a:spcAft>
                        <a:buFont typeface="Symbol" panose="05050102010706020507" pitchFamily="18" charset="2"/>
                        <a:buChar char=""/>
                      </a:pPr>
                      <a:r>
                        <a:rPr lang="en-US" sz="1200" dirty="0" smtClean="0">
                          <a:effectLst/>
                        </a:rPr>
                        <a:t>Cybersecurity </a:t>
                      </a:r>
                      <a:endParaRPr lang="en-CA" sz="1200" dirty="0">
                        <a:effectLst/>
                      </a:endParaRPr>
                    </a:p>
                    <a:p>
                      <a:pPr marL="342900" marR="0" lvl="0" indent="-342900">
                        <a:lnSpc>
                          <a:spcPts val="1350"/>
                        </a:lnSpc>
                        <a:spcBef>
                          <a:spcPts val="0"/>
                        </a:spcBef>
                        <a:spcAft>
                          <a:spcPts val="0"/>
                        </a:spcAft>
                        <a:buFont typeface="Symbol" panose="05050102010706020507" pitchFamily="18" charset="2"/>
                        <a:buChar char=""/>
                      </a:pPr>
                      <a:r>
                        <a:rPr lang="en-US" sz="1200" dirty="0">
                          <a:effectLst/>
                        </a:rPr>
                        <a:t>IT Operations </a:t>
                      </a:r>
                      <a:endParaRPr lang="en-CA" sz="1200" dirty="0">
                        <a:effectLst/>
                      </a:endParaRPr>
                    </a:p>
                    <a:p>
                      <a:pPr marL="342900" marR="0" lvl="0" indent="-342900">
                        <a:lnSpc>
                          <a:spcPts val="1350"/>
                        </a:lnSpc>
                        <a:spcBef>
                          <a:spcPts val="0"/>
                        </a:spcBef>
                        <a:spcAft>
                          <a:spcPts val="0"/>
                        </a:spcAft>
                        <a:buFont typeface="Symbol" panose="05050102010706020507" pitchFamily="18" charset="2"/>
                        <a:buChar char=""/>
                      </a:pPr>
                      <a:r>
                        <a:rPr lang="en-US" sz="1200" dirty="0">
                          <a:effectLst/>
                        </a:rPr>
                        <a:t>CISO </a:t>
                      </a:r>
                      <a:endParaRPr lang="en-CA" sz="1200" dirty="0">
                        <a:effectLst/>
                      </a:endParaRPr>
                    </a:p>
                    <a:p>
                      <a:pPr marL="342900" marR="0" lvl="0" indent="-342900">
                        <a:lnSpc>
                          <a:spcPts val="1350"/>
                        </a:lnSpc>
                        <a:spcBef>
                          <a:spcPts val="0"/>
                        </a:spcBef>
                        <a:spcAft>
                          <a:spcPts val="0"/>
                        </a:spcAft>
                        <a:buFont typeface="Symbol" panose="05050102010706020507" pitchFamily="18" charset="2"/>
                        <a:buChar char=""/>
                      </a:pPr>
                      <a:r>
                        <a:rPr lang="en-US" sz="1200" dirty="0">
                          <a:effectLst/>
                        </a:rPr>
                        <a:t>Legal, HR, PR </a:t>
                      </a:r>
                      <a:endParaRPr lang="en-CA" sz="1200" dirty="0">
                        <a:effectLst/>
                      </a:endParaRPr>
                    </a:p>
                    <a:p>
                      <a:pPr marL="342900" marR="0" lvl="0" indent="-342900">
                        <a:lnSpc>
                          <a:spcPts val="1350"/>
                        </a:lnSpc>
                        <a:spcBef>
                          <a:spcPts val="0"/>
                        </a:spcBef>
                        <a:spcAft>
                          <a:spcPts val="0"/>
                        </a:spcAft>
                        <a:buFont typeface="Symbol" panose="05050102010706020507" pitchFamily="18" charset="2"/>
                        <a:buChar char=""/>
                      </a:pPr>
                      <a:r>
                        <a:rPr lang="en-US" sz="1200" dirty="0">
                          <a:effectLst/>
                        </a:rPr>
                        <a:t>Senior Management </a:t>
                      </a:r>
                      <a:endParaRPr lang="en-CA" sz="1200" dirty="0">
                        <a:effectLst/>
                      </a:endParaRPr>
                    </a:p>
                    <a:p>
                      <a:pPr marL="342900" marR="0" lvl="0" indent="-342900">
                        <a:lnSpc>
                          <a:spcPts val="1350"/>
                        </a:lnSpc>
                        <a:spcBef>
                          <a:spcPts val="0"/>
                        </a:spcBef>
                        <a:spcAft>
                          <a:spcPts val="0"/>
                        </a:spcAft>
                        <a:buFont typeface="Symbol" panose="05050102010706020507" pitchFamily="18" charset="2"/>
                        <a:buChar char=""/>
                      </a:pPr>
                      <a:r>
                        <a:rPr lang="en-US" sz="1200" dirty="0">
                          <a:effectLst/>
                        </a:rPr>
                        <a:t>External </a:t>
                      </a:r>
                      <a:r>
                        <a:rPr lang="en-US" sz="1200" dirty="0" smtClean="0">
                          <a:effectLst/>
                        </a:rPr>
                        <a:t>Third </a:t>
                      </a:r>
                      <a:r>
                        <a:rPr lang="en-US" sz="1200" dirty="0">
                          <a:effectLst/>
                        </a:rPr>
                        <a:t>Parties</a:t>
                      </a:r>
                      <a:endParaRPr lang="en-CA"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r>
              <a:tr h="1646741">
                <a:tc>
                  <a:txBody>
                    <a:bodyPr/>
                    <a:lstStyle/>
                    <a:p>
                      <a:pPr marL="0" marR="0" algn="ctr">
                        <a:spcBef>
                          <a:spcPts val="0"/>
                        </a:spcBef>
                        <a:spcAft>
                          <a:spcPts val="0"/>
                        </a:spcAft>
                      </a:pPr>
                      <a:r>
                        <a:rPr lang="en-US" sz="2200" dirty="0">
                          <a:solidFill>
                            <a:schemeClr val="tx1"/>
                          </a:solidFill>
                          <a:effectLst/>
                        </a:rPr>
                        <a:t>Tier 2</a:t>
                      </a:r>
                      <a:endParaRPr lang="en-CA" sz="10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solidFill>
                      <a:srgbClr val="FFC000"/>
                    </a:solidFill>
                  </a:tcPr>
                </a:tc>
                <a:tc>
                  <a:txBody>
                    <a:bodyPr/>
                    <a:lstStyle/>
                    <a:p>
                      <a:pPr marL="342900" marR="0" lvl="0" indent="-342900">
                        <a:spcBef>
                          <a:spcPts val="0"/>
                        </a:spcBef>
                        <a:spcAft>
                          <a:spcPts val="0"/>
                        </a:spcAft>
                        <a:buFont typeface="Symbol" panose="05050102010706020507" pitchFamily="18" charset="2"/>
                        <a:buChar char=""/>
                      </a:pPr>
                      <a:r>
                        <a:rPr lang="en-US" sz="1200" dirty="0">
                          <a:effectLst/>
                        </a:rPr>
                        <a:t>High </a:t>
                      </a:r>
                      <a:r>
                        <a:rPr lang="en-US" sz="1200" dirty="0" smtClean="0">
                          <a:effectLst/>
                        </a:rPr>
                        <a:t>impact, </a:t>
                      </a:r>
                      <a:r>
                        <a:rPr lang="en-CA" sz="1200" dirty="0" smtClean="0">
                          <a:effectLst/>
                        </a:rPr>
                        <a:t>low scope</a:t>
                      </a:r>
                      <a:endParaRPr lang="en-CA" sz="1200" dirty="0">
                        <a:effectLst/>
                      </a:endParaRPr>
                    </a:p>
                    <a:p>
                      <a:pPr marL="342900" marR="0" lvl="0" indent="-342900">
                        <a:spcBef>
                          <a:spcPts val="0"/>
                        </a:spcBef>
                        <a:spcAft>
                          <a:spcPts val="0"/>
                        </a:spcAft>
                        <a:buFont typeface="Symbol" panose="05050102010706020507" pitchFamily="18" charset="2"/>
                        <a:buChar char=""/>
                      </a:pPr>
                      <a:r>
                        <a:rPr lang="en-US" sz="1200" dirty="0">
                          <a:effectLst/>
                        </a:rPr>
                        <a:t>Medium </a:t>
                      </a:r>
                      <a:r>
                        <a:rPr lang="en-US" sz="1200" dirty="0" smtClean="0">
                          <a:effectLst/>
                        </a:rPr>
                        <a:t>impact, </a:t>
                      </a:r>
                      <a:r>
                        <a:rPr lang="en-CA" sz="1200" dirty="0" smtClean="0">
                          <a:effectLst/>
                        </a:rPr>
                        <a:t>medium scope</a:t>
                      </a:r>
                      <a:endParaRPr lang="en-CA" sz="1200" dirty="0">
                        <a:effectLst/>
                      </a:endParaRPr>
                    </a:p>
                    <a:p>
                      <a:pPr marL="342900" marR="0" lvl="0" indent="-342900">
                        <a:spcBef>
                          <a:spcPts val="0"/>
                        </a:spcBef>
                        <a:spcAft>
                          <a:spcPts val="0"/>
                        </a:spcAft>
                        <a:buFont typeface="Symbol" panose="05050102010706020507" pitchFamily="18" charset="2"/>
                        <a:buChar char=""/>
                      </a:pPr>
                      <a:r>
                        <a:rPr lang="en-US" sz="1200" dirty="0">
                          <a:effectLst/>
                        </a:rPr>
                        <a:t>Medium </a:t>
                      </a:r>
                      <a:r>
                        <a:rPr lang="en-US" sz="1200" dirty="0" smtClean="0">
                          <a:effectLst/>
                        </a:rPr>
                        <a:t>impact, </a:t>
                      </a:r>
                      <a:r>
                        <a:rPr lang="en-CA" sz="1200" dirty="0" smtClean="0">
                          <a:effectLst/>
                        </a:rPr>
                        <a:t>low scope</a:t>
                      </a:r>
                    </a:p>
                    <a:p>
                      <a:pPr marL="342900" marR="0" lvl="0" indent="-342900">
                        <a:spcBef>
                          <a:spcPts val="0"/>
                        </a:spcBef>
                        <a:spcAft>
                          <a:spcPts val="0"/>
                        </a:spcAft>
                        <a:buFont typeface="Symbol" panose="05050102010706020507" pitchFamily="18" charset="2"/>
                        <a:buChar char=""/>
                      </a:pPr>
                      <a:r>
                        <a:rPr lang="en-US" sz="1200" dirty="0" smtClean="0">
                          <a:effectLst/>
                        </a:rPr>
                        <a:t>Low impact, </a:t>
                      </a:r>
                      <a:r>
                        <a:rPr lang="en-CA" sz="1200" dirty="0" smtClean="0">
                          <a:effectLst/>
                        </a:rPr>
                        <a:t>high scope</a:t>
                      </a:r>
                    </a:p>
                    <a:p>
                      <a:pPr marL="342900" marR="0" lvl="0" indent="-342900">
                        <a:spcBef>
                          <a:spcPts val="0"/>
                        </a:spcBef>
                        <a:spcAft>
                          <a:spcPts val="0"/>
                        </a:spcAft>
                        <a:buFont typeface="Symbol" panose="05050102010706020507" pitchFamily="18" charset="2"/>
                        <a:buChar char=""/>
                      </a:pPr>
                      <a:r>
                        <a:rPr lang="en-US" sz="1200" dirty="0" smtClean="0">
                          <a:effectLst/>
                        </a:rPr>
                        <a:t>Low impact, </a:t>
                      </a:r>
                      <a:r>
                        <a:rPr lang="en-CA" sz="1200" dirty="0" smtClean="0">
                          <a:effectLst/>
                        </a:rPr>
                        <a:t>medium scope</a:t>
                      </a:r>
                      <a:endParaRPr lang="en-CA"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42900" marR="0" lvl="0" indent="-342900">
                        <a:lnSpc>
                          <a:spcPts val="1350"/>
                        </a:lnSpc>
                        <a:spcBef>
                          <a:spcPts val="0"/>
                        </a:spcBef>
                        <a:spcAft>
                          <a:spcPts val="0"/>
                        </a:spcAft>
                        <a:buFont typeface="Symbol" panose="05050102010706020507" pitchFamily="18" charset="2"/>
                        <a:buChar char=""/>
                      </a:pPr>
                      <a:r>
                        <a:rPr lang="en-US" sz="1200" dirty="0">
                          <a:effectLst/>
                        </a:rPr>
                        <a:t>End User</a:t>
                      </a:r>
                      <a:endParaRPr lang="en-CA" sz="1200" dirty="0">
                        <a:effectLst/>
                      </a:endParaRPr>
                    </a:p>
                    <a:p>
                      <a:pPr marL="342900" marR="0" lvl="0" indent="-342900">
                        <a:lnSpc>
                          <a:spcPts val="1350"/>
                        </a:lnSpc>
                        <a:spcBef>
                          <a:spcPts val="0"/>
                        </a:spcBef>
                        <a:spcAft>
                          <a:spcPts val="0"/>
                        </a:spcAft>
                        <a:buFont typeface="Symbol" panose="05050102010706020507" pitchFamily="18" charset="2"/>
                        <a:buChar char=""/>
                      </a:pPr>
                      <a:r>
                        <a:rPr lang="en-US" sz="1200" dirty="0">
                          <a:effectLst/>
                        </a:rPr>
                        <a:t>Help Desk</a:t>
                      </a:r>
                      <a:endParaRPr lang="en-CA" sz="1200" dirty="0">
                        <a:effectLst/>
                      </a:endParaRPr>
                    </a:p>
                    <a:p>
                      <a:pPr marL="342900" marR="0" lvl="0" indent="-342900">
                        <a:lnSpc>
                          <a:spcPts val="1350"/>
                        </a:lnSpc>
                        <a:spcBef>
                          <a:spcPts val="0"/>
                        </a:spcBef>
                        <a:spcAft>
                          <a:spcPts val="0"/>
                        </a:spcAft>
                        <a:buFont typeface="Symbol" panose="05050102010706020507" pitchFamily="18" charset="2"/>
                        <a:buChar char=""/>
                      </a:pPr>
                      <a:r>
                        <a:rPr lang="en-US" sz="1200" dirty="0" smtClean="0">
                          <a:effectLst/>
                        </a:rPr>
                        <a:t>Cybersecurity</a:t>
                      </a:r>
                      <a:endParaRPr lang="en-CA" sz="1200" dirty="0">
                        <a:effectLst/>
                      </a:endParaRPr>
                    </a:p>
                    <a:p>
                      <a:pPr marL="342900" marR="0" lvl="0" indent="-342900">
                        <a:lnSpc>
                          <a:spcPts val="1350"/>
                        </a:lnSpc>
                        <a:spcBef>
                          <a:spcPts val="0"/>
                        </a:spcBef>
                        <a:spcAft>
                          <a:spcPts val="0"/>
                        </a:spcAft>
                        <a:buFont typeface="Symbol" panose="05050102010706020507" pitchFamily="18" charset="2"/>
                        <a:buChar char=""/>
                      </a:pPr>
                      <a:r>
                        <a:rPr lang="en-US" sz="1200" dirty="0">
                          <a:effectLst/>
                        </a:rPr>
                        <a:t>IT Operations</a:t>
                      </a:r>
                      <a:endParaRPr lang="en-CA" sz="1200" dirty="0">
                        <a:effectLst/>
                      </a:endParaRPr>
                    </a:p>
                    <a:p>
                      <a:pPr marL="342900" marR="0" lvl="0" indent="-342900">
                        <a:lnSpc>
                          <a:spcPts val="1350"/>
                        </a:lnSpc>
                        <a:spcBef>
                          <a:spcPts val="0"/>
                        </a:spcBef>
                        <a:spcAft>
                          <a:spcPts val="0"/>
                        </a:spcAft>
                        <a:buFont typeface="Symbol" panose="05050102010706020507" pitchFamily="18" charset="2"/>
                        <a:buChar char=""/>
                      </a:pPr>
                      <a:r>
                        <a:rPr lang="en-US" sz="1200" dirty="0">
                          <a:effectLst/>
                        </a:rPr>
                        <a:t>CISO</a:t>
                      </a:r>
                      <a:endParaRPr lang="en-CA"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r>
              <a:tr h="534337">
                <a:tc>
                  <a:txBody>
                    <a:bodyPr/>
                    <a:lstStyle/>
                    <a:p>
                      <a:pPr marL="0" marR="0" algn="ctr">
                        <a:spcBef>
                          <a:spcPts val="0"/>
                        </a:spcBef>
                        <a:spcAft>
                          <a:spcPts val="0"/>
                        </a:spcAft>
                      </a:pPr>
                      <a:r>
                        <a:rPr lang="en-US" sz="2200" dirty="0">
                          <a:solidFill>
                            <a:schemeClr val="tx1"/>
                          </a:solidFill>
                          <a:effectLst/>
                        </a:rPr>
                        <a:t>Tier 3</a:t>
                      </a:r>
                      <a:endParaRPr lang="en-CA" sz="10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solidFill>
                      <a:srgbClr val="00B050"/>
                    </a:solidFill>
                  </a:tcPr>
                </a:tc>
                <a:tc>
                  <a:txBody>
                    <a:bodyPr/>
                    <a:lstStyle/>
                    <a:p>
                      <a:pPr marL="342900" marR="0" lvl="0" indent="-342900">
                        <a:spcBef>
                          <a:spcPts val="0"/>
                        </a:spcBef>
                        <a:spcAft>
                          <a:spcPts val="0"/>
                        </a:spcAft>
                        <a:buFont typeface="Symbol" panose="05050102010706020507" pitchFamily="18" charset="2"/>
                        <a:buChar char=""/>
                      </a:pPr>
                      <a:r>
                        <a:rPr lang="en-US" sz="1200" dirty="0">
                          <a:effectLst/>
                        </a:rPr>
                        <a:t>Low </a:t>
                      </a:r>
                      <a:r>
                        <a:rPr lang="en-US" sz="1200" dirty="0" smtClean="0">
                          <a:effectLst/>
                        </a:rPr>
                        <a:t>impact, </a:t>
                      </a:r>
                      <a:r>
                        <a:rPr lang="en-CA" sz="1200" dirty="0" smtClean="0">
                          <a:effectLst/>
                        </a:rPr>
                        <a:t>medium scope</a:t>
                      </a:r>
                      <a:endParaRPr lang="en-CA" sz="1200" dirty="0">
                        <a:effectLst/>
                      </a:endParaRPr>
                    </a:p>
                    <a:p>
                      <a:pPr marL="342900" marR="0" lvl="0" indent="-342900">
                        <a:spcBef>
                          <a:spcPts val="0"/>
                        </a:spcBef>
                        <a:spcAft>
                          <a:spcPts val="0"/>
                        </a:spcAft>
                        <a:buFont typeface="Symbol" panose="05050102010706020507" pitchFamily="18" charset="2"/>
                        <a:buChar char=""/>
                      </a:pPr>
                      <a:r>
                        <a:rPr lang="en-US" sz="1200" dirty="0">
                          <a:effectLst/>
                        </a:rPr>
                        <a:t>False </a:t>
                      </a:r>
                      <a:r>
                        <a:rPr lang="en-US" sz="1200" dirty="0" smtClean="0">
                          <a:effectLst/>
                        </a:rPr>
                        <a:t>positive</a:t>
                      </a:r>
                      <a:endParaRPr lang="en-CA"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42900" marR="0" lvl="0" indent="-342900">
                        <a:lnSpc>
                          <a:spcPct val="105000"/>
                        </a:lnSpc>
                        <a:spcBef>
                          <a:spcPts val="0"/>
                        </a:spcBef>
                        <a:spcAft>
                          <a:spcPts val="0"/>
                        </a:spcAft>
                        <a:buFont typeface="Symbol" panose="05050102010706020507" pitchFamily="18" charset="2"/>
                        <a:buChar char=""/>
                      </a:pPr>
                      <a:r>
                        <a:rPr lang="en-US" sz="1200" dirty="0">
                          <a:effectLst/>
                        </a:rPr>
                        <a:t>End User </a:t>
                      </a:r>
                      <a:endParaRPr lang="en-US" sz="1200" dirty="0" smtClean="0">
                        <a:effectLst/>
                      </a:endParaRPr>
                    </a:p>
                    <a:p>
                      <a:pPr marL="342900" marR="0" lvl="0" indent="-342900">
                        <a:lnSpc>
                          <a:spcPct val="105000"/>
                        </a:lnSpc>
                        <a:spcBef>
                          <a:spcPts val="0"/>
                        </a:spcBef>
                        <a:spcAft>
                          <a:spcPts val="0"/>
                        </a:spcAft>
                        <a:buFont typeface="Symbol" panose="05050102010706020507" pitchFamily="18" charset="2"/>
                        <a:buChar char=""/>
                      </a:pPr>
                      <a:r>
                        <a:rPr lang="en-US" sz="1200" dirty="0" smtClean="0">
                          <a:effectLst/>
                        </a:rPr>
                        <a:t>Help Desk </a:t>
                      </a:r>
                      <a:endParaRPr lang="en-CA" sz="1200" dirty="0" smtClean="0">
                        <a:effectLst/>
                      </a:endParaRPr>
                    </a:p>
                    <a:p>
                      <a:pPr marL="342900" marR="0" lvl="0" indent="-342900">
                        <a:lnSpc>
                          <a:spcPct val="105000"/>
                        </a:lnSpc>
                        <a:spcBef>
                          <a:spcPts val="0"/>
                        </a:spcBef>
                        <a:spcAft>
                          <a:spcPts val="0"/>
                        </a:spcAft>
                        <a:buFont typeface="Symbol" panose="05050102010706020507" pitchFamily="18" charset="2"/>
                        <a:buChar char=""/>
                      </a:pPr>
                      <a:r>
                        <a:rPr lang="en-US" sz="1200" dirty="0" smtClean="0">
                          <a:effectLst/>
                        </a:rPr>
                        <a:t>Cybersecurity</a:t>
                      </a:r>
                      <a:endParaRPr lang="en-CA"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r>
            </a:tbl>
          </a:graphicData>
        </a:graphic>
      </p:graphicFrame>
      <p:sp>
        <p:nvSpPr>
          <p:cNvPr id="2" name="Rectangle 1"/>
          <p:cNvSpPr/>
          <p:nvPr/>
        </p:nvSpPr>
        <p:spPr>
          <a:xfrm>
            <a:off x="6150551" y="1276773"/>
            <a:ext cx="2448791" cy="3847207"/>
          </a:xfrm>
          <a:prstGeom prst="rect">
            <a:avLst/>
          </a:prstGeom>
        </p:spPr>
        <p:txBody>
          <a:bodyPr wrap="square">
            <a:spAutoFit/>
          </a:bodyPr>
          <a:lstStyle/>
          <a:p>
            <a:pPr algn="ctr">
              <a:spcAft>
                <a:spcPts val="600"/>
              </a:spcAft>
            </a:pPr>
            <a:r>
              <a:rPr lang="en-CA" sz="1400" i="1" dirty="0">
                <a:solidFill>
                  <a:srgbClr val="000000"/>
                </a:solidFill>
                <a:latin typeface="+mj-lt"/>
              </a:rPr>
              <a:t>Each [threat-escalation] scale is going to be unique to the organization . . . part of what you have to take into account as you're building that scale is the legal and regulatory requirements that you will be subjected to for different types of incidents. If you are legally required to do customer notifications, that automatically bumps you up the scale.</a:t>
            </a:r>
          </a:p>
          <a:p>
            <a:pPr algn="r">
              <a:spcAft>
                <a:spcPts val="600"/>
              </a:spcAft>
            </a:pPr>
            <a:r>
              <a:rPr lang="en-CA" sz="1200" dirty="0">
                <a:solidFill>
                  <a:srgbClr val="000000"/>
                </a:solidFill>
              </a:rPr>
              <a:t>– Loren Dealy Mahler, President, Dealy Mahler Strategies</a:t>
            </a:r>
          </a:p>
          <a:p>
            <a:pPr algn="r">
              <a:spcAft>
                <a:spcPts val="600"/>
              </a:spcAft>
            </a:pPr>
            <a:r>
              <a:rPr lang="en-CA" sz="1400" dirty="0"/>
              <a:t> </a:t>
            </a:r>
            <a:endParaRPr lang="en-US" sz="1400" dirty="0"/>
          </a:p>
        </p:txBody>
      </p:sp>
      <p:pic>
        <p:nvPicPr>
          <p:cNvPr id="10" name="Picture 102"/>
          <p:cNvPicPr>
            <a:picLocks noChangeAspect="1"/>
          </p:cNvPicPr>
          <p:nvPr/>
        </p:nvPicPr>
        <p:blipFill>
          <a:blip r:embed="rId4"/>
          <a:stretch>
            <a:fillRect/>
          </a:stretch>
        </p:blipFill>
        <p:spPr>
          <a:xfrm>
            <a:off x="6081532" y="1239045"/>
            <a:ext cx="292633" cy="219475"/>
          </a:xfrm>
          <a:prstGeom prst="rect">
            <a:avLst/>
          </a:prstGeom>
        </p:spPr>
      </p:pic>
      <p:pic>
        <p:nvPicPr>
          <p:cNvPr id="11" name="Picture 102"/>
          <p:cNvPicPr>
            <a:picLocks noChangeAspect="1"/>
          </p:cNvPicPr>
          <p:nvPr/>
        </p:nvPicPr>
        <p:blipFill>
          <a:blip r:embed="rId4"/>
          <a:stretch>
            <a:fillRect/>
          </a:stretch>
        </p:blipFill>
        <p:spPr>
          <a:xfrm rot="10800000">
            <a:off x="7949354" y="4067331"/>
            <a:ext cx="292633" cy="219475"/>
          </a:xfrm>
          <a:prstGeom prst="rect">
            <a:avLst/>
          </a:prstGeom>
        </p:spPr>
      </p:pic>
      <p:grpSp>
        <p:nvGrpSpPr>
          <p:cNvPr id="13" name="Group 12"/>
          <p:cNvGrpSpPr/>
          <p:nvPr/>
        </p:nvGrpSpPr>
        <p:grpSpPr>
          <a:xfrm>
            <a:off x="5793690" y="4937988"/>
            <a:ext cx="3162511" cy="1452426"/>
            <a:chOff x="310684" y="1569845"/>
            <a:chExt cx="3096774" cy="1720351"/>
          </a:xfrm>
        </p:grpSpPr>
        <p:sp>
          <p:nvSpPr>
            <p:cNvPr id="14" name="Text Placeholder 12"/>
            <p:cNvSpPr txBox="1">
              <a:spLocks/>
            </p:cNvSpPr>
            <p:nvPr/>
          </p:nvSpPr>
          <p:spPr>
            <a:xfrm>
              <a:off x="323390" y="1856832"/>
              <a:ext cx="3084068" cy="1433364"/>
            </a:xfrm>
            <a:prstGeom prst="rect">
              <a:avLst/>
            </a:prstGeom>
            <a:solidFill>
              <a:schemeClr val="bg1">
                <a:lumMod val="95000"/>
              </a:schemeClr>
            </a:solidFill>
            <a:ln w="25400">
              <a:solidFill>
                <a:schemeClr val="bg1">
                  <a:lumMod val="95000"/>
                </a:schemeClr>
              </a:solidFill>
            </a:ln>
            <a:effectLst>
              <a:outerShdw blurRad="25400" dist="25400" dir="2700000" algn="ctr" rotWithShape="0">
                <a:srgbClr val="000000">
                  <a:alpha val="10000"/>
                </a:srgbClr>
              </a:outerShdw>
            </a:effectLst>
          </p:spPr>
          <p:txBody>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Clr>
                  <a:srgbClr val="333333"/>
                </a:buClr>
                <a:buSzPct val="100000"/>
                <a:buFont typeface="Arial" pitchFamily="34" charset="0"/>
                <a:buNone/>
              </a:pPr>
              <a:r>
                <a:rPr lang="en-US" dirty="0" smtClean="0">
                  <a:solidFill>
                    <a:srgbClr val="333333"/>
                  </a:solidFill>
                </a:rPr>
                <a:t>Deciding when to inform upper management of an incident can be tricky and the organization’s culture and politics need to be considered. But ideally, they should be informed </a:t>
              </a:r>
              <a:r>
                <a:rPr lang="en-US" i="1" dirty="0" smtClean="0">
                  <a:solidFill>
                    <a:srgbClr val="333333"/>
                  </a:solidFill>
                </a:rPr>
                <a:t>before</a:t>
              </a:r>
              <a:r>
                <a:rPr lang="en-US" dirty="0" smtClean="0">
                  <a:solidFill>
                    <a:srgbClr val="333333"/>
                  </a:solidFill>
                </a:rPr>
                <a:t> a Tier-2 incident escalates to Tier 1.</a:t>
              </a:r>
              <a:endParaRPr lang="en-CA" dirty="0">
                <a:solidFill>
                  <a:srgbClr val="333333"/>
                </a:solidFill>
              </a:endParaRPr>
            </a:p>
          </p:txBody>
        </p:sp>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0684" y="1569845"/>
              <a:ext cx="3096774" cy="286513"/>
            </a:xfrm>
            <a:prstGeom prst="rect">
              <a:avLst/>
            </a:prstGeom>
          </p:spPr>
        </p:pic>
      </p:grpSp>
    </p:spTree>
    <p:extLst>
      <p:ext uri="{BB962C8B-B14F-4D97-AF65-F5344CB8AC3E}">
        <p14:creationId xmlns:p14="http://schemas.microsoft.com/office/powerpoint/2010/main" val="14458197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Assign roles and responsibilities for the threat management process (RACI)</a:t>
            </a:r>
            <a:endParaRPr lang="en-US" dirty="0"/>
          </a:p>
        </p:txBody>
      </p:sp>
      <p:sp>
        <p:nvSpPr>
          <p:cNvPr id="3" name="Text Placeholder 2"/>
          <p:cNvSpPr>
            <a:spLocks noGrp="1"/>
          </p:cNvSpPr>
          <p:nvPr>
            <p:ph type="body" sz="quarter" idx="10"/>
          </p:nvPr>
        </p:nvSpPr>
        <p:spPr/>
        <p:txBody>
          <a:bodyPr/>
          <a:lstStyle/>
          <a:p>
            <a:r>
              <a:rPr lang="en-US" i="1" dirty="0"/>
              <a:t>Communications RACI Tool</a:t>
            </a:r>
          </a:p>
        </p:txBody>
      </p:sp>
      <p:sp>
        <p:nvSpPr>
          <p:cNvPr id="5" name="Text Placeholder 4"/>
          <p:cNvSpPr>
            <a:spLocks noGrp="1"/>
          </p:cNvSpPr>
          <p:nvPr>
            <p:ph type="body" sz="quarter" idx="11"/>
          </p:nvPr>
        </p:nvSpPr>
        <p:spPr/>
        <p:txBody>
          <a:bodyPr/>
          <a:lstStyle/>
          <a:p>
            <a:r>
              <a:rPr lang="en-CA" dirty="0" smtClean="0"/>
              <a:t>1.9</a:t>
            </a:r>
            <a:endParaRPr lang="en-CA" dirty="0"/>
          </a:p>
        </p:txBody>
      </p:sp>
      <p:sp>
        <p:nvSpPr>
          <p:cNvPr id="4" name="Text Placeholder 3"/>
          <p:cNvSpPr>
            <a:spLocks noGrp="1"/>
          </p:cNvSpPr>
          <p:nvPr>
            <p:ph type="body" sz="quarter" idx="12"/>
          </p:nvPr>
        </p:nvSpPr>
        <p:spPr>
          <a:xfrm>
            <a:off x="0" y="245442"/>
            <a:ext cx="641268" cy="891556"/>
          </a:xfrm>
        </p:spPr>
        <p:txBody>
          <a:bodyPr/>
          <a:lstStyle/>
          <a:p>
            <a:r>
              <a:rPr lang="en-CA" dirty="0" smtClean="0"/>
              <a:t>1.9</a:t>
            </a:r>
            <a:endParaRPr lang="en-CA" dirty="0"/>
          </a:p>
        </p:txBody>
      </p:sp>
      <p:sp>
        <p:nvSpPr>
          <p:cNvPr id="18" name="Text Placeholder 7"/>
          <p:cNvSpPr txBox="1">
            <a:spLocks/>
          </p:cNvSpPr>
          <p:nvPr/>
        </p:nvSpPr>
        <p:spPr>
          <a:xfrm>
            <a:off x="684997" y="1174157"/>
            <a:ext cx="445412" cy="346075"/>
          </a:xfrm>
          <a:prstGeom prst="rect">
            <a:avLst/>
          </a:prstGeom>
        </p:spPr>
        <p:txBody>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p:txBody>
      </p:sp>
      <p:sp>
        <p:nvSpPr>
          <p:cNvPr id="29" name="Text Placeholder 14"/>
          <p:cNvSpPr txBox="1">
            <a:spLocks/>
          </p:cNvSpPr>
          <p:nvPr/>
        </p:nvSpPr>
        <p:spPr bwMode="auto">
          <a:xfrm>
            <a:off x="320634" y="2589666"/>
            <a:ext cx="4063837" cy="37153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1828800" indent="0" algn="l" rtl="0" eaLnBrk="1" fontAlgn="base" hangingPunct="1">
              <a:spcBef>
                <a:spcPct val="20000"/>
              </a:spcBef>
              <a:spcAft>
                <a:spcPct val="0"/>
              </a:spcAft>
              <a:buFont typeface="Arial"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t>Customize the header fields with applicable </a:t>
            </a:r>
            <a:r>
              <a:rPr lang="en-CA" dirty="0" smtClean="0"/>
              <a:t>stakeholders.</a:t>
            </a:r>
            <a:endParaRPr lang="en-CA" sz="1050" dirty="0"/>
          </a:p>
          <a:p>
            <a:r>
              <a:rPr lang="en-CA" dirty="0"/>
              <a:t>Identify stakeholders that are:</a:t>
            </a:r>
            <a:endParaRPr lang="en-CA" sz="1050" dirty="0"/>
          </a:p>
          <a:p>
            <a:pPr lvl="1">
              <a:buSzPct val="100000"/>
              <a:buFont typeface="Courier New" panose="02070309020205020404" pitchFamily="49" charset="0"/>
              <a:buChar char="o"/>
            </a:pPr>
            <a:r>
              <a:rPr lang="en-CA" b="1" dirty="0"/>
              <a:t>Responsible:</a:t>
            </a:r>
            <a:r>
              <a:rPr lang="en-CA" sz="1050" dirty="0"/>
              <a:t> </a:t>
            </a:r>
            <a:r>
              <a:rPr lang="en-CA" dirty="0"/>
              <a:t>The person(s) who does the work to accomplish the activity; they have been tasked with completing the </a:t>
            </a:r>
            <a:r>
              <a:rPr lang="en-CA" dirty="0" smtClean="0"/>
              <a:t>activity </a:t>
            </a:r>
            <a:r>
              <a:rPr lang="en-CA" dirty="0"/>
              <a:t>and/or getting a decision made. </a:t>
            </a:r>
            <a:endParaRPr lang="en-CA" sz="1050" dirty="0"/>
          </a:p>
          <a:p>
            <a:pPr lvl="1">
              <a:buSzPct val="100000"/>
              <a:buFont typeface="Courier New" panose="02070309020205020404" pitchFamily="49" charset="0"/>
              <a:buChar char="o"/>
            </a:pPr>
            <a:r>
              <a:rPr lang="en-CA" b="1" dirty="0"/>
              <a:t>Accountable:</a:t>
            </a:r>
            <a:r>
              <a:rPr lang="en-CA" sz="1050" dirty="0"/>
              <a:t> </a:t>
            </a:r>
            <a:r>
              <a:rPr lang="en-CA" dirty="0"/>
              <a:t>The person(s) who is accountable for the completion of the activity. Ideally, this is a single person and is often an executive or program sponsor. </a:t>
            </a:r>
            <a:endParaRPr lang="en-CA" sz="1050" dirty="0"/>
          </a:p>
          <a:p>
            <a:pPr lvl="1">
              <a:buSzPct val="100000"/>
              <a:buFont typeface="Courier New" panose="02070309020205020404" pitchFamily="49" charset="0"/>
              <a:buChar char="o"/>
            </a:pPr>
            <a:r>
              <a:rPr lang="en-CA" b="1" dirty="0"/>
              <a:t>Consulted: </a:t>
            </a:r>
            <a:r>
              <a:rPr lang="en-CA" dirty="0"/>
              <a:t>The person(s) who provides information. This is usually several people, typically called </a:t>
            </a:r>
            <a:r>
              <a:rPr lang="en-CA" dirty="0" smtClean="0"/>
              <a:t>subject-matter </a:t>
            </a:r>
            <a:r>
              <a:rPr lang="en-CA" dirty="0"/>
              <a:t>experts (SMEs).</a:t>
            </a:r>
            <a:endParaRPr lang="en-CA" sz="1050" dirty="0"/>
          </a:p>
          <a:p>
            <a:pPr lvl="1">
              <a:buSzPct val="100000"/>
              <a:buFont typeface="Courier New" panose="02070309020205020404" pitchFamily="49" charset="0"/>
              <a:buChar char="o"/>
            </a:pPr>
            <a:r>
              <a:rPr lang="en-CA" b="1" dirty="0"/>
              <a:t>Informed:</a:t>
            </a:r>
            <a:r>
              <a:rPr lang="en-CA" sz="1050" dirty="0"/>
              <a:t> </a:t>
            </a:r>
            <a:r>
              <a:rPr lang="en-CA" dirty="0"/>
              <a:t>The person(s) who is updated on progress. These are resources that are affected by the outcome of the activities and need to be kept </a:t>
            </a:r>
            <a:r>
              <a:rPr lang="en-CA" dirty="0" smtClean="0"/>
              <a:t>up to date.</a:t>
            </a:r>
            <a:endParaRPr lang="en-CA" sz="1050" dirty="0"/>
          </a:p>
        </p:txBody>
      </p:sp>
      <p:sp>
        <p:nvSpPr>
          <p:cNvPr id="30" name="Rectangle 29"/>
          <p:cNvSpPr/>
          <p:nvPr/>
        </p:nvSpPr>
        <p:spPr>
          <a:xfrm>
            <a:off x="320634" y="2297387"/>
            <a:ext cx="4063837" cy="29227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CA" sz="1600" dirty="0" smtClean="0"/>
              <a:t>How to customize</a:t>
            </a:r>
            <a:endParaRPr lang="en-CA" sz="1600" dirty="0"/>
          </a:p>
        </p:txBody>
      </p:sp>
      <p:sp>
        <p:nvSpPr>
          <p:cNvPr id="32" name="Rectangle 31"/>
          <p:cNvSpPr/>
          <p:nvPr/>
        </p:nvSpPr>
        <p:spPr>
          <a:xfrm>
            <a:off x="320634" y="1550044"/>
            <a:ext cx="8556666" cy="523220"/>
          </a:xfrm>
          <a:prstGeom prst="rect">
            <a:avLst/>
          </a:prstGeom>
        </p:spPr>
        <p:txBody>
          <a:bodyPr wrap="square">
            <a:spAutoFit/>
          </a:bodyPr>
          <a:lstStyle/>
          <a:p>
            <a:r>
              <a:rPr lang="en-CA" sz="1400" b="1" dirty="0">
                <a:latin typeface="Arial" panose="020B0604020202020204" pitchFamily="34" charset="0"/>
                <a:ea typeface="Calibri" panose="020F0502020204030204" pitchFamily="34" charset="0"/>
                <a:cs typeface="Arial" panose="020B0604020202020204" pitchFamily="34" charset="0"/>
              </a:rPr>
              <a:t>Complete the </a:t>
            </a:r>
            <a:r>
              <a:rPr lang="en-CA" sz="1400" b="1" i="1" dirty="0" smtClean="0">
                <a:latin typeface="Arial" panose="020B0604020202020204" pitchFamily="34" charset="0"/>
                <a:ea typeface="Calibri" panose="020F0502020204030204" pitchFamily="34" charset="0"/>
                <a:cs typeface="Arial" panose="020B0604020202020204" pitchFamily="34" charset="0"/>
              </a:rPr>
              <a:t>Security Incident Communications </a:t>
            </a:r>
            <a:r>
              <a:rPr lang="en-CA" sz="1400" b="1" i="1" dirty="0">
                <a:latin typeface="Arial" panose="020B0604020202020204" pitchFamily="34" charset="0"/>
                <a:ea typeface="Calibri" panose="020F0502020204030204" pitchFamily="34" charset="0"/>
                <a:cs typeface="Arial" panose="020B0604020202020204" pitchFamily="34" charset="0"/>
              </a:rPr>
              <a:t>Management RACI Chart </a:t>
            </a:r>
            <a:r>
              <a:rPr lang="en-CA" sz="1400" b="1" dirty="0" smtClean="0">
                <a:latin typeface="Arial" panose="020B0604020202020204" pitchFamily="34" charset="0"/>
                <a:ea typeface="Calibri" panose="020F0502020204030204" pitchFamily="34" charset="0"/>
                <a:cs typeface="Arial" panose="020B0604020202020204" pitchFamily="34" charset="0"/>
              </a:rPr>
              <a:t>inside the </a:t>
            </a:r>
            <a:r>
              <a:rPr lang="en-CA" sz="1400" b="1" i="1" dirty="0">
                <a:hlinkClick r:id="rId2"/>
              </a:rPr>
              <a:t>Information Security Incident Management Plan</a:t>
            </a:r>
            <a:r>
              <a:rPr lang="en-CA" sz="1400" b="1" dirty="0" smtClean="0">
                <a:latin typeface="Arial" panose="020B0604020202020204" pitchFamily="34" charset="0"/>
                <a:ea typeface="Calibri" panose="020F0502020204030204" pitchFamily="34" charset="0"/>
                <a:cs typeface="Arial" panose="020B0604020202020204" pitchFamily="34" charset="0"/>
              </a:rPr>
              <a:t>.</a:t>
            </a:r>
            <a:endParaRPr lang="en-CA" sz="1400" b="1" dirty="0">
              <a:latin typeface="Arial" panose="020B0604020202020204" pitchFamily="34" charset="0"/>
              <a:ea typeface="Calibri" panose="020F0502020204030204" pitchFamily="34" charset="0"/>
              <a:cs typeface="Arial" panose="020B0604020202020204" pitchFamily="34" charset="0"/>
            </a:endParaRPr>
          </a:p>
        </p:txBody>
      </p:sp>
      <p:pic>
        <p:nvPicPr>
          <p:cNvPr id="6" name="Picture 5"/>
          <p:cNvPicPr>
            <a:picLocks noChangeAspect="1"/>
          </p:cNvPicPr>
          <p:nvPr/>
        </p:nvPicPr>
        <p:blipFill>
          <a:blip r:embed="rId3"/>
          <a:stretch>
            <a:fillRect/>
          </a:stretch>
        </p:blipFill>
        <p:spPr>
          <a:xfrm>
            <a:off x="5475575" y="2297387"/>
            <a:ext cx="2920279" cy="3794579"/>
          </a:xfrm>
          <a:prstGeom prst="rect">
            <a:avLst/>
          </a:prstGeom>
          <a:solidFill>
            <a:schemeClr val="bg1"/>
          </a:solidFill>
          <a:ln w="88900" cap="sq">
            <a:solidFill>
              <a:schemeClr val="bg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93828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43F54"/>
        </a:solidFill>
        <a:effectLst/>
      </p:bgPr>
    </p:bg>
    <p:spTree>
      <p:nvGrpSpPr>
        <p:cNvPr id="1" name=""/>
        <p:cNvGrpSpPr/>
        <p:nvPr/>
      </p:nvGrpSpPr>
      <p:grpSpPr>
        <a:xfrm>
          <a:off x="0" y="0"/>
          <a:ext cx="0" cy="0"/>
          <a:chOff x="0" y="0"/>
          <a:chExt cx="0" cy="0"/>
        </a:xfrm>
      </p:grpSpPr>
      <p:sp>
        <p:nvSpPr>
          <p:cNvPr id="2" name="TextBox 1"/>
          <p:cNvSpPr txBox="1"/>
          <p:nvPr/>
        </p:nvSpPr>
        <p:spPr>
          <a:xfrm>
            <a:off x="1151134" y="2015670"/>
            <a:ext cx="6589368" cy="3849772"/>
          </a:xfrm>
          <a:prstGeom prst="rect">
            <a:avLst/>
          </a:prstGeom>
        </p:spPr>
        <p:txBody>
          <a:bodyPr wrap="square" rtlCol="0">
            <a:spAutoFit/>
          </a:bodyPr>
          <a:lstStyle/>
          <a:p>
            <a:pPr>
              <a:spcAft>
                <a:spcPts val="800"/>
              </a:spcAft>
            </a:pPr>
            <a:r>
              <a:rPr lang="en-CA" sz="1500" i="1" dirty="0" smtClean="0">
                <a:solidFill>
                  <a:schemeClr val="bg1"/>
                </a:solidFill>
                <a:latin typeface="+mj-lt"/>
              </a:rPr>
              <a:t>Cybersecurity incidents are simply unavoidable for modern organizations. Data breaches and ransomware attacks regularly make headlines, and these sorts of incidents can have a huge impact on an organization’s reputation. How well or poorly a company weathers the fallout from a security incident often depends on their communications strategy – the information they share or don’t share with stakeholder groups. </a:t>
            </a:r>
          </a:p>
          <a:p>
            <a:pPr>
              <a:spcAft>
                <a:spcPts val="500"/>
              </a:spcAft>
            </a:pPr>
            <a:r>
              <a:rPr lang="en-CA" sz="1500" i="1" dirty="0" smtClean="0">
                <a:solidFill>
                  <a:schemeClr val="bg1"/>
                </a:solidFill>
                <a:latin typeface="+mj-lt"/>
              </a:rPr>
              <a:t>In the midst of a crisis, it can be difficult to decide what to tell stakeholders and how to deliver that information to them. While each incident is unique, the basics of effective communication remain the same in virtually every case, so many decisions can be made ahead of time.</a:t>
            </a:r>
            <a:r>
              <a:rPr lang="en-CA" sz="1500" i="1" dirty="0">
                <a:solidFill>
                  <a:schemeClr val="bg1"/>
                </a:solidFill>
                <a:latin typeface="+mj-lt"/>
              </a:rPr>
              <a:t> </a:t>
            </a:r>
            <a:r>
              <a:rPr lang="en-CA" sz="1500" i="1" dirty="0" smtClean="0">
                <a:solidFill>
                  <a:schemeClr val="bg1"/>
                </a:solidFill>
                <a:latin typeface="+mj-lt"/>
              </a:rPr>
              <a:t>Having a communications plan ready to go helps </a:t>
            </a:r>
            <a:r>
              <a:rPr lang="en-CA" sz="1500" i="1" dirty="0">
                <a:solidFill>
                  <a:schemeClr val="bg1"/>
                </a:solidFill>
                <a:latin typeface="+mj-lt"/>
              </a:rPr>
              <a:t>to save time, </a:t>
            </a:r>
            <a:r>
              <a:rPr lang="en-CA" sz="1500" i="1" dirty="0" smtClean="0">
                <a:solidFill>
                  <a:schemeClr val="bg1"/>
                </a:solidFill>
                <a:latin typeface="+mj-lt"/>
              </a:rPr>
              <a:t>reduce </a:t>
            </a:r>
            <a:r>
              <a:rPr lang="en-CA" sz="1500" i="1" dirty="0">
                <a:solidFill>
                  <a:schemeClr val="bg1"/>
                </a:solidFill>
                <a:latin typeface="+mj-lt"/>
              </a:rPr>
              <a:t>stress, and </a:t>
            </a:r>
            <a:r>
              <a:rPr lang="en-CA" sz="1500" i="1" dirty="0" smtClean="0">
                <a:solidFill>
                  <a:schemeClr val="bg1"/>
                </a:solidFill>
                <a:latin typeface="+mj-lt"/>
              </a:rPr>
              <a:t>minimize </a:t>
            </a:r>
            <a:r>
              <a:rPr lang="en-CA" sz="1500" i="1" dirty="0">
                <a:solidFill>
                  <a:schemeClr val="bg1"/>
                </a:solidFill>
                <a:latin typeface="+mj-lt"/>
              </a:rPr>
              <a:t>reputational damage in the wake of a security </a:t>
            </a:r>
            <a:r>
              <a:rPr lang="en-CA" sz="1500" i="1" dirty="0" smtClean="0">
                <a:solidFill>
                  <a:schemeClr val="bg1"/>
                </a:solidFill>
                <a:latin typeface="+mj-lt"/>
              </a:rPr>
              <a:t>incident or crisis.</a:t>
            </a:r>
          </a:p>
          <a:p>
            <a:pPr>
              <a:spcAft>
                <a:spcPts val="500"/>
              </a:spcAft>
            </a:pPr>
            <a:endParaRPr lang="en-CA" sz="1500" b="1" i="1" dirty="0">
              <a:solidFill>
                <a:schemeClr val="bg1"/>
              </a:solidFill>
              <a:latin typeface="+mj-lt"/>
            </a:endParaRPr>
          </a:p>
          <a:p>
            <a:pPr>
              <a:spcAft>
                <a:spcPts val="500"/>
              </a:spcAft>
            </a:pPr>
            <a:endParaRPr lang="en-CA" sz="1500" b="1" i="1" dirty="0" smtClean="0">
              <a:solidFill>
                <a:schemeClr val="bg1"/>
              </a:solidFill>
              <a:latin typeface="+mj-lt"/>
            </a:endParaRPr>
          </a:p>
          <a:p>
            <a:pPr>
              <a:spcAft>
                <a:spcPts val="500"/>
              </a:spcAft>
            </a:pPr>
            <a:endParaRPr lang="en-CA" sz="1500" b="1" i="1" dirty="0" smtClean="0">
              <a:solidFill>
                <a:schemeClr val="bg1"/>
              </a:solidFill>
              <a:latin typeface="+mj-lt"/>
            </a:endParaRPr>
          </a:p>
        </p:txBody>
      </p:sp>
      <p:sp>
        <p:nvSpPr>
          <p:cNvPr id="3" name="TextBox 2"/>
          <p:cNvSpPr txBox="1"/>
          <p:nvPr/>
        </p:nvSpPr>
        <p:spPr>
          <a:xfrm>
            <a:off x="3203042" y="5504872"/>
            <a:ext cx="4460917" cy="738664"/>
          </a:xfrm>
          <a:prstGeom prst="rect">
            <a:avLst/>
          </a:prstGeom>
        </p:spPr>
        <p:txBody>
          <a:bodyPr wrap="square" rtlCol="0">
            <a:spAutoFit/>
          </a:bodyPr>
          <a:lstStyle/>
          <a:p>
            <a:pPr algn="r"/>
            <a:r>
              <a:rPr lang="en-CA" sz="1400" b="1" dirty="0" smtClean="0">
                <a:solidFill>
                  <a:schemeClr val="bg1"/>
                </a:solidFill>
              </a:rPr>
              <a:t>Logan M. Rohde, </a:t>
            </a:r>
          </a:p>
          <a:p>
            <a:pPr algn="r"/>
            <a:r>
              <a:rPr lang="en-CA" sz="1400" dirty="0" smtClean="0">
                <a:solidFill>
                  <a:schemeClr val="bg1"/>
                </a:solidFill>
              </a:rPr>
              <a:t>Consulting Analyst, Security, Risk &amp; Compliance </a:t>
            </a:r>
            <a:br>
              <a:rPr lang="en-CA" sz="1400" dirty="0" smtClean="0">
                <a:solidFill>
                  <a:schemeClr val="bg1"/>
                </a:solidFill>
              </a:rPr>
            </a:br>
            <a:r>
              <a:rPr lang="en-CA" sz="1400" dirty="0" smtClean="0">
                <a:solidFill>
                  <a:schemeClr val="bg1"/>
                </a:solidFill>
              </a:rPr>
              <a:t>Info-Tech Research Group</a:t>
            </a:r>
          </a:p>
        </p:txBody>
      </p:sp>
      <p:sp>
        <p:nvSpPr>
          <p:cNvPr id="4" name="TextBox 3"/>
          <p:cNvSpPr txBox="1"/>
          <p:nvPr/>
        </p:nvSpPr>
        <p:spPr>
          <a:xfrm>
            <a:off x="545852" y="1544492"/>
            <a:ext cx="8595360" cy="338554"/>
          </a:xfrm>
          <a:prstGeom prst="rect">
            <a:avLst/>
          </a:prstGeom>
        </p:spPr>
        <p:txBody>
          <a:bodyPr wrap="square" rtlCol="0">
            <a:spAutoFit/>
          </a:bodyPr>
          <a:lstStyle/>
          <a:p>
            <a:r>
              <a:rPr lang="en-CA" sz="1600" b="1" dirty="0" smtClean="0">
                <a:solidFill>
                  <a:schemeClr val="bg1"/>
                </a:solidFill>
              </a:rPr>
              <a:t>Does your incident response plan outline a communications strategy? It should.</a:t>
            </a:r>
            <a:endParaRPr lang="en-CA" sz="1600" b="1" dirty="0">
              <a:solidFill>
                <a:schemeClr val="bg1"/>
              </a:solidFill>
            </a:endParaRPr>
          </a:p>
        </p:txBody>
      </p:sp>
      <p:sp>
        <p:nvSpPr>
          <p:cNvPr id="5" name="Rectangle 4"/>
          <p:cNvSpPr/>
          <p:nvPr/>
        </p:nvSpPr>
        <p:spPr>
          <a:xfrm>
            <a:off x="1" y="356594"/>
            <a:ext cx="9144000" cy="109700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33400"/>
            <a:r>
              <a:rPr lang="en-CA" sz="4000" b="1" dirty="0">
                <a:solidFill>
                  <a:schemeClr val="bg1"/>
                </a:solidFill>
              </a:rPr>
              <a:t>ANALYST PERSPECTIVE </a:t>
            </a:r>
          </a:p>
        </p:txBody>
      </p:sp>
      <p:pic>
        <p:nvPicPr>
          <p:cNvPr id="10" name="Picture 100"/>
          <p:cNvPicPr>
            <a:picLocks noChangeAspect="1"/>
          </p:cNvPicPr>
          <p:nvPr/>
        </p:nvPicPr>
        <p:blipFill>
          <a:blip r:embed="rId2"/>
          <a:stretch>
            <a:fillRect/>
          </a:stretch>
        </p:blipFill>
        <p:spPr>
          <a:xfrm>
            <a:off x="545852" y="1870968"/>
            <a:ext cx="678666" cy="619651"/>
          </a:xfrm>
          <a:prstGeom prst="rect">
            <a:avLst/>
          </a:prstGeom>
        </p:spPr>
      </p:pic>
      <p:pic>
        <p:nvPicPr>
          <p:cNvPr id="11" name="Picture 101"/>
          <p:cNvPicPr>
            <a:picLocks noChangeAspect="1"/>
          </p:cNvPicPr>
          <p:nvPr/>
        </p:nvPicPr>
        <p:blipFill>
          <a:blip r:embed="rId3"/>
          <a:stretch>
            <a:fillRect/>
          </a:stretch>
        </p:blipFill>
        <p:spPr>
          <a:xfrm>
            <a:off x="7590593" y="4945283"/>
            <a:ext cx="656535" cy="538507"/>
          </a:xfrm>
          <a:prstGeom prst="rect">
            <a:avLst/>
          </a:prstGeom>
        </p:spPr>
      </p:pic>
    </p:spTree>
    <p:extLst>
      <p:ext uri="{BB962C8B-B14F-4D97-AF65-F5344CB8AC3E}">
        <p14:creationId xmlns:p14="http://schemas.microsoft.com/office/powerpoint/2010/main" val="6314664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Begin considering your message</a:t>
            </a:r>
            <a:endParaRPr lang="en-US" dirty="0"/>
          </a:p>
        </p:txBody>
      </p:sp>
      <p:sp>
        <p:nvSpPr>
          <p:cNvPr id="3" name="Text Placeholder 2"/>
          <p:cNvSpPr>
            <a:spLocks noGrp="1"/>
          </p:cNvSpPr>
          <p:nvPr>
            <p:ph type="body" sz="quarter" idx="10"/>
          </p:nvPr>
        </p:nvSpPr>
        <p:spPr>
          <a:xfrm>
            <a:off x="0" y="245442"/>
            <a:ext cx="754380" cy="891556"/>
          </a:xfrm>
        </p:spPr>
        <p:txBody>
          <a:bodyPr/>
          <a:lstStyle/>
          <a:p>
            <a:r>
              <a:rPr lang="en-US" dirty="0" smtClean="0"/>
              <a:t>1.10</a:t>
            </a:r>
            <a:endParaRPr lang="en-US" dirty="0"/>
          </a:p>
        </p:txBody>
      </p:sp>
      <p:pic>
        <p:nvPicPr>
          <p:cNvPr id="11" name="Picture 102"/>
          <p:cNvPicPr>
            <a:picLocks noChangeAspect="1"/>
          </p:cNvPicPr>
          <p:nvPr/>
        </p:nvPicPr>
        <p:blipFill>
          <a:blip r:embed="rId2"/>
          <a:stretch>
            <a:fillRect/>
          </a:stretch>
        </p:blipFill>
        <p:spPr>
          <a:xfrm>
            <a:off x="285964" y="1054675"/>
            <a:ext cx="292633" cy="219475"/>
          </a:xfrm>
          <a:prstGeom prst="rect">
            <a:avLst/>
          </a:prstGeom>
        </p:spPr>
      </p:pic>
      <p:sp>
        <p:nvSpPr>
          <p:cNvPr id="13" name="Rectangle 12"/>
          <p:cNvSpPr/>
          <p:nvPr/>
        </p:nvSpPr>
        <p:spPr>
          <a:xfrm>
            <a:off x="320633" y="3049401"/>
            <a:ext cx="2193967" cy="506787"/>
          </a:xfrm>
          <a:prstGeom prst="rect">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smtClean="0"/>
              <a:t>Understand what to say and who to tell</a:t>
            </a:r>
            <a:endParaRPr lang="en-CA" sz="1200" b="1" dirty="0"/>
          </a:p>
        </p:txBody>
      </p:sp>
      <p:cxnSp>
        <p:nvCxnSpPr>
          <p:cNvPr id="14" name="Straight Connector 13"/>
          <p:cNvCxnSpPr/>
          <p:nvPr/>
        </p:nvCxnSpPr>
        <p:spPr>
          <a:xfrm flipV="1">
            <a:off x="352678" y="2739948"/>
            <a:ext cx="8422417" cy="4061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453312" y="3052391"/>
            <a:ext cx="2192400" cy="506787"/>
          </a:xfrm>
          <a:prstGeom prst="rect">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smtClean="0"/>
              <a:t>Strike a balance</a:t>
            </a:r>
            <a:endParaRPr lang="en-CA" sz="1200" b="1" dirty="0"/>
          </a:p>
        </p:txBody>
      </p:sp>
      <p:sp>
        <p:nvSpPr>
          <p:cNvPr id="16" name="Rectangle 15"/>
          <p:cNvSpPr/>
          <p:nvPr/>
        </p:nvSpPr>
        <p:spPr>
          <a:xfrm>
            <a:off x="6577525" y="3053385"/>
            <a:ext cx="2192400" cy="506787"/>
          </a:xfrm>
          <a:prstGeom prst="rect">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smtClean="0"/>
              <a:t>Consider the audience</a:t>
            </a:r>
            <a:endParaRPr lang="en-CA" sz="1200" b="1" dirty="0"/>
          </a:p>
        </p:txBody>
      </p:sp>
      <p:sp>
        <p:nvSpPr>
          <p:cNvPr id="17" name="Right Arrow 16"/>
          <p:cNvSpPr/>
          <p:nvPr/>
        </p:nvSpPr>
        <p:spPr>
          <a:xfrm>
            <a:off x="5743856" y="3232307"/>
            <a:ext cx="735525" cy="209175"/>
          </a:xfrm>
          <a:prstGeom prst="rightArrow">
            <a:avLst/>
          </a:prstGeom>
          <a:solidFill>
            <a:schemeClr val="accent2"/>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236315" y="3602555"/>
            <a:ext cx="2162968" cy="2769989"/>
          </a:xfrm>
          <a:prstGeom prst="rect">
            <a:avLst/>
          </a:prstGeom>
        </p:spPr>
        <p:txBody>
          <a:bodyPr wrap="square" rtlCol="0">
            <a:spAutoFit/>
          </a:bodyPr>
          <a:lstStyle/>
          <a:p>
            <a:pPr marL="171450" indent="-171450">
              <a:spcAft>
                <a:spcPts val="600"/>
              </a:spcAft>
              <a:buFont typeface="Arial" panose="020B0604020202020204" pitchFamily="34" charset="0"/>
              <a:buChar char="•"/>
            </a:pPr>
            <a:r>
              <a:rPr lang="en-US" sz="1100" dirty="0"/>
              <a:t>Transparency is the best policy</a:t>
            </a:r>
            <a:r>
              <a:rPr lang="en-US" sz="1100" dirty="0" smtClean="0"/>
              <a:t>.</a:t>
            </a:r>
          </a:p>
          <a:p>
            <a:pPr marL="171450" indent="-171450">
              <a:spcAft>
                <a:spcPts val="600"/>
              </a:spcAft>
              <a:buFont typeface="Arial" panose="020B0604020202020204" pitchFamily="34" charset="0"/>
              <a:buChar char="•"/>
            </a:pPr>
            <a:r>
              <a:rPr lang="en-US" sz="1100" dirty="0" smtClean="0"/>
              <a:t>When things go wrong, it’s common to want to hide details – this is a mistake.</a:t>
            </a:r>
          </a:p>
          <a:p>
            <a:pPr marL="171450" indent="-171450">
              <a:spcAft>
                <a:spcPts val="600"/>
              </a:spcAft>
              <a:buFont typeface="Arial" panose="020B0604020202020204" pitchFamily="34" charset="0"/>
              <a:buChar char="•"/>
            </a:pPr>
            <a:r>
              <a:rPr lang="en-US" sz="1100" dirty="0" smtClean="0"/>
              <a:t>Be as honest as you can with all stakeholders, especially employees – they can be your best ally in a crisis.</a:t>
            </a:r>
          </a:p>
          <a:p>
            <a:pPr marL="171450" indent="-171450">
              <a:spcAft>
                <a:spcPts val="600"/>
              </a:spcAft>
              <a:buFont typeface="Arial" panose="020B0604020202020204" pitchFamily="34" charset="0"/>
              <a:buChar char="•"/>
            </a:pPr>
            <a:r>
              <a:rPr lang="en-US" sz="1100" dirty="0" smtClean="0"/>
              <a:t>If you must withhold details, admit</a:t>
            </a:r>
            <a:r>
              <a:rPr lang="en-US" sz="1100" dirty="0"/>
              <a:t>, if </a:t>
            </a:r>
            <a:r>
              <a:rPr lang="en-US" sz="1100" dirty="0" smtClean="0"/>
              <a:t>possible, that you’re doing so and why.</a:t>
            </a:r>
          </a:p>
          <a:p>
            <a:pPr marL="171450" indent="-171450">
              <a:spcAft>
                <a:spcPts val="600"/>
              </a:spcAft>
              <a:buFont typeface="Arial" panose="020B0604020202020204" pitchFamily="34" charset="0"/>
              <a:buChar char="•"/>
            </a:pPr>
            <a:endParaRPr lang="en-US" sz="1100" dirty="0" smtClean="0"/>
          </a:p>
        </p:txBody>
      </p:sp>
      <p:sp>
        <p:nvSpPr>
          <p:cNvPr id="21" name="TextBox 20"/>
          <p:cNvSpPr txBox="1"/>
          <p:nvPr/>
        </p:nvSpPr>
        <p:spPr>
          <a:xfrm>
            <a:off x="3359109" y="3602555"/>
            <a:ext cx="2409556" cy="2523768"/>
          </a:xfrm>
          <a:prstGeom prst="rect">
            <a:avLst/>
          </a:prstGeom>
        </p:spPr>
        <p:txBody>
          <a:bodyPr wrap="square" rtlCol="0">
            <a:spAutoFit/>
          </a:bodyPr>
          <a:lstStyle/>
          <a:p>
            <a:pPr marL="171450" indent="-171450">
              <a:spcAft>
                <a:spcPts val="600"/>
              </a:spcAft>
              <a:buFont typeface="Arial" panose="020B0604020202020204" pitchFamily="34" charset="0"/>
              <a:buChar char="•"/>
            </a:pPr>
            <a:r>
              <a:rPr lang="en-US" sz="1100" dirty="0" smtClean="0"/>
              <a:t>Transparency must be balanced with a need-to-know policy.</a:t>
            </a:r>
          </a:p>
          <a:p>
            <a:pPr marL="171450" indent="-171450">
              <a:spcAft>
                <a:spcPts val="600"/>
              </a:spcAft>
              <a:buFont typeface="Arial" panose="020B0604020202020204" pitchFamily="34" charset="0"/>
              <a:buChar char="•"/>
            </a:pPr>
            <a:r>
              <a:rPr lang="en-US" sz="1100" dirty="0" smtClean="0"/>
              <a:t>Certain information may need to be withheld for legal or security reasons.</a:t>
            </a:r>
          </a:p>
          <a:p>
            <a:pPr marL="171450" indent="-171450">
              <a:spcAft>
                <a:spcPts val="600"/>
              </a:spcAft>
              <a:buFont typeface="Arial" panose="020B0604020202020204" pitchFamily="34" charset="0"/>
              <a:buChar char="•"/>
            </a:pPr>
            <a:r>
              <a:rPr lang="en-US" sz="1100" dirty="0" smtClean="0"/>
              <a:t>Use your organization’s threat escalation protocol to determine which stakeholders need to be informed – not all issues need to be made public.</a:t>
            </a:r>
          </a:p>
          <a:p>
            <a:pPr marL="171450" indent="-171450">
              <a:spcAft>
                <a:spcPts val="600"/>
              </a:spcAft>
              <a:buFont typeface="Arial" panose="020B0604020202020204" pitchFamily="34" charset="0"/>
              <a:buChar char="•"/>
            </a:pPr>
            <a:r>
              <a:rPr lang="en-US" sz="1100" dirty="0" smtClean="0"/>
              <a:t>Be sure that this protocol aligns with the organizations risk-tolerance profile.</a:t>
            </a:r>
          </a:p>
        </p:txBody>
      </p:sp>
      <p:sp>
        <p:nvSpPr>
          <p:cNvPr id="22" name="Right Arrow 21"/>
          <p:cNvSpPr/>
          <p:nvPr/>
        </p:nvSpPr>
        <p:spPr>
          <a:xfrm>
            <a:off x="2619643" y="3232308"/>
            <a:ext cx="735525" cy="209175"/>
          </a:xfrm>
          <a:prstGeom prst="rightArrow">
            <a:avLst/>
          </a:prstGeom>
          <a:solidFill>
            <a:schemeClr val="accent2"/>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6479380" y="3602555"/>
            <a:ext cx="2397919" cy="2693045"/>
          </a:xfrm>
          <a:prstGeom prst="rect">
            <a:avLst/>
          </a:prstGeom>
        </p:spPr>
        <p:txBody>
          <a:bodyPr wrap="square" rtlCol="0">
            <a:spAutoFit/>
          </a:bodyPr>
          <a:lstStyle/>
          <a:p>
            <a:pPr marL="171450" indent="-171450">
              <a:spcAft>
                <a:spcPts val="600"/>
              </a:spcAft>
              <a:buFont typeface="Arial" panose="020B0604020202020204" pitchFamily="34" charset="0"/>
              <a:buChar char="•"/>
            </a:pPr>
            <a:r>
              <a:rPr lang="en-US" sz="1100" dirty="0" smtClean="0"/>
              <a:t>A security incident leads to doubt and a loss of trust, and hiding details only adds to these feelings.</a:t>
            </a:r>
          </a:p>
          <a:p>
            <a:pPr marL="171450" indent="-171450">
              <a:spcAft>
                <a:spcPts val="600"/>
              </a:spcAft>
              <a:buFont typeface="Arial" panose="020B0604020202020204" pitchFamily="34" charset="0"/>
              <a:buChar char="•"/>
            </a:pPr>
            <a:r>
              <a:rPr lang="en-US" sz="1100" dirty="0" smtClean="0"/>
              <a:t>Be honest and be reassuring: stakeholders will be looking to you for leadership.</a:t>
            </a:r>
          </a:p>
          <a:p>
            <a:pPr marL="171450" indent="-171450">
              <a:spcAft>
                <a:spcPts val="600"/>
              </a:spcAft>
              <a:buFont typeface="Arial" panose="020B0604020202020204" pitchFamily="34" charset="0"/>
              <a:buChar char="•"/>
            </a:pPr>
            <a:r>
              <a:rPr lang="en-US" sz="1100" dirty="0"/>
              <a:t>When addressing internal or external stakeholders, consider what you would want to hear</a:t>
            </a:r>
            <a:r>
              <a:rPr lang="en-US" sz="1100" dirty="0" smtClean="0"/>
              <a:t>.</a:t>
            </a:r>
          </a:p>
          <a:p>
            <a:pPr marL="171450" indent="-171450">
              <a:spcAft>
                <a:spcPts val="600"/>
              </a:spcAft>
              <a:buFont typeface="Arial" panose="020B0604020202020204" pitchFamily="34" charset="0"/>
              <a:buChar char="•"/>
            </a:pPr>
            <a:r>
              <a:rPr lang="en-US" sz="1100" dirty="0" smtClean="0"/>
              <a:t>Reminding them that you’re handling the issue and that you will support them through any difficulties helps to restore trust.</a:t>
            </a:r>
            <a:endParaRPr lang="en-US" sz="1100" dirty="0"/>
          </a:p>
        </p:txBody>
      </p:sp>
      <p:sp>
        <p:nvSpPr>
          <p:cNvPr id="25" name="Rectangle 24"/>
          <p:cNvSpPr/>
          <p:nvPr/>
        </p:nvSpPr>
        <p:spPr>
          <a:xfrm>
            <a:off x="445871" y="1083522"/>
            <a:ext cx="8431428" cy="1615827"/>
          </a:xfrm>
          <a:prstGeom prst="rect">
            <a:avLst/>
          </a:prstGeom>
        </p:spPr>
        <p:txBody>
          <a:bodyPr wrap="square">
            <a:spAutoFit/>
          </a:bodyPr>
          <a:lstStyle/>
          <a:p>
            <a:pPr algn="ctr">
              <a:spcAft>
                <a:spcPts val="600"/>
              </a:spcAft>
            </a:pPr>
            <a:r>
              <a:rPr lang="en-CA" sz="1400" i="1" dirty="0">
                <a:solidFill>
                  <a:srgbClr val="000000"/>
                </a:solidFill>
                <a:latin typeface="+mj-lt"/>
              </a:rPr>
              <a:t>You have to be 100% transparent with </a:t>
            </a:r>
            <a:r>
              <a:rPr lang="en-CA" sz="1400" i="1" dirty="0" smtClean="0">
                <a:solidFill>
                  <a:srgbClr val="000000"/>
                </a:solidFill>
                <a:latin typeface="+mj-lt"/>
              </a:rPr>
              <a:t>what’s </a:t>
            </a:r>
            <a:r>
              <a:rPr lang="en-CA" sz="1400" i="1" dirty="0">
                <a:solidFill>
                  <a:srgbClr val="000000"/>
                </a:solidFill>
                <a:latin typeface="+mj-lt"/>
              </a:rPr>
              <a:t>happened. That </a:t>
            </a:r>
            <a:r>
              <a:rPr lang="en-CA" sz="1400" i="1" dirty="0" smtClean="0">
                <a:solidFill>
                  <a:srgbClr val="000000"/>
                </a:solidFill>
                <a:latin typeface="+mj-lt"/>
              </a:rPr>
              <a:t>doesn’t </a:t>
            </a:r>
            <a:r>
              <a:rPr lang="en-CA" sz="1400" i="1" dirty="0">
                <a:solidFill>
                  <a:srgbClr val="000000"/>
                </a:solidFill>
                <a:latin typeface="+mj-lt"/>
              </a:rPr>
              <a:t>mean you need to drill down into the details that create any legal liability. But the </a:t>
            </a:r>
            <a:r>
              <a:rPr lang="en-CA" sz="1400" b="1" i="1" dirty="0">
                <a:solidFill>
                  <a:srgbClr val="000000"/>
                </a:solidFill>
                <a:latin typeface="+mj-lt"/>
              </a:rPr>
              <a:t>employees should know everything,</a:t>
            </a:r>
            <a:r>
              <a:rPr lang="en-CA" sz="1400" i="1" dirty="0">
                <a:solidFill>
                  <a:srgbClr val="000000"/>
                </a:solidFill>
                <a:latin typeface="+mj-lt"/>
              </a:rPr>
              <a:t> including the fact that you're not giving them all the details because of legal liability. </a:t>
            </a:r>
            <a:r>
              <a:rPr lang="en-CA" sz="1400" i="1" dirty="0" smtClean="0">
                <a:solidFill>
                  <a:srgbClr val="000000"/>
                </a:solidFill>
                <a:latin typeface="+mj-lt"/>
              </a:rPr>
              <a:t>That’s </a:t>
            </a:r>
            <a:r>
              <a:rPr lang="en-CA" sz="1400" i="1" dirty="0">
                <a:solidFill>
                  <a:srgbClr val="000000"/>
                </a:solidFill>
                <a:latin typeface="+mj-lt"/>
              </a:rPr>
              <a:t>a fair thing; employees can understand that. 100% transparency gives your employees a sense of trust and </a:t>
            </a:r>
            <a:r>
              <a:rPr lang="en-CA" sz="1400" i="1" dirty="0" smtClean="0">
                <a:solidFill>
                  <a:srgbClr val="000000"/>
                </a:solidFill>
                <a:latin typeface="+mj-lt"/>
              </a:rPr>
              <a:t>confidence.</a:t>
            </a:r>
          </a:p>
          <a:p>
            <a:pPr algn="r">
              <a:spcAft>
                <a:spcPts val="600"/>
              </a:spcAft>
            </a:pPr>
            <a:r>
              <a:rPr lang="en-CA" sz="1200" dirty="0" smtClean="0">
                <a:solidFill>
                  <a:srgbClr val="000000"/>
                </a:solidFill>
              </a:rPr>
              <a:t>– Tracy Williams, </a:t>
            </a:r>
            <a:r>
              <a:rPr lang="en-US" sz="1200" dirty="0">
                <a:solidFill>
                  <a:srgbClr val="000000"/>
                </a:solidFill>
              </a:rPr>
              <a:t>President &amp; CEO </a:t>
            </a:r>
            <a:r>
              <a:rPr lang="en-US" sz="1200" dirty="0" smtClean="0">
                <a:solidFill>
                  <a:srgbClr val="000000"/>
                </a:solidFill>
              </a:rPr>
              <a:t/>
            </a:r>
            <a:br>
              <a:rPr lang="en-US" sz="1200" dirty="0" smtClean="0">
                <a:solidFill>
                  <a:srgbClr val="000000"/>
                </a:solidFill>
              </a:rPr>
            </a:br>
            <a:r>
              <a:rPr lang="en-US" sz="1200" dirty="0" smtClean="0">
                <a:solidFill>
                  <a:srgbClr val="000000"/>
                </a:solidFill>
              </a:rPr>
              <a:t>of </a:t>
            </a:r>
            <a:r>
              <a:rPr lang="en-US" sz="1200" dirty="0">
                <a:solidFill>
                  <a:srgbClr val="000000"/>
                </a:solidFill>
              </a:rPr>
              <a:t>Olmstead Williams Communications</a:t>
            </a:r>
            <a:endParaRPr lang="en-US" sz="1200" dirty="0"/>
          </a:p>
        </p:txBody>
      </p:sp>
      <p:pic>
        <p:nvPicPr>
          <p:cNvPr id="18" name="Picture 102"/>
          <p:cNvPicPr>
            <a:picLocks noChangeAspect="1"/>
          </p:cNvPicPr>
          <p:nvPr/>
        </p:nvPicPr>
        <p:blipFill>
          <a:blip r:embed="rId2"/>
          <a:stretch>
            <a:fillRect/>
          </a:stretch>
        </p:blipFill>
        <p:spPr>
          <a:xfrm rot="10800000">
            <a:off x="5132617" y="1964319"/>
            <a:ext cx="292633" cy="219475"/>
          </a:xfrm>
          <a:prstGeom prst="rect">
            <a:avLst/>
          </a:prstGeom>
        </p:spPr>
      </p:pic>
    </p:spTree>
    <p:extLst>
      <p:ext uri="{BB962C8B-B14F-4D97-AF65-F5344CB8AC3E}">
        <p14:creationId xmlns:p14="http://schemas.microsoft.com/office/powerpoint/2010/main" val="10769473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Seek to STAAR in your incident response communications</a:t>
            </a:r>
            <a:endParaRPr lang="en-US" dirty="0"/>
          </a:p>
        </p:txBody>
      </p:sp>
      <p:sp>
        <p:nvSpPr>
          <p:cNvPr id="6" name="TextBox 5"/>
          <p:cNvSpPr txBox="1"/>
          <p:nvPr/>
        </p:nvSpPr>
        <p:spPr>
          <a:xfrm>
            <a:off x="249490" y="1123378"/>
            <a:ext cx="4988345" cy="646331"/>
          </a:xfrm>
          <a:prstGeom prst="rect">
            <a:avLst/>
          </a:prstGeom>
        </p:spPr>
        <p:txBody>
          <a:bodyPr wrap="square" rtlCol="0">
            <a:spAutoFit/>
          </a:bodyPr>
          <a:lstStyle/>
          <a:p>
            <a:pPr>
              <a:spcAft>
                <a:spcPts val="600"/>
              </a:spcAft>
            </a:pPr>
            <a:r>
              <a:rPr lang="en-US" b="1" dirty="0" smtClean="0"/>
              <a:t>Effective communications are composed </a:t>
            </a:r>
            <a:br>
              <a:rPr lang="en-US" b="1" dirty="0" smtClean="0"/>
            </a:br>
            <a:r>
              <a:rPr lang="en-US" b="1" dirty="0" smtClean="0"/>
              <a:t>of the following elements:</a:t>
            </a:r>
          </a:p>
        </p:txBody>
      </p:sp>
      <p:grpSp>
        <p:nvGrpSpPr>
          <p:cNvPr id="25" name="Group 24"/>
          <p:cNvGrpSpPr/>
          <p:nvPr/>
        </p:nvGrpSpPr>
        <p:grpSpPr>
          <a:xfrm>
            <a:off x="225146" y="1947529"/>
            <a:ext cx="4671714" cy="3768218"/>
            <a:chOff x="2054460" y="1493590"/>
            <a:chExt cx="5631967" cy="4542762"/>
          </a:xfrm>
          <a:effectLst>
            <a:outerShdw blurRad="50800" dist="38100" dir="2700000" algn="tl" rotWithShape="0">
              <a:prstClr val="black">
                <a:alpha val="40000"/>
              </a:prstClr>
            </a:outerShdw>
          </a:effectLst>
        </p:grpSpPr>
        <p:sp>
          <p:nvSpPr>
            <p:cNvPr id="4" name="5-Point Star 3"/>
            <p:cNvSpPr/>
            <p:nvPr/>
          </p:nvSpPr>
          <p:spPr>
            <a:xfrm>
              <a:off x="2054460" y="1493590"/>
              <a:ext cx="5631967" cy="4542762"/>
            </a:xfrm>
            <a:prstGeom prst="star5">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rot="16200000">
              <a:off x="4383505" y="2176579"/>
              <a:ext cx="956521" cy="366435"/>
            </a:xfrm>
            <a:prstGeom prst="rect">
              <a:avLst/>
            </a:prstGeom>
          </p:spPr>
          <p:txBody>
            <a:bodyPr wrap="square" rtlCol="0">
              <a:spAutoFit/>
            </a:bodyPr>
            <a:lstStyle/>
            <a:p>
              <a:r>
                <a:rPr lang="en-US" sz="1200" b="1" dirty="0" smtClean="0"/>
                <a:t>Speed</a:t>
              </a:r>
              <a:endParaRPr lang="en-US" sz="1100" b="1" dirty="0" smtClean="0"/>
            </a:p>
          </p:txBody>
        </p:sp>
        <p:sp>
          <p:nvSpPr>
            <p:cNvPr id="15" name="TextBox 14"/>
            <p:cNvSpPr txBox="1"/>
            <p:nvPr/>
          </p:nvSpPr>
          <p:spPr>
            <a:xfrm>
              <a:off x="5502205" y="3398535"/>
              <a:ext cx="1872769" cy="366436"/>
            </a:xfrm>
            <a:prstGeom prst="rect">
              <a:avLst/>
            </a:prstGeom>
          </p:spPr>
          <p:txBody>
            <a:bodyPr wrap="square" rtlCol="0">
              <a:spAutoFit/>
            </a:bodyPr>
            <a:lstStyle/>
            <a:p>
              <a:r>
                <a:rPr lang="en-US" sz="1200" b="1" dirty="0" smtClean="0"/>
                <a:t>Transparency</a:t>
              </a:r>
              <a:endParaRPr lang="en-US" sz="1100" b="1" dirty="0" smtClean="0"/>
            </a:p>
          </p:txBody>
        </p:sp>
        <p:sp>
          <p:nvSpPr>
            <p:cNvPr id="16" name="TextBox 15"/>
            <p:cNvSpPr txBox="1"/>
            <p:nvPr/>
          </p:nvSpPr>
          <p:spPr>
            <a:xfrm rot="2010231">
              <a:off x="5325949" y="5221034"/>
              <a:ext cx="1512277" cy="366436"/>
            </a:xfrm>
            <a:prstGeom prst="rect">
              <a:avLst/>
            </a:prstGeom>
          </p:spPr>
          <p:txBody>
            <a:bodyPr wrap="square" rtlCol="0">
              <a:spAutoFit/>
            </a:bodyPr>
            <a:lstStyle/>
            <a:p>
              <a:r>
                <a:rPr lang="en-US" sz="1200" b="1" dirty="0" smtClean="0"/>
                <a:t>Accuracy</a:t>
              </a:r>
              <a:endParaRPr lang="en-US" sz="1100" b="1" dirty="0" smtClean="0"/>
            </a:p>
          </p:txBody>
        </p:sp>
        <p:sp>
          <p:nvSpPr>
            <p:cNvPr id="17" name="TextBox 16"/>
            <p:cNvSpPr txBox="1"/>
            <p:nvPr/>
          </p:nvSpPr>
          <p:spPr>
            <a:xfrm rot="19360628">
              <a:off x="3180581" y="4940021"/>
              <a:ext cx="1775385" cy="366436"/>
            </a:xfrm>
            <a:prstGeom prst="rect">
              <a:avLst/>
            </a:prstGeom>
          </p:spPr>
          <p:txBody>
            <a:bodyPr wrap="square" rtlCol="0">
              <a:spAutoFit/>
            </a:bodyPr>
            <a:lstStyle/>
            <a:p>
              <a:r>
                <a:rPr lang="en-US" sz="1200" b="1" dirty="0" smtClean="0"/>
                <a:t>Accountability</a:t>
              </a:r>
              <a:endParaRPr lang="en-US" sz="1100" b="1" dirty="0" smtClean="0"/>
            </a:p>
          </p:txBody>
        </p:sp>
        <p:sp>
          <p:nvSpPr>
            <p:cNvPr id="18" name="TextBox 17"/>
            <p:cNvSpPr txBox="1"/>
            <p:nvPr/>
          </p:nvSpPr>
          <p:spPr>
            <a:xfrm>
              <a:off x="2765251" y="3359130"/>
              <a:ext cx="2461846" cy="366436"/>
            </a:xfrm>
            <a:prstGeom prst="rect">
              <a:avLst/>
            </a:prstGeom>
          </p:spPr>
          <p:txBody>
            <a:bodyPr wrap="square" rtlCol="0">
              <a:spAutoFit/>
            </a:bodyPr>
            <a:lstStyle/>
            <a:p>
              <a:r>
                <a:rPr lang="en-US" sz="1200" b="1" dirty="0" smtClean="0"/>
                <a:t>Regularity</a:t>
              </a:r>
            </a:p>
          </p:txBody>
        </p:sp>
      </p:grpSp>
      <p:sp>
        <p:nvSpPr>
          <p:cNvPr id="21" name="Rectangle 20"/>
          <p:cNvSpPr/>
          <p:nvPr/>
        </p:nvSpPr>
        <p:spPr>
          <a:xfrm>
            <a:off x="5029201" y="1475934"/>
            <a:ext cx="3846930" cy="696621"/>
          </a:xfrm>
          <a:prstGeom prst="rect">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Be the first to break the story. If the media beats you to it, it’ll seem like you’re hiding.</a:t>
            </a:r>
            <a:endParaRPr lang="en-US" sz="1600" dirty="0"/>
          </a:p>
        </p:txBody>
      </p:sp>
      <p:sp>
        <p:nvSpPr>
          <p:cNvPr id="27" name="Rectangle 26"/>
          <p:cNvSpPr/>
          <p:nvPr/>
        </p:nvSpPr>
        <p:spPr>
          <a:xfrm>
            <a:off x="5029200" y="2545781"/>
            <a:ext cx="3832281" cy="698400"/>
          </a:xfrm>
          <a:prstGeom prst="rect">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Communicate open and honestly, even about the fact you can’t be open and honest.</a:t>
            </a:r>
            <a:endParaRPr lang="en-US" sz="1200" dirty="0"/>
          </a:p>
        </p:txBody>
      </p:sp>
      <p:sp>
        <p:nvSpPr>
          <p:cNvPr id="30" name="Rectangle 29"/>
          <p:cNvSpPr/>
          <p:nvPr/>
        </p:nvSpPr>
        <p:spPr>
          <a:xfrm>
            <a:off x="5029200" y="3579390"/>
            <a:ext cx="3832279" cy="698400"/>
          </a:xfrm>
          <a:prstGeom prst="rect">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Release information only when you are certain it is correct. Changing your story later on never looks good.</a:t>
            </a:r>
            <a:endParaRPr lang="en-US" sz="1200" dirty="0"/>
          </a:p>
        </p:txBody>
      </p:sp>
      <p:sp>
        <p:nvSpPr>
          <p:cNvPr id="33" name="Rectangle 32"/>
          <p:cNvSpPr/>
          <p:nvPr/>
        </p:nvSpPr>
        <p:spPr>
          <a:xfrm>
            <a:off x="5029200" y="4662319"/>
            <a:ext cx="3846930" cy="698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Take responsibility for the incident to help repair stakeholder trust. This isn’t necessarily admitting guilt, but do acknowledge your role in what happened.</a:t>
            </a:r>
            <a:endParaRPr lang="en-US" sz="1200" dirty="0"/>
          </a:p>
        </p:txBody>
      </p:sp>
      <p:sp>
        <p:nvSpPr>
          <p:cNvPr id="24" name="Rectangle 23"/>
          <p:cNvSpPr/>
          <p:nvPr/>
        </p:nvSpPr>
        <p:spPr>
          <a:xfrm>
            <a:off x="5029200" y="5695928"/>
            <a:ext cx="3846930" cy="698400"/>
          </a:xfrm>
          <a:prstGeom prst="rect">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Update stakeholders regularly and set a date for the next update. Keep these commitments, even if you only report that there is no new information.</a:t>
            </a:r>
            <a:endParaRPr lang="en-US" sz="1200" dirty="0"/>
          </a:p>
        </p:txBody>
      </p:sp>
      <p:sp>
        <p:nvSpPr>
          <p:cNvPr id="5" name="Rectangle 4"/>
          <p:cNvSpPr/>
          <p:nvPr/>
        </p:nvSpPr>
        <p:spPr>
          <a:xfrm>
            <a:off x="5237833" y="1133489"/>
            <a:ext cx="4572000" cy="400110"/>
          </a:xfrm>
          <a:prstGeom prst="rect">
            <a:avLst/>
          </a:prstGeom>
        </p:spPr>
        <p:txBody>
          <a:bodyPr>
            <a:spAutoFit/>
          </a:bodyPr>
          <a:lstStyle/>
          <a:p>
            <a:pPr>
              <a:spcAft>
                <a:spcPts val="600"/>
              </a:spcAft>
            </a:pPr>
            <a:r>
              <a:rPr lang="en-US" sz="2000" b="1" dirty="0" smtClean="0"/>
              <a:t>S</a:t>
            </a:r>
            <a:r>
              <a:rPr lang="en-US" dirty="0" smtClean="0"/>
              <a:t>peed</a:t>
            </a:r>
            <a:endParaRPr lang="en-US" dirty="0"/>
          </a:p>
        </p:txBody>
      </p:sp>
      <p:sp>
        <p:nvSpPr>
          <p:cNvPr id="8" name="Rectangle 7"/>
          <p:cNvSpPr/>
          <p:nvPr/>
        </p:nvSpPr>
        <p:spPr>
          <a:xfrm>
            <a:off x="5237835" y="4615803"/>
            <a:ext cx="1507851" cy="1099944"/>
          </a:xfrm>
          <a:prstGeom prst="rect">
            <a:avLst/>
          </a:prstGeom>
          <a:effectLst/>
        </p:spPr>
        <p:txBody>
          <a:bodyPr wrap="square">
            <a:spAutoFit/>
          </a:bodyPr>
          <a:lstStyle/>
          <a:p>
            <a:pPr>
              <a:spcAft>
                <a:spcPts val="600"/>
              </a:spcAft>
            </a:pPr>
            <a:endParaRPr lang="en-US" dirty="0"/>
          </a:p>
          <a:p>
            <a:pPr>
              <a:spcAft>
                <a:spcPts val="600"/>
              </a:spcAft>
            </a:pPr>
            <a:endParaRPr lang="en-US" dirty="0"/>
          </a:p>
          <a:p>
            <a:pPr>
              <a:spcAft>
                <a:spcPts val="600"/>
              </a:spcAft>
            </a:pPr>
            <a:r>
              <a:rPr lang="en-US" sz="2000" b="1" dirty="0"/>
              <a:t>R</a:t>
            </a:r>
            <a:r>
              <a:rPr lang="en-US" dirty="0"/>
              <a:t>egularity</a:t>
            </a:r>
          </a:p>
        </p:txBody>
      </p:sp>
      <p:sp>
        <p:nvSpPr>
          <p:cNvPr id="9" name="Rectangle 8"/>
          <p:cNvSpPr/>
          <p:nvPr/>
        </p:nvSpPr>
        <p:spPr>
          <a:xfrm>
            <a:off x="5237833" y="2176720"/>
            <a:ext cx="1611339" cy="400110"/>
          </a:xfrm>
          <a:prstGeom prst="rect">
            <a:avLst/>
          </a:prstGeom>
        </p:spPr>
        <p:txBody>
          <a:bodyPr wrap="none">
            <a:spAutoFit/>
          </a:bodyPr>
          <a:lstStyle/>
          <a:p>
            <a:r>
              <a:rPr lang="en-US" sz="2000" b="1" dirty="0"/>
              <a:t>T</a:t>
            </a:r>
            <a:r>
              <a:rPr lang="en-US" dirty="0"/>
              <a:t>ransparency</a:t>
            </a:r>
          </a:p>
        </p:txBody>
      </p:sp>
      <p:sp>
        <p:nvSpPr>
          <p:cNvPr id="10" name="Rectangle 9"/>
          <p:cNvSpPr/>
          <p:nvPr/>
        </p:nvSpPr>
        <p:spPr>
          <a:xfrm>
            <a:off x="5237833" y="3210329"/>
            <a:ext cx="1165704" cy="400110"/>
          </a:xfrm>
          <a:prstGeom prst="rect">
            <a:avLst/>
          </a:prstGeom>
        </p:spPr>
        <p:txBody>
          <a:bodyPr wrap="none">
            <a:spAutoFit/>
          </a:bodyPr>
          <a:lstStyle/>
          <a:p>
            <a:pPr>
              <a:spcAft>
                <a:spcPts val="600"/>
              </a:spcAft>
            </a:pPr>
            <a:r>
              <a:rPr lang="en-US" sz="2000" b="1" dirty="0"/>
              <a:t>A</a:t>
            </a:r>
            <a:r>
              <a:rPr lang="en-US" dirty="0"/>
              <a:t>ccuracy</a:t>
            </a:r>
          </a:p>
        </p:txBody>
      </p:sp>
      <p:sp>
        <p:nvSpPr>
          <p:cNvPr id="11" name="Rectangle 10"/>
          <p:cNvSpPr/>
          <p:nvPr/>
        </p:nvSpPr>
        <p:spPr>
          <a:xfrm>
            <a:off x="5237833" y="4277790"/>
            <a:ext cx="1640193" cy="400110"/>
          </a:xfrm>
          <a:prstGeom prst="rect">
            <a:avLst/>
          </a:prstGeom>
        </p:spPr>
        <p:txBody>
          <a:bodyPr wrap="none">
            <a:spAutoFit/>
          </a:bodyPr>
          <a:lstStyle/>
          <a:p>
            <a:r>
              <a:rPr lang="en-US" sz="2000" b="1" dirty="0"/>
              <a:t>A</a:t>
            </a:r>
            <a:r>
              <a:rPr lang="en-US" dirty="0"/>
              <a:t>ccountability</a:t>
            </a:r>
          </a:p>
        </p:txBody>
      </p:sp>
    </p:spTree>
    <p:extLst>
      <p:ext uri="{BB962C8B-B14F-4D97-AF65-F5344CB8AC3E}">
        <p14:creationId xmlns:p14="http://schemas.microsoft.com/office/powerpoint/2010/main" val="32007905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258759" y="1991984"/>
            <a:ext cx="2571569" cy="547187"/>
          </a:xfrm>
          <a:prstGeom prst="rect">
            <a:avLst/>
          </a:prstGeom>
          <a:solidFill>
            <a:schemeClr val="accent1"/>
          </a:solidFill>
          <a:ln>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72000" rIns="144000" bIns="72000" rtlCol="0" anchor="ctr"/>
          <a:lstStyle/>
          <a:p>
            <a:pPr algn="ctr"/>
            <a:r>
              <a:rPr lang="en-US" sz="1600" b="1" dirty="0" smtClean="0">
                <a:solidFill>
                  <a:schemeClr val="bg1"/>
                </a:solidFill>
              </a:rPr>
              <a:t>Situation</a:t>
            </a:r>
            <a:endParaRPr lang="en-US" sz="1600" b="1" dirty="0">
              <a:solidFill>
                <a:schemeClr val="bg1"/>
              </a:solidFill>
            </a:endParaRPr>
          </a:p>
        </p:txBody>
      </p:sp>
      <p:sp>
        <p:nvSpPr>
          <p:cNvPr id="14" name="Rectangle 13"/>
          <p:cNvSpPr/>
          <p:nvPr/>
        </p:nvSpPr>
        <p:spPr>
          <a:xfrm>
            <a:off x="3265039" y="1978597"/>
            <a:ext cx="2571569" cy="547187"/>
          </a:xfrm>
          <a:prstGeom prst="rect">
            <a:avLst/>
          </a:prstGeom>
          <a:solidFill>
            <a:schemeClr val="accent1"/>
          </a:solidFill>
          <a:ln>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72000" rIns="144000" bIns="72000" rtlCol="0" anchor="ctr"/>
          <a:lstStyle/>
          <a:p>
            <a:pPr algn="ctr"/>
            <a:r>
              <a:rPr lang="en-US" sz="1600" b="1" dirty="0" smtClean="0">
                <a:solidFill>
                  <a:schemeClr val="bg1"/>
                </a:solidFill>
              </a:rPr>
              <a:t>Response</a:t>
            </a:r>
            <a:endParaRPr lang="en-US" sz="1600" b="1" dirty="0">
              <a:solidFill>
                <a:schemeClr val="bg1"/>
              </a:solidFill>
            </a:endParaRPr>
          </a:p>
        </p:txBody>
      </p:sp>
      <p:sp>
        <p:nvSpPr>
          <p:cNvPr id="15" name="Rectangle 14"/>
          <p:cNvSpPr/>
          <p:nvPr/>
        </p:nvSpPr>
        <p:spPr>
          <a:xfrm>
            <a:off x="6308603" y="1980484"/>
            <a:ext cx="2561457" cy="547187"/>
          </a:xfrm>
          <a:prstGeom prst="rect">
            <a:avLst/>
          </a:prstGeom>
          <a:solidFill>
            <a:schemeClr val="accent1"/>
          </a:solidFill>
          <a:ln>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72000" rIns="144000" bIns="72000" rtlCol="0" anchor="ctr"/>
          <a:lstStyle/>
          <a:p>
            <a:pPr algn="ctr"/>
            <a:r>
              <a:rPr lang="en-US" sz="1600" b="1" dirty="0" smtClean="0">
                <a:solidFill>
                  <a:schemeClr val="bg1"/>
                </a:solidFill>
              </a:rPr>
              <a:t>Result</a:t>
            </a:r>
            <a:endParaRPr lang="en-US" sz="1600" b="1" dirty="0">
              <a:solidFill>
                <a:schemeClr val="bg1"/>
              </a:solidFill>
            </a:endParaRPr>
          </a:p>
        </p:txBody>
      </p:sp>
      <p:sp>
        <p:nvSpPr>
          <p:cNvPr id="16" name="Rectangle 15"/>
          <p:cNvSpPr/>
          <p:nvPr/>
        </p:nvSpPr>
        <p:spPr>
          <a:xfrm>
            <a:off x="268872" y="2565451"/>
            <a:ext cx="2525878" cy="3767110"/>
          </a:xfrm>
          <a:prstGeom prst="rect">
            <a:avLst/>
          </a:prstGeom>
          <a:solidFill>
            <a:schemeClr val="bg1">
              <a:lumMod val="95000"/>
            </a:schemeClr>
          </a:solidFill>
          <a:ln w="38100">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t"/>
          <a:lstStyle/>
          <a:p>
            <a:pPr marL="171450" indent="-171450">
              <a:spcAft>
                <a:spcPts val="600"/>
              </a:spcAft>
              <a:buFont typeface="Arial" panose="020B0604020202020204" pitchFamily="34" charset="0"/>
              <a:buChar char="•"/>
            </a:pPr>
            <a:r>
              <a:rPr lang="en-US" sz="1200" dirty="0" smtClean="0">
                <a:solidFill>
                  <a:schemeClr val="tx1"/>
                </a:solidFill>
              </a:rPr>
              <a:t>July 29, 2017 – Equifax, a credit monitoring company, discovered a massive data breach, exposing personal information, including credit card and social insurance numbers, on up to 143 million Americans.</a:t>
            </a:r>
          </a:p>
          <a:p>
            <a:pPr marL="171450" indent="-171450">
              <a:spcAft>
                <a:spcPts val="600"/>
              </a:spcAft>
              <a:buFont typeface="Arial" panose="020B0604020202020204" pitchFamily="34" charset="0"/>
              <a:buChar char="•"/>
            </a:pPr>
            <a:r>
              <a:rPr lang="en-US" sz="1200" dirty="0" smtClean="0">
                <a:solidFill>
                  <a:schemeClr val="tx1"/>
                </a:solidFill>
              </a:rPr>
              <a:t>Equifax may have been aware of the security vulnerability the hackers used to break in.</a:t>
            </a:r>
          </a:p>
          <a:p>
            <a:pPr marL="171450" indent="-171450">
              <a:spcAft>
                <a:spcPts val="600"/>
              </a:spcAft>
              <a:buFont typeface="Arial" panose="020B0604020202020204" pitchFamily="34" charset="0"/>
              <a:buChar char="•"/>
            </a:pPr>
            <a:r>
              <a:rPr lang="en-US" sz="1200" dirty="0" smtClean="0">
                <a:solidFill>
                  <a:schemeClr val="tx1"/>
                </a:solidFill>
              </a:rPr>
              <a:t>A patch was available to correct the vulnerability, but Equifax did not install it.</a:t>
            </a:r>
          </a:p>
          <a:p>
            <a:pPr marL="171450" indent="-171450">
              <a:spcAft>
                <a:spcPts val="600"/>
              </a:spcAft>
              <a:buFont typeface="Arial" panose="020B0604020202020204" pitchFamily="34" charset="0"/>
              <a:buChar char="•"/>
            </a:pPr>
            <a:r>
              <a:rPr lang="en-US" sz="1200" dirty="0" smtClean="0">
                <a:solidFill>
                  <a:schemeClr val="tx1"/>
                </a:solidFill>
              </a:rPr>
              <a:t>Both the patch and the vulnerability were publically reported to users of the affected software.</a:t>
            </a:r>
            <a:endParaRPr lang="en-US" sz="1200" dirty="0">
              <a:solidFill>
                <a:schemeClr val="tx1"/>
              </a:solidFill>
            </a:endParaRPr>
          </a:p>
        </p:txBody>
      </p:sp>
      <p:sp>
        <p:nvSpPr>
          <p:cNvPr id="17" name="Rectangle 16"/>
          <p:cNvSpPr/>
          <p:nvPr/>
        </p:nvSpPr>
        <p:spPr>
          <a:xfrm>
            <a:off x="3275152" y="2565450"/>
            <a:ext cx="2560287" cy="3767111"/>
          </a:xfrm>
          <a:prstGeom prst="rect">
            <a:avLst/>
          </a:prstGeom>
          <a:solidFill>
            <a:schemeClr val="bg1">
              <a:lumMod val="95000"/>
            </a:schemeClr>
          </a:solidFill>
          <a:ln w="38100">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t"/>
          <a:lstStyle/>
          <a:p>
            <a:pPr marL="171450" indent="-171450">
              <a:spcAft>
                <a:spcPts val="600"/>
              </a:spcAft>
              <a:buFont typeface="Arial" panose="020B0604020202020204" pitchFamily="34" charset="0"/>
              <a:buChar char="•"/>
            </a:pPr>
            <a:r>
              <a:rPr lang="en-US" sz="1200" dirty="0" smtClean="0">
                <a:solidFill>
                  <a:schemeClr val="tx1"/>
                </a:solidFill>
              </a:rPr>
              <a:t>Equifax waited two months to disclose the breach, despite its scale and severity.</a:t>
            </a:r>
          </a:p>
          <a:p>
            <a:pPr marL="171450" indent="-171450">
              <a:spcAft>
                <a:spcPts val="600"/>
              </a:spcAft>
              <a:buFont typeface="Arial" panose="020B0604020202020204" pitchFamily="34" charset="0"/>
              <a:buChar char="•"/>
            </a:pPr>
            <a:r>
              <a:rPr lang="en-US" sz="1200" dirty="0" smtClean="0">
                <a:solidFill>
                  <a:schemeClr val="tx1"/>
                </a:solidFill>
              </a:rPr>
              <a:t>The company’s eventual notification was vague as to the affected data.</a:t>
            </a:r>
          </a:p>
          <a:p>
            <a:pPr marL="171450" indent="-171450">
              <a:spcAft>
                <a:spcPts val="600"/>
              </a:spcAft>
              <a:buFont typeface="Arial" panose="020B0604020202020204" pitchFamily="34" charset="0"/>
              <a:buChar char="•"/>
            </a:pPr>
            <a:r>
              <a:rPr lang="en-US" sz="1200" dirty="0" smtClean="0">
                <a:solidFill>
                  <a:schemeClr val="tx1"/>
                </a:solidFill>
              </a:rPr>
              <a:t>Equifax published a website to assist clients, but it was vulnerable to hacking – a big deal since users had to re-enter personal information to use it.</a:t>
            </a:r>
          </a:p>
          <a:p>
            <a:pPr marL="171450" indent="-171450">
              <a:spcAft>
                <a:spcPts val="600"/>
              </a:spcAft>
              <a:buFont typeface="Arial" panose="020B0604020202020204" pitchFamily="34" charset="0"/>
              <a:buChar char="•"/>
            </a:pPr>
            <a:r>
              <a:rPr lang="en-US" sz="1200" dirty="0" smtClean="0">
                <a:solidFill>
                  <a:schemeClr val="tx1"/>
                </a:solidFill>
              </a:rPr>
              <a:t>CBS News advised against calling Equifax to bypass the website process, as there was no way to guarantee that customer service reps weren’t using the site to help callers.</a:t>
            </a:r>
            <a:endParaRPr lang="en-US" sz="1200" dirty="0">
              <a:solidFill>
                <a:schemeClr val="tx1"/>
              </a:solidFill>
            </a:endParaRPr>
          </a:p>
        </p:txBody>
      </p:sp>
      <p:sp>
        <p:nvSpPr>
          <p:cNvPr id="18" name="Rectangle 17"/>
          <p:cNvSpPr/>
          <p:nvPr/>
        </p:nvSpPr>
        <p:spPr>
          <a:xfrm>
            <a:off x="6315843" y="2565449"/>
            <a:ext cx="2554217" cy="3767112"/>
          </a:xfrm>
          <a:prstGeom prst="rect">
            <a:avLst/>
          </a:prstGeom>
          <a:solidFill>
            <a:schemeClr val="bg1">
              <a:lumMod val="95000"/>
            </a:schemeClr>
          </a:solidFill>
          <a:ln w="38100">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t"/>
          <a:lstStyle/>
          <a:p>
            <a:pPr marL="171450" indent="-171450">
              <a:spcAft>
                <a:spcPts val="600"/>
              </a:spcAft>
              <a:buFont typeface="Arial" panose="020B0604020202020204" pitchFamily="34" charset="0"/>
              <a:buChar char="•"/>
            </a:pPr>
            <a:r>
              <a:rPr lang="en-US" sz="1200" dirty="0" smtClean="0">
                <a:solidFill>
                  <a:schemeClr val="tx1"/>
                </a:solidFill>
              </a:rPr>
              <a:t>Equifax has been criticized by many customers for lacking transparency and for the poor support offered by the flawed website.</a:t>
            </a:r>
          </a:p>
          <a:p>
            <a:pPr marL="171450" indent="-171450">
              <a:spcAft>
                <a:spcPts val="600"/>
              </a:spcAft>
              <a:buFont typeface="Arial" panose="020B0604020202020204" pitchFamily="34" charset="0"/>
              <a:buChar char="•"/>
            </a:pPr>
            <a:r>
              <a:rPr lang="en-US" sz="1200" dirty="0" smtClean="0">
                <a:solidFill>
                  <a:schemeClr val="tx1"/>
                </a:solidFill>
              </a:rPr>
              <a:t>Equifax has been hit with many lawsuits, and their reputation has been seriously damaged. </a:t>
            </a:r>
          </a:p>
          <a:p>
            <a:pPr marL="171450" indent="-171450">
              <a:spcAft>
                <a:spcPts val="600"/>
              </a:spcAft>
              <a:buFont typeface="Arial" panose="020B0604020202020204" pitchFamily="34" charset="0"/>
              <a:buChar char="•"/>
            </a:pPr>
            <a:r>
              <a:rPr lang="en-US" sz="1200" dirty="0" smtClean="0">
                <a:solidFill>
                  <a:schemeClr val="tx1"/>
                </a:solidFill>
              </a:rPr>
              <a:t>By early September 2017, Equifax’s share price was down 6%.</a:t>
            </a:r>
          </a:p>
          <a:p>
            <a:pPr marL="171450" indent="-171450">
              <a:spcAft>
                <a:spcPts val="600"/>
              </a:spcAft>
              <a:buFont typeface="Arial" panose="020B0604020202020204" pitchFamily="34" charset="0"/>
              <a:buChar char="•"/>
            </a:pPr>
            <a:r>
              <a:rPr lang="en-US" sz="1200" dirty="0" smtClean="0">
                <a:solidFill>
                  <a:schemeClr val="tx1"/>
                </a:solidFill>
              </a:rPr>
              <a:t>Two Equifax executives have been charged with insider trading for deals made after learning of the data breach, but before it was publically disclosed.</a:t>
            </a:r>
          </a:p>
          <a:p>
            <a:pPr marL="171450" indent="-171450">
              <a:spcAft>
                <a:spcPts val="600"/>
              </a:spcAft>
              <a:buFont typeface="Arial" panose="020B0604020202020204" pitchFamily="34" charset="0"/>
              <a:buChar char="•"/>
            </a:pPr>
            <a:endParaRPr lang="en-US" sz="1100" dirty="0" smtClean="0">
              <a:solidFill>
                <a:schemeClr val="tx1"/>
              </a:solidFill>
            </a:endParaRPr>
          </a:p>
        </p:txBody>
      </p:sp>
      <p:sp>
        <p:nvSpPr>
          <p:cNvPr id="4" name="Title 3"/>
          <p:cNvSpPr>
            <a:spLocks noGrp="1"/>
          </p:cNvSpPr>
          <p:nvPr>
            <p:ph type="title"/>
          </p:nvPr>
        </p:nvSpPr>
        <p:spPr/>
        <p:txBody>
          <a:bodyPr/>
          <a:lstStyle/>
          <a:p>
            <a:r>
              <a:rPr lang="en-US" dirty="0" smtClean="0"/>
              <a:t>Avoid the mistakes Equifax made</a:t>
            </a:r>
            <a:endParaRPr lang="en-US" dirty="0"/>
          </a:p>
        </p:txBody>
      </p:sp>
      <p:sp>
        <p:nvSpPr>
          <p:cNvPr id="23" name="Chevron 22"/>
          <p:cNvSpPr/>
          <p:nvPr/>
        </p:nvSpPr>
        <p:spPr>
          <a:xfrm>
            <a:off x="5953404" y="3816618"/>
            <a:ext cx="257096" cy="388009"/>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24" name="Chevron 23"/>
          <p:cNvSpPr/>
          <p:nvPr/>
        </p:nvSpPr>
        <p:spPr>
          <a:xfrm>
            <a:off x="2906402" y="3816619"/>
            <a:ext cx="257096" cy="388009"/>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nvGrpSpPr>
          <p:cNvPr id="3" name="Group 2"/>
          <p:cNvGrpSpPr/>
          <p:nvPr/>
        </p:nvGrpSpPr>
        <p:grpSpPr>
          <a:xfrm>
            <a:off x="0" y="1139383"/>
            <a:ext cx="7372350" cy="796519"/>
            <a:chOff x="-1" y="294436"/>
            <a:chExt cx="5354516" cy="796519"/>
          </a:xfrm>
        </p:grpSpPr>
        <p:sp>
          <p:nvSpPr>
            <p:cNvPr id="19" name="Rectangle 18"/>
            <p:cNvSpPr/>
            <p:nvPr/>
          </p:nvSpPr>
          <p:spPr>
            <a:xfrm>
              <a:off x="-1" y="294436"/>
              <a:ext cx="5354516" cy="796519"/>
            </a:xfrm>
            <a:prstGeom prst="rect">
              <a:avLst/>
            </a:prstGeom>
            <a:solidFill>
              <a:schemeClr val="accent2"/>
            </a:solidFill>
            <a:ln>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4000" rtlCol="0" anchor="ctr"/>
            <a:lstStyle/>
            <a:p>
              <a:pPr marL="176213" lvl="0" algn="l"/>
              <a:r>
                <a:rPr lang="en-CA" sz="2800" b="1" dirty="0" smtClean="0"/>
                <a:t>CASE STUDY</a:t>
              </a:r>
              <a:endParaRPr lang="en-CA" sz="2800" b="1" dirty="0"/>
            </a:p>
          </p:txBody>
        </p:sp>
        <p:sp>
          <p:nvSpPr>
            <p:cNvPr id="20" name="TextBox 19"/>
            <p:cNvSpPr txBox="1"/>
            <p:nvPr/>
          </p:nvSpPr>
          <p:spPr>
            <a:xfrm>
              <a:off x="2143567" y="374666"/>
              <a:ext cx="870438" cy="646331"/>
            </a:xfrm>
            <a:prstGeom prst="rect">
              <a:avLst/>
            </a:prstGeom>
            <a:noFill/>
          </p:spPr>
          <p:txBody>
            <a:bodyPr wrap="square" rtlCol="0">
              <a:spAutoFit/>
            </a:bodyPr>
            <a:lstStyle/>
            <a:p>
              <a:pPr algn="r">
                <a:lnSpc>
                  <a:spcPct val="150000"/>
                </a:lnSpc>
              </a:pPr>
              <a:r>
                <a:rPr lang="en-CA" sz="1200" i="1" dirty="0" smtClean="0">
                  <a:solidFill>
                    <a:schemeClr val="bg1"/>
                  </a:solidFill>
                </a:rPr>
                <a:t>Industry</a:t>
              </a:r>
            </a:p>
            <a:p>
              <a:pPr algn="r">
                <a:lnSpc>
                  <a:spcPct val="150000"/>
                </a:lnSpc>
              </a:pPr>
              <a:r>
                <a:rPr lang="en-CA" sz="1200" i="1" dirty="0" smtClean="0">
                  <a:solidFill>
                    <a:schemeClr val="bg1"/>
                  </a:solidFill>
                </a:rPr>
                <a:t>Source</a:t>
              </a:r>
              <a:endParaRPr lang="en-CA" sz="1200" i="1" dirty="0">
                <a:solidFill>
                  <a:schemeClr val="bg1"/>
                </a:solidFill>
              </a:endParaRPr>
            </a:p>
          </p:txBody>
        </p:sp>
        <p:cxnSp>
          <p:nvCxnSpPr>
            <p:cNvPr id="22" name="Straight Connector 21"/>
            <p:cNvCxnSpPr/>
            <p:nvPr/>
          </p:nvCxnSpPr>
          <p:spPr>
            <a:xfrm>
              <a:off x="2378732" y="430860"/>
              <a:ext cx="0" cy="5018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677" y="489954"/>
              <a:ext cx="352714" cy="442739"/>
            </a:xfrm>
            <a:prstGeom prst="rect">
              <a:avLst/>
            </a:prstGeom>
            <a:effectLst>
              <a:outerShdw blurRad="25400" dist="25400" dir="2700000" algn="tl" rotWithShape="0">
                <a:prstClr val="black">
                  <a:alpha val="15000"/>
                </a:prstClr>
              </a:outerShdw>
            </a:effectLst>
          </p:spPr>
        </p:pic>
        <p:sp>
          <p:nvSpPr>
            <p:cNvPr id="26" name="Text Placeholder 9"/>
            <p:cNvSpPr txBox="1">
              <a:spLocks/>
            </p:cNvSpPr>
            <p:nvPr/>
          </p:nvSpPr>
          <p:spPr>
            <a:xfrm>
              <a:off x="3014005" y="374667"/>
              <a:ext cx="2340510" cy="646330"/>
            </a:xfrm>
            <a:prstGeom prst="rect">
              <a:avLst/>
            </a:prstGeom>
          </p:spPr>
          <p:txBody>
            <a:bodyPr/>
            <a:lstStyle>
              <a:lvl1pPr marL="0" indent="0" algn="l" rtl="0" eaLnBrk="1" fontAlgn="base" hangingPunct="1">
                <a:lnSpc>
                  <a:spcPct val="150000"/>
                </a:lnSpc>
                <a:spcBef>
                  <a:spcPts val="0"/>
                </a:spcBef>
                <a:spcAft>
                  <a:spcPct val="0"/>
                </a:spcAft>
                <a:buClr>
                  <a:schemeClr val="tx1"/>
                </a:buClr>
                <a:buSzPct val="120000"/>
                <a:buFont typeface="Arial" pitchFamily="34" charset="0"/>
                <a:buNone/>
                <a:defRPr sz="1200" b="1" kern="1200">
                  <a:solidFill>
                    <a:schemeClr val="bg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smtClean="0"/>
                <a:t>Finance</a:t>
              </a:r>
            </a:p>
            <a:p>
              <a:r>
                <a:rPr lang="en-CA" dirty="0" smtClean="0">
                  <a:solidFill>
                    <a:schemeClr val="bg2"/>
                  </a:solidFill>
                </a:rPr>
                <a:t>Packet Labs; ZDNet; CNBC</a:t>
              </a:r>
              <a:endParaRPr lang="en-US" dirty="0">
                <a:solidFill>
                  <a:schemeClr val="bg2"/>
                </a:solidFill>
              </a:endParaRPr>
            </a:p>
          </p:txBody>
        </p:sp>
      </p:grpSp>
    </p:spTree>
    <p:extLst>
      <p:ext uri="{BB962C8B-B14F-4D97-AF65-F5344CB8AC3E}">
        <p14:creationId xmlns:p14="http://schemas.microsoft.com/office/powerpoint/2010/main" val="28347967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258759" y="2024219"/>
            <a:ext cx="2571569" cy="507744"/>
          </a:xfrm>
          <a:prstGeom prst="rect">
            <a:avLst/>
          </a:prstGeom>
          <a:solidFill>
            <a:schemeClr val="accent1"/>
          </a:solidFill>
          <a:ln>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72000" rIns="144000" bIns="72000" rtlCol="0" anchor="ctr"/>
          <a:lstStyle/>
          <a:p>
            <a:pPr algn="ctr"/>
            <a:r>
              <a:rPr lang="en-US" sz="1600" b="1" dirty="0" smtClean="0">
                <a:solidFill>
                  <a:schemeClr val="bg1"/>
                </a:solidFill>
              </a:rPr>
              <a:t>Situation</a:t>
            </a:r>
            <a:endParaRPr lang="en-US" sz="1600" b="1" dirty="0">
              <a:solidFill>
                <a:schemeClr val="bg1"/>
              </a:solidFill>
            </a:endParaRPr>
          </a:p>
        </p:txBody>
      </p:sp>
      <p:sp>
        <p:nvSpPr>
          <p:cNvPr id="14" name="Rectangle 13"/>
          <p:cNvSpPr/>
          <p:nvPr/>
        </p:nvSpPr>
        <p:spPr>
          <a:xfrm>
            <a:off x="3265039" y="2010832"/>
            <a:ext cx="2571569" cy="507744"/>
          </a:xfrm>
          <a:prstGeom prst="rect">
            <a:avLst/>
          </a:prstGeom>
          <a:solidFill>
            <a:schemeClr val="accent1"/>
          </a:solidFill>
          <a:ln>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72000" rIns="144000" bIns="72000" rtlCol="0" anchor="ctr"/>
          <a:lstStyle/>
          <a:p>
            <a:pPr algn="ctr"/>
            <a:r>
              <a:rPr lang="en-US" sz="1600" b="1" dirty="0" smtClean="0">
                <a:solidFill>
                  <a:schemeClr val="bg1"/>
                </a:solidFill>
              </a:rPr>
              <a:t>Response </a:t>
            </a:r>
            <a:endParaRPr lang="en-US" sz="1600" b="1" dirty="0">
              <a:solidFill>
                <a:schemeClr val="bg1"/>
              </a:solidFill>
            </a:endParaRPr>
          </a:p>
        </p:txBody>
      </p:sp>
      <p:sp>
        <p:nvSpPr>
          <p:cNvPr id="15" name="Rectangle 14"/>
          <p:cNvSpPr/>
          <p:nvPr/>
        </p:nvSpPr>
        <p:spPr>
          <a:xfrm>
            <a:off x="6308603" y="2012719"/>
            <a:ext cx="2561457" cy="507744"/>
          </a:xfrm>
          <a:prstGeom prst="rect">
            <a:avLst/>
          </a:prstGeom>
          <a:solidFill>
            <a:schemeClr val="accent1"/>
          </a:solidFill>
          <a:ln>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72000" rIns="144000" bIns="72000" rtlCol="0" anchor="ctr"/>
          <a:lstStyle/>
          <a:p>
            <a:pPr algn="ctr"/>
            <a:r>
              <a:rPr lang="en-US" sz="1600" b="1" dirty="0" smtClean="0">
                <a:solidFill>
                  <a:schemeClr val="bg1"/>
                </a:solidFill>
              </a:rPr>
              <a:t>Result</a:t>
            </a:r>
            <a:endParaRPr lang="en-US" sz="1600" b="1" dirty="0">
              <a:solidFill>
                <a:schemeClr val="bg1"/>
              </a:solidFill>
            </a:endParaRPr>
          </a:p>
        </p:txBody>
      </p:sp>
      <p:sp>
        <p:nvSpPr>
          <p:cNvPr id="16" name="Rectangle 15"/>
          <p:cNvSpPr/>
          <p:nvPr/>
        </p:nvSpPr>
        <p:spPr>
          <a:xfrm>
            <a:off x="268871" y="2597684"/>
            <a:ext cx="2561457" cy="3734535"/>
          </a:xfrm>
          <a:prstGeom prst="rect">
            <a:avLst/>
          </a:prstGeom>
          <a:solidFill>
            <a:schemeClr val="bg1">
              <a:lumMod val="95000"/>
            </a:schemeClr>
          </a:solidFill>
          <a:ln w="38100">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t"/>
          <a:lstStyle/>
          <a:p>
            <a:pPr marL="171450" indent="-171450">
              <a:spcBef>
                <a:spcPts val="600"/>
              </a:spcBef>
              <a:spcAft>
                <a:spcPts val="600"/>
              </a:spcAft>
              <a:buFont typeface="Arial" panose="020B0604020202020204" pitchFamily="34" charset="0"/>
              <a:buChar char="•"/>
            </a:pPr>
            <a:r>
              <a:rPr lang="en-US" sz="1200" dirty="0" smtClean="0">
                <a:solidFill>
                  <a:schemeClr val="tx1"/>
                </a:solidFill>
              </a:rPr>
              <a:t>May 3, 2018 – Twitter announced that it had detected a bug that caused users’ passwords to be stored without encryption.</a:t>
            </a:r>
          </a:p>
          <a:p>
            <a:pPr marL="171450" indent="-171450">
              <a:spcAft>
                <a:spcPts val="600"/>
              </a:spcAft>
              <a:buFont typeface="Arial" panose="020B0604020202020204" pitchFamily="34" charset="0"/>
              <a:buChar char="•"/>
            </a:pPr>
            <a:r>
              <a:rPr lang="en-US" sz="1200" dirty="0" smtClean="0">
                <a:solidFill>
                  <a:schemeClr val="tx1"/>
                </a:solidFill>
              </a:rPr>
              <a:t>Twitter had 330 million users who needed to be notified.</a:t>
            </a:r>
            <a:br>
              <a:rPr lang="en-US" sz="1200" dirty="0" smtClean="0">
                <a:solidFill>
                  <a:schemeClr val="tx1"/>
                </a:solidFill>
              </a:rPr>
            </a:br>
            <a:endParaRPr lang="en-US" sz="1200" dirty="0" smtClean="0">
              <a:solidFill>
                <a:schemeClr val="tx1"/>
              </a:solidFill>
            </a:endParaRPr>
          </a:p>
          <a:p>
            <a:pPr marL="171450" indent="-171450">
              <a:spcAft>
                <a:spcPts val="600"/>
              </a:spcAft>
              <a:buFont typeface="Arial" panose="020B0604020202020204" pitchFamily="34" charset="0"/>
              <a:buChar char="•"/>
            </a:pPr>
            <a:endParaRPr lang="en-US" sz="1200" dirty="0">
              <a:solidFill>
                <a:schemeClr val="tx1"/>
              </a:solidFill>
            </a:endParaRPr>
          </a:p>
        </p:txBody>
      </p:sp>
      <p:sp>
        <p:nvSpPr>
          <p:cNvPr id="17" name="Rectangle 16"/>
          <p:cNvSpPr/>
          <p:nvPr/>
        </p:nvSpPr>
        <p:spPr>
          <a:xfrm>
            <a:off x="3275152" y="2597684"/>
            <a:ext cx="2560288" cy="3734536"/>
          </a:xfrm>
          <a:prstGeom prst="rect">
            <a:avLst/>
          </a:prstGeom>
          <a:solidFill>
            <a:schemeClr val="bg1">
              <a:lumMod val="95000"/>
            </a:schemeClr>
          </a:solidFill>
          <a:ln w="38100">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t"/>
          <a:lstStyle/>
          <a:p>
            <a:pPr marL="171450" indent="-171450">
              <a:spcAft>
                <a:spcPts val="600"/>
              </a:spcAft>
              <a:buFont typeface="Arial" panose="020B0604020202020204" pitchFamily="34" charset="0"/>
              <a:buChar char="•"/>
            </a:pPr>
            <a:r>
              <a:rPr lang="en-US" sz="1200" dirty="0" smtClean="0">
                <a:solidFill>
                  <a:schemeClr val="tx1"/>
                </a:solidFill>
              </a:rPr>
              <a:t>Twitter’s CTO tweeted a link to a blog post informing users of the situation and advising them to change their password.</a:t>
            </a:r>
          </a:p>
          <a:p>
            <a:pPr marL="171450" indent="-171450">
              <a:spcAft>
                <a:spcPts val="600"/>
              </a:spcAft>
              <a:buFont typeface="Arial" panose="020B0604020202020204" pitchFamily="34" charset="0"/>
              <a:buChar char="•"/>
            </a:pPr>
            <a:r>
              <a:rPr lang="en-US" sz="1200" dirty="0" smtClean="0">
                <a:solidFill>
                  <a:schemeClr val="tx1"/>
                </a:solidFill>
              </a:rPr>
              <a:t>This information also displayed when users activated the app. </a:t>
            </a:r>
          </a:p>
          <a:p>
            <a:pPr marL="171450" indent="-171450">
              <a:spcAft>
                <a:spcPts val="600"/>
              </a:spcAft>
              <a:buFont typeface="Arial" panose="020B0604020202020204" pitchFamily="34" charset="0"/>
              <a:buChar char="•"/>
            </a:pPr>
            <a:r>
              <a:rPr lang="en-US" sz="1200" dirty="0" smtClean="0">
                <a:solidFill>
                  <a:schemeClr val="tx1"/>
                </a:solidFill>
              </a:rPr>
              <a:t>A link was provided to make the process simple and quick.</a:t>
            </a:r>
            <a:endParaRPr lang="en-US" sz="1200" dirty="0">
              <a:solidFill>
                <a:schemeClr val="tx1"/>
              </a:solidFill>
            </a:endParaRPr>
          </a:p>
          <a:p>
            <a:pPr marL="171450" indent="-171450">
              <a:spcAft>
                <a:spcPts val="600"/>
              </a:spcAft>
              <a:buFont typeface="Arial" panose="020B0604020202020204" pitchFamily="34" charset="0"/>
              <a:buChar char="•"/>
            </a:pPr>
            <a:endParaRPr lang="en-US" sz="1200" dirty="0" smtClean="0">
              <a:solidFill>
                <a:schemeClr val="tx1"/>
              </a:solidFill>
            </a:endParaRPr>
          </a:p>
        </p:txBody>
      </p:sp>
      <p:sp>
        <p:nvSpPr>
          <p:cNvPr id="18" name="Rectangle 17"/>
          <p:cNvSpPr/>
          <p:nvPr/>
        </p:nvSpPr>
        <p:spPr>
          <a:xfrm>
            <a:off x="6315843" y="2597683"/>
            <a:ext cx="2554217" cy="3734536"/>
          </a:xfrm>
          <a:prstGeom prst="rect">
            <a:avLst/>
          </a:prstGeom>
          <a:solidFill>
            <a:schemeClr val="bg1">
              <a:lumMod val="95000"/>
            </a:schemeClr>
          </a:solidFill>
          <a:ln w="38100">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t"/>
          <a:lstStyle/>
          <a:p>
            <a:pPr marL="171450" indent="-171450">
              <a:spcAft>
                <a:spcPts val="600"/>
              </a:spcAft>
              <a:buFont typeface="Arial" panose="020B0604020202020204" pitchFamily="34" charset="0"/>
              <a:buChar char="•"/>
            </a:pPr>
            <a:r>
              <a:rPr lang="en-US" sz="1200" dirty="0" smtClean="0">
                <a:solidFill>
                  <a:schemeClr val="tx1"/>
                </a:solidFill>
              </a:rPr>
              <a:t>Twitter had no reason to suspect an actual breach had occurred but wanted to keep users safe. </a:t>
            </a:r>
          </a:p>
          <a:p>
            <a:pPr marL="171450" indent="-171450">
              <a:spcAft>
                <a:spcPts val="600"/>
              </a:spcAft>
              <a:buFont typeface="Arial" panose="020B0604020202020204" pitchFamily="34" charset="0"/>
              <a:buChar char="•"/>
            </a:pPr>
            <a:r>
              <a:rPr lang="en-US" sz="1200" dirty="0" smtClean="0">
                <a:solidFill>
                  <a:schemeClr val="tx1"/>
                </a:solidFill>
              </a:rPr>
              <a:t>This proactive and transparent response shielded the company from reputational damage (and possibly a crisis).</a:t>
            </a:r>
          </a:p>
        </p:txBody>
      </p:sp>
      <p:sp>
        <p:nvSpPr>
          <p:cNvPr id="4" name="Title 3"/>
          <p:cNvSpPr>
            <a:spLocks noGrp="1"/>
          </p:cNvSpPr>
          <p:nvPr>
            <p:ph type="title"/>
          </p:nvPr>
        </p:nvSpPr>
        <p:spPr/>
        <p:txBody>
          <a:bodyPr/>
          <a:lstStyle/>
          <a:p>
            <a:r>
              <a:rPr lang="en-US" dirty="0" smtClean="0"/>
              <a:t>Appreciate the techniques of Twitter and Under Armour </a:t>
            </a:r>
            <a:endParaRPr lang="en-US" dirty="0"/>
          </a:p>
        </p:txBody>
      </p:sp>
      <p:sp>
        <p:nvSpPr>
          <p:cNvPr id="23" name="Chevron 22"/>
          <p:cNvSpPr/>
          <p:nvPr/>
        </p:nvSpPr>
        <p:spPr>
          <a:xfrm>
            <a:off x="5947093" y="3654850"/>
            <a:ext cx="257096" cy="36004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24" name="Chevron 23"/>
          <p:cNvSpPr/>
          <p:nvPr/>
        </p:nvSpPr>
        <p:spPr>
          <a:xfrm>
            <a:off x="2931147" y="3654850"/>
            <a:ext cx="257096" cy="36004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nvGrpSpPr>
          <p:cNvPr id="3" name="Group 2"/>
          <p:cNvGrpSpPr/>
          <p:nvPr/>
        </p:nvGrpSpPr>
        <p:grpSpPr>
          <a:xfrm>
            <a:off x="0" y="1139383"/>
            <a:ext cx="8446770" cy="796519"/>
            <a:chOff x="-1" y="294436"/>
            <a:chExt cx="5354516" cy="796519"/>
          </a:xfrm>
        </p:grpSpPr>
        <p:sp>
          <p:nvSpPr>
            <p:cNvPr id="19" name="Rectangle 18"/>
            <p:cNvSpPr/>
            <p:nvPr/>
          </p:nvSpPr>
          <p:spPr>
            <a:xfrm>
              <a:off x="-1" y="294436"/>
              <a:ext cx="5354516" cy="796519"/>
            </a:xfrm>
            <a:prstGeom prst="rect">
              <a:avLst/>
            </a:prstGeom>
            <a:solidFill>
              <a:schemeClr val="accent2"/>
            </a:solidFill>
            <a:ln>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4000" rtlCol="0" anchor="ctr"/>
            <a:lstStyle/>
            <a:p>
              <a:pPr marL="176213" lvl="0" algn="l"/>
              <a:r>
                <a:rPr lang="en-CA" sz="2800" b="1" dirty="0" smtClean="0"/>
                <a:t>    CASE STUDY</a:t>
              </a:r>
              <a:endParaRPr lang="en-CA" sz="2800" b="1" dirty="0"/>
            </a:p>
          </p:txBody>
        </p:sp>
        <p:sp>
          <p:nvSpPr>
            <p:cNvPr id="20" name="TextBox 19"/>
            <p:cNvSpPr txBox="1"/>
            <p:nvPr/>
          </p:nvSpPr>
          <p:spPr>
            <a:xfrm>
              <a:off x="2022999" y="369527"/>
              <a:ext cx="870438" cy="646331"/>
            </a:xfrm>
            <a:prstGeom prst="rect">
              <a:avLst/>
            </a:prstGeom>
            <a:noFill/>
          </p:spPr>
          <p:txBody>
            <a:bodyPr wrap="square" rtlCol="0">
              <a:spAutoFit/>
            </a:bodyPr>
            <a:lstStyle/>
            <a:p>
              <a:pPr algn="r">
                <a:lnSpc>
                  <a:spcPct val="150000"/>
                </a:lnSpc>
              </a:pPr>
              <a:r>
                <a:rPr lang="en-CA" sz="1200" i="1" dirty="0" smtClean="0">
                  <a:solidFill>
                    <a:schemeClr val="bg1"/>
                  </a:solidFill>
                </a:rPr>
                <a:t>Industry</a:t>
              </a:r>
            </a:p>
            <a:p>
              <a:pPr algn="r">
                <a:lnSpc>
                  <a:spcPct val="150000"/>
                </a:lnSpc>
              </a:pPr>
              <a:r>
                <a:rPr lang="en-CA" sz="1200" i="1" dirty="0" smtClean="0">
                  <a:solidFill>
                    <a:schemeClr val="bg1"/>
                  </a:solidFill>
                </a:rPr>
                <a:t>Source</a:t>
              </a:r>
              <a:endParaRPr lang="en-CA" sz="1200" i="1" dirty="0">
                <a:solidFill>
                  <a:schemeClr val="bg1"/>
                </a:solidFill>
              </a:endParaRPr>
            </a:p>
          </p:txBody>
        </p:sp>
        <p:cxnSp>
          <p:nvCxnSpPr>
            <p:cNvPr id="22" name="Straight Connector 21"/>
            <p:cNvCxnSpPr/>
            <p:nvPr/>
          </p:nvCxnSpPr>
          <p:spPr>
            <a:xfrm>
              <a:off x="2344786" y="412229"/>
              <a:ext cx="0" cy="5018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157" y="516742"/>
              <a:ext cx="272404" cy="456575"/>
            </a:xfrm>
            <a:prstGeom prst="rect">
              <a:avLst/>
            </a:prstGeom>
            <a:noFill/>
            <a:ln>
              <a:noFill/>
            </a:ln>
          </p:spPr>
        </p:pic>
        <p:sp>
          <p:nvSpPr>
            <p:cNvPr id="26" name="Text Placeholder 9"/>
            <p:cNvSpPr txBox="1">
              <a:spLocks/>
            </p:cNvSpPr>
            <p:nvPr/>
          </p:nvSpPr>
          <p:spPr>
            <a:xfrm>
              <a:off x="2902896" y="369527"/>
              <a:ext cx="2138047" cy="646330"/>
            </a:xfrm>
            <a:prstGeom prst="rect">
              <a:avLst/>
            </a:prstGeom>
          </p:spPr>
          <p:txBody>
            <a:bodyPr/>
            <a:lstStyle>
              <a:lvl1pPr marL="0" indent="0" algn="l" rtl="0" eaLnBrk="1" fontAlgn="base" hangingPunct="1">
                <a:lnSpc>
                  <a:spcPct val="150000"/>
                </a:lnSpc>
                <a:spcBef>
                  <a:spcPts val="0"/>
                </a:spcBef>
                <a:spcAft>
                  <a:spcPct val="0"/>
                </a:spcAft>
                <a:buClr>
                  <a:schemeClr val="tx1"/>
                </a:buClr>
                <a:buSzPct val="120000"/>
                <a:buFont typeface="Arial" pitchFamily="34" charset="0"/>
                <a:buNone/>
                <a:defRPr sz="1200" b="1" kern="1200">
                  <a:solidFill>
                    <a:schemeClr val="bg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smtClean="0"/>
                <a:t>Social Media; Retail </a:t>
              </a:r>
            </a:p>
            <a:p>
              <a:r>
                <a:rPr lang="en-US" dirty="0" smtClean="0"/>
                <a:t>Twitter; The Verge; Under Armour; CNBC </a:t>
              </a:r>
              <a:endParaRPr lang="en-US" dirty="0"/>
            </a:p>
          </p:txBody>
        </p:sp>
      </p:grpSp>
      <p:cxnSp>
        <p:nvCxnSpPr>
          <p:cNvPr id="5" name="Straight Connector 4"/>
          <p:cNvCxnSpPr>
            <a:stCxn id="16" idx="1"/>
            <a:endCxn id="16" idx="3"/>
          </p:cNvCxnSpPr>
          <p:nvPr/>
        </p:nvCxnSpPr>
        <p:spPr>
          <a:xfrm>
            <a:off x="268871" y="4464952"/>
            <a:ext cx="25614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265039" y="4464951"/>
            <a:ext cx="25614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8" idx="1"/>
            <a:endCxn id="18" idx="3"/>
          </p:cNvCxnSpPr>
          <p:nvPr/>
        </p:nvCxnSpPr>
        <p:spPr>
          <a:xfrm>
            <a:off x="6315843" y="4464951"/>
            <a:ext cx="2554217"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68871" y="4664325"/>
            <a:ext cx="2578808" cy="1461939"/>
          </a:xfrm>
          <a:prstGeom prst="rect">
            <a:avLst/>
          </a:prstGeom>
        </p:spPr>
        <p:txBody>
          <a:bodyPr wrap="square">
            <a:spAutoFit/>
          </a:bodyPr>
          <a:lstStyle/>
          <a:p>
            <a:pPr marL="171450" indent="-171450">
              <a:spcAft>
                <a:spcPts val="600"/>
              </a:spcAft>
              <a:buFont typeface="Arial" panose="020B0604020202020204" pitchFamily="34" charset="0"/>
              <a:buChar char="•"/>
            </a:pPr>
            <a:r>
              <a:rPr lang="en-US" sz="1200" dirty="0" smtClean="0"/>
              <a:t>March 25</a:t>
            </a:r>
            <a:r>
              <a:rPr lang="en-US" sz="1200" dirty="0"/>
              <a:t>, 2018 – </a:t>
            </a:r>
            <a:r>
              <a:rPr lang="en-US" sz="1200" dirty="0" smtClean="0"/>
              <a:t>Under Armour </a:t>
            </a:r>
            <a:r>
              <a:rPr lang="en-US" sz="1200" dirty="0"/>
              <a:t>became aware of a large data breach affecting users of its </a:t>
            </a:r>
            <a:r>
              <a:rPr lang="en-US" sz="1200" dirty="0" smtClean="0"/>
              <a:t>MyFitnessPal app.</a:t>
            </a:r>
            <a:endParaRPr lang="en-US" sz="1200" dirty="0"/>
          </a:p>
          <a:p>
            <a:pPr marL="171450" indent="-171450">
              <a:spcAft>
                <a:spcPts val="600"/>
              </a:spcAft>
              <a:buFont typeface="Arial" panose="020B0604020202020204" pitchFamily="34" charset="0"/>
              <a:buChar char="•"/>
            </a:pPr>
            <a:r>
              <a:rPr lang="en-US" sz="1200" dirty="0"/>
              <a:t>Breach </a:t>
            </a:r>
            <a:r>
              <a:rPr lang="en-US" sz="1200" dirty="0" smtClean="0"/>
              <a:t>resulted in loss of usernames</a:t>
            </a:r>
            <a:r>
              <a:rPr lang="en-US" sz="1200" dirty="0"/>
              <a:t>, email addresses, and </a:t>
            </a:r>
            <a:r>
              <a:rPr lang="en-US" sz="1200" dirty="0" smtClean="0"/>
              <a:t>hashed passwords. </a:t>
            </a:r>
            <a:endParaRPr lang="en-US" sz="1200" dirty="0"/>
          </a:p>
        </p:txBody>
      </p:sp>
      <p:sp>
        <p:nvSpPr>
          <p:cNvPr id="9" name="Rectangle 8"/>
          <p:cNvSpPr/>
          <p:nvPr/>
        </p:nvSpPr>
        <p:spPr>
          <a:xfrm>
            <a:off x="3326916" y="4664325"/>
            <a:ext cx="2474988" cy="1646605"/>
          </a:xfrm>
          <a:prstGeom prst="rect">
            <a:avLst/>
          </a:prstGeom>
        </p:spPr>
        <p:txBody>
          <a:bodyPr wrap="square">
            <a:spAutoFit/>
          </a:bodyPr>
          <a:lstStyle/>
          <a:p>
            <a:pPr marL="171450" indent="-171450">
              <a:spcAft>
                <a:spcPts val="600"/>
              </a:spcAft>
              <a:buFont typeface="Arial" panose="020B0604020202020204" pitchFamily="34" charset="0"/>
              <a:buChar char="•"/>
            </a:pPr>
            <a:r>
              <a:rPr lang="en-US" sz="1200" dirty="0" smtClean="0"/>
              <a:t>Four days after learning of the breach, Under Armour notified affected users via email and the app’s instant messenger.</a:t>
            </a:r>
          </a:p>
          <a:p>
            <a:pPr marL="171450" indent="-171450">
              <a:spcAft>
                <a:spcPts val="600"/>
              </a:spcAft>
              <a:buFont typeface="Arial" panose="020B0604020202020204" pitchFamily="34" charset="0"/>
              <a:buChar char="•"/>
            </a:pPr>
            <a:r>
              <a:rPr lang="en-US" sz="1200" dirty="0" smtClean="0"/>
              <a:t>Then the company issued a press release explaining the situation and linking to a FAQ-style website.</a:t>
            </a:r>
            <a:endParaRPr lang="en-US" sz="1200" dirty="0"/>
          </a:p>
        </p:txBody>
      </p:sp>
      <p:sp>
        <p:nvSpPr>
          <p:cNvPr id="10" name="Rectangle 9"/>
          <p:cNvSpPr/>
          <p:nvPr/>
        </p:nvSpPr>
        <p:spPr>
          <a:xfrm>
            <a:off x="6373839" y="4669564"/>
            <a:ext cx="2503461" cy="1908215"/>
          </a:xfrm>
          <a:prstGeom prst="rect">
            <a:avLst/>
          </a:prstGeom>
        </p:spPr>
        <p:txBody>
          <a:bodyPr wrap="square">
            <a:spAutoFit/>
          </a:bodyPr>
          <a:lstStyle/>
          <a:p>
            <a:pPr marL="171450" indent="-171450">
              <a:spcAft>
                <a:spcPts val="600"/>
              </a:spcAft>
              <a:buFont typeface="Arial" panose="020B0604020202020204" pitchFamily="34" charset="0"/>
              <a:buChar char="•"/>
            </a:pPr>
            <a:r>
              <a:rPr lang="en-US" sz="1200" dirty="0"/>
              <a:t>Under Armour </a:t>
            </a:r>
            <a:r>
              <a:rPr lang="en-US" sz="1200" dirty="0" smtClean="0"/>
              <a:t>made </a:t>
            </a:r>
            <a:r>
              <a:rPr lang="en-US" sz="1200" dirty="0"/>
              <a:t>the right communications moves to </a:t>
            </a:r>
            <a:r>
              <a:rPr lang="en-US" sz="1200" dirty="0" smtClean="0"/>
              <a:t>mitigate reputational damage – speed, transparency, etc. </a:t>
            </a:r>
            <a:endParaRPr lang="en-US" sz="1200" dirty="0"/>
          </a:p>
          <a:p>
            <a:pPr marL="171450" indent="-171450">
              <a:spcAft>
                <a:spcPts val="600"/>
              </a:spcAft>
              <a:buFont typeface="Arial" panose="020B0604020202020204" pitchFamily="34" charset="0"/>
              <a:buChar char="•"/>
            </a:pPr>
            <a:r>
              <a:rPr lang="en-US" sz="1200" dirty="0"/>
              <a:t>D</a:t>
            </a:r>
            <a:r>
              <a:rPr lang="en-US" sz="1200" dirty="0" smtClean="0"/>
              <a:t>id not fully </a:t>
            </a:r>
            <a:r>
              <a:rPr lang="en-US" sz="1200" dirty="0"/>
              <a:t>escape </a:t>
            </a:r>
            <a:r>
              <a:rPr lang="en-US" sz="1200" dirty="0" smtClean="0"/>
              <a:t>negative consequences: share price declined (but expected to recover), and lawsuits pending.</a:t>
            </a:r>
          </a:p>
          <a:p>
            <a:pPr marL="171450" indent="-171450">
              <a:spcAft>
                <a:spcPts val="600"/>
              </a:spcAft>
              <a:buFont typeface="Arial" panose="020B0604020202020204" pitchFamily="34" charset="0"/>
              <a:buChar char="•"/>
            </a:pPr>
            <a:endParaRPr lang="en-US" sz="1200" dirty="0" smtClean="0"/>
          </a:p>
        </p:txBody>
      </p:sp>
    </p:spTree>
    <p:extLst>
      <p:ext uri="{BB962C8B-B14F-4D97-AF65-F5344CB8AC3E}">
        <p14:creationId xmlns:p14="http://schemas.microsoft.com/office/powerpoint/2010/main" val="12691184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CA" dirty="0"/>
              <a:t>Develop Y</a:t>
            </a:r>
            <a:r>
              <a:rPr lang="en-CA" dirty="0" smtClean="0"/>
              <a:t>our Communications Plan</a:t>
            </a:r>
            <a:endParaRPr lang="en-US" dirty="0"/>
          </a:p>
        </p:txBody>
      </p:sp>
      <p:sp>
        <p:nvSpPr>
          <p:cNvPr id="3" name="Text Placeholder 2"/>
          <p:cNvSpPr>
            <a:spLocks noGrp="1"/>
          </p:cNvSpPr>
          <p:nvPr>
            <p:ph type="body" sz="quarter" idx="12"/>
          </p:nvPr>
        </p:nvSpPr>
        <p:spPr/>
        <p:txBody>
          <a:bodyPr/>
          <a:lstStyle/>
          <a:p>
            <a:r>
              <a:rPr lang="en-US" dirty="0"/>
              <a:t>2</a:t>
            </a:r>
          </a:p>
        </p:txBody>
      </p:sp>
      <p:sp>
        <p:nvSpPr>
          <p:cNvPr id="4" name="Text Placeholder 3"/>
          <p:cNvSpPr>
            <a:spLocks noGrp="1"/>
          </p:cNvSpPr>
          <p:nvPr>
            <p:ph type="body" sz="quarter" idx="13"/>
          </p:nvPr>
        </p:nvSpPr>
        <p:spPr>
          <a:xfrm>
            <a:off x="1041400" y="5622172"/>
            <a:ext cx="7826715" cy="457200"/>
          </a:xfrm>
        </p:spPr>
        <p:txBody>
          <a:bodyPr/>
          <a:lstStyle/>
          <a:p>
            <a:r>
              <a:rPr lang="en-US" dirty="0"/>
              <a:t>Master Your </a:t>
            </a:r>
            <a:r>
              <a:rPr lang="en-US" dirty="0" smtClean="0"/>
              <a:t>Security Incident </a:t>
            </a:r>
            <a:r>
              <a:rPr lang="en-US" dirty="0"/>
              <a:t>Response Communications Program</a:t>
            </a:r>
          </a:p>
          <a:p>
            <a:endParaRPr lang="en-US" dirty="0"/>
          </a:p>
        </p:txBody>
      </p:sp>
    </p:spTree>
    <p:extLst>
      <p:ext uri="{BB962C8B-B14F-4D97-AF65-F5344CB8AC3E}">
        <p14:creationId xmlns:p14="http://schemas.microsoft.com/office/powerpoint/2010/main" val="1410027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4676586" y="1057197"/>
            <a:ext cx="4192293" cy="1828478"/>
          </a:xfrm>
          <a:prstGeom prst="roundRect">
            <a:avLst>
              <a:gd name="adj" fmla="val 7002"/>
            </a:avLst>
          </a:prstGeom>
          <a:solidFill>
            <a:schemeClr val="bg1">
              <a:lumMod val="95000"/>
            </a:schemeClr>
          </a:solidFill>
          <a:ln>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smtClean="0">
                <a:solidFill>
                  <a:srgbClr val="333333"/>
                </a:solidFill>
              </a:rPr>
              <a:t>PHASE 2</a:t>
            </a:r>
            <a:endParaRPr lang="en-CA" b="1" dirty="0">
              <a:solidFill>
                <a:srgbClr val="333333"/>
              </a:solidFill>
            </a:endParaRPr>
          </a:p>
        </p:txBody>
      </p:sp>
      <p:sp>
        <p:nvSpPr>
          <p:cNvPr id="21" name="Rounded Rectangle 20"/>
          <p:cNvSpPr/>
          <p:nvPr/>
        </p:nvSpPr>
        <p:spPr>
          <a:xfrm>
            <a:off x="261868" y="1057197"/>
            <a:ext cx="4187040" cy="1828478"/>
          </a:xfrm>
          <a:prstGeom prst="roundRect">
            <a:avLst>
              <a:gd name="adj" fmla="val 7002"/>
            </a:avLst>
          </a:prstGeom>
          <a:solidFill>
            <a:schemeClr val="bg1">
              <a:lumMod val="95000"/>
            </a:schemeClr>
          </a:solidFill>
          <a:ln>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smtClean="0">
                <a:solidFill>
                  <a:srgbClr val="333333"/>
                </a:solidFill>
              </a:rPr>
              <a:t>PHASE 1</a:t>
            </a:r>
            <a:endParaRPr lang="en-CA" b="1" dirty="0">
              <a:solidFill>
                <a:srgbClr val="333333"/>
              </a:solidFill>
            </a:endParaRPr>
          </a:p>
        </p:txBody>
      </p:sp>
      <p:sp>
        <p:nvSpPr>
          <p:cNvPr id="2" name="Title 1"/>
          <p:cNvSpPr>
            <a:spLocks noGrp="1"/>
          </p:cNvSpPr>
          <p:nvPr>
            <p:ph type="title"/>
          </p:nvPr>
        </p:nvSpPr>
        <p:spPr/>
        <p:txBody>
          <a:bodyPr/>
          <a:lstStyle/>
          <a:p>
            <a:pPr lvl="0"/>
            <a:r>
              <a:rPr lang="en-CA" dirty="0" smtClean="0">
                <a:solidFill>
                  <a:schemeClr val="tx2"/>
                </a:solidFill>
              </a:rPr>
              <a:t>Phase 2: </a:t>
            </a:r>
            <a:r>
              <a:rPr lang="en-CA" dirty="0"/>
              <a:t>Develop </a:t>
            </a:r>
            <a:r>
              <a:rPr lang="en-CA" dirty="0" smtClean="0"/>
              <a:t>Your </a:t>
            </a:r>
            <a:r>
              <a:rPr lang="en-CA" dirty="0"/>
              <a:t>Communications Plan</a:t>
            </a:r>
          </a:p>
        </p:txBody>
      </p:sp>
      <p:cxnSp>
        <p:nvCxnSpPr>
          <p:cNvPr id="39" name="Straight Connector 111"/>
          <p:cNvCxnSpPr/>
          <p:nvPr>
            <p:custDataLst>
              <p:tags r:id="rId1"/>
            </p:custDataLst>
          </p:nvPr>
        </p:nvCxnSpPr>
        <p:spPr>
          <a:xfrm flipH="1">
            <a:off x="981715" y="1917419"/>
            <a:ext cx="7834747" cy="0"/>
          </a:xfrm>
          <a:prstGeom prst="line">
            <a:avLst/>
          </a:prstGeom>
          <a:ln w="41275" cap="rnd">
            <a:solidFill>
              <a:schemeClr val="tx2">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0" name="Pentagon 112"/>
          <p:cNvSpPr/>
          <p:nvPr>
            <p:custDataLst>
              <p:tags r:id="rId2"/>
            </p:custDataLst>
          </p:nvPr>
        </p:nvSpPr>
        <p:spPr bwMode="auto">
          <a:xfrm>
            <a:off x="489546" y="1564937"/>
            <a:ext cx="1026000" cy="673497"/>
          </a:xfrm>
          <a:prstGeom prst="homePlate">
            <a:avLst/>
          </a:prstGeom>
          <a:solidFill>
            <a:schemeClr val="accent1"/>
          </a:solidFill>
          <a:ln>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2"/>
                </a:solidFill>
                <a:latin typeface="Georgia"/>
              </a:rPr>
              <a:t>1.1</a:t>
            </a:r>
            <a:endParaRPr lang="en-US" sz="2400" b="1" dirty="0">
              <a:solidFill>
                <a:schemeClr val="bg2"/>
              </a:solidFill>
              <a:latin typeface="Georgia"/>
            </a:endParaRPr>
          </a:p>
        </p:txBody>
      </p:sp>
      <p:sp>
        <p:nvSpPr>
          <p:cNvPr id="41" name="Pentagon 113"/>
          <p:cNvSpPr/>
          <p:nvPr>
            <p:custDataLst>
              <p:tags r:id="rId3"/>
            </p:custDataLst>
          </p:nvPr>
        </p:nvSpPr>
        <p:spPr bwMode="auto">
          <a:xfrm>
            <a:off x="2980311" y="1564937"/>
            <a:ext cx="1026000" cy="673497"/>
          </a:xfrm>
          <a:prstGeom prst="homePlate">
            <a:avLst/>
          </a:prstGeom>
          <a:solidFill>
            <a:srgbClr val="29475F"/>
          </a:solidFill>
          <a:ln>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FFFF"/>
                </a:solidFill>
                <a:latin typeface="Georgia"/>
              </a:rPr>
              <a:t>1.10</a:t>
            </a:r>
            <a:endParaRPr lang="en-US" sz="2400" b="1" dirty="0">
              <a:solidFill>
                <a:srgbClr val="FFFFFF"/>
              </a:solidFill>
              <a:latin typeface="Georgia"/>
            </a:endParaRPr>
          </a:p>
        </p:txBody>
      </p:sp>
      <p:sp>
        <p:nvSpPr>
          <p:cNvPr id="42" name="Pentagon 114"/>
          <p:cNvSpPr/>
          <p:nvPr>
            <p:custDataLst>
              <p:tags r:id="rId4"/>
            </p:custDataLst>
          </p:nvPr>
        </p:nvSpPr>
        <p:spPr bwMode="auto">
          <a:xfrm>
            <a:off x="5082112" y="1564937"/>
            <a:ext cx="1026000" cy="673497"/>
          </a:xfrm>
          <a:prstGeom prst="homePlate">
            <a:avLst/>
          </a:prstGeom>
          <a:solidFill>
            <a:schemeClr val="accent2"/>
          </a:solidFill>
          <a:ln>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FFFF"/>
                </a:solidFill>
                <a:latin typeface="Georgia"/>
              </a:rPr>
              <a:t>2.1</a:t>
            </a:r>
            <a:endParaRPr lang="en-US" sz="2400" b="1" dirty="0">
              <a:solidFill>
                <a:srgbClr val="FFFFFF"/>
              </a:solidFill>
              <a:latin typeface="Georgia"/>
            </a:endParaRPr>
          </a:p>
        </p:txBody>
      </p:sp>
      <p:sp>
        <p:nvSpPr>
          <p:cNvPr id="43" name="Pentagon 115"/>
          <p:cNvSpPr/>
          <p:nvPr>
            <p:custDataLst>
              <p:tags r:id="rId5"/>
            </p:custDataLst>
          </p:nvPr>
        </p:nvSpPr>
        <p:spPr bwMode="auto">
          <a:xfrm>
            <a:off x="7841293" y="1564936"/>
            <a:ext cx="1026000" cy="673497"/>
          </a:xfrm>
          <a:prstGeom prst="homePlate">
            <a:avLst/>
          </a:prstGeom>
          <a:solidFill>
            <a:srgbClr val="29475F"/>
          </a:solidFill>
          <a:ln>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FFFF"/>
                </a:solidFill>
                <a:latin typeface="Georgia"/>
              </a:rPr>
              <a:t>2.10</a:t>
            </a:r>
            <a:endParaRPr lang="en-US" sz="2400" b="1" dirty="0">
              <a:solidFill>
                <a:srgbClr val="FFFFFF"/>
              </a:solidFill>
              <a:latin typeface="Georgia"/>
            </a:endParaRPr>
          </a:p>
        </p:txBody>
      </p:sp>
      <p:sp>
        <p:nvSpPr>
          <p:cNvPr id="53" name="TextBox 104"/>
          <p:cNvSpPr txBox="1"/>
          <p:nvPr/>
        </p:nvSpPr>
        <p:spPr>
          <a:xfrm>
            <a:off x="2274570" y="2298775"/>
            <a:ext cx="2015943" cy="430887"/>
          </a:xfrm>
          <a:prstGeom prst="rect">
            <a:avLst/>
          </a:prstGeom>
          <a:noFill/>
        </p:spPr>
        <p:txBody>
          <a:bodyPr wrap="square" rtlCol="0">
            <a:spAutoFit/>
          </a:bodyPr>
          <a:lstStyle/>
          <a:p>
            <a:pPr algn="ctr"/>
            <a:r>
              <a:rPr lang="en-US" sz="1100" dirty="0" smtClean="0"/>
              <a:t>Begin Considering </a:t>
            </a:r>
            <a:r>
              <a:rPr lang="en-US" sz="1100" dirty="0"/>
              <a:t>Y</a:t>
            </a:r>
            <a:r>
              <a:rPr lang="en-US" sz="1100" dirty="0" smtClean="0"/>
              <a:t>our </a:t>
            </a:r>
            <a:r>
              <a:rPr lang="en-US" sz="1100" dirty="0"/>
              <a:t>M</a:t>
            </a:r>
            <a:r>
              <a:rPr lang="en-US" sz="1100" dirty="0" smtClean="0"/>
              <a:t>essage</a:t>
            </a:r>
            <a:endParaRPr lang="en-CA" sz="1100" dirty="0">
              <a:solidFill>
                <a:srgbClr val="333333"/>
              </a:solidFill>
            </a:endParaRPr>
          </a:p>
        </p:txBody>
      </p:sp>
      <p:sp>
        <p:nvSpPr>
          <p:cNvPr id="54" name="TextBox 110"/>
          <p:cNvSpPr txBox="1"/>
          <p:nvPr/>
        </p:nvSpPr>
        <p:spPr>
          <a:xfrm>
            <a:off x="226070" y="2251672"/>
            <a:ext cx="1511290" cy="600164"/>
          </a:xfrm>
          <a:prstGeom prst="rect">
            <a:avLst/>
          </a:prstGeom>
          <a:noFill/>
        </p:spPr>
        <p:txBody>
          <a:bodyPr wrap="square" rtlCol="0">
            <a:spAutoFit/>
          </a:bodyPr>
          <a:lstStyle/>
          <a:p>
            <a:pPr algn="ctr"/>
            <a:r>
              <a:rPr lang="en-US" sz="1100" dirty="0" smtClean="0">
                <a:solidFill>
                  <a:srgbClr val="333333"/>
                </a:solidFill>
              </a:rPr>
              <a:t>Learn the Basics of Incident Response Communications</a:t>
            </a:r>
            <a:endParaRPr lang="en-CA" sz="1100" dirty="0">
              <a:solidFill>
                <a:srgbClr val="333333"/>
              </a:solidFill>
            </a:endParaRPr>
          </a:p>
        </p:txBody>
      </p:sp>
      <p:sp>
        <p:nvSpPr>
          <p:cNvPr id="55" name="TextBox 105"/>
          <p:cNvSpPr txBox="1"/>
          <p:nvPr/>
        </p:nvSpPr>
        <p:spPr>
          <a:xfrm>
            <a:off x="4707435" y="2303775"/>
            <a:ext cx="1613355" cy="430887"/>
          </a:xfrm>
          <a:prstGeom prst="rect">
            <a:avLst/>
          </a:prstGeom>
          <a:noFill/>
        </p:spPr>
        <p:txBody>
          <a:bodyPr wrap="square" rtlCol="0">
            <a:spAutoFit/>
          </a:bodyPr>
          <a:lstStyle/>
          <a:p>
            <a:pPr algn="ctr"/>
            <a:r>
              <a:rPr lang="en-CA" sz="1100" dirty="0" smtClean="0"/>
              <a:t>Create an </a:t>
            </a:r>
            <a:r>
              <a:rPr lang="en-CA" sz="1100" dirty="0"/>
              <a:t>I</a:t>
            </a:r>
            <a:r>
              <a:rPr lang="en-CA" sz="1100" dirty="0" smtClean="0"/>
              <a:t>nternal </a:t>
            </a:r>
            <a:r>
              <a:rPr lang="en-CA" sz="1100" dirty="0"/>
              <a:t>C</a:t>
            </a:r>
            <a:r>
              <a:rPr lang="en-CA" sz="1100" dirty="0" smtClean="0"/>
              <a:t>ommunications </a:t>
            </a:r>
            <a:r>
              <a:rPr lang="en-CA" sz="1100" dirty="0"/>
              <a:t>P</a:t>
            </a:r>
            <a:r>
              <a:rPr lang="en-CA" sz="1100" dirty="0" smtClean="0"/>
              <a:t>lan</a:t>
            </a:r>
            <a:endParaRPr lang="en-CA" sz="1100" dirty="0">
              <a:solidFill>
                <a:srgbClr val="333333"/>
              </a:solidFill>
            </a:endParaRPr>
          </a:p>
        </p:txBody>
      </p:sp>
      <p:sp>
        <p:nvSpPr>
          <p:cNvPr id="56" name="TextBox 106"/>
          <p:cNvSpPr txBox="1"/>
          <p:nvPr/>
        </p:nvSpPr>
        <p:spPr>
          <a:xfrm>
            <a:off x="7349490" y="2251672"/>
            <a:ext cx="1563608" cy="600164"/>
          </a:xfrm>
          <a:prstGeom prst="rect">
            <a:avLst/>
          </a:prstGeom>
          <a:noFill/>
        </p:spPr>
        <p:txBody>
          <a:bodyPr wrap="square" rtlCol="0">
            <a:spAutoFit/>
          </a:bodyPr>
          <a:lstStyle/>
          <a:p>
            <a:pPr algn="ctr"/>
            <a:r>
              <a:rPr lang="en-US" sz="1100" dirty="0"/>
              <a:t>Consider </a:t>
            </a:r>
            <a:r>
              <a:rPr lang="en-US" sz="1100" dirty="0" smtClean="0"/>
              <a:t>Sharing </a:t>
            </a:r>
            <a:r>
              <a:rPr lang="en-US" sz="1100" dirty="0"/>
              <a:t>I</a:t>
            </a:r>
            <a:r>
              <a:rPr lang="en-US" sz="1100" dirty="0" smtClean="0"/>
              <a:t>nformation </a:t>
            </a:r>
            <a:r>
              <a:rPr lang="en-US" sz="1100" dirty="0"/>
              <a:t>W</a:t>
            </a:r>
            <a:r>
              <a:rPr lang="en-US" sz="1100" dirty="0" smtClean="0"/>
              <a:t>ith </a:t>
            </a:r>
            <a:r>
              <a:rPr lang="en-US" sz="1100" dirty="0"/>
              <a:t>Y</a:t>
            </a:r>
            <a:r>
              <a:rPr lang="en-US" sz="1100" dirty="0" smtClean="0"/>
              <a:t>our </a:t>
            </a:r>
            <a:r>
              <a:rPr lang="en-US" sz="1100" dirty="0"/>
              <a:t>P</a:t>
            </a:r>
            <a:r>
              <a:rPr lang="en-US" sz="1100" dirty="0" smtClean="0"/>
              <a:t>eers</a:t>
            </a:r>
            <a:endParaRPr lang="en-CA" sz="1100" dirty="0">
              <a:solidFill>
                <a:srgbClr val="333333"/>
              </a:solidFill>
            </a:endParaRPr>
          </a:p>
        </p:txBody>
      </p:sp>
      <p:graphicFrame>
        <p:nvGraphicFramePr>
          <p:cNvPr id="36" name="Table 35"/>
          <p:cNvGraphicFramePr>
            <a:graphicFrameLocks noGrp="1"/>
          </p:cNvGraphicFramePr>
          <p:nvPr>
            <p:extLst>
              <p:ext uri="{D42A27DB-BD31-4B8C-83A1-F6EECF244321}">
                <p14:modId xmlns:p14="http://schemas.microsoft.com/office/powerpoint/2010/main" val="1079155837"/>
              </p:ext>
            </p:extLst>
          </p:nvPr>
        </p:nvGraphicFramePr>
        <p:xfrm>
          <a:off x="272575" y="2965949"/>
          <a:ext cx="8583670" cy="3384832"/>
        </p:xfrm>
        <a:graphic>
          <a:graphicData uri="http://schemas.openxmlformats.org/drawingml/2006/table">
            <a:tbl>
              <a:tblPr firstRow="1" bandRow="1">
                <a:tableStyleId>{5940675A-B579-460E-94D1-54222C63F5DA}</a:tableStyleId>
              </a:tblPr>
              <a:tblGrid>
                <a:gridCol w="4291835"/>
                <a:gridCol w="4291835"/>
              </a:tblGrid>
              <a:tr h="2673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u="none" strike="noStrike" kern="1200" cap="none" spc="0" normalizeH="0" baseline="0" noProof="0" dirty="0" smtClean="0">
                          <a:ln>
                            <a:noFill/>
                          </a:ln>
                          <a:effectLst/>
                          <a:uLnTx/>
                          <a:uFillTx/>
                        </a:rPr>
                        <a:t>This step will walk you through the following activities: </a:t>
                      </a:r>
                    </a:p>
                  </a:txBody>
                  <a:tcPr anchor="b">
                    <a:lnL w="12700" cap="flat" cmpd="sng" algn="ctr">
                      <a:noFill/>
                      <a:prstDash val="dash"/>
                      <a:round/>
                      <a:headEnd type="none" w="med" len="med"/>
                      <a:tailEnd type="none" w="med" len="med"/>
                    </a:lnL>
                    <a:lnR w="19050" cap="flat" cmpd="sng" algn="ctr">
                      <a:solidFill>
                        <a:schemeClr val="bg1">
                          <a:lumMod val="95000"/>
                        </a:schemeClr>
                      </a:solidFill>
                      <a:prstDash val="solid"/>
                      <a:round/>
                      <a:headEnd type="none" w="med" len="med"/>
                      <a:tailEnd type="none" w="med" len="med"/>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333333"/>
                          </a:solidFill>
                          <a:effectLst/>
                          <a:uLnTx/>
                          <a:uFillTx/>
                          <a:latin typeface="+mn-lt"/>
                          <a:ea typeface="+mn-ea"/>
                          <a:cs typeface="+mn-cs"/>
                        </a:rPr>
                        <a:t>This step involves the following participants:</a:t>
                      </a:r>
                    </a:p>
                  </a:txBody>
                  <a:tcPr marL="144000" anchor="b">
                    <a:lnL w="19050" cap="flat" cmpd="sng" algn="ctr">
                      <a:solidFill>
                        <a:schemeClr val="bg1">
                          <a:lumMod val="95000"/>
                        </a:schemeClr>
                      </a:solidFill>
                      <a:prstDash val="solid"/>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tcPr>
                </a:tc>
              </a:tr>
              <a:tr h="1272019">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tx2"/>
                          </a:solidFill>
                          <a:effectLst/>
                          <a:uLnTx/>
                          <a:uFillTx/>
                          <a:latin typeface="+mn-lt"/>
                          <a:ea typeface="+mn-ea"/>
                          <a:cs typeface="+mn-cs"/>
                        </a:rPr>
                        <a:t>Create an internal communications plan.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tx2"/>
                          </a:solidFill>
                          <a:effectLst/>
                          <a:uLnTx/>
                          <a:uFillTx/>
                          <a:latin typeface="+mn-lt"/>
                          <a:ea typeface="+mn-ea"/>
                          <a:cs typeface="+mn-cs"/>
                        </a:rPr>
                        <a:t>Develop an external communications strategy.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Draft the SIRT Policy.</a:t>
                      </a:r>
                      <a:endParaRPr kumimoji="0" lang="en-US" sz="1200" b="0" i="0" u="none" strike="noStrike" kern="1200" cap="none" spc="0" normalizeH="0" baseline="0" noProof="0" dirty="0" smtClean="0">
                        <a:ln>
                          <a:noFill/>
                        </a:ln>
                        <a:solidFill>
                          <a:schemeClr val="tx2"/>
                        </a:solidFill>
                        <a:effectLst/>
                        <a:uLnTx/>
                        <a:uFillTx/>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tx2"/>
                          </a:solidFill>
                          <a:effectLst/>
                          <a:uLnTx/>
                          <a:uFillTx/>
                          <a:latin typeface="+mn-lt"/>
                          <a:ea typeface="+mn-ea"/>
                          <a:cs typeface="+mn-cs"/>
                        </a:rPr>
                        <a:t>Run tabletop exercises.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tx2"/>
                          </a:solidFill>
                          <a:effectLst/>
                          <a:uLnTx/>
                          <a:uFillTx/>
                          <a:latin typeface="+mn-lt"/>
                          <a:ea typeface="+mn-ea"/>
                          <a:cs typeface="+mn-cs"/>
                        </a:rPr>
                        <a:t>Track metrics.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smtClean="0">
                        <a:ln>
                          <a:noFill/>
                        </a:ln>
                        <a:solidFill>
                          <a:schemeClr val="bg1">
                            <a:lumMod val="75000"/>
                          </a:schemeClr>
                        </a:solidFill>
                        <a:effectLst/>
                        <a:uLnTx/>
                        <a:uFillTx/>
                        <a:latin typeface="+mn-lt"/>
                        <a:ea typeface="+mn-ea"/>
                        <a:cs typeface="+mn-cs"/>
                      </a:endParaRPr>
                    </a:p>
                  </a:txBody>
                  <a:tcPr>
                    <a:lnL w="12700" cap="flat" cmpd="sng" algn="ctr">
                      <a:noFill/>
                      <a:prstDash val="dash"/>
                      <a:round/>
                      <a:headEnd type="none" w="med" len="med"/>
                      <a:tailEnd type="none" w="med" len="med"/>
                    </a:lnL>
                    <a:lnR w="19050" cap="flat" cmpd="sng" algn="ctr">
                      <a:solidFill>
                        <a:schemeClr val="bg1">
                          <a:lumMod val="95000"/>
                        </a:schemeClr>
                      </a:solidFill>
                      <a:prstDash val="solid"/>
                      <a:round/>
                      <a:headEnd type="none" w="med" len="med"/>
                      <a:tailEnd type="none" w="med" len="med"/>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IT/Cybersecurity leader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Legal representative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Public relations/communications specialist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HR representative</a:t>
                      </a:r>
                    </a:p>
                  </a:txBody>
                  <a:tcPr marL="144000">
                    <a:lnL w="19050" cap="flat" cmpd="sng" algn="ctr">
                      <a:solidFill>
                        <a:schemeClr val="bg1">
                          <a:lumMod val="95000"/>
                        </a:schemeClr>
                      </a:solidFill>
                      <a:prstDash val="solid"/>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tcPr>
                </a:tc>
              </a:tr>
              <a:tr h="1696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200" b="1" i="0" u="none" strike="noStrike" kern="1200" cap="none" spc="0" normalizeH="0" baseline="0" noProof="0" dirty="0" smtClean="0">
                        <a:ln>
                          <a:noFill/>
                        </a:ln>
                        <a:solidFill>
                          <a:srgbClr val="FFFFFF"/>
                        </a:solidFill>
                        <a:effectLst/>
                        <a:uLnTx/>
                        <a:uFillTx/>
                        <a:latin typeface="+mn-lt"/>
                        <a:ea typeface="+mn-ea"/>
                        <a:cs typeface="+mn-cs"/>
                      </a:endParaRPr>
                    </a:p>
                  </a:txBody>
                  <a:tcPr marT="0" marB="0" anchor="ct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000" dirty="0"/>
                    </a:p>
                  </a:txBody>
                  <a:tcPr marT="0" marB="0">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12700" cmpd="sng">
                      <a:noFill/>
                    </a:lnB>
                    <a:lnTlToBr w="12700" cmpd="sng">
                      <a:noFill/>
                      <a:prstDash val="solid"/>
                    </a:lnTlToBr>
                    <a:lnBlToTr w="12700" cmpd="sng">
                      <a:noFill/>
                      <a:prstDash val="solid"/>
                    </a:lnBlToTr>
                    <a:noFill/>
                  </a:tcPr>
                </a:tc>
              </a:tr>
              <a:tr h="283659">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400" b="1" i="0" u="none" strike="noStrike" kern="1200" cap="none" spc="0" normalizeH="0" baseline="0" noProof="0" dirty="0" smtClean="0">
                          <a:ln>
                            <a:noFill/>
                          </a:ln>
                          <a:solidFill>
                            <a:srgbClr val="FFFFFF"/>
                          </a:solidFill>
                          <a:effectLst/>
                          <a:uLnTx/>
                          <a:uFillTx/>
                          <a:latin typeface="+mn-lt"/>
                          <a:ea typeface="+mn-ea"/>
                          <a:cs typeface="+mn-cs"/>
                        </a:rPr>
                        <a:t>Outcomes of this step</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endParaRPr lang="en-US" dirty="0"/>
                    </a:p>
                  </a:txBody>
                  <a:tcPr>
                    <a:lnL w="12700" cap="flat" cmpd="sng" algn="ctr">
                      <a:noFill/>
                      <a:prstDash val="solid"/>
                      <a:round/>
                      <a:headEnd type="none" w="med" len="med"/>
                      <a:tailEnd type="none" w="med" len="med"/>
                    </a:lnL>
                    <a:lnT w="12700" cmpd="sng">
                      <a:noFill/>
                    </a:lnT>
                    <a:solidFill>
                      <a:schemeClr val="accent1"/>
                    </a:solidFill>
                  </a:tcPr>
                </a:tc>
              </a:tr>
              <a:tr h="1350813">
                <a:tc gridSpan="2">
                  <a:txBody>
                    <a:bodyPr/>
                    <a:lstStyle/>
                    <a:p>
                      <a:pPr marL="171450" indent="-171450">
                        <a:buFont typeface="Arial" panose="020B0604020202020204" pitchFamily="34" charset="0"/>
                        <a:buChar char="•"/>
                      </a:pPr>
                      <a:r>
                        <a:rPr kumimoji="0" lang="en-US" sz="1200" b="0" i="0" u="none" strike="noStrike" kern="1200" cap="none" spc="0" normalizeH="0" baseline="0" noProof="0" dirty="0" smtClean="0">
                          <a:ln>
                            <a:noFill/>
                          </a:ln>
                          <a:solidFill>
                            <a:schemeClr val="tx2"/>
                          </a:solidFill>
                          <a:effectLst/>
                          <a:uLnTx/>
                          <a:uFillTx/>
                          <a:latin typeface="+mn-lt"/>
                          <a:ea typeface="+mn-ea"/>
                          <a:cs typeface="+mn-cs"/>
                        </a:rPr>
                        <a:t>Internal communications plan.</a:t>
                      </a:r>
                    </a:p>
                    <a:p>
                      <a:pPr marL="171450" indent="-171450">
                        <a:buFont typeface="Arial" panose="020B0604020202020204" pitchFamily="34" charset="0"/>
                        <a:buChar char="•"/>
                      </a:pPr>
                      <a:r>
                        <a:rPr kumimoji="0" lang="en-US" sz="1200" b="0" i="0" u="none" strike="noStrike" kern="1200" cap="none" spc="0" normalizeH="0" baseline="0" noProof="0" dirty="0" smtClean="0">
                          <a:ln>
                            <a:noFill/>
                          </a:ln>
                          <a:solidFill>
                            <a:schemeClr val="tx2"/>
                          </a:solidFill>
                          <a:effectLst/>
                          <a:uLnTx/>
                          <a:uFillTx/>
                          <a:latin typeface="+mn-lt"/>
                          <a:ea typeface="+mn-ea"/>
                          <a:cs typeface="+mn-cs"/>
                        </a:rPr>
                        <a:t>Interdepartmental communications template.</a:t>
                      </a:r>
                    </a:p>
                    <a:p>
                      <a:pPr marL="171450" indent="-171450">
                        <a:buFont typeface="Arial" panose="020B0604020202020204" pitchFamily="34" charset="0"/>
                        <a:buChar char="•"/>
                      </a:pPr>
                      <a:r>
                        <a:rPr kumimoji="0" lang="en-US" sz="1200" b="0" i="0" u="none" strike="noStrike" kern="1200" cap="none" spc="0" normalizeH="0" baseline="0" noProof="0" dirty="0" smtClean="0">
                          <a:ln>
                            <a:noFill/>
                          </a:ln>
                          <a:solidFill>
                            <a:schemeClr val="tx2"/>
                          </a:solidFill>
                          <a:effectLst/>
                          <a:uLnTx/>
                          <a:uFillTx/>
                          <a:latin typeface="+mn-lt"/>
                          <a:ea typeface="+mn-ea"/>
                          <a:cs typeface="+mn-cs"/>
                        </a:rPr>
                        <a:t>External communications strategy.</a:t>
                      </a:r>
                    </a:p>
                    <a:p>
                      <a:pPr marL="171450" indent="-171450">
                        <a:buFont typeface="Arial" panose="020B0604020202020204" pitchFamily="34" charset="0"/>
                        <a:buChar char="•"/>
                      </a:pPr>
                      <a:r>
                        <a:rPr lang="en-US" sz="1200" dirty="0" smtClean="0"/>
                        <a:t>SIRT Policy.</a:t>
                      </a:r>
                      <a:endParaRPr kumimoji="0" lang="en-US" sz="1200" b="0" i="0" u="none" strike="noStrike" kern="1200" cap="none" spc="0" normalizeH="0" baseline="0" noProof="0" dirty="0" smtClean="0">
                        <a:ln>
                          <a:noFill/>
                        </a:ln>
                        <a:solidFill>
                          <a:schemeClr val="tx2"/>
                        </a:solidFill>
                        <a:effectLst/>
                        <a:uLnTx/>
                        <a:uFillTx/>
                        <a:latin typeface="+mn-lt"/>
                        <a:ea typeface="+mn-ea"/>
                        <a:cs typeface="+mn-cs"/>
                      </a:endParaRPr>
                    </a:p>
                    <a:p>
                      <a:pPr marL="171450" indent="-171450">
                        <a:buFont typeface="Arial" panose="020B0604020202020204" pitchFamily="34" charset="0"/>
                        <a:buChar char="•"/>
                      </a:pPr>
                      <a:r>
                        <a:rPr kumimoji="0" lang="en-US" sz="1200" b="0" i="0" u="none" strike="noStrike" kern="1200" cap="none" spc="0" normalizeH="0" baseline="0" noProof="0" dirty="0" smtClean="0">
                          <a:ln>
                            <a:noFill/>
                          </a:ln>
                          <a:solidFill>
                            <a:schemeClr val="tx2"/>
                          </a:solidFill>
                          <a:effectLst/>
                          <a:uLnTx/>
                          <a:uFillTx/>
                          <a:latin typeface="+mn-lt"/>
                          <a:ea typeface="+mn-ea"/>
                          <a:cs typeface="+mn-cs"/>
                        </a:rPr>
                        <a:t>Sample tabletop exercises.</a:t>
                      </a:r>
                    </a:p>
                    <a:p>
                      <a:pPr marL="171450" indent="-171450">
                        <a:buFont typeface="Arial" panose="020B0604020202020204" pitchFamily="34" charset="0"/>
                        <a:buChar char="•"/>
                      </a:pPr>
                      <a:r>
                        <a:rPr kumimoji="0" lang="en-US" sz="1200" b="0" i="0" u="none" strike="noStrike" kern="1200" cap="none" spc="0" normalizeH="0" baseline="0" noProof="0" dirty="0" smtClean="0">
                          <a:ln>
                            <a:noFill/>
                          </a:ln>
                          <a:solidFill>
                            <a:schemeClr val="tx2"/>
                          </a:solidFill>
                          <a:effectLst/>
                          <a:uLnTx/>
                          <a:uFillTx/>
                          <a:latin typeface="+mn-lt"/>
                          <a:ea typeface="+mn-ea"/>
                          <a:cs typeface="+mn-cs"/>
                        </a:rPr>
                        <a:t>Communications metrics tracking tool.</a:t>
                      </a:r>
                      <a:endParaRPr lang="en-CA" sz="1200" dirty="0" smtClean="0">
                        <a:solidFill>
                          <a:schemeClr val="tx2"/>
                        </a:solidFill>
                      </a:endParaRPr>
                    </a:p>
                  </a:txBody>
                  <a:tcPr marT="108000">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mpd="sng">
                      <a:noFill/>
                    </a:lnT>
                    <a:lnB w="12700" cap="flat" cmpd="sng" algn="ctr">
                      <a:noFill/>
                      <a:prstDash val="dash"/>
                      <a:round/>
                      <a:headEnd type="none" w="med" len="med"/>
                      <a:tailEnd type="none" w="med" len="med"/>
                    </a:lnB>
                  </a:tcPr>
                </a:tc>
                <a:tc hMerge="1">
                  <a:txBody>
                    <a:bodyPr/>
                    <a:lstStyle/>
                    <a:p>
                      <a:endParaRPr lang="en-US" dirty="0"/>
                    </a:p>
                  </a:txBody>
                  <a:tcPr>
                    <a:lnL w="12700" cap="flat" cmpd="sng" algn="ctr">
                      <a:noFill/>
                      <a:prstDash val="dash"/>
                      <a:round/>
                      <a:headEnd type="none" w="med" len="med"/>
                      <a:tailEnd type="none" w="med" len="med"/>
                    </a:lnL>
                    <a:lnR w="12700" cap="flat" cmpd="sng" algn="ctr">
                      <a:noFill/>
                      <a:prstDash val="dash"/>
                      <a:round/>
                      <a:headEnd type="none" w="med" len="med"/>
                      <a:tailEnd type="none" w="med" len="med"/>
                    </a:lnR>
                    <a:lnB w="12700" cap="flat" cmpd="sng" algn="ctr">
                      <a:noFill/>
                      <a:prstDash val="dash"/>
                      <a:round/>
                      <a:headEnd type="none" w="med" len="med"/>
                      <a:tailEnd type="none" w="med" len="med"/>
                    </a:lnB>
                  </a:tcPr>
                </a:tc>
              </a:tr>
            </a:tbl>
          </a:graphicData>
        </a:graphic>
      </p:graphicFrame>
    </p:spTree>
    <p:extLst>
      <p:ext uri="{BB962C8B-B14F-4D97-AF65-F5344CB8AC3E}">
        <p14:creationId xmlns:p14="http://schemas.microsoft.com/office/powerpoint/2010/main" val="8334404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2 outline</a:t>
            </a:r>
            <a:endParaRPr lang="en-US" dirty="0"/>
          </a:p>
        </p:txBody>
      </p:sp>
      <p:sp>
        <p:nvSpPr>
          <p:cNvPr id="4" name="Rectangle 3"/>
          <p:cNvSpPr/>
          <p:nvPr/>
        </p:nvSpPr>
        <p:spPr>
          <a:xfrm>
            <a:off x="251520" y="1492408"/>
            <a:ext cx="8625780" cy="430887"/>
          </a:xfrm>
          <a:prstGeom prst="rect">
            <a:avLst/>
          </a:prstGeom>
        </p:spPr>
        <p:txBody>
          <a:bodyPr wrap="square">
            <a:spAutoFit/>
          </a:bodyPr>
          <a:lstStyle/>
          <a:p>
            <a:r>
              <a:rPr lang="en-US" sz="1100" dirty="0" smtClean="0">
                <a:solidFill>
                  <a:srgbClr val="333333"/>
                </a:solidFill>
              </a:rPr>
              <a:t>Complete these steps on your own, or call us to complete a guided implementation. A guided implementation is a series of </a:t>
            </a:r>
            <a:br>
              <a:rPr lang="en-US" sz="1100" dirty="0" smtClean="0">
                <a:solidFill>
                  <a:srgbClr val="333333"/>
                </a:solidFill>
              </a:rPr>
            </a:br>
            <a:r>
              <a:rPr lang="en-US" sz="1100" dirty="0" smtClean="0">
                <a:solidFill>
                  <a:srgbClr val="333333"/>
                </a:solidFill>
              </a:rPr>
              <a:t>2-3 advisory calls that help you execute each phase of a project. They are included in most advisory memberships. </a:t>
            </a:r>
            <a:endParaRPr lang="en-US" sz="1100" dirty="0">
              <a:solidFill>
                <a:srgbClr val="333333"/>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4020966460"/>
              </p:ext>
            </p:extLst>
          </p:nvPr>
        </p:nvGraphicFramePr>
        <p:xfrm>
          <a:off x="236678" y="1890348"/>
          <a:ext cx="8602234" cy="4604823"/>
        </p:xfrm>
        <a:graphic>
          <a:graphicData uri="http://schemas.openxmlformats.org/drawingml/2006/table">
            <a:tbl>
              <a:tblPr firstRow="1" bandRow="1"/>
              <a:tblGrid>
                <a:gridCol w="4133400"/>
                <a:gridCol w="4468834"/>
              </a:tblGrid>
              <a:tr h="398357">
                <a:tc gridSpan="2">
                  <a:txBody>
                    <a:bodyPr/>
                    <a:lstStyle>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r>
                        <a:rPr lang="en-US" sz="1300" b="1" dirty="0" smtClean="0"/>
                        <a:t>Guided Implementation 2: Master </a:t>
                      </a:r>
                      <a:r>
                        <a:rPr lang="en-US" sz="1300" b="1" dirty="0" smtClean="0"/>
                        <a:t>Your Security</a:t>
                      </a:r>
                      <a:r>
                        <a:rPr lang="en-US" sz="1300" b="1" baseline="0" dirty="0" smtClean="0"/>
                        <a:t> </a:t>
                      </a:r>
                      <a:r>
                        <a:rPr lang="en-US" sz="1300" b="1" baseline="0" dirty="0" smtClean="0"/>
                        <a:t>Incident Response Communication Program</a:t>
                      </a:r>
                      <a:endParaRPr lang="en-US" sz="1300" b="1" dirty="0" smtClean="0"/>
                    </a:p>
                    <a:p>
                      <a:r>
                        <a:rPr lang="en-US" sz="1000" b="1" dirty="0" smtClean="0"/>
                        <a:t>Proposed Time to Completion: 6-8 weeks</a:t>
                      </a:r>
                    </a:p>
                  </a:txBody>
                  <a:tcPr>
                    <a:lnL w="12700" cap="flat" cmpd="sng" algn="ctr">
                      <a:noFill/>
                      <a:prstDash val="solid"/>
                      <a:round/>
                      <a:headEnd type="none" w="med" len="med"/>
                      <a:tailEnd type="none" w="med" len="med"/>
                    </a:lnL>
                    <a:lnR w="5715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571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6A1C5"/>
                    </a:solidFill>
                  </a:tcPr>
                </a:tc>
                <a:tc hMerge="1">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6A1C5"/>
                    </a:solidFill>
                  </a:tcPr>
                </a:tc>
              </a:tr>
              <a:tr h="260643">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algn="ctr"/>
                      <a:r>
                        <a:rPr lang="en-CA" sz="1100" b="1" dirty="0" smtClean="0"/>
                        <a:t>Step 2.1: Create an </a:t>
                      </a:r>
                      <a:r>
                        <a:rPr lang="en-CA" sz="1100" b="1" baseline="0" dirty="0" smtClean="0"/>
                        <a:t>Internal Communications Plan</a:t>
                      </a:r>
                    </a:p>
                  </a:txBody>
                  <a:tcPr>
                    <a:lnL w="12700" cap="flat" cmpd="sng" algn="ctr">
                      <a:noFill/>
                      <a:prstDash val="solid"/>
                      <a:round/>
                      <a:headEnd type="none" w="med" len="med"/>
                      <a:tailEnd type="none" w="med" len="med"/>
                    </a:lnL>
                    <a:lnR w="571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100" b="1" dirty="0" smtClean="0"/>
                        <a:t>Step 2.2-2.10: </a:t>
                      </a:r>
                      <a:r>
                        <a:rPr lang="en-US" sz="1100" b="1" dirty="0" smtClean="0"/>
                        <a:t>Develop an External Communications Strategy</a:t>
                      </a:r>
                      <a:endParaRPr lang="en-CA" sz="1100" b="1" baseline="0" dirty="0" smtClean="0"/>
                    </a:p>
                  </a:txBody>
                  <a:tcP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315227">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341313" indent="0" algn="l">
                        <a:spcAft>
                          <a:spcPts val="600"/>
                        </a:spcAft>
                      </a:pPr>
                      <a:r>
                        <a:rPr lang="en-CA" sz="1000" b="1" dirty="0" smtClean="0"/>
                        <a:t>Start with an analyst</a:t>
                      </a:r>
                      <a:r>
                        <a:rPr lang="en-CA" sz="1000" b="1" baseline="0" dirty="0" smtClean="0"/>
                        <a:t> kick-off call:</a:t>
                      </a:r>
                    </a:p>
                    <a:p>
                      <a:pPr marL="446088" indent="-90488" algn="l">
                        <a:buFont typeface="Arial" panose="020B0604020202020204" pitchFamily="34" charset="0"/>
                        <a:buChar char="•"/>
                      </a:pPr>
                      <a:r>
                        <a:rPr lang="en-CA" sz="1000" dirty="0" smtClean="0"/>
                        <a:t>Explore the elements of internal communications and their</a:t>
                      </a:r>
                      <a:r>
                        <a:rPr lang="en-CA" sz="1000" baseline="0" dirty="0" smtClean="0"/>
                        <a:t> relationship to external communications.</a:t>
                      </a:r>
                      <a:endParaRPr lang="en-CA" sz="1000" dirty="0" smtClean="0"/>
                    </a:p>
                    <a:p>
                      <a:pPr marL="446088" indent="-90488" algn="l">
                        <a:buFont typeface="Arial" panose="020B0604020202020204" pitchFamily="34" charset="0"/>
                        <a:buChar char="•"/>
                      </a:pPr>
                      <a:r>
                        <a:rPr lang="en-CA" sz="1000" dirty="0" smtClean="0"/>
                        <a:t>Review the most likely threats for your organization</a:t>
                      </a:r>
                      <a:r>
                        <a:rPr lang="en-CA" sz="1000" baseline="0" dirty="0" smtClean="0"/>
                        <a:t> and plan to respond to them.</a:t>
                      </a:r>
                    </a:p>
                    <a:p>
                      <a:pPr marL="446088" indent="-90488" algn="l">
                        <a:buFont typeface="Arial" panose="020B0604020202020204" pitchFamily="34" charset="0"/>
                        <a:buChar char="•"/>
                      </a:pPr>
                      <a:r>
                        <a:rPr lang="en-CA" sz="1000" baseline="0" dirty="0" smtClean="0"/>
                        <a:t>Discuss challenges with internal communications and how to solve them.</a:t>
                      </a:r>
                      <a:endParaRPr lang="en-CA" sz="1000" dirty="0" smtClean="0"/>
                    </a:p>
                  </a:txBody>
                  <a:tcPr>
                    <a:lnL w="12700" cap="flat" cmpd="sng" algn="ctr">
                      <a:noFill/>
                      <a:prstDash val="solid"/>
                      <a:round/>
                      <a:headEnd type="none" w="med" len="med"/>
                      <a:tailEnd type="none" w="med" len="med"/>
                    </a:lnL>
                    <a:lnR w="5715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446088" indent="-90488" algn="l">
                        <a:spcAft>
                          <a:spcPts val="600"/>
                        </a:spcAft>
                      </a:pPr>
                      <a:r>
                        <a:rPr lang="en-CA" sz="1000" b="1" dirty="0" smtClean="0"/>
                        <a:t>Review</a:t>
                      </a:r>
                      <a:r>
                        <a:rPr lang="en-CA" sz="1000" b="1" baseline="0" dirty="0" smtClean="0"/>
                        <a:t> findings with analyst:</a:t>
                      </a:r>
                    </a:p>
                    <a:p>
                      <a:pPr marL="446088" indent="-90488" algn="l">
                        <a:buFont typeface="Arial" panose="020B0604020202020204" pitchFamily="34" charset="0"/>
                        <a:buChar char="•"/>
                      </a:pPr>
                      <a:r>
                        <a:rPr lang="en-CA" sz="1000" dirty="0" smtClean="0"/>
                        <a:t>Discuss the external communication</a:t>
                      </a:r>
                      <a:r>
                        <a:rPr lang="en-CA" sz="1000" baseline="0" dirty="0" smtClean="0"/>
                        <a:t>s process, the value of a communications sequence, and how to manage fallout.</a:t>
                      </a:r>
                    </a:p>
                    <a:p>
                      <a:pPr marL="446088" indent="-90488" algn="l">
                        <a:buFont typeface="Arial" panose="020B0604020202020204" pitchFamily="34" charset="0"/>
                        <a:buChar char="•"/>
                      </a:pPr>
                      <a:r>
                        <a:rPr lang="en-CA" sz="1000" baseline="0" dirty="0" smtClean="0"/>
                        <a:t>Understand the role of social media in incident response.</a:t>
                      </a:r>
                    </a:p>
                    <a:p>
                      <a:pPr marL="446088" indent="-90488" algn="l">
                        <a:buFont typeface="Arial" panose="020B0604020202020204" pitchFamily="34" charset="0"/>
                        <a:buChar char="•"/>
                      </a:pPr>
                      <a:r>
                        <a:rPr lang="en-CA" sz="1000" baseline="0" dirty="0" smtClean="0"/>
                        <a:t>Outline how to implement tabletop exercises as part of training.</a:t>
                      </a:r>
                    </a:p>
                    <a:p>
                      <a:pPr marL="446088" indent="-90488" algn="l">
                        <a:buFont typeface="Arial" panose="020B0604020202020204" pitchFamily="34" charset="0"/>
                        <a:buChar char="•"/>
                      </a:pPr>
                      <a:r>
                        <a:rPr lang="en-CA" sz="1000" baseline="0" dirty="0" smtClean="0"/>
                        <a:t>Review elements of a strong SIRT Policy. </a:t>
                      </a:r>
                    </a:p>
                    <a:p>
                      <a:pPr marL="446088" indent="-90488" algn="l">
                        <a:buFont typeface="Arial" panose="020B0604020202020204" pitchFamily="34" charset="0"/>
                        <a:buChar char="•"/>
                      </a:pPr>
                      <a:r>
                        <a:rPr lang="en-CA" sz="1000" baseline="0" dirty="0" smtClean="0"/>
                        <a:t>Learn how to conduct an effective post-mortem review of the incident and how to track metrics.</a:t>
                      </a:r>
                    </a:p>
                  </a:txBody>
                  <a:tcP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76847">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446088" indent="-90488" algn="l">
                        <a:spcAft>
                          <a:spcPts val="600"/>
                        </a:spcAft>
                      </a:pPr>
                      <a:r>
                        <a:rPr lang="en-CA" sz="1000" b="1" dirty="0" smtClean="0"/>
                        <a:t>Then complete these activities…</a:t>
                      </a:r>
                    </a:p>
                    <a:p>
                      <a:pPr marL="446088" indent="-90488" algn="l">
                        <a:buFont typeface="Arial" panose="020B0604020202020204" pitchFamily="34" charset="0"/>
                        <a:buChar char="•"/>
                      </a:pPr>
                      <a:r>
                        <a:rPr lang="en-CA" sz="1000" dirty="0" smtClean="0"/>
                        <a:t>Create an</a:t>
                      </a:r>
                      <a:r>
                        <a:rPr lang="en-CA" sz="1000" baseline="0" dirty="0" smtClean="0"/>
                        <a:t> internal communications plan.</a:t>
                      </a:r>
                      <a:endParaRPr lang="en-CA" sz="1000" dirty="0" smtClean="0"/>
                    </a:p>
                    <a:p>
                      <a:pPr marL="446088" indent="-90488" algn="l">
                        <a:buFont typeface="Arial" panose="020B0604020202020204" pitchFamily="34" charset="0"/>
                        <a:buChar char="•"/>
                      </a:pPr>
                      <a:r>
                        <a:rPr lang="en-CA" sz="1000" dirty="0" smtClean="0"/>
                        <a:t>Decide</a:t>
                      </a:r>
                      <a:r>
                        <a:rPr lang="en-CA" sz="1000" baseline="0" dirty="0" smtClean="0"/>
                        <a:t> on an internal communication method.</a:t>
                      </a:r>
                      <a:endParaRPr lang="en-CA" sz="1000" dirty="0" smtClean="0"/>
                    </a:p>
                  </a:txBody>
                  <a:tcPr>
                    <a:lnL w="12700" cap="flat" cmpd="sng" algn="ctr">
                      <a:noFill/>
                      <a:prstDash val="solid"/>
                      <a:round/>
                      <a:headEnd type="none" w="med" len="med"/>
                      <a:tailEnd type="none" w="med" len="med"/>
                    </a:lnL>
                    <a:lnR w="5715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446088" indent="-90488" algn="l">
                        <a:spcAft>
                          <a:spcPts val="600"/>
                        </a:spcAft>
                      </a:pPr>
                      <a:r>
                        <a:rPr lang="en-CA" sz="1000" b="1" dirty="0" smtClean="0"/>
                        <a:t>Then complete these activities…</a:t>
                      </a:r>
                    </a:p>
                    <a:p>
                      <a:pPr marL="446088" indent="-90488" algn="l">
                        <a:buFont typeface="Arial" panose="020B0604020202020204" pitchFamily="34" charset="0"/>
                        <a:buChar char="•"/>
                      </a:pPr>
                      <a:r>
                        <a:rPr lang="en-CA" sz="1000" dirty="0" smtClean="0"/>
                        <a:t>Develop</a:t>
                      </a:r>
                      <a:r>
                        <a:rPr lang="en-CA" sz="1000" baseline="0" dirty="0" smtClean="0"/>
                        <a:t> external communications strategy and SIRT Policy.</a:t>
                      </a:r>
                      <a:endParaRPr lang="en-CA" sz="1000" dirty="0" smtClean="0"/>
                    </a:p>
                    <a:p>
                      <a:pPr marL="446088" indent="-90488" algn="l">
                        <a:buFont typeface="Arial" panose="020B0604020202020204" pitchFamily="34" charset="0"/>
                        <a:buChar char="•"/>
                      </a:pPr>
                      <a:r>
                        <a:rPr lang="en-CA" sz="1000" dirty="0" smtClean="0"/>
                        <a:t>Run</a:t>
                      </a:r>
                      <a:r>
                        <a:rPr lang="en-CA" sz="1000" baseline="0" dirty="0" smtClean="0"/>
                        <a:t> tabletop exercises.</a:t>
                      </a:r>
                      <a:endParaRPr lang="en-CA" sz="1000" dirty="0" smtClean="0"/>
                    </a:p>
                    <a:p>
                      <a:pPr marL="446088" indent="-90488" algn="l">
                        <a:buFont typeface="Arial" panose="020B0604020202020204" pitchFamily="34" charset="0"/>
                        <a:buChar char="•"/>
                      </a:pPr>
                      <a:r>
                        <a:rPr lang="en-CA" sz="1000" dirty="0" smtClean="0"/>
                        <a:t>Track</a:t>
                      </a:r>
                      <a:r>
                        <a:rPr lang="en-CA" sz="1000" baseline="0" dirty="0" smtClean="0"/>
                        <a:t> incident response communications metrics.</a:t>
                      </a:r>
                      <a:endParaRPr lang="en-CA" sz="1000" dirty="0" smtClean="0"/>
                    </a:p>
                  </a:txBody>
                  <a:tcP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037100">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539750" indent="-90488" algn="l">
                        <a:spcAft>
                          <a:spcPts val="600"/>
                        </a:spcAft>
                      </a:pPr>
                      <a:r>
                        <a:rPr lang="en-CA" sz="1000" b="1" dirty="0" smtClean="0"/>
                        <a:t>With these tools &amp;</a:t>
                      </a:r>
                      <a:r>
                        <a:rPr lang="en-CA" sz="1000" b="1" baseline="0" dirty="0" smtClean="0"/>
                        <a:t> templates:</a:t>
                      </a:r>
                    </a:p>
                    <a:p>
                      <a:pPr marL="449262" marR="0" lvl="0" indent="0" algn="l" defTabSz="914400" rtl="0" eaLnBrk="1" fontAlgn="auto" latinLnBrk="0" hangingPunct="1">
                        <a:lnSpc>
                          <a:spcPct val="100000"/>
                        </a:lnSpc>
                        <a:spcBef>
                          <a:spcPts val="0"/>
                        </a:spcBef>
                        <a:spcAft>
                          <a:spcPts val="300"/>
                        </a:spcAft>
                        <a:buClrTx/>
                        <a:buSzPct val="175000"/>
                        <a:buFontTx/>
                        <a:buNone/>
                        <a:tabLst/>
                        <a:defRPr/>
                      </a:pPr>
                      <a:r>
                        <a:rPr lang="en-US" sz="1000" i="1" dirty="0" smtClean="0"/>
                        <a:t>Security Incident Response Interdepartmental Communications Template</a:t>
                      </a:r>
                    </a:p>
                  </a:txBody>
                  <a:tcPr>
                    <a:lnL w="12700" cap="flat" cmpd="sng" algn="ctr">
                      <a:noFill/>
                      <a:prstDash val="solid"/>
                      <a:round/>
                      <a:headEnd type="none" w="med" len="med"/>
                      <a:tailEnd type="none" w="med" len="med"/>
                    </a:lnL>
                    <a:lnR w="5715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539750" indent="-90488" algn="l">
                        <a:spcAft>
                          <a:spcPts val="600"/>
                        </a:spcAft>
                      </a:pPr>
                      <a:r>
                        <a:rPr lang="en-CA" sz="1000" b="1" dirty="0" smtClean="0"/>
                        <a:t>With these tools &amp;</a:t>
                      </a:r>
                      <a:r>
                        <a:rPr lang="en-CA" sz="1000" b="1" baseline="0" dirty="0" smtClean="0"/>
                        <a:t> templates:</a:t>
                      </a:r>
                    </a:p>
                    <a:p>
                      <a:pPr marL="449262" marR="0" lvl="0" indent="0" algn="l" defTabSz="914400" rtl="0" eaLnBrk="1" fontAlgn="auto" latinLnBrk="0" hangingPunct="1">
                        <a:lnSpc>
                          <a:spcPct val="100000"/>
                        </a:lnSpc>
                        <a:spcBef>
                          <a:spcPts val="0"/>
                        </a:spcBef>
                        <a:spcAft>
                          <a:spcPts val="200"/>
                        </a:spcAft>
                        <a:buClrTx/>
                        <a:buSzPct val="175000"/>
                        <a:buFontTx/>
                        <a:buNone/>
                        <a:tabLst/>
                        <a:defRPr/>
                      </a:pPr>
                      <a:r>
                        <a:rPr lang="en-CA" sz="1000" i="1" kern="1200" dirty="0" smtClean="0">
                          <a:solidFill>
                            <a:schemeClr val="dk1"/>
                          </a:solidFill>
                          <a:latin typeface="Arial"/>
                          <a:ea typeface=""/>
                          <a:cs typeface=""/>
                        </a:rPr>
                        <a:t>Security Incident Communications Policy Template</a:t>
                      </a:r>
                    </a:p>
                    <a:p>
                      <a:pPr marL="449262" marR="0" lvl="0" indent="0" algn="l" defTabSz="914400" rtl="0" eaLnBrk="1" fontAlgn="auto" latinLnBrk="0" hangingPunct="1">
                        <a:lnSpc>
                          <a:spcPct val="100000"/>
                        </a:lnSpc>
                        <a:spcBef>
                          <a:spcPts val="0"/>
                        </a:spcBef>
                        <a:spcAft>
                          <a:spcPts val="200"/>
                        </a:spcAft>
                        <a:buClrTx/>
                        <a:buSzPct val="175000"/>
                        <a:buFontTx/>
                        <a:buNone/>
                        <a:tabLst/>
                        <a:defRPr/>
                      </a:pPr>
                      <a:r>
                        <a:rPr lang="en-US" sz="1000" i="1" kern="1200" dirty="0" smtClean="0">
                          <a:solidFill>
                            <a:schemeClr val="dk1"/>
                          </a:solidFill>
                          <a:latin typeface="Arial"/>
                          <a:ea typeface=""/>
                          <a:cs typeface=""/>
                        </a:rPr>
                        <a:t>Security Incident Communications Guidelines and Templates</a:t>
                      </a:r>
                    </a:p>
                    <a:p>
                      <a:pPr marL="449262" marR="0" lvl="0" indent="0" algn="l" defTabSz="914400" rtl="0" eaLnBrk="1" fontAlgn="auto" latinLnBrk="0" hangingPunct="1">
                        <a:lnSpc>
                          <a:spcPct val="100000"/>
                        </a:lnSpc>
                        <a:spcBef>
                          <a:spcPts val="0"/>
                        </a:spcBef>
                        <a:spcAft>
                          <a:spcPts val="200"/>
                        </a:spcAft>
                        <a:buClrTx/>
                        <a:buSzPct val="175000"/>
                        <a:buFontTx/>
                        <a:buNone/>
                        <a:tabLst/>
                        <a:defRPr/>
                      </a:pPr>
                      <a:r>
                        <a:rPr lang="en-CA" sz="1000" i="1" kern="1200" dirty="0" smtClean="0">
                          <a:solidFill>
                            <a:schemeClr val="dk1"/>
                          </a:solidFill>
                          <a:latin typeface="Arial"/>
                          <a:ea typeface=""/>
                          <a:cs typeface=""/>
                        </a:rPr>
                        <a:t>Tabletop Exercises Package</a:t>
                      </a:r>
                    </a:p>
                    <a:p>
                      <a:pPr marL="449262" marR="0" lvl="0" indent="0" algn="l" defTabSz="914400" rtl="0" eaLnBrk="1" fontAlgn="auto" latinLnBrk="0" hangingPunct="1">
                        <a:lnSpc>
                          <a:spcPct val="100000"/>
                        </a:lnSpc>
                        <a:spcBef>
                          <a:spcPts val="0"/>
                        </a:spcBef>
                        <a:spcAft>
                          <a:spcPts val="200"/>
                        </a:spcAft>
                        <a:buClrTx/>
                        <a:buSzPct val="175000"/>
                        <a:buFontTx/>
                        <a:buNone/>
                        <a:tabLst/>
                        <a:defRPr/>
                      </a:pPr>
                      <a:r>
                        <a:rPr lang="en-US" sz="1000" i="1" kern="1200" dirty="0" smtClean="0">
                          <a:solidFill>
                            <a:schemeClr val="dk1"/>
                          </a:solidFill>
                          <a:latin typeface="Arial"/>
                          <a:ea typeface=""/>
                          <a:cs typeface=""/>
                        </a:rPr>
                        <a:t>Security Incident Metrics Tool</a:t>
                      </a:r>
                      <a:endParaRPr lang="en-US" sz="1000" i="1" kern="1200" dirty="0">
                        <a:solidFill>
                          <a:schemeClr val="dk1"/>
                        </a:solidFill>
                        <a:latin typeface="Arial"/>
                        <a:ea typeface=""/>
                        <a:cs typeface=""/>
                      </a:endParaRPr>
                    </a:p>
                  </a:txBody>
                  <a:tcP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675581">
                <a:tc gridSpan="2">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latin typeface="Arial" pitchFamily="34" charset="0"/>
                          <a:cs typeface="Arial" pitchFamily="34" charset="0"/>
                        </a:rPr>
                        <a:t>Phase 1 Results &amp; Insights:</a:t>
                      </a:r>
                    </a:p>
                    <a:p>
                      <a:pPr marL="447675" indent="-179388">
                        <a:buFont typeface="Arial" panose="020B0604020202020204" pitchFamily="34" charset="0"/>
                        <a:buChar char="•"/>
                      </a:pPr>
                      <a:r>
                        <a:rPr lang="en-CA" sz="1000" baseline="0" dirty="0" smtClean="0"/>
                        <a:t>Develop both an internal and external communications plan suitable for your organization, based on its culture, politics, and risk tolerance.</a:t>
                      </a:r>
                    </a:p>
                    <a:p>
                      <a:pPr marL="447675" indent="-179388">
                        <a:buFont typeface="Arial" panose="020B0604020202020204" pitchFamily="34" charset="0"/>
                        <a:buChar char="•"/>
                      </a:pPr>
                      <a:r>
                        <a:rPr lang="en-CA" sz="1000" baseline="0" dirty="0" smtClean="0"/>
                        <a:t>SIRT Policy.</a:t>
                      </a:r>
                    </a:p>
                    <a:p>
                      <a:pPr marL="447675" indent="-179388">
                        <a:buFont typeface="Arial" panose="020B0604020202020204" pitchFamily="34" charset="0"/>
                        <a:buChar char="•"/>
                      </a:pPr>
                      <a:r>
                        <a:rPr lang="en-CA" sz="1000" baseline="0" dirty="0" smtClean="0"/>
                        <a:t>Communications training via simulated incident scenarios and the value of reviewing how the crisis was handled.</a:t>
                      </a:r>
                    </a:p>
                  </a:txBody>
                  <a:tcPr>
                    <a:lnL w="1270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5746" y="2608669"/>
            <a:ext cx="338488" cy="304923"/>
          </a:xfrm>
          <a:prstGeom prst="rect">
            <a:avLst/>
          </a:prstGeom>
        </p:spPr>
      </p:pic>
      <p:grpSp>
        <p:nvGrpSpPr>
          <p:cNvPr id="20" name="Group 25"/>
          <p:cNvGrpSpPr/>
          <p:nvPr>
            <p:custDataLst>
              <p:tags r:id="rId1"/>
            </p:custDataLst>
          </p:nvPr>
        </p:nvGrpSpPr>
        <p:grpSpPr>
          <a:xfrm>
            <a:off x="367258" y="4017909"/>
            <a:ext cx="266976" cy="250703"/>
            <a:chOff x="3375893" y="3714688"/>
            <a:chExt cx="815991" cy="792088"/>
          </a:xfrm>
          <a:solidFill>
            <a:schemeClr val="bg1">
              <a:lumMod val="85000"/>
            </a:schemeClr>
          </a:solidFill>
        </p:grpSpPr>
        <p:sp>
          <p:nvSpPr>
            <p:cNvPr id="21" name="Rounded Rectangle 20"/>
            <p:cNvSpPr/>
            <p:nvPr>
              <p:custDataLst>
                <p:tags r:id="rId5"/>
              </p:custDataLst>
            </p:nvPr>
          </p:nvSpPr>
          <p:spPr>
            <a:xfrm>
              <a:off x="3375893" y="3714688"/>
              <a:ext cx="815991" cy="792088"/>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pic>
          <p:nvPicPr>
            <p:cNvPr id="22" name="Picture 21" descr="tool.wmf"/>
            <p:cNvPicPr>
              <a:picLocks noChangeAspect="1"/>
            </p:cNvPicPr>
            <p:nvPr>
              <p:custDataLst>
                <p:tags r:id="rId6"/>
              </p:custDataLst>
            </p:nvPr>
          </p:nvPicPr>
          <p:blipFill>
            <a:blip r:embed="rId10" cstate="print"/>
            <a:stretch>
              <a:fillRect/>
            </a:stretch>
          </p:blipFill>
          <p:spPr>
            <a:xfrm>
              <a:off x="3463829" y="3795627"/>
              <a:ext cx="633902" cy="614791"/>
            </a:xfrm>
            <a:prstGeom prst="rect">
              <a:avLst/>
            </a:prstGeom>
            <a:grpFill/>
          </p:spPr>
        </p:pic>
      </p:grpSp>
      <p:pic>
        <p:nvPicPr>
          <p:cNvPr id="24" name="Picture 2" descr="http://static.infotech.com/images/icons/word-icon-20x20.png"/>
          <p:cNvPicPr>
            <a:picLocks noChangeAspect="1" noChangeArrowheads="1"/>
          </p:cNvPicPr>
          <p:nvPr/>
        </p:nvPicPr>
        <p:blipFill>
          <a:blip r:embed="rId11" cstate="print"/>
          <a:srcRect/>
          <a:stretch>
            <a:fillRect/>
          </a:stretch>
        </p:blipFill>
        <p:spPr bwMode="auto">
          <a:xfrm>
            <a:off x="555391" y="5034216"/>
            <a:ext cx="157686" cy="157686"/>
          </a:xfrm>
          <a:prstGeom prst="rect">
            <a:avLst/>
          </a:prstGeom>
          <a:noFill/>
        </p:spPr>
      </p:pic>
      <p:pic>
        <p:nvPicPr>
          <p:cNvPr id="37" name="Picture 3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20320" y="2612352"/>
            <a:ext cx="338488" cy="304923"/>
          </a:xfrm>
          <a:prstGeom prst="rect">
            <a:avLst/>
          </a:prstGeom>
        </p:spPr>
      </p:pic>
      <p:grpSp>
        <p:nvGrpSpPr>
          <p:cNvPr id="38" name="Group 25"/>
          <p:cNvGrpSpPr/>
          <p:nvPr>
            <p:custDataLst>
              <p:tags r:id="rId2"/>
            </p:custDataLst>
          </p:nvPr>
        </p:nvGrpSpPr>
        <p:grpSpPr>
          <a:xfrm>
            <a:off x="4491832" y="4017909"/>
            <a:ext cx="266976" cy="250703"/>
            <a:chOff x="3375893" y="3714688"/>
            <a:chExt cx="815991" cy="792088"/>
          </a:xfrm>
          <a:solidFill>
            <a:schemeClr val="bg1">
              <a:lumMod val="85000"/>
            </a:schemeClr>
          </a:solidFill>
        </p:grpSpPr>
        <p:sp>
          <p:nvSpPr>
            <p:cNvPr id="39" name="Rounded Rectangle 38"/>
            <p:cNvSpPr/>
            <p:nvPr>
              <p:custDataLst>
                <p:tags r:id="rId3"/>
              </p:custDataLst>
            </p:nvPr>
          </p:nvSpPr>
          <p:spPr>
            <a:xfrm>
              <a:off x="3375893" y="3714688"/>
              <a:ext cx="815991" cy="792088"/>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pic>
          <p:nvPicPr>
            <p:cNvPr id="40" name="Picture 39" descr="tool.wmf"/>
            <p:cNvPicPr>
              <a:picLocks noChangeAspect="1"/>
            </p:cNvPicPr>
            <p:nvPr>
              <p:custDataLst>
                <p:tags r:id="rId4"/>
              </p:custDataLst>
            </p:nvPr>
          </p:nvPicPr>
          <p:blipFill>
            <a:blip r:embed="rId10" cstate="print"/>
            <a:stretch>
              <a:fillRect/>
            </a:stretch>
          </p:blipFill>
          <p:spPr>
            <a:xfrm>
              <a:off x="3463829" y="3795627"/>
              <a:ext cx="633902" cy="614791"/>
            </a:xfrm>
            <a:prstGeom prst="rect">
              <a:avLst/>
            </a:prstGeom>
            <a:grpFill/>
          </p:spPr>
        </p:pic>
      </p:grpSp>
      <p:pic>
        <p:nvPicPr>
          <p:cNvPr id="46" name="Picture 2" descr="http://static.infotech.com/images/icons/word-icon-20x20.png"/>
          <p:cNvPicPr>
            <a:picLocks noChangeAspect="1" noChangeArrowheads="1"/>
          </p:cNvPicPr>
          <p:nvPr/>
        </p:nvPicPr>
        <p:blipFill>
          <a:blip r:embed="rId11" cstate="print"/>
          <a:srcRect/>
          <a:stretch>
            <a:fillRect/>
          </a:stretch>
        </p:blipFill>
        <p:spPr bwMode="auto">
          <a:xfrm>
            <a:off x="4695937" y="5034216"/>
            <a:ext cx="157686" cy="157686"/>
          </a:xfrm>
          <a:prstGeom prst="rect">
            <a:avLst/>
          </a:prstGeom>
          <a:noFill/>
        </p:spPr>
      </p:pic>
      <p:pic>
        <p:nvPicPr>
          <p:cNvPr id="47" name="Picture 4" descr="http://static.infotech.com/images/icons/excel-icon-20x20.png"/>
          <p:cNvPicPr>
            <a:picLocks noChangeAspect="1" noChangeArrowheads="1"/>
          </p:cNvPicPr>
          <p:nvPr/>
        </p:nvPicPr>
        <p:blipFill>
          <a:blip r:embed="rId12" cstate="print"/>
          <a:srcRect/>
          <a:stretch>
            <a:fillRect/>
          </a:stretch>
        </p:blipFill>
        <p:spPr bwMode="auto">
          <a:xfrm>
            <a:off x="4696185" y="5589842"/>
            <a:ext cx="157438" cy="157438"/>
          </a:xfrm>
          <a:prstGeom prst="rect">
            <a:avLst/>
          </a:prstGeom>
          <a:noFill/>
        </p:spPr>
      </p:pic>
      <p:sp>
        <p:nvSpPr>
          <p:cNvPr id="35" name="Text Placeholder 2"/>
          <p:cNvSpPr txBox="1">
            <a:spLocks/>
          </p:cNvSpPr>
          <p:nvPr/>
        </p:nvSpPr>
        <p:spPr bwMode="auto">
          <a:xfrm>
            <a:off x="639475" y="1143778"/>
            <a:ext cx="8199437" cy="3460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6213" indent="-176213" eaLnBrk="0" hangingPunct="0">
              <a:spcBef>
                <a:spcPts val="0"/>
              </a:spcBef>
              <a:spcAft>
                <a:spcPts val="450"/>
              </a:spcAft>
              <a:buClr>
                <a:srgbClr val="333333"/>
              </a:buClr>
              <a:buSzPct val="100000"/>
              <a:buFont typeface="Arial" pitchFamily="34" charset="0"/>
              <a:buBlip>
                <a:blip r:embed="rId13"/>
              </a:buBlip>
              <a:defRPr/>
            </a:pPr>
            <a:r>
              <a:rPr lang="en-US" sz="1400" b="1" dirty="0">
                <a:solidFill>
                  <a:srgbClr val="333333"/>
                </a:solidFill>
                <a:cs typeface="Open Sans"/>
              </a:rPr>
              <a:t>Call 1-888-670-8889 </a:t>
            </a:r>
            <a:r>
              <a:rPr lang="en-US" sz="1400" dirty="0">
                <a:solidFill>
                  <a:srgbClr val="333333"/>
                </a:solidFill>
                <a:cs typeface="Open Sans"/>
              </a:rPr>
              <a:t>or email </a:t>
            </a:r>
            <a:r>
              <a:rPr lang="en-US" sz="1400" dirty="0" smtClean="0">
                <a:solidFill>
                  <a:srgbClr val="333333"/>
                </a:solidFill>
                <a:cs typeface="Open Sans"/>
                <a:hlinkClick r:id="rId14"/>
              </a:rPr>
              <a:t>GuidedImplementations@InfoTech.com</a:t>
            </a:r>
            <a:r>
              <a:rPr lang="en-US" sz="1400" dirty="0" smtClean="0">
                <a:solidFill>
                  <a:srgbClr val="333333"/>
                </a:solidFill>
                <a:cs typeface="Open Sans"/>
              </a:rPr>
              <a:t> for more information. </a:t>
            </a:r>
            <a:endParaRPr lang="en-US" sz="1400" dirty="0">
              <a:solidFill>
                <a:srgbClr val="333333"/>
              </a:solidFill>
              <a:cs typeface="Open Sans"/>
            </a:endParaRPr>
          </a:p>
        </p:txBody>
      </p:sp>
      <p:pic>
        <p:nvPicPr>
          <p:cNvPr id="27" name="Picture 2" descr="http://static.infotech.com/images/icons/word-icon-20x20.png"/>
          <p:cNvPicPr>
            <a:picLocks noChangeAspect="1" noChangeArrowheads="1"/>
          </p:cNvPicPr>
          <p:nvPr/>
        </p:nvPicPr>
        <p:blipFill>
          <a:blip r:embed="rId11" cstate="print"/>
          <a:srcRect/>
          <a:stretch>
            <a:fillRect/>
          </a:stretch>
        </p:blipFill>
        <p:spPr bwMode="auto">
          <a:xfrm>
            <a:off x="4695937" y="5219425"/>
            <a:ext cx="157686" cy="157686"/>
          </a:xfrm>
          <a:prstGeom prst="rect">
            <a:avLst/>
          </a:prstGeom>
          <a:noFill/>
        </p:spPr>
      </p:pic>
      <p:pic>
        <p:nvPicPr>
          <p:cNvPr id="23" name="Picture 2" descr="http://static.infotech.com/images/icons/word-icon-20x20.png"/>
          <p:cNvPicPr>
            <a:picLocks noChangeAspect="1" noChangeArrowheads="1"/>
          </p:cNvPicPr>
          <p:nvPr/>
        </p:nvPicPr>
        <p:blipFill>
          <a:blip r:embed="rId11" cstate="print"/>
          <a:srcRect/>
          <a:stretch>
            <a:fillRect/>
          </a:stretch>
        </p:blipFill>
        <p:spPr bwMode="auto">
          <a:xfrm>
            <a:off x="4695937" y="5404634"/>
            <a:ext cx="157686" cy="157686"/>
          </a:xfrm>
          <a:prstGeom prst="rect">
            <a:avLst/>
          </a:prstGeom>
          <a:noFill/>
        </p:spPr>
      </p:pic>
    </p:spTree>
    <p:extLst>
      <p:ext uri="{BB962C8B-B14F-4D97-AF65-F5344CB8AC3E}">
        <p14:creationId xmlns:p14="http://schemas.microsoft.com/office/powerpoint/2010/main" val="41430657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Create an internal communications plan</a:t>
            </a:r>
            <a:endParaRPr lang="en-US" dirty="0"/>
          </a:p>
        </p:txBody>
      </p:sp>
      <p:sp>
        <p:nvSpPr>
          <p:cNvPr id="3" name="Text Placeholder 2"/>
          <p:cNvSpPr>
            <a:spLocks noGrp="1"/>
          </p:cNvSpPr>
          <p:nvPr>
            <p:ph type="body" sz="quarter" idx="10"/>
          </p:nvPr>
        </p:nvSpPr>
        <p:spPr/>
        <p:txBody>
          <a:bodyPr/>
          <a:lstStyle/>
          <a:p>
            <a:r>
              <a:rPr lang="en-US" dirty="0" smtClean="0"/>
              <a:t>2.1</a:t>
            </a:r>
            <a:endParaRPr lang="en-US" dirty="0"/>
          </a:p>
        </p:txBody>
      </p:sp>
      <p:sp>
        <p:nvSpPr>
          <p:cNvPr id="10" name="TextBox 9"/>
          <p:cNvSpPr txBox="1"/>
          <p:nvPr/>
        </p:nvSpPr>
        <p:spPr>
          <a:xfrm>
            <a:off x="251536" y="1734614"/>
            <a:ext cx="8625764" cy="1258860"/>
          </a:xfrm>
          <a:prstGeom prst="rect">
            <a:avLst/>
          </a:prstGeom>
          <a:solidFill>
            <a:schemeClr val="accent1">
              <a:alpha val="20000"/>
            </a:schemeClr>
          </a:solidFill>
        </p:spPr>
        <p:txBody>
          <a:bodyPr wrap="square" lIns="243840" tIns="121920" rIns="243840" bIns="121920" rtlCol="0">
            <a:noAutofit/>
          </a:bodyPr>
          <a:lstStyle/>
          <a:p>
            <a:r>
              <a:rPr lang="en-US" sz="1200" dirty="0"/>
              <a:t>The first step towards developing a good internal communications plan is to </a:t>
            </a:r>
            <a:r>
              <a:rPr lang="en-US" sz="1200" b="1" dirty="0" smtClean="0"/>
              <a:t>have SIRT members </a:t>
            </a:r>
            <a:r>
              <a:rPr lang="en-US" sz="1200" b="1" dirty="0"/>
              <a:t>get used to interacting with each other</a:t>
            </a:r>
            <a:r>
              <a:rPr lang="en-US" sz="1200" dirty="0"/>
              <a:t> so that </a:t>
            </a:r>
            <a:r>
              <a:rPr lang="en-US" sz="1200" dirty="0" smtClean="0"/>
              <a:t>members </a:t>
            </a:r>
            <a:r>
              <a:rPr lang="en-US" sz="1200" dirty="0"/>
              <a:t>understand what </a:t>
            </a:r>
            <a:r>
              <a:rPr lang="en-US" sz="1200" dirty="0" smtClean="0"/>
              <a:t>issues are seen as </a:t>
            </a:r>
            <a:r>
              <a:rPr lang="en-US" sz="1200" dirty="0"/>
              <a:t>important </a:t>
            </a:r>
            <a:r>
              <a:rPr lang="en-US" sz="1200" dirty="0" smtClean="0"/>
              <a:t>by </a:t>
            </a:r>
            <a:r>
              <a:rPr lang="en-US" sz="1200" dirty="0"/>
              <a:t>each department the members come from. Consider using games that focus on teamwork and communication to help them get used to each others’ perspectives (e.g. office scavenger hunt</a:t>
            </a:r>
            <a:r>
              <a:rPr lang="en-US" sz="1200" dirty="0" smtClean="0"/>
              <a:t>).</a:t>
            </a:r>
            <a:endParaRPr lang="en-US" sz="1200" dirty="0"/>
          </a:p>
        </p:txBody>
      </p:sp>
      <p:sp>
        <p:nvSpPr>
          <p:cNvPr id="11" name="TextBox 10"/>
          <p:cNvSpPr txBox="1"/>
          <p:nvPr/>
        </p:nvSpPr>
        <p:spPr>
          <a:xfrm>
            <a:off x="251536" y="3406782"/>
            <a:ext cx="8637270" cy="1325416"/>
          </a:xfrm>
          <a:prstGeom prst="rect">
            <a:avLst/>
          </a:prstGeom>
          <a:solidFill>
            <a:schemeClr val="accent3">
              <a:alpha val="20000"/>
            </a:schemeClr>
          </a:solidFill>
        </p:spPr>
        <p:txBody>
          <a:bodyPr wrap="square" lIns="243840" tIns="121920" rIns="243840" bIns="121920" rtlCol="0">
            <a:noAutofit/>
          </a:bodyPr>
          <a:lstStyle/>
          <a:p>
            <a:r>
              <a:rPr lang="en-CA" sz="1200" dirty="0"/>
              <a:t>Using </a:t>
            </a:r>
            <a:r>
              <a:rPr lang="en-CA" sz="1200" dirty="0" smtClean="0"/>
              <a:t>the template provided (step 1.8), develop a </a:t>
            </a:r>
            <a:r>
              <a:rPr lang="en-CA" sz="1200" dirty="0"/>
              <a:t>threat-escalation </a:t>
            </a:r>
            <a:r>
              <a:rPr lang="en-CA" sz="1200" dirty="0" smtClean="0"/>
              <a:t>chart and </a:t>
            </a:r>
            <a:r>
              <a:rPr lang="en-CA" sz="1200" dirty="0"/>
              <a:t>assess who needs to be notified for each </a:t>
            </a:r>
            <a:r>
              <a:rPr lang="en-CA" sz="1200" dirty="0" smtClean="0"/>
              <a:t>severity level. </a:t>
            </a:r>
            <a:r>
              <a:rPr lang="en-CA" sz="1200" b="1" dirty="0" smtClean="0"/>
              <a:t>These decisions will be unique to each organization,</a:t>
            </a:r>
            <a:r>
              <a:rPr lang="en-CA" sz="1200" dirty="0" smtClean="0"/>
              <a:t> but remember to strike a balance between transparency and need-to-know – especially when it comes to employees. It may be ideal to report all incidents to employees as way to teach them that the organization is not impenetrable and that they have a role to play in the organization’s security, but you shouldn’t overlook the possibility of an insider threat who you may be tipping off by openly communicating.</a:t>
            </a:r>
            <a:endParaRPr lang="en-US" sz="1200" dirty="0"/>
          </a:p>
        </p:txBody>
      </p:sp>
      <p:sp>
        <p:nvSpPr>
          <p:cNvPr id="12" name="TextBox 11"/>
          <p:cNvSpPr txBox="1"/>
          <p:nvPr/>
        </p:nvSpPr>
        <p:spPr>
          <a:xfrm>
            <a:off x="251536" y="5133252"/>
            <a:ext cx="8648776" cy="1258408"/>
          </a:xfrm>
          <a:prstGeom prst="rect">
            <a:avLst/>
          </a:prstGeom>
          <a:solidFill>
            <a:schemeClr val="accent2">
              <a:alpha val="20000"/>
            </a:schemeClr>
          </a:solidFill>
        </p:spPr>
        <p:txBody>
          <a:bodyPr wrap="square" lIns="243840" tIns="121920" rIns="243840" bIns="121920" rtlCol="0">
            <a:noAutofit/>
          </a:bodyPr>
          <a:lstStyle/>
          <a:p>
            <a:r>
              <a:rPr lang="en-US" sz="1200" dirty="0" smtClean="0"/>
              <a:t>Communication is a major responsibility of the SIRT, so it is important that each member can easily contact the others, as well as stakeholders. Standard office communication may work well now, but if an attack knocks out the phone and email systems, you’ll need a backup. A backup communications method doesn’t need to be fancy; it just needs to efficient and reliable – a third-party email client, IM service, or cellular phones are all possible options. However, </a:t>
            </a:r>
            <a:r>
              <a:rPr lang="en-US" sz="1200" b="1" dirty="0" smtClean="0"/>
              <a:t>avoid using social media as a backup:</a:t>
            </a:r>
            <a:r>
              <a:rPr lang="en-US" sz="1200" dirty="0" smtClean="0"/>
              <a:t> it only takes one wrong click for the whole conversation to become public news. </a:t>
            </a:r>
            <a:endParaRPr lang="en-US" sz="1200" dirty="0"/>
          </a:p>
        </p:txBody>
      </p:sp>
      <p:sp>
        <p:nvSpPr>
          <p:cNvPr id="13" name="Rectangle 12"/>
          <p:cNvSpPr/>
          <p:nvPr/>
        </p:nvSpPr>
        <p:spPr>
          <a:xfrm>
            <a:off x="251536" y="1358520"/>
            <a:ext cx="8648776" cy="388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1. Introduce the SIRT (to each other)</a:t>
            </a:r>
            <a:endParaRPr lang="en-US" dirty="0"/>
          </a:p>
        </p:txBody>
      </p:sp>
      <p:sp>
        <p:nvSpPr>
          <p:cNvPr id="14" name="Rectangle 13"/>
          <p:cNvSpPr/>
          <p:nvPr/>
        </p:nvSpPr>
        <p:spPr>
          <a:xfrm>
            <a:off x="240029" y="3005728"/>
            <a:ext cx="8640201" cy="38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2</a:t>
            </a:r>
            <a:r>
              <a:rPr lang="en-US" dirty="0" smtClean="0"/>
              <a:t>. Survey possible threats (inside and outside)</a:t>
            </a:r>
            <a:endParaRPr lang="en-US" dirty="0"/>
          </a:p>
        </p:txBody>
      </p:sp>
      <p:sp>
        <p:nvSpPr>
          <p:cNvPr id="15" name="Rectangle 14"/>
          <p:cNvSpPr/>
          <p:nvPr/>
        </p:nvSpPr>
        <p:spPr>
          <a:xfrm>
            <a:off x="263042" y="4743450"/>
            <a:ext cx="8625764" cy="3898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3</a:t>
            </a:r>
            <a:r>
              <a:rPr lang="en-US" dirty="0" smtClean="0"/>
              <a:t>. Establish a communication method (and a backup) </a:t>
            </a:r>
            <a:endParaRPr lang="en-US" dirty="0"/>
          </a:p>
        </p:txBody>
      </p:sp>
    </p:spTree>
    <p:extLst>
      <p:ext uri="{BB962C8B-B14F-4D97-AF65-F5344CB8AC3E}">
        <p14:creationId xmlns:p14="http://schemas.microsoft.com/office/powerpoint/2010/main" val="419651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Customize the </a:t>
            </a:r>
            <a:r>
              <a:rPr lang="en-US" i="1" dirty="0" smtClean="0"/>
              <a:t>Security Incident Response Interdepartmental Communications Template</a:t>
            </a:r>
            <a:endParaRPr lang="en-US" i="1" dirty="0"/>
          </a:p>
        </p:txBody>
      </p:sp>
      <p:sp>
        <p:nvSpPr>
          <p:cNvPr id="4" name="Text Placeholder 3"/>
          <p:cNvSpPr>
            <a:spLocks noGrp="1"/>
          </p:cNvSpPr>
          <p:nvPr>
            <p:ph type="body" sz="quarter" idx="10"/>
          </p:nvPr>
        </p:nvSpPr>
        <p:spPr/>
        <p:txBody>
          <a:bodyPr/>
          <a:lstStyle/>
          <a:p>
            <a:r>
              <a:rPr lang="en-US" i="1" dirty="0"/>
              <a:t>Security Incident Response Interdepartmental Communications </a:t>
            </a:r>
            <a:r>
              <a:rPr lang="en-US" i="1" dirty="0" smtClean="0"/>
              <a:t>Template</a:t>
            </a:r>
            <a:endParaRPr lang="en-US" i="1" dirty="0"/>
          </a:p>
        </p:txBody>
      </p:sp>
      <p:sp>
        <p:nvSpPr>
          <p:cNvPr id="10" name="Text Placeholder 9"/>
          <p:cNvSpPr>
            <a:spLocks noGrp="1"/>
          </p:cNvSpPr>
          <p:nvPr>
            <p:ph type="body" sz="quarter" idx="11"/>
          </p:nvPr>
        </p:nvSpPr>
        <p:spPr/>
        <p:txBody>
          <a:bodyPr/>
          <a:lstStyle/>
          <a:p>
            <a:r>
              <a:rPr lang="en-US" dirty="0" smtClean="0"/>
              <a:t>2.1</a:t>
            </a:r>
            <a:endParaRPr lang="en-US" dirty="0"/>
          </a:p>
        </p:txBody>
      </p:sp>
      <p:sp>
        <p:nvSpPr>
          <p:cNvPr id="3" name="TextBox 2"/>
          <p:cNvSpPr txBox="1"/>
          <p:nvPr/>
        </p:nvSpPr>
        <p:spPr>
          <a:xfrm>
            <a:off x="351926" y="1639743"/>
            <a:ext cx="4621807" cy="3277820"/>
          </a:xfrm>
          <a:prstGeom prst="rect">
            <a:avLst/>
          </a:prstGeom>
        </p:spPr>
        <p:txBody>
          <a:bodyPr wrap="square" rtlCol="0">
            <a:spAutoFit/>
          </a:bodyPr>
          <a:lstStyle/>
          <a:p>
            <a:pPr>
              <a:spcAft>
                <a:spcPts val="600"/>
              </a:spcAft>
            </a:pPr>
            <a:r>
              <a:rPr lang="en-US" sz="1200" dirty="0" smtClean="0"/>
              <a:t>When it comes to communicating the specifics of an incident to all the involved personnel</a:t>
            </a:r>
            <a:r>
              <a:rPr lang="en-US" sz="1200" b="1" dirty="0" smtClean="0"/>
              <a:t>, it’s hard to beat a face-to-face meeting.</a:t>
            </a:r>
            <a:r>
              <a:rPr lang="en-US" sz="1200" dirty="0" smtClean="0"/>
              <a:t> </a:t>
            </a:r>
          </a:p>
          <a:p>
            <a:pPr>
              <a:spcAft>
                <a:spcPts val="600"/>
              </a:spcAft>
            </a:pPr>
            <a:r>
              <a:rPr lang="en-US" sz="1200" dirty="0" smtClean="0"/>
              <a:t>However, sometimes this just isn’t possible. Modern organizations are structured in ways that often prevent people from meeting in the same room as often as may be desired. </a:t>
            </a:r>
            <a:endParaRPr lang="en-US" sz="1200" dirty="0"/>
          </a:p>
          <a:p>
            <a:pPr marL="171450" indent="-171450">
              <a:spcAft>
                <a:spcPts val="600"/>
              </a:spcAft>
              <a:buFont typeface="Arial" panose="020B0604020202020204" pitchFamily="34" charset="0"/>
              <a:buChar char="•"/>
            </a:pPr>
            <a:r>
              <a:rPr lang="en-US" sz="1200" b="1" dirty="0" smtClean="0"/>
              <a:t>This doesn’t mean that communication has to stop</a:t>
            </a:r>
            <a:r>
              <a:rPr lang="en-US" sz="1200" dirty="0" smtClean="0"/>
              <a:t> until the SIRT can meet in person. In fact, there is no one-size-fits-all approach to incident response communications, and some organizations might be comfortable to coordinate these efforts remotely. It really depends on the organization in question and the ways they’re comfortable doing business.</a:t>
            </a:r>
            <a:endParaRPr lang="en-US" sz="1200" dirty="0"/>
          </a:p>
          <a:p>
            <a:pPr marL="171450" indent="-171450">
              <a:buFont typeface="Arial" panose="020B0604020202020204" pitchFamily="34" charset="0"/>
              <a:buChar char="•"/>
            </a:pPr>
            <a:r>
              <a:rPr lang="en-US" sz="1200" dirty="0" smtClean="0"/>
              <a:t>However, even when all SIRT members are in the same place, </a:t>
            </a:r>
            <a:r>
              <a:rPr lang="en-US" sz="1200" b="1" dirty="0" smtClean="0"/>
              <a:t>communication can still be challenging,</a:t>
            </a:r>
            <a:r>
              <a:rPr lang="en-US" sz="1200" dirty="0" smtClean="0"/>
              <a:t> so it’s a good idea to have a communications record to fall back on, so that each team member can easily recover the information they need when they need it.</a:t>
            </a:r>
          </a:p>
        </p:txBody>
      </p:sp>
      <p:pic>
        <p:nvPicPr>
          <p:cNvPr id="6" name="Picture 5"/>
          <p:cNvPicPr>
            <a:picLocks noChangeAspect="1"/>
          </p:cNvPicPr>
          <p:nvPr/>
        </p:nvPicPr>
        <p:blipFill>
          <a:blip r:embed="rId2"/>
          <a:stretch>
            <a:fillRect/>
          </a:stretch>
        </p:blipFill>
        <p:spPr>
          <a:xfrm>
            <a:off x="6684791" y="1698293"/>
            <a:ext cx="1648718" cy="2136367"/>
          </a:xfrm>
          <a:prstGeom prst="rect">
            <a:avLst/>
          </a:prstGeom>
          <a:ln>
            <a:solidFill>
              <a:schemeClr val="accent1">
                <a:shade val="50000"/>
              </a:schemeClr>
            </a:solidFill>
          </a:ln>
          <a:effectLst>
            <a:outerShdw blurRad="50800" dist="38100" dir="2700000" algn="tl" rotWithShape="0">
              <a:prstClr val="black">
                <a:alpha val="40000"/>
              </a:prstClr>
            </a:outerShdw>
          </a:effectLst>
        </p:spPr>
      </p:pic>
      <p:pic>
        <p:nvPicPr>
          <p:cNvPr id="5" name="Picture 4"/>
          <p:cNvPicPr>
            <a:picLocks noChangeAspect="1"/>
          </p:cNvPicPr>
          <p:nvPr/>
        </p:nvPicPr>
        <p:blipFill>
          <a:blip r:embed="rId3"/>
          <a:stretch>
            <a:fillRect/>
          </a:stretch>
        </p:blipFill>
        <p:spPr>
          <a:xfrm>
            <a:off x="5775668" y="1910348"/>
            <a:ext cx="1648531" cy="2135269"/>
          </a:xfrm>
          <a:prstGeom prst="rect">
            <a:avLst/>
          </a:prstGeom>
          <a:ln>
            <a:solidFill>
              <a:schemeClr val="accent1">
                <a:shade val="50000"/>
              </a:schemeClr>
            </a:solidFill>
          </a:ln>
          <a:effectLst>
            <a:outerShdw blurRad="50800" dist="38100" dir="2700000" algn="tl" rotWithShape="0">
              <a:prstClr val="black">
                <a:alpha val="40000"/>
              </a:prstClr>
            </a:outerShdw>
          </a:effectLst>
        </p:spPr>
      </p:pic>
      <p:grpSp>
        <p:nvGrpSpPr>
          <p:cNvPr id="7" name="Group 6"/>
          <p:cNvGrpSpPr/>
          <p:nvPr/>
        </p:nvGrpSpPr>
        <p:grpSpPr>
          <a:xfrm>
            <a:off x="251520" y="5175574"/>
            <a:ext cx="3564342" cy="1122655"/>
            <a:chOff x="310684" y="1569845"/>
            <a:chExt cx="3564342" cy="1122655"/>
          </a:xfrm>
        </p:grpSpPr>
        <p:sp>
          <p:nvSpPr>
            <p:cNvPr id="8" name="Text Placeholder 12"/>
            <p:cNvSpPr txBox="1">
              <a:spLocks/>
            </p:cNvSpPr>
            <p:nvPr/>
          </p:nvSpPr>
          <p:spPr>
            <a:xfrm>
              <a:off x="323389" y="1856834"/>
              <a:ext cx="3551637" cy="835666"/>
            </a:xfrm>
            <a:prstGeom prst="rect">
              <a:avLst/>
            </a:prstGeom>
            <a:solidFill>
              <a:schemeClr val="bg1">
                <a:lumMod val="95000"/>
              </a:schemeClr>
            </a:solidFill>
            <a:ln w="25400">
              <a:solidFill>
                <a:schemeClr val="bg1">
                  <a:lumMod val="95000"/>
                </a:schemeClr>
              </a:solidFill>
            </a:ln>
            <a:effectLst>
              <a:outerShdw blurRad="25400" dist="25400" dir="2700000" algn="ctr" rotWithShape="0">
                <a:srgbClr val="000000">
                  <a:alpha val="10000"/>
                </a:srgbClr>
              </a:outerShdw>
            </a:effectLst>
          </p:spPr>
          <p:txBody>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Clr>
                  <a:srgbClr val="333333"/>
                </a:buClr>
                <a:buSzPct val="100000"/>
                <a:buFont typeface="Arial" pitchFamily="34" charset="0"/>
                <a:buNone/>
              </a:pPr>
              <a:r>
                <a:rPr lang="en-CA" dirty="0" smtClean="0">
                  <a:solidFill>
                    <a:srgbClr val="333333"/>
                  </a:solidFill>
                </a:rPr>
                <a:t>Remember to keep a copy of these exchanges for the post-incident review. They can be a valuable window into how to further improve communications between team members.</a:t>
              </a:r>
              <a:endParaRPr lang="en-CA" dirty="0">
                <a:solidFill>
                  <a:srgbClr val="333333"/>
                </a:solidFill>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0684" y="1569845"/>
              <a:ext cx="3096774" cy="286513"/>
            </a:xfrm>
            <a:prstGeom prst="rect">
              <a:avLst/>
            </a:prstGeom>
          </p:spPr>
        </p:pic>
      </p:grpSp>
      <p:sp>
        <p:nvSpPr>
          <p:cNvPr id="12" name="Rectangle 11"/>
          <p:cNvSpPr/>
          <p:nvPr/>
        </p:nvSpPr>
        <p:spPr>
          <a:xfrm>
            <a:off x="4421488" y="5299033"/>
            <a:ext cx="4445324" cy="10029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p:cNvGrpSpPr/>
          <p:nvPr/>
        </p:nvGrpSpPr>
        <p:grpSpPr>
          <a:xfrm>
            <a:off x="4472526" y="5374502"/>
            <a:ext cx="4343248" cy="869599"/>
            <a:chOff x="330208" y="3120459"/>
            <a:chExt cx="4547297" cy="1124139"/>
          </a:xfrm>
          <a:solidFill>
            <a:schemeClr val="bg1">
              <a:lumMod val="95000"/>
            </a:schemeClr>
          </a:solidFill>
        </p:grpSpPr>
        <p:grpSp>
          <p:nvGrpSpPr>
            <p:cNvPr id="14" name="Group 6"/>
            <p:cNvGrpSpPr>
              <a:grpSpLocks noChangeAspect="1"/>
            </p:cNvGrpSpPr>
            <p:nvPr/>
          </p:nvGrpSpPr>
          <p:grpSpPr>
            <a:xfrm>
              <a:off x="330208" y="3364264"/>
              <a:ext cx="574571" cy="557739"/>
              <a:chOff x="3409562" y="3846176"/>
              <a:chExt cx="732546" cy="711087"/>
            </a:xfrm>
            <a:grpFill/>
            <a:effectLst>
              <a:outerShdw blurRad="12700" dist="12700" dir="2700000" algn="tl" rotWithShape="0">
                <a:prstClr val="black">
                  <a:alpha val="4000"/>
                </a:prstClr>
              </a:outerShdw>
            </a:effectLst>
          </p:grpSpPr>
          <p:sp>
            <p:nvSpPr>
              <p:cNvPr id="16" name="Rounded Rectangle 6"/>
              <p:cNvSpPr/>
              <p:nvPr/>
            </p:nvSpPr>
            <p:spPr>
              <a:xfrm>
                <a:off x="3409562" y="3846176"/>
                <a:ext cx="732546" cy="711087"/>
              </a:xfrm>
              <a:prstGeom prst="roundRect">
                <a:avLst>
                  <a:gd name="adj" fmla="val 0"/>
                </a:avLst>
              </a:prstGeom>
              <a:grpFill/>
              <a:ln w="25400" cap="flat" cmpd="sng" algn="ctr">
                <a:noFill/>
                <a:prstDash val="solid"/>
              </a:ln>
              <a:effectLst>
                <a:outerShdw blurRad="12700" dist="25400" dir="2700000" algn="tl" rotWithShape="0">
                  <a:prstClr val="black">
                    <a:alpha val="4000"/>
                  </a:prstClr>
                </a:outerShdw>
              </a:effectLst>
            </p:spPr>
            <p:txBody>
              <a:bodyPr rtlCol="0" anchor="ctr"/>
              <a:lstStyle>
                <a:defPPr>
                  <a:defRPr lang="en-US"/>
                </a:defPPr>
                <a:lvl1pPr algn="ctr" rtl="0" fontAlgn="base">
                  <a:spcBef>
                    <a:spcPct val="0"/>
                  </a:spcBef>
                  <a:spcAft>
                    <a:spcPct val="0"/>
                  </a:spcAft>
                  <a:defRPr kern="1200">
                    <a:solidFill>
                      <a:schemeClr val="lt1"/>
                    </a:solidFill>
                    <a:latin typeface="+mn-lt"/>
                    <a:ea typeface="+mn-ea"/>
                    <a:cs typeface="+mn-cs"/>
                  </a:defRPr>
                </a:lvl1pPr>
                <a:lvl2pPr marL="457200" algn="ctr" rtl="0" fontAlgn="base">
                  <a:spcBef>
                    <a:spcPct val="0"/>
                  </a:spcBef>
                  <a:spcAft>
                    <a:spcPct val="0"/>
                  </a:spcAft>
                  <a:defRPr kern="1200">
                    <a:solidFill>
                      <a:schemeClr val="lt1"/>
                    </a:solidFill>
                    <a:latin typeface="+mn-lt"/>
                    <a:ea typeface="+mn-ea"/>
                    <a:cs typeface="+mn-cs"/>
                  </a:defRPr>
                </a:lvl2pPr>
                <a:lvl3pPr marL="914400" algn="ctr" rtl="0" fontAlgn="base">
                  <a:spcBef>
                    <a:spcPct val="0"/>
                  </a:spcBef>
                  <a:spcAft>
                    <a:spcPct val="0"/>
                  </a:spcAft>
                  <a:defRPr kern="1200">
                    <a:solidFill>
                      <a:schemeClr val="lt1"/>
                    </a:solidFill>
                    <a:latin typeface="+mn-lt"/>
                    <a:ea typeface="+mn-ea"/>
                    <a:cs typeface="+mn-cs"/>
                  </a:defRPr>
                </a:lvl3pPr>
                <a:lvl4pPr marL="1371600" algn="ctr" rtl="0" fontAlgn="base">
                  <a:spcBef>
                    <a:spcPct val="0"/>
                  </a:spcBef>
                  <a:spcAft>
                    <a:spcPct val="0"/>
                  </a:spcAft>
                  <a:defRPr kern="1200">
                    <a:solidFill>
                      <a:schemeClr val="lt1"/>
                    </a:solidFill>
                    <a:latin typeface="+mn-lt"/>
                    <a:ea typeface="+mn-ea"/>
                    <a:cs typeface="+mn-cs"/>
                  </a:defRPr>
                </a:lvl4pPr>
                <a:lvl5pPr marL="1828800" algn="ctr"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ndParaRPr>
              </a:p>
            </p:txBody>
          </p:sp>
          <p:pic>
            <p:nvPicPr>
              <p:cNvPr id="17" name="Picture 16" descr="tool.wmf"/>
              <p:cNvPicPr>
                <a:picLocks noChangeAspect="1"/>
              </p:cNvPicPr>
              <p:nvPr/>
            </p:nvPicPr>
            <p:blipFill>
              <a:blip r:embed="rId5" cstate="print"/>
              <a:stretch>
                <a:fillRect/>
              </a:stretch>
            </p:blipFill>
            <p:spPr>
              <a:xfrm>
                <a:off x="3502385" y="3945202"/>
                <a:ext cx="505507" cy="490265"/>
              </a:xfrm>
              <a:prstGeom prst="rect">
                <a:avLst/>
              </a:prstGeom>
              <a:grpFill/>
              <a:ln>
                <a:noFill/>
              </a:ln>
            </p:spPr>
          </p:pic>
        </p:grpSp>
        <p:sp>
          <p:nvSpPr>
            <p:cNvPr id="15" name="Text Placeholder 11"/>
            <p:cNvSpPr txBox="1">
              <a:spLocks/>
            </p:cNvSpPr>
            <p:nvPr/>
          </p:nvSpPr>
          <p:spPr bwMode="auto">
            <a:xfrm>
              <a:off x="943818" y="3120459"/>
              <a:ext cx="3933687" cy="1124139"/>
            </a:xfrm>
            <a:prstGeom prst="rect">
              <a:avLst/>
            </a:prstGeom>
            <a:solidFill>
              <a:schemeClr val="bg1">
                <a:lumMod val="95000"/>
              </a:schemeClr>
            </a:solidFill>
            <a:ln w="9525">
              <a:noFill/>
              <a:miter lim="800000"/>
              <a:headEnd/>
              <a:tailEnd/>
            </a:ln>
          </p:spPr>
          <p:txBody>
            <a:bodyPr vert="horz" wrap="square" lIns="91440" tIns="45720" rIns="91440" bIns="45720" numCol="1" anchor="ctr" anchorCtr="0" compatLnSpc="1">
              <a:prstTxWarp prst="textNoShape">
                <a:avLst/>
              </a:prstTxWarp>
            </a:bodyPr>
            <a:lstStyle>
              <a:lvl1pPr marL="0" marR="0" indent="0" algn="l" defTabSz="914400" rtl="0" eaLnBrk="0" fontAlgn="base" latinLnBrk="0" hangingPunct="0">
                <a:lnSpc>
                  <a:spcPct val="100000"/>
                </a:lnSpc>
                <a:spcBef>
                  <a:spcPct val="20000"/>
                </a:spcBef>
                <a:spcAft>
                  <a:spcPct val="0"/>
                </a:spcAft>
                <a:buClr>
                  <a:schemeClr val="tx1"/>
                </a:buClr>
                <a:buSzPct val="120000"/>
                <a:buFont typeface="Arial" pitchFamily="34" charset="0"/>
                <a:buNone/>
                <a:tabLst/>
                <a:defRPr sz="1200" b="0" i="0" kern="1200" baseline="0">
                  <a:solidFill>
                    <a:schemeClr val="bg1"/>
                  </a:solidFill>
                  <a:latin typeface="+mn-lt"/>
                  <a:ea typeface="+mn-ea"/>
                  <a:cs typeface="+mn-cs"/>
                </a:defRPr>
              </a:lvl1pPr>
              <a:lvl2pPr marL="180975" indent="0" algn="l" rtl="0" eaLnBrk="1" fontAlgn="base" hangingPunct="1">
                <a:spcBef>
                  <a:spcPct val="20000"/>
                </a:spcBef>
                <a:spcAft>
                  <a:spcPct val="0"/>
                </a:spcAft>
                <a:buClr>
                  <a:schemeClr val="tx1"/>
                </a:buClr>
                <a:buSzPct val="150000"/>
                <a:buFont typeface="Arial" pitchFamily="34" charset="0"/>
                <a:buNone/>
                <a:defRPr sz="1200" kern="1200">
                  <a:solidFill>
                    <a:schemeClr val="tx1"/>
                  </a:solidFill>
                  <a:latin typeface="+mn-lt"/>
                  <a:ea typeface="+mn-ea"/>
                  <a:cs typeface="+mn-cs"/>
                </a:defRPr>
              </a:lvl2pPr>
              <a:lvl3pPr marL="361950" indent="0" algn="l" rtl="0" eaLnBrk="1" fontAlgn="base" hangingPunct="1">
                <a:spcBef>
                  <a:spcPct val="20000"/>
                </a:spcBef>
                <a:spcAft>
                  <a:spcPct val="0"/>
                </a:spcAft>
                <a:buClr>
                  <a:schemeClr val="tx1"/>
                </a:buClr>
                <a:buFont typeface="Arial" pitchFamily="34" charset="0"/>
                <a:buNone/>
                <a:defRPr sz="1200" kern="1200">
                  <a:solidFill>
                    <a:schemeClr val="tx1"/>
                  </a:solidFill>
                  <a:latin typeface="+mn-lt"/>
                  <a:ea typeface="+mn-ea"/>
                  <a:cs typeface="+mn-cs"/>
                </a:defRPr>
              </a:lvl3pPr>
              <a:lvl4pPr marL="542925" indent="0" algn="l" rtl="0" eaLnBrk="1" fontAlgn="base" hangingPunct="1">
                <a:spcBef>
                  <a:spcPct val="20000"/>
                </a:spcBef>
                <a:spcAft>
                  <a:spcPct val="0"/>
                </a:spcAft>
                <a:buClr>
                  <a:schemeClr val="tx1"/>
                </a:buClr>
                <a:buFont typeface="Wingdings" pitchFamily="2" charset="2"/>
                <a:buNone/>
                <a:defRPr sz="1200" kern="1200">
                  <a:solidFill>
                    <a:schemeClr val="tx1"/>
                  </a:solidFill>
                  <a:latin typeface="+mn-lt"/>
                  <a:ea typeface="+mn-ea"/>
                  <a:cs typeface="+mn-cs"/>
                </a:defRPr>
              </a:lvl4pPr>
              <a:lvl5pPr marL="1828800" indent="0" algn="l" rtl="0" eaLnBrk="1" fontAlgn="base" hangingPunct="1">
                <a:spcBef>
                  <a:spcPct val="20000"/>
                </a:spcBef>
                <a:spcAft>
                  <a:spcPct val="0"/>
                </a:spcAft>
                <a:buFont typeface="Arial"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tx1"/>
                  </a:solidFill>
                </a:rPr>
                <a:t>Customize this </a:t>
              </a:r>
              <a:r>
                <a:rPr lang="en-US" b="1" i="1" dirty="0">
                  <a:solidFill>
                    <a:schemeClr val="tx1"/>
                  </a:solidFill>
                  <a:hlinkClick r:id="rId6"/>
                </a:rPr>
                <a:t>C</a:t>
              </a:r>
              <a:r>
                <a:rPr lang="en-US" b="1" i="1" dirty="0" smtClean="0">
                  <a:solidFill>
                    <a:schemeClr val="tx1"/>
                  </a:solidFill>
                  <a:hlinkClick r:id="rId6"/>
                </a:rPr>
                <a:t>ommunications </a:t>
              </a:r>
              <a:r>
                <a:rPr lang="en-US" b="1" i="1" dirty="0">
                  <a:solidFill>
                    <a:schemeClr val="tx1"/>
                  </a:solidFill>
                  <a:hlinkClick r:id="rId6"/>
                </a:rPr>
                <a:t>T</a:t>
              </a:r>
              <a:r>
                <a:rPr lang="en-US" b="1" i="1" dirty="0" smtClean="0">
                  <a:solidFill>
                    <a:schemeClr val="tx1"/>
                  </a:solidFill>
                  <a:hlinkClick r:id="rId6"/>
                </a:rPr>
                <a:t>emplate</a:t>
              </a:r>
              <a:r>
                <a:rPr lang="en-US" b="1" i="1" dirty="0" smtClean="0">
                  <a:solidFill>
                    <a:schemeClr val="tx1"/>
                  </a:solidFill>
                </a:rPr>
                <a:t> </a:t>
              </a:r>
              <a:r>
                <a:rPr lang="en-US" dirty="0">
                  <a:solidFill>
                    <a:schemeClr val="tx1"/>
                  </a:solidFill>
                </a:rPr>
                <a:t>to </a:t>
              </a:r>
              <a:r>
                <a:rPr lang="en-US" dirty="0" smtClean="0">
                  <a:solidFill>
                    <a:schemeClr val="tx1"/>
                  </a:solidFill>
                </a:rPr>
                <a:t>suit </a:t>
              </a:r>
              <a:r>
                <a:rPr lang="en-US" dirty="0">
                  <a:solidFill>
                    <a:schemeClr val="tx1"/>
                  </a:solidFill>
                </a:rPr>
                <a:t>your </a:t>
              </a:r>
              <a:r>
                <a:rPr lang="en-US" dirty="0" smtClean="0">
                  <a:solidFill>
                    <a:schemeClr val="tx1"/>
                  </a:solidFill>
                </a:rPr>
                <a:t>organization’s </a:t>
              </a:r>
              <a:r>
                <a:rPr lang="en-US" dirty="0">
                  <a:solidFill>
                    <a:schemeClr val="tx1"/>
                  </a:solidFill>
                </a:rPr>
                <a:t>needs and use it as a way to exchange and record information essential to the communications and remediation effort.</a:t>
              </a:r>
            </a:p>
          </p:txBody>
        </p:sp>
      </p:grpSp>
      <p:sp>
        <p:nvSpPr>
          <p:cNvPr id="18" name="Rectangle 17"/>
          <p:cNvSpPr/>
          <p:nvPr/>
        </p:nvSpPr>
        <p:spPr>
          <a:xfrm>
            <a:off x="5230364" y="4188511"/>
            <a:ext cx="3413647" cy="100718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Regular communication between SIRT members is important. Use this template </a:t>
            </a:r>
            <a:br>
              <a:rPr lang="en-US" sz="1200" b="1" dirty="0">
                <a:solidFill>
                  <a:schemeClr val="tx1"/>
                </a:solidFill>
              </a:rPr>
            </a:br>
            <a:r>
              <a:rPr lang="en-US" sz="1200" b="1" dirty="0">
                <a:solidFill>
                  <a:schemeClr val="tx1"/>
                </a:solidFill>
              </a:rPr>
              <a:t>to communicate updates to other team members as soon as new information becomes available.</a:t>
            </a:r>
            <a:endParaRPr lang="en-CA" sz="1200" b="1" dirty="0">
              <a:solidFill>
                <a:schemeClr val="tx1"/>
              </a:solidFill>
            </a:endParaRPr>
          </a:p>
        </p:txBody>
      </p:sp>
    </p:spTree>
    <p:extLst>
      <p:ext uri="{BB962C8B-B14F-4D97-AF65-F5344CB8AC3E}">
        <p14:creationId xmlns:p14="http://schemas.microsoft.com/office/powerpoint/2010/main" val="25392807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775013" y="1878955"/>
            <a:ext cx="3884909" cy="2989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Decide on a communications approval process</a:t>
            </a:r>
          </a:p>
        </p:txBody>
      </p:sp>
      <p:sp>
        <p:nvSpPr>
          <p:cNvPr id="2" name="Title 1"/>
          <p:cNvSpPr>
            <a:spLocks noGrp="1"/>
          </p:cNvSpPr>
          <p:nvPr>
            <p:ph type="title"/>
          </p:nvPr>
        </p:nvSpPr>
        <p:spPr/>
        <p:txBody>
          <a:bodyPr/>
          <a:lstStyle/>
          <a:p>
            <a:r>
              <a:rPr lang="en-US" dirty="0" smtClean="0"/>
              <a:t>Develop an external communications strategy</a:t>
            </a:r>
            <a:endParaRPr lang="en-US" dirty="0"/>
          </a:p>
        </p:txBody>
      </p:sp>
      <p:sp>
        <p:nvSpPr>
          <p:cNvPr id="3" name="Text Placeholder 2"/>
          <p:cNvSpPr>
            <a:spLocks noGrp="1"/>
          </p:cNvSpPr>
          <p:nvPr>
            <p:ph type="body" sz="quarter" idx="10"/>
          </p:nvPr>
        </p:nvSpPr>
        <p:spPr/>
        <p:txBody>
          <a:bodyPr/>
          <a:lstStyle/>
          <a:p>
            <a:r>
              <a:rPr lang="en-US" dirty="0" smtClean="0"/>
              <a:t>2.2</a:t>
            </a:r>
            <a:endParaRPr lang="en-US" dirty="0"/>
          </a:p>
        </p:txBody>
      </p:sp>
      <p:sp>
        <p:nvSpPr>
          <p:cNvPr id="4" name="Rectangle 3"/>
          <p:cNvSpPr/>
          <p:nvPr/>
        </p:nvSpPr>
        <p:spPr>
          <a:xfrm>
            <a:off x="6190150" y="1988303"/>
            <a:ext cx="2439365" cy="3770263"/>
          </a:xfrm>
          <a:prstGeom prst="rect">
            <a:avLst/>
          </a:prstGeom>
        </p:spPr>
        <p:txBody>
          <a:bodyPr wrap="square">
            <a:spAutoFit/>
          </a:bodyPr>
          <a:lstStyle/>
          <a:p>
            <a:pPr algn="ctr">
              <a:spcAft>
                <a:spcPts val="600"/>
              </a:spcAft>
            </a:pPr>
            <a:r>
              <a:rPr lang="en-CA" sz="1400" i="1" dirty="0">
                <a:solidFill>
                  <a:srgbClr val="000000"/>
                </a:solidFill>
                <a:latin typeface="+mj-lt"/>
              </a:rPr>
              <a:t>Your priorities for communicating in the immediate aftermath of a cyber incident need to be geared towards a long-term communications </a:t>
            </a:r>
            <a:r>
              <a:rPr lang="en-CA" sz="1400" i="1" dirty="0" smtClean="0">
                <a:solidFill>
                  <a:srgbClr val="000000"/>
                </a:solidFill>
                <a:latin typeface="+mj-lt"/>
              </a:rPr>
              <a:t>engagement . . . You </a:t>
            </a:r>
            <a:r>
              <a:rPr lang="en-CA" sz="1400" i="1" dirty="0">
                <a:solidFill>
                  <a:srgbClr val="000000"/>
                </a:solidFill>
                <a:latin typeface="+mj-lt"/>
              </a:rPr>
              <a:t>have to set things up in such a </a:t>
            </a:r>
            <a:r>
              <a:rPr lang="en-CA" sz="1400" i="1" dirty="0" smtClean="0">
                <a:solidFill>
                  <a:srgbClr val="000000"/>
                </a:solidFill>
                <a:latin typeface="+mj-lt"/>
              </a:rPr>
              <a:t>way  . . .  </a:t>
            </a:r>
            <a:r>
              <a:rPr lang="en-CA" sz="1400" i="1" dirty="0">
                <a:solidFill>
                  <a:srgbClr val="000000"/>
                </a:solidFill>
                <a:latin typeface="+mj-lt"/>
              </a:rPr>
              <a:t>so that when you get more information days, weeks, months down the road, </a:t>
            </a:r>
            <a:r>
              <a:rPr lang="en-CA" sz="1400" i="1" dirty="0" smtClean="0">
                <a:solidFill>
                  <a:srgbClr val="000000"/>
                </a:solidFill>
                <a:latin typeface="+mj-lt"/>
              </a:rPr>
              <a:t>you’re </a:t>
            </a:r>
            <a:r>
              <a:rPr lang="en-CA" sz="1400" i="1" dirty="0">
                <a:solidFill>
                  <a:srgbClr val="000000"/>
                </a:solidFill>
                <a:latin typeface="+mj-lt"/>
              </a:rPr>
              <a:t>able to update your narrative, as opposed to </a:t>
            </a:r>
            <a:r>
              <a:rPr lang="en-CA" sz="1400" i="1" dirty="0" smtClean="0">
                <a:solidFill>
                  <a:srgbClr val="000000"/>
                </a:solidFill>
                <a:latin typeface="+mj-lt"/>
              </a:rPr>
              <a:t>chang[ing] </a:t>
            </a:r>
            <a:r>
              <a:rPr lang="en-CA" sz="1400" i="1" dirty="0">
                <a:solidFill>
                  <a:srgbClr val="000000"/>
                </a:solidFill>
                <a:latin typeface="+mj-lt"/>
              </a:rPr>
              <a:t>your narrative</a:t>
            </a:r>
            <a:r>
              <a:rPr lang="en-CA" sz="1400" i="1" dirty="0" smtClean="0">
                <a:solidFill>
                  <a:srgbClr val="000000"/>
                </a:solidFill>
                <a:latin typeface="+mj-lt"/>
              </a:rPr>
              <a:t>.</a:t>
            </a:r>
          </a:p>
          <a:p>
            <a:pPr algn="r">
              <a:spcAft>
                <a:spcPts val="600"/>
              </a:spcAft>
            </a:pPr>
            <a:r>
              <a:rPr lang="en-CA" sz="1200" dirty="0">
                <a:solidFill>
                  <a:srgbClr val="000000"/>
                </a:solidFill>
              </a:rPr>
              <a:t>– Loren Dealy Mahler, President, Dealy Mahler </a:t>
            </a:r>
            <a:r>
              <a:rPr lang="en-CA" sz="1200" dirty="0" smtClean="0">
                <a:solidFill>
                  <a:srgbClr val="000000"/>
                </a:solidFill>
              </a:rPr>
              <a:t>Strategies</a:t>
            </a:r>
            <a:endParaRPr lang="en-CA" sz="1200" dirty="0">
              <a:solidFill>
                <a:srgbClr val="000000"/>
              </a:solidFill>
            </a:endParaRPr>
          </a:p>
        </p:txBody>
      </p:sp>
      <p:pic>
        <p:nvPicPr>
          <p:cNvPr id="5" name="Picture 102"/>
          <p:cNvPicPr>
            <a:picLocks noChangeAspect="1"/>
          </p:cNvPicPr>
          <p:nvPr/>
        </p:nvPicPr>
        <p:blipFill>
          <a:blip r:embed="rId2"/>
          <a:stretch>
            <a:fillRect/>
          </a:stretch>
        </p:blipFill>
        <p:spPr>
          <a:xfrm>
            <a:off x="6360814" y="1953135"/>
            <a:ext cx="292633" cy="219475"/>
          </a:xfrm>
          <a:prstGeom prst="rect">
            <a:avLst/>
          </a:prstGeom>
        </p:spPr>
      </p:pic>
      <p:pic>
        <p:nvPicPr>
          <p:cNvPr id="6" name="Picture 102"/>
          <p:cNvPicPr>
            <a:picLocks noChangeAspect="1"/>
          </p:cNvPicPr>
          <p:nvPr/>
        </p:nvPicPr>
        <p:blipFill>
          <a:blip r:embed="rId2"/>
          <a:stretch>
            <a:fillRect/>
          </a:stretch>
        </p:blipFill>
        <p:spPr>
          <a:xfrm rot="10800000">
            <a:off x="7857035" y="4993501"/>
            <a:ext cx="292633" cy="219475"/>
          </a:xfrm>
          <a:prstGeom prst="rect">
            <a:avLst/>
          </a:prstGeom>
        </p:spPr>
      </p:pic>
      <p:sp>
        <p:nvSpPr>
          <p:cNvPr id="7" name="Rectangle 6"/>
          <p:cNvSpPr/>
          <p:nvPr/>
        </p:nvSpPr>
        <p:spPr>
          <a:xfrm>
            <a:off x="863587" y="2177893"/>
            <a:ext cx="4817123" cy="830997"/>
          </a:xfrm>
          <a:prstGeom prst="rect">
            <a:avLst/>
          </a:prstGeom>
        </p:spPr>
        <p:txBody>
          <a:bodyPr wrap="square">
            <a:spAutoFit/>
          </a:bodyPr>
          <a:lstStyle/>
          <a:p>
            <a:r>
              <a:rPr lang="en-US" sz="1200" dirty="0" smtClean="0"/>
              <a:t>External </a:t>
            </a:r>
            <a:r>
              <a:rPr lang="en-US" sz="1200" dirty="0"/>
              <a:t>communications report on sensitive issues, so it is necessary to have a process in place to ensure that releasing certain information won’t make matters worse. Without a process in place, valuable time will be lost.</a:t>
            </a:r>
          </a:p>
        </p:txBody>
      </p:sp>
      <p:sp>
        <p:nvSpPr>
          <p:cNvPr id="8" name="TextBox 7"/>
          <p:cNvSpPr txBox="1"/>
          <p:nvPr/>
        </p:nvSpPr>
        <p:spPr>
          <a:xfrm>
            <a:off x="353269" y="1073833"/>
            <a:ext cx="7946305" cy="523220"/>
          </a:xfrm>
          <a:prstGeom prst="rect">
            <a:avLst/>
          </a:prstGeom>
        </p:spPr>
        <p:txBody>
          <a:bodyPr wrap="square" rtlCol="0">
            <a:spAutoFit/>
          </a:bodyPr>
          <a:lstStyle/>
          <a:p>
            <a:r>
              <a:rPr lang="en-US" sz="1400" dirty="0" smtClean="0"/>
              <a:t>Once the internal communications plan has been set, the SIRT will be ready to start strategizing external communications. There are </a:t>
            </a:r>
            <a:r>
              <a:rPr lang="en-US" sz="1400" b="1" dirty="0" smtClean="0"/>
              <a:t>six</a:t>
            </a:r>
            <a:r>
              <a:rPr lang="en-US" sz="1400" dirty="0" smtClean="0"/>
              <a:t> key things to remember for building an effective strategy:</a:t>
            </a:r>
          </a:p>
        </p:txBody>
      </p:sp>
      <p:sp>
        <p:nvSpPr>
          <p:cNvPr id="10" name="Oval 9"/>
          <p:cNvSpPr/>
          <p:nvPr/>
        </p:nvSpPr>
        <p:spPr>
          <a:xfrm>
            <a:off x="353269" y="1740425"/>
            <a:ext cx="575998" cy="57599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12" name="Rectangle 11"/>
          <p:cNvSpPr/>
          <p:nvPr/>
        </p:nvSpPr>
        <p:spPr>
          <a:xfrm>
            <a:off x="775013" y="3111030"/>
            <a:ext cx="3884909" cy="2989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Evaluate communication mediums</a:t>
            </a:r>
            <a:endParaRPr lang="en-US" sz="1200" b="1" dirty="0"/>
          </a:p>
        </p:txBody>
      </p:sp>
      <p:sp>
        <p:nvSpPr>
          <p:cNvPr id="13" name="Oval 12"/>
          <p:cNvSpPr/>
          <p:nvPr/>
        </p:nvSpPr>
        <p:spPr>
          <a:xfrm>
            <a:off x="353269" y="2972500"/>
            <a:ext cx="566422" cy="57599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14" name="TextBox 13"/>
          <p:cNvSpPr txBox="1"/>
          <p:nvPr/>
        </p:nvSpPr>
        <p:spPr>
          <a:xfrm>
            <a:off x="863588" y="3404721"/>
            <a:ext cx="4816244" cy="1015663"/>
          </a:xfrm>
          <a:prstGeom prst="rect">
            <a:avLst/>
          </a:prstGeom>
        </p:spPr>
        <p:txBody>
          <a:bodyPr wrap="square" rtlCol="0">
            <a:spAutoFit/>
          </a:bodyPr>
          <a:lstStyle/>
          <a:p>
            <a:r>
              <a:rPr lang="en-US" sz="1200" dirty="0" smtClean="0"/>
              <a:t>You may need need to get your message out to a large number of people. There are a variety of options for doing this, but the medium you choose should fit the situation and the tone you’re trying to convey: social media works well to distribute a message quickly, but it is not likely the best place to notify people of a data breach.</a:t>
            </a:r>
          </a:p>
        </p:txBody>
      </p:sp>
      <p:sp>
        <p:nvSpPr>
          <p:cNvPr id="15" name="Rectangle 14"/>
          <p:cNvSpPr/>
          <p:nvPr/>
        </p:nvSpPr>
        <p:spPr>
          <a:xfrm>
            <a:off x="742378" y="4522867"/>
            <a:ext cx="3917544" cy="2989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Set an appropriate pace</a:t>
            </a:r>
            <a:endParaRPr lang="en-US" sz="1200" b="1" dirty="0"/>
          </a:p>
        </p:txBody>
      </p:sp>
      <p:sp>
        <p:nvSpPr>
          <p:cNvPr id="16" name="Oval 15"/>
          <p:cNvSpPr/>
          <p:nvPr/>
        </p:nvSpPr>
        <p:spPr>
          <a:xfrm>
            <a:off x="320634" y="4384337"/>
            <a:ext cx="575998" cy="57599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sp>
        <p:nvSpPr>
          <p:cNvPr id="17" name="TextBox 16"/>
          <p:cNvSpPr txBox="1"/>
          <p:nvPr/>
        </p:nvSpPr>
        <p:spPr>
          <a:xfrm>
            <a:off x="929267" y="4821805"/>
            <a:ext cx="4750565" cy="1384995"/>
          </a:xfrm>
          <a:prstGeom prst="rect">
            <a:avLst/>
          </a:prstGeom>
        </p:spPr>
        <p:txBody>
          <a:bodyPr wrap="square" rtlCol="0">
            <a:spAutoFit/>
          </a:bodyPr>
          <a:lstStyle/>
          <a:p>
            <a:r>
              <a:rPr lang="en-US" sz="1200" dirty="0" smtClean="0"/>
              <a:t>Incident response communications are stressful, but don’t try to simply get them over with. It won’t be possible to communicate everything in a single message, so plan on releasing information piece by piece. Only share what you know for certain. If you change your story midway through the remediation, you may seem suspicious, or worse, incompetent – both of which will only further hurt public trust and the organization’s reputation.</a:t>
            </a:r>
          </a:p>
        </p:txBody>
      </p:sp>
    </p:spTree>
    <p:extLst>
      <p:ext uri="{BB962C8B-B14F-4D97-AF65-F5344CB8AC3E}">
        <p14:creationId xmlns:p14="http://schemas.microsoft.com/office/powerpoint/2010/main" val="2533333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Our understanding of the problem</a:t>
            </a:r>
            <a:endParaRPr lang="en-US" dirty="0"/>
          </a:p>
        </p:txBody>
      </p:sp>
      <p:sp>
        <p:nvSpPr>
          <p:cNvPr id="13" name="Text Placeholder 12"/>
          <p:cNvSpPr>
            <a:spLocks noGrp="1"/>
          </p:cNvSpPr>
          <p:nvPr>
            <p:ph type="body" sz="quarter" idx="16"/>
          </p:nvPr>
        </p:nvSpPr>
        <p:spPr/>
        <p:txBody>
          <a:bodyPr/>
          <a:lstStyle/>
          <a:p>
            <a:r>
              <a:rPr lang="en-US" dirty="0" smtClean="0"/>
              <a:t>A CISO, IT Manager, or PR Specialist who is dealing with the following:</a:t>
            </a:r>
          </a:p>
          <a:p>
            <a:pPr>
              <a:buFont typeface="Arial" panose="020B0604020202020204" pitchFamily="34" charset="0"/>
              <a:buChar char="•"/>
            </a:pPr>
            <a:r>
              <a:rPr lang="en-US" dirty="0" smtClean="0"/>
              <a:t>Ineffective communications efforts leading to reputational damage or loss of stakeholder trust.</a:t>
            </a:r>
          </a:p>
          <a:p>
            <a:pPr>
              <a:buFont typeface="Arial" panose="020B0604020202020204" pitchFamily="34" charset="0"/>
              <a:buChar char="•"/>
            </a:pPr>
            <a:r>
              <a:rPr lang="en-US" dirty="0" smtClean="0"/>
              <a:t>Resistance from management to develop an incident response communications strategy.</a:t>
            </a:r>
          </a:p>
          <a:p>
            <a:pPr>
              <a:buFont typeface="Arial" panose="020B0604020202020204" pitchFamily="34" charset="0"/>
              <a:buChar char="•"/>
            </a:pPr>
            <a:r>
              <a:rPr lang="en-US" dirty="0" smtClean="0"/>
              <a:t>Difficulty coordinating communications between departments that collaboratively respond to incidents.</a:t>
            </a:r>
            <a:endParaRPr lang="en-US" dirty="0"/>
          </a:p>
        </p:txBody>
      </p:sp>
      <p:sp>
        <p:nvSpPr>
          <p:cNvPr id="14" name="Text Placeholder 13"/>
          <p:cNvSpPr>
            <a:spLocks noGrp="1"/>
          </p:cNvSpPr>
          <p:nvPr>
            <p:ph type="body" sz="quarter" idx="26"/>
          </p:nvPr>
        </p:nvSpPr>
        <p:spPr/>
        <p:txBody>
          <a:bodyPr/>
          <a:lstStyle/>
          <a:p>
            <a:r>
              <a:rPr lang="en-US" dirty="0" smtClean="0"/>
              <a:t>Develop an effective internal and external communications strategy for incidents of all severities.</a:t>
            </a:r>
          </a:p>
          <a:p>
            <a:r>
              <a:rPr lang="en-US" dirty="0" smtClean="0"/>
              <a:t>Establish an organizational policy for security incident response communications.</a:t>
            </a:r>
          </a:p>
          <a:p>
            <a:r>
              <a:rPr lang="en-US" dirty="0" smtClean="0"/>
              <a:t>Improve understanding of threat escalation protocols.</a:t>
            </a:r>
          </a:p>
          <a:p>
            <a:r>
              <a:rPr lang="en-US" dirty="0" smtClean="0"/>
              <a:t>Formally track security incidents response communications.</a:t>
            </a:r>
            <a:endParaRPr lang="en-US" dirty="0"/>
          </a:p>
        </p:txBody>
      </p:sp>
      <p:sp>
        <p:nvSpPr>
          <p:cNvPr id="15" name="Text Placeholder 14"/>
          <p:cNvSpPr>
            <a:spLocks noGrp="1"/>
          </p:cNvSpPr>
          <p:nvPr>
            <p:ph type="body" sz="quarter" idx="27"/>
          </p:nvPr>
        </p:nvSpPr>
        <p:spPr/>
        <p:txBody>
          <a:bodyPr/>
          <a:lstStyle/>
          <a:p>
            <a:pPr lvl="0"/>
            <a:r>
              <a:rPr lang="en-CA" dirty="0"/>
              <a:t>Business stakeholders who are responsible for the following:</a:t>
            </a:r>
          </a:p>
          <a:p>
            <a:pPr lvl="1"/>
            <a:r>
              <a:rPr lang="en-CA" dirty="0"/>
              <a:t>Improving workflow and managing operations in the event of security incidents to reduce any adverse business impacts.</a:t>
            </a:r>
          </a:p>
          <a:p>
            <a:pPr lvl="1"/>
            <a:r>
              <a:rPr lang="en-CA" dirty="0"/>
              <a:t>Ensuring that incident response compliance requirements are being adhered to</a:t>
            </a:r>
            <a:r>
              <a:rPr lang="en-CA" dirty="0" smtClean="0"/>
              <a:t>.</a:t>
            </a:r>
            <a:endParaRPr lang="en-CA" dirty="0"/>
          </a:p>
        </p:txBody>
      </p:sp>
      <p:sp>
        <p:nvSpPr>
          <p:cNvPr id="16" name="Text Placeholder 15"/>
          <p:cNvSpPr>
            <a:spLocks noGrp="1"/>
          </p:cNvSpPr>
          <p:nvPr>
            <p:ph type="body" sz="quarter" idx="28"/>
          </p:nvPr>
        </p:nvSpPr>
        <p:spPr/>
        <p:txBody>
          <a:bodyPr/>
          <a:lstStyle/>
          <a:p>
            <a:pPr lvl="0"/>
            <a:r>
              <a:rPr lang="en-CA" dirty="0"/>
              <a:t>Efficiently allocate resources to improve incident response in terms </a:t>
            </a:r>
            <a:r>
              <a:rPr lang="en-CA" dirty="0" smtClean="0"/>
              <a:t>of time, cost, and damage to organizational reputation.</a:t>
            </a:r>
            <a:endParaRPr lang="en-CA" dirty="0"/>
          </a:p>
          <a:p>
            <a:r>
              <a:rPr lang="en-CA" dirty="0" smtClean="0"/>
              <a:t>Streamline regulatory required reporting to the supervisory authority and affected stakeholder groups.</a:t>
            </a:r>
            <a:endParaRPr lang="en-US" dirty="0"/>
          </a:p>
          <a:p>
            <a:endParaRPr lang="en-US" dirty="0"/>
          </a:p>
        </p:txBody>
      </p:sp>
    </p:spTree>
    <p:extLst>
      <p:ext uri="{BB962C8B-B14F-4D97-AF65-F5344CB8AC3E}">
        <p14:creationId xmlns:p14="http://schemas.microsoft.com/office/powerpoint/2010/main" val="26199002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 </a:t>
            </a:r>
            <a:r>
              <a:rPr lang="en-US" dirty="0"/>
              <a:t>an external communications </a:t>
            </a:r>
            <a:r>
              <a:rPr lang="en-US" dirty="0" smtClean="0"/>
              <a:t>strategy </a:t>
            </a:r>
            <a:r>
              <a:rPr lang="en-US" b="1" dirty="0" smtClean="0"/>
              <a:t>continued</a:t>
            </a:r>
            <a:endParaRPr lang="en-US" dirty="0"/>
          </a:p>
        </p:txBody>
      </p:sp>
      <p:sp>
        <p:nvSpPr>
          <p:cNvPr id="3" name="Text Placeholder 2"/>
          <p:cNvSpPr>
            <a:spLocks noGrp="1"/>
          </p:cNvSpPr>
          <p:nvPr>
            <p:ph type="body" sz="quarter" idx="10"/>
          </p:nvPr>
        </p:nvSpPr>
        <p:spPr/>
        <p:txBody>
          <a:bodyPr/>
          <a:lstStyle/>
          <a:p>
            <a:r>
              <a:rPr lang="en-US" dirty="0" smtClean="0"/>
              <a:t>2.2</a:t>
            </a:r>
            <a:endParaRPr lang="en-US" dirty="0"/>
          </a:p>
        </p:txBody>
      </p:sp>
      <p:sp>
        <p:nvSpPr>
          <p:cNvPr id="4" name="Rectangle 3"/>
          <p:cNvSpPr/>
          <p:nvPr/>
        </p:nvSpPr>
        <p:spPr>
          <a:xfrm>
            <a:off x="742378" y="1401804"/>
            <a:ext cx="3917544" cy="2989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Prepare for media interactions</a:t>
            </a:r>
            <a:endParaRPr lang="en-US" sz="1200" b="1" dirty="0"/>
          </a:p>
        </p:txBody>
      </p:sp>
      <p:sp>
        <p:nvSpPr>
          <p:cNvPr id="5" name="Oval 4"/>
          <p:cNvSpPr/>
          <p:nvPr/>
        </p:nvSpPr>
        <p:spPr>
          <a:xfrm>
            <a:off x="320634" y="1263274"/>
            <a:ext cx="575998" cy="57599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6" name="Rectangle 5"/>
          <p:cNvSpPr/>
          <p:nvPr/>
        </p:nvSpPr>
        <p:spPr>
          <a:xfrm>
            <a:off x="742378" y="4855726"/>
            <a:ext cx="3917544" cy="2989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Assess risk tolerance</a:t>
            </a:r>
            <a:endParaRPr lang="en-US" sz="1200" b="1" dirty="0"/>
          </a:p>
        </p:txBody>
      </p:sp>
      <p:sp>
        <p:nvSpPr>
          <p:cNvPr id="7" name="Oval 6"/>
          <p:cNvSpPr/>
          <p:nvPr/>
        </p:nvSpPr>
        <p:spPr>
          <a:xfrm>
            <a:off x="320634" y="4717196"/>
            <a:ext cx="575998" cy="57599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6</a:t>
            </a:r>
            <a:endParaRPr lang="en-US" b="1" dirty="0"/>
          </a:p>
        </p:txBody>
      </p:sp>
      <p:sp>
        <p:nvSpPr>
          <p:cNvPr id="8" name="Rectangle 7"/>
          <p:cNvSpPr/>
          <p:nvPr/>
        </p:nvSpPr>
        <p:spPr>
          <a:xfrm>
            <a:off x="742378" y="3238699"/>
            <a:ext cx="3917544" cy="2989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t>Focus on the right details</a:t>
            </a:r>
            <a:endParaRPr lang="en-US" sz="1200" b="1" dirty="0"/>
          </a:p>
        </p:txBody>
      </p:sp>
      <p:sp>
        <p:nvSpPr>
          <p:cNvPr id="9" name="Oval 8"/>
          <p:cNvSpPr/>
          <p:nvPr/>
        </p:nvSpPr>
        <p:spPr>
          <a:xfrm>
            <a:off x="320634" y="3108961"/>
            <a:ext cx="575998" cy="57599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a:t>
            </a:r>
          </a:p>
        </p:txBody>
      </p:sp>
      <p:sp>
        <p:nvSpPr>
          <p:cNvPr id="10" name="TextBox 9"/>
          <p:cNvSpPr txBox="1"/>
          <p:nvPr/>
        </p:nvSpPr>
        <p:spPr>
          <a:xfrm>
            <a:off x="863588" y="1726390"/>
            <a:ext cx="4816800" cy="1384995"/>
          </a:xfrm>
          <a:prstGeom prst="rect">
            <a:avLst/>
          </a:prstGeom>
        </p:spPr>
        <p:txBody>
          <a:bodyPr wrap="square" rtlCol="0">
            <a:spAutoFit/>
          </a:bodyPr>
          <a:lstStyle/>
          <a:p>
            <a:r>
              <a:rPr lang="en-US" sz="1200" dirty="0" smtClean="0"/>
              <a:t>In some cases the media may be interested in interviewing members of your organization. Be sure to assign a spokesperson to interact with the media. It is also a good idea to accommodate media requests as much as possible. If you don’t, they may seek the information from other sources including lower-level employees, which is why it’s important to keep these employees informed about what they can and cannot say if asked for an interview. </a:t>
            </a:r>
          </a:p>
        </p:txBody>
      </p:sp>
      <p:sp>
        <p:nvSpPr>
          <p:cNvPr id="11" name="TextBox 10"/>
          <p:cNvSpPr txBox="1"/>
          <p:nvPr/>
        </p:nvSpPr>
        <p:spPr>
          <a:xfrm>
            <a:off x="896632" y="3568028"/>
            <a:ext cx="4783756" cy="1200329"/>
          </a:xfrm>
          <a:prstGeom prst="rect">
            <a:avLst/>
          </a:prstGeom>
        </p:spPr>
        <p:txBody>
          <a:bodyPr wrap="square" rtlCol="0">
            <a:spAutoFit/>
          </a:bodyPr>
          <a:lstStyle/>
          <a:p>
            <a:r>
              <a:rPr lang="en-US" sz="1200" dirty="0" smtClean="0"/>
              <a:t>In the wake of a security incident, focus on rebuilding public trust. Avoid getting hung up on the specific details of who launched the attack and why. These details are important, but they are secondary to the incident’s impact on stakeholders, so keep this type of information brief and report it at the appropriate stage of the communications sequence. (More on this to come.)</a:t>
            </a:r>
          </a:p>
        </p:txBody>
      </p:sp>
      <p:pic>
        <p:nvPicPr>
          <p:cNvPr id="13" name="Picture 102"/>
          <p:cNvPicPr>
            <a:picLocks noChangeAspect="1"/>
          </p:cNvPicPr>
          <p:nvPr/>
        </p:nvPicPr>
        <p:blipFill>
          <a:blip r:embed="rId2"/>
          <a:stretch>
            <a:fillRect/>
          </a:stretch>
        </p:blipFill>
        <p:spPr>
          <a:xfrm>
            <a:off x="6223342" y="1698464"/>
            <a:ext cx="292633" cy="219475"/>
          </a:xfrm>
          <a:prstGeom prst="rect">
            <a:avLst/>
          </a:prstGeom>
        </p:spPr>
      </p:pic>
      <p:pic>
        <p:nvPicPr>
          <p:cNvPr id="14" name="Picture 102"/>
          <p:cNvPicPr>
            <a:picLocks noChangeAspect="1"/>
          </p:cNvPicPr>
          <p:nvPr/>
        </p:nvPicPr>
        <p:blipFill>
          <a:blip r:embed="rId2"/>
          <a:stretch>
            <a:fillRect/>
          </a:stretch>
        </p:blipFill>
        <p:spPr>
          <a:xfrm rot="10800000">
            <a:off x="8145786" y="2910110"/>
            <a:ext cx="292633" cy="219475"/>
          </a:xfrm>
          <a:prstGeom prst="rect">
            <a:avLst/>
          </a:prstGeom>
        </p:spPr>
      </p:pic>
      <p:sp>
        <p:nvSpPr>
          <p:cNvPr id="15" name="TextBox 14"/>
          <p:cNvSpPr txBox="1"/>
          <p:nvPr/>
        </p:nvSpPr>
        <p:spPr>
          <a:xfrm>
            <a:off x="896632" y="5185055"/>
            <a:ext cx="4783756" cy="1015663"/>
          </a:xfrm>
          <a:prstGeom prst="rect">
            <a:avLst/>
          </a:prstGeom>
        </p:spPr>
        <p:txBody>
          <a:bodyPr wrap="square" rtlCol="0">
            <a:spAutoFit/>
          </a:bodyPr>
          <a:lstStyle/>
          <a:p>
            <a:r>
              <a:rPr lang="en-US" sz="1200" dirty="0" smtClean="0"/>
              <a:t>Ultimately, what details you share and when are a matter of risk tolerance: communicating openly and not communicating at all both carry certain risks. </a:t>
            </a:r>
            <a:r>
              <a:rPr lang="en-US" sz="1200" dirty="0"/>
              <a:t>T</a:t>
            </a:r>
            <a:r>
              <a:rPr lang="en-US" sz="1200" dirty="0" smtClean="0"/>
              <a:t>o make the best choice, organizations need to take stock of their internal politics, culture, and the way they do business to make a decision that is consistent with these values.</a:t>
            </a:r>
          </a:p>
        </p:txBody>
      </p:sp>
      <p:grpSp>
        <p:nvGrpSpPr>
          <p:cNvPr id="16" name="Group 15"/>
          <p:cNvGrpSpPr/>
          <p:nvPr/>
        </p:nvGrpSpPr>
        <p:grpSpPr>
          <a:xfrm>
            <a:off x="5908430" y="4653328"/>
            <a:ext cx="2968869" cy="1615586"/>
            <a:chOff x="310684" y="1569845"/>
            <a:chExt cx="3096774" cy="1615586"/>
          </a:xfrm>
        </p:grpSpPr>
        <p:sp>
          <p:nvSpPr>
            <p:cNvPr id="17" name="Text Placeholder 12"/>
            <p:cNvSpPr txBox="1">
              <a:spLocks/>
            </p:cNvSpPr>
            <p:nvPr/>
          </p:nvSpPr>
          <p:spPr>
            <a:xfrm>
              <a:off x="323390" y="1856832"/>
              <a:ext cx="3084068" cy="1328599"/>
            </a:xfrm>
            <a:prstGeom prst="rect">
              <a:avLst/>
            </a:prstGeom>
            <a:solidFill>
              <a:schemeClr val="bg1">
                <a:lumMod val="95000"/>
              </a:schemeClr>
            </a:solidFill>
            <a:ln w="25400">
              <a:solidFill>
                <a:schemeClr val="bg1">
                  <a:lumMod val="95000"/>
                </a:schemeClr>
              </a:solidFill>
            </a:ln>
            <a:effectLst>
              <a:outerShdw blurRad="25400" dist="25400" dir="2700000" algn="ctr" rotWithShape="0">
                <a:srgbClr val="000000">
                  <a:alpha val="10000"/>
                </a:srgbClr>
              </a:outerShdw>
            </a:effectLst>
          </p:spPr>
          <p:txBody>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Clr>
                  <a:srgbClr val="333333"/>
                </a:buClr>
                <a:buSzPct val="100000"/>
                <a:buFont typeface="Arial" pitchFamily="34" charset="0"/>
                <a:buNone/>
              </a:pPr>
              <a:r>
                <a:rPr lang="en-CA" dirty="0" smtClean="0">
                  <a:solidFill>
                    <a:srgbClr val="333333"/>
                  </a:solidFill>
                </a:rPr>
                <a:t>Making decisions about what to disclose after an incident can be challenging. However, it is usually easier to repair reputational damage by adopting a position of honesty and accountability, as these are what stakeholders tend to value most after an incident.</a:t>
              </a:r>
              <a:endParaRPr lang="en-CA" dirty="0">
                <a:solidFill>
                  <a:srgbClr val="333333"/>
                </a:solidFill>
              </a:endParaRP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684" y="1569845"/>
              <a:ext cx="3096774" cy="286513"/>
            </a:xfrm>
            <a:prstGeom prst="rect">
              <a:avLst/>
            </a:prstGeom>
          </p:spPr>
        </p:pic>
      </p:grpSp>
      <p:sp>
        <p:nvSpPr>
          <p:cNvPr id="19" name="Rectangle 18"/>
          <p:cNvSpPr/>
          <p:nvPr/>
        </p:nvSpPr>
        <p:spPr>
          <a:xfrm>
            <a:off x="6369659" y="1782492"/>
            <a:ext cx="1943034" cy="2416046"/>
          </a:xfrm>
          <a:prstGeom prst="rect">
            <a:avLst/>
          </a:prstGeom>
        </p:spPr>
        <p:txBody>
          <a:bodyPr wrap="square">
            <a:spAutoFit/>
          </a:bodyPr>
          <a:lstStyle/>
          <a:p>
            <a:pPr algn="ctr">
              <a:spcAft>
                <a:spcPts val="600"/>
              </a:spcAft>
            </a:pPr>
            <a:r>
              <a:rPr lang="en-CA" i="1" dirty="0">
                <a:solidFill>
                  <a:srgbClr val="000000"/>
                </a:solidFill>
                <a:latin typeface="+mj-lt"/>
              </a:rPr>
              <a:t>Communicating </a:t>
            </a:r>
            <a:br>
              <a:rPr lang="en-CA" i="1" dirty="0">
                <a:solidFill>
                  <a:srgbClr val="000000"/>
                </a:solidFill>
                <a:latin typeface="+mj-lt"/>
              </a:rPr>
            </a:br>
            <a:r>
              <a:rPr lang="en-CA" i="1" dirty="0">
                <a:solidFill>
                  <a:srgbClr val="000000"/>
                </a:solidFill>
                <a:latin typeface="+mj-lt"/>
              </a:rPr>
              <a:t>is risky but </a:t>
            </a:r>
            <a:r>
              <a:rPr lang="en-CA" i="1" dirty="0" smtClean="0">
                <a:solidFill>
                  <a:srgbClr val="000000"/>
                </a:solidFill>
                <a:latin typeface="+mj-lt"/>
              </a:rPr>
              <a:t>necessary </a:t>
            </a:r>
            <a:r>
              <a:rPr lang="en-CA" i="1" dirty="0">
                <a:solidFill>
                  <a:srgbClr val="000000"/>
                </a:solidFill>
                <a:latin typeface="+mj-lt"/>
              </a:rPr>
              <a:t>and </a:t>
            </a:r>
            <a:r>
              <a:rPr lang="en-CA" i="1" dirty="0" smtClean="0">
                <a:solidFill>
                  <a:srgbClr val="000000"/>
                </a:solidFill>
                <a:latin typeface="+mj-lt"/>
              </a:rPr>
              <a:t>very </a:t>
            </a:r>
            <a:r>
              <a:rPr lang="en-CA" i="1" dirty="0">
                <a:solidFill>
                  <a:srgbClr val="000000"/>
                </a:solidFill>
                <a:latin typeface="+mj-lt"/>
              </a:rPr>
              <a:t>valuable </a:t>
            </a:r>
            <a:r>
              <a:rPr lang="en-CA" i="1" dirty="0" smtClean="0">
                <a:solidFill>
                  <a:srgbClr val="000000"/>
                </a:solidFill>
                <a:latin typeface="+mj-lt"/>
              </a:rPr>
              <a:t>if done </a:t>
            </a:r>
            <a:r>
              <a:rPr lang="en-CA" i="1" dirty="0">
                <a:solidFill>
                  <a:srgbClr val="000000"/>
                </a:solidFill>
                <a:latin typeface="+mj-lt"/>
              </a:rPr>
              <a:t>correctly.</a:t>
            </a:r>
          </a:p>
          <a:p>
            <a:pPr algn="r">
              <a:spcAft>
                <a:spcPts val="600"/>
              </a:spcAft>
            </a:pPr>
            <a:r>
              <a:rPr lang="en-CA" sz="1400" dirty="0">
                <a:solidFill>
                  <a:srgbClr val="000000"/>
                </a:solidFill>
              </a:rPr>
              <a:t>– Edward Gray, Lecturer, Ivey Business School at Western University </a:t>
            </a:r>
            <a:endParaRPr lang="en-US" sz="1400" dirty="0"/>
          </a:p>
        </p:txBody>
      </p:sp>
    </p:spTree>
    <p:extLst>
      <p:ext uri="{BB962C8B-B14F-4D97-AF65-F5344CB8AC3E}">
        <p14:creationId xmlns:p14="http://schemas.microsoft.com/office/powerpoint/2010/main" val="30383619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the usual sequence of external communications</a:t>
            </a:r>
            <a:endParaRPr lang="en-US" dirty="0"/>
          </a:p>
        </p:txBody>
      </p:sp>
      <p:sp>
        <p:nvSpPr>
          <p:cNvPr id="3" name="Chevron 2"/>
          <p:cNvSpPr/>
          <p:nvPr/>
        </p:nvSpPr>
        <p:spPr>
          <a:xfrm rot="5400000">
            <a:off x="865601" y="3723240"/>
            <a:ext cx="1003194" cy="1855179"/>
          </a:xfrm>
          <a:prstGeom prst="chevron">
            <a:avLst>
              <a:gd name="adj" fmla="val 20758"/>
            </a:avLst>
          </a:prstGeom>
          <a:solidFill>
            <a:schemeClr val="accent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vert270" lIns="210312" rtlCol="0" anchor="t" anchorCtr="0"/>
          <a:lstStyle/>
          <a:p>
            <a:pPr algn="ctr"/>
            <a:r>
              <a:rPr lang="en-US" sz="1400" b="1" dirty="0" smtClean="0">
                <a:solidFill>
                  <a:srgbClr val="FFFFFF"/>
                </a:solidFill>
              </a:rPr>
              <a:t>Dark Site</a:t>
            </a:r>
            <a:endParaRPr lang="en-US" sz="800" b="1" dirty="0">
              <a:solidFill>
                <a:srgbClr val="FFFFFF"/>
              </a:solidFill>
            </a:endParaRPr>
          </a:p>
        </p:txBody>
      </p:sp>
      <p:sp>
        <p:nvSpPr>
          <p:cNvPr id="4" name="Chevron 3"/>
          <p:cNvSpPr/>
          <p:nvPr/>
        </p:nvSpPr>
        <p:spPr>
          <a:xfrm rot="5400000">
            <a:off x="865600" y="2579997"/>
            <a:ext cx="1003195" cy="1855180"/>
          </a:xfrm>
          <a:prstGeom prst="chevron">
            <a:avLst>
              <a:gd name="adj" fmla="val 20758"/>
            </a:avLst>
          </a:prstGeom>
          <a:solidFill>
            <a:schemeClr val="accent3"/>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vert270" lIns="210312" rtlCol="0" anchor="t" anchorCtr="0"/>
          <a:lstStyle/>
          <a:p>
            <a:pPr algn="ctr"/>
            <a:r>
              <a:rPr lang="en-US" sz="1400" b="1" dirty="0" smtClean="0">
                <a:solidFill>
                  <a:srgbClr val="FFFFFF"/>
                </a:solidFill>
              </a:rPr>
              <a:t>Press Release</a:t>
            </a:r>
            <a:endParaRPr lang="en-US" sz="800" b="1" dirty="0">
              <a:solidFill>
                <a:srgbClr val="FFFFFF"/>
              </a:solidFill>
            </a:endParaRPr>
          </a:p>
        </p:txBody>
      </p:sp>
      <p:sp>
        <p:nvSpPr>
          <p:cNvPr id="11" name="Chevron 10"/>
          <p:cNvSpPr/>
          <p:nvPr/>
        </p:nvSpPr>
        <p:spPr>
          <a:xfrm rot="5400000">
            <a:off x="865602" y="1436752"/>
            <a:ext cx="1003195" cy="1855180"/>
          </a:xfrm>
          <a:prstGeom prst="chevron">
            <a:avLst>
              <a:gd name="adj" fmla="val 20758"/>
            </a:avLst>
          </a:prstGeom>
          <a:solidFill>
            <a:schemeClr val="accent2"/>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vert270" lIns="210312" rtlCol="0" anchor="t" anchorCtr="0"/>
          <a:lstStyle/>
          <a:p>
            <a:pPr algn="ctr"/>
            <a:r>
              <a:rPr lang="en-US" sz="1400" b="1" dirty="0" smtClean="0">
                <a:solidFill>
                  <a:srgbClr val="FFFFFF"/>
                </a:solidFill>
              </a:rPr>
              <a:t>Holding Statement</a:t>
            </a:r>
            <a:endParaRPr lang="en-US" sz="1400" b="1" dirty="0">
              <a:solidFill>
                <a:srgbClr val="FFFFFF"/>
              </a:solidFill>
            </a:endParaRPr>
          </a:p>
        </p:txBody>
      </p:sp>
      <p:sp>
        <p:nvSpPr>
          <p:cNvPr id="12" name="TextBox 11"/>
          <p:cNvSpPr txBox="1"/>
          <p:nvPr/>
        </p:nvSpPr>
        <p:spPr>
          <a:xfrm>
            <a:off x="184168" y="1196511"/>
            <a:ext cx="8704908" cy="461665"/>
          </a:xfrm>
          <a:prstGeom prst="rect">
            <a:avLst/>
          </a:prstGeom>
        </p:spPr>
        <p:txBody>
          <a:bodyPr wrap="square" rtlCol="0">
            <a:spAutoFit/>
          </a:bodyPr>
          <a:lstStyle/>
          <a:p>
            <a:r>
              <a:rPr lang="en-US" sz="1200" b="1" dirty="0" smtClean="0"/>
              <a:t>The following is a typical sequence of basic external communications that organizations commonly release after an incident. Each phase of this sequence is used to expand on the previous one as new information becomes available. </a:t>
            </a:r>
          </a:p>
        </p:txBody>
      </p:sp>
      <p:grpSp>
        <p:nvGrpSpPr>
          <p:cNvPr id="29" name="Group 28"/>
          <p:cNvGrpSpPr/>
          <p:nvPr/>
        </p:nvGrpSpPr>
        <p:grpSpPr>
          <a:xfrm>
            <a:off x="251520" y="5387657"/>
            <a:ext cx="8557501" cy="952845"/>
            <a:chOff x="310684" y="2429629"/>
            <a:chExt cx="8557501" cy="952845"/>
          </a:xfrm>
        </p:grpSpPr>
        <p:sp>
          <p:nvSpPr>
            <p:cNvPr id="30" name="Text Placeholder 12"/>
            <p:cNvSpPr txBox="1">
              <a:spLocks/>
            </p:cNvSpPr>
            <p:nvPr/>
          </p:nvSpPr>
          <p:spPr>
            <a:xfrm>
              <a:off x="323388" y="2716618"/>
              <a:ext cx="8544797" cy="665856"/>
            </a:xfrm>
            <a:prstGeom prst="rect">
              <a:avLst/>
            </a:prstGeom>
            <a:solidFill>
              <a:schemeClr val="bg1">
                <a:lumMod val="95000"/>
              </a:schemeClr>
            </a:solidFill>
            <a:ln w="25400">
              <a:solidFill>
                <a:schemeClr val="bg1">
                  <a:lumMod val="95000"/>
                </a:schemeClr>
              </a:solidFill>
            </a:ln>
            <a:effectLst>
              <a:outerShdw blurRad="25400" dist="25400" dir="2700000" algn="ctr" rotWithShape="0">
                <a:srgbClr val="000000">
                  <a:alpha val="10000"/>
                </a:srgbClr>
              </a:outerShdw>
            </a:effectLst>
          </p:spPr>
          <p:txBody>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1025" indent="0">
                <a:spcBef>
                  <a:spcPct val="0"/>
                </a:spcBef>
                <a:buNone/>
              </a:pPr>
              <a:r>
                <a:rPr lang="en-US" dirty="0"/>
                <a:t>Using this sequence helps to pace external communications to help ensure that only the confirmed details are released. But because each incident is different, the time between each step may vary from case to case. It is also possible that a press release and a dark site may be released at the same time if there is enough information available.</a:t>
              </a:r>
            </a:p>
          </p:txBody>
        </p:sp>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0684" y="2429629"/>
              <a:ext cx="3096774" cy="286513"/>
            </a:xfrm>
            <a:prstGeom prst="rect">
              <a:avLst/>
            </a:prstGeom>
          </p:spPr>
        </p:pic>
      </p:grpSp>
      <p:sp>
        <p:nvSpPr>
          <p:cNvPr id="32" name="TextBox 31"/>
          <p:cNvSpPr txBox="1"/>
          <p:nvPr/>
        </p:nvSpPr>
        <p:spPr>
          <a:xfrm>
            <a:off x="2503748" y="1798225"/>
            <a:ext cx="6373552" cy="1079783"/>
          </a:xfrm>
          <a:prstGeom prst="rect">
            <a:avLst/>
          </a:prstGeom>
        </p:spPr>
        <p:txBody>
          <a:bodyPr wrap="square" rtlCol="0">
            <a:spAutoFit/>
          </a:bodyPr>
          <a:lstStyle/>
          <a:p>
            <a:pPr>
              <a:spcAft>
                <a:spcPts val="450"/>
              </a:spcAft>
            </a:pPr>
            <a:r>
              <a:rPr lang="en-US" sz="1200" b="1" dirty="0"/>
              <a:t>H</a:t>
            </a:r>
            <a:r>
              <a:rPr lang="en-US" sz="1200" b="1" dirty="0" smtClean="0"/>
              <a:t>olding statement: </a:t>
            </a:r>
            <a:r>
              <a:rPr lang="en-US" sz="1200" dirty="0" smtClean="0"/>
              <a:t>short statement issued to the public that confirms that an incident took place on a given day and time (if known) – used as a way to break your own bad news.</a:t>
            </a:r>
          </a:p>
          <a:p>
            <a:pPr marL="628650" lvl="1" indent="-171450">
              <a:buFont typeface="Arial" panose="020B0604020202020204" pitchFamily="34" charset="0"/>
              <a:buChar char="•"/>
            </a:pPr>
            <a:r>
              <a:rPr lang="en-US" sz="1200" dirty="0" smtClean="0"/>
              <a:t>Because details are usually few immediately after an incident, these statements don’t typically contain many details, but they may announce when more information will be released.</a:t>
            </a:r>
          </a:p>
        </p:txBody>
      </p:sp>
      <p:sp>
        <p:nvSpPr>
          <p:cNvPr id="33" name="TextBox 32"/>
          <p:cNvSpPr txBox="1"/>
          <p:nvPr/>
        </p:nvSpPr>
        <p:spPr>
          <a:xfrm>
            <a:off x="2503748" y="2925722"/>
            <a:ext cx="6373552" cy="1079783"/>
          </a:xfrm>
          <a:prstGeom prst="rect">
            <a:avLst/>
          </a:prstGeom>
        </p:spPr>
        <p:txBody>
          <a:bodyPr wrap="square" rtlCol="0">
            <a:spAutoFit/>
          </a:bodyPr>
          <a:lstStyle/>
          <a:p>
            <a:pPr>
              <a:spcAft>
                <a:spcPts val="450"/>
              </a:spcAft>
            </a:pPr>
            <a:r>
              <a:rPr lang="en-US" sz="1200" b="1" dirty="0"/>
              <a:t>P</a:t>
            </a:r>
            <a:r>
              <a:rPr lang="en-US" sz="1200" b="1" dirty="0" smtClean="0"/>
              <a:t>ress release:</a:t>
            </a:r>
            <a:r>
              <a:rPr lang="en-US" sz="1200" dirty="0"/>
              <a:t> </a:t>
            </a:r>
            <a:r>
              <a:rPr lang="en-US" sz="1200" dirty="0" smtClean="0"/>
              <a:t>gives overview of the incident once enough details have been confirmed – fills in the gaps left by the holding statement, specifying what kind of incident occurred, what the effect of it was, who was affected, and what is being done to remediate the issue.</a:t>
            </a:r>
          </a:p>
          <a:p>
            <a:pPr marL="628650" lvl="1" indent="-171450">
              <a:buFont typeface="Arial" panose="020B0604020202020204" pitchFamily="34" charset="0"/>
              <a:buChar char="•"/>
            </a:pPr>
            <a:r>
              <a:rPr lang="en-US" sz="1200" dirty="0"/>
              <a:t>S</a:t>
            </a:r>
            <a:r>
              <a:rPr lang="en-US" sz="1200" dirty="0" smtClean="0"/>
              <a:t>everal press releases may need to be issued to update stakeholders on the progress of the remediation effort.</a:t>
            </a:r>
          </a:p>
        </p:txBody>
      </p:sp>
      <p:sp>
        <p:nvSpPr>
          <p:cNvPr id="34" name="TextBox 33"/>
          <p:cNvSpPr txBox="1"/>
          <p:nvPr/>
        </p:nvSpPr>
        <p:spPr>
          <a:xfrm>
            <a:off x="2503748" y="4050665"/>
            <a:ext cx="6373552" cy="1079783"/>
          </a:xfrm>
          <a:prstGeom prst="rect">
            <a:avLst/>
          </a:prstGeom>
        </p:spPr>
        <p:txBody>
          <a:bodyPr wrap="square" rtlCol="0">
            <a:spAutoFit/>
          </a:bodyPr>
          <a:lstStyle/>
          <a:p>
            <a:pPr>
              <a:spcAft>
                <a:spcPts val="450"/>
              </a:spcAft>
            </a:pPr>
            <a:r>
              <a:rPr lang="en-US" sz="1200" b="1" dirty="0" smtClean="0"/>
              <a:t>Dark site: </a:t>
            </a:r>
            <a:r>
              <a:rPr lang="en-US" sz="1200" dirty="0" smtClean="0"/>
              <a:t>pre-built webpage that is kept offline until it is needed, then filled in with the relevant details about the incident – used to communicate directly with stakeholders affected by the breach; typically contains more specific information than </a:t>
            </a:r>
            <a:r>
              <a:rPr lang="en-US" sz="1200" dirty="0"/>
              <a:t>a</a:t>
            </a:r>
            <a:r>
              <a:rPr lang="en-US" sz="1200" dirty="0" smtClean="0"/>
              <a:t> press release.</a:t>
            </a:r>
          </a:p>
          <a:p>
            <a:pPr marL="628650" lvl="1" indent="-171450">
              <a:buFont typeface="Arial" panose="020B0604020202020204" pitchFamily="34" charset="0"/>
              <a:buChar char="•"/>
            </a:pPr>
            <a:r>
              <a:rPr lang="en-US" sz="1200" dirty="0"/>
              <a:t>C</a:t>
            </a:r>
            <a:r>
              <a:rPr lang="en-US" sz="1200" dirty="0" smtClean="0"/>
              <a:t>ommonly formatted like a FAQ page and explains what affected stakeholders need to know, what they need to do, and who they can contact for assistance.</a:t>
            </a:r>
          </a:p>
        </p:txBody>
      </p:sp>
      <p:cxnSp>
        <p:nvCxnSpPr>
          <p:cNvPr id="36" name="Straight Connector 35"/>
          <p:cNvCxnSpPr/>
          <p:nvPr/>
        </p:nvCxnSpPr>
        <p:spPr>
          <a:xfrm>
            <a:off x="2802250" y="2865940"/>
            <a:ext cx="57765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802249" y="4009185"/>
            <a:ext cx="577654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146400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55556">
                                      <p:stCondLst>
                                        <p:cond delay="300"/>
                                      </p:stCondLst>
                                      <p:childTnLst>
                                        <p:set>
                                          <p:cBhvr>
                                            <p:cTn id="6" dur="1" fill="hold">
                                              <p:stCondLst>
                                                <p:cond delay="0"/>
                                              </p:stCondLst>
                                            </p:cTn>
                                            <p:tgtEl>
                                              <p:spTgt spid="4"/>
                                            </p:tgtEl>
                                            <p:attrNameLst>
                                              <p:attrName>style.visibility</p:attrName>
                                            </p:attrNameLst>
                                          </p:cBhvr>
                                          <p:to>
                                            <p:strVal val="visible"/>
                                          </p:to>
                                        </p:set>
                                        <p:anim calcmode="lin" valueType="num" p14:bounceEnd="55556">
                                          <p:cBhvr additive="base">
                                            <p:cTn id="7" dur="1000" fill="hold"/>
                                            <p:tgtEl>
                                              <p:spTgt spid="4"/>
                                            </p:tgtEl>
                                            <p:attrNameLst>
                                              <p:attrName>ppt_x</p:attrName>
                                            </p:attrNameLst>
                                          </p:cBhvr>
                                          <p:tavLst>
                                            <p:tav tm="0">
                                              <p:val>
                                                <p:strVal val="#ppt_x"/>
                                              </p:val>
                                            </p:tav>
                                            <p:tav tm="100000">
                                              <p:val>
                                                <p:strVal val="#ppt_x"/>
                                              </p:val>
                                            </p:tav>
                                          </p:tavLst>
                                        </p:anim>
                                        <p:anim calcmode="lin" valueType="num" p14:bounceEnd="55556">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55556">
                                      <p:stCondLst>
                                        <p:cond delay="600"/>
                                      </p:stCondLst>
                                      <p:childTnLst>
                                        <p:set>
                                          <p:cBhvr>
                                            <p:cTn id="10" dur="1" fill="hold">
                                              <p:stCondLst>
                                                <p:cond delay="0"/>
                                              </p:stCondLst>
                                            </p:cTn>
                                            <p:tgtEl>
                                              <p:spTgt spid="3"/>
                                            </p:tgtEl>
                                            <p:attrNameLst>
                                              <p:attrName>style.visibility</p:attrName>
                                            </p:attrNameLst>
                                          </p:cBhvr>
                                          <p:to>
                                            <p:strVal val="visible"/>
                                          </p:to>
                                        </p:set>
                                        <p:anim calcmode="lin" valueType="num" p14:bounceEnd="55556">
                                          <p:cBhvr additive="base">
                                            <p:cTn id="11" dur="1100" fill="hold"/>
                                            <p:tgtEl>
                                              <p:spTgt spid="3"/>
                                            </p:tgtEl>
                                            <p:attrNameLst>
                                              <p:attrName>ppt_x</p:attrName>
                                            </p:attrNameLst>
                                          </p:cBhvr>
                                          <p:tavLst>
                                            <p:tav tm="0">
                                              <p:val>
                                                <p:strVal val="#ppt_x"/>
                                              </p:val>
                                            </p:tav>
                                            <p:tav tm="100000">
                                              <p:val>
                                                <p:strVal val="#ppt_x"/>
                                              </p:val>
                                            </p:tav>
                                          </p:tavLst>
                                        </p:anim>
                                        <p:anim calcmode="lin" valueType="num" p14:bounceEnd="55556">
                                          <p:cBhvr additive="base">
                                            <p:cTn id="12" dur="11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55556">
                                      <p:stCondLst>
                                        <p:cond delay="300"/>
                                      </p:stCondLst>
                                      <p:childTnLst>
                                        <p:set>
                                          <p:cBhvr>
                                            <p:cTn id="14" dur="1" fill="hold">
                                              <p:stCondLst>
                                                <p:cond delay="0"/>
                                              </p:stCondLst>
                                            </p:cTn>
                                            <p:tgtEl>
                                              <p:spTgt spid="11"/>
                                            </p:tgtEl>
                                            <p:attrNameLst>
                                              <p:attrName>style.visibility</p:attrName>
                                            </p:attrNameLst>
                                          </p:cBhvr>
                                          <p:to>
                                            <p:strVal val="visible"/>
                                          </p:to>
                                        </p:set>
                                        <p:anim calcmode="lin" valueType="num" p14:bounceEnd="55556">
                                          <p:cBhvr additive="base">
                                            <p:cTn id="15" dur="1000" fill="hold"/>
                                            <p:tgtEl>
                                              <p:spTgt spid="11"/>
                                            </p:tgtEl>
                                            <p:attrNameLst>
                                              <p:attrName>ppt_x</p:attrName>
                                            </p:attrNameLst>
                                          </p:cBhvr>
                                          <p:tavLst>
                                            <p:tav tm="0">
                                              <p:val>
                                                <p:strVal val="#ppt_x"/>
                                              </p:val>
                                            </p:tav>
                                            <p:tav tm="100000">
                                              <p:val>
                                                <p:strVal val="#ppt_x"/>
                                              </p:val>
                                            </p:tav>
                                          </p:tavLst>
                                        </p:anim>
                                        <p:anim calcmode="lin" valueType="num" p14:bounceEnd="55556">
                                          <p:cBhvr additive="base">
                                            <p:cTn id="16" dur="10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3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6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100" fill="hold"/>
                                            <p:tgtEl>
                                              <p:spTgt spid="3"/>
                                            </p:tgtEl>
                                            <p:attrNameLst>
                                              <p:attrName>ppt_x</p:attrName>
                                            </p:attrNameLst>
                                          </p:cBhvr>
                                          <p:tavLst>
                                            <p:tav tm="0">
                                              <p:val>
                                                <p:strVal val="#ppt_x"/>
                                              </p:val>
                                            </p:tav>
                                            <p:tav tm="100000">
                                              <p:val>
                                                <p:strVal val="#ppt_x"/>
                                              </p:val>
                                            </p:tav>
                                          </p:tavLst>
                                        </p:anim>
                                        <p:anim calcmode="lin" valueType="num">
                                          <p:cBhvr additive="base">
                                            <p:cTn id="12" dur="11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3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1" grpId="0" animBg="1"/>
        </p:bldLst>
      </p:timing>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Line Callout 1 45"/>
          <p:cNvSpPr/>
          <p:nvPr/>
        </p:nvSpPr>
        <p:spPr>
          <a:xfrm>
            <a:off x="201311" y="4983559"/>
            <a:ext cx="1506800" cy="1410818"/>
          </a:xfrm>
          <a:prstGeom prst="borderCallout1">
            <a:avLst>
              <a:gd name="adj1" fmla="val -116418"/>
              <a:gd name="adj2" fmla="val 89945"/>
              <a:gd name="adj3" fmla="val 622"/>
              <a:gd name="adj4" fmla="val 5007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smtClean="0">
                <a:solidFill>
                  <a:schemeClr val="tx1"/>
                </a:solidFill>
              </a:rPr>
              <a:t>Communication 1</a:t>
            </a:r>
          </a:p>
          <a:p>
            <a:pPr algn="ctr"/>
            <a:endParaRPr lang="en-US" sz="1100" b="1" dirty="0" smtClean="0">
              <a:solidFill>
                <a:schemeClr val="tx1"/>
              </a:solidFill>
            </a:endParaRPr>
          </a:p>
          <a:p>
            <a:r>
              <a:rPr lang="en-US" sz="1100" dirty="0" smtClean="0">
                <a:solidFill>
                  <a:schemeClr val="tx1"/>
                </a:solidFill>
              </a:rPr>
              <a:t>Confirms that the incident occurred.</a:t>
            </a:r>
          </a:p>
          <a:p>
            <a:endParaRPr lang="en-US" sz="1100" dirty="0" smtClean="0">
              <a:solidFill>
                <a:schemeClr val="tx1"/>
              </a:solidFill>
            </a:endParaRPr>
          </a:p>
          <a:p>
            <a:endParaRPr lang="en-US" sz="1100" dirty="0" smtClean="0">
              <a:solidFill>
                <a:schemeClr val="tx1"/>
              </a:solidFill>
            </a:endParaRPr>
          </a:p>
          <a:p>
            <a:r>
              <a:rPr lang="en-US" sz="1100" dirty="0" smtClean="0">
                <a:solidFill>
                  <a:schemeClr val="tx1"/>
                </a:solidFill>
              </a:rPr>
              <a:t>E.g. Holding statement</a:t>
            </a:r>
            <a:endParaRPr lang="en-CA" sz="1100" dirty="0">
              <a:solidFill>
                <a:schemeClr val="tx1"/>
              </a:solidFill>
            </a:endParaRPr>
          </a:p>
        </p:txBody>
      </p:sp>
      <p:sp>
        <p:nvSpPr>
          <p:cNvPr id="47" name="Line Callout 1 46"/>
          <p:cNvSpPr/>
          <p:nvPr/>
        </p:nvSpPr>
        <p:spPr>
          <a:xfrm>
            <a:off x="1783687" y="4987354"/>
            <a:ext cx="1506800" cy="1410818"/>
          </a:xfrm>
          <a:prstGeom prst="borderCallout1">
            <a:avLst>
              <a:gd name="adj1" fmla="val -116418"/>
              <a:gd name="adj2" fmla="val 86497"/>
              <a:gd name="adj3" fmla="val 622"/>
              <a:gd name="adj4" fmla="val 5007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smtClean="0">
                <a:solidFill>
                  <a:schemeClr val="tx1"/>
                </a:solidFill>
              </a:rPr>
              <a:t>Communication 2</a:t>
            </a:r>
          </a:p>
          <a:p>
            <a:pPr algn="ctr"/>
            <a:endParaRPr lang="en-US" sz="1100" b="1" dirty="0" smtClean="0">
              <a:solidFill>
                <a:schemeClr val="tx1"/>
              </a:solidFill>
            </a:endParaRPr>
          </a:p>
          <a:p>
            <a:r>
              <a:rPr lang="en-US" sz="1100" dirty="0" smtClean="0">
                <a:solidFill>
                  <a:schemeClr val="tx1"/>
                </a:solidFill>
              </a:rPr>
              <a:t>Outlines the incident type, but not specific details. </a:t>
            </a:r>
          </a:p>
          <a:p>
            <a:endParaRPr lang="en-US" sz="1100" dirty="0">
              <a:solidFill>
                <a:schemeClr val="tx1"/>
              </a:solidFill>
            </a:endParaRPr>
          </a:p>
          <a:p>
            <a:r>
              <a:rPr lang="en-US" sz="1100" dirty="0" smtClean="0">
                <a:solidFill>
                  <a:schemeClr val="tx1"/>
                </a:solidFill>
              </a:rPr>
              <a:t>E.g</a:t>
            </a:r>
            <a:r>
              <a:rPr lang="en-US" sz="1100" dirty="0">
                <a:solidFill>
                  <a:schemeClr val="tx1"/>
                </a:solidFill>
              </a:rPr>
              <a:t>.</a:t>
            </a:r>
            <a:r>
              <a:rPr lang="en-US" sz="1100" dirty="0" smtClean="0">
                <a:solidFill>
                  <a:schemeClr val="tx1"/>
                </a:solidFill>
              </a:rPr>
              <a:t> Press Release</a:t>
            </a:r>
          </a:p>
          <a:p>
            <a:pPr marL="171450" indent="-171450">
              <a:buFont typeface="Arial" panose="020B0604020202020204" pitchFamily="34" charset="0"/>
              <a:buChar char="•"/>
            </a:pPr>
            <a:endParaRPr lang="en-US" sz="1100" dirty="0" smtClean="0">
              <a:solidFill>
                <a:schemeClr val="tx1"/>
              </a:solidFill>
            </a:endParaRPr>
          </a:p>
        </p:txBody>
      </p:sp>
      <p:sp>
        <p:nvSpPr>
          <p:cNvPr id="48" name="Line Callout 1 47"/>
          <p:cNvSpPr/>
          <p:nvPr/>
        </p:nvSpPr>
        <p:spPr>
          <a:xfrm>
            <a:off x="3366063" y="4985457"/>
            <a:ext cx="1506800" cy="1410818"/>
          </a:xfrm>
          <a:prstGeom prst="borderCallout1">
            <a:avLst>
              <a:gd name="adj1" fmla="val -116418"/>
              <a:gd name="adj2" fmla="val 86497"/>
              <a:gd name="adj3" fmla="val 622"/>
              <a:gd name="adj4" fmla="val 5007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smtClean="0">
                <a:solidFill>
                  <a:schemeClr val="tx1"/>
                </a:solidFill>
              </a:rPr>
              <a:t>Communication 3</a:t>
            </a:r>
          </a:p>
          <a:p>
            <a:pPr algn="ctr"/>
            <a:endParaRPr lang="en-US" sz="1100" b="1" dirty="0">
              <a:solidFill>
                <a:schemeClr val="tx1"/>
              </a:solidFill>
            </a:endParaRPr>
          </a:p>
          <a:p>
            <a:r>
              <a:rPr lang="en-US" sz="1100" dirty="0" smtClean="0">
                <a:solidFill>
                  <a:schemeClr val="tx1"/>
                </a:solidFill>
              </a:rPr>
              <a:t>Answers specific questions about the incident.</a:t>
            </a:r>
          </a:p>
          <a:p>
            <a:endParaRPr lang="en-US" sz="1100" dirty="0">
              <a:solidFill>
                <a:schemeClr val="tx1"/>
              </a:solidFill>
            </a:endParaRPr>
          </a:p>
          <a:p>
            <a:r>
              <a:rPr lang="en-US" sz="1100" dirty="0" smtClean="0">
                <a:solidFill>
                  <a:schemeClr val="tx1"/>
                </a:solidFill>
              </a:rPr>
              <a:t>E.g. Dark site</a:t>
            </a:r>
          </a:p>
        </p:txBody>
      </p:sp>
      <p:sp>
        <p:nvSpPr>
          <p:cNvPr id="49" name="Line Callout 1 48"/>
          <p:cNvSpPr/>
          <p:nvPr/>
        </p:nvSpPr>
        <p:spPr>
          <a:xfrm>
            <a:off x="4948439" y="4989251"/>
            <a:ext cx="1506800" cy="1410818"/>
          </a:xfrm>
          <a:prstGeom prst="borderCallout1">
            <a:avLst>
              <a:gd name="adj1" fmla="val -116418"/>
              <a:gd name="adj2" fmla="val 84429"/>
              <a:gd name="adj3" fmla="val 622"/>
              <a:gd name="adj4" fmla="val 5007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smtClean="0">
                <a:solidFill>
                  <a:schemeClr val="tx1"/>
                </a:solidFill>
              </a:rPr>
              <a:t>Communication 4</a:t>
            </a:r>
          </a:p>
          <a:p>
            <a:endParaRPr lang="en-US" sz="1100" b="1" dirty="0" smtClean="0">
              <a:solidFill>
                <a:schemeClr val="tx1"/>
              </a:solidFill>
            </a:endParaRPr>
          </a:p>
          <a:p>
            <a:r>
              <a:rPr lang="en-US" sz="1100" dirty="0" smtClean="0">
                <a:solidFill>
                  <a:schemeClr val="tx1"/>
                </a:solidFill>
              </a:rPr>
              <a:t>Informs stakeholders on remediation effort’s progress.</a:t>
            </a:r>
          </a:p>
          <a:p>
            <a:endParaRPr lang="en-US" sz="1100" dirty="0">
              <a:solidFill>
                <a:schemeClr val="tx1"/>
              </a:solidFill>
            </a:endParaRPr>
          </a:p>
          <a:p>
            <a:r>
              <a:rPr lang="en-US" sz="1100" dirty="0" smtClean="0">
                <a:solidFill>
                  <a:schemeClr val="tx1"/>
                </a:solidFill>
              </a:rPr>
              <a:t>E.g. Dark site update</a:t>
            </a:r>
            <a:endParaRPr lang="en-US" sz="1100" dirty="0">
              <a:solidFill>
                <a:schemeClr val="tx1"/>
              </a:solidFill>
            </a:endParaRPr>
          </a:p>
          <a:p>
            <a:endParaRPr lang="en-US" sz="1100" b="1" dirty="0" smtClean="0">
              <a:solidFill>
                <a:schemeClr val="tx1"/>
              </a:solidFill>
            </a:endParaRPr>
          </a:p>
        </p:txBody>
      </p:sp>
      <p:sp>
        <p:nvSpPr>
          <p:cNvPr id="50" name="Line Callout 1 49"/>
          <p:cNvSpPr/>
          <p:nvPr/>
        </p:nvSpPr>
        <p:spPr>
          <a:xfrm>
            <a:off x="6530815" y="4991149"/>
            <a:ext cx="1506800" cy="1410818"/>
          </a:xfrm>
          <a:prstGeom prst="borderCallout1">
            <a:avLst>
              <a:gd name="adj1" fmla="val -116418"/>
              <a:gd name="adj2" fmla="val 82360"/>
              <a:gd name="adj3" fmla="val 622"/>
              <a:gd name="adj4" fmla="val 5007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dirty="0" smtClean="0">
                <a:solidFill>
                  <a:schemeClr val="tx1"/>
                </a:solidFill>
              </a:rPr>
              <a:t>Communication 5</a:t>
            </a:r>
          </a:p>
          <a:p>
            <a:endParaRPr lang="en-US" sz="1100" b="1" dirty="0">
              <a:solidFill>
                <a:schemeClr val="tx1"/>
              </a:solidFill>
            </a:endParaRPr>
          </a:p>
          <a:p>
            <a:r>
              <a:rPr lang="en-US" sz="1100" dirty="0" smtClean="0">
                <a:solidFill>
                  <a:schemeClr val="tx1"/>
                </a:solidFill>
              </a:rPr>
              <a:t>Announces organization’s return to normal security.</a:t>
            </a:r>
          </a:p>
          <a:p>
            <a:endParaRPr lang="en-US" sz="1100" dirty="0">
              <a:solidFill>
                <a:schemeClr val="tx1"/>
              </a:solidFill>
            </a:endParaRPr>
          </a:p>
          <a:p>
            <a:r>
              <a:rPr lang="en-US" sz="1100" dirty="0" smtClean="0">
                <a:solidFill>
                  <a:schemeClr val="tx1"/>
                </a:solidFill>
              </a:rPr>
              <a:t>E.g. Press release</a:t>
            </a:r>
          </a:p>
        </p:txBody>
      </p:sp>
      <p:sp>
        <p:nvSpPr>
          <p:cNvPr id="2" name="Title 1"/>
          <p:cNvSpPr>
            <a:spLocks noGrp="1"/>
          </p:cNvSpPr>
          <p:nvPr>
            <p:ph type="title"/>
          </p:nvPr>
        </p:nvSpPr>
        <p:spPr/>
        <p:txBody>
          <a:bodyPr/>
          <a:lstStyle/>
          <a:p>
            <a:r>
              <a:rPr lang="en-US" dirty="0" smtClean="0"/>
              <a:t>Use remediation stages to guide your communications schedule</a:t>
            </a:r>
            <a:endParaRPr lang="en-CA" dirty="0"/>
          </a:p>
        </p:txBody>
      </p:sp>
      <p:sp>
        <p:nvSpPr>
          <p:cNvPr id="3" name="Text Placeholder 2"/>
          <p:cNvSpPr>
            <a:spLocks noGrp="1"/>
          </p:cNvSpPr>
          <p:nvPr>
            <p:ph type="body" sz="quarter" idx="16"/>
          </p:nvPr>
        </p:nvSpPr>
        <p:spPr>
          <a:xfrm>
            <a:off x="201311" y="1119698"/>
            <a:ext cx="8719672" cy="1227240"/>
          </a:xfrm>
        </p:spPr>
        <p:txBody>
          <a:bodyPr/>
          <a:lstStyle/>
          <a:p>
            <a:pPr marL="0" indent="0">
              <a:buNone/>
            </a:pPr>
            <a:r>
              <a:rPr lang="en-US" dirty="0" smtClean="0"/>
              <a:t>There is no formula that indicates exactly the right moment to deliver news about a security incident. However, remediation stages make a convent roadmap – each time a new phase is entered, you will likely need to publish an update of some kind, though exactly what each message contains will vary from incident to incident. </a:t>
            </a:r>
          </a:p>
          <a:p>
            <a:pPr marL="0" indent="0">
              <a:buNone/>
            </a:pPr>
            <a:r>
              <a:rPr lang="en-US" dirty="0" smtClean="0"/>
              <a:t>Use the below as an example to plan your organization’s communications schedule.</a:t>
            </a:r>
            <a:r>
              <a:rPr lang="en-CA" dirty="0"/>
              <a:t> </a:t>
            </a:r>
            <a:r>
              <a:rPr lang="en-CA" dirty="0" smtClean="0"/>
              <a:t>For </a:t>
            </a:r>
            <a:r>
              <a:rPr lang="en-CA" dirty="0"/>
              <a:t>more information on these remediation stages, consult Info-Tech’s </a:t>
            </a:r>
            <a:r>
              <a:rPr lang="en-US" b="1" i="1" dirty="0">
                <a:hlinkClick r:id="rId2"/>
              </a:rPr>
              <a:t>Develop and Implement a Security Incident Management </a:t>
            </a:r>
            <a:r>
              <a:rPr lang="en-US" b="1" i="1" dirty="0" smtClean="0">
                <a:hlinkClick r:id="rId2"/>
              </a:rPr>
              <a:t>Program</a:t>
            </a:r>
            <a:r>
              <a:rPr lang="en-US" b="1" dirty="0" smtClean="0"/>
              <a:t>.</a:t>
            </a:r>
            <a:endParaRPr lang="en-US" b="1" i="1" dirty="0"/>
          </a:p>
          <a:p>
            <a:pPr marL="0" indent="0">
              <a:buNone/>
            </a:pPr>
            <a:endParaRPr lang="en-CA" dirty="0" smtClean="0"/>
          </a:p>
          <a:p>
            <a:pPr marL="0" indent="0">
              <a:buNone/>
            </a:pPr>
            <a:endParaRPr lang="en-US" dirty="0" smtClean="0"/>
          </a:p>
        </p:txBody>
      </p:sp>
      <p:grpSp>
        <p:nvGrpSpPr>
          <p:cNvPr id="21" name="Group 20"/>
          <p:cNvGrpSpPr/>
          <p:nvPr/>
        </p:nvGrpSpPr>
        <p:grpSpPr>
          <a:xfrm>
            <a:off x="205617" y="2386878"/>
            <a:ext cx="8715366" cy="1855185"/>
            <a:chOff x="249302" y="2792123"/>
            <a:chExt cx="8715366" cy="1855185"/>
          </a:xfrm>
        </p:grpSpPr>
        <p:sp>
          <p:nvSpPr>
            <p:cNvPr id="4" name="Chevron 3"/>
            <p:cNvSpPr/>
            <p:nvPr/>
          </p:nvSpPr>
          <p:spPr>
            <a:xfrm>
              <a:off x="3334172" y="2792123"/>
              <a:ext cx="1003194" cy="1855179"/>
            </a:xfrm>
            <a:prstGeom prst="chevron">
              <a:avLst>
                <a:gd name="adj" fmla="val 20758"/>
              </a:avLst>
            </a:prstGeom>
            <a:solidFill>
              <a:schemeClr val="accent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vert270" lIns="210312" rtlCol="0" anchor="t" anchorCtr="0"/>
            <a:lstStyle/>
            <a:p>
              <a:pPr algn="ctr"/>
              <a:r>
                <a:rPr lang="en-US" sz="1400" b="1" dirty="0" smtClean="0">
                  <a:solidFill>
                    <a:srgbClr val="FFFFFF"/>
                  </a:solidFill>
                </a:rPr>
                <a:t>Containment</a:t>
              </a:r>
              <a:endParaRPr lang="en-US" sz="800" b="1" dirty="0">
                <a:solidFill>
                  <a:srgbClr val="FFFFFF"/>
                </a:solidFill>
              </a:endParaRPr>
            </a:p>
          </p:txBody>
        </p:sp>
        <p:sp>
          <p:nvSpPr>
            <p:cNvPr id="5" name="Chevron 4"/>
            <p:cNvSpPr/>
            <p:nvPr/>
          </p:nvSpPr>
          <p:spPr>
            <a:xfrm>
              <a:off x="1791737" y="2792128"/>
              <a:ext cx="1003195" cy="1855180"/>
            </a:xfrm>
            <a:prstGeom prst="chevron">
              <a:avLst>
                <a:gd name="adj" fmla="val 20758"/>
              </a:avLst>
            </a:prstGeom>
            <a:solidFill>
              <a:schemeClr val="accent3"/>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vert270" lIns="210312" rtlCol="0" anchor="t" anchorCtr="0"/>
            <a:lstStyle/>
            <a:p>
              <a:pPr algn="ctr"/>
              <a:r>
                <a:rPr lang="en-US" sz="1400" b="1" dirty="0" smtClean="0">
                  <a:solidFill>
                    <a:srgbClr val="FFFFFF"/>
                  </a:solidFill>
                </a:rPr>
                <a:t>Analysis</a:t>
              </a:r>
              <a:endParaRPr lang="en-US" sz="800" b="1" dirty="0">
                <a:solidFill>
                  <a:srgbClr val="FFFFFF"/>
                </a:solidFill>
              </a:endParaRPr>
            </a:p>
          </p:txBody>
        </p:sp>
        <p:sp>
          <p:nvSpPr>
            <p:cNvPr id="6" name="Chevron 5"/>
            <p:cNvSpPr/>
            <p:nvPr/>
          </p:nvSpPr>
          <p:spPr>
            <a:xfrm>
              <a:off x="249302" y="2792128"/>
              <a:ext cx="1003195" cy="1855180"/>
            </a:xfrm>
            <a:prstGeom prst="chevron">
              <a:avLst>
                <a:gd name="adj" fmla="val 20758"/>
              </a:avLst>
            </a:prstGeom>
            <a:solidFill>
              <a:schemeClr val="accent2"/>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vert270" lIns="210312" rtlCol="0" anchor="t" anchorCtr="0"/>
            <a:lstStyle/>
            <a:p>
              <a:pPr algn="ctr"/>
              <a:r>
                <a:rPr lang="en-US" sz="1400" b="1" dirty="0" smtClean="0">
                  <a:solidFill>
                    <a:srgbClr val="FFFFFF"/>
                  </a:solidFill>
                </a:rPr>
                <a:t>Detection</a:t>
              </a:r>
              <a:endParaRPr lang="en-US" sz="1400" b="1" dirty="0">
                <a:solidFill>
                  <a:srgbClr val="FFFFFF"/>
                </a:solidFill>
              </a:endParaRPr>
            </a:p>
          </p:txBody>
        </p:sp>
        <p:sp>
          <p:nvSpPr>
            <p:cNvPr id="18" name="Chevron 17"/>
            <p:cNvSpPr/>
            <p:nvPr/>
          </p:nvSpPr>
          <p:spPr>
            <a:xfrm>
              <a:off x="4876606" y="2792124"/>
              <a:ext cx="1003194" cy="1855179"/>
            </a:xfrm>
            <a:prstGeom prst="chevron">
              <a:avLst>
                <a:gd name="adj" fmla="val 20758"/>
              </a:avLst>
            </a:prstGeom>
            <a:solidFill>
              <a:schemeClr val="tx2"/>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vert270" lIns="210312" rtlCol="0" anchor="t" anchorCtr="0"/>
            <a:lstStyle/>
            <a:p>
              <a:pPr algn="ctr"/>
              <a:r>
                <a:rPr lang="en-US" sz="1400" b="1" dirty="0" smtClean="0">
                  <a:solidFill>
                    <a:srgbClr val="FFFFFF"/>
                  </a:solidFill>
                </a:rPr>
                <a:t>Eradication</a:t>
              </a:r>
              <a:endParaRPr lang="en-US" sz="800" b="1" dirty="0">
                <a:solidFill>
                  <a:srgbClr val="FFFFFF"/>
                </a:solidFill>
              </a:endParaRPr>
            </a:p>
          </p:txBody>
        </p:sp>
        <p:sp>
          <p:nvSpPr>
            <p:cNvPr id="19" name="Chevron 18"/>
            <p:cNvSpPr/>
            <p:nvPr/>
          </p:nvSpPr>
          <p:spPr>
            <a:xfrm>
              <a:off x="6419040" y="2792124"/>
              <a:ext cx="1003194" cy="1855179"/>
            </a:xfrm>
            <a:prstGeom prst="chevron">
              <a:avLst>
                <a:gd name="adj" fmla="val 20758"/>
              </a:avLst>
            </a:prstGeom>
            <a:solidFill>
              <a:schemeClr val="tx1">
                <a:lumMod val="20000"/>
                <a:lumOff val="80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vert270" lIns="210312" rtlCol="0" anchor="t" anchorCtr="0"/>
            <a:lstStyle/>
            <a:p>
              <a:pPr algn="ctr"/>
              <a:r>
                <a:rPr lang="en-US" sz="1400" b="1" dirty="0" smtClean="0">
                  <a:solidFill>
                    <a:srgbClr val="FFFFFF"/>
                  </a:solidFill>
                </a:rPr>
                <a:t>Recovery</a:t>
              </a:r>
              <a:endParaRPr lang="en-US" sz="800" b="1" dirty="0">
                <a:solidFill>
                  <a:srgbClr val="FFFFFF"/>
                </a:solidFill>
              </a:endParaRPr>
            </a:p>
          </p:txBody>
        </p:sp>
        <p:sp>
          <p:nvSpPr>
            <p:cNvPr id="20" name="Chevron 19"/>
            <p:cNvSpPr/>
            <p:nvPr/>
          </p:nvSpPr>
          <p:spPr>
            <a:xfrm>
              <a:off x="7961474" y="2792124"/>
              <a:ext cx="1003194" cy="1855179"/>
            </a:xfrm>
            <a:prstGeom prst="chevron">
              <a:avLst>
                <a:gd name="adj" fmla="val 20758"/>
              </a:avLst>
            </a:prstGeom>
            <a:solidFill>
              <a:srgbClr val="000000"/>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vert270" lIns="210312" rtlCol="0" anchor="t" anchorCtr="0"/>
            <a:lstStyle/>
            <a:p>
              <a:pPr algn="ctr"/>
              <a:r>
                <a:rPr lang="en-US" sz="1400" b="1" dirty="0" smtClean="0">
                  <a:solidFill>
                    <a:srgbClr val="FFFFFF"/>
                  </a:solidFill>
                </a:rPr>
                <a:t>Post-Incident Activities</a:t>
              </a:r>
              <a:endParaRPr lang="en-US" sz="800" b="1" dirty="0">
                <a:solidFill>
                  <a:srgbClr val="FFFFFF"/>
                </a:solidFill>
              </a:endParaRPr>
            </a:p>
          </p:txBody>
        </p:sp>
      </p:grpSp>
      <p:cxnSp>
        <p:nvCxnSpPr>
          <p:cNvPr id="23" name="Straight Connector 22"/>
          <p:cNvCxnSpPr>
            <a:stCxn id="6" idx="3"/>
            <a:endCxn id="5" idx="1"/>
          </p:cNvCxnSpPr>
          <p:nvPr/>
        </p:nvCxnSpPr>
        <p:spPr>
          <a:xfrm>
            <a:off x="1208812" y="3314473"/>
            <a:ext cx="7474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751247" y="3314467"/>
            <a:ext cx="7474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293681" y="3314467"/>
            <a:ext cx="7474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836115" y="3314467"/>
            <a:ext cx="7474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378549" y="3321166"/>
            <a:ext cx="747483"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1486602" y="3262695"/>
            <a:ext cx="119685" cy="11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9" name="Oval 28"/>
          <p:cNvSpPr/>
          <p:nvPr/>
        </p:nvSpPr>
        <p:spPr>
          <a:xfrm>
            <a:off x="3029037" y="3262695"/>
            <a:ext cx="119685" cy="11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0" name="Oval 29"/>
          <p:cNvSpPr/>
          <p:nvPr/>
        </p:nvSpPr>
        <p:spPr>
          <a:xfrm>
            <a:off x="4605276" y="3264015"/>
            <a:ext cx="119685" cy="11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1" name="Oval 30"/>
          <p:cNvSpPr/>
          <p:nvPr/>
        </p:nvSpPr>
        <p:spPr>
          <a:xfrm>
            <a:off x="6155536" y="3262695"/>
            <a:ext cx="119685" cy="11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2" name="Oval 31"/>
          <p:cNvSpPr/>
          <p:nvPr/>
        </p:nvSpPr>
        <p:spPr>
          <a:xfrm>
            <a:off x="7705795" y="3273480"/>
            <a:ext cx="119685" cy="11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36551495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 the fallout from the incident</a:t>
            </a:r>
            <a:endParaRPr lang="en-US" dirty="0"/>
          </a:p>
        </p:txBody>
      </p:sp>
      <p:sp>
        <p:nvSpPr>
          <p:cNvPr id="3" name="Text Placeholder 2"/>
          <p:cNvSpPr>
            <a:spLocks noGrp="1"/>
          </p:cNvSpPr>
          <p:nvPr>
            <p:ph type="body" sz="quarter" idx="10"/>
          </p:nvPr>
        </p:nvSpPr>
        <p:spPr/>
        <p:txBody>
          <a:bodyPr/>
          <a:lstStyle/>
          <a:p>
            <a:r>
              <a:rPr lang="en-US" dirty="0" smtClean="0"/>
              <a:t>2.3</a:t>
            </a:r>
            <a:endParaRPr lang="en-US" dirty="0"/>
          </a:p>
        </p:txBody>
      </p:sp>
      <p:sp>
        <p:nvSpPr>
          <p:cNvPr id="4" name="TextBox 3"/>
          <p:cNvSpPr txBox="1"/>
          <p:nvPr/>
        </p:nvSpPr>
        <p:spPr>
          <a:xfrm>
            <a:off x="320634" y="1136998"/>
            <a:ext cx="8556666" cy="584775"/>
          </a:xfrm>
          <a:prstGeom prst="rect">
            <a:avLst/>
          </a:prstGeom>
        </p:spPr>
        <p:txBody>
          <a:bodyPr wrap="square" rtlCol="0">
            <a:spAutoFit/>
          </a:bodyPr>
          <a:lstStyle/>
          <a:p>
            <a:r>
              <a:rPr lang="en-US" sz="1600" b="1" dirty="0" smtClean="0"/>
              <a:t>As seen in the Under Armour data breach case study, some fallout after a security incident is unavoidable, and it can be tricky to manage. </a:t>
            </a:r>
            <a:endParaRPr lang="en-US" sz="1400" dirty="0" smtClean="0"/>
          </a:p>
        </p:txBody>
      </p:sp>
      <p:sp>
        <p:nvSpPr>
          <p:cNvPr id="12" name="TextBox 11"/>
          <p:cNvSpPr txBox="1"/>
          <p:nvPr/>
        </p:nvSpPr>
        <p:spPr>
          <a:xfrm>
            <a:off x="133350" y="1878406"/>
            <a:ext cx="8877300" cy="984885"/>
          </a:xfrm>
          <a:prstGeom prst="rect">
            <a:avLst/>
          </a:prstGeom>
          <a:gradFill>
            <a:gsLst>
              <a:gs pos="0">
                <a:srgbClr val="2576B7"/>
              </a:gs>
              <a:gs pos="100000">
                <a:schemeClr val="accent1"/>
              </a:gs>
            </a:gsLst>
            <a:lin ang="0" scaled="0"/>
          </a:gradFill>
        </p:spPr>
        <p:txBody>
          <a:bodyPr wrap="square" lIns="182880" tIns="91440" rIns="182880" bIns="91440" rtlCol="0">
            <a:spAutoFit/>
          </a:bodyPr>
          <a:lstStyle/>
          <a:p>
            <a:pPr algn="ctr"/>
            <a:r>
              <a:rPr lang="en-US" sz="1600" b="1" dirty="0" smtClean="0">
                <a:solidFill>
                  <a:srgbClr val="FFFFFF"/>
                </a:solidFill>
              </a:rPr>
              <a:t>Only </a:t>
            </a:r>
            <a:r>
              <a:rPr lang="en-US" sz="2000" b="1" dirty="0" smtClean="0">
                <a:solidFill>
                  <a:srgbClr val="FFFFFF"/>
                </a:solidFill>
              </a:rPr>
              <a:t>51% </a:t>
            </a:r>
            <a:r>
              <a:rPr lang="en-US" sz="1600" b="1" dirty="0" smtClean="0">
                <a:solidFill>
                  <a:srgbClr val="FFFFFF"/>
                </a:solidFill>
              </a:rPr>
              <a:t>of respondents to Ponemon’s “Is </a:t>
            </a:r>
            <a:r>
              <a:rPr lang="en-US" sz="1600" b="1" dirty="0">
                <a:solidFill>
                  <a:srgbClr val="FFFFFF"/>
                </a:solidFill>
              </a:rPr>
              <a:t>Your Company Ready for a Big Data Breach</a:t>
            </a:r>
            <a:r>
              <a:rPr lang="en-US" sz="1600" b="1" dirty="0" smtClean="0">
                <a:solidFill>
                  <a:srgbClr val="FFFFFF"/>
                </a:solidFill>
              </a:rPr>
              <a:t>?” study in 2018 indicated that they were confident in their breach response plans, with a majority listing the following reasons why they had doubts:</a:t>
            </a:r>
            <a:endParaRPr lang="en-CA" sz="1600" b="1" dirty="0" smtClean="0">
              <a:solidFill>
                <a:schemeClr val="bg1"/>
              </a:solidFill>
            </a:endParaRPr>
          </a:p>
        </p:txBody>
      </p:sp>
      <p:grpSp>
        <p:nvGrpSpPr>
          <p:cNvPr id="41" name="Group 40"/>
          <p:cNvGrpSpPr/>
          <p:nvPr/>
        </p:nvGrpSpPr>
        <p:grpSpPr>
          <a:xfrm>
            <a:off x="403088" y="5669923"/>
            <a:ext cx="8337823" cy="682753"/>
            <a:chOff x="323389" y="3283951"/>
            <a:chExt cx="8337823" cy="682753"/>
          </a:xfrm>
        </p:grpSpPr>
        <p:sp>
          <p:nvSpPr>
            <p:cNvPr id="42" name="Rectangle 97"/>
            <p:cNvSpPr/>
            <p:nvPr/>
          </p:nvSpPr>
          <p:spPr>
            <a:xfrm>
              <a:off x="1600868" y="3283951"/>
              <a:ext cx="7060344" cy="676048"/>
            </a:xfrm>
            <a:prstGeom prst="rect">
              <a:avLst/>
            </a:prstGeom>
            <a:solidFill>
              <a:schemeClr val="bg1">
                <a:lumMod val="95000"/>
              </a:schemeClr>
            </a:solidFill>
            <a:ln w="12700">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52000" fontAlgn="base">
                <a:spcBef>
                  <a:spcPct val="0"/>
                </a:spcBef>
                <a:spcAft>
                  <a:spcPct val="0"/>
                </a:spcAft>
              </a:pPr>
              <a:r>
                <a:rPr lang="en-CA" sz="1200" dirty="0" smtClean="0">
                  <a:solidFill>
                    <a:srgbClr val="333333"/>
                  </a:solidFill>
                </a:rPr>
                <a:t>It is important to recognize that dealing with a security incident effectively has a lot to do with having a strong security culture overall. The faster an incident is detected and dealt with, the lower the damage tends to be. This is why Twitter’s response was so effective.</a:t>
              </a:r>
              <a:endParaRPr lang="en-CA" sz="1200" dirty="0">
                <a:solidFill>
                  <a:srgbClr val="333333"/>
                </a:solidFill>
              </a:endParaRPr>
            </a:p>
          </p:txBody>
        </p:sp>
        <p:pic>
          <p:nvPicPr>
            <p:cNvPr id="43" name="Picture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389" y="3283951"/>
              <a:ext cx="1615443" cy="682753"/>
            </a:xfrm>
            <a:prstGeom prst="rect">
              <a:avLst/>
            </a:prstGeom>
          </p:spPr>
        </p:pic>
      </p:grpSp>
      <p:grpSp>
        <p:nvGrpSpPr>
          <p:cNvPr id="16" name="Group 15"/>
          <p:cNvGrpSpPr/>
          <p:nvPr/>
        </p:nvGrpSpPr>
        <p:grpSpPr>
          <a:xfrm>
            <a:off x="4872017" y="2864908"/>
            <a:ext cx="1564722" cy="1957160"/>
            <a:chOff x="451507" y="3031313"/>
            <a:chExt cx="1564722" cy="1957160"/>
          </a:xfrm>
        </p:grpSpPr>
        <p:sp>
          <p:nvSpPr>
            <p:cNvPr id="8" name="Rectangle 7"/>
            <p:cNvSpPr/>
            <p:nvPr/>
          </p:nvSpPr>
          <p:spPr>
            <a:xfrm>
              <a:off x="451507" y="3570046"/>
              <a:ext cx="1564722" cy="141842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Inability to prevent the loss of customers’ and business partners’ trust and confidence.</a:t>
              </a:r>
              <a:endParaRPr lang="en-US" sz="1200" dirty="0">
                <a:solidFill>
                  <a:schemeClr val="tx1"/>
                </a:solidFill>
              </a:endParaRPr>
            </a:p>
          </p:txBody>
        </p:sp>
        <p:sp>
          <p:nvSpPr>
            <p:cNvPr id="9" name="TextBox 8"/>
            <p:cNvSpPr txBox="1"/>
            <p:nvPr/>
          </p:nvSpPr>
          <p:spPr>
            <a:xfrm>
              <a:off x="760023" y="3031313"/>
              <a:ext cx="1211580" cy="584775"/>
            </a:xfrm>
            <a:prstGeom prst="rect">
              <a:avLst/>
            </a:prstGeom>
            <a:ln>
              <a:noFill/>
            </a:ln>
          </p:spPr>
          <p:txBody>
            <a:bodyPr wrap="square" rtlCol="0">
              <a:spAutoFit/>
            </a:bodyPr>
            <a:lstStyle/>
            <a:p>
              <a:r>
                <a:rPr lang="en-US" sz="3200" b="1" dirty="0" smtClean="0"/>
                <a:t>60%</a:t>
              </a:r>
            </a:p>
          </p:txBody>
        </p:sp>
      </p:grpSp>
      <p:grpSp>
        <p:nvGrpSpPr>
          <p:cNvPr id="18" name="Group 17"/>
          <p:cNvGrpSpPr/>
          <p:nvPr/>
        </p:nvGrpSpPr>
        <p:grpSpPr>
          <a:xfrm>
            <a:off x="2650300" y="2864908"/>
            <a:ext cx="1564722" cy="1945121"/>
            <a:chOff x="2962019" y="3043352"/>
            <a:chExt cx="1564722" cy="1945121"/>
          </a:xfrm>
        </p:grpSpPr>
        <p:sp>
          <p:nvSpPr>
            <p:cNvPr id="17" name="Rectangle 16"/>
            <p:cNvSpPr/>
            <p:nvPr/>
          </p:nvSpPr>
          <p:spPr>
            <a:xfrm>
              <a:off x="2962019" y="3570046"/>
              <a:ext cx="1564722" cy="141842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Inability to prevent negative public opinion, blog posts, and media reports.</a:t>
              </a:r>
              <a:endParaRPr lang="en-US" sz="1200" dirty="0">
                <a:solidFill>
                  <a:schemeClr val="tx1"/>
                </a:solidFill>
              </a:endParaRPr>
            </a:p>
          </p:txBody>
        </p:sp>
        <p:sp>
          <p:nvSpPr>
            <p:cNvPr id="11" name="TextBox 10"/>
            <p:cNvSpPr txBox="1"/>
            <p:nvPr/>
          </p:nvSpPr>
          <p:spPr>
            <a:xfrm>
              <a:off x="3360247" y="3043352"/>
              <a:ext cx="1019725" cy="584775"/>
            </a:xfrm>
            <a:prstGeom prst="rect">
              <a:avLst/>
            </a:prstGeom>
            <a:ln>
              <a:noFill/>
            </a:ln>
          </p:spPr>
          <p:txBody>
            <a:bodyPr wrap="square" rtlCol="0">
              <a:spAutoFit/>
            </a:bodyPr>
            <a:lstStyle/>
            <a:p>
              <a:r>
                <a:rPr lang="en-US" sz="3200" b="1" dirty="0" smtClean="0"/>
                <a:t>64%</a:t>
              </a:r>
            </a:p>
          </p:txBody>
        </p:sp>
      </p:grpSp>
      <p:grpSp>
        <p:nvGrpSpPr>
          <p:cNvPr id="19" name="Group 18"/>
          <p:cNvGrpSpPr/>
          <p:nvPr/>
        </p:nvGrpSpPr>
        <p:grpSpPr>
          <a:xfrm>
            <a:off x="428583" y="2835059"/>
            <a:ext cx="1564722" cy="1961632"/>
            <a:chOff x="5211739" y="3027121"/>
            <a:chExt cx="1564722" cy="1961632"/>
          </a:xfrm>
        </p:grpSpPr>
        <p:sp>
          <p:nvSpPr>
            <p:cNvPr id="20" name="Rectangle 19"/>
            <p:cNvSpPr/>
            <p:nvPr/>
          </p:nvSpPr>
          <p:spPr>
            <a:xfrm>
              <a:off x="5211739" y="3570326"/>
              <a:ext cx="1564722" cy="141842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Not prepared to respond to data breach involving confidential information and intellectual property.</a:t>
              </a:r>
              <a:endParaRPr lang="en-US" sz="1200" dirty="0">
                <a:solidFill>
                  <a:schemeClr val="tx1"/>
                </a:solidFill>
              </a:endParaRPr>
            </a:p>
          </p:txBody>
        </p:sp>
        <p:sp>
          <p:nvSpPr>
            <p:cNvPr id="14" name="TextBox 13"/>
            <p:cNvSpPr txBox="1"/>
            <p:nvPr/>
          </p:nvSpPr>
          <p:spPr>
            <a:xfrm>
              <a:off x="5553544" y="3027121"/>
              <a:ext cx="1165860" cy="584775"/>
            </a:xfrm>
            <a:prstGeom prst="rect">
              <a:avLst/>
            </a:prstGeom>
            <a:ln>
              <a:noFill/>
            </a:ln>
          </p:spPr>
          <p:txBody>
            <a:bodyPr wrap="square" rtlCol="0">
              <a:spAutoFit/>
            </a:bodyPr>
            <a:lstStyle/>
            <a:p>
              <a:r>
                <a:rPr lang="en-US" sz="3200" b="1" dirty="0" smtClean="0"/>
                <a:t>60%</a:t>
              </a:r>
            </a:p>
          </p:txBody>
        </p:sp>
      </p:grpSp>
      <p:grpSp>
        <p:nvGrpSpPr>
          <p:cNvPr id="21" name="Group 20"/>
          <p:cNvGrpSpPr/>
          <p:nvPr/>
        </p:nvGrpSpPr>
        <p:grpSpPr>
          <a:xfrm>
            <a:off x="7093735" y="2861649"/>
            <a:ext cx="1564722" cy="1960419"/>
            <a:chOff x="7367523" y="3023669"/>
            <a:chExt cx="1564722" cy="1960419"/>
          </a:xfrm>
        </p:grpSpPr>
        <p:sp>
          <p:nvSpPr>
            <p:cNvPr id="22" name="Rectangle 21"/>
            <p:cNvSpPr/>
            <p:nvPr/>
          </p:nvSpPr>
          <p:spPr>
            <a:xfrm>
              <a:off x="7367523" y="3565661"/>
              <a:ext cx="1564722" cy="141842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Inability to minimize the financial and reputational consequences of a material data breach.</a:t>
              </a:r>
              <a:endParaRPr lang="en-US" sz="1200" dirty="0">
                <a:solidFill>
                  <a:schemeClr val="tx1"/>
                </a:solidFill>
              </a:endParaRPr>
            </a:p>
          </p:txBody>
        </p:sp>
        <p:sp>
          <p:nvSpPr>
            <p:cNvPr id="15" name="TextBox 14"/>
            <p:cNvSpPr txBox="1"/>
            <p:nvPr/>
          </p:nvSpPr>
          <p:spPr>
            <a:xfrm>
              <a:off x="7676038" y="3023669"/>
              <a:ext cx="1040130" cy="584775"/>
            </a:xfrm>
            <a:prstGeom prst="rect">
              <a:avLst/>
            </a:prstGeom>
            <a:ln>
              <a:noFill/>
            </a:ln>
          </p:spPr>
          <p:txBody>
            <a:bodyPr wrap="square" rtlCol="0">
              <a:spAutoFit/>
            </a:bodyPr>
            <a:lstStyle/>
            <a:p>
              <a:r>
                <a:rPr lang="en-US" sz="3200" b="1" dirty="0" smtClean="0"/>
                <a:t>75%</a:t>
              </a:r>
            </a:p>
          </p:txBody>
        </p:sp>
      </p:grpSp>
      <p:sp>
        <p:nvSpPr>
          <p:cNvPr id="29" name="TextBox 28"/>
          <p:cNvSpPr txBox="1"/>
          <p:nvPr/>
        </p:nvSpPr>
        <p:spPr>
          <a:xfrm>
            <a:off x="133350" y="4932199"/>
            <a:ext cx="8858250" cy="677108"/>
          </a:xfrm>
          <a:prstGeom prst="rect">
            <a:avLst/>
          </a:prstGeom>
          <a:gradFill>
            <a:gsLst>
              <a:gs pos="0">
                <a:srgbClr val="2576B7"/>
              </a:gs>
              <a:gs pos="100000">
                <a:schemeClr val="accent1"/>
              </a:gs>
            </a:gsLst>
            <a:lin ang="0" scaled="0"/>
          </a:gradFill>
        </p:spPr>
        <p:txBody>
          <a:bodyPr wrap="square" lIns="182880" tIns="91440" rIns="182880" bIns="91440" rtlCol="0">
            <a:spAutoFit/>
          </a:bodyPr>
          <a:lstStyle/>
          <a:p>
            <a:pPr algn="ctr"/>
            <a:r>
              <a:rPr lang="en-CA" sz="1400" b="1" dirty="0" smtClean="0">
                <a:solidFill>
                  <a:schemeClr val="bg1"/>
                </a:solidFill>
              </a:rPr>
              <a:t>According to Ponemon’s “2017 Cost of Data Breach Study” the average time to identify a data breach is </a:t>
            </a:r>
            <a:r>
              <a:rPr lang="en-CA" b="1" dirty="0" smtClean="0">
                <a:solidFill>
                  <a:schemeClr val="bg1"/>
                </a:solidFill>
              </a:rPr>
              <a:t>191 days</a:t>
            </a:r>
            <a:r>
              <a:rPr lang="en-CA" sz="1400" b="1" dirty="0" smtClean="0">
                <a:solidFill>
                  <a:schemeClr val="bg1"/>
                </a:solidFill>
              </a:rPr>
              <a:t>.</a:t>
            </a:r>
          </a:p>
        </p:txBody>
      </p:sp>
    </p:spTree>
    <p:extLst>
      <p:ext uri="{BB962C8B-B14F-4D97-AF65-F5344CB8AC3E}">
        <p14:creationId xmlns:p14="http://schemas.microsoft.com/office/powerpoint/2010/main" val="5864017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1093526" y="2729325"/>
            <a:ext cx="7423057" cy="82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Would blame the company that lost their data before the hacker who stole it.</a:t>
            </a:r>
            <a:endParaRPr lang="en-US" sz="1400" b="1" dirty="0"/>
          </a:p>
        </p:txBody>
      </p:sp>
      <p:sp>
        <p:nvSpPr>
          <p:cNvPr id="21" name="Rectangle 20"/>
          <p:cNvSpPr/>
          <p:nvPr/>
        </p:nvSpPr>
        <p:spPr>
          <a:xfrm>
            <a:off x="1093527" y="1908810"/>
            <a:ext cx="7423057" cy="820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Report being more aware of data breaches than they were five years ago.</a:t>
            </a:r>
            <a:endParaRPr lang="en-US" sz="1400" b="1" dirty="0"/>
          </a:p>
        </p:txBody>
      </p:sp>
      <p:sp>
        <p:nvSpPr>
          <p:cNvPr id="2" name="Title 1"/>
          <p:cNvSpPr>
            <a:spLocks noGrp="1"/>
          </p:cNvSpPr>
          <p:nvPr>
            <p:ph type="title"/>
          </p:nvPr>
        </p:nvSpPr>
        <p:spPr/>
        <p:txBody>
          <a:bodyPr/>
          <a:lstStyle/>
          <a:p>
            <a:r>
              <a:rPr lang="en-US" dirty="0" smtClean="0"/>
              <a:t>Manage the fallout from the incident </a:t>
            </a:r>
            <a:r>
              <a:rPr lang="en-US" b="1" dirty="0"/>
              <a:t>c</a:t>
            </a:r>
            <a:r>
              <a:rPr lang="en-US" b="1" dirty="0" smtClean="0"/>
              <a:t>ontinued</a:t>
            </a:r>
            <a:endParaRPr lang="en-US" dirty="0"/>
          </a:p>
        </p:txBody>
      </p:sp>
      <p:sp>
        <p:nvSpPr>
          <p:cNvPr id="3" name="Text Placeholder 2"/>
          <p:cNvSpPr>
            <a:spLocks noGrp="1"/>
          </p:cNvSpPr>
          <p:nvPr>
            <p:ph type="body" sz="quarter" idx="10"/>
          </p:nvPr>
        </p:nvSpPr>
        <p:spPr/>
        <p:txBody>
          <a:bodyPr/>
          <a:lstStyle/>
          <a:p>
            <a:r>
              <a:rPr lang="en-US" dirty="0" smtClean="0"/>
              <a:t>2.3</a:t>
            </a:r>
            <a:endParaRPr lang="en-US" dirty="0"/>
          </a:p>
        </p:txBody>
      </p:sp>
      <p:sp>
        <p:nvSpPr>
          <p:cNvPr id="4" name="TextBox 3"/>
          <p:cNvSpPr txBox="1"/>
          <p:nvPr/>
        </p:nvSpPr>
        <p:spPr>
          <a:xfrm>
            <a:off x="320634" y="1231027"/>
            <a:ext cx="7828362" cy="338554"/>
          </a:xfrm>
          <a:prstGeom prst="rect">
            <a:avLst/>
          </a:prstGeom>
        </p:spPr>
        <p:txBody>
          <a:bodyPr wrap="square" rtlCol="0">
            <a:spAutoFit/>
          </a:bodyPr>
          <a:lstStyle/>
          <a:p>
            <a:r>
              <a:rPr lang="en-US" sz="1600" b="1" dirty="0" smtClean="0"/>
              <a:t>Consumers are raising their expectations regarding data security.</a:t>
            </a:r>
          </a:p>
        </p:txBody>
      </p:sp>
      <p:sp>
        <p:nvSpPr>
          <p:cNvPr id="11" name="Oval 10"/>
          <p:cNvSpPr/>
          <p:nvPr/>
        </p:nvSpPr>
        <p:spPr>
          <a:xfrm>
            <a:off x="320634" y="1820670"/>
            <a:ext cx="1024354" cy="102435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73%</a:t>
            </a:r>
            <a:endParaRPr lang="en-US" b="1" dirty="0"/>
          </a:p>
        </p:txBody>
      </p:sp>
      <p:sp>
        <p:nvSpPr>
          <p:cNvPr id="26" name="Rectangle 25"/>
          <p:cNvSpPr/>
          <p:nvPr/>
        </p:nvSpPr>
        <p:spPr>
          <a:xfrm>
            <a:off x="1093524" y="4381057"/>
            <a:ext cx="7423057" cy="820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Would be more likely to shop with a company that proves it takes data protection seriously.</a:t>
            </a:r>
            <a:endParaRPr lang="en-US" sz="1400" b="1" dirty="0"/>
          </a:p>
        </p:txBody>
      </p:sp>
      <p:sp>
        <p:nvSpPr>
          <p:cNvPr id="27" name="TextBox 26"/>
          <p:cNvSpPr txBox="1"/>
          <p:nvPr/>
        </p:nvSpPr>
        <p:spPr>
          <a:xfrm>
            <a:off x="201614" y="6308562"/>
            <a:ext cx="4164645" cy="246221"/>
          </a:xfrm>
          <a:prstGeom prst="rect">
            <a:avLst/>
          </a:prstGeom>
        </p:spPr>
        <p:txBody>
          <a:bodyPr wrap="square" rtlCol="0">
            <a:spAutoFit/>
          </a:bodyPr>
          <a:lstStyle/>
          <a:p>
            <a:r>
              <a:rPr lang="en-US" sz="1000" b="1" dirty="0" smtClean="0"/>
              <a:t>Source: </a:t>
            </a:r>
            <a:r>
              <a:rPr lang="en-US" sz="1000" dirty="0" smtClean="0"/>
              <a:t>RSA, "Data </a:t>
            </a:r>
            <a:r>
              <a:rPr lang="en-US" sz="1000" dirty="0"/>
              <a:t>Privacy and Security Report 2017</a:t>
            </a:r>
            <a:r>
              <a:rPr lang="en-US" sz="1000" dirty="0" smtClean="0"/>
              <a:t>.”</a:t>
            </a:r>
          </a:p>
        </p:txBody>
      </p:sp>
      <p:sp>
        <p:nvSpPr>
          <p:cNvPr id="19" name="Oval 18"/>
          <p:cNvSpPr/>
          <p:nvPr/>
        </p:nvSpPr>
        <p:spPr>
          <a:xfrm>
            <a:off x="320634" y="2648033"/>
            <a:ext cx="1024354" cy="102435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62%</a:t>
            </a:r>
            <a:endParaRPr lang="en-US" b="1" dirty="0"/>
          </a:p>
        </p:txBody>
      </p:sp>
      <p:sp>
        <p:nvSpPr>
          <p:cNvPr id="18" name="Oval 17"/>
          <p:cNvSpPr/>
          <p:nvPr/>
        </p:nvSpPr>
        <p:spPr>
          <a:xfrm>
            <a:off x="320634" y="3445374"/>
            <a:ext cx="1024354" cy="102435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82%</a:t>
            </a:r>
            <a:endParaRPr lang="en-US" b="1" dirty="0"/>
          </a:p>
        </p:txBody>
      </p:sp>
      <p:sp>
        <p:nvSpPr>
          <p:cNvPr id="25" name="Rectangle 24"/>
          <p:cNvSpPr/>
          <p:nvPr/>
        </p:nvSpPr>
        <p:spPr>
          <a:xfrm>
            <a:off x="1093525" y="3555191"/>
            <a:ext cx="7423057" cy="820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Of U.K. respondents would boycott a company that repeatedly mishandled and demonstrated a lack of respect for consumers’ data.</a:t>
            </a:r>
            <a:endParaRPr lang="en-US" sz="1400" b="1" dirty="0"/>
          </a:p>
        </p:txBody>
      </p:sp>
      <p:sp>
        <p:nvSpPr>
          <p:cNvPr id="20" name="Oval 19"/>
          <p:cNvSpPr/>
          <p:nvPr/>
        </p:nvSpPr>
        <p:spPr>
          <a:xfrm>
            <a:off x="320634" y="4271681"/>
            <a:ext cx="1024354" cy="102435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50%</a:t>
            </a:r>
            <a:endParaRPr lang="en-US" b="1" dirty="0"/>
          </a:p>
        </p:txBody>
      </p:sp>
      <p:grpSp>
        <p:nvGrpSpPr>
          <p:cNvPr id="14" name="Group 13"/>
          <p:cNvGrpSpPr/>
          <p:nvPr/>
        </p:nvGrpSpPr>
        <p:grpSpPr>
          <a:xfrm>
            <a:off x="320634" y="5625809"/>
            <a:ext cx="8337823" cy="682753"/>
            <a:chOff x="323389" y="3283951"/>
            <a:chExt cx="8337823" cy="682753"/>
          </a:xfrm>
        </p:grpSpPr>
        <p:sp>
          <p:nvSpPr>
            <p:cNvPr id="15" name="Rectangle 97"/>
            <p:cNvSpPr/>
            <p:nvPr/>
          </p:nvSpPr>
          <p:spPr>
            <a:xfrm>
              <a:off x="1600868" y="3283951"/>
              <a:ext cx="7060344" cy="676048"/>
            </a:xfrm>
            <a:prstGeom prst="rect">
              <a:avLst/>
            </a:prstGeom>
            <a:solidFill>
              <a:schemeClr val="bg1">
                <a:lumMod val="95000"/>
              </a:schemeClr>
            </a:solidFill>
            <a:ln w="12700">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52000" fontAlgn="base">
                <a:spcBef>
                  <a:spcPct val="0"/>
                </a:spcBef>
                <a:spcAft>
                  <a:spcPct val="0"/>
                </a:spcAft>
              </a:pPr>
              <a:r>
                <a:rPr lang="en-US" sz="1200" dirty="0">
                  <a:solidFill>
                    <a:srgbClr val="333333"/>
                  </a:solidFill>
                </a:rPr>
                <a:t>There’s no such thing as successful incident response </a:t>
              </a:r>
              <a:r>
                <a:rPr lang="en-US" sz="1200" dirty="0" smtClean="0">
                  <a:solidFill>
                    <a:srgbClr val="333333"/>
                  </a:solidFill>
                </a:rPr>
                <a:t>communications; </a:t>
              </a:r>
              <a:r>
                <a:rPr lang="en-US" sz="1200" dirty="0">
                  <a:solidFill>
                    <a:srgbClr val="333333"/>
                  </a:solidFill>
                </a:rPr>
                <a:t>strive instead for effective </a:t>
              </a:r>
              <a:r>
                <a:rPr lang="en-US" sz="1200" dirty="0" smtClean="0">
                  <a:solidFill>
                    <a:srgbClr val="333333"/>
                  </a:solidFill>
                </a:rPr>
                <a:t>communications. There </a:t>
              </a:r>
              <a:r>
                <a:rPr lang="en-US" sz="1200" dirty="0">
                  <a:solidFill>
                    <a:srgbClr val="333333"/>
                  </a:solidFill>
                </a:rPr>
                <a:t>will always be some fallout after a security incident, but it can be effectively mitigated by being honest, transparent, and </a:t>
              </a:r>
              <a:r>
                <a:rPr lang="en-US" sz="1200" dirty="0" smtClean="0">
                  <a:solidFill>
                    <a:srgbClr val="333333"/>
                  </a:solidFill>
                </a:rPr>
                <a:t>accountable.</a:t>
              </a:r>
              <a:endParaRPr lang="en-US" sz="1200" dirty="0">
                <a:solidFill>
                  <a:srgbClr val="333333"/>
                </a:solidFill>
              </a:endParaRPr>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389" y="3283951"/>
              <a:ext cx="1615443" cy="682753"/>
            </a:xfrm>
            <a:prstGeom prst="rect">
              <a:avLst/>
            </a:prstGeom>
          </p:spPr>
        </p:pic>
      </p:grpSp>
    </p:spTree>
    <p:extLst>
      <p:ext uri="{BB962C8B-B14F-4D97-AF65-F5344CB8AC3E}">
        <p14:creationId xmlns:p14="http://schemas.microsoft.com/office/powerpoint/2010/main" val="13872993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 the fallout from the incident </a:t>
            </a:r>
            <a:r>
              <a:rPr lang="en-US" b="1" dirty="0" smtClean="0"/>
              <a:t>continued</a:t>
            </a:r>
            <a:r>
              <a:rPr lang="en-US" dirty="0" smtClean="0"/>
              <a:t> </a:t>
            </a:r>
            <a:endParaRPr lang="en-US" dirty="0"/>
          </a:p>
        </p:txBody>
      </p:sp>
      <p:sp>
        <p:nvSpPr>
          <p:cNvPr id="3" name="Text Placeholder 2"/>
          <p:cNvSpPr>
            <a:spLocks noGrp="1"/>
          </p:cNvSpPr>
          <p:nvPr>
            <p:ph type="body" sz="quarter" idx="10"/>
          </p:nvPr>
        </p:nvSpPr>
        <p:spPr/>
        <p:txBody>
          <a:bodyPr/>
          <a:lstStyle/>
          <a:p>
            <a:r>
              <a:rPr lang="en-US" dirty="0" smtClean="0"/>
              <a:t>2.3</a:t>
            </a:r>
            <a:endParaRPr lang="en-US" dirty="0"/>
          </a:p>
        </p:txBody>
      </p:sp>
      <p:sp>
        <p:nvSpPr>
          <p:cNvPr id="10" name="Rectangle 9"/>
          <p:cNvSpPr/>
          <p:nvPr/>
        </p:nvSpPr>
        <p:spPr>
          <a:xfrm>
            <a:off x="320634" y="1450810"/>
            <a:ext cx="5021387" cy="3768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1400" b="1" dirty="0">
                <a:solidFill>
                  <a:schemeClr val="bg1"/>
                </a:solidFill>
              </a:rPr>
              <a:t>What you say matters</a:t>
            </a:r>
          </a:p>
        </p:txBody>
      </p:sp>
      <p:sp>
        <p:nvSpPr>
          <p:cNvPr id="11" name="Rectangle 10"/>
          <p:cNvSpPr/>
          <p:nvPr/>
        </p:nvSpPr>
        <p:spPr>
          <a:xfrm>
            <a:off x="339632" y="3947787"/>
            <a:ext cx="8658919" cy="1015663"/>
          </a:xfrm>
          <a:prstGeom prst="rect">
            <a:avLst/>
          </a:prstGeom>
        </p:spPr>
        <p:txBody>
          <a:bodyPr wrap="square">
            <a:spAutoFit/>
          </a:bodyPr>
          <a:lstStyle/>
          <a:p>
            <a:pPr>
              <a:spcAft>
                <a:spcPts val="600"/>
              </a:spcAft>
            </a:pPr>
            <a:r>
              <a:rPr lang="en-US" sz="1400" b="1" dirty="0" smtClean="0"/>
              <a:t>Avoid spin</a:t>
            </a:r>
          </a:p>
          <a:p>
            <a:pPr marL="285750" indent="-285750">
              <a:spcAft>
                <a:spcPts val="600"/>
              </a:spcAft>
              <a:buFont typeface="Arial" panose="020B0604020202020204" pitchFamily="34" charset="0"/>
              <a:buChar char="•"/>
            </a:pPr>
            <a:r>
              <a:rPr lang="en-US" sz="1200" dirty="0" smtClean="0"/>
              <a:t>Honesty </a:t>
            </a:r>
            <a:r>
              <a:rPr lang="en-US" sz="1200" dirty="0"/>
              <a:t>and transparency are important after a security incident, which means it is not a good </a:t>
            </a:r>
            <a:r>
              <a:rPr lang="en-US" sz="1200" dirty="0" smtClean="0"/>
              <a:t>idea to </a:t>
            </a:r>
            <a:r>
              <a:rPr lang="en-US" sz="1200" dirty="0"/>
              <a:t>try to spin the incident (i.e. attempt to make it seem like something other than it really was).</a:t>
            </a:r>
          </a:p>
          <a:p>
            <a:pPr marL="285750" indent="-285750">
              <a:spcAft>
                <a:spcPts val="600"/>
              </a:spcAft>
              <a:buFont typeface="Arial" panose="020B0604020202020204" pitchFamily="34" charset="0"/>
              <a:buChar char="•"/>
            </a:pPr>
            <a:r>
              <a:rPr lang="en-US" sz="1200" dirty="0"/>
              <a:t>This means putting your organization in a vulnerable position, but this is the first step towards rebuilding trust</a:t>
            </a:r>
            <a:r>
              <a:rPr lang="en-US" sz="1200" dirty="0" smtClean="0"/>
              <a:t>. </a:t>
            </a:r>
          </a:p>
        </p:txBody>
      </p:sp>
      <p:sp>
        <p:nvSpPr>
          <p:cNvPr id="12" name="Rectangle 11"/>
          <p:cNvSpPr/>
          <p:nvPr/>
        </p:nvSpPr>
        <p:spPr>
          <a:xfrm>
            <a:off x="320632" y="1838877"/>
            <a:ext cx="8556667" cy="2092881"/>
          </a:xfrm>
          <a:prstGeom prst="rect">
            <a:avLst/>
          </a:prstGeom>
        </p:spPr>
        <p:txBody>
          <a:bodyPr wrap="square">
            <a:spAutoFit/>
          </a:bodyPr>
          <a:lstStyle/>
          <a:p>
            <a:pPr>
              <a:spcAft>
                <a:spcPts val="600"/>
              </a:spcAft>
            </a:pPr>
            <a:r>
              <a:rPr lang="en-US" sz="1400" b="1" dirty="0"/>
              <a:t>Consider your </a:t>
            </a:r>
            <a:r>
              <a:rPr lang="en-US" sz="1400" b="1" dirty="0" smtClean="0"/>
              <a:t>words</a:t>
            </a:r>
          </a:p>
          <a:p>
            <a:pPr marL="285750" indent="-285750">
              <a:spcAft>
                <a:spcPts val="600"/>
              </a:spcAft>
              <a:buFont typeface="Arial" panose="020B0604020202020204" pitchFamily="34" charset="0"/>
              <a:buChar char="•"/>
            </a:pPr>
            <a:r>
              <a:rPr lang="en-US" sz="1200" dirty="0" smtClean="0"/>
              <a:t>Words </a:t>
            </a:r>
            <a:r>
              <a:rPr lang="en-US" sz="1200" dirty="0"/>
              <a:t>are hard to take back, so be careful with the language you use when communicating an incident to stakeholders</a:t>
            </a:r>
            <a:r>
              <a:rPr lang="en-US" sz="1200" dirty="0" smtClean="0"/>
              <a:t>. </a:t>
            </a:r>
          </a:p>
          <a:p>
            <a:pPr marL="742950" lvl="1" indent="-285750">
              <a:spcAft>
                <a:spcPts val="400"/>
              </a:spcAft>
              <a:buFont typeface="Courier New" panose="02070309020205020404" pitchFamily="49" charset="0"/>
              <a:buChar char="o"/>
            </a:pPr>
            <a:r>
              <a:rPr lang="en-US" sz="1200" dirty="0" smtClean="0"/>
              <a:t>E.g</a:t>
            </a:r>
            <a:r>
              <a:rPr lang="en-US" sz="1200" dirty="0"/>
              <a:t>. avoid referring to an incident as a breach until you are certain that an attacker breached </a:t>
            </a:r>
            <a:r>
              <a:rPr lang="en-US" sz="1200" dirty="0" smtClean="0"/>
              <a:t/>
            </a:r>
            <a:br>
              <a:rPr lang="en-US" sz="1200" dirty="0" smtClean="0"/>
            </a:br>
            <a:r>
              <a:rPr lang="en-US" sz="1200" dirty="0" smtClean="0"/>
              <a:t>your </a:t>
            </a:r>
            <a:r>
              <a:rPr lang="en-US" sz="1200" dirty="0"/>
              <a:t>security and stole data</a:t>
            </a:r>
            <a:r>
              <a:rPr lang="en-US" sz="1200" dirty="0" smtClean="0"/>
              <a:t>.</a:t>
            </a:r>
          </a:p>
          <a:p>
            <a:pPr marL="285750" indent="-285750">
              <a:spcAft>
                <a:spcPts val="600"/>
              </a:spcAft>
              <a:buFont typeface="Arial" panose="020B0604020202020204" pitchFamily="34" charset="0"/>
              <a:buChar char="•"/>
            </a:pPr>
            <a:r>
              <a:rPr lang="en-US" sz="1200" dirty="0" smtClean="0"/>
              <a:t>Even when things go wrong, you can still sound like you know what you’re doing by speaking intelligently about the incident. The more precise you can be the better.</a:t>
            </a:r>
          </a:p>
          <a:p>
            <a:pPr marL="742950" lvl="1" indent="-285750">
              <a:spcAft>
                <a:spcPts val="600"/>
              </a:spcAft>
              <a:buFont typeface="Courier New" panose="02070309020205020404" pitchFamily="49" charset="0"/>
              <a:buChar char="o"/>
            </a:pPr>
            <a:r>
              <a:rPr lang="en-US" sz="1200" dirty="0" smtClean="0"/>
              <a:t>E.g. referring to your security incident as a “hack” doesn’t really tell stakeholders what happened. It may also imply that you don’t know either, which might suggest that your organization lacks essential cybersecurity knowledge and doesn’t know how to protect sensitive data.  </a:t>
            </a:r>
            <a:endParaRPr lang="en-US" sz="1200" dirty="0"/>
          </a:p>
        </p:txBody>
      </p:sp>
      <p:grpSp>
        <p:nvGrpSpPr>
          <p:cNvPr id="13" name="Group 12"/>
          <p:cNvGrpSpPr/>
          <p:nvPr/>
        </p:nvGrpSpPr>
        <p:grpSpPr>
          <a:xfrm>
            <a:off x="4789212" y="5158504"/>
            <a:ext cx="4088087" cy="1136788"/>
            <a:chOff x="310684" y="1569845"/>
            <a:chExt cx="3881240" cy="1136788"/>
          </a:xfrm>
        </p:grpSpPr>
        <p:sp>
          <p:nvSpPr>
            <p:cNvPr id="14" name="Text Placeholder 12"/>
            <p:cNvSpPr txBox="1">
              <a:spLocks/>
            </p:cNvSpPr>
            <p:nvPr/>
          </p:nvSpPr>
          <p:spPr>
            <a:xfrm>
              <a:off x="323391" y="1856834"/>
              <a:ext cx="3868533" cy="849799"/>
            </a:xfrm>
            <a:prstGeom prst="rect">
              <a:avLst/>
            </a:prstGeom>
            <a:solidFill>
              <a:schemeClr val="bg1">
                <a:lumMod val="95000"/>
              </a:schemeClr>
            </a:solidFill>
            <a:ln w="25400">
              <a:solidFill>
                <a:schemeClr val="bg1">
                  <a:lumMod val="95000"/>
                </a:schemeClr>
              </a:solidFill>
            </a:ln>
            <a:effectLst>
              <a:outerShdw blurRad="25400" dist="25400" dir="2700000" algn="ctr" rotWithShape="0">
                <a:srgbClr val="000000">
                  <a:alpha val="10000"/>
                </a:srgbClr>
              </a:outerShdw>
            </a:effectLst>
          </p:spPr>
          <p:txBody>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Clr>
                  <a:srgbClr val="333333"/>
                </a:buClr>
                <a:buSzPct val="100000"/>
                <a:buNone/>
              </a:pPr>
              <a:r>
                <a:rPr lang="en-US" sz="1100" dirty="0" smtClean="0"/>
                <a:t>You </a:t>
              </a:r>
              <a:r>
                <a:rPr lang="en-US" sz="1100" dirty="0"/>
                <a:t>won’t save face by withholding embarrassing details. </a:t>
              </a:r>
              <a:r>
                <a:rPr lang="en-US" sz="1100" dirty="0" smtClean="0"/>
                <a:t/>
              </a:r>
              <a:br>
                <a:rPr lang="en-US" sz="1100" dirty="0" smtClean="0"/>
              </a:br>
              <a:r>
                <a:rPr lang="en-US" sz="1100" dirty="0" smtClean="0"/>
                <a:t>Lying </a:t>
              </a:r>
              <a:r>
                <a:rPr lang="en-US" sz="1100" dirty="0"/>
                <a:t>only makes a bad situation worse, but coming clean </a:t>
              </a:r>
              <a:r>
                <a:rPr lang="en-US" sz="1100" dirty="0" smtClean="0"/>
                <a:t/>
              </a:r>
              <a:br>
                <a:rPr lang="en-US" sz="1100" dirty="0" smtClean="0"/>
              </a:br>
              <a:r>
                <a:rPr lang="en-US" sz="1100" dirty="0" smtClean="0"/>
                <a:t>and </a:t>
              </a:r>
              <a:r>
                <a:rPr lang="en-US" sz="1100" dirty="0"/>
                <a:t>acknowledging shortcomings (and how you’ve fixed </a:t>
              </a:r>
              <a:r>
                <a:rPr lang="en-US" sz="1100" dirty="0" smtClean="0"/>
                <a:t/>
              </a:r>
              <a:br>
                <a:rPr lang="en-US" sz="1100" dirty="0" smtClean="0"/>
              </a:br>
              <a:r>
                <a:rPr lang="en-US" sz="1100" dirty="0" smtClean="0"/>
                <a:t>them</a:t>
              </a:r>
              <a:r>
                <a:rPr lang="en-US" sz="1100" dirty="0"/>
                <a:t>) </a:t>
              </a:r>
              <a:r>
                <a:rPr lang="en-US" sz="1100" dirty="0" smtClean="0"/>
                <a:t>can </a:t>
              </a:r>
              <a:r>
                <a:rPr lang="en-US" sz="1100" dirty="0"/>
                <a:t>go a long way towards </a:t>
              </a:r>
              <a:r>
                <a:rPr lang="en-US" sz="1100" dirty="0" smtClean="0"/>
                <a:t>restoring stakeholders’ </a:t>
              </a:r>
              <a:r>
                <a:rPr lang="en-US" sz="1100" dirty="0"/>
                <a:t>trust.</a:t>
              </a:r>
            </a:p>
            <a:p>
              <a:pPr marL="0" indent="0">
                <a:spcBef>
                  <a:spcPts val="600"/>
                </a:spcBef>
                <a:spcAft>
                  <a:spcPts val="600"/>
                </a:spcAft>
                <a:buClr>
                  <a:srgbClr val="333333"/>
                </a:buClr>
                <a:buSzPct val="100000"/>
                <a:buFont typeface="Arial" pitchFamily="34" charset="0"/>
                <a:buNone/>
              </a:pPr>
              <a:endParaRPr lang="en-CA" dirty="0">
                <a:solidFill>
                  <a:srgbClr val="333333"/>
                </a:solidFill>
              </a:endParaRP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0684" y="1569845"/>
              <a:ext cx="3096774" cy="286513"/>
            </a:xfrm>
            <a:prstGeom prst="rect">
              <a:avLst/>
            </a:prstGeom>
          </p:spPr>
        </p:pic>
      </p:grpSp>
      <p:sp>
        <p:nvSpPr>
          <p:cNvPr id="19" name="Rectangle 18"/>
          <p:cNvSpPr/>
          <p:nvPr/>
        </p:nvSpPr>
        <p:spPr>
          <a:xfrm>
            <a:off x="339632" y="1076036"/>
            <a:ext cx="8107409" cy="307777"/>
          </a:xfrm>
          <a:prstGeom prst="rect">
            <a:avLst/>
          </a:prstGeom>
        </p:spPr>
        <p:txBody>
          <a:bodyPr wrap="square">
            <a:spAutoFit/>
          </a:bodyPr>
          <a:lstStyle/>
          <a:p>
            <a:r>
              <a:rPr lang="en-US" sz="1400" b="1" dirty="0"/>
              <a:t>T</a:t>
            </a:r>
            <a:r>
              <a:rPr lang="en-US" sz="1400" b="1" dirty="0" smtClean="0"/>
              <a:t>he </a:t>
            </a:r>
            <a:r>
              <a:rPr lang="en-US" sz="1400" b="1" dirty="0"/>
              <a:t>way you talk about the incident can help to limit negative public perceptions.</a:t>
            </a:r>
            <a:endParaRPr lang="en-US" sz="1200" dirty="0"/>
          </a:p>
        </p:txBody>
      </p:sp>
      <p:grpSp>
        <p:nvGrpSpPr>
          <p:cNvPr id="17" name="Group 16"/>
          <p:cNvGrpSpPr/>
          <p:nvPr/>
        </p:nvGrpSpPr>
        <p:grpSpPr>
          <a:xfrm>
            <a:off x="271244" y="5158504"/>
            <a:ext cx="4075200" cy="1136788"/>
            <a:chOff x="290879" y="1569845"/>
            <a:chExt cx="4075200" cy="1136788"/>
          </a:xfrm>
        </p:grpSpPr>
        <p:sp>
          <p:nvSpPr>
            <p:cNvPr id="18" name="Text Placeholder 12"/>
            <p:cNvSpPr txBox="1">
              <a:spLocks/>
            </p:cNvSpPr>
            <p:nvPr/>
          </p:nvSpPr>
          <p:spPr>
            <a:xfrm>
              <a:off x="290879" y="1856834"/>
              <a:ext cx="4075200" cy="849799"/>
            </a:xfrm>
            <a:prstGeom prst="rect">
              <a:avLst/>
            </a:prstGeom>
            <a:solidFill>
              <a:schemeClr val="bg1">
                <a:lumMod val="95000"/>
              </a:schemeClr>
            </a:solidFill>
            <a:ln w="25400">
              <a:solidFill>
                <a:schemeClr val="bg1">
                  <a:lumMod val="95000"/>
                </a:schemeClr>
              </a:solidFill>
            </a:ln>
            <a:effectLst>
              <a:outerShdw blurRad="25400" dist="25400" dir="2700000" algn="ctr" rotWithShape="0">
                <a:srgbClr val="000000">
                  <a:alpha val="10000"/>
                </a:srgbClr>
              </a:outerShdw>
            </a:effectLst>
          </p:spPr>
          <p:txBody>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CA" sz="1100" dirty="0">
                  <a:solidFill>
                    <a:srgbClr val="333333"/>
                  </a:solidFill>
                </a:rPr>
                <a:t>Communicating intelligently and precisely is not the same thing as using industry-specific language. </a:t>
              </a:r>
              <a:r>
                <a:rPr lang="en-CA" sz="1100" dirty="0" smtClean="0">
                  <a:solidFill>
                    <a:srgbClr val="333333"/>
                  </a:solidFill>
                </a:rPr>
                <a:t>Stakeholders need to understand what you’re trying to tell them, so strive </a:t>
              </a:r>
              <a:r>
                <a:rPr lang="en-CA" sz="1100" dirty="0">
                  <a:solidFill>
                    <a:srgbClr val="333333"/>
                  </a:solidFill>
                </a:rPr>
                <a:t>to find a balance between being technical and being simplistic.  </a:t>
              </a:r>
              <a:br>
                <a:rPr lang="en-CA" sz="1100" dirty="0">
                  <a:solidFill>
                    <a:srgbClr val="333333"/>
                  </a:solidFill>
                </a:rPr>
              </a:br>
              <a:endParaRPr lang="en-CA" sz="1100" dirty="0">
                <a:solidFill>
                  <a:srgbClr val="333333"/>
                </a:solidFill>
              </a:endParaRPr>
            </a:p>
            <a:p>
              <a:pPr marL="0" indent="0">
                <a:buNone/>
              </a:pPr>
              <a:r>
                <a:rPr lang="en-CA" sz="1100" dirty="0">
                  <a:solidFill>
                    <a:srgbClr val="333333"/>
                  </a:solidFill>
                </a:rPr>
                <a:t>. </a:t>
              </a:r>
              <a:endParaRPr lang="en-US" sz="1100" dirty="0"/>
            </a:p>
          </p:txBody>
        </p: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684" y="1569845"/>
              <a:ext cx="3096774" cy="286513"/>
            </a:xfrm>
            <a:prstGeom prst="rect">
              <a:avLst/>
            </a:prstGeom>
          </p:spPr>
        </p:pic>
      </p:grpSp>
    </p:spTree>
    <p:extLst>
      <p:ext uri="{BB962C8B-B14F-4D97-AF65-F5344CB8AC3E}">
        <p14:creationId xmlns:p14="http://schemas.microsoft.com/office/powerpoint/2010/main" val="4763153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customer compensation carefully</a:t>
            </a:r>
            <a:endParaRPr lang="en-US" dirty="0"/>
          </a:p>
        </p:txBody>
      </p:sp>
      <p:sp>
        <p:nvSpPr>
          <p:cNvPr id="3" name="Text Placeholder 2"/>
          <p:cNvSpPr>
            <a:spLocks noGrp="1"/>
          </p:cNvSpPr>
          <p:nvPr>
            <p:ph type="body" sz="quarter" idx="10"/>
          </p:nvPr>
        </p:nvSpPr>
        <p:spPr/>
        <p:txBody>
          <a:bodyPr/>
          <a:lstStyle/>
          <a:p>
            <a:r>
              <a:rPr lang="en-US" dirty="0" smtClean="0"/>
              <a:t>2.4</a:t>
            </a:r>
            <a:endParaRPr lang="en-US" dirty="0"/>
          </a:p>
        </p:txBody>
      </p:sp>
      <p:sp>
        <p:nvSpPr>
          <p:cNvPr id="4" name="TextBox 3"/>
          <p:cNvSpPr txBox="1"/>
          <p:nvPr/>
        </p:nvSpPr>
        <p:spPr>
          <a:xfrm>
            <a:off x="320634" y="1034782"/>
            <a:ext cx="8556666" cy="461665"/>
          </a:xfrm>
          <a:prstGeom prst="rect">
            <a:avLst/>
          </a:prstGeom>
        </p:spPr>
        <p:txBody>
          <a:bodyPr wrap="square" rtlCol="0">
            <a:spAutoFit/>
          </a:bodyPr>
          <a:lstStyle/>
          <a:p>
            <a:r>
              <a:rPr lang="en-US" sz="1200" dirty="0" smtClean="0"/>
              <a:t>When clients or customers have been harmed as a result of a security incident, compensation may seem like a no-brainer. However, </a:t>
            </a:r>
            <a:r>
              <a:rPr lang="en-US" sz="1200" b="1" dirty="0" smtClean="0"/>
              <a:t>it is important to make sure that the gift actually addresses the harm done.</a:t>
            </a:r>
          </a:p>
        </p:txBody>
      </p:sp>
      <p:grpSp>
        <p:nvGrpSpPr>
          <p:cNvPr id="6" name="Group 5"/>
          <p:cNvGrpSpPr/>
          <p:nvPr/>
        </p:nvGrpSpPr>
        <p:grpSpPr>
          <a:xfrm>
            <a:off x="320634" y="1557649"/>
            <a:ext cx="5400000" cy="593380"/>
            <a:chOff x="-1" y="294434"/>
            <a:chExt cx="5354516" cy="796521"/>
          </a:xfrm>
        </p:grpSpPr>
        <p:sp>
          <p:nvSpPr>
            <p:cNvPr id="7" name="Rectangle 6"/>
            <p:cNvSpPr/>
            <p:nvPr/>
          </p:nvSpPr>
          <p:spPr>
            <a:xfrm>
              <a:off x="-1" y="294436"/>
              <a:ext cx="5354516" cy="796519"/>
            </a:xfrm>
            <a:prstGeom prst="rect">
              <a:avLst/>
            </a:prstGeom>
            <a:solidFill>
              <a:schemeClr val="accent2"/>
            </a:solidFill>
            <a:ln>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4000" rtlCol="0" anchor="ctr"/>
            <a:lstStyle/>
            <a:p>
              <a:pPr marL="176213" lvl="0" algn="l"/>
              <a:r>
                <a:rPr lang="en-CA" sz="1400" b="1" dirty="0" smtClean="0"/>
                <a:t>CASE STUDY</a:t>
              </a:r>
              <a:endParaRPr lang="en-CA" sz="1400" b="1" dirty="0"/>
            </a:p>
          </p:txBody>
        </p:sp>
        <p:sp>
          <p:nvSpPr>
            <p:cNvPr id="8" name="TextBox 7"/>
            <p:cNvSpPr txBox="1"/>
            <p:nvPr/>
          </p:nvSpPr>
          <p:spPr>
            <a:xfrm>
              <a:off x="2181447" y="294435"/>
              <a:ext cx="870438" cy="646331"/>
            </a:xfrm>
            <a:prstGeom prst="rect">
              <a:avLst/>
            </a:prstGeom>
            <a:noFill/>
          </p:spPr>
          <p:txBody>
            <a:bodyPr wrap="square" rtlCol="0">
              <a:spAutoFit/>
            </a:bodyPr>
            <a:lstStyle/>
            <a:p>
              <a:pPr algn="r">
                <a:lnSpc>
                  <a:spcPct val="150000"/>
                </a:lnSpc>
              </a:pPr>
              <a:r>
                <a:rPr lang="en-CA" sz="1200" i="1" dirty="0" smtClean="0">
                  <a:solidFill>
                    <a:schemeClr val="bg1"/>
                  </a:solidFill>
                </a:rPr>
                <a:t>Industry</a:t>
              </a:r>
            </a:p>
            <a:p>
              <a:pPr algn="r">
                <a:lnSpc>
                  <a:spcPct val="150000"/>
                </a:lnSpc>
              </a:pPr>
              <a:r>
                <a:rPr lang="en-CA" sz="1200" i="1" dirty="0" smtClean="0">
                  <a:solidFill>
                    <a:schemeClr val="bg1"/>
                  </a:solidFill>
                </a:rPr>
                <a:t>Source</a:t>
              </a:r>
              <a:endParaRPr lang="en-CA" sz="1200" i="1" dirty="0">
                <a:solidFill>
                  <a:schemeClr val="bg1"/>
                </a:solidFill>
              </a:endParaRPr>
            </a:p>
          </p:txBody>
        </p:sp>
        <p:cxnSp>
          <p:nvCxnSpPr>
            <p:cNvPr id="9" name="Straight Connector 8"/>
            <p:cNvCxnSpPr/>
            <p:nvPr/>
          </p:nvCxnSpPr>
          <p:spPr>
            <a:xfrm>
              <a:off x="2181447" y="441779"/>
              <a:ext cx="0" cy="50183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8709" y="578638"/>
              <a:ext cx="304258" cy="263217"/>
            </a:xfrm>
            <a:prstGeom prst="rect">
              <a:avLst/>
            </a:prstGeom>
            <a:effectLst>
              <a:outerShdw blurRad="25400" dist="25400" dir="2700000" algn="tl" rotWithShape="0">
                <a:prstClr val="black">
                  <a:alpha val="15000"/>
                </a:prstClr>
              </a:outerShdw>
            </a:effectLst>
          </p:spPr>
        </p:pic>
        <p:sp>
          <p:nvSpPr>
            <p:cNvPr id="11" name="Text Placeholder 9"/>
            <p:cNvSpPr txBox="1">
              <a:spLocks/>
            </p:cNvSpPr>
            <p:nvPr/>
          </p:nvSpPr>
          <p:spPr>
            <a:xfrm>
              <a:off x="3105002" y="294434"/>
              <a:ext cx="1789821" cy="646333"/>
            </a:xfrm>
            <a:prstGeom prst="rect">
              <a:avLst/>
            </a:prstGeom>
          </p:spPr>
          <p:txBody>
            <a:bodyPr/>
            <a:lstStyle>
              <a:lvl1pPr marL="0" indent="0" algn="l" rtl="0" eaLnBrk="1" fontAlgn="base" hangingPunct="1">
                <a:lnSpc>
                  <a:spcPct val="150000"/>
                </a:lnSpc>
                <a:spcBef>
                  <a:spcPts val="0"/>
                </a:spcBef>
                <a:spcAft>
                  <a:spcPct val="0"/>
                </a:spcAft>
                <a:buClr>
                  <a:schemeClr val="tx1"/>
                </a:buClr>
                <a:buSzPct val="120000"/>
                <a:buFont typeface="Arial" pitchFamily="34" charset="0"/>
                <a:buNone/>
                <a:defRPr sz="1200" b="1" kern="1200">
                  <a:solidFill>
                    <a:schemeClr val="bg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smtClean="0"/>
                <a:t>Health Care</a:t>
              </a:r>
            </a:p>
            <a:p>
              <a:r>
                <a:rPr lang="en-CA" dirty="0" smtClean="0">
                  <a:solidFill>
                    <a:schemeClr val="bg2"/>
                  </a:solidFill>
                </a:rPr>
                <a:t>CSO Online</a:t>
              </a:r>
              <a:endParaRPr lang="en-US" dirty="0">
                <a:solidFill>
                  <a:schemeClr val="bg2"/>
                </a:solidFill>
              </a:endParaRPr>
            </a:p>
          </p:txBody>
        </p:sp>
      </p:grpSp>
      <p:sp>
        <p:nvSpPr>
          <p:cNvPr id="12" name="Rectangle 11"/>
          <p:cNvSpPr/>
          <p:nvPr/>
        </p:nvSpPr>
        <p:spPr>
          <a:xfrm>
            <a:off x="320634" y="2216127"/>
            <a:ext cx="8556666" cy="547187"/>
          </a:xfrm>
          <a:prstGeom prst="rect">
            <a:avLst/>
          </a:prstGeom>
          <a:solidFill>
            <a:schemeClr val="accent1"/>
          </a:solidFill>
          <a:ln>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72000" rIns="144000" bIns="72000" rtlCol="0" anchor="ctr"/>
          <a:lstStyle/>
          <a:p>
            <a:r>
              <a:rPr lang="en-US" sz="1600" b="1" dirty="0" smtClean="0">
                <a:solidFill>
                  <a:schemeClr val="bg1"/>
                </a:solidFill>
              </a:rPr>
              <a:t>Allscripts – Ransomware </a:t>
            </a:r>
            <a:endParaRPr lang="en-US" sz="1600" b="1" dirty="0">
              <a:solidFill>
                <a:schemeClr val="bg1"/>
              </a:solidFill>
            </a:endParaRPr>
          </a:p>
        </p:txBody>
      </p:sp>
      <p:sp>
        <p:nvSpPr>
          <p:cNvPr id="13" name="Rectangle 12"/>
          <p:cNvSpPr/>
          <p:nvPr/>
        </p:nvSpPr>
        <p:spPr>
          <a:xfrm>
            <a:off x="320634" y="2763314"/>
            <a:ext cx="8546554" cy="2185875"/>
          </a:xfrm>
          <a:prstGeom prst="rect">
            <a:avLst/>
          </a:prstGeom>
          <a:solidFill>
            <a:schemeClr val="bg1">
              <a:lumMod val="95000"/>
            </a:schemeClr>
          </a:solidFill>
          <a:ln w="38100">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t"/>
          <a:lstStyle/>
          <a:p>
            <a:pPr marL="171450" indent="-171450">
              <a:spcAft>
                <a:spcPts val="600"/>
              </a:spcAft>
              <a:buFont typeface="Arial" panose="020B0604020202020204" pitchFamily="34" charset="0"/>
              <a:buChar char="•"/>
            </a:pPr>
            <a:r>
              <a:rPr lang="en-US" sz="1100" dirty="0" smtClean="0">
                <a:solidFill>
                  <a:schemeClr val="tx1"/>
                </a:solidFill>
              </a:rPr>
              <a:t>January 18, 2018 – Allscripts, a SaaS company providing electronic health records, was attacked with ransomware.</a:t>
            </a:r>
          </a:p>
          <a:p>
            <a:pPr marL="171450" indent="-171450">
              <a:spcAft>
                <a:spcPts val="600"/>
              </a:spcAft>
              <a:buFont typeface="Arial" panose="020B0604020202020204" pitchFamily="34" charset="0"/>
              <a:buChar char="•"/>
            </a:pPr>
            <a:r>
              <a:rPr lang="en-US" sz="1100" dirty="0" smtClean="0">
                <a:solidFill>
                  <a:schemeClr val="tx1"/>
                </a:solidFill>
              </a:rPr>
              <a:t>The attack left approximately 1,500 health care practices without service and they were unable to respond to patient needs, as prescription services and patient records were both unavailable for eight days.</a:t>
            </a:r>
          </a:p>
          <a:p>
            <a:pPr marL="171450" indent="-171450">
              <a:spcAft>
                <a:spcPts val="600"/>
              </a:spcAft>
              <a:buFont typeface="Arial" panose="020B0604020202020204" pitchFamily="34" charset="0"/>
              <a:buChar char="•"/>
            </a:pPr>
            <a:r>
              <a:rPr lang="en-US" sz="1100" dirty="0" smtClean="0">
                <a:solidFill>
                  <a:schemeClr val="tx1"/>
                </a:solidFill>
              </a:rPr>
              <a:t>The loss of service led to lost revenue for Allscript’s affected clients.</a:t>
            </a:r>
          </a:p>
          <a:p>
            <a:pPr marL="171450" indent="-171450">
              <a:spcAft>
                <a:spcPts val="600"/>
              </a:spcAft>
              <a:buFont typeface="Arial" panose="020B0604020202020204" pitchFamily="34" charset="0"/>
              <a:buChar char="•"/>
            </a:pPr>
            <a:r>
              <a:rPr lang="en-US" sz="1100" dirty="0" smtClean="0">
                <a:solidFill>
                  <a:schemeClr val="tx1"/>
                </a:solidFill>
              </a:rPr>
              <a:t>Allscripts attempted to smooth things over by giving affected clients a 33% credit on their monthly bill. But not all clients were satisfied by the offer.</a:t>
            </a:r>
          </a:p>
          <a:p>
            <a:pPr marL="171450" indent="-171450">
              <a:spcAft>
                <a:spcPts val="600"/>
              </a:spcAft>
              <a:buFont typeface="Arial" panose="020B0604020202020204" pitchFamily="34" charset="0"/>
              <a:buChar char="•"/>
            </a:pPr>
            <a:r>
              <a:rPr lang="en-US" sz="1100" dirty="0" smtClean="0">
                <a:solidFill>
                  <a:schemeClr val="tx1"/>
                </a:solidFill>
              </a:rPr>
              <a:t>"</a:t>
            </a:r>
            <a:r>
              <a:rPr lang="en-US" sz="1100" dirty="0">
                <a:solidFill>
                  <a:schemeClr val="tx1"/>
                </a:solidFill>
              </a:rPr>
              <a:t>We all lost way more money with the system being down for 8 days </a:t>
            </a:r>
            <a:r>
              <a:rPr lang="en-US" sz="1100" dirty="0" smtClean="0">
                <a:solidFill>
                  <a:schemeClr val="tx1"/>
                </a:solidFill>
              </a:rPr>
              <a:t>then [sic] </a:t>
            </a:r>
            <a:r>
              <a:rPr lang="en-US" sz="1100" dirty="0">
                <a:solidFill>
                  <a:schemeClr val="tx1"/>
                </a:solidFill>
              </a:rPr>
              <a:t>33% of our monthly </a:t>
            </a:r>
            <a:r>
              <a:rPr lang="en-US" sz="1100" dirty="0" smtClean="0">
                <a:solidFill>
                  <a:schemeClr val="tx1"/>
                </a:solidFill>
              </a:rPr>
              <a:t>bill,” one client commented. </a:t>
            </a:r>
          </a:p>
          <a:p>
            <a:pPr marL="171450" indent="-171450">
              <a:spcAft>
                <a:spcPts val="600"/>
              </a:spcAft>
              <a:buFont typeface="Arial" panose="020B0604020202020204" pitchFamily="34" charset="0"/>
              <a:buChar char="•"/>
            </a:pPr>
            <a:r>
              <a:rPr lang="en-US" sz="1100" dirty="0" smtClean="0">
                <a:solidFill>
                  <a:schemeClr val="tx1"/>
                </a:solidFill>
              </a:rPr>
              <a:t>It was “a slap in the face,” said another. </a:t>
            </a:r>
          </a:p>
          <a:p>
            <a:pPr marL="171450" indent="-171450">
              <a:spcAft>
                <a:spcPts val="600"/>
              </a:spcAft>
              <a:buFont typeface="Arial" panose="020B0604020202020204" pitchFamily="34" charset="0"/>
              <a:buChar char="•"/>
            </a:pPr>
            <a:r>
              <a:rPr lang="en-US" sz="1100" b="1" dirty="0" smtClean="0">
                <a:solidFill>
                  <a:schemeClr val="tx1"/>
                </a:solidFill>
              </a:rPr>
              <a:t>Take away: </a:t>
            </a:r>
            <a:r>
              <a:rPr lang="en-US" sz="1100" dirty="0" smtClean="0">
                <a:solidFill>
                  <a:schemeClr val="tx1"/>
                </a:solidFill>
              </a:rPr>
              <a:t>because the gift did not meet expectations, it was seen as another sign of incompetence.</a:t>
            </a:r>
          </a:p>
        </p:txBody>
      </p:sp>
      <p:sp>
        <p:nvSpPr>
          <p:cNvPr id="14" name="Rectangle 13"/>
          <p:cNvSpPr/>
          <p:nvPr/>
        </p:nvSpPr>
        <p:spPr>
          <a:xfrm>
            <a:off x="320634" y="5074914"/>
            <a:ext cx="1668186" cy="12976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smtClean="0">
                <a:solidFill>
                  <a:schemeClr val="bg1"/>
                </a:solidFill>
              </a:rPr>
              <a:t>The Ponemon</a:t>
            </a:r>
            <a:r>
              <a:rPr lang="en-US" sz="1100" b="1" dirty="0">
                <a:solidFill>
                  <a:schemeClr val="bg1"/>
                </a:solidFill>
              </a:rPr>
              <a:t> </a:t>
            </a:r>
            <a:r>
              <a:rPr lang="en-US" sz="1100" b="1" dirty="0" smtClean="0">
                <a:solidFill>
                  <a:schemeClr val="bg1"/>
                </a:solidFill>
              </a:rPr>
              <a:t>“2017 Cost of Data Breach Study” respondents reported that they would like the following after an incident:                    </a:t>
            </a:r>
            <a:endParaRPr lang="en-US" sz="1100" b="1" dirty="0">
              <a:solidFill>
                <a:schemeClr val="bg1"/>
              </a:solidFill>
            </a:endParaRPr>
          </a:p>
        </p:txBody>
      </p:sp>
      <p:sp>
        <p:nvSpPr>
          <p:cNvPr id="16" name="Rectangle 15"/>
          <p:cNvSpPr/>
          <p:nvPr/>
        </p:nvSpPr>
        <p:spPr>
          <a:xfrm>
            <a:off x="2003674" y="5074919"/>
            <a:ext cx="1353600" cy="12976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spcAft>
                <a:spcPts val="600"/>
              </a:spcAft>
            </a:pPr>
            <a:r>
              <a:rPr lang="en-US" sz="1100" dirty="0">
                <a:solidFill>
                  <a:schemeClr val="accent4"/>
                </a:solidFill>
              </a:rPr>
              <a:t/>
            </a:r>
            <a:br>
              <a:rPr lang="en-US" sz="1100" dirty="0">
                <a:solidFill>
                  <a:schemeClr val="accent4"/>
                </a:solidFill>
              </a:rPr>
            </a:br>
            <a:r>
              <a:rPr lang="en-US" sz="1050" dirty="0">
                <a:solidFill>
                  <a:schemeClr val="accent4"/>
                </a:solidFill>
              </a:rPr>
              <a:t>Free identity theft protection and credit monitoring.</a:t>
            </a:r>
          </a:p>
        </p:txBody>
      </p:sp>
      <p:sp>
        <p:nvSpPr>
          <p:cNvPr id="17" name="Rectangle 16"/>
          <p:cNvSpPr/>
          <p:nvPr/>
        </p:nvSpPr>
        <p:spPr>
          <a:xfrm>
            <a:off x="3372128" y="5074916"/>
            <a:ext cx="1353600" cy="12976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spcAft>
                <a:spcPts val="600"/>
              </a:spcAft>
            </a:pPr>
            <a:r>
              <a:rPr lang="en-US" sz="1100" dirty="0">
                <a:solidFill>
                  <a:schemeClr val="accent4"/>
                </a:solidFill>
              </a:rPr>
              <a:t/>
            </a:r>
            <a:br>
              <a:rPr lang="en-US" sz="1100" dirty="0">
                <a:solidFill>
                  <a:schemeClr val="accent4"/>
                </a:solidFill>
              </a:rPr>
            </a:br>
            <a:r>
              <a:rPr lang="en-US" sz="1100" dirty="0">
                <a:solidFill>
                  <a:schemeClr val="accent4"/>
                </a:solidFill>
              </a:rPr>
              <a:t>Discounts on products or services.</a:t>
            </a:r>
          </a:p>
        </p:txBody>
      </p:sp>
      <p:sp>
        <p:nvSpPr>
          <p:cNvPr id="18" name="Rectangle 17"/>
          <p:cNvSpPr/>
          <p:nvPr/>
        </p:nvSpPr>
        <p:spPr>
          <a:xfrm>
            <a:off x="4740582" y="5074914"/>
            <a:ext cx="1353600" cy="12976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1100" dirty="0">
                <a:solidFill>
                  <a:schemeClr val="accent4"/>
                </a:solidFill>
              </a:rPr>
              <a:t/>
            </a:r>
            <a:br>
              <a:rPr lang="en-US" sz="1100" dirty="0">
                <a:solidFill>
                  <a:schemeClr val="accent4"/>
                </a:solidFill>
              </a:rPr>
            </a:br>
            <a:r>
              <a:rPr lang="en-US" sz="1100" dirty="0">
                <a:solidFill>
                  <a:schemeClr val="accent4"/>
                </a:solidFill>
              </a:rPr>
              <a:t>Access to a call center to respond to their concerns.</a:t>
            </a:r>
          </a:p>
        </p:txBody>
      </p:sp>
      <p:sp>
        <p:nvSpPr>
          <p:cNvPr id="19" name="Rectangle 18"/>
          <p:cNvSpPr/>
          <p:nvPr/>
        </p:nvSpPr>
        <p:spPr>
          <a:xfrm>
            <a:off x="6109036" y="5074914"/>
            <a:ext cx="1353600" cy="12976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endParaRPr lang="en-US" sz="1100" dirty="0" smtClean="0">
              <a:solidFill>
                <a:schemeClr val="accent4"/>
              </a:solidFill>
            </a:endParaRPr>
          </a:p>
          <a:p>
            <a:pPr algn="ctr">
              <a:spcAft>
                <a:spcPts val="600"/>
              </a:spcAft>
            </a:pPr>
            <a:r>
              <a:rPr lang="en-US" sz="1100" dirty="0" smtClean="0">
                <a:solidFill>
                  <a:schemeClr val="accent4"/>
                </a:solidFill>
              </a:rPr>
              <a:t>Sincere </a:t>
            </a:r>
            <a:r>
              <a:rPr lang="en-US" sz="1100" dirty="0">
                <a:solidFill>
                  <a:schemeClr val="accent4"/>
                </a:solidFill>
              </a:rPr>
              <a:t>and personal </a:t>
            </a:r>
            <a:r>
              <a:rPr lang="en-US" sz="1100" dirty="0" smtClean="0">
                <a:solidFill>
                  <a:schemeClr val="accent4"/>
                </a:solidFill>
              </a:rPr>
              <a:t>apology (not a generic notification).</a:t>
            </a:r>
            <a:endParaRPr lang="en-US" sz="1100" dirty="0">
              <a:solidFill>
                <a:schemeClr val="accent4"/>
              </a:solidFill>
            </a:endParaRPr>
          </a:p>
        </p:txBody>
      </p:sp>
      <p:sp>
        <p:nvSpPr>
          <p:cNvPr id="20" name="TextBox 19"/>
          <p:cNvSpPr txBox="1"/>
          <p:nvPr/>
        </p:nvSpPr>
        <p:spPr>
          <a:xfrm>
            <a:off x="2436044" y="5201374"/>
            <a:ext cx="739191" cy="338554"/>
          </a:xfrm>
          <a:prstGeom prst="rect">
            <a:avLst/>
          </a:prstGeom>
        </p:spPr>
        <p:txBody>
          <a:bodyPr wrap="square" rtlCol="0">
            <a:spAutoFit/>
          </a:bodyPr>
          <a:lstStyle/>
          <a:p>
            <a:r>
              <a:rPr lang="en-US" sz="1600" b="1" dirty="0" smtClean="0">
                <a:solidFill>
                  <a:schemeClr val="accent4"/>
                </a:solidFill>
              </a:rPr>
              <a:t>72%</a:t>
            </a:r>
          </a:p>
        </p:txBody>
      </p:sp>
      <p:sp>
        <p:nvSpPr>
          <p:cNvPr id="21" name="TextBox 20"/>
          <p:cNvSpPr txBox="1"/>
          <p:nvPr/>
        </p:nvSpPr>
        <p:spPr>
          <a:xfrm>
            <a:off x="3757433" y="5201374"/>
            <a:ext cx="739191" cy="338554"/>
          </a:xfrm>
          <a:prstGeom prst="rect">
            <a:avLst/>
          </a:prstGeom>
        </p:spPr>
        <p:txBody>
          <a:bodyPr wrap="square" rtlCol="0">
            <a:spAutoFit/>
          </a:bodyPr>
          <a:lstStyle/>
          <a:p>
            <a:r>
              <a:rPr lang="en-US" sz="1600" b="1" dirty="0" smtClean="0">
                <a:solidFill>
                  <a:schemeClr val="accent4"/>
                </a:solidFill>
              </a:rPr>
              <a:t>43%</a:t>
            </a:r>
          </a:p>
        </p:txBody>
      </p:sp>
      <p:sp>
        <p:nvSpPr>
          <p:cNvPr id="22" name="TextBox 21"/>
          <p:cNvSpPr txBox="1"/>
          <p:nvPr/>
        </p:nvSpPr>
        <p:spPr>
          <a:xfrm>
            <a:off x="5114844" y="5201374"/>
            <a:ext cx="605790" cy="338554"/>
          </a:xfrm>
          <a:prstGeom prst="rect">
            <a:avLst/>
          </a:prstGeom>
        </p:spPr>
        <p:txBody>
          <a:bodyPr wrap="square" rtlCol="0">
            <a:spAutoFit/>
          </a:bodyPr>
          <a:lstStyle/>
          <a:p>
            <a:r>
              <a:rPr lang="en-US" sz="1600" b="1" dirty="0" smtClean="0">
                <a:solidFill>
                  <a:schemeClr val="accent4"/>
                </a:solidFill>
              </a:rPr>
              <a:t>37%</a:t>
            </a:r>
          </a:p>
        </p:txBody>
      </p:sp>
      <p:sp>
        <p:nvSpPr>
          <p:cNvPr id="23" name="TextBox 22"/>
          <p:cNvSpPr txBox="1"/>
          <p:nvPr/>
        </p:nvSpPr>
        <p:spPr>
          <a:xfrm>
            <a:off x="6474761" y="5201374"/>
            <a:ext cx="765810" cy="338554"/>
          </a:xfrm>
          <a:prstGeom prst="rect">
            <a:avLst/>
          </a:prstGeom>
        </p:spPr>
        <p:txBody>
          <a:bodyPr wrap="square" rtlCol="0">
            <a:spAutoFit/>
          </a:bodyPr>
          <a:lstStyle/>
          <a:p>
            <a:r>
              <a:rPr lang="en-US" sz="1600" b="1" dirty="0" smtClean="0">
                <a:solidFill>
                  <a:schemeClr val="bg1"/>
                </a:solidFill>
              </a:rPr>
              <a:t>33%</a:t>
            </a:r>
          </a:p>
        </p:txBody>
      </p:sp>
      <p:sp>
        <p:nvSpPr>
          <p:cNvPr id="26" name="Rectangle 25"/>
          <p:cNvSpPr/>
          <p:nvPr/>
        </p:nvSpPr>
        <p:spPr>
          <a:xfrm>
            <a:off x="7477488" y="5074914"/>
            <a:ext cx="1353070" cy="12976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1100" dirty="0" smtClean="0">
                <a:solidFill>
                  <a:schemeClr val="accent4"/>
                </a:solidFill>
              </a:rPr>
              <a:t>Gift cards.</a:t>
            </a:r>
            <a:endParaRPr lang="en-US" sz="1100" dirty="0">
              <a:solidFill>
                <a:schemeClr val="accent4"/>
              </a:solidFill>
            </a:endParaRPr>
          </a:p>
        </p:txBody>
      </p:sp>
      <p:sp>
        <p:nvSpPr>
          <p:cNvPr id="24" name="TextBox 23"/>
          <p:cNvSpPr txBox="1"/>
          <p:nvPr/>
        </p:nvSpPr>
        <p:spPr>
          <a:xfrm>
            <a:off x="7828361" y="5201374"/>
            <a:ext cx="765810" cy="338554"/>
          </a:xfrm>
          <a:prstGeom prst="rect">
            <a:avLst/>
          </a:prstGeom>
        </p:spPr>
        <p:txBody>
          <a:bodyPr wrap="square" rtlCol="0">
            <a:spAutoFit/>
          </a:bodyPr>
          <a:lstStyle/>
          <a:p>
            <a:r>
              <a:rPr lang="en-US" sz="1600" b="1" dirty="0" smtClean="0">
                <a:solidFill>
                  <a:schemeClr val="bg1"/>
                </a:solidFill>
              </a:rPr>
              <a:t>42%</a:t>
            </a:r>
          </a:p>
        </p:txBody>
      </p:sp>
    </p:spTree>
    <p:extLst>
      <p:ext uri="{BB962C8B-B14F-4D97-AF65-F5344CB8AC3E}">
        <p14:creationId xmlns:p14="http://schemas.microsoft.com/office/powerpoint/2010/main" val="905089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Appreciate the role of social media</a:t>
            </a:r>
            <a:endParaRPr lang="en-US" dirty="0"/>
          </a:p>
        </p:txBody>
      </p:sp>
      <p:sp>
        <p:nvSpPr>
          <p:cNvPr id="3" name="Text Placeholder 2"/>
          <p:cNvSpPr>
            <a:spLocks noGrp="1"/>
          </p:cNvSpPr>
          <p:nvPr>
            <p:ph type="body" sz="quarter" idx="10"/>
          </p:nvPr>
        </p:nvSpPr>
        <p:spPr/>
        <p:txBody>
          <a:bodyPr/>
          <a:lstStyle/>
          <a:p>
            <a:r>
              <a:rPr lang="en-US" dirty="0" smtClean="0"/>
              <a:t>2.5</a:t>
            </a:r>
            <a:endParaRPr lang="en-US" dirty="0"/>
          </a:p>
        </p:txBody>
      </p:sp>
      <p:sp>
        <p:nvSpPr>
          <p:cNvPr id="4" name="Rectangle 3"/>
          <p:cNvSpPr/>
          <p:nvPr/>
        </p:nvSpPr>
        <p:spPr>
          <a:xfrm>
            <a:off x="6266722" y="1262526"/>
            <a:ext cx="2272424" cy="3754874"/>
          </a:xfrm>
          <a:prstGeom prst="rect">
            <a:avLst/>
          </a:prstGeom>
        </p:spPr>
        <p:txBody>
          <a:bodyPr wrap="square">
            <a:spAutoFit/>
          </a:bodyPr>
          <a:lstStyle/>
          <a:p>
            <a:pPr algn="ctr">
              <a:spcAft>
                <a:spcPts val="600"/>
              </a:spcAft>
            </a:pPr>
            <a:r>
              <a:rPr lang="en-CA" sz="1400" i="1" dirty="0">
                <a:solidFill>
                  <a:srgbClr val="000000"/>
                </a:solidFill>
                <a:latin typeface="+mj-lt"/>
              </a:rPr>
              <a:t>The introduction of social media into the overall crisis space, beyond just the cyber realm, is a complete game changer, and </a:t>
            </a:r>
            <a:r>
              <a:rPr lang="en-CA" sz="1400" i="1" dirty="0" smtClean="0">
                <a:solidFill>
                  <a:srgbClr val="000000"/>
                </a:solidFill>
                <a:latin typeface="+mj-lt"/>
              </a:rPr>
              <a:t>it’s </a:t>
            </a:r>
            <a:r>
              <a:rPr lang="en-CA" sz="1400" i="1" dirty="0">
                <a:solidFill>
                  <a:srgbClr val="000000"/>
                </a:solidFill>
                <a:latin typeface="+mj-lt"/>
              </a:rPr>
              <a:t>totally changed the way everyone has to respond to everything all the time . . . </a:t>
            </a:r>
            <a:r>
              <a:rPr lang="en-CA" sz="1400" i="1" dirty="0" smtClean="0">
                <a:solidFill>
                  <a:srgbClr val="000000"/>
                </a:solidFill>
                <a:latin typeface="+mj-lt"/>
              </a:rPr>
              <a:t>You </a:t>
            </a:r>
            <a:r>
              <a:rPr lang="en-CA" sz="1400" i="1" dirty="0">
                <a:solidFill>
                  <a:srgbClr val="000000"/>
                </a:solidFill>
                <a:latin typeface="+mj-lt"/>
              </a:rPr>
              <a:t>have to say something; you </a:t>
            </a:r>
            <a:r>
              <a:rPr lang="en-CA" sz="1400" i="1" dirty="0" smtClean="0">
                <a:solidFill>
                  <a:srgbClr val="000000"/>
                </a:solidFill>
                <a:latin typeface="+mj-lt"/>
              </a:rPr>
              <a:t>can’t </a:t>
            </a:r>
            <a:r>
              <a:rPr lang="en-CA" sz="1400" i="1" dirty="0">
                <a:solidFill>
                  <a:srgbClr val="000000"/>
                </a:solidFill>
                <a:latin typeface="+mj-lt"/>
              </a:rPr>
              <a:t>just stay quiet because people will say it for </a:t>
            </a:r>
            <a:r>
              <a:rPr lang="en-CA" sz="1400" i="1" dirty="0" smtClean="0">
                <a:solidFill>
                  <a:srgbClr val="000000"/>
                </a:solidFill>
                <a:latin typeface="+mj-lt"/>
              </a:rPr>
              <a:t>you.</a:t>
            </a:r>
          </a:p>
          <a:p>
            <a:pPr algn="r">
              <a:spcAft>
                <a:spcPts val="600"/>
              </a:spcAft>
            </a:pPr>
            <a:r>
              <a:rPr lang="en-CA" sz="1200" dirty="0">
                <a:solidFill>
                  <a:srgbClr val="000000"/>
                </a:solidFill>
              </a:rPr>
              <a:t>– Loren Dealy Mahler, President, Dealy Mahler Strategies</a:t>
            </a:r>
          </a:p>
          <a:p>
            <a:pPr algn="ctr">
              <a:spcAft>
                <a:spcPts val="600"/>
              </a:spcAft>
            </a:pPr>
            <a:endParaRPr lang="en-US" dirty="0">
              <a:latin typeface="+mj-lt"/>
            </a:endParaRPr>
          </a:p>
        </p:txBody>
      </p:sp>
      <p:pic>
        <p:nvPicPr>
          <p:cNvPr id="5" name="Picture 102"/>
          <p:cNvPicPr>
            <a:picLocks noChangeAspect="1"/>
          </p:cNvPicPr>
          <p:nvPr/>
        </p:nvPicPr>
        <p:blipFill>
          <a:blip r:embed="rId2"/>
          <a:stretch>
            <a:fillRect/>
          </a:stretch>
        </p:blipFill>
        <p:spPr>
          <a:xfrm>
            <a:off x="6097545" y="1187322"/>
            <a:ext cx="292633" cy="219475"/>
          </a:xfrm>
          <a:prstGeom prst="rect">
            <a:avLst/>
          </a:prstGeom>
        </p:spPr>
      </p:pic>
      <p:pic>
        <p:nvPicPr>
          <p:cNvPr id="6" name="Picture 102"/>
          <p:cNvPicPr>
            <a:picLocks noChangeAspect="1"/>
          </p:cNvPicPr>
          <p:nvPr/>
        </p:nvPicPr>
        <p:blipFill>
          <a:blip r:embed="rId2"/>
          <a:stretch>
            <a:fillRect/>
          </a:stretch>
        </p:blipFill>
        <p:spPr>
          <a:xfrm rot="10800000">
            <a:off x="8440964" y="3582936"/>
            <a:ext cx="292633" cy="219475"/>
          </a:xfrm>
          <a:prstGeom prst="rect">
            <a:avLst/>
          </a:prstGeom>
        </p:spPr>
      </p:pic>
      <p:sp>
        <p:nvSpPr>
          <p:cNvPr id="7" name="TextBox 6"/>
          <p:cNvSpPr txBox="1"/>
          <p:nvPr/>
        </p:nvSpPr>
        <p:spPr>
          <a:xfrm>
            <a:off x="457200" y="1136998"/>
            <a:ext cx="5445894" cy="3662541"/>
          </a:xfrm>
          <a:prstGeom prst="rect">
            <a:avLst/>
          </a:prstGeom>
        </p:spPr>
        <p:txBody>
          <a:bodyPr wrap="square" rtlCol="0">
            <a:spAutoFit/>
          </a:bodyPr>
          <a:lstStyle/>
          <a:p>
            <a:pPr>
              <a:spcAft>
                <a:spcPts val="1200"/>
              </a:spcAft>
            </a:pPr>
            <a:r>
              <a:rPr lang="en-US" sz="1200" b="1" dirty="0" smtClean="0"/>
              <a:t>Social media can be a very effective means of getting your message out</a:t>
            </a:r>
            <a:r>
              <a:rPr lang="en-US" sz="1200" dirty="0" smtClean="0"/>
              <a:t> to a wide audience, making it a useful tool for public relations efforts. However, </a:t>
            </a:r>
            <a:r>
              <a:rPr lang="en-US" sz="1200" b="1" dirty="0" smtClean="0"/>
              <a:t>it is not usually the best choice</a:t>
            </a:r>
            <a:r>
              <a:rPr lang="en-US" sz="1200" dirty="0" smtClean="0"/>
              <a:t> for informing with stakeholders about a security incident. </a:t>
            </a:r>
            <a:endParaRPr lang="en-US" sz="1200" dirty="0"/>
          </a:p>
          <a:p>
            <a:pPr marL="171450" indent="-171450">
              <a:spcAft>
                <a:spcPts val="1200"/>
              </a:spcAft>
              <a:buFont typeface="Arial" panose="020B0604020202020204" pitchFamily="34" charset="0"/>
              <a:buChar char="•"/>
            </a:pPr>
            <a:r>
              <a:rPr lang="en-US" sz="1200" dirty="0" smtClean="0"/>
              <a:t>Social media is public in nature, yet security incidents deal with private personal information – the two don’t really mix. Nevertheless, </a:t>
            </a:r>
            <a:r>
              <a:rPr lang="en-US" sz="1200" b="1" dirty="0" smtClean="0"/>
              <a:t>social media still needs to be addressed during external communications planning. </a:t>
            </a:r>
          </a:p>
          <a:p>
            <a:pPr>
              <a:spcAft>
                <a:spcPts val="1200"/>
              </a:spcAft>
            </a:pPr>
            <a:r>
              <a:rPr lang="en-US" sz="1200" dirty="0" smtClean="0"/>
              <a:t>Your organization may not want to use social media to broadcast its message, but </a:t>
            </a:r>
            <a:r>
              <a:rPr lang="en-US" sz="1200" b="1" dirty="0" smtClean="0"/>
              <a:t>that doesn’t mean others won’t use it as a platform to voice their feelings about the incident.</a:t>
            </a:r>
          </a:p>
          <a:p>
            <a:pPr marL="171450" indent="-171450">
              <a:spcAft>
                <a:spcPts val="1200"/>
              </a:spcAft>
              <a:buFont typeface="Arial" panose="020B0604020202020204" pitchFamily="34" charset="0"/>
              <a:buChar char="•"/>
            </a:pPr>
            <a:r>
              <a:rPr lang="en-US" sz="1200" dirty="0"/>
              <a:t>Y</a:t>
            </a:r>
            <a:r>
              <a:rPr lang="en-US" sz="1200" dirty="0" smtClean="0"/>
              <a:t>ou’ll likely still have to post some sort of response on social media to manage the fallout from the incident. </a:t>
            </a:r>
            <a:endParaRPr lang="en-US" sz="1200" dirty="0"/>
          </a:p>
          <a:p>
            <a:pPr marL="171450" indent="-171450">
              <a:spcAft>
                <a:spcPts val="1200"/>
              </a:spcAft>
              <a:buFont typeface="Arial" panose="020B0604020202020204" pitchFamily="34" charset="0"/>
              <a:buChar char="•"/>
            </a:pPr>
            <a:r>
              <a:rPr lang="en-US" sz="1200" dirty="0" smtClean="0"/>
              <a:t>This means that someone from your organization needs to be in charge of monitoring social media, which will help to gauge the public’s response to the incident: </a:t>
            </a:r>
            <a:r>
              <a:rPr lang="en-US" sz="1200" b="1" dirty="0" smtClean="0"/>
              <a:t>social media can let you know what you’re doing right and wrong. </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49" y="4734963"/>
            <a:ext cx="5445893" cy="1774478"/>
          </a:xfrm>
          <a:prstGeom prst="rect">
            <a:avLst/>
          </a:prstGeom>
        </p:spPr>
      </p:pic>
      <p:sp>
        <p:nvSpPr>
          <p:cNvPr id="13" name="Rectangle 12"/>
          <p:cNvSpPr/>
          <p:nvPr/>
        </p:nvSpPr>
        <p:spPr>
          <a:xfrm>
            <a:off x="-1280520" y="5109379"/>
            <a:ext cx="4572000" cy="646331"/>
          </a:xfrm>
          <a:prstGeom prst="rect">
            <a:avLst/>
          </a:prstGeom>
        </p:spPr>
        <p:txBody>
          <a:bodyPr>
            <a:spAutoFit/>
          </a:bodyPr>
          <a:lstStyle/>
          <a:p>
            <a:r>
              <a:rPr lang="en-CA" dirty="0"/>
              <a:t/>
            </a:r>
            <a:br>
              <a:rPr lang="en-CA" dirty="0"/>
            </a:br>
            <a:endParaRPr lang="en-US" dirty="0">
              <a:solidFill>
                <a:srgbClr val="FF0000"/>
              </a:solidFill>
            </a:endParaRPr>
          </a:p>
        </p:txBody>
      </p:sp>
      <p:grpSp>
        <p:nvGrpSpPr>
          <p:cNvPr id="11" name="Group 10"/>
          <p:cNvGrpSpPr/>
          <p:nvPr/>
        </p:nvGrpSpPr>
        <p:grpSpPr>
          <a:xfrm>
            <a:off x="5953842" y="4799539"/>
            <a:ext cx="2923457" cy="1534706"/>
            <a:chOff x="310684" y="1569845"/>
            <a:chExt cx="2923457" cy="1553231"/>
          </a:xfrm>
        </p:grpSpPr>
        <p:sp>
          <p:nvSpPr>
            <p:cNvPr id="14" name="Text Placeholder 12"/>
            <p:cNvSpPr txBox="1">
              <a:spLocks/>
            </p:cNvSpPr>
            <p:nvPr/>
          </p:nvSpPr>
          <p:spPr>
            <a:xfrm>
              <a:off x="317640" y="1823896"/>
              <a:ext cx="2916501" cy="1299180"/>
            </a:xfrm>
            <a:prstGeom prst="rect">
              <a:avLst/>
            </a:prstGeom>
            <a:solidFill>
              <a:schemeClr val="bg1">
                <a:lumMod val="95000"/>
              </a:schemeClr>
            </a:solidFill>
            <a:ln w="25400">
              <a:solidFill>
                <a:schemeClr val="bg1">
                  <a:lumMod val="95000"/>
                </a:schemeClr>
              </a:solidFill>
            </a:ln>
            <a:effectLst>
              <a:outerShdw blurRad="25400" dist="25400" dir="2700000" algn="ctr" rotWithShape="0">
                <a:srgbClr val="000000">
                  <a:alpha val="10000"/>
                </a:srgbClr>
              </a:outerShdw>
            </a:effectLst>
          </p:spPr>
          <p:txBody>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CA" sz="1100" dirty="0" smtClean="0">
                  <a:solidFill>
                    <a:srgbClr val="333333"/>
                  </a:solidFill>
                </a:rPr>
                <a:t>When deciding how or if to use social media, consider your organization’s present relationship with it. If you already have an active social media presence, and your clients are used to receiving information that way, it may be an appropriate choice, but avoid using it simply because it’s trendy.</a:t>
              </a:r>
              <a:endParaRPr lang="en-CA" sz="1100" dirty="0">
                <a:solidFill>
                  <a:srgbClr val="333333"/>
                </a:solidFill>
              </a:endParaRP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0684" y="1569845"/>
              <a:ext cx="2923457" cy="286513"/>
            </a:xfrm>
            <a:prstGeom prst="rect">
              <a:avLst/>
            </a:prstGeom>
          </p:spPr>
        </p:pic>
      </p:grpSp>
    </p:spTree>
    <p:extLst>
      <p:ext uri="{BB962C8B-B14F-4D97-AF65-F5344CB8AC3E}">
        <p14:creationId xmlns:p14="http://schemas.microsoft.com/office/powerpoint/2010/main" val="18721029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Draft the </a:t>
            </a:r>
            <a:r>
              <a:rPr lang="en-US" i="1" dirty="0" smtClean="0"/>
              <a:t>Security Incident Communications Policy Template</a:t>
            </a:r>
            <a:endParaRPr lang="en-US" i="1" dirty="0"/>
          </a:p>
        </p:txBody>
      </p:sp>
      <p:sp>
        <p:nvSpPr>
          <p:cNvPr id="3" name="Text Placeholder 2"/>
          <p:cNvSpPr>
            <a:spLocks noGrp="1"/>
          </p:cNvSpPr>
          <p:nvPr>
            <p:ph type="body" sz="quarter" idx="10"/>
          </p:nvPr>
        </p:nvSpPr>
        <p:spPr/>
        <p:txBody>
          <a:bodyPr/>
          <a:lstStyle/>
          <a:p>
            <a:r>
              <a:rPr lang="en-US" i="1" dirty="0" smtClean="0"/>
              <a:t>Security Incident Communications Policy Template</a:t>
            </a:r>
            <a:endParaRPr lang="en-US" i="1" dirty="0"/>
          </a:p>
        </p:txBody>
      </p:sp>
      <p:sp>
        <p:nvSpPr>
          <p:cNvPr id="5" name="Text Placeholder 4"/>
          <p:cNvSpPr>
            <a:spLocks noGrp="1"/>
          </p:cNvSpPr>
          <p:nvPr>
            <p:ph type="body" sz="quarter" idx="11"/>
          </p:nvPr>
        </p:nvSpPr>
        <p:spPr/>
        <p:txBody>
          <a:bodyPr/>
          <a:lstStyle/>
          <a:p>
            <a:r>
              <a:rPr lang="en-CA" dirty="0" smtClean="0"/>
              <a:t>2.6</a:t>
            </a:r>
            <a:endParaRPr lang="en-CA" dirty="0"/>
          </a:p>
        </p:txBody>
      </p:sp>
      <p:sp>
        <p:nvSpPr>
          <p:cNvPr id="4" name="Text Placeholder 3"/>
          <p:cNvSpPr>
            <a:spLocks noGrp="1"/>
          </p:cNvSpPr>
          <p:nvPr>
            <p:ph type="body" sz="quarter" idx="12"/>
          </p:nvPr>
        </p:nvSpPr>
        <p:spPr>
          <a:xfrm>
            <a:off x="0" y="245442"/>
            <a:ext cx="641268" cy="891556"/>
          </a:xfrm>
        </p:spPr>
        <p:txBody>
          <a:bodyPr/>
          <a:lstStyle/>
          <a:p>
            <a:r>
              <a:rPr lang="en-CA" dirty="0" smtClean="0"/>
              <a:t>2.6</a:t>
            </a:r>
            <a:endParaRPr lang="en-CA" dirty="0"/>
          </a:p>
        </p:txBody>
      </p:sp>
      <p:sp>
        <p:nvSpPr>
          <p:cNvPr id="18" name="Text Placeholder 7"/>
          <p:cNvSpPr txBox="1">
            <a:spLocks/>
          </p:cNvSpPr>
          <p:nvPr/>
        </p:nvSpPr>
        <p:spPr>
          <a:xfrm>
            <a:off x="684997" y="1174157"/>
            <a:ext cx="445412" cy="346075"/>
          </a:xfrm>
          <a:prstGeom prst="rect">
            <a:avLst/>
          </a:prstGeom>
        </p:spPr>
        <p:txBody>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p:txBody>
      </p:sp>
      <p:sp>
        <p:nvSpPr>
          <p:cNvPr id="15" name="Rectangle 14"/>
          <p:cNvSpPr/>
          <p:nvPr/>
        </p:nvSpPr>
        <p:spPr>
          <a:xfrm>
            <a:off x="356358" y="3444352"/>
            <a:ext cx="4654168" cy="12965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2"/>
          <p:cNvSpPr txBox="1">
            <a:spLocks/>
          </p:cNvSpPr>
          <p:nvPr/>
        </p:nvSpPr>
        <p:spPr>
          <a:xfrm>
            <a:off x="249303" y="1539203"/>
            <a:ext cx="8627997" cy="1930396"/>
          </a:xfrm>
          <a:prstGeom prst="rect">
            <a:avLst/>
          </a:prstGeom>
        </p:spPr>
        <p:txBody>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600"/>
              </a:spcAft>
              <a:buFont typeface="Arial" pitchFamily="34" charset="0"/>
              <a:buNone/>
            </a:pPr>
            <a:r>
              <a:rPr lang="en-US" b="1" dirty="0" smtClean="0"/>
              <a:t>A strong communications policy outlines who is on the SIRT and defines the protocols they will need to follow, such as:</a:t>
            </a:r>
          </a:p>
          <a:p>
            <a:pPr lvl="1">
              <a:buFont typeface="Arial" pitchFamily="34" charset="0"/>
              <a:buChar char="•"/>
            </a:pPr>
            <a:r>
              <a:rPr lang="en-US" dirty="0" smtClean="0"/>
              <a:t>How long to wait before contacting an alternate.</a:t>
            </a:r>
          </a:p>
          <a:p>
            <a:pPr lvl="1">
              <a:buFont typeface="Arial" pitchFamily="34" charset="0"/>
              <a:buChar char="•"/>
            </a:pPr>
            <a:r>
              <a:rPr lang="en-US" dirty="0" smtClean="0"/>
              <a:t>Minimum frequency of updates.</a:t>
            </a:r>
          </a:p>
          <a:p>
            <a:pPr lvl="1">
              <a:buFont typeface="Arial" pitchFamily="34" charset="0"/>
              <a:buChar char="•"/>
            </a:pPr>
            <a:r>
              <a:rPr lang="en-US" dirty="0" smtClean="0"/>
              <a:t>What alternative communication method will be </a:t>
            </a:r>
            <a:br>
              <a:rPr lang="en-US" dirty="0" smtClean="0"/>
            </a:br>
            <a:r>
              <a:rPr lang="en-US" dirty="0" smtClean="0"/>
              <a:t>used if primary is offline.</a:t>
            </a:r>
          </a:p>
          <a:p>
            <a:pPr lvl="1">
              <a:buFont typeface="Arial" pitchFamily="34" charset="0"/>
              <a:buChar char="•"/>
            </a:pPr>
            <a:r>
              <a:rPr lang="en-US" dirty="0" smtClean="0"/>
              <a:t>Expectations for internal and external </a:t>
            </a:r>
            <a:br>
              <a:rPr lang="en-US" dirty="0" smtClean="0"/>
            </a:br>
            <a:r>
              <a:rPr lang="en-US" dirty="0" smtClean="0"/>
              <a:t>communications.</a:t>
            </a:r>
            <a:endParaRPr lang="en-US" dirty="0"/>
          </a:p>
        </p:txBody>
      </p:sp>
      <p:pic>
        <p:nvPicPr>
          <p:cNvPr id="17" name="Picture 16"/>
          <p:cNvPicPr>
            <a:picLocks noChangeAspect="1"/>
          </p:cNvPicPr>
          <p:nvPr/>
        </p:nvPicPr>
        <p:blipFill>
          <a:blip r:embed="rId2"/>
          <a:stretch>
            <a:fillRect/>
          </a:stretch>
        </p:blipFill>
        <p:spPr>
          <a:xfrm>
            <a:off x="6349592" y="1913682"/>
            <a:ext cx="2458800" cy="3209541"/>
          </a:xfrm>
          <a:prstGeom prst="rect">
            <a:avLst/>
          </a:prstGeom>
          <a:ln>
            <a:solidFill>
              <a:schemeClr val="tx2"/>
            </a:solidFill>
          </a:ln>
          <a:effectLst>
            <a:outerShdw blurRad="50800" dist="38100" dir="2700000" algn="tl" rotWithShape="0">
              <a:prstClr val="black">
                <a:alpha val="40000"/>
              </a:prstClr>
            </a:outerShdw>
          </a:effectLst>
        </p:spPr>
      </p:pic>
      <p:pic>
        <p:nvPicPr>
          <p:cNvPr id="19" name="Picture 18"/>
          <p:cNvPicPr>
            <a:picLocks noChangeAspect="1"/>
          </p:cNvPicPr>
          <p:nvPr/>
        </p:nvPicPr>
        <p:blipFill>
          <a:blip r:embed="rId3"/>
          <a:stretch>
            <a:fillRect/>
          </a:stretch>
        </p:blipFill>
        <p:spPr>
          <a:xfrm>
            <a:off x="6009108" y="2390810"/>
            <a:ext cx="2458800" cy="3189930"/>
          </a:xfrm>
          <a:prstGeom prst="rect">
            <a:avLst/>
          </a:prstGeom>
          <a:ln>
            <a:solidFill>
              <a:schemeClr val="tx2"/>
            </a:solidFill>
          </a:ln>
          <a:effectLst>
            <a:outerShdw blurRad="50800" dist="38100" dir="2700000" algn="tl" rotWithShape="0">
              <a:prstClr val="black">
                <a:alpha val="40000"/>
              </a:prstClr>
            </a:outerShdw>
          </a:effectLst>
        </p:spPr>
      </p:pic>
      <p:grpSp>
        <p:nvGrpSpPr>
          <p:cNvPr id="21" name="Group 20"/>
          <p:cNvGrpSpPr/>
          <p:nvPr/>
        </p:nvGrpSpPr>
        <p:grpSpPr>
          <a:xfrm>
            <a:off x="463971" y="3560178"/>
            <a:ext cx="4396083" cy="1100280"/>
            <a:chOff x="252075" y="3250829"/>
            <a:chExt cx="4396083" cy="1100280"/>
          </a:xfrm>
        </p:grpSpPr>
        <p:grpSp>
          <p:nvGrpSpPr>
            <p:cNvPr id="22" name="Group 6"/>
            <p:cNvGrpSpPr>
              <a:grpSpLocks noChangeAspect="1"/>
            </p:cNvGrpSpPr>
            <p:nvPr/>
          </p:nvGrpSpPr>
          <p:grpSpPr>
            <a:xfrm>
              <a:off x="252075" y="3365790"/>
              <a:ext cx="640021" cy="621272"/>
              <a:chOff x="3309947" y="3848120"/>
              <a:chExt cx="815991" cy="792088"/>
            </a:xfrm>
            <a:effectLst>
              <a:outerShdw blurRad="12700" dist="12700" dir="2700000" algn="tl" rotWithShape="0">
                <a:prstClr val="black">
                  <a:alpha val="4000"/>
                </a:prstClr>
              </a:outerShdw>
            </a:effectLst>
          </p:grpSpPr>
          <p:sp>
            <p:nvSpPr>
              <p:cNvPr id="24" name="Rounded Rectangle 6"/>
              <p:cNvSpPr/>
              <p:nvPr/>
            </p:nvSpPr>
            <p:spPr>
              <a:xfrm>
                <a:off x="3309947" y="3848120"/>
                <a:ext cx="815991" cy="792088"/>
              </a:xfrm>
              <a:prstGeom prst="roundRect">
                <a:avLst>
                  <a:gd name="adj" fmla="val 0"/>
                </a:avLst>
              </a:prstGeom>
              <a:solidFill>
                <a:srgbClr val="7B7B7B">
                  <a:lumMod val="20000"/>
                  <a:lumOff val="80000"/>
                </a:srgbClr>
              </a:solidFill>
              <a:ln w="25400" cap="flat" cmpd="sng" algn="ctr">
                <a:noFill/>
                <a:prstDash val="solid"/>
              </a:ln>
              <a:effectLst>
                <a:outerShdw blurRad="12700" dist="25400" dir="2700000" algn="tl" rotWithShape="0">
                  <a:prstClr val="black">
                    <a:alpha val="4000"/>
                  </a:prstClr>
                </a:outerShdw>
              </a:effectLst>
            </p:spPr>
            <p:txBody>
              <a:bodyPr rtlCol="0" anchor="ctr"/>
              <a:lstStyle>
                <a:defPPr>
                  <a:defRPr lang="en-US"/>
                </a:defPPr>
                <a:lvl1pPr algn="ctr" rtl="0" fontAlgn="base">
                  <a:spcBef>
                    <a:spcPct val="0"/>
                  </a:spcBef>
                  <a:spcAft>
                    <a:spcPct val="0"/>
                  </a:spcAft>
                  <a:defRPr kern="1200">
                    <a:solidFill>
                      <a:schemeClr val="lt1"/>
                    </a:solidFill>
                    <a:latin typeface="+mn-lt"/>
                    <a:ea typeface="+mn-ea"/>
                    <a:cs typeface="+mn-cs"/>
                  </a:defRPr>
                </a:lvl1pPr>
                <a:lvl2pPr marL="457200" algn="ctr" rtl="0" fontAlgn="base">
                  <a:spcBef>
                    <a:spcPct val="0"/>
                  </a:spcBef>
                  <a:spcAft>
                    <a:spcPct val="0"/>
                  </a:spcAft>
                  <a:defRPr kern="1200">
                    <a:solidFill>
                      <a:schemeClr val="lt1"/>
                    </a:solidFill>
                    <a:latin typeface="+mn-lt"/>
                    <a:ea typeface="+mn-ea"/>
                    <a:cs typeface="+mn-cs"/>
                  </a:defRPr>
                </a:lvl2pPr>
                <a:lvl3pPr marL="914400" algn="ctr" rtl="0" fontAlgn="base">
                  <a:spcBef>
                    <a:spcPct val="0"/>
                  </a:spcBef>
                  <a:spcAft>
                    <a:spcPct val="0"/>
                  </a:spcAft>
                  <a:defRPr kern="1200">
                    <a:solidFill>
                      <a:schemeClr val="lt1"/>
                    </a:solidFill>
                    <a:latin typeface="+mn-lt"/>
                    <a:ea typeface="+mn-ea"/>
                    <a:cs typeface="+mn-cs"/>
                  </a:defRPr>
                </a:lvl3pPr>
                <a:lvl4pPr marL="1371600" algn="ctr" rtl="0" fontAlgn="base">
                  <a:spcBef>
                    <a:spcPct val="0"/>
                  </a:spcBef>
                  <a:spcAft>
                    <a:spcPct val="0"/>
                  </a:spcAft>
                  <a:defRPr kern="1200">
                    <a:solidFill>
                      <a:schemeClr val="lt1"/>
                    </a:solidFill>
                    <a:latin typeface="+mn-lt"/>
                    <a:ea typeface="+mn-ea"/>
                    <a:cs typeface="+mn-cs"/>
                  </a:defRPr>
                </a:lvl4pPr>
                <a:lvl5pPr marL="1828800" algn="ctr"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ndParaRPr>
              </a:p>
            </p:txBody>
          </p:sp>
          <p:pic>
            <p:nvPicPr>
              <p:cNvPr id="25" name="Picture 24" descr="tool.wmf"/>
              <p:cNvPicPr>
                <a:picLocks noChangeAspect="1"/>
              </p:cNvPicPr>
              <p:nvPr/>
            </p:nvPicPr>
            <p:blipFill>
              <a:blip r:embed="rId4" cstate="print"/>
              <a:stretch>
                <a:fillRect/>
              </a:stretch>
            </p:blipFill>
            <p:spPr>
              <a:xfrm>
                <a:off x="3400454" y="3915116"/>
                <a:ext cx="633902" cy="614790"/>
              </a:xfrm>
              <a:prstGeom prst="rect">
                <a:avLst/>
              </a:prstGeom>
              <a:ln>
                <a:noFill/>
              </a:ln>
            </p:spPr>
          </p:pic>
        </p:grpSp>
        <p:sp>
          <p:nvSpPr>
            <p:cNvPr id="23" name="Text Placeholder 11"/>
            <p:cNvSpPr txBox="1">
              <a:spLocks/>
            </p:cNvSpPr>
            <p:nvPr/>
          </p:nvSpPr>
          <p:spPr bwMode="auto">
            <a:xfrm>
              <a:off x="982680" y="3250829"/>
              <a:ext cx="3665478" cy="1100280"/>
            </a:xfrm>
            <a:prstGeom prst="rect">
              <a:avLst/>
            </a:prstGeom>
            <a:solidFill>
              <a:schemeClr val="bg1">
                <a:lumMod val="95000"/>
              </a:schemeClr>
            </a:solidFill>
            <a:ln w="9525">
              <a:noFill/>
              <a:miter lim="800000"/>
              <a:headEnd/>
              <a:tailEnd/>
            </a:ln>
          </p:spPr>
          <p:txBody>
            <a:bodyPr vert="horz" wrap="square" lIns="91440" tIns="45720" rIns="91440" bIns="45720" numCol="1" anchor="ctr" anchorCtr="0" compatLnSpc="1">
              <a:prstTxWarp prst="textNoShape">
                <a:avLst/>
              </a:prstTxWarp>
            </a:bodyPr>
            <a:lstStyle>
              <a:lvl1pPr marL="0" marR="0" indent="0" algn="l" defTabSz="914400" rtl="0" eaLnBrk="0" fontAlgn="base" latinLnBrk="0" hangingPunct="0">
                <a:lnSpc>
                  <a:spcPct val="100000"/>
                </a:lnSpc>
                <a:spcBef>
                  <a:spcPct val="20000"/>
                </a:spcBef>
                <a:spcAft>
                  <a:spcPct val="0"/>
                </a:spcAft>
                <a:buClr>
                  <a:schemeClr val="tx1"/>
                </a:buClr>
                <a:buSzPct val="120000"/>
                <a:buFont typeface="Arial" pitchFamily="34" charset="0"/>
                <a:buNone/>
                <a:tabLst/>
                <a:defRPr sz="1200" b="0" i="0" kern="1200" baseline="0">
                  <a:solidFill>
                    <a:schemeClr val="bg1"/>
                  </a:solidFill>
                  <a:latin typeface="+mn-lt"/>
                  <a:ea typeface="+mn-ea"/>
                  <a:cs typeface="+mn-cs"/>
                </a:defRPr>
              </a:lvl1pPr>
              <a:lvl2pPr marL="180975" indent="0" algn="l" rtl="0" eaLnBrk="1" fontAlgn="base" hangingPunct="1">
                <a:spcBef>
                  <a:spcPct val="20000"/>
                </a:spcBef>
                <a:spcAft>
                  <a:spcPct val="0"/>
                </a:spcAft>
                <a:buClr>
                  <a:schemeClr val="tx1"/>
                </a:buClr>
                <a:buSzPct val="150000"/>
                <a:buFont typeface="Arial" pitchFamily="34" charset="0"/>
                <a:buNone/>
                <a:defRPr sz="1200" kern="1200">
                  <a:solidFill>
                    <a:schemeClr val="tx1"/>
                  </a:solidFill>
                  <a:latin typeface="+mn-lt"/>
                  <a:ea typeface="+mn-ea"/>
                  <a:cs typeface="+mn-cs"/>
                </a:defRPr>
              </a:lvl2pPr>
              <a:lvl3pPr marL="361950" indent="0" algn="l" rtl="0" eaLnBrk="1" fontAlgn="base" hangingPunct="1">
                <a:spcBef>
                  <a:spcPct val="20000"/>
                </a:spcBef>
                <a:spcAft>
                  <a:spcPct val="0"/>
                </a:spcAft>
                <a:buClr>
                  <a:schemeClr val="tx1"/>
                </a:buClr>
                <a:buFont typeface="Arial" pitchFamily="34" charset="0"/>
                <a:buNone/>
                <a:defRPr sz="1200" kern="1200">
                  <a:solidFill>
                    <a:schemeClr val="tx1"/>
                  </a:solidFill>
                  <a:latin typeface="+mn-lt"/>
                  <a:ea typeface="+mn-ea"/>
                  <a:cs typeface="+mn-cs"/>
                </a:defRPr>
              </a:lvl3pPr>
              <a:lvl4pPr marL="542925" indent="0" algn="l" rtl="0" eaLnBrk="1" fontAlgn="base" hangingPunct="1">
                <a:spcBef>
                  <a:spcPct val="20000"/>
                </a:spcBef>
                <a:spcAft>
                  <a:spcPct val="0"/>
                </a:spcAft>
                <a:buClr>
                  <a:schemeClr val="tx1"/>
                </a:buClr>
                <a:buFont typeface="Wingdings" pitchFamily="2" charset="2"/>
                <a:buNone/>
                <a:defRPr sz="1200" kern="1200">
                  <a:solidFill>
                    <a:schemeClr val="tx1"/>
                  </a:solidFill>
                  <a:latin typeface="+mn-lt"/>
                  <a:ea typeface="+mn-ea"/>
                  <a:cs typeface="+mn-cs"/>
                </a:defRPr>
              </a:lvl4pPr>
              <a:lvl5pPr marL="1828800" indent="0" algn="l" rtl="0" eaLnBrk="1" fontAlgn="base" hangingPunct="1">
                <a:spcBef>
                  <a:spcPct val="20000"/>
                </a:spcBef>
                <a:spcAft>
                  <a:spcPct val="0"/>
                </a:spcAft>
                <a:buFont typeface="Arial"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CA" dirty="0" smtClean="0">
                  <a:solidFill>
                    <a:schemeClr val="tx1"/>
                  </a:solidFill>
                </a:rPr>
                <a:t>Customize the </a:t>
              </a:r>
              <a:r>
                <a:rPr lang="en-CA" b="1" i="1" dirty="0" smtClean="0">
                  <a:solidFill>
                    <a:schemeClr val="tx1"/>
                  </a:solidFill>
                  <a:hlinkClick r:id="rId5"/>
                </a:rPr>
                <a:t>Security Incident Communications Policy Template</a:t>
              </a:r>
              <a:r>
                <a:rPr lang="en-CA" i="1" dirty="0" smtClean="0">
                  <a:solidFill>
                    <a:schemeClr val="tx1"/>
                  </a:solidFill>
                </a:rPr>
                <a:t> </a:t>
              </a:r>
              <a:r>
                <a:rPr lang="en-CA" dirty="0" smtClean="0">
                  <a:solidFill>
                    <a:schemeClr val="tx1"/>
                  </a:solidFill>
                </a:rPr>
                <a:t>to meet the needs of your organization by defining expectations and protocols for various aspects of incident response communications. </a:t>
              </a:r>
              <a:endParaRPr lang="en-CA" b="1" i="1" dirty="0">
                <a:solidFill>
                  <a:schemeClr val="tx1"/>
                </a:solidFill>
              </a:endParaRPr>
            </a:p>
          </p:txBody>
        </p:sp>
      </p:grpSp>
      <p:grpSp>
        <p:nvGrpSpPr>
          <p:cNvPr id="26" name="Group 25"/>
          <p:cNvGrpSpPr/>
          <p:nvPr/>
        </p:nvGrpSpPr>
        <p:grpSpPr>
          <a:xfrm>
            <a:off x="273737" y="5076505"/>
            <a:ext cx="4736789" cy="1221103"/>
            <a:chOff x="310684" y="2429629"/>
            <a:chExt cx="4736789" cy="1221103"/>
          </a:xfrm>
        </p:grpSpPr>
        <p:sp>
          <p:nvSpPr>
            <p:cNvPr id="27" name="Text Placeholder 12"/>
            <p:cNvSpPr txBox="1">
              <a:spLocks/>
            </p:cNvSpPr>
            <p:nvPr/>
          </p:nvSpPr>
          <p:spPr>
            <a:xfrm>
              <a:off x="323389" y="2716617"/>
              <a:ext cx="4724084" cy="934115"/>
            </a:xfrm>
            <a:prstGeom prst="rect">
              <a:avLst/>
            </a:prstGeom>
            <a:solidFill>
              <a:schemeClr val="bg1">
                <a:lumMod val="95000"/>
              </a:schemeClr>
            </a:solidFill>
            <a:ln w="25400">
              <a:solidFill>
                <a:schemeClr val="bg1">
                  <a:lumMod val="95000"/>
                </a:schemeClr>
              </a:solidFill>
            </a:ln>
            <a:effectLst>
              <a:outerShdw blurRad="25400" dist="25400" dir="2700000" algn="ctr" rotWithShape="0">
                <a:srgbClr val="000000">
                  <a:alpha val="10000"/>
                </a:srgbClr>
              </a:outerShdw>
            </a:effectLst>
          </p:spPr>
          <p:txBody>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Clr>
                  <a:srgbClr val="333333"/>
                </a:buClr>
                <a:buSzPct val="100000"/>
                <a:buFont typeface="Arial" pitchFamily="34" charset="0"/>
                <a:buNone/>
              </a:pPr>
              <a:r>
                <a:rPr lang="en-CA" dirty="0" smtClean="0">
                  <a:solidFill>
                    <a:srgbClr val="333333"/>
                  </a:solidFill>
                </a:rPr>
                <a:t>Drafting a policy helps to speed up and simplify your response process during an incident, which will help to save valuable time and offer some stability during a time of crisis. If these protocols are set in place beforehand, you’ll have to make fewer decisions during a stressful time. </a:t>
              </a:r>
              <a:endParaRPr lang="en-CA" dirty="0">
                <a:solidFill>
                  <a:srgbClr val="333333"/>
                </a:solidFill>
              </a:endParaRPr>
            </a:p>
          </p:txBody>
        </p:sp>
        <p:pic>
          <p:nvPicPr>
            <p:cNvPr id="28" name="Picture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0684" y="2429629"/>
              <a:ext cx="3096774" cy="286513"/>
            </a:xfrm>
            <a:prstGeom prst="rect">
              <a:avLst/>
            </a:prstGeom>
          </p:spPr>
        </p:pic>
      </p:grpSp>
      <p:pic>
        <p:nvPicPr>
          <p:cNvPr id="7" name="Picture 6"/>
          <p:cNvPicPr>
            <a:picLocks noChangeAspect="1"/>
          </p:cNvPicPr>
          <p:nvPr/>
        </p:nvPicPr>
        <p:blipFill rotWithShape="1">
          <a:blip r:embed="rId7" cstate="print">
            <a:extLst>
              <a:ext uri="{28A0092B-C50C-407E-A947-70E740481C1C}">
                <a14:useLocalDpi xmlns:a14="http://schemas.microsoft.com/office/drawing/2010/main" val="0"/>
              </a:ext>
            </a:extLst>
          </a:blip>
          <a:srcRect l="2754" t="1323" r="3208" b="1741"/>
          <a:stretch/>
        </p:blipFill>
        <p:spPr>
          <a:xfrm>
            <a:off x="5665575" y="2922821"/>
            <a:ext cx="2474011" cy="320469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18749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Customize the </a:t>
            </a:r>
            <a:r>
              <a:rPr lang="en-US" i="1" dirty="0"/>
              <a:t>Security Incident Communications Guidelines and Templates</a:t>
            </a:r>
          </a:p>
        </p:txBody>
      </p:sp>
      <p:sp>
        <p:nvSpPr>
          <p:cNvPr id="3" name="Text Placeholder 2"/>
          <p:cNvSpPr>
            <a:spLocks noGrp="1"/>
          </p:cNvSpPr>
          <p:nvPr>
            <p:ph type="body" sz="quarter" idx="10"/>
          </p:nvPr>
        </p:nvSpPr>
        <p:spPr/>
        <p:txBody>
          <a:bodyPr/>
          <a:lstStyle/>
          <a:p>
            <a:r>
              <a:rPr lang="en-US" i="1" dirty="0"/>
              <a:t>Security Incident Communications Guidelines and Templates</a:t>
            </a:r>
          </a:p>
        </p:txBody>
      </p:sp>
      <p:sp>
        <p:nvSpPr>
          <p:cNvPr id="5" name="Text Placeholder 4"/>
          <p:cNvSpPr>
            <a:spLocks noGrp="1"/>
          </p:cNvSpPr>
          <p:nvPr>
            <p:ph type="body" sz="quarter" idx="11"/>
          </p:nvPr>
        </p:nvSpPr>
        <p:spPr/>
        <p:txBody>
          <a:bodyPr/>
          <a:lstStyle/>
          <a:p>
            <a:r>
              <a:rPr lang="en-CA" dirty="0" smtClean="0"/>
              <a:t>2.7</a:t>
            </a:r>
            <a:endParaRPr lang="en-CA" dirty="0"/>
          </a:p>
        </p:txBody>
      </p:sp>
      <p:sp>
        <p:nvSpPr>
          <p:cNvPr id="4" name="Text Placeholder 3"/>
          <p:cNvSpPr>
            <a:spLocks noGrp="1"/>
          </p:cNvSpPr>
          <p:nvPr>
            <p:ph type="body" sz="quarter" idx="12"/>
          </p:nvPr>
        </p:nvSpPr>
        <p:spPr>
          <a:xfrm>
            <a:off x="0" y="245442"/>
            <a:ext cx="641268" cy="891556"/>
          </a:xfrm>
        </p:spPr>
        <p:txBody>
          <a:bodyPr/>
          <a:lstStyle/>
          <a:p>
            <a:r>
              <a:rPr lang="en-CA" dirty="0" smtClean="0"/>
              <a:t>2.7</a:t>
            </a:r>
            <a:endParaRPr lang="en-CA" dirty="0"/>
          </a:p>
        </p:txBody>
      </p:sp>
      <p:sp>
        <p:nvSpPr>
          <p:cNvPr id="18" name="Text Placeholder 7"/>
          <p:cNvSpPr txBox="1">
            <a:spLocks/>
          </p:cNvSpPr>
          <p:nvPr/>
        </p:nvSpPr>
        <p:spPr>
          <a:xfrm>
            <a:off x="684997" y="1174157"/>
            <a:ext cx="445412" cy="346075"/>
          </a:xfrm>
          <a:prstGeom prst="rect">
            <a:avLst/>
          </a:prstGeom>
        </p:spPr>
        <p:txBody>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p:txBody>
      </p:sp>
      <p:pic>
        <p:nvPicPr>
          <p:cNvPr id="29" name="Picture 28"/>
          <p:cNvPicPr>
            <a:picLocks noChangeAspect="1"/>
          </p:cNvPicPr>
          <p:nvPr/>
        </p:nvPicPr>
        <p:blipFill>
          <a:blip r:embed="rId2"/>
          <a:stretch>
            <a:fillRect/>
          </a:stretch>
        </p:blipFill>
        <p:spPr>
          <a:xfrm>
            <a:off x="5754103" y="1625789"/>
            <a:ext cx="1810355" cy="2341688"/>
          </a:xfrm>
          <a:prstGeom prst="rect">
            <a:avLst/>
          </a:prstGeom>
          <a:ln>
            <a:solidFill>
              <a:schemeClr val="tx1"/>
            </a:solidFill>
          </a:ln>
          <a:effectLst>
            <a:outerShdw blurRad="50800" dist="38100" dir="2700000" algn="tl" rotWithShape="0">
              <a:prstClr val="black">
                <a:alpha val="40000"/>
              </a:prstClr>
            </a:outerShdw>
          </a:effectLst>
        </p:spPr>
      </p:pic>
      <p:pic>
        <p:nvPicPr>
          <p:cNvPr id="30" name="Picture 29"/>
          <p:cNvPicPr>
            <a:picLocks noChangeAspect="1"/>
          </p:cNvPicPr>
          <p:nvPr/>
        </p:nvPicPr>
        <p:blipFill>
          <a:blip r:embed="rId3"/>
          <a:stretch>
            <a:fillRect/>
          </a:stretch>
        </p:blipFill>
        <p:spPr>
          <a:xfrm rot="814813">
            <a:off x="6686690" y="1761461"/>
            <a:ext cx="1810354" cy="2351232"/>
          </a:xfrm>
          <a:prstGeom prst="rect">
            <a:avLst/>
          </a:prstGeom>
          <a:ln>
            <a:solidFill>
              <a:schemeClr val="tx1"/>
            </a:solidFill>
          </a:ln>
          <a:effectLst>
            <a:outerShdw blurRad="50800" dist="38100" dir="2700000" algn="tl" rotWithShape="0">
              <a:prstClr val="black">
                <a:alpha val="40000"/>
              </a:prstClr>
            </a:outerShdw>
          </a:effectLst>
        </p:spPr>
      </p:pic>
      <p:pic>
        <p:nvPicPr>
          <p:cNvPr id="31" name="Picture 30"/>
          <p:cNvPicPr>
            <a:picLocks noChangeAspect="1"/>
          </p:cNvPicPr>
          <p:nvPr/>
        </p:nvPicPr>
        <p:blipFill>
          <a:blip r:embed="rId4"/>
          <a:stretch>
            <a:fillRect/>
          </a:stretch>
        </p:blipFill>
        <p:spPr>
          <a:xfrm rot="20618055">
            <a:off x="4865043" y="1762578"/>
            <a:ext cx="1810354" cy="2348999"/>
          </a:xfrm>
          <a:prstGeom prst="rect">
            <a:avLst/>
          </a:prstGeom>
          <a:ln>
            <a:solidFill>
              <a:schemeClr val="tx1"/>
            </a:solidFill>
          </a:ln>
          <a:effectLst>
            <a:outerShdw blurRad="50800" dist="38100" dir="2700000" algn="tl" rotWithShape="0">
              <a:prstClr val="black">
                <a:alpha val="40000"/>
              </a:prstClr>
            </a:outerShdw>
          </a:effectLst>
        </p:spPr>
      </p:pic>
      <p:sp>
        <p:nvSpPr>
          <p:cNvPr id="32" name="Rectangle 31"/>
          <p:cNvSpPr/>
          <p:nvPr/>
        </p:nvSpPr>
        <p:spPr>
          <a:xfrm>
            <a:off x="4542137" y="4456945"/>
            <a:ext cx="4189276" cy="10029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p:cNvGrpSpPr/>
          <p:nvPr/>
        </p:nvGrpSpPr>
        <p:grpSpPr>
          <a:xfrm>
            <a:off x="4654700" y="4553537"/>
            <a:ext cx="3900818" cy="806114"/>
            <a:chOff x="330208" y="3237827"/>
            <a:chExt cx="4333702" cy="1042071"/>
          </a:xfrm>
        </p:grpSpPr>
        <p:grpSp>
          <p:nvGrpSpPr>
            <p:cNvPr id="34" name="Group 6"/>
            <p:cNvGrpSpPr>
              <a:grpSpLocks noChangeAspect="1"/>
            </p:cNvGrpSpPr>
            <p:nvPr/>
          </p:nvGrpSpPr>
          <p:grpSpPr>
            <a:xfrm>
              <a:off x="330208" y="3364264"/>
              <a:ext cx="574571" cy="557739"/>
              <a:chOff x="3409562" y="3846176"/>
              <a:chExt cx="732546" cy="711087"/>
            </a:xfrm>
            <a:effectLst>
              <a:outerShdw blurRad="12700" dist="12700" dir="2700000" algn="tl" rotWithShape="0">
                <a:prstClr val="black">
                  <a:alpha val="4000"/>
                </a:prstClr>
              </a:outerShdw>
            </a:effectLst>
          </p:grpSpPr>
          <p:sp>
            <p:nvSpPr>
              <p:cNvPr id="36" name="Rounded Rectangle 6"/>
              <p:cNvSpPr/>
              <p:nvPr/>
            </p:nvSpPr>
            <p:spPr>
              <a:xfrm>
                <a:off x="3409562" y="3846176"/>
                <a:ext cx="732546" cy="711087"/>
              </a:xfrm>
              <a:prstGeom prst="roundRect">
                <a:avLst>
                  <a:gd name="adj" fmla="val 0"/>
                </a:avLst>
              </a:prstGeom>
              <a:solidFill>
                <a:srgbClr val="7B7B7B">
                  <a:lumMod val="20000"/>
                  <a:lumOff val="80000"/>
                </a:srgbClr>
              </a:solidFill>
              <a:ln w="25400" cap="flat" cmpd="sng" algn="ctr">
                <a:noFill/>
                <a:prstDash val="solid"/>
              </a:ln>
              <a:effectLst>
                <a:outerShdw blurRad="12700" dist="25400" dir="2700000" algn="tl" rotWithShape="0">
                  <a:prstClr val="black">
                    <a:alpha val="4000"/>
                  </a:prstClr>
                </a:outerShdw>
              </a:effectLst>
            </p:spPr>
            <p:txBody>
              <a:bodyPr rtlCol="0" anchor="ctr"/>
              <a:lstStyle>
                <a:defPPr>
                  <a:defRPr lang="en-US"/>
                </a:defPPr>
                <a:lvl1pPr algn="ctr" rtl="0" fontAlgn="base">
                  <a:spcBef>
                    <a:spcPct val="0"/>
                  </a:spcBef>
                  <a:spcAft>
                    <a:spcPct val="0"/>
                  </a:spcAft>
                  <a:defRPr kern="1200">
                    <a:solidFill>
                      <a:schemeClr val="lt1"/>
                    </a:solidFill>
                    <a:latin typeface="+mn-lt"/>
                    <a:ea typeface="+mn-ea"/>
                    <a:cs typeface="+mn-cs"/>
                  </a:defRPr>
                </a:lvl1pPr>
                <a:lvl2pPr marL="457200" algn="ctr" rtl="0" fontAlgn="base">
                  <a:spcBef>
                    <a:spcPct val="0"/>
                  </a:spcBef>
                  <a:spcAft>
                    <a:spcPct val="0"/>
                  </a:spcAft>
                  <a:defRPr kern="1200">
                    <a:solidFill>
                      <a:schemeClr val="lt1"/>
                    </a:solidFill>
                    <a:latin typeface="+mn-lt"/>
                    <a:ea typeface="+mn-ea"/>
                    <a:cs typeface="+mn-cs"/>
                  </a:defRPr>
                </a:lvl2pPr>
                <a:lvl3pPr marL="914400" algn="ctr" rtl="0" fontAlgn="base">
                  <a:spcBef>
                    <a:spcPct val="0"/>
                  </a:spcBef>
                  <a:spcAft>
                    <a:spcPct val="0"/>
                  </a:spcAft>
                  <a:defRPr kern="1200">
                    <a:solidFill>
                      <a:schemeClr val="lt1"/>
                    </a:solidFill>
                    <a:latin typeface="+mn-lt"/>
                    <a:ea typeface="+mn-ea"/>
                    <a:cs typeface="+mn-cs"/>
                  </a:defRPr>
                </a:lvl3pPr>
                <a:lvl4pPr marL="1371600" algn="ctr" rtl="0" fontAlgn="base">
                  <a:spcBef>
                    <a:spcPct val="0"/>
                  </a:spcBef>
                  <a:spcAft>
                    <a:spcPct val="0"/>
                  </a:spcAft>
                  <a:defRPr kern="1200">
                    <a:solidFill>
                      <a:schemeClr val="lt1"/>
                    </a:solidFill>
                    <a:latin typeface="+mn-lt"/>
                    <a:ea typeface="+mn-ea"/>
                    <a:cs typeface="+mn-cs"/>
                  </a:defRPr>
                </a:lvl4pPr>
                <a:lvl5pPr marL="1828800" algn="ctr"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ndParaRPr>
              </a:p>
            </p:txBody>
          </p:sp>
          <p:pic>
            <p:nvPicPr>
              <p:cNvPr id="37" name="Picture 36" descr="tool.wmf"/>
              <p:cNvPicPr>
                <a:picLocks noChangeAspect="1"/>
              </p:cNvPicPr>
              <p:nvPr/>
            </p:nvPicPr>
            <p:blipFill>
              <a:blip r:embed="rId5" cstate="print"/>
              <a:stretch>
                <a:fillRect/>
              </a:stretch>
            </p:blipFill>
            <p:spPr>
              <a:xfrm>
                <a:off x="3502385" y="3945202"/>
                <a:ext cx="505507" cy="490265"/>
              </a:xfrm>
              <a:prstGeom prst="rect">
                <a:avLst/>
              </a:prstGeom>
              <a:ln>
                <a:noFill/>
              </a:ln>
            </p:spPr>
          </p:pic>
        </p:grpSp>
        <p:sp>
          <p:nvSpPr>
            <p:cNvPr id="35" name="Text Placeholder 11"/>
            <p:cNvSpPr txBox="1">
              <a:spLocks/>
            </p:cNvSpPr>
            <p:nvPr/>
          </p:nvSpPr>
          <p:spPr bwMode="auto">
            <a:xfrm>
              <a:off x="1004164" y="3237827"/>
              <a:ext cx="3659746" cy="1042071"/>
            </a:xfrm>
            <a:prstGeom prst="rect">
              <a:avLst/>
            </a:prstGeom>
            <a:solidFill>
              <a:schemeClr val="bg1">
                <a:lumMod val="95000"/>
              </a:schemeClr>
            </a:solidFill>
            <a:ln w="9525">
              <a:noFill/>
              <a:miter lim="800000"/>
              <a:headEnd/>
              <a:tailEnd/>
            </a:ln>
          </p:spPr>
          <p:txBody>
            <a:bodyPr vert="horz" wrap="square" lIns="91440" tIns="45720" rIns="91440" bIns="45720" numCol="1" anchor="ctr" anchorCtr="0" compatLnSpc="1">
              <a:prstTxWarp prst="textNoShape">
                <a:avLst/>
              </a:prstTxWarp>
            </a:bodyPr>
            <a:lstStyle>
              <a:lvl1pPr marL="0" marR="0" indent="0" algn="l" defTabSz="914400" rtl="0" eaLnBrk="0" fontAlgn="base" latinLnBrk="0" hangingPunct="0">
                <a:lnSpc>
                  <a:spcPct val="100000"/>
                </a:lnSpc>
                <a:spcBef>
                  <a:spcPct val="20000"/>
                </a:spcBef>
                <a:spcAft>
                  <a:spcPct val="0"/>
                </a:spcAft>
                <a:buClr>
                  <a:schemeClr val="tx1"/>
                </a:buClr>
                <a:buSzPct val="120000"/>
                <a:buFont typeface="Arial" pitchFamily="34" charset="0"/>
                <a:buNone/>
                <a:tabLst/>
                <a:defRPr sz="1200" b="0" i="0" kern="1200" baseline="0">
                  <a:solidFill>
                    <a:schemeClr val="bg1"/>
                  </a:solidFill>
                  <a:latin typeface="+mn-lt"/>
                  <a:ea typeface="+mn-ea"/>
                  <a:cs typeface="+mn-cs"/>
                </a:defRPr>
              </a:lvl1pPr>
              <a:lvl2pPr marL="180975" indent="0" algn="l" rtl="0" eaLnBrk="1" fontAlgn="base" hangingPunct="1">
                <a:spcBef>
                  <a:spcPct val="20000"/>
                </a:spcBef>
                <a:spcAft>
                  <a:spcPct val="0"/>
                </a:spcAft>
                <a:buClr>
                  <a:schemeClr val="tx1"/>
                </a:buClr>
                <a:buSzPct val="150000"/>
                <a:buFont typeface="Arial" pitchFamily="34" charset="0"/>
                <a:buNone/>
                <a:defRPr sz="1200" kern="1200">
                  <a:solidFill>
                    <a:schemeClr val="tx1"/>
                  </a:solidFill>
                  <a:latin typeface="+mn-lt"/>
                  <a:ea typeface="+mn-ea"/>
                  <a:cs typeface="+mn-cs"/>
                </a:defRPr>
              </a:lvl2pPr>
              <a:lvl3pPr marL="361950" indent="0" algn="l" rtl="0" eaLnBrk="1" fontAlgn="base" hangingPunct="1">
                <a:spcBef>
                  <a:spcPct val="20000"/>
                </a:spcBef>
                <a:spcAft>
                  <a:spcPct val="0"/>
                </a:spcAft>
                <a:buClr>
                  <a:schemeClr val="tx1"/>
                </a:buClr>
                <a:buFont typeface="Arial" pitchFamily="34" charset="0"/>
                <a:buNone/>
                <a:defRPr sz="1200" kern="1200">
                  <a:solidFill>
                    <a:schemeClr val="tx1"/>
                  </a:solidFill>
                  <a:latin typeface="+mn-lt"/>
                  <a:ea typeface="+mn-ea"/>
                  <a:cs typeface="+mn-cs"/>
                </a:defRPr>
              </a:lvl3pPr>
              <a:lvl4pPr marL="542925" indent="0" algn="l" rtl="0" eaLnBrk="1" fontAlgn="base" hangingPunct="1">
                <a:spcBef>
                  <a:spcPct val="20000"/>
                </a:spcBef>
                <a:spcAft>
                  <a:spcPct val="0"/>
                </a:spcAft>
                <a:buClr>
                  <a:schemeClr val="tx1"/>
                </a:buClr>
                <a:buFont typeface="Wingdings" pitchFamily="2" charset="2"/>
                <a:buNone/>
                <a:defRPr sz="1200" kern="1200">
                  <a:solidFill>
                    <a:schemeClr val="tx1"/>
                  </a:solidFill>
                  <a:latin typeface="+mn-lt"/>
                  <a:ea typeface="+mn-ea"/>
                  <a:cs typeface="+mn-cs"/>
                </a:defRPr>
              </a:lvl4pPr>
              <a:lvl5pPr marL="1828800" indent="0" algn="l" rtl="0" eaLnBrk="1" fontAlgn="base" hangingPunct="1">
                <a:spcBef>
                  <a:spcPct val="20000"/>
                </a:spcBef>
                <a:spcAft>
                  <a:spcPct val="0"/>
                </a:spcAft>
                <a:buFont typeface="Arial"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tx1"/>
                  </a:solidFill>
                </a:rPr>
                <a:t>Customize </a:t>
              </a:r>
              <a:r>
                <a:rPr lang="en-US" dirty="0" smtClean="0">
                  <a:solidFill>
                    <a:schemeClr val="tx1"/>
                  </a:solidFill>
                </a:rPr>
                <a:t>these </a:t>
              </a:r>
              <a:r>
                <a:rPr lang="en-US" b="1" dirty="0" smtClean="0">
                  <a:solidFill>
                    <a:schemeClr val="tx1"/>
                  </a:solidFill>
                  <a:hlinkClick r:id="rId6"/>
                </a:rPr>
                <a:t>templates</a:t>
              </a:r>
              <a:r>
                <a:rPr lang="en-US" dirty="0" smtClean="0">
                  <a:solidFill>
                    <a:schemeClr val="tx1"/>
                  </a:solidFill>
                </a:rPr>
                <a:t> </a:t>
              </a:r>
              <a:r>
                <a:rPr lang="en-US" dirty="0">
                  <a:solidFill>
                    <a:schemeClr val="tx1"/>
                  </a:solidFill>
                </a:rPr>
                <a:t>to </a:t>
              </a:r>
              <a:r>
                <a:rPr lang="en-US" dirty="0" smtClean="0">
                  <a:solidFill>
                    <a:schemeClr val="tx1"/>
                  </a:solidFill>
                </a:rPr>
                <a:t>suit </a:t>
              </a:r>
              <a:r>
                <a:rPr lang="en-US" dirty="0">
                  <a:solidFill>
                    <a:schemeClr val="tx1"/>
                  </a:solidFill>
                </a:rPr>
                <a:t>your </a:t>
              </a:r>
              <a:r>
                <a:rPr lang="en-US" dirty="0" smtClean="0">
                  <a:solidFill>
                    <a:schemeClr val="tx1"/>
                  </a:solidFill>
                </a:rPr>
                <a:t>organization’s </a:t>
              </a:r>
              <a:r>
                <a:rPr lang="en-US" dirty="0">
                  <a:solidFill>
                    <a:schemeClr val="tx1"/>
                  </a:solidFill>
                </a:rPr>
                <a:t>needs and use it as a way to </a:t>
              </a:r>
              <a:r>
                <a:rPr lang="en-US" dirty="0" smtClean="0">
                  <a:solidFill>
                    <a:schemeClr val="tx1"/>
                  </a:solidFill>
                </a:rPr>
                <a:t>begin planning your incident response communications.</a:t>
              </a:r>
              <a:endParaRPr lang="en-US" dirty="0">
                <a:solidFill>
                  <a:schemeClr val="tx1"/>
                </a:solidFill>
              </a:endParaRPr>
            </a:p>
          </p:txBody>
        </p:sp>
      </p:grpSp>
      <p:grpSp>
        <p:nvGrpSpPr>
          <p:cNvPr id="38" name="Group 37"/>
          <p:cNvGrpSpPr/>
          <p:nvPr/>
        </p:nvGrpSpPr>
        <p:grpSpPr>
          <a:xfrm>
            <a:off x="365139" y="5621485"/>
            <a:ext cx="8337823" cy="682753"/>
            <a:chOff x="323389" y="3283951"/>
            <a:chExt cx="8337823" cy="682753"/>
          </a:xfrm>
        </p:grpSpPr>
        <p:sp>
          <p:nvSpPr>
            <p:cNvPr id="39" name="Rectangle 97"/>
            <p:cNvSpPr/>
            <p:nvPr/>
          </p:nvSpPr>
          <p:spPr>
            <a:xfrm>
              <a:off x="1600868" y="3283951"/>
              <a:ext cx="7060344" cy="676048"/>
            </a:xfrm>
            <a:prstGeom prst="rect">
              <a:avLst/>
            </a:prstGeom>
            <a:solidFill>
              <a:schemeClr val="bg1">
                <a:lumMod val="95000"/>
              </a:schemeClr>
            </a:solidFill>
            <a:ln w="12700">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52000" fontAlgn="base">
                <a:spcBef>
                  <a:spcPct val="0"/>
                </a:spcBef>
                <a:spcAft>
                  <a:spcPct val="0"/>
                </a:spcAft>
              </a:pPr>
              <a:r>
                <a:rPr lang="en-CA" sz="1200" dirty="0" smtClean="0">
                  <a:solidFill>
                    <a:srgbClr val="333333"/>
                  </a:solidFill>
                </a:rPr>
                <a:t>Crafting holding statements, press releases, and dark sites takes time and effort. Be sure to have outlines for all of these essential communications before you need them. That way, when a crisis strikes all you’ll need to do is fill in the blanks and make small adjustments to the text.</a:t>
              </a:r>
              <a:endParaRPr lang="en-CA" sz="1200" dirty="0">
                <a:solidFill>
                  <a:srgbClr val="333333"/>
                </a:solidFill>
              </a:endParaRPr>
            </a:p>
          </p:txBody>
        </p:sp>
        <p:pic>
          <p:nvPicPr>
            <p:cNvPr id="40" name="Picture 3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3389" y="3283951"/>
              <a:ext cx="1615443" cy="682753"/>
            </a:xfrm>
            <a:prstGeom prst="rect">
              <a:avLst/>
            </a:prstGeom>
          </p:spPr>
        </p:pic>
      </p:grpSp>
      <p:sp>
        <p:nvSpPr>
          <p:cNvPr id="41" name="TextBox 40"/>
          <p:cNvSpPr txBox="1"/>
          <p:nvPr/>
        </p:nvSpPr>
        <p:spPr>
          <a:xfrm>
            <a:off x="365139" y="1751191"/>
            <a:ext cx="3521061" cy="3924151"/>
          </a:xfrm>
          <a:prstGeom prst="rect">
            <a:avLst/>
          </a:prstGeom>
        </p:spPr>
        <p:txBody>
          <a:bodyPr wrap="square" rtlCol="0">
            <a:spAutoFit/>
          </a:bodyPr>
          <a:lstStyle/>
          <a:p>
            <a:pPr>
              <a:spcAft>
                <a:spcPts val="600"/>
              </a:spcAft>
            </a:pPr>
            <a:r>
              <a:rPr lang="en-US" sz="1400" dirty="0" smtClean="0"/>
              <a:t>This package contains documents to help your organization with:</a:t>
            </a:r>
          </a:p>
          <a:p>
            <a:pPr marL="285750" indent="-285750">
              <a:spcAft>
                <a:spcPts val="600"/>
              </a:spcAft>
              <a:buFont typeface="Arial" panose="020B0604020202020204" pitchFamily="34" charset="0"/>
              <a:buChar char="•"/>
            </a:pPr>
            <a:r>
              <a:rPr lang="en-US" sz="1400" dirty="0"/>
              <a:t>O</a:t>
            </a:r>
            <a:r>
              <a:rPr lang="en-US" sz="1400" dirty="0" smtClean="0"/>
              <a:t>utlining protocols for making effective external communications.</a:t>
            </a:r>
          </a:p>
          <a:p>
            <a:pPr marL="285750" indent="-285750">
              <a:spcAft>
                <a:spcPts val="600"/>
              </a:spcAft>
              <a:buFont typeface="Arial" panose="020B0604020202020204" pitchFamily="34" charset="0"/>
              <a:buChar char="•"/>
            </a:pPr>
            <a:r>
              <a:rPr lang="en-US" sz="1400" dirty="0"/>
              <a:t>D</a:t>
            </a:r>
            <a:r>
              <a:rPr lang="en-US" sz="1400" dirty="0" smtClean="0"/>
              <a:t>rafting holding statements and press releases.</a:t>
            </a:r>
          </a:p>
          <a:p>
            <a:pPr marL="285750" indent="-285750">
              <a:spcAft>
                <a:spcPts val="600"/>
              </a:spcAft>
              <a:buFont typeface="Arial" panose="020B0604020202020204" pitchFamily="34" charset="0"/>
              <a:buChar char="•"/>
            </a:pPr>
            <a:r>
              <a:rPr lang="en-US" sz="1400" dirty="0"/>
              <a:t>C</a:t>
            </a:r>
            <a:r>
              <a:rPr lang="en-US" sz="1400" dirty="0" smtClean="0"/>
              <a:t>reating an informative and useful dark site.</a:t>
            </a:r>
          </a:p>
          <a:p>
            <a:pPr marL="285750" indent="-285750">
              <a:spcAft>
                <a:spcPts val="600"/>
              </a:spcAft>
              <a:buFont typeface="Arial" panose="020B0604020202020204" pitchFamily="34" charset="0"/>
              <a:buChar char="•"/>
            </a:pPr>
            <a:r>
              <a:rPr lang="en-US" sz="1400" dirty="0"/>
              <a:t>I</a:t>
            </a:r>
            <a:r>
              <a:rPr lang="en-US" sz="1400" dirty="0" smtClean="0"/>
              <a:t>mplementing an external communications approval process.</a:t>
            </a:r>
          </a:p>
          <a:p>
            <a:pPr>
              <a:spcAft>
                <a:spcPts val="600"/>
              </a:spcAft>
            </a:pPr>
            <a:r>
              <a:rPr lang="en-US" sz="1400" dirty="0" smtClean="0"/>
              <a:t>The </a:t>
            </a:r>
            <a:r>
              <a:rPr lang="en-US" sz="1400" b="1" i="1" dirty="0"/>
              <a:t>Security Incident Communications Guidelines and </a:t>
            </a:r>
            <a:r>
              <a:rPr lang="en-US" sz="1400" b="1" i="1" dirty="0" smtClean="0"/>
              <a:t>Templates </a:t>
            </a:r>
            <a:r>
              <a:rPr lang="en-US" sz="1400" dirty="0" smtClean="0"/>
              <a:t>contains both templates and examples, which will help you learn what information to include for each step of the communication sequence. </a:t>
            </a:r>
          </a:p>
        </p:txBody>
      </p:sp>
    </p:spTree>
    <p:extLst>
      <p:ext uri="{BB962C8B-B14F-4D97-AF65-F5344CB8AC3E}">
        <p14:creationId xmlns:p14="http://schemas.microsoft.com/office/powerpoint/2010/main" val="3396235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US" dirty="0"/>
          </a:p>
        </p:txBody>
      </p:sp>
      <p:sp>
        <p:nvSpPr>
          <p:cNvPr id="3" name="Text Placeholder 2"/>
          <p:cNvSpPr>
            <a:spLocks noGrp="1"/>
          </p:cNvSpPr>
          <p:nvPr>
            <p:ph type="body" sz="quarter" idx="10"/>
          </p:nvPr>
        </p:nvSpPr>
        <p:spPr>
          <a:xfrm>
            <a:off x="247848" y="1535364"/>
            <a:ext cx="5372776" cy="1358430"/>
          </a:xfrm>
        </p:spPr>
        <p:txBody>
          <a:bodyPr/>
          <a:lstStyle/>
          <a:p>
            <a:r>
              <a:rPr lang="en-CA" b="1" dirty="0"/>
              <a:t>Security incidents are inevitable,</a:t>
            </a:r>
            <a:r>
              <a:rPr lang="en-CA" dirty="0"/>
              <a:t> but how they’re dealt with can make or break an organization. Poor incident response negatively affects business practices, including workflow, revenue generation, and public image. </a:t>
            </a:r>
          </a:p>
          <a:p>
            <a:r>
              <a:rPr lang="en-US" b="1" dirty="0" smtClean="0"/>
              <a:t>Communications planning is often overlooked. </a:t>
            </a:r>
            <a:r>
              <a:rPr lang="en-US" dirty="0" smtClean="0"/>
              <a:t>Many organizations do not have an incident response plan, and those that do often forget to include a communications plan, leading to time loss while trying to create one on the fly.</a:t>
            </a:r>
            <a:endParaRPr lang="en-US" b="1" dirty="0"/>
          </a:p>
        </p:txBody>
      </p:sp>
      <p:sp>
        <p:nvSpPr>
          <p:cNvPr id="4" name="Text Placeholder 3"/>
          <p:cNvSpPr>
            <a:spLocks noGrp="1"/>
          </p:cNvSpPr>
          <p:nvPr>
            <p:ph type="body" sz="quarter" idx="11"/>
          </p:nvPr>
        </p:nvSpPr>
        <p:spPr>
          <a:xfrm>
            <a:off x="255868" y="3203335"/>
            <a:ext cx="5257800" cy="1611945"/>
          </a:xfrm>
        </p:spPr>
        <p:txBody>
          <a:bodyPr/>
          <a:lstStyle/>
          <a:p>
            <a:r>
              <a:rPr lang="en-US" dirty="0" smtClean="0"/>
              <a:t>When a significant security incident is discovered, usually very few details are known for certain. Nevertheless, the organization will need to say something to affected stakeholders. </a:t>
            </a:r>
            <a:endParaRPr lang="en-US" dirty="0"/>
          </a:p>
          <a:p>
            <a:r>
              <a:rPr lang="en-US" dirty="0" smtClean="0"/>
              <a:t>Security incidents tend to be ongoing situations that last considerably longer than other types of crises, making communications a process rather than a one-time event.</a:t>
            </a:r>
          </a:p>
          <a:p>
            <a:r>
              <a:rPr lang="en-US" dirty="0" smtClean="0"/>
              <a:t>Effective incident response communications require collaboration from: IT, Legal, PR, and HR – groups that often speak “different languages.” </a:t>
            </a:r>
          </a:p>
        </p:txBody>
      </p:sp>
      <p:sp>
        <p:nvSpPr>
          <p:cNvPr id="5" name="Text Placeholder 4"/>
          <p:cNvSpPr>
            <a:spLocks noGrp="1"/>
          </p:cNvSpPr>
          <p:nvPr>
            <p:ph type="body" sz="quarter" idx="12"/>
          </p:nvPr>
        </p:nvSpPr>
        <p:spPr/>
        <p:txBody>
          <a:bodyPr/>
          <a:lstStyle/>
          <a:p>
            <a:r>
              <a:rPr lang="en-CA" dirty="0"/>
              <a:t>Effective and efficient management </a:t>
            </a:r>
            <a:r>
              <a:rPr lang="en-CA" dirty="0" smtClean="0"/>
              <a:t>of security </a:t>
            </a:r>
            <a:r>
              <a:rPr lang="en-CA" dirty="0"/>
              <a:t>incidents involves a formal process of preparation, detection, analysis, containment, eradication, recovery, and post-incident </a:t>
            </a:r>
            <a:r>
              <a:rPr lang="en-CA" dirty="0" smtClean="0"/>
              <a:t>activities: communications must be integrated into each of these phases.</a:t>
            </a:r>
          </a:p>
          <a:p>
            <a:r>
              <a:rPr lang="en-CA" dirty="0" smtClean="0"/>
              <a:t>Understand that prior planning helps to take the guesswork out of incident response communications. By preparing for several different types of security incidents, the communications team will get used to working with each other, as well as learning what strategies are and are not effective. Remember, the communications team contains diverse members from various departments, and each may have different ideas about what information is important to release.</a:t>
            </a:r>
            <a:endParaRPr lang="en-US" dirty="0"/>
          </a:p>
        </p:txBody>
      </p:sp>
      <p:sp>
        <p:nvSpPr>
          <p:cNvPr id="6" name="Text Placeholder 5"/>
          <p:cNvSpPr>
            <a:spLocks noGrp="1"/>
          </p:cNvSpPr>
          <p:nvPr>
            <p:ph type="body" sz="quarter" idx="13"/>
          </p:nvPr>
        </p:nvSpPr>
        <p:spPr>
          <a:xfrm>
            <a:off x="5737241" y="1495996"/>
            <a:ext cx="3297702" cy="3319283"/>
          </a:xfrm>
        </p:spPr>
        <p:txBody>
          <a:bodyPr/>
          <a:lstStyle/>
          <a:p>
            <a:pPr marL="228600" indent="-228600">
              <a:spcBef>
                <a:spcPts val="600"/>
              </a:spcBef>
              <a:spcAft>
                <a:spcPts val="300"/>
              </a:spcAft>
              <a:buSzPct val="100000"/>
              <a:buFont typeface="+mj-lt"/>
              <a:buAutoNum type="arabicPeriod"/>
            </a:pPr>
            <a:r>
              <a:rPr lang="en-US" sz="1000" b="1" dirty="0" smtClean="0">
                <a:solidFill>
                  <a:srgbClr val="333333"/>
                </a:solidFill>
              </a:rPr>
              <a:t>There’s no such thing as </a:t>
            </a:r>
            <a:r>
              <a:rPr lang="en-US" sz="1000" b="1" i="1" dirty="0" smtClean="0">
                <a:solidFill>
                  <a:srgbClr val="333333"/>
                </a:solidFill>
              </a:rPr>
              <a:t>successful</a:t>
            </a:r>
            <a:r>
              <a:rPr lang="en-US" sz="1000" b="1" dirty="0" smtClean="0">
                <a:solidFill>
                  <a:srgbClr val="333333"/>
                </a:solidFill>
              </a:rPr>
              <a:t> incident response communications; strive instead for </a:t>
            </a:r>
            <a:r>
              <a:rPr lang="en-US" sz="1000" b="1" i="1" dirty="0" smtClean="0">
                <a:solidFill>
                  <a:srgbClr val="333333"/>
                </a:solidFill>
              </a:rPr>
              <a:t>effective</a:t>
            </a:r>
            <a:r>
              <a:rPr lang="en-US" sz="1000" b="1" dirty="0" smtClean="0">
                <a:solidFill>
                  <a:srgbClr val="333333"/>
                </a:solidFill>
              </a:rPr>
              <a:t> </a:t>
            </a:r>
            <a:r>
              <a:rPr lang="en-US" sz="1000" b="1" dirty="0" smtClean="0"/>
              <a:t>communications.</a:t>
            </a:r>
            <a:r>
              <a:rPr lang="en-US" sz="1000" b="1" dirty="0" smtClean="0">
                <a:solidFill>
                  <a:srgbClr val="333333"/>
                </a:solidFill>
              </a:rPr>
              <a:t/>
            </a:r>
            <a:br>
              <a:rPr lang="en-US" sz="1000" b="1" dirty="0" smtClean="0">
                <a:solidFill>
                  <a:srgbClr val="333333"/>
                </a:solidFill>
              </a:rPr>
            </a:br>
            <a:r>
              <a:rPr lang="en-US" sz="1000" dirty="0" smtClean="0"/>
              <a:t>There will always be some fallout after a security incident, but it can be effectively mitigated through honesty, transparency, and accountability.</a:t>
            </a:r>
          </a:p>
          <a:p>
            <a:pPr marL="228600" indent="-228600">
              <a:spcBef>
                <a:spcPts val="600"/>
              </a:spcBef>
              <a:spcAft>
                <a:spcPts val="300"/>
              </a:spcAft>
              <a:buSzPct val="100000"/>
              <a:buFont typeface="+mj-lt"/>
              <a:buAutoNum type="arabicPeriod"/>
            </a:pPr>
            <a:r>
              <a:rPr lang="en-US" sz="1000" b="1" dirty="0">
                <a:solidFill>
                  <a:schemeClr val="tx1"/>
                </a:solidFill>
              </a:rPr>
              <a:t>Effective external communications begin with effective internal communications. </a:t>
            </a:r>
            <a:r>
              <a:rPr lang="en-US" sz="1000" dirty="0" smtClean="0">
                <a:solidFill>
                  <a:schemeClr val="tx1"/>
                </a:solidFill>
              </a:rPr>
              <a:t/>
            </a:r>
            <a:br>
              <a:rPr lang="en-US" sz="1000" dirty="0" smtClean="0">
                <a:solidFill>
                  <a:schemeClr val="tx1"/>
                </a:solidFill>
              </a:rPr>
            </a:br>
            <a:r>
              <a:rPr lang="en-CA" sz="1000" dirty="0" smtClean="0">
                <a:solidFill>
                  <a:schemeClr val="tx1"/>
                </a:solidFill>
              </a:rPr>
              <a:t>Security Incident Response Team members </a:t>
            </a:r>
            <a:r>
              <a:rPr lang="en-CA" sz="1000" dirty="0">
                <a:solidFill>
                  <a:schemeClr val="tx1"/>
                </a:solidFill>
              </a:rPr>
              <a:t>come from departments that don’t usually work closely with each other. This means they often have different ways of thinking and speaking about issues. Be sure they are familiar with each other before a crisis occurs</a:t>
            </a:r>
            <a:r>
              <a:rPr lang="en-CA" sz="1000" dirty="0" smtClean="0">
                <a:solidFill>
                  <a:schemeClr val="tx1"/>
                </a:solidFill>
              </a:rPr>
              <a:t>.</a:t>
            </a:r>
            <a:r>
              <a:rPr lang="en-US" sz="1000" dirty="0" smtClean="0">
                <a:solidFill>
                  <a:schemeClr val="tx1"/>
                </a:solidFill>
              </a:rPr>
              <a:t> </a:t>
            </a:r>
            <a:endParaRPr lang="en-US" sz="1000" dirty="0" smtClean="0">
              <a:solidFill>
                <a:srgbClr val="333333"/>
              </a:solidFill>
            </a:endParaRPr>
          </a:p>
          <a:p>
            <a:pPr marL="228600" indent="-228600">
              <a:spcBef>
                <a:spcPts val="600"/>
              </a:spcBef>
              <a:spcAft>
                <a:spcPts val="300"/>
              </a:spcAft>
              <a:buSzPct val="100000"/>
              <a:buFont typeface="+mj-lt"/>
              <a:buAutoNum type="arabicPeriod"/>
            </a:pPr>
            <a:r>
              <a:rPr lang="en-US" sz="1000" b="1" dirty="0"/>
              <a:t>You </a:t>
            </a:r>
            <a:r>
              <a:rPr lang="en-US" sz="1000" b="1" dirty="0" smtClean="0"/>
              <a:t>won’t </a:t>
            </a:r>
            <a:r>
              <a:rPr lang="en-US" sz="1000" b="1" dirty="0"/>
              <a:t>save face by withholding embarrassing </a:t>
            </a:r>
            <a:r>
              <a:rPr lang="en-US" sz="1000" b="1" dirty="0" smtClean="0"/>
              <a:t>details. </a:t>
            </a:r>
            <a:br>
              <a:rPr lang="en-US" sz="1000" b="1" dirty="0" smtClean="0"/>
            </a:br>
            <a:r>
              <a:rPr lang="en-US" sz="1000" dirty="0" smtClean="0"/>
              <a:t>Lying only makes a bad situation worse, but </a:t>
            </a:r>
            <a:r>
              <a:rPr lang="en-US" sz="1000" dirty="0"/>
              <a:t>coming clean and acknowledging </a:t>
            </a:r>
            <a:r>
              <a:rPr lang="en-US" sz="1000" dirty="0" smtClean="0"/>
              <a:t>shortcomings (and how you’ve fixed them) can go a long way towards restoring stakeholders’ trust.</a:t>
            </a:r>
          </a:p>
        </p:txBody>
      </p:sp>
    </p:spTree>
    <p:extLst>
      <p:ext uri="{BB962C8B-B14F-4D97-AF65-F5344CB8AC3E}">
        <p14:creationId xmlns:p14="http://schemas.microsoft.com/office/powerpoint/2010/main" val="619885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tabletop exercises to test the communications protocols</a:t>
            </a:r>
          </a:p>
        </p:txBody>
      </p:sp>
      <p:sp>
        <p:nvSpPr>
          <p:cNvPr id="3" name="Text Placeholder 2"/>
          <p:cNvSpPr>
            <a:spLocks noGrp="1"/>
          </p:cNvSpPr>
          <p:nvPr>
            <p:ph type="body" sz="quarter" idx="10"/>
          </p:nvPr>
        </p:nvSpPr>
        <p:spPr/>
        <p:txBody>
          <a:bodyPr/>
          <a:lstStyle/>
          <a:p>
            <a:r>
              <a:rPr lang="en-US" i="1" dirty="0" smtClean="0"/>
              <a:t>Tabletop Exercises Package</a:t>
            </a:r>
            <a:endParaRPr lang="en-US" i="1" dirty="0"/>
          </a:p>
        </p:txBody>
      </p:sp>
      <p:sp>
        <p:nvSpPr>
          <p:cNvPr id="5" name="Text Placeholder 4"/>
          <p:cNvSpPr>
            <a:spLocks noGrp="1"/>
          </p:cNvSpPr>
          <p:nvPr>
            <p:ph type="body" sz="quarter" idx="11"/>
          </p:nvPr>
        </p:nvSpPr>
        <p:spPr/>
        <p:txBody>
          <a:bodyPr/>
          <a:lstStyle/>
          <a:p>
            <a:r>
              <a:rPr lang="en-CA" dirty="0" smtClean="0"/>
              <a:t>2.8</a:t>
            </a:r>
            <a:endParaRPr lang="en-CA" dirty="0"/>
          </a:p>
        </p:txBody>
      </p:sp>
      <p:sp>
        <p:nvSpPr>
          <p:cNvPr id="4" name="Text Placeholder 3"/>
          <p:cNvSpPr>
            <a:spLocks noGrp="1"/>
          </p:cNvSpPr>
          <p:nvPr>
            <p:ph type="body" sz="quarter" idx="12"/>
          </p:nvPr>
        </p:nvSpPr>
        <p:spPr>
          <a:xfrm>
            <a:off x="0" y="245442"/>
            <a:ext cx="641268" cy="891556"/>
          </a:xfrm>
        </p:spPr>
        <p:txBody>
          <a:bodyPr/>
          <a:lstStyle/>
          <a:p>
            <a:r>
              <a:rPr lang="en-CA" dirty="0" smtClean="0"/>
              <a:t>2.8</a:t>
            </a:r>
            <a:endParaRPr lang="en-CA" dirty="0"/>
          </a:p>
        </p:txBody>
      </p:sp>
      <p:sp>
        <p:nvSpPr>
          <p:cNvPr id="18" name="Text Placeholder 7"/>
          <p:cNvSpPr txBox="1">
            <a:spLocks/>
          </p:cNvSpPr>
          <p:nvPr/>
        </p:nvSpPr>
        <p:spPr>
          <a:xfrm>
            <a:off x="684997" y="1174157"/>
            <a:ext cx="445412" cy="346075"/>
          </a:xfrm>
          <a:prstGeom prst="rect">
            <a:avLst/>
          </a:prstGeom>
        </p:spPr>
        <p:txBody>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p:txBody>
      </p:sp>
      <p:pic>
        <p:nvPicPr>
          <p:cNvPr id="30" name="Picture 29"/>
          <p:cNvPicPr>
            <a:picLocks noChangeAspect="1"/>
          </p:cNvPicPr>
          <p:nvPr/>
        </p:nvPicPr>
        <p:blipFill>
          <a:blip r:embed="rId2"/>
          <a:stretch>
            <a:fillRect/>
          </a:stretch>
        </p:blipFill>
        <p:spPr>
          <a:xfrm>
            <a:off x="5975040" y="1716173"/>
            <a:ext cx="2312284" cy="2975364"/>
          </a:xfrm>
          <a:prstGeom prst="rect">
            <a:avLst/>
          </a:prstGeom>
          <a:ln>
            <a:solidFill>
              <a:schemeClr val="tx1"/>
            </a:solidFill>
          </a:ln>
          <a:effectLst>
            <a:outerShdw blurRad="50800" dist="38100" dir="2700000" algn="tl" rotWithShape="0">
              <a:prstClr val="black">
                <a:alpha val="40000"/>
              </a:prstClr>
            </a:outerShdw>
          </a:effectLst>
        </p:spPr>
      </p:pic>
      <p:pic>
        <p:nvPicPr>
          <p:cNvPr id="31" name="Picture 30"/>
          <p:cNvPicPr>
            <a:picLocks noChangeAspect="1"/>
          </p:cNvPicPr>
          <p:nvPr/>
        </p:nvPicPr>
        <p:blipFill>
          <a:blip r:embed="rId3"/>
          <a:stretch>
            <a:fillRect/>
          </a:stretch>
        </p:blipFill>
        <p:spPr>
          <a:xfrm>
            <a:off x="4997230" y="2287969"/>
            <a:ext cx="2312295" cy="3012817"/>
          </a:xfrm>
          <a:prstGeom prst="rect">
            <a:avLst/>
          </a:prstGeom>
          <a:ln>
            <a:solidFill>
              <a:schemeClr val="tx1"/>
            </a:solidFill>
          </a:ln>
          <a:effectLst>
            <a:outerShdw blurRad="50800" dist="38100" dir="2700000" algn="tl" rotWithShape="0">
              <a:prstClr val="black">
                <a:alpha val="40000"/>
              </a:prstClr>
            </a:outerShdw>
          </a:effectLst>
        </p:spPr>
      </p:pic>
      <p:sp>
        <p:nvSpPr>
          <p:cNvPr id="32" name="TextBox 31"/>
          <p:cNvSpPr txBox="1"/>
          <p:nvPr/>
        </p:nvSpPr>
        <p:spPr>
          <a:xfrm>
            <a:off x="358744" y="2084084"/>
            <a:ext cx="4430426" cy="2862322"/>
          </a:xfrm>
          <a:prstGeom prst="rect">
            <a:avLst/>
          </a:prstGeom>
        </p:spPr>
        <p:txBody>
          <a:bodyPr wrap="square" rtlCol="0">
            <a:spAutoFit/>
          </a:bodyPr>
          <a:lstStyle/>
          <a:p>
            <a:pPr marL="171450" indent="-171450">
              <a:buFont typeface="Arial" panose="020B0604020202020204" pitchFamily="34" charset="0"/>
              <a:buChar char="•"/>
            </a:pPr>
            <a:r>
              <a:rPr lang="en-US" sz="1200" b="1" dirty="0" smtClean="0"/>
              <a:t>Tabletop exercises </a:t>
            </a:r>
            <a:r>
              <a:rPr lang="en-US" sz="1200" dirty="0" smtClean="0"/>
              <a:t>are one of the best ways to practice incident response. They are commonly used by IT professionals to practice working through a crisis situation from a technical standpoint. But they can also be used to streamline your communications effort.</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smtClean="0"/>
              <a:t>Incident response has a lot of moving parts, so it is important to see them working in a controlled environment before needing to use them in the real world.</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smtClean="0"/>
              <a:t>Doing tabletop exercises also helps to highlight gaps or oversights in your incident response communications planning. Thus, it is a good idea to run them a few times during the planning phase to make sure your plan is in good shape.</a:t>
            </a:r>
          </a:p>
        </p:txBody>
      </p:sp>
      <p:grpSp>
        <p:nvGrpSpPr>
          <p:cNvPr id="33" name="Group 32"/>
          <p:cNvGrpSpPr/>
          <p:nvPr/>
        </p:nvGrpSpPr>
        <p:grpSpPr>
          <a:xfrm>
            <a:off x="251520" y="5014273"/>
            <a:ext cx="3906475" cy="1272227"/>
            <a:chOff x="310684" y="2429629"/>
            <a:chExt cx="3906475" cy="1272227"/>
          </a:xfrm>
        </p:grpSpPr>
        <p:sp>
          <p:nvSpPr>
            <p:cNvPr id="34" name="Text Placeholder 12"/>
            <p:cNvSpPr txBox="1">
              <a:spLocks/>
            </p:cNvSpPr>
            <p:nvPr/>
          </p:nvSpPr>
          <p:spPr>
            <a:xfrm>
              <a:off x="323389" y="2716618"/>
              <a:ext cx="3893770" cy="985238"/>
            </a:xfrm>
            <a:prstGeom prst="rect">
              <a:avLst/>
            </a:prstGeom>
            <a:solidFill>
              <a:schemeClr val="bg1">
                <a:lumMod val="95000"/>
              </a:schemeClr>
            </a:solidFill>
            <a:ln w="25400">
              <a:solidFill>
                <a:schemeClr val="bg1">
                  <a:lumMod val="95000"/>
                </a:schemeClr>
              </a:solidFill>
            </a:ln>
            <a:effectLst>
              <a:outerShdw blurRad="25400" dist="25400" dir="2700000" algn="ctr" rotWithShape="0">
                <a:srgbClr val="000000">
                  <a:alpha val="10000"/>
                </a:srgbClr>
              </a:outerShdw>
            </a:effectLst>
          </p:spPr>
          <p:txBody>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Clr>
                  <a:srgbClr val="333333"/>
                </a:buClr>
                <a:buSzPct val="100000"/>
                <a:buFont typeface="Arial" pitchFamily="34" charset="0"/>
                <a:buNone/>
              </a:pPr>
              <a:r>
                <a:rPr lang="en-CA" dirty="0" smtClean="0">
                  <a:solidFill>
                    <a:srgbClr val="333333"/>
                  </a:solidFill>
                </a:rPr>
                <a:t>Once you have established a communications plan, it’s important to keep your team’s skills sharp. At a minimum, run a tabletop exercise once a year to make sure the SIRT is ready for the real event – especially if there are newly added members.</a:t>
              </a:r>
              <a:endParaRPr lang="en-CA" dirty="0">
                <a:solidFill>
                  <a:srgbClr val="333333"/>
                </a:solidFill>
              </a:endParaRPr>
            </a:p>
          </p:txBody>
        </p:sp>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0684" y="2429629"/>
              <a:ext cx="3096774" cy="286513"/>
            </a:xfrm>
            <a:prstGeom prst="rect">
              <a:avLst/>
            </a:prstGeom>
          </p:spPr>
        </p:pic>
      </p:grpSp>
      <p:sp>
        <p:nvSpPr>
          <p:cNvPr id="36" name="TextBox 35"/>
          <p:cNvSpPr txBox="1"/>
          <p:nvPr/>
        </p:nvSpPr>
        <p:spPr>
          <a:xfrm>
            <a:off x="358744" y="1560412"/>
            <a:ext cx="4638486" cy="461665"/>
          </a:xfrm>
          <a:prstGeom prst="rect">
            <a:avLst/>
          </a:prstGeom>
        </p:spPr>
        <p:txBody>
          <a:bodyPr wrap="square" rtlCol="0">
            <a:spAutoFit/>
          </a:bodyPr>
          <a:lstStyle/>
          <a:p>
            <a:r>
              <a:rPr lang="en-US" sz="1200" b="1" dirty="0" smtClean="0"/>
              <a:t>Foster relationships between SIRT members by letting them test the communication protocols they’ve laid out.</a:t>
            </a:r>
          </a:p>
        </p:txBody>
      </p:sp>
      <p:sp>
        <p:nvSpPr>
          <p:cNvPr id="6" name="Rectangular Callout 5"/>
          <p:cNvSpPr/>
          <p:nvPr/>
        </p:nvSpPr>
        <p:spPr>
          <a:xfrm>
            <a:off x="5975040" y="5346051"/>
            <a:ext cx="2810820" cy="1172442"/>
          </a:xfrm>
          <a:prstGeom prst="wedgeRectCallout">
            <a:avLst>
              <a:gd name="adj1" fmla="val 1511"/>
              <a:gd name="adj2" fmla="val -13948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Try the exercises included in the </a:t>
            </a:r>
            <a:r>
              <a:rPr lang="en-US" sz="1200" b="1" i="1" dirty="0">
                <a:solidFill>
                  <a:schemeClr val="tx1"/>
                </a:solidFill>
                <a:hlinkClick r:id="rId5"/>
              </a:rPr>
              <a:t>T</a:t>
            </a:r>
            <a:r>
              <a:rPr lang="en-US" sz="1200" b="1" i="1" dirty="0" smtClean="0">
                <a:solidFill>
                  <a:schemeClr val="tx1"/>
                </a:solidFill>
                <a:hlinkClick r:id="rId5"/>
              </a:rPr>
              <a:t>abletop Exercises Package</a:t>
            </a:r>
            <a:r>
              <a:rPr lang="en-US" sz="1200" b="1" dirty="0" smtClean="0">
                <a:solidFill>
                  <a:schemeClr val="tx1"/>
                </a:solidFill>
              </a:rPr>
              <a:t> </a:t>
            </a:r>
            <a:r>
              <a:rPr lang="en-US" sz="1200" dirty="0" smtClean="0">
                <a:solidFill>
                  <a:schemeClr val="tx1"/>
                </a:solidFill>
              </a:rPr>
              <a:t>to get started, but don’t be afraid to create your own tabletop exercise to simulate the most likely threats for your industry.</a:t>
            </a:r>
            <a:endParaRPr lang="en-US" sz="1200" dirty="0">
              <a:solidFill>
                <a:schemeClr val="tx1"/>
              </a:solidFill>
            </a:endParaRPr>
          </a:p>
        </p:txBody>
      </p:sp>
    </p:spTree>
    <p:extLst>
      <p:ext uri="{BB962C8B-B14F-4D97-AF65-F5344CB8AC3E}">
        <p14:creationId xmlns:p14="http://schemas.microsoft.com/office/powerpoint/2010/main" val="29745227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Conduct a post-mortem review of the incident</a:t>
            </a:r>
            <a:endParaRPr lang="en-US" dirty="0"/>
          </a:p>
        </p:txBody>
      </p:sp>
      <p:sp>
        <p:nvSpPr>
          <p:cNvPr id="3" name="Text Placeholder 2"/>
          <p:cNvSpPr>
            <a:spLocks noGrp="1"/>
          </p:cNvSpPr>
          <p:nvPr>
            <p:ph type="body" sz="quarter" idx="10"/>
          </p:nvPr>
        </p:nvSpPr>
        <p:spPr/>
        <p:txBody>
          <a:bodyPr/>
          <a:lstStyle/>
          <a:p>
            <a:r>
              <a:rPr lang="en-US" dirty="0" smtClean="0"/>
              <a:t>2.9</a:t>
            </a:r>
            <a:endParaRPr lang="en-US" dirty="0"/>
          </a:p>
        </p:txBody>
      </p:sp>
      <p:sp>
        <p:nvSpPr>
          <p:cNvPr id="4" name="TextBox 3"/>
          <p:cNvSpPr txBox="1"/>
          <p:nvPr/>
        </p:nvSpPr>
        <p:spPr>
          <a:xfrm>
            <a:off x="641268" y="1136998"/>
            <a:ext cx="4422222" cy="523220"/>
          </a:xfrm>
          <a:prstGeom prst="rect">
            <a:avLst/>
          </a:prstGeom>
        </p:spPr>
        <p:txBody>
          <a:bodyPr wrap="square" rtlCol="0">
            <a:spAutoFit/>
          </a:bodyPr>
          <a:lstStyle/>
          <a:p>
            <a:r>
              <a:rPr lang="en-US" sz="1400" b="1" dirty="0" smtClean="0"/>
              <a:t>Every incident offers new lessons, so make </a:t>
            </a:r>
            <a:br>
              <a:rPr lang="en-US" sz="1400" b="1" dirty="0" smtClean="0"/>
            </a:br>
            <a:r>
              <a:rPr lang="en-US" sz="1400" b="1" dirty="0" smtClean="0"/>
              <a:t>sure they don’t go to waste.</a:t>
            </a:r>
          </a:p>
        </p:txBody>
      </p:sp>
      <p:sp>
        <p:nvSpPr>
          <p:cNvPr id="5" name="TextBox 4"/>
          <p:cNvSpPr txBox="1"/>
          <p:nvPr/>
        </p:nvSpPr>
        <p:spPr>
          <a:xfrm>
            <a:off x="641268" y="1751358"/>
            <a:ext cx="3793572" cy="3785652"/>
          </a:xfrm>
          <a:prstGeom prst="rect">
            <a:avLst/>
          </a:prstGeom>
        </p:spPr>
        <p:txBody>
          <a:bodyPr wrap="square" rtlCol="0">
            <a:spAutoFit/>
          </a:bodyPr>
          <a:lstStyle/>
          <a:p>
            <a:r>
              <a:rPr lang="en-US" sz="1200" dirty="0" smtClean="0"/>
              <a:t>Once a security incident is finally over, organizations usually want to get back to business-as-usual. However,</a:t>
            </a:r>
            <a:r>
              <a:rPr lang="en-US" sz="1200" b="1" dirty="0" smtClean="0"/>
              <a:t> it’s important to review the successes, mistakes, and lessons learned over the course of the incident remediation.</a:t>
            </a:r>
            <a:endParaRPr lang="en-US" sz="1200" b="1" dirty="0"/>
          </a:p>
          <a:p>
            <a:endParaRPr lang="en-US" sz="1200" dirty="0" smtClean="0"/>
          </a:p>
          <a:p>
            <a:r>
              <a:rPr lang="en-US" sz="1200" dirty="0" smtClean="0"/>
              <a:t>By holding a post-mortem review of the incident, the SIRT will have </a:t>
            </a:r>
            <a:r>
              <a:rPr lang="en-US" sz="1200" b="1" dirty="0" smtClean="0"/>
              <a:t>an opportunity to discuss what parts of the communications efforts worked well and what parts could be improved.</a:t>
            </a:r>
          </a:p>
          <a:p>
            <a:endParaRPr lang="en-US" sz="1200" dirty="0"/>
          </a:p>
          <a:p>
            <a:r>
              <a:rPr lang="en-US" sz="1200" dirty="0" smtClean="0"/>
              <a:t>But to be effective, </a:t>
            </a:r>
            <a:r>
              <a:rPr lang="en-US" sz="1200" b="1" dirty="0" smtClean="0"/>
              <a:t>the post-mortem review needs to be scheduled as soon as possible after the incident or crisis has been wrapped up.</a:t>
            </a:r>
            <a:r>
              <a:rPr lang="en-US" sz="1200" dirty="0" smtClean="0"/>
              <a:t> This is so that SIRT members have clear memories of the events and how they handled each phase of the communications engagement.</a:t>
            </a:r>
          </a:p>
          <a:p>
            <a:endParaRPr lang="en-US" sz="1200" dirty="0" smtClean="0"/>
          </a:p>
          <a:p>
            <a:endParaRPr lang="en-US" sz="1200" dirty="0"/>
          </a:p>
          <a:p>
            <a:endParaRPr lang="en-US" sz="1200" dirty="0" smtClean="0"/>
          </a:p>
        </p:txBody>
      </p:sp>
      <p:grpSp>
        <p:nvGrpSpPr>
          <p:cNvPr id="6" name="Group 5"/>
          <p:cNvGrpSpPr/>
          <p:nvPr/>
        </p:nvGrpSpPr>
        <p:grpSpPr>
          <a:xfrm>
            <a:off x="320634" y="5250497"/>
            <a:ext cx="8556666" cy="952845"/>
            <a:chOff x="310684" y="2429629"/>
            <a:chExt cx="8556666" cy="952845"/>
          </a:xfrm>
        </p:grpSpPr>
        <p:sp>
          <p:nvSpPr>
            <p:cNvPr id="7" name="Text Placeholder 12"/>
            <p:cNvSpPr txBox="1">
              <a:spLocks/>
            </p:cNvSpPr>
            <p:nvPr/>
          </p:nvSpPr>
          <p:spPr>
            <a:xfrm>
              <a:off x="323388" y="2716618"/>
              <a:ext cx="8543962" cy="665856"/>
            </a:xfrm>
            <a:prstGeom prst="rect">
              <a:avLst/>
            </a:prstGeom>
            <a:solidFill>
              <a:schemeClr val="bg1">
                <a:lumMod val="95000"/>
              </a:schemeClr>
            </a:solidFill>
            <a:ln w="25400">
              <a:solidFill>
                <a:schemeClr val="bg1">
                  <a:lumMod val="95000"/>
                </a:schemeClr>
              </a:solidFill>
            </a:ln>
            <a:effectLst>
              <a:outerShdw blurRad="25400" dist="25400" dir="2700000" algn="ctr" rotWithShape="0">
                <a:srgbClr val="000000">
                  <a:alpha val="10000"/>
                </a:srgbClr>
              </a:outerShdw>
            </a:effectLst>
          </p:spPr>
          <p:txBody>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1025" indent="0">
                <a:spcBef>
                  <a:spcPct val="0"/>
                </a:spcBef>
                <a:buNone/>
              </a:pPr>
              <a:r>
                <a:rPr lang="en-US" dirty="0" smtClean="0"/>
                <a:t>The post-mortem review can also be a good way to boost the SIRT’s morale. Having the opportunity to discuss what members struggled with and what they did well can help them relax after the incident. This also can improve relationships between members, thereby enhancing their ability to communicate with each other. </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0684" y="2429629"/>
              <a:ext cx="3096774" cy="286513"/>
            </a:xfrm>
            <a:prstGeom prst="rect">
              <a:avLst/>
            </a:prstGeom>
          </p:spPr>
        </p:pic>
      </p:grpSp>
      <p:grpSp>
        <p:nvGrpSpPr>
          <p:cNvPr id="14" name="Group 13"/>
          <p:cNvGrpSpPr/>
          <p:nvPr/>
        </p:nvGrpSpPr>
        <p:grpSpPr>
          <a:xfrm>
            <a:off x="5063490" y="1142426"/>
            <a:ext cx="3623310" cy="3865014"/>
            <a:chOff x="5227320" y="1136998"/>
            <a:chExt cx="3486150" cy="3865014"/>
          </a:xfrm>
        </p:grpSpPr>
        <p:sp>
          <p:nvSpPr>
            <p:cNvPr id="11" name="Rectangle 10"/>
            <p:cNvSpPr/>
            <p:nvPr/>
          </p:nvSpPr>
          <p:spPr>
            <a:xfrm>
              <a:off x="5227320" y="1136998"/>
              <a:ext cx="3486150" cy="33432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a:t>Tips for an effective post-mortem</a:t>
              </a:r>
            </a:p>
          </p:txBody>
        </p:sp>
        <p:sp>
          <p:nvSpPr>
            <p:cNvPr id="13" name="Rectangle 12"/>
            <p:cNvSpPr/>
            <p:nvPr/>
          </p:nvSpPr>
          <p:spPr>
            <a:xfrm>
              <a:off x="5227320" y="1471328"/>
              <a:ext cx="3486150" cy="35306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1200"/>
                </a:spcAft>
              </a:pPr>
              <a:endParaRPr lang="en-US" sz="1100" b="1" dirty="0" smtClean="0">
                <a:solidFill>
                  <a:schemeClr val="tx1"/>
                </a:solidFill>
              </a:endParaRPr>
            </a:p>
            <a:p>
              <a:pPr marL="228600" indent="-228600">
                <a:spcAft>
                  <a:spcPts val="1200"/>
                </a:spcAft>
                <a:buFont typeface="+mj-lt"/>
                <a:buAutoNum type="arabicPeriod"/>
              </a:pPr>
              <a:r>
                <a:rPr lang="en-US" sz="1100" b="1" dirty="0" smtClean="0">
                  <a:solidFill>
                    <a:schemeClr val="tx1"/>
                  </a:solidFill>
                </a:rPr>
                <a:t>Keep </a:t>
              </a:r>
              <a:r>
                <a:rPr lang="en-US" sz="1100" b="1" dirty="0">
                  <a:solidFill>
                    <a:schemeClr val="tx1"/>
                  </a:solidFill>
                </a:rPr>
                <a:t>it brief –</a:t>
              </a:r>
              <a:r>
                <a:rPr lang="en-US" sz="1100" dirty="0">
                  <a:solidFill>
                    <a:schemeClr val="tx1"/>
                  </a:solidFill>
                </a:rPr>
                <a:t> the post-mortem shouldn’t become a new source of stress. An afternoon should be more than enough time for a review.</a:t>
              </a:r>
            </a:p>
            <a:p>
              <a:pPr marL="228600" indent="-228600">
                <a:spcAft>
                  <a:spcPts val="1200"/>
                </a:spcAft>
                <a:buFont typeface="+mj-lt"/>
                <a:buAutoNum type="arabicPeriod"/>
              </a:pPr>
              <a:r>
                <a:rPr lang="en-US" sz="1100" b="1" dirty="0">
                  <a:solidFill>
                    <a:schemeClr val="tx1"/>
                  </a:solidFill>
                </a:rPr>
                <a:t>Be supportive – </a:t>
              </a:r>
              <a:r>
                <a:rPr lang="en-US" sz="1100" dirty="0">
                  <a:solidFill>
                    <a:schemeClr val="tx1"/>
                  </a:solidFill>
                </a:rPr>
                <a:t>chances are you won’t make it through a security crisis without </a:t>
              </a:r>
              <a:r>
                <a:rPr lang="en-US" sz="1100" dirty="0" smtClean="0">
                  <a:solidFill>
                    <a:schemeClr val="tx1"/>
                  </a:solidFill>
                </a:rPr>
                <a:t>a few scratches</a:t>
              </a:r>
              <a:r>
                <a:rPr lang="en-US" sz="1100" dirty="0">
                  <a:solidFill>
                    <a:schemeClr val="tx1"/>
                  </a:solidFill>
                </a:rPr>
                <a:t>, but now is not the time lay blame or point fingers. The </a:t>
              </a:r>
              <a:r>
                <a:rPr lang="en-US" sz="1100" dirty="0" smtClean="0">
                  <a:solidFill>
                    <a:schemeClr val="tx1"/>
                  </a:solidFill>
                </a:rPr>
                <a:t>SIRT’s </a:t>
              </a:r>
              <a:r>
                <a:rPr lang="en-US" sz="1100" dirty="0">
                  <a:solidFill>
                    <a:schemeClr val="tx1"/>
                  </a:solidFill>
                </a:rPr>
                <a:t>success depends on good relationships, so be sure to complement each other’s strengths.</a:t>
              </a:r>
            </a:p>
            <a:p>
              <a:pPr marL="228600" indent="-228600">
                <a:spcAft>
                  <a:spcPts val="1200"/>
                </a:spcAft>
                <a:buFont typeface="+mj-lt"/>
                <a:buAutoNum type="arabicPeriod"/>
              </a:pPr>
              <a:r>
                <a:rPr lang="en-US" sz="1100" b="1" dirty="0">
                  <a:solidFill>
                    <a:schemeClr val="tx1"/>
                  </a:solidFill>
                </a:rPr>
                <a:t>Use constructive criticism </a:t>
              </a:r>
              <a:r>
                <a:rPr lang="en-US" sz="1100" b="1" dirty="0" smtClean="0">
                  <a:solidFill>
                    <a:schemeClr val="tx1"/>
                  </a:solidFill>
                </a:rPr>
                <a:t>–</a:t>
              </a:r>
              <a:r>
                <a:rPr lang="en-US" sz="1100" dirty="0" smtClean="0">
                  <a:solidFill>
                    <a:schemeClr val="tx1"/>
                  </a:solidFill>
                </a:rPr>
                <a:t> </a:t>
              </a:r>
              <a:r>
                <a:rPr lang="en-US" sz="1100" dirty="0">
                  <a:solidFill>
                    <a:schemeClr val="tx1"/>
                  </a:solidFill>
                </a:rPr>
                <a:t>acknowledge </a:t>
              </a:r>
              <a:r>
                <a:rPr lang="en-US" sz="1100" dirty="0" smtClean="0">
                  <a:solidFill>
                    <a:schemeClr val="tx1"/>
                  </a:solidFill>
                </a:rPr>
                <a:t>where </a:t>
              </a:r>
              <a:r>
                <a:rPr lang="en-US" sz="1100" dirty="0">
                  <a:solidFill>
                    <a:schemeClr val="tx1"/>
                  </a:solidFill>
                </a:rPr>
                <a:t>improvement could be made, but keep criticism constructive. Ultimately</a:t>
              </a:r>
              <a:r>
                <a:rPr lang="en-US" sz="1100" dirty="0" smtClean="0">
                  <a:solidFill>
                    <a:schemeClr val="tx1"/>
                  </a:solidFill>
                </a:rPr>
                <a:t>, </a:t>
              </a:r>
              <a:r>
                <a:rPr lang="en-US" sz="1100" dirty="0">
                  <a:solidFill>
                    <a:schemeClr val="tx1"/>
                  </a:solidFill>
                </a:rPr>
                <a:t>every member on the team is </a:t>
              </a:r>
              <a:r>
                <a:rPr lang="en-US" sz="1100" dirty="0" smtClean="0">
                  <a:solidFill>
                    <a:schemeClr val="tx1"/>
                  </a:solidFill>
                </a:rPr>
                <a:t>responsible for </a:t>
              </a:r>
              <a:r>
                <a:rPr lang="en-US" sz="1100" dirty="0">
                  <a:solidFill>
                    <a:schemeClr val="tx1"/>
                  </a:solidFill>
                </a:rPr>
                <a:t>its </a:t>
              </a:r>
              <a:r>
                <a:rPr lang="en-US" sz="1100" dirty="0" smtClean="0">
                  <a:solidFill>
                    <a:schemeClr val="tx1"/>
                  </a:solidFill>
                </a:rPr>
                <a:t>successes </a:t>
              </a:r>
              <a:r>
                <a:rPr lang="en-US" sz="1100" dirty="0">
                  <a:solidFill>
                    <a:schemeClr val="tx1"/>
                  </a:solidFill>
                </a:rPr>
                <a:t>and </a:t>
              </a:r>
              <a:r>
                <a:rPr lang="en-US" sz="1100" dirty="0" smtClean="0">
                  <a:solidFill>
                    <a:schemeClr val="tx1"/>
                  </a:solidFill>
                </a:rPr>
                <a:t>failures.</a:t>
              </a:r>
              <a:endParaRPr lang="en-US" sz="1100" dirty="0">
                <a:solidFill>
                  <a:schemeClr val="tx1"/>
                </a:solidFill>
              </a:endParaRPr>
            </a:p>
            <a:p>
              <a:pPr marL="228600" indent="-228600">
                <a:spcAft>
                  <a:spcPts val="1200"/>
                </a:spcAft>
                <a:buFont typeface="+mj-lt"/>
                <a:buAutoNum type="arabicPeriod"/>
              </a:pPr>
              <a:r>
                <a:rPr lang="en-US" sz="1100" b="1" dirty="0">
                  <a:solidFill>
                    <a:schemeClr val="tx1"/>
                  </a:solidFill>
                </a:rPr>
                <a:t>Take notes –</a:t>
              </a:r>
              <a:r>
                <a:rPr lang="en-US" sz="1100" dirty="0">
                  <a:solidFill>
                    <a:schemeClr val="tx1"/>
                  </a:solidFill>
                </a:rPr>
                <a:t> the point of the post-mortem is </a:t>
              </a:r>
              <a:r>
                <a:rPr lang="en-US" sz="1100" dirty="0" smtClean="0">
                  <a:solidFill>
                    <a:schemeClr val="tx1"/>
                  </a:solidFill>
                </a:rPr>
                <a:t>to learn, so make </a:t>
              </a:r>
              <a:r>
                <a:rPr lang="en-US" sz="1100" dirty="0">
                  <a:solidFill>
                    <a:schemeClr val="tx1"/>
                  </a:solidFill>
                </a:rPr>
                <a:t>sure the important data is tracked so the </a:t>
              </a:r>
              <a:r>
                <a:rPr lang="en-US" sz="1100" dirty="0" smtClean="0">
                  <a:solidFill>
                    <a:schemeClr val="tx1"/>
                  </a:solidFill>
                </a:rPr>
                <a:t>SIRT </a:t>
              </a:r>
              <a:r>
                <a:rPr lang="en-US" sz="1100" dirty="0">
                  <a:solidFill>
                    <a:schemeClr val="tx1"/>
                  </a:solidFill>
                </a:rPr>
                <a:t>can measure the response from one incident to the next.  </a:t>
              </a:r>
            </a:p>
            <a:p>
              <a:pPr marL="342900" indent="-342900">
                <a:buAutoNum type="arabicPeriod"/>
              </a:pPr>
              <a:endParaRPr lang="en-US" sz="1100" b="1" dirty="0">
                <a:solidFill>
                  <a:schemeClr val="tx1"/>
                </a:solidFill>
              </a:endParaRPr>
            </a:p>
          </p:txBody>
        </p:sp>
      </p:grpSp>
    </p:spTree>
    <p:extLst>
      <p:ext uri="{BB962C8B-B14F-4D97-AF65-F5344CB8AC3E}">
        <p14:creationId xmlns:p14="http://schemas.microsoft.com/office/powerpoint/2010/main" val="31384191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 metrics for your incident response communications with the </a:t>
            </a:r>
            <a:r>
              <a:rPr lang="en-US" i="1" dirty="0" smtClean="0"/>
              <a:t>Security Incident Metrics Tool</a:t>
            </a:r>
            <a:endParaRPr lang="en-US" i="1" dirty="0"/>
          </a:p>
        </p:txBody>
      </p:sp>
      <p:sp>
        <p:nvSpPr>
          <p:cNvPr id="4" name="Text Placeholder 3"/>
          <p:cNvSpPr>
            <a:spLocks noGrp="1"/>
          </p:cNvSpPr>
          <p:nvPr>
            <p:ph type="body" sz="quarter" idx="10"/>
          </p:nvPr>
        </p:nvSpPr>
        <p:spPr/>
        <p:txBody>
          <a:bodyPr/>
          <a:lstStyle/>
          <a:p>
            <a:r>
              <a:rPr lang="en-US" i="1" dirty="0"/>
              <a:t>Security Incident </a:t>
            </a:r>
            <a:r>
              <a:rPr lang="en-US" i="1" dirty="0" smtClean="0"/>
              <a:t>Metrics Tool</a:t>
            </a:r>
            <a:endParaRPr lang="en-US" i="1" dirty="0"/>
          </a:p>
        </p:txBody>
      </p:sp>
      <p:sp>
        <p:nvSpPr>
          <p:cNvPr id="5" name="Text Placeholder 4"/>
          <p:cNvSpPr>
            <a:spLocks noGrp="1"/>
          </p:cNvSpPr>
          <p:nvPr>
            <p:ph type="body" sz="quarter" idx="11"/>
          </p:nvPr>
        </p:nvSpPr>
        <p:spPr/>
        <p:txBody>
          <a:bodyPr/>
          <a:lstStyle/>
          <a:p>
            <a:r>
              <a:rPr lang="en-US" dirty="0" smtClean="0"/>
              <a:t>2.9</a:t>
            </a:r>
            <a:endParaRPr lang="en-US" dirty="0"/>
          </a:p>
        </p:txBody>
      </p:sp>
      <p:sp>
        <p:nvSpPr>
          <p:cNvPr id="3" name="TextBox 2"/>
          <p:cNvSpPr txBox="1"/>
          <p:nvPr/>
        </p:nvSpPr>
        <p:spPr>
          <a:xfrm>
            <a:off x="251520" y="1632890"/>
            <a:ext cx="2615126" cy="3539430"/>
          </a:xfrm>
          <a:prstGeom prst="rect">
            <a:avLst/>
          </a:prstGeom>
        </p:spPr>
        <p:txBody>
          <a:bodyPr wrap="square" rtlCol="0">
            <a:spAutoFit/>
          </a:bodyPr>
          <a:lstStyle/>
          <a:p>
            <a:r>
              <a:rPr lang="en-US" sz="1400" dirty="0" smtClean="0"/>
              <a:t>Part of your communications plan should be to track metrics related to the volume of communication types and the time spent preparing them for release.</a:t>
            </a:r>
          </a:p>
          <a:p>
            <a:endParaRPr lang="en-US" sz="1400" dirty="0"/>
          </a:p>
          <a:p>
            <a:r>
              <a:rPr lang="en-US" sz="1400" dirty="0"/>
              <a:t>By tracking this data, you’ll be able to see where efficiency could be improved, the costs associated with communications, and how the </a:t>
            </a:r>
            <a:r>
              <a:rPr lang="en-US" sz="1400" dirty="0" smtClean="0"/>
              <a:t>SIRT </a:t>
            </a:r>
            <a:r>
              <a:rPr lang="en-US" sz="1400" dirty="0"/>
              <a:t>feels about their performance from incident to </a:t>
            </a:r>
            <a:r>
              <a:rPr lang="en-US" sz="1400" dirty="0" smtClean="0"/>
              <a:t>incident.</a:t>
            </a:r>
          </a:p>
          <a:p>
            <a:endParaRPr lang="en-US" sz="1400" b="1" dirty="0"/>
          </a:p>
        </p:txBody>
      </p:sp>
      <p:grpSp>
        <p:nvGrpSpPr>
          <p:cNvPr id="20" name="Group 19"/>
          <p:cNvGrpSpPr/>
          <p:nvPr/>
        </p:nvGrpSpPr>
        <p:grpSpPr>
          <a:xfrm>
            <a:off x="3205759" y="5380036"/>
            <a:ext cx="5502360" cy="936277"/>
            <a:chOff x="4421488" y="5365709"/>
            <a:chExt cx="4445324" cy="936277"/>
          </a:xfrm>
        </p:grpSpPr>
        <p:sp>
          <p:nvSpPr>
            <p:cNvPr id="16" name="Rectangle 15"/>
            <p:cNvSpPr/>
            <p:nvPr/>
          </p:nvSpPr>
          <p:spPr>
            <a:xfrm>
              <a:off x="4421488" y="5365709"/>
              <a:ext cx="4445324" cy="9362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6"/>
            <p:cNvSpPr/>
            <p:nvPr/>
          </p:nvSpPr>
          <p:spPr>
            <a:xfrm>
              <a:off x="4534052" y="5609232"/>
              <a:ext cx="437160" cy="407001"/>
            </a:xfrm>
            <a:prstGeom prst="roundRect">
              <a:avLst>
                <a:gd name="adj" fmla="val 0"/>
              </a:avLst>
            </a:prstGeom>
            <a:solidFill>
              <a:srgbClr val="7B7B7B">
                <a:lumMod val="20000"/>
                <a:lumOff val="80000"/>
              </a:srgbClr>
            </a:solidFill>
            <a:ln w="25400" cap="flat" cmpd="sng" algn="ctr">
              <a:noFill/>
              <a:prstDash val="solid"/>
            </a:ln>
            <a:effectLst>
              <a:outerShdw blurRad="12700" dist="25400" dir="2700000" algn="tl" rotWithShape="0">
                <a:prstClr val="black">
                  <a:alpha val="4000"/>
                </a:prstClr>
              </a:outerShdw>
            </a:effectLst>
          </p:spPr>
          <p:txBody>
            <a:bodyPr rtlCol="0" anchor="ctr"/>
            <a:lstStyle>
              <a:defPPr>
                <a:defRPr lang="en-US"/>
              </a:defPPr>
              <a:lvl1pPr algn="ctr" rtl="0" fontAlgn="base">
                <a:spcBef>
                  <a:spcPct val="0"/>
                </a:spcBef>
                <a:spcAft>
                  <a:spcPct val="0"/>
                </a:spcAft>
                <a:defRPr kern="1200">
                  <a:solidFill>
                    <a:schemeClr val="lt1"/>
                  </a:solidFill>
                  <a:latin typeface="+mn-lt"/>
                  <a:ea typeface="+mn-ea"/>
                  <a:cs typeface="+mn-cs"/>
                </a:defRPr>
              </a:lvl1pPr>
              <a:lvl2pPr marL="457200" algn="ctr" rtl="0" fontAlgn="base">
                <a:spcBef>
                  <a:spcPct val="0"/>
                </a:spcBef>
                <a:spcAft>
                  <a:spcPct val="0"/>
                </a:spcAft>
                <a:defRPr kern="1200">
                  <a:solidFill>
                    <a:schemeClr val="lt1"/>
                  </a:solidFill>
                  <a:latin typeface="+mn-lt"/>
                  <a:ea typeface="+mn-ea"/>
                  <a:cs typeface="+mn-cs"/>
                </a:defRPr>
              </a:lvl2pPr>
              <a:lvl3pPr marL="914400" algn="ctr" rtl="0" fontAlgn="base">
                <a:spcBef>
                  <a:spcPct val="0"/>
                </a:spcBef>
                <a:spcAft>
                  <a:spcPct val="0"/>
                </a:spcAft>
                <a:defRPr kern="1200">
                  <a:solidFill>
                    <a:schemeClr val="lt1"/>
                  </a:solidFill>
                  <a:latin typeface="+mn-lt"/>
                  <a:ea typeface="+mn-ea"/>
                  <a:cs typeface="+mn-cs"/>
                </a:defRPr>
              </a:lvl3pPr>
              <a:lvl4pPr marL="1371600" algn="ctr" rtl="0" fontAlgn="base">
                <a:spcBef>
                  <a:spcPct val="0"/>
                </a:spcBef>
                <a:spcAft>
                  <a:spcPct val="0"/>
                </a:spcAft>
                <a:defRPr kern="1200">
                  <a:solidFill>
                    <a:schemeClr val="lt1"/>
                  </a:solidFill>
                  <a:latin typeface="+mn-lt"/>
                  <a:ea typeface="+mn-ea"/>
                  <a:cs typeface="+mn-cs"/>
                </a:defRPr>
              </a:lvl4pPr>
              <a:lvl5pPr marL="1828800" algn="ctr"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ndParaRPr>
            </a:p>
          </p:txBody>
        </p:sp>
        <p:pic>
          <p:nvPicPr>
            <p:cNvPr id="18" name="Picture 17" descr="tool.wmf"/>
            <p:cNvPicPr>
              <a:picLocks noChangeAspect="1"/>
            </p:cNvPicPr>
            <p:nvPr/>
          </p:nvPicPr>
          <p:blipFill>
            <a:blip r:embed="rId2" cstate="print"/>
            <a:stretch>
              <a:fillRect/>
            </a:stretch>
          </p:blipFill>
          <p:spPr>
            <a:xfrm>
              <a:off x="4647093" y="5660203"/>
              <a:ext cx="211077" cy="280610"/>
            </a:xfrm>
            <a:prstGeom prst="rect">
              <a:avLst/>
            </a:prstGeom>
            <a:ln>
              <a:noFill/>
            </a:ln>
          </p:spPr>
        </p:pic>
        <p:sp>
          <p:nvSpPr>
            <p:cNvPr id="19" name="Text Placeholder 11"/>
            <p:cNvSpPr txBox="1">
              <a:spLocks/>
            </p:cNvSpPr>
            <p:nvPr/>
          </p:nvSpPr>
          <p:spPr bwMode="auto">
            <a:xfrm>
              <a:off x="5169858" y="5442678"/>
              <a:ext cx="3498307" cy="740107"/>
            </a:xfrm>
            <a:prstGeom prst="rect">
              <a:avLst/>
            </a:prstGeom>
            <a:solidFill>
              <a:schemeClr val="bg1">
                <a:lumMod val="95000"/>
              </a:schemeClr>
            </a:solidFill>
            <a:ln w="9525">
              <a:noFill/>
              <a:miter lim="800000"/>
              <a:headEnd/>
              <a:tailEnd/>
            </a:ln>
          </p:spPr>
          <p:txBody>
            <a:bodyPr vert="horz" wrap="square" lIns="91440" tIns="45720" rIns="91440" bIns="45720" numCol="1" anchor="ctr" anchorCtr="0" compatLnSpc="1">
              <a:prstTxWarp prst="textNoShape">
                <a:avLst/>
              </a:prstTxWarp>
            </a:bodyPr>
            <a:lstStyle>
              <a:lvl1pPr marL="0" marR="0" indent="0" algn="l" defTabSz="914400" rtl="0" eaLnBrk="0" fontAlgn="base" latinLnBrk="0" hangingPunct="0">
                <a:lnSpc>
                  <a:spcPct val="100000"/>
                </a:lnSpc>
                <a:spcBef>
                  <a:spcPct val="20000"/>
                </a:spcBef>
                <a:spcAft>
                  <a:spcPct val="0"/>
                </a:spcAft>
                <a:buClr>
                  <a:schemeClr val="tx1"/>
                </a:buClr>
                <a:buSzPct val="120000"/>
                <a:buFont typeface="Arial" pitchFamily="34" charset="0"/>
                <a:buNone/>
                <a:tabLst/>
                <a:defRPr sz="1200" b="0" i="0" kern="1200" baseline="0">
                  <a:solidFill>
                    <a:schemeClr val="bg1"/>
                  </a:solidFill>
                  <a:latin typeface="+mn-lt"/>
                  <a:ea typeface="+mn-ea"/>
                  <a:cs typeface="+mn-cs"/>
                </a:defRPr>
              </a:lvl1pPr>
              <a:lvl2pPr marL="180975" indent="0" algn="l" rtl="0" eaLnBrk="1" fontAlgn="base" hangingPunct="1">
                <a:spcBef>
                  <a:spcPct val="20000"/>
                </a:spcBef>
                <a:spcAft>
                  <a:spcPct val="0"/>
                </a:spcAft>
                <a:buClr>
                  <a:schemeClr val="tx1"/>
                </a:buClr>
                <a:buSzPct val="150000"/>
                <a:buFont typeface="Arial" pitchFamily="34" charset="0"/>
                <a:buNone/>
                <a:defRPr sz="1200" kern="1200">
                  <a:solidFill>
                    <a:schemeClr val="tx1"/>
                  </a:solidFill>
                  <a:latin typeface="+mn-lt"/>
                  <a:ea typeface="+mn-ea"/>
                  <a:cs typeface="+mn-cs"/>
                </a:defRPr>
              </a:lvl2pPr>
              <a:lvl3pPr marL="361950" indent="0" algn="l" rtl="0" eaLnBrk="1" fontAlgn="base" hangingPunct="1">
                <a:spcBef>
                  <a:spcPct val="20000"/>
                </a:spcBef>
                <a:spcAft>
                  <a:spcPct val="0"/>
                </a:spcAft>
                <a:buClr>
                  <a:schemeClr val="tx1"/>
                </a:buClr>
                <a:buFont typeface="Arial" pitchFamily="34" charset="0"/>
                <a:buNone/>
                <a:defRPr sz="1200" kern="1200">
                  <a:solidFill>
                    <a:schemeClr val="tx1"/>
                  </a:solidFill>
                  <a:latin typeface="+mn-lt"/>
                  <a:ea typeface="+mn-ea"/>
                  <a:cs typeface="+mn-cs"/>
                </a:defRPr>
              </a:lvl3pPr>
              <a:lvl4pPr marL="542925" indent="0" algn="l" rtl="0" eaLnBrk="1" fontAlgn="base" hangingPunct="1">
                <a:spcBef>
                  <a:spcPct val="20000"/>
                </a:spcBef>
                <a:spcAft>
                  <a:spcPct val="0"/>
                </a:spcAft>
                <a:buClr>
                  <a:schemeClr val="tx1"/>
                </a:buClr>
                <a:buFont typeface="Wingdings" pitchFamily="2" charset="2"/>
                <a:buNone/>
                <a:defRPr sz="1200" kern="1200">
                  <a:solidFill>
                    <a:schemeClr val="tx1"/>
                  </a:solidFill>
                  <a:latin typeface="+mn-lt"/>
                  <a:ea typeface="+mn-ea"/>
                  <a:cs typeface="+mn-cs"/>
                </a:defRPr>
              </a:lvl4pPr>
              <a:lvl5pPr marL="1828800" indent="0" algn="l" rtl="0" eaLnBrk="1" fontAlgn="base" hangingPunct="1">
                <a:spcBef>
                  <a:spcPct val="20000"/>
                </a:spcBef>
                <a:spcAft>
                  <a:spcPct val="0"/>
                </a:spcAft>
                <a:buFont typeface="Arial"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tx1"/>
                  </a:solidFill>
                </a:rPr>
                <a:t>Customize </a:t>
              </a:r>
              <a:r>
                <a:rPr lang="en-US" b="1" dirty="0">
                  <a:solidFill>
                    <a:schemeClr val="tx1"/>
                  </a:solidFill>
                  <a:hlinkClick r:id="rId3"/>
                </a:rPr>
                <a:t>this </a:t>
              </a:r>
              <a:r>
                <a:rPr lang="en-US" b="1" dirty="0" smtClean="0">
                  <a:solidFill>
                    <a:schemeClr val="tx1"/>
                  </a:solidFill>
                  <a:hlinkClick r:id="rId3"/>
                </a:rPr>
                <a:t>tool</a:t>
              </a:r>
              <a:r>
                <a:rPr lang="en-US" dirty="0" smtClean="0">
                  <a:solidFill>
                    <a:schemeClr val="tx1"/>
                  </a:solidFill>
                </a:rPr>
                <a:t> to reflect the metrics your organization values and who is responsible for tracking and reporting them. </a:t>
              </a:r>
              <a:endParaRPr lang="en-US" dirty="0">
                <a:solidFill>
                  <a:schemeClr val="tx1"/>
                </a:solidFill>
              </a:endParaRPr>
            </a:p>
          </p:txBody>
        </p:sp>
      </p:grpSp>
      <p:pic>
        <p:nvPicPr>
          <p:cNvPr id="6" name="Picture 5"/>
          <p:cNvPicPr>
            <a:picLocks noChangeAspect="1"/>
          </p:cNvPicPr>
          <p:nvPr/>
        </p:nvPicPr>
        <p:blipFill>
          <a:blip r:embed="rId4"/>
          <a:stretch>
            <a:fillRect/>
          </a:stretch>
        </p:blipFill>
        <p:spPr>
          <a:xfrm>
            <a:off x="3205760" y="1729311"/>
            <a:ext cx="5464170" cy="3164807"/>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881082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8323761" y="423333"/>
            <a:ext cx="499533" cy="4995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Establish baseline metrics</a:t>
            </a:r>
          </a:p>
        </p:txBody>
      </p:sp>
      <p:graphicFrame>
        <p:nvGraphicFramePr>
          <p:cNvPr id="15" name="Table 14"/>
          <p:cNvGraphicFramePr>
            <a:graphicFrameLocks noGrp="1"/>
          </p:cNvGraphicFramePr>
          <p:nvPr>
            <p:extLst>
              <p:ext uri="{D42A27DB-BD31-4B8C-83A1-F6EECF244321}">
                <p14:modId xmlns:p14="http://schemas.microsoft.com/office/powerpoint/2010/main" val="681616019"/>
              </p:ext>
            </p:extLst>
          </p:nvPr>
        </p:nvGraphicFramePr>
        <p:xfrm>
          <a:off x="259111" y="2901129"/>
          <a:ext cx="8625779" cy="3291840"/>
        </p:xfrm>
        <a:graphic>
          <a:graphicData uri="http://schemas.openxmlformats.org/drawingml/2006/table">
            <a:tbl>
              <a:tblPr firstRow="1" bandRow="1">
                <a:tableStyleId>{5940675A-B579-460E-94D1-54222C63F5DA}</a:tableStyleId>
              </a:tblPr>
              <a:tblGrid>
                <a:gridCol w="5770628"/>
                <a:gridCol w="1487762"/>
                <a:gridCol w="1367389"/>
              </a:tblGrid>
              <a:tr h="185783">
                <a:tc>
                  <a:txBody>
                    <a:bodyPr/>
                    <a:lstStyle/>
                    <a:p>
                      <a:r>
                        <a:rPr lang="en-US" sz="1200" b="1" dirty="0" smtClean="0">
                          <a:solidFill>
                            <a:schemeClr val="bg1"/>
                          </a:solidFill>
                        </a:rPr>
                        <a:t>Metric</a:t>
                      </a:r>
                      <a:r>
                        <a:rPr lang="en-US" sz="1200" b="1" baseline="0" dirty="0" smtClean="0">
                          <a:solidFill>
                            <a:schemeClr val="bg1"/>
                          </a:solidFill>
                        </a:rPr>
                        <a:t> Description</a:t>
                      </a:r>
                      <a:endParaRPr lang="en-US" sz="1200" b="1" dirty="0">
                        <a:solidFill>
                          <a:schemeClr val="bg1"/>
                        </a:solidFill>
                      </a:endParaRPr>
                    </a:p>
                  </a:txBody>
                  <a:tcPr anchor="ctr">
                    <a:lnL w="12700" cmpd="sng">
                      <a:noFill/>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US" sz="1200" b="1" dirty="0" smtClean="0">
                          <a:solidFill>
                            <a:schemeClr val="bg1"/>
                          </a:solidFill>
                        </a:rPr>
                        <a:t>Current Metric</a:t>
                      </a:r>
                      <a:endParaRPr lang="en-US" sz="1200" b="1" dirty="0">
                        <a:solidFill>
                          <a:schemeClr val="bg1"/>
                        </a:solidFill>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US" sz="1200" b="1" dirty="0" smtClean="0">
                          <a:solidFill>
                            <a:schemeClr val="bg1"/>
                          </a:solidFill>
                        </a:rPr>
                        <a:t>Future Goal</a:t>
                      </a:r>
                      <a:endParaRPr lang="en-US" sz="1200" b="1" dirty="0">
                        <a:solidFill>
                          <a:schemeClr val="bg1"/>
                        </a:solidFill>
                      </a:endParaRPr>
                    </a:p>
                  </a:txBody>
                  <a:tcPr anchor="ctr">
                    <a:lnL w="19050" cap="flat" cmpd="sng" algn="ctr">
                      <a:solidFill>
                        <a:schemeClr val="bg1"/>
                      </a:solidFill>
                      <a:prstDash val="solid"/>
                      <a:round/>
                      <a:headEnd type="none" w="med" len="med"/>
                      <a:tailEnd type="none" w="med" len="med"/>
                    </a:lnL>
                    <a:lnR w="12700" cmpd="sng">
                      <a:noFill/>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151900">
                <a:tc>
                  <a:txBody>
                    <a:bodyPr/>
                    <a:lstStyle/>
                    <a:p>
                      <a:r>
                        <a:rPr lang="en-US" sz="1200" dirty="0" smtClean="0"/>
                        <a:t>Number of security</a:t>
                      </a:r>
                      <a:r>
                        <a:rPr lang="en-US" sz="1200" baseline="0" dirty="0" smtClean="0"/>
                        <a:t> events </a:t>
                      </a:r>
                      <a:r>
                        <a:rPr lang="en-US" sz="1200" dirty="0" smtClean="0"/>
                        <a:t>per year</a:t>
                      </a:r>
                      <a:endParaRPr lang="en-US" sz="1200" dirty="0"/>
                    </a:p>
                  </a:txBody>
                  <a:tcP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smtClean="0"/>
                        <a:t>175</a:t>
                      </a:r>
                      <a:endParaRPr lang="en-US" sz="1200"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smtClean="0"/>
                        <a:t>30</a:t>
                      </a:r>
                      <a:endParaRPr lang="en-US" sz="1200" dirty="0"/>
                    </a:p>
                  </a:txBody>
                  <a:tcPr>
                    <a:lnL w="19050" cap="flat" cmpd="sng" algn="ctr">
                      <a:solidFill>
                        <a:schemeClr val="bg1"/>
                      </a:solidFill>
                      <a:prstDash val="solid"/>
                      <a:round/>
                      <a:headEnd type="none" w="med" len="med"/>
                      <a:tailEnd type="none" w="med" len="med"/>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51900">
                <a:tc>
                  <a:txBody>
                    <a:bodyPr/>
                    <a:lstStyle/>
                    <a:p>
                      <a:r>
                        <a:rPr lang="en-US" sz="1200" dirty="0" smtClean="0"/>
                        <a:t>Number of security</a:t>
                      </a:r>
                      <a:r>
                        <a:rPr lang="en-US" sz="1200" baseline="0" dirty="0" smtClean="0"/>
                        <a:t> incidents per year</a:t>
                      </a:r>
                      <a:endParaRPr lang="en-US" sz="1200" dirty="0"/>
                    </a:p>
                  </a:txBody>
                  <a:tcP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smtClean="0"/>
                        <a:t>61</a:t>
                      </a:r>
                      <a:endParaRPr lang="en-US" sz="1200"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smtClean="0"/>
                        <a:t>20</a:t>
                      </a:r>
                      <a:endParaRPr lang="en-US" sz="1200" dirty="0"/>
                    </a:p>
                  </a:txBody>
                  <a:tcPr>
                    <a:lnL w="19050" cap="flat" cmpd="sng" algn="ctr">
                      <a:solidFill>
                        <a:schemeClr val="bg1"/>
                      </a:solidFill>
                      <a:prstDash val="solid"/>
                      <a:round/>
                      <a:headEnd type="none" w="med" len="med"/>
                      <a:tailEnd type="none" w="med" len="med"/>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51900">
                <a:tc>
                  <a:txBody>
                    <a:bodyPr/>
                    <a:lstStyle/>
                    <a:p>
                      <a:r>
                        <a:rPr lang="en-US" sz="1200" dirty="0" smtClean="0"/>
                        <a:t>Average</a:t>
                      </a:r>
                      <a:r>
                        <a:rPr lang="en-US" sz="1200" baseline="0" dirty="0" smtClean="0"/>
                        <a:t> t</a:t>
                      </a:r>
                      <a:r>
                        <a:rPr lang="en-US" sz="1200" dirty="0" smtClean="0"/>
                        <a:t>ime</a:t>
                      </a:r>
                      <a:r>
                        <a:rPr lang="en-US" sz="1200" baseline="0" dirty="0" smtClean="0"/>
                        <a:t> spent on communications approval (in days)</a:t>
                      </a:r>
                      <a:endParaRPr lang="en-US" sz="1200" dirty="0"/>
                    </a:p>
                  </a:txBody>
                  <a:tcP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smtClean="0"/>
                        <a:t>3</a:t>
                      </a:r>
                      <a:endParaRPr lang="en-US" sz="1200"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smtClean="0"/>
                        <a:t>1</a:t>
                      </a:r>
                      <a:endParaRPr lang="en-US" sz="1200" dirty="0"/>
                    </a:p>
                  </a:txBody>
                  <a:tcPr>
                    <a:lnL w="19050" cap="flat" cmpd="sng" algn="ctr">
                      <a:solidFill>
                        <a:schemeClr val="bg1"/>
                      </a:solidFill>
                      <a:prstDash val="solid"/>
                      <a:round/>
                      <a:headEnd type="none" w="med" len="med"/>
                      <a:tailEnd type="none" w="med" len="med"/>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51900">
                <a:tc>
                  <a:txBody>
                    <a:bodyPr/>
                    <a:lstStyle/>
                    <a:p>
                      <a:r>
                        <a:rPr lang="en-US" sz="1200" dirty="0" smtClean="0"/>
                        <a:t>Average time to issue a holding statement (in days)</a:t>
                      </a:r>
                      <a:endParaRPr lang="en-US" sz="1200" dirty="0"/>
                    </a:p>
                  </a:txBody>
                  <a:tcP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smtClean="0"/>
                        <a:t>10</a:t>
                      </a:r>
                      <a:endParaRPr lang="en-US" sz="1200"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smtClean="0"/>
                        <a:t>3</a:t>
                      </a:r>
                      <a:endParaRPr lang="en-US" sz="1200" dirty="0"/>
                    </a:p>
                  </a:txBody>
                  <a:tcPr>
                    <a:lnL w="19050" cap="flat" cmpd="sng" algn="ctr">
                      <a:solidFill>
                        <a:schemeClr val="bg1"/>
                      </a:solidFill>
                      <a:prstDash val="solid"/>
                      <a:round/>
                      <a:headEnd type="none" w="med" len="med"/>
                      <a:tailEnd type="none" w="med" len="med"/>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51900">
                <a:tc>
                  <a:txBody>
                    <a:bodyPr/>
                    <a:lstStyle/>
                    <a:p>
                      <a:r>
                        <a:rPr lang="en-US" sz="1200" dirty="0" smtClean="0"/>
                        <a:t>Average</a:t>
                      </a:r>
                      <a:r>
                        <a:rPr lang="en-US" sz="1200" baseline="0" dirty="0" smtClean="0"/>
                        <a:t> severity of fallout on social media (out of 10)</a:t>
                      </a:r>
                      <a:endParaRPr lang="en-US" sz="1200" dirty="0"/>
                    </a:p>
                  </a:txBody>
                  <a:tcP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smtClean="0"/>
                        <a:t>7.5</a:t>
                      </a:r>
                      <a:endParaRPr lang="en-US" sz="1200"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200" dirty="0" smtClean="0"/>
                        <a:t>3</a:t>
                      </a:r>
                      <a:endParaRPr lang="en-US" sz="1200" dirty="0"/>
                    </a:p>
                  </a:txBody>
                  <a:tcPr>
                    <a:lnL w="19050" cap="flat" cmpd="sng" algn="ctr">
                      <a:solidFill>
                        <a:schemeClr val="bg1"/>
                      </a:solidFill>
                      <a:prstDash val="solid"/>
                      <a:round/>
                      <a:headEnd type="none" w="med" len="med"/>
                      <a:tailEnd type="none" w="med" len="med"/>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51900">
                <a:tc>
                  <a:txBody>
                    <a:bodyPr/>
                    <a:lstStyle/>
                    <a:p>
                      <a:r>
                        <a:rPr lang="en-US" sz="1200" dirty="0" smtClean="0"/>
                        <a:t>Other metric</a:t>
                      </a:r>
                      <a:endParaRPr lang="en-US" sz="1200" dirty="0"/>
                    </a:p>
                  </a:txBody>
                  <a:tcP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p>
                  </a:txBody>
                  <a:tcPr>
                    <a:lnL w="19050" cap="flat" cmpd="sng" algn="ctr">
                      <a:solidFill>
                        <a:schemeClr val="bg1"/>
                      </a:solidFill>
                      <a:prstDash val="solid"/>
                      <a:round/>
                      <a:headEnd type="none" w="med" len="med"/>
                      <a:tailEnd type="none" w="med" len="med"/>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243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Other metric</a:t>
                      </a:r>
                    </a:p>
                  </a:txBody>
                  <a:tcP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p>
                  </a:txBody>
                  <a:tcPr>
                    <a:lnL w="19050" cap="flat" cmpd="sng" algn="ctr">
                      <a:solidFill>
                        <a:schemeClr val="bg1"/>
                      </a:solidFill>
                      <a:prstDash val="solid"/>
                      <a:round/>
                      <a:headEnd type="none" w="med" len="med"/>
                      <a:tailEnd type="none" w="med" len="med"/>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519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Other metric</a:t>
                      </a:r>
                    </a:p>
                  </a:txBody>
                  <a:tcP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p>
                  </a:txBody>
                  <a:tcPr>
                    <a:lnL w="19050" cap="flat" cmpd="sng" algn="ctr">
                      <a:solidFill>
                        <a:schemeClr val="bg1"/>
                      </a:solidFill>
                      <a:prstDash val="solid"/>
                      <a:round/>
                      <a:headEnd type="none" w="med" len="med"/>
                      <a:tailEnd type="none" w="med" len="med"/>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51900">
                <a:tc>
                  <a:txBody>
                    <a:bodyPr/>
                    <a:lstStyle/>
                    <a:p>
                      <a:r>
                        <a:rPr lang="en-US" sz="1200" dirty="0" smtClean="0"/>
                        <a:t>Other metric</a:t>
                      </a:r>
                      <a:endParaRPr lang="en-US" sz="1200" dirty="0"/>
                    </a:p>
                  </a:txBody>
                  <a:tcP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p>
                  </a:txBody>
                  <a:tcPr>
                    <a:lnL w="19050" cap="flat" cmpd="sng" algn="ctr">
                      <a:solidFill>
                        <a:schemeClr val="bg1"/>
                      </a:solidFill>
                      <a:prstDash val="solid"/>
                      <a:round/>
                      <a:headEnd type="none" w="med" len="med"/>
                      <a:tailEnd type="none" w="med" len="med"/>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519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Other metric</a:t>
                      </a:r>
                    </a:p>
                  </a:txBody>
                  <a:tcP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p>
                  </a:txBody>
                  <a:tcPr>
                    <a:lnL w="19050" cap="flat" cmpd="sng" algn="ctr">
                      <a:solidFill>
                        <a:schemeClr val="bg1"/>
                      </a:solidFill>
                      <a:prstDash val="solid"/>
                      <a:round/>
                      <a:headEnd type="none" w="med" len="med"/>
                      <a:tailEnd type="none" w="med" len="med"/>
                    </a:lnL>
                    <a:lnR w="12700" cmpd="sng">
                      <a:noFill/>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519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Other metric</a:t>
                      </a:r>
                    </a:p>
                  </a:txBody>
                  <a:tcPr>
                    <a:lnL w="12700" cmpd="sng">
                      <a:noFill/>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US" sz="1200" dirty="0"/>
                    </a:p>
                  </a:txBody>
                  <a:tcPr>
                    <a:lnL w="19050" cap="flat" cmpd="sng" algn="ctr">
                      <a:solidFill>
                        <a:schemeClr val="bg1"/>
                      </a:solidFill>
                      <a:prstDash val="solid"/>
                      <a:round/>
                      <a:headEnd type="none" w="med" len="med"/>
                      <a:tailEnd type="none" w="med" len="med"/>
                    </a:lnL>
                    <a:lnR w="12700" cmpd="sng">
                      <a:noFill/>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sp>
        <p:nvSpPr>
          <p:cNvPr id="13" name="Text Placeholder 3"/>
          <p:cNvSpPr txBox="1">
            <a:spLocks/>
          </p:cNvSpPr>
          <p:nvPr/>
        </p:nvSpPr>
        <p:spPr bwMode="auto">
          <a:xfrm>
            <a:off x="305526" y="1593149"/>
            <a:ext cx="8517768" cy="12505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74625" indent="-174625" algn="l" rtl="0" eaLnBrk="0" fontAlgn="base" hangingPunct="0">
              <a:lnSpc>
                <a:spcPct val="100000"/>
              </a:lnSpc>
              <a:spcBef>
                <a:spcPts val="500"/>
              </a:spcBef>
              <a:spcAft>
                <a:spcPct val="0"/>
              </a:spcAft>
              <a:buClr>
                <a:schemeClr val="tx1"/>
              </a:buClr>
              <a:buSzPct val="120000"/>
              <a:buFont typeface="Arial" pitchFamily="34" charset="0"/>
              <a:buChar char="•"/>
              <a:defRPr sz="1200" kern="1200" baseline="0">
                <a:solidFill>
                  <a:schemeClr val="tx1"/>
                </a:solidFill>
                <a:latin typeface="+mn-lt"/>
                <a:ea typeface="+mn-ea"/>
                <a:cs typeface="+mn-cs"/>
              </a:defRPr>
            </a:lvl1pPr>
            <a:lvl2pPr marL="361950" indent="-180975" algn="l" rtl="0" eaLnBrk="0" fontAlgn="base" hangingPunct="0">
              <a:lnSpc>
                <a:spcPct val="100000"/>
              </a:lnSpc>
              <a:spcBef>
                <a:spcPts val="5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0" fontAlgn="base" hangingPunct="0">
              <a:lnSpc>
                <a:spcPct val="100000"/>
              </a:lnSpc>
              <a:spcBef>
                <a:spcPts val="500"/>
              </a:spcBef>
              <a:spcAft>
                <a:spcPct val="0"/>
              </a:spcAft>
              <a:buClr>
                <a:schemeClr val="tx1"/>
              </a:buClr>
              <a:buSzPct val="100000"/>
              <a:buFont typeface="Arial" pitchFamily="34" charset="0"/>
              <a:buChar char="–"/>
              <a:defRPr sz="1200" kern="1200" baseline="0">
                <a:solidFill>
                  <a:schemeClr val="tx1"/>
                </a:solidFill>
                <a:latin typeface="+mn-lt"/>
                <a:ea typeface="+mn-ea"/>
                <a:cs typeface="+mn-cs"/>
              </a:defRPr>
            </a:lvl3pPr>
            <a:lvl4pPr marL="714375" indent="-171450" algn="l" rtl="0" eaLnBrk="0" fontAlgn="base" hangingPunct="0">
              <a:lnSpc>
                <a:spcPct val="100000"/>
              </a:lnSpc>
              <a:spcBef>
                <a:spcPts val="500"/>
              </a:spcBef>
              <a:spcAft>
                <a:spcPct val="0"/>
              </a:spcAft>
              <a:buClr>
                <a:schemeClr val="tx1"/>
              </a:buClr>
              <a:buSzPct val="100000"/>
              <a:buFont typeface="Wingdings" pitchFamily="2" charset="2"/>
              <a:buChar char="§"/>
              <a:defRPr sz="1200" kern="1200">
                <a:solidFill>
                  <a:schemeClr val="tx1"/>
                </a:solidFill>
                <a:latin typeface="+mn-lt"/>
                <a:ea typeface="+mn-ea"/>
                <a:cs typeface="+mn-cs"/>
              </a:defRPr>
            </a:lvl4pPr>
            <a:lvl5pPr marL="1614488" indent="-174625" algn="l" rtl="0" eaLnBrk="0" fontAlgn="base" hangingPunct="0">
              <a:lnSpc>
                <a:spcPts val="1350"/>
              </a:lnSpc>
              <a:spcBef>
                <a:spcPts val="500"/>
              </a:spcBef>
              <a:spcAft>
                <a:spcPct val="0"/>
              </a:spcAft>
              <a:buSzPct val="150000"/>
              <a:buFont typeface="Arial" pitchFamily="34" charset="0"/>
              <a:buChar char="◦"/>
              <a:tabLst/>
              <a:defRPr sz="12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indent="-228600">
              <a:buClr>
                <a:srgbClr val="333333"/>
              </a:buClr>
              <a:buSzPct val="100000"/>
              <a:buFont typeface="+mj-lt"/>
              <a:buAutoNum type="arabicPeriod"/>
            </a:pPr>
            <a:r>
              <a:rPr lang="en-US" b="1" dirty="0" smtClean="0">
                <a:solidFill>
                  <a:srgbClr val="333333"/>
                </a:solidFill>
              </a:rPr>
              <a:t>Increased communications efficiency</a:t>
            </a:r>
            <a:r>
              <a:rPr lang="en-US" b="1" dirty="0">
                <a:solidFill>
                  <a:srgbClr val="333333"/>
                </a:solidFill>
              </a:rPr>
              <a:t>:</a:t>
            </a:r>
            <a:r>
              <a:rPr lang="en-US" dirty="0" smtClean="0">
                <a:solidFill>
                  <a:srgbClr val="333333"/>
                </a:solidFill>
              </a:rPr>
              <a:t> response time and approval processes will speed up after communications planning helps to streamline decision-making processes.</a:t>
            </a:r>
            <a:endParaRPr lang="en-US" dirty="0">
              <a:solidFill>
                <a:srgbClr val="333333"/>
              </a:solidFill>
            </a:endParaRPr>
          </a:p>
          <a:p>
            <a:pPr marL="228600" indent="-228600">
              <a:buClr>
                <a:srgbClr val="333333"/>
              </a:buClr>
              <a:buSzPct val="100000"/>
              <a:buFont typeface="+mj-lt"/>
              <a:buAutoNum type="arabicPeriod"/>
            </a:pPr>
            <a:r>
              <a:rPr lang="en-US" b="1" dirty="0" smtClean="0">
                <a:solidFill>
                  <a:srgbClr val="333333"/>
                </a:solidFill>
              </a:rPr>
              <a:t>Increased awareness of the challenges associated with each incident type: </a:t>
            </a:r>
            <a:r>
              <a:rPr lang="en-US" dirty="0" smtClean="0">
                <a:solidFill>
                  <a:srgbClr val="333333"/>
                </a:solidFill>
              </a:rPr>
              <a:t>effectiveness of the response will </a:t>
            </a:r>
            <a:r>
              <a:rPr lang="en-US" dirty="0">
                <a:solidFill>
                  <a:srgbClr val="333333"/>
                </a:solidFill>
              </a:rPr>
              <a:t>improve as </a:t>
            </a:r>
            <a:r>
              <a:rPr lang="en-US" dirty="0" smtClean="0">
                <a:solidFill>
                  <a:srgbClr val="333333"/>
                </a:solidFill>
              </a:rPr>
              <a:t>the </a:t>
            </a:r>
            <a:r>
              <a:rPr lang="en-US" dirty="0">
                <a:solidFill>
                  <a:srgbClr val="333333"/>
                </a:solidFill>
              </a:rPr>
              <a:t>communications team becomes more familiar with what needs to be done and how to do it</a:t>
            </a:r>
            <a:r>
              <a:rPr lang="en-US" dirty="0" smtClean="0">
                <a:solidFill>
                  <a:srgbClr val="333333"/>
                </a:solidFill>
              </a:rPr>
              <a:t>.</a:t>
            </a:r>
          </a:p>
          <a:p>
            <a:pPr marL="228600" indent="-228600">
              <a:buClr>
                <a:srgbClr val="333333"/>
              </a:buClr>
              <a:buSzPct val="100000"/>
              <a:buFont typeface="+mj-lt"/>
              <a:buAutoNum type="arabicPeriod"/>
            </a:pPr>
            <a:r>
              <a:rPr lang="en-US" b="1" dirty="0" smtClean="0">
                <a:solidFill>
                  <a:srgbClr val="333333"/>
                </a:solidFill>
              </a:rPr>
              <a:t>Defined threat escalation protocol: </a:t>
            </a:r>
            <a:r>
              <a:rPr lang="en-US" dirty="0" smtClean="0">
                <a:solidFill>
                  <a:srgbClr val="333333"/>
                </a:solidFill>
              </a:rPr>
              <a:t>knowing who needs to be contacted and when takes a lot of the guesswork out of incident response.</a:t>
            </a:r>
          </a:p>
          <a:p>
            <a:pPr marL="228600" indent="-228600">
              <a:buClr>
                <a:srgbClr val="333333"/>
              </a:buClr>
              <a:buSzPct val="100000"/>
              <a:buFont typeface="+mj-lt"/>
              <a:buAutoNum type="arabicPeriod"/>
            </a:pPr>
            <a:endParaRPr lang="en-US" b="1" dirty="0" smtClean="0">
              <a:solidFill>
                <a:srgbClr val="333333"/>
              </a:solidFill>
            </a:endParaRPr>
          </a:p>
        </p:txBody>
      </p:sp>
      <p:sp>
        <p:nvSpPr>
          <p:cNvPr id="14" name="TextBox 13"/>
          <p:cNvSpPr txBox="1"/>
          <p:nvPr>
            <p:custDataLst>
              <p:tags r:id="rId1"/>
            </p:custDataLst>
          </p:nvPr>
        </p:nvSpPr>
        <p:spPr>
          <a:xfrm>
            <a:off x="259234" y="1285372"/>
            <a:ext cx="3190297" cy="307777"/>
          </a:xfrm>
          <a:prstGeom prst="rect">
            <a:avLst/>
          </a:prstGeom>
          <a:noFill/>
        </p:spPr>
        <p:txBody>
          <a:bodyPr wrap="none" rtlCol="0">
            <a:spAutoFit/>
          </a:bodyPr>
          <a:lstStyle/>
          <a:p>
            <a:pPr fontAlgn="base">
              <a:spcBef>
                <a:spcPct val="0"/>
              </a:spcBef>
              <a:spcAft>
                <a:spcPct val="0"/>
              </a:spcAft>
            </a:pPr>
            <a:r>
              <a:rPr lang="en-US" sz="1400" dirty="0" smtClean="0">
                <a:solidFill>
                  <a:srgbClr val="333333"/>
                </a:solidFill>
              </a:rPr>
              <a:t>Baseline metrics will improve through:</a:t>
            </a:r>
            <a:endParaRPr lang="en-US" sz="1400" dirty="0">
              <a:solidFill>
                <a:srgbClr val="333333"/>
              </a:solidFill>
            </a:endParaRPr>
          </a:p>
        </p:txBody>
      </p:sp>
      <p:sp>
        <p:nvSpPr>
          <p:cNvPr id="6" name="Rectangle 5"/>
          <p:cNvSpPr/>
          <p:nvPr/>
        </p:nvSpPr>
        <p:spPr>
          <a:xfrm rot="20631214">
            <a:off x="3867994" y="4378146"/>
            <a:ext cx="1408014" cy="6554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smtClean="0"/>
              <a:t>Sample</a:t>
            </a:r>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3827" y="536977"/>
            <a:ext cx="279399" cy="279399"/>
          </a:xfrm>
          <a:prstGeom prst="rect">
            <a:avLst/>
          </a:prstGeom>
        </p:spPr>
      </p:pic>
    </p:spTree>
    <p:extLst>
      <p:ext uri="{BB962C8B-B14F-4D97-AF65-F5344CB8AC3E}">
        <p14:creationId xmlns:p14="http://schemas.microsoft.com/office/powerpoint/2010/main" val="12771664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sharing information with your peers</a:t>
            </a:r>
            <a:endParaRPr lang="en-US" dirty="0"/>
          </a:p>
        </p:txBody>
      </p:sp>
      <p:sp>
        <p:nvSpPr>
          <p:cNvPr id="3" name="Text Placeholder 2"/>
          <p:cNvSpPr>
            <a:spLocks noGrp="1"/>
          </p:cNvSpPr>
          <p:nvPr>
            <p:ph type="body" sz="quarter" idx="10"/>
          </p:nvPr>
        </p:nvSpPr>
        <p:spPr>
          <a:xfrm>
            <a:off x="0" y="245442"/>
            <a:ext cx="742950" cy="891556"/>
          </a:xfrm>
        </p:spPr>
        <p:txBody>
          <a:bodyPr/>
          <a:lstStyle/>
          <a:p>
            <a:r>
              <a:rPr lang="en-US" dirty="0" smtClean="0"/>
              <a:t>2.10</a:t>
            </a:r>
            <a:endParaRPr lang="en-US" dirty="0"/>
          </a:p>
        </p:txBody>
      </p:sp>
      <p:sp>
        <p:nvSpPr>
          <p:cNvPr id="4" name="TextBox 3"/>
          <p:cNvSpPr txBox="1"/>
          <p:nvPr/>
        </p:nvSpPr>
        <p:spPr>
          <a:xfrm>
            <a:off x="331470" y="1430306"/>
            <a:ext cx="8355424" cy="2677656"/>
          </a:xfrm>
          <a:prstGeom prst="rect">
            <a:avLst/>
          </a:prstGeom>
        </p:spPr>
        <p:txBody>
          <a:bodyPr wrap="square" rtlCol="0">
            <a:spAutoFit/>
          </a:bodyPr>
          <a:lstStyle/>
          <a:p>
            <a:r>
              <a:rPr lang="en-US" sz="1400" dirty="0" smtClean="0"/>
              <a:t>In some industries, such as finance, it’s common to share incident information with peers who are also in the industry. </a:t>
            </a:r>
          </a:p>
          <a:p>
            <a:endParaRPr lang="en-US" sz="1400" dirty="0"/>
          </a:p>
          <a:p>
            <a:r>
              <a:rPr lang="en-US" sz="1400" dirty="0" smtClean="0"/>
              <a:t>The idea here is that every organization within that industry faces the same kinds of threats: if everyone shares their incident experiences, it increases the security of the industry as a whole by helping </a:t>
            </a:r>
            <a:r>
              <a:rPr lang="en-US" sz="1400" dirty="0"/>
              <a:t>others to prepare for similar </a:t>
            </a:r>
            <a:r>
              <a:rPr lang="en-US" sz="1400" dirty="0" smtClean="0"/>
              <a:t>threats.</a:t>
            </a:r>
            <a:br>
              <a:rPr lang="en-US" sz="1400" dirty="0" smtClean="0"/>
            </a:br>
            <a:endParaRPr lang="en-US" sz="1400" dirty="0" smtClean="0"/>
          </a:p>
          <a:p>
            <a:r>
              <a:rPr lang="en-US" sz="1400" dirty="0" smtClean="0"/>
              <a:t>If you have contacts at other organizations within your industry, consider reaching out to them about sharing security incident data. Sometimes you can gain valuable insights into how to improve your own security culture by talking to others about theirs.</a:t>
            </a:r>
          </a:p>
          <a:p>
            <a:endParaRPr lang="en-US" sz="1400" dirty="0"/>
          </a:p>
          <a:p>
            <a:endParaRPr lang="en-US" sz="1400" dirty="0" smtClean="0"/>
          </a:p>
        </p:txBody>
      </p:sp>
      <p:sp>
        <p:nvSpPr>
          <p:cNvPr id="5" name="TextBox 4"/>
          <p:cNvSpPr txBox="1"/>
          <p:nvPr/>
        </p:nvSpPr>
        <p:spPr>
          <a:xfrm>
            <a:off x="337656" y="1081562"/>
            <a:ext cx="4949190" cy="307777"/>
          </a:xfrm>
          <a:prstGeom prst="rect">
            <a:avLst/>
          </a:prstGeom>
        </p:spPr>
        <p:txBody>
          <a:bodyPr wrap="square" rtlCol="0">
            <a:spAutoFit/>
          </a:bodyPr>
          <a:lstStyle/>
          <a:p>
            <a:r>
              <a:rPr lang="en-US" sz="1400" b="1" dirty="0" smtClean="0"/>
              <a:t>There’s safety in numbers.</a:t>
            </a:r>
          </a:p>
        </p:txBody>
      </p:sp>
      <p:sp>
        <p:nvSpPr>
          <p:cNvPr id="10" name="TextBox 9"/>
          <p:cNvSpPr txBox="1"/>
          <p:nvPr/>
        </p:nvSpPr>
        <p:spPr>
          <a:xfrm>
            <a:off x="1367209" y="4439668"/>
            <a:ext cx="3262427" cy="954107"/>
          </a:xfrm>
          <a:prstGeom prst="rect">
            <a:avLst/>
          </a:prstGeom>
        </p:spPr>
        <p:txBody>
          <a:bodyPr wrap="square" rtlCol="0">
            <a:spAutoFit/>
          </a:bodyPr>
          <a:lstStyle/>
          <a:p>
            <a:r>
              <a:rPr lang="en-US" sz="1400" dirty="0"/>
              <a:t>o</a:t>
            </a:r>
            <a:r>
              <a:rPr lang="en-US" sz="1400" dirty="0" smtClean="0"/>
              <a:t>f organizations believe sharing data breach information helps to foster collaboration among peers and industry groups.</a:t>
            </a:r>
          </a:p>
        </p:txBody>
      </p:sp>
      <p:sp>
        <p:nvSpPr>
          <p:cNvPr id="11" name="Oval 10"/>
          <p:cNvSpPr/>
          <p:nvPr/>
        </p:nvSpPr>
        <p:spPr>
          <a:xfrm>
            <a:off x="246185" y="4401270"/>
            <a:ext cx="937260" cy="9372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77%</a:t>
            </a:r>
          </a:p>
        </p:txBody>
      </p:sp>
      <p:sp>
        <p:nvSpPr>
          <p:cNvPr id="13" name="Oval 12"/>
          <p:cNvSpPr/>
          <p:nvPr/>
        </p:nvSpPr>
        <p:spPr>
          <a:xfrm>
            <a:off x="4818216" y="4401926"/>
            <a:ext cx="937260" cy="9372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53%</a:t>
            </a:r>
            <a:endParaRPr lang="en-US" b="1" dirty="0"/>
          </a:p>
        </p:txBody>
      </p:sp>
      <p:sp>
        <p:nvSpPr>
          <p:cNvPr id="14" name="TextBox 13"/>
          <p:cNvSpPr txBox="1"/>
          <p:nvPr/>
        </p:nvSpPr>
        <p:spPr>
          <a:xfrm>
            <a:off x="5943600" y="4547389"/>
            <a:ext cx="2933700" cy="738664"/>
          </a:xfrm>
          <a:prstGeom prst="rect">
            <a:avLst/>
          </a:prstGeom>
        </p:spPr>
        <p:txBody>
          <a:bodyPr wrap="square" rtlCol="0">
            <a:spAutoFit/>
          </a:bodyPr>
          <a:lstStyle/>
          <a:p>
            <a:r>
              <a:rPr lang="en-US" sz="1400" dirty="0" smtClean="0"/>
              <a:t>suggest that sharing breach information improves security posture for their organization.</a:t>
            </a:r>
          </a:p>
        </p:txBody>
      </p:sp>
      <p:sp>
        <p:nvSpPr>
          <p:cNvPr id="15" name="Oval 14"/>
          <p:cNvSpPr/>
          <p:nvPr/>
        </p:nvSpPr>
        <p:spPr>
          <a:xfrm>
            <a:off x="246185" y="5379259"/>
            <a:ext cx="937260" cy="9372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27</a:t>
            </a:r>
            <a:r>
              <a:rPr lang="en-US" b="1" dirty="0"/>
              <a:t>%</a:t>
            </a:r>
          </a:p>
        </p:txBody>
      </p:sp>
      <p:sp>
        <p:nvSpPr>
          <p:cNvPr id="16" name="TextBox 15"/>
          <p:cNvSpPr txBox="1"/>
          <p:nvPr/>
        </p:nvSpPr>
        <p:spPr>
          <a:xfrm>
            <a:off x="1363305" y="5490171"/>
            <a:ext cx="3266331" cy="738664"/>
          </a:xfrm>
          <a:prstGeom prst="rect">
            <a:avLst/>
          </a:prstGeom>
        </p:spPr>
        <p:txBody>
          <a:bodyPr wrap="square" rtlCol="0">
            <a:spAutoFit/>
          </a:bodyPr>
          <a:lstStyle/>
          <a:p>
            <a:r>
              <a:rPr lang="en-US" sz="1400" dirty="0" smtClean="0"/>
              <a:t>argue that sharing information enhances timeliness of incident response. </a:t>
            </a:r>
          </a:p>
        </p:txBody>
      </p:sp>
      <p:sp>
        <p:nvSpPr>
          <p:cNvPr id="17" name="Oval 16"/>
          <p:cNvSpPr/>
          <p:nvPr/>
        </p:nvSpPr>
        <p:spPr>
          <a:xfrm>
            <a:off x="4818216" y="5379915"/>
            <a:ext cx="937260" cy="93726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24%</a:t>
            </a:r>
            <a:endParaRPr lang="en-US" b="1" dirty="0"/>
          </a:p>
        </p:txBody>
      </p:sp>
      <p:sp>
        <p:nvSpPr>
          <p:cNvPr id="18" name="TextBox 17"/>
          <p:cNvSpPr txBox="1"/>
          <p:nvPr/>
        </p:nvSpPr>
        <p:spPr>
          <a:xfrm>
            <a:off x="5939696" y="5478557"/>
            <a:ext cx="2937604" cy="738664"/>
          </a:xfrm>
          <a:prstGeom prst="rect">
            <a:avLst/>
          </a:prstGeom>
        </p:spPr>
        <p:txBody>
          <a:bodyPr wrap="square" rtlCol="0">
            <a:spAutoFit/>
          </a:bodyPr>
          <a:lstStyle/>
          <a:p>
            <a:r>
              <a:rPr lang="en-US" sz="1400" dirty="0" smtClean="0"/>
              <a:t>Claim that sharing information improves the effectiveness of their incident response plan.</a:t>
            </a:r>
          </a:p>
        </p:txBody>
      </p:sp>
      <p:sp>
        <p:nvSpPr>
          <p:cNvPr id="19" name="TextBox 18"/>
          <p:cNvSpPr txBox="1"/>
          <p:nvPr/>
        </p:nvSpPr>
        <p:spPr>
          <a:xfrm>
            <a:off x="331470" y="3924728"/>
            <a:ext cx="8545830" cy="307777"/>
          </a:xfrm>
          <a:prstGeom prst="rect">
            <a:avLst/>
          </a:prstGeom>
        </p:spPr>
        <p:txBody>
          <a:bodyPr wrap="square" rtlCol="0">
            <a:spAutoFit/>
          </a:bodyPr>
          <a:lstStyle/>
          <a:p>
            <a:r>
              <a:rPr lang="en-US" sz="1400" b="1" dirty="0" smtClean="0"/>
              <a:t>Ponemon’s 2018 “</a:t>
            </a:r>
            <a:r>
              <a:rPr lang="en-CA" sz="1400" b="1" dirty="0" smtClean="0"/>
              <a:t>Is </a:t>
            </a:r>
            <a:r>
              <a:rPr lang="en-CA" sz="1400" b="1" dirty="0"/>
              <a:t>Your Company Ready for a Big Data Breach</a:t>
            </a:r>
            <a:r>
              <a:rPr lang="en-CA" sz="1400" b="1" dirty="0" smtClean="0"/>
              <a:t>?” study found that:</a:t>
            </a:r>
            <a:endParaRPr lang="en-US" sz="1400" b="1" dirty="0" smtClean="0"/>
          </a:p>
        </p:txBody>
      </p:sp>
      <p:cxnSp>
        <p:nvCxnSpPr>
          <p:cNvPr id="21" name="Straight Connector 20"/>
          <p:cNvCxnSpPr/>
          <p:nvPr/>
        </p:nvCxnSpPr>
        <p:spPr>
          <a:xfrm flipV="1">
            <a:off x="863588" y="3821724"/>
            <a:ext cx="7051231" cy="776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45445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solidFill>
            <a:srgbClr val="243F54"/>
          </a:solidFill>
        </p:spPr>
        <p:txBody>
          <a:bodyPr/>
          <a:lstStyle/>
          <a:p>
            <a:r>
              <a:rPr lang="en-US" dirty="0"/>
              <a:t>You won’t save face by withholding embarrassing details.</a:t>
            </a:r>
          </a:p>
        </p:txBody>
      </p:sp>
      <p:sp>
        <p:nvSpPr>
          <p:cNvPr id="3" name="Text Placeholder 2"/>
          <p:cNvSpPr>
            <a:spLocks noGrp="1"/>
          </p:cNvSpPr>
          <p:nvPr>
            <p:ph type="body" sz="quarter" idx="11"/>
          </p:nvPr>
        </p:nvSpPr>
        <p:spPr>
          <a:solidFill>
            <a:srgbClr val="243F54"/>
          </a:solidFill>
        </p:spPr>
        <p:txBody>
          <a:bodyPr/>
          <a:lstStyle/>
          <a:p>
            <a:r>
              <a:rPr lang="en-US" dirty="0"/>
              <a:t>Effective external communications begin with effective internal communications. </a:t>
            </a:r>
          </a:p>
        </p:txBody>
      </p:sp>
      <p:sp>
        <p:nvSpPr>
          <p:cNvPr id="2" name="Text Placeholder 1"/>
          <p:cNvSpPr>
            <a:spLocks noGrp="1"/>
          </p:cNvSpPr>
          <p:nvPr>
            <p:ph type="body" sz="quarter" idx="10"/>
          </p:nvPr>
        </p:nvSpPr>
        <p:spPr>
          <a:solidFill>
            <a:srgbClr val="243F54"/>
          </a:solidFill>
        </p:spPr>
        <p:txBody>
          <a:bodyPr/>
          <a:lstStyle/>
          <a:p>
            <a:pPr marL="0" indent="0">
              <a:buNone/>
            </a:pPr>
            <a:r>
              <a:rPr lang="en-US" dirty="0" smtClean="0"/>
              <a:t>There’s </a:t>
            </a:r>
            <a:r>
              <a:rPr lang="en-US" dirty="0"/>
              <a:t>no such thing as successful incident response </a:t>
            </a:r>
            <a:r>
              <a:rPr lang="en-US" dirty="0" smtClean="0"/>
              <a:t>communications.</a:t>
            </a:r>
            <a:endParaRPr lang="en-US" dirty="0"/>
          </a:p>
        </p:txBody>
      </p:sp>
      <p:sp>
        <p:nvSpPr>
          <p:cNvPr id="7" name="Title 6"/>
          <p:cNvSpPr>
            <a:spLocks noGrp="1"/>
          </p:cNvSpPr>
          <p:nvPr>
            <p:ph type="title"/>
          </p:nvPr>
        </p:nvSpPr>
        <p:spPr/>
        <p:txBody>
          <a:bodyPr/>
          <a:lstStyle/>
          <a:p>
            <a:r>
              <a:rPr lang="en-US" dirty="0" smtClean="0"/>
              <a:t>Insight breakdown</a:t>
            </a:r>
            <a:endParaRPr lang="en-US" dirty="0"/>
          </a:p>
        </p:txBody>
      </p:sp>
      <p:sp>
        <p:nvSpPr>
          <p:cNvPr id="5" name="Text Placeholder 4"/>
          <p:cNvSpPr>
            <a:spLocks noGrp="1"/>
          </p:cNvSpPr>
          <p:nvPr>
            <p:ph type="body" sz="quarter" idx="13"/>
          </p:nvPr>
        </p:nvSpPr>
        <p:spPr/>
        <p:txBody>
          <a:bodyPr/>
          <a:lstStyle/>
          <a:p>
            <a:pPr>
              <a:spcAft>
                <a:spcPts val="600"/>
              </a:spcAft>
            </a:pPr>
            <a:r>
              <a:rPr lang="en-US" dirty="0"/>
              <a:t>There will always be some fallout after a security incident</a:t>
            </a:r>
            <a:r>
              <a:rPr lang="en-US" dirty="0" smtClean="0"/>
              <a:t>,</a:t>
            </a:r>
            <a:r>
              <a:rPr lang="en-US" dirty="0"/>
              <a:t> so strive instead for </a:t>
            </a:r>
            <a:r>
              <a:rPr lang="en-US" b="1" dirty="0"/>
              <a:t>effective</a:t>
            </a:r>
            <a:r>
              <a:rPr lang="en-US" dirty="0"/>
              <a:t> incident response </a:t>
            </a:r>
            <a:r>
              <a:rPr lang="en-US" dirty="0" smtClean="0"/>
              <a:t>communications: fallout can </a:t>
            </a:r>
            <a:r>
              <a:rPr lang="en-US" dirty="0"/>
              <a:t>be </a:t>
            </a:r>
            <a:r>
              <a:rPr lang="en-US" dirty="0" smtClean="0"/>
              <a:t>managed through honesty, transparency, </a:t>
            </a:r>
            <a:r>
              <a:rPr lang="en-US" dirty="0"/>
              <a:t>and </a:t>
            </a:r>
            <a:r>
              <a:rPr lang="en-US" dirty="0" smtClean="0"/>
              <a:t>accountability. </a:t>
            </a:r>
          </a:p>
          <a:p>
            <a:pPr>
              <a:spcAft>
                <a:spcPts val="600"/>
              </a:spcAft>
            </a:pPr>
            <a:r>
              <a:rPr lang="en-US" dirty="0" smtClean="0"/>
              <a:t>There are two types of incident response communications: internal and external – your message may have to be adapted for each stakeholder group.</a:t>
            </a:r>
            <a:endParaRPr lang="en-US" dirty="0"/>
          </a:p>
          <a:p>
            <a:endParaRPr lang="en-US" dirty="0"/>
          </a:p>
        </p:txBody>
      </p:sp>
      <p:sp>
        <p:nvSpPr>
          <p:cNvPr id="6" name="Text Placeholder 5"/>
          <p:cNvSpPr>
            <a:spLocks noGrp="1"/>
          </p:cNvSpPr>
          <p:nvPr>
            <p:ph type="body" sz="quarter" idx="14"/>
          </p:nvPr>
        </p:nvSpPr>
        <p:spPr/>
        <p:txBody>
          <a:bodyPr/>
          <a:lstStyle/>
          <a:p>
            <a:pPr>
              <a:spcBef>
                <a:spcPts val="600"/>
              </a:spcBef>
              <a:spcAft>
                <a:spcPts val="600"/>
              </a:spcAft>
              <a:buSzPct val="100000"/>
            </a:pPr>
            <a:r>
              <a:rPr lang="en-CA" dirty="0" smtClean="0"/>
              <a:t>SIRT members </a:t>
            </a:r>
            <a:r>
              <a:rPr lang="en-CA" dirty="0"/>
              <a:t>come from departments that don’t usually work closely with each other. This means they often have different ways of thinking and speaking about issues. </a:t>
            </a:r>
            <a:endParaRPr lang="en-CA" dirty="0" smtClean="0"/>
          </a:p>
          <a:p>
            <a:pPr>
              <a:spcBef>
                <a:spcPts val="600"/>
              </a:spcBef>
              <a:spcAft>
                <a:spcPts val="600"/>
              </a:spcAft>
              <a:buSzPct val="100000"/>
            </a:pPr>
            <a:r>
              <a:rPr lang="en-CA" dirty="0" smtClean="0"/>
              <a:t>Be </a:t>
            </a:r>
            <a:r>
              <a:rPr lang="en-CA" dirty="0"/>
              <a:t>sure they are </a:t>
            </a:r>
            <a:r>
              <a:rPr lang="en-CA" dirty="0" smtClean="0"/>
              <a:t>used to communicating with </a:t>
            </a:r>
            <a:r>
              <a:rPr lang="en-CA" dirty="0"/>
              <a:t>each other before a crisis </a:t>
            </a:r>
            <a:r>
              <a:rPr lang="en-CA" dirty="0" smtClean="0"/>
              <a:t>occurs: this is the first step towards crafting a message to inform other stakeholder groups of the details they need to know.</a:t>
            </a:r>
            <a:endParaRPr lang="en-US" dirty="0" smtClean="0"/>
          </a:p>
          <a:p>
            <a:pPr>
              <a:spcBef>
                <a:spcPts val="600"/>
              </a:spcBef>
              <a:spcAft>
                <a:spcPts val="300"/>
              </a:spcAft>
              <a:buSzPct val="100000"/>
            </a:pPr>
            <a:endParaRPr lang="en-US" dirty="0">
              <a:solidFill>
                <a:srgbClr val="333333"/>
              </a:solidFill>
            </a:endParaRPr>
          </a:p>
        </p:txBody>
      </p:sp>
      <p:sp>
        <p:nvSpPr>
          <p:cNvPr id="8" name="Text Placeholder 7"/>
          <p:cNvSpPr>
            <a:spLocks noGrp="1"/>
          </p:cNvSpPr>
          <p:nvPr>
            <p:ph type="body" sz="quarter" idx="15"/>
          </p:nvPr>
        </p:nvSpPr>
        <p:spPr/>
        <p:txBody>
          <a:bodyPr/>
          <a:lstStyle/>
          <a:p>
            <a:pPr>
              <a:spcAft>
                <a:spcPts val="600"/>
              </a:spcAft>
            </a:pPr>
            <a:r>
              <a:rPr lang="en-US" dirty="0"/>
              <a:t>Lying only makes a bad situation worse, but coming clean and acknowledging shortcomings (and how you’ve fixed them) can go a long way towards restoring </a:t>
            </a:r>
            <a:r>
              <a:rPr lang="en-US" dirty="0" smtClean="0"/>
              <a:t>stakeholders’ </a:t>
            </a:r>
            <a:r>
              <a:rPr lang="en-US" dirty="0"/>
              <a:t>trust.</a:t>
            </a:r>
          </a:p>
          <a:p>
            <a:pPr>
              <a:spcAft>
                <a:spcPts val="600"/>
              </a:spcAft>
            </a:pPr>
            <a:r>
              <a:rPr lang="en-US" dirty="0" smtClean="0"/>
              <a:t>If you can’t share all of the details with stakeholders, admit that you’re not giving them all the details and why (e.g. legal or security risks).</a:t>
            </a:r>
            <a:endParaRPr lang="en-US" dirty="0"/>
          </a:p>
        </p:txBody>
      </p:sp>
    </p:spTree>
    <p:extLst>
      <p:ext uri="{BB962C8B-B14F-4D97-AF65-F5344CB8AC3E}">
        <p14:creationId xmlns:p14="http://schemas.microsoft.com/office/powerpoint/2010/main" val="4691515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p:cNvSpPr>
            <a:spLocks noGrp="1"/>
          </p:cNvSpPr>
          <p:nvPr>
            <p:ph type="body" sz="quarter" idx="12"/>
          </p:nvPr>
        </p:nvSpPr>
        <p:spPr>
          <a:xfrm>
            <a:off x="251078" y="4387596"/>
            <a:ext cx="8615844" cy="320040"/>
          </a:xfrm>
          <a:solidFill>
            <a:srgbClr val="243F54"/>
          </a:solidFill>
        </p:spPr>
        <p:txBody>
          <a:bodyPr/>
          <a:lstStyle/>
          <a:p>
            <a:pPr marL="0" indent="0">
              <a:buNone/>
            </a:pPr>
            <a:r>
              <a:rPr lang="en-US" dirty="0" smtClean="0"/>
              <a:t>Deliverables Completed</a:t>
            </a:r>
            <a:endParaRPr lang="en-US" dirty="0"/>
          </a:p>
        </p:txBody>
      </p:sp>
      <p:sp>
        <p:nvSpPr>
          <p:cNvPr id="22" name="Text Placeholder 21"/>
          <p:cNvSpPr>
            <a:spLocks noGrp="1"/>
          </p:cNvSpPr>
          <p:nvPr>
            <p:ph type="body" sz="quarter" idx="11"/>
          </p:nvPr>
        </p:nvSpPr>
        <p:spPr>
          <a:solidFill>
            <a:srgbClr val="243F54"/>
          </a:solidFill>
        </p:spPr>
        <p:txBody>
          <a:bodyPr/>
          <a:lstStyle/>
          <a:p>
            <a:pPr marL="0" indent="0">
              <a:buNone/>
            </a:pPr>
            <a:r>
              <a:rPr lang="en-US" dirty="0"/>
              <a:t>Processes </a:t>
            </a:r>
            <a:r>
              <a:rPr lang="en-US" dirty="0" smtClean="0"/>
              <a:t>Optimized</a:t>
            </a:r>
            <a:endParaRPr lang="en-US" dirty="0"/>
          </a:p>
        </p:txBody>
      </p:sp>
      <p:sp>
        <p:nvSpPr>
          <p:cNvPr id="23" name="Text Placeholder 22"/>
          <p:cNvSpPr>
            <a:spLocks noGrp="1"/>
          </p:cNvSpPr>
          <p:nvPr>
            <p:ph type="body" sz="quarter" idx="10"/>
          </p:nvPr>
        </p:nvSpPr>
        <p:spPr>
          <a:solidFill>
            <a:srgbClr val="243F54"/>
          </a:solidFill>
        </p:spPr>
        <p:txBody>
          <a:bodyPr/>
          <a:lstStyle/>
          <a:p>
            <a:pPr marL="0" indent="0">
              <a:buNone/>
            </a:pPr>
            <a:r>
              <a:rPr lang="en-US" dirty="0" smtClean="0"/>
              <a:t>Knowledge Gained</a:t>
            </a:r>
            <a:endParaRPr lang="en-US" dirty="0"/>
          </a:p>
        </p:txBody>
      </p:sp>
      <p:sp>
        <p:nvSpPr>
          <p:cNvPr id="2" name="Title 1"/>
          <p:cNvSpPr>
            <a:spLocks noGrp="1"/>
          </p:cNvSpPr>
          <p:nvPr>
            <p:ph type="title"/>
          </p:nvPr>
        </p:nvSpPr>
        <p:spPr/>
        <p:txBody>
          <a:bodyPr/>
          <a:lstStyle/>
          <a:p>
            <a:r>
              <a:rPr lang="en-US" dirty="0" smtClean="0"/>
              <a:t>Summary of accomplishment</a:t>
            </a:r>
            <a:endParaRPr lang="en-US" dirty="0"/>
          </a:p>
        </p:txBody>
      </p:sp>
      <p:sp>
        <p:nvSpPr>
          <p:cNvPr id="12" name="Text Placeholder 11"/>
          <p:cNvSpPr>
            <a:spLocks noGrp="1"/>
          </p:cNvSpPr>
          <p:nvPr>
            <p:ph type="body" sz="quarter" idx="13"/>
          </p:nvPr>
        </p:nvSpPr>
        <p:spPr>
          <a:xfrm>
            <a:off x="269541" y="1530350"/>
            <a:ext cx="4242816" cy="2793028"/>
          </a:xfrm>
        </p:spPr>
        <p:txBody>
          <a:bodyPr/>
          <a:lstStyle/>
          <a:p>
            <a:r>
              <a:rPr lang="en-US" dirty="0" smtClean="0"/>
              <a:t>The role of communications in security incident response.</a:t>
            </a:r>
          </a:p>
          <a:p>
            <a:r>
              <a:rPr lang="en-US" dirty="0" smtClean="0"/>
              <a:t>The two types of communications (i.e. internal and external) and the forms they commonly take.</a:t>
            </a:r>
          </a:p>
          <a:p>
            <a:r>
              <a:rPr lang="en-US" dirty="0" smtClean="0"/>
              <a:t>How to prepare for incident response communications.</a:t>
            </a:r>
          </a:p>
          <a:p>
            <a:r>
              <a:rPr lang="en-US" dirty="0" smtClean="0"/>
              <a:t>The link between effective internal and external communications.</a:t>
            </a:r>
          </a:p>
          <a:p>
            <a:r>
              <a:rPr lang="en-US" dirty="0" smtClean="0"/>
              <a:t>Consideration of likely security threats.</a:t>
            </a:r>
          </a:p>
          <a:p>
            <a:r>
              <a:rPr lang="en-US" dirty="0" smtClean="0"/>
              <a:t>Value of a STAAR approach to communications.</a:t>
            </a:r>
          </a:p>
          <a:p>
            <a:r>
              <a:rPr lang="en-US" dirty="0" smtClean="0"/>
              <a:t>How to create a communications plan.</a:t>
            </a:r>
          </a:p>
          <a:p>
            <a:r>
              <a:rPr lang="en-US" dirty="0" smtClean="0"/>
              <a:t>How to manage incident fallout.</a:t>
            </a:r>
          </a:p>
          <a:p>
            <a:r>
              <a:rPr lang="en-US" dirty="0" smtClean="0"/>
              <a:t>Considerations regarding the use of compensation.</a:t>
            </a:r>
          </a:p>
          <a:p>
            <a:r>
              <a:rPr lang="en-US" dirty="0" smtClean="0"/>
              <a:t>The role of social media.</a:t>
            </a:r>
          </a:p>
          <a:p>
            <a:r>
              <a:rPr lang="en-US" dirty="0" smtClean="0"/>
              <a:t>How to run an effective post-mortem.</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13" name="Text Placeholder 12"/>
          <p:cNvSpPr>
            <a:spLocks noGrp="1"/>
          </p:cNvSpPr>
          <p:nvPr>
            <p:ph type="body" sz="quarter" idx="14"/>
          </p:nvPr>
        </p:nvSpPr>
        <p:spPr>
          <a:xfrm>
            <a:off x="4624106" y="1530350"/>
            <a:ext cx="4242816" cy="2805154"/>
          </a:xfrm>
        </p:spPr>
        <p:txBody>
          <a:bodyPr/>
          <a:lstStyle/>
          <a:p>
            <a:r>
              <a:rPr lang="en-US" dirty="0" smtClean="0"/>
              <a:t>Communications approval process.</a:t>
            </a:r>
          </a:p>
          <a:p>
            <a:r>
              <a:rPr lang="en-US" dirty="0" smtClean="0"/>
              <a:t>Definition of communications team’s roles and responsibilities.</a:t>
            </a:r>
          </a:p>
          <a:p>
            <a:r>
              <a:rPr lang="en-US" dirty="0" smtClean="0"/>
              <a:t>Establishing the SIRT.</a:t>
            </a:r>
          </a:p>
          <a:p>
            <a:r>
              <a:rPr lang="en-US" dirty="0" smtClean="0"/>
              <a:t>Formalizing documents and protocols.</a:t>
            </a:r>
          </a:p>
          <a:p>
            <a:r>
              <a:rPr lang="en-US" dirty="0" smtClean="0"/>
              <a:t>Tracking communications metrics.</a:t>
            </a:r>
          </a:p>
          <a:p>
            <a:r>
              <a:rPr lang="en-US" dirty="0" smtClean="0"/>
              <a:t>Streamlining relationship between internal and external communications.</a:t>
            </a:r>
          </a:p>
          <a:p>
            <a:r>
              <a:rPr lang="en-US" dirty="0" smtClean="0"/>
              <a:t>Meeting reporting obligations.</a:t>
            </a:r>
          </a:p>
          <a:p>
            <a:endParaRPr lang="en-US" dirty="0" smtClean="0"/>
          </a:p>
          <a:p>
            <a:endParaRPr lang="en-US" dirty="0" smtClean="0"/>
          </a:p>
          <a:p>
            <a:endParaRPr lang="en-US" dirty="0"/>
          </a:p>
        </p:txBody>
      </p:sp>
      <p:sp>
        <p:nvSpPr>
          <p:cNvPr id="14" name="Text Placeholder 13"/>
          <p:cNvSpPr>
            <a:spLocks noGrp="1"/>
          </p:cNvSpPr>
          <p:nvPr>
            <p:ph type="body" sz="quarter" idx="15"/>
          </p:nvPr>
        </p:nvSpPr>
        <p:spPr>
          <a:xfrm>
            <a:off x="261455" y="4720590"/>
            <a:ext cx="8615844" cy="1624063"/>
          </a:xfrm>
        </p:spPr>
        <p:txBody>
          <a:bodyPr numCol="2"/>
          <a:lstStyle/>
          <a:p>
            <a:r>
              <a:rPr lang="en-US" i="1" dirty="0" smtClean="0"/>
              <a:t>Threat Escalation </a:t>
            </a:r>
            <a:r>
              <a:rPr lang="en-US" i="1" dirty="0"/>
              <a:t>C</a:t>
            </a:r>
            <a:r>
              <a:rPr lang="en-US" i="1" dirty="0" smtClean="0"/>
              <a:t>hart</a:t>
            </a:r>
          </a:p>
          <a:p>
            <a:r>
              <a:rPr lang="en-US" i="1" dirty="0"/>
              <a:t>Communications RACI </a:t>
            </a:r>
            <a:r>
              <a:rPr lang="en-US" i="1" dirty="0" smtClean="0"/>
              <a:t>Tool</a:t>
            </a:r>
          </a:p>
          <a:p>
            <a:r>
              <a:rPr lang="en-US" i="1" dirty="0"/>
              <a:t>Security Incident Response Interdepartmental Communications </a:t>
            </a:r>
            <a:r>
              <a:rPr lang="en-US" i="1" dirty="0" smtClean="0"/>
              <a:t>Template</a:t>
            </a:r>
          </a:p>
          <a:p>
            <a:r>
              <a:rPr lang="en-US" i="1" dirty="0"/>
              <a:t>Security Incident Communications Policy </a:t>
            </a:r>
            <a:r>
              <a:rPr lang="en-US" i="1" dirty="0" smtClean="0"/>
              <a:t>Template </a:t>
            </a:r>
          </a:p>
          <a:p>
            <a:endParaRPr lang="en-US" dirty="0" smtClean="0"/>
          </a:p>
          <a:p>
            <a:endParaRPr lang="en-US" dirty="0" smtClean="0"/>
          </a:p>
          <a:p>
            <a:pPr marL="0" indent="0">
              <a:buNone/>
            </a:pPr>
            <a:endParaRPr lang="en-US" dirty="0" smtClean="0"/>
          </a:p>
          <a:p>
            <a:r>
              <a:rPr lang="en-US" i="1" dirty="0" smtClean="0"/>
              <a:t>Security Incident </a:t>
            </a:r>
            <a:r>
              <a:rPr lang="en-US" i="1" dirty="0"/>
              <a:t>Communications Guidelines and </a:t>
            </a:r>
            <a:r>
              <a:rPr lang="en-US" i="1" dirty="0" smtClean="0"/>
              <a:t>Templates</a:t>
            </a:r>
          </a:p>
          <a:p>
            <a:r>
              <a:rPr lang="en-US" i="1" dirty="0"/>
              <a:t>Tabletop Exercises </a:t>
            </a:r>
            <a:r>
              <a:rPr lang="en-US" i="1" dirty="0" smtClean="0"/>
              <a:t>Package</a:t>
            </a:r>
          </a:p>
          <a:p>
            <a:r>
              <a:rPr lang="en-US" i="1" dirty="0"/>
              <a:t>Security </a:t>
            </a:r>
            <a:r>
              <a:rPr lang="en-US" i="1" dirty="0" smtClean="0"/>
              <a:t>Incident </a:t>
            </a:r>
            <a:r>
              <a:rPr lang="en-US" i="1" dirty="0"/>
              <a:t>Metrics Tool</a:t>
            </a:r>
          </a:p>
          <a:p>
            <a:pPr marL="0" indent="0">
              <a:buNone/>
            </a:pPr>
            <a:endParaRPr lang="en-US" dirty="0"/>
          </a:p>
          <a:p>
            <a:pPr marL="0" indent="0">
              <a:buNone/>
            </a:pPr>
            <a:endParaRPr lang="en-US" dirty="0"/>
          </a:p>
          <a:p>
            <a:endParaRPr lang="en-US" dirty="0"/>
          </a:p>
          <a:p>
            <a:endParaRPr lang="en-US" dirty="0"/>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0808" y="3376524"/>
            <a:ext cx="215115" cy="215115"/>
          </a:xfrm>
          <a:prstGeom prst="rect">
            <a:avLst/>
          </a:prstGeom>
        </p:spPr>
      </p:pic>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81110" y="1253022"/>
            <a:ext cx="194813" cy="225573"/>
          </a:xfrm>
          <a:prstGeom prst="rect">
            <a:avLst/>
          </a:prstGeom>
        </p:spPr>
      </p:pic>
      <p:pic>
        <p:nvPicPr>
          <p:cNvPr id="31" name="Picture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96998" y="1268794"/>
            <a:ext cx="139535" cy="197675"/>
          </a:xfrm>
          <a:prstGeom prst="rect">
            <a:avLst/>
          </a:prstGeom>
        </p:spPr>
      </p:pic>
    </p:spTree>
    <p:extLst>
      <p:ext uri="{BB962C8B-B14F-4D97-AF65-F5344CB8AC3E}">
        <p14:creationId xmlns:p14="http://schemas.microsoft.com/office/powerpoint/2010/main" val="12625444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contributors and experts</a:t>
            </a:r>
            <a:endParaRPr lang="en-US" dirty="0"/>
          </a:p>
        </p:txBody>
      </p:sp>
      <p:sp>
        <p:nvSpPr>
          <p:cNvPr id="11" name="TextBox 10"/>
          <p:cNvSpPr txBox="1"/>
          <p:nvPr/>
        </p:nvSpPr>
        <p:spPr>
          <a:xfrm>
            <a:off x="2400839" y="2261364"/>
            <a:ext cx="5888182" cy="595804"/>
          </a:xfrm>
          <a:prstGeom prst="rect">
            <a:avLst/>
          </a:prstGeom>
          <a:noFill/>
        </p:spPr>
        <p:txBody>
          <a:bodyPr wrap="square" rtlCol="0">
            <a:spAutoFit/>
          </a:bodyPr>
          <a:lstStyle/>
          <a:p>
            <a:r>
              <a:rPr lang="en-US" sz="1636" b="1" dirty="0" smtClean="0"/>
              <a:t>Loren Dealy Mahler, President</a:t>
            </a:r>
          </a:p>
          <a:p>
            <a:r>
              <a:rPr lang="en-US" sz="1636" b="1" dirty="0" smtClean="0"/>
              <a:t>Dealy </a:t>
            </a:r>
            <a:r>
              <a:rPr lang="en-US" sz="1636" b="1" dirty="0"/>
              <a:t>Mahler Strategies LLC</a:t>
            </a:r>
          </a:p>
        </p:txBody>
      </p:sp>
      <p:sp>
        <p:nvSpPr>
          <p:cNvPr id="15" name="TextBox 14"/>
          <p:cNvSpPr txBox="1"/>
          <p:nvPr/>
        </p:nvSpPr>
        <p:spPr>
          <a:xfrm>
            <a:off x="2479813" y="4580172"/>
            <a:ext cx="5888182" cy="595804"/>
          </a:xfrm>
          <a:prstGeom prst="rect">
            <a:avLst/>
          </a:prstGeom>
          <a:noFill/>
        </p:spPr>
        <p:txBody>
          <a:bodyPr wrap="square" rtlCol="0">
            <a:spAutoFit/>
          </a:bodyPr>
          <a:lstStyle/>
          <a:p>
            <a:r>
              <a:rPr lang="en-US" sz="1636" b="1" dirty="0"/>
              <a:t>Glendalynn Dixon, Consultant, Facilitator, </a:t>
            </a:r>
            <a:r>
              <a:rPr lang="en-US" sz="1636" b="1" dirty="0" smtClean="0"/>
              <a:t>Advisor</a:t>
            </a:r>
          </a:p>
          <a:p>
            <a:r>
              <a:rPr lang="en-US" sz="1636" b="1" dirty="0" smtClean="0"/>
              <a:t>Technology Industry</a:t>
            </a:r>
            <a:endParaRPr lang="en-US" sz="1636" b="1" dirty="0"/>
          </a:p>
        </p:txBody>
      </p:sp>
      <p:sp>
        <p:nvSpPr>
          <p:cNvPr id="3" name="TextBox 2"/>
          <p:cNvSpPr txBox="1"/>
          <p:nvPr/>
        </p:nvSpPr>
        <p:spPr>
          <a:xfrm rot="19563177">
            <a:off x="534880" y="2296883"/>
            <a:ext cx="1662545" cy="483979"/>
          </a:xfrm>
          <a:prstGeom prst="rect">
            <a:avLst/>
          </a:prstGeom>
          <a:noFill/>
        </p:spPr>
        <p:txBody>
          <a:bodyPr wrap="square" rtlCol="0">
            <a:spAutoFit/>
          </a:bodyPr>
          <a:lstStyle/>
          <a:p>
            <a:r>
              <a:rPr lang="en-US" sz="2545" b="1" dirty="0" smtClean="0">
                <a:solidFill>
                  <a:schemeClr val="bg1"/>
                </a:solidFill>
              </a:rPr>
              <a:t>Headshot</a:t>
            </a:r>
            <a:endParaRPr lang="en-US" sz="2545" b="1" dirty="0">
              <a:solidFill>
                <a:schemeClr val="bg1"/>
              </a:solidFill>
            </a:endParaRPr>
          </a:p>
        </p:txBody>
      </p:sp>
      <p:cxnSp>
        <p:nvCxnSpPr>
          <p:cNvPr id="18" name="Straight Connector 2"/>
          <p:cNvCxnSpPr/>
          <p:nvPr/>
        </p:nvCxnSpPr>
        <p:spPr>
          <a:xfrm flipH="1">
            <a:off x="2479813" y="2954650"/>
            <a:ext cx="6397487"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2"/>
          <p:cNvCxnSpPr/>
          <p:nvPr/>
        </p:nvCxnSpPr>
        <p:spPr>
          <a:xfrm flipH="1">
            <a:off x="2558787" y="5264722"/>
            <a:ext cx="6397487"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Loren Dealy Mahl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306" y="1685937"/>
            <a:ext cx="1728000" cy="1728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lendalynn Dixon, Prosci ADKARÂ®"/>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152" y="4083854"/>
            <a:ext cx="1728000" cy="172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08427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contributors and experts</a:t>
            </a:r>
            <a:endParaRPr lang="en-US" dirty="0"/>
          </a:p>
        </p:txBody>
      </p:sp>
      <p:sp>
        <p:nvSpPr>
          <p:cNvPr id="11" name="TextBox 10"/>
          <p:cNvSpPr txBox="1"/>
          <p:nvPr/>
        </p:nvSpPr>
        <p:spPr>
          <a:xfrm>
            <a:off x="2400839" y="2261364"/>
            <a:ext cx="5888182" cy="595804"/>
          </a:xfrm>
          <a:prstGeom prst="rect">
            <a:avLst/>
          </a:prstGeom>
          <a:noFill/>
        </p:spPr>
        <p:txBody>
          <a:bodyPr wrap="square" rtlCol="0">
            <a:spAutoFit/>
          </a:bodyPr>
          <a:lstStyle/>
          <a:p>
            <a:r>
              <a:rPr lang="en-US" sz="1636" b="1" dirty="0" smtClean="0"/>
              <a:t>Edward Gray, Lecturer</a:t>
            </a:r>
          </a:p>
          <a:p>
            <a:r>
              <a:rPr lang="en-US" sz="1636" b="1" dirty="0" smtClean="0"/>
              <a:t>Ivey Business School at Western University</a:t>
            </a:r>
            <a:endParaRPr lang="en-US" sz="1636" b="1" dirty="0"/>
          </a:p>
        </p:txBody>
      </p:sp>
      <p:sp>
        <p:nvSpPr>
          <p:cNvPr id="15" name="TextBox 14"/>
          <p:cNvSpPr txBox="1"/>
          <p:nvPr/>
        </p:nvSpPr>
        <p:spPr>
          <a:xfrm>
            <a:off x="2479813" y="4580172"/>
            <a:ext cx="5888182" cy="595804"/>
          </a:xfrm>
          <a:prstGeom prst="rect">
            <a:avLst/>
          </a:prstGeom>
          <a:noFill/>
        </p:spPr>
        <p:txBody>
          <a:bodyPr wrap="square" rtlCol="0">
            <a:spAutoFit/>
          </a:bodyPr>
          <a:lstStyle/>
          <a:p>
            <a:r>
              <a:rPr lang="en-US" sz="1636" b="1" dirty="0" smtClean="0"/>
              <a:t>Céline Gravelines, Senior Research Manager</a:t>
            </a:r>
          </a:p>
          <a:p>
            <a:r>
              <a:rPr lang="en-US" sz="1636" b="1" dirty="0" smtClean="0"/>
              <a:t>Info-Tech Research Group</a:t>
            </a:r>
            <a:endParaRPr lang="en-US" sz="1636" b="1" dirty="0"/>
          </a:p>
        </p:txBody>
      </p:sp>
      <p:cxnSp>
        <p:nvCxnSpPr>
          <p:cNvPr id="18" name="Straight Connector 2"/>
          <p:cNvCxnSpPr/>
          <p:nvPr/>
        </p:nvCxnSpPr>
        <p:spPr>
          <a:xfrm flipH="1">
            <a:off x="2479813" y="2954650"/>
            <a:ext cx="6397487"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2"/>
          <p:cNvCxnSpPr/>
          <p:nvPr/>
        </p:nvCxnSpPr>
        <p:spPr>
          <a:xfrm flipH="1">
            <a:off x="2558787" y="5264722"/>
            <a:ext cx="6397487"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6146" name="Picture 2" descr="Edward Gra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185" y="1695266"/>
            <a:ext cx="1728000" cy="1728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Ã©line Gravelines, MS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185" y="4014074"/>
            <a:ext cx="1728000" cy="172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51043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contributors and experts</a:t>
            </a:r>
            <a:endParaRPr lang="en-US" dirty="0"/>
          </a:p>
        </p:txBody>
      </p:sp>
      <p:sp>
        <p:nvSpPr>
          <p:cNvPr id="11" name="TextBox 10"/>
          <p:cNvSpPr txBox="1"/>
          <p:nvPr/>
        </p:nvSpPr>
        <p:spPr>
          <a:xfrm>
            <a:off x="2400839" y="2261364"/>
            <a:ext cx="5888182" cy="595804"/>
          </a:xfrm>
          <a:prstGeom prst="rect">
            <a:avLst/>
          </a:prstGeom>
          <a:noFill/>
        </p:spPr>
        <p:txBody>
          <a:bodyPr wrap="square" rtlCol="0">
            <a:spAutoFit/>
          </a:bodyPr>
          <a:lstStyle/>
          <a:p>
            <a:r>
              <a:rPr lang="en-US" sz="1636" b="1" dirty="0" smtClean="0"/>
              <a:t>Keith Marnoch, </a:t>
            </a:r>
            <a:r>
              <a:rPr lang="en-US" sz="1636" b="1" dirty="0"/>
              <a:t>Director, </a:t>
            </a:r>
            <a:r>
              <a:rPr lang="en-US" sz="1636" b="1" dirty="0" smtClean="0"/>
              <a:t>Media </a:t>
            </a:r>
            <a:r>
              <a:rPr lang="en-US" sz="1636" b="1" dirty="0"/>
              <a:t>&amp; Community </a:t>
            </a:r>
            <a:r>
              <a:rPr lang="en-US" sz="1636" b="1" dirty="0" smtClean="0"/>
              <a:t>Relations</a:t>
            </a:r>
          </a:p>
          <a:p>
            <a:r>
              <a:rPr lang="en-US" sz="1636" b="1" dirty="0" smtClean="0"/>
              <a:t>Western University</a:t>
            </a:r>
          </a:p>
        </p:txBody>
      </p:sp>
      <p:sp>
        <p:nvSpPr>
          <p:cNvPr id="15" name="TextBox 14"/>
          <p:cNvSpPr txBox="1"/>
          <p:nvPr/>
        </p:nvSpPr>
        <p:spPr>
          <a:xfrm>
            <a:off x="2479813" y="4580172"/>
            <a:ext cx="5888182" cy="595804"/>
          </a:xfrm>
          <a:prstGeom prst="rect">
            <a:avLst/>
          </a:prstGeom>
          <a:noFill/>
        </p:spPr>
        <p:txBody>
          <a:bodyPr wrap="square" rtlCol="0">
            <a:spAutoFit/>
          </a:bodyPr>
          <a:lstStyle/>
          <a:p>
            <a:r>
              <a:rPr lang="en-US" sz="1636" b="1" dirty="0"/>
              <a:t>TJ Minichillo, Global Head Cyber Intelligence &amp; </a:t>
            </a:r>
            <a:r>
              <a:rPr lang="en-US" sz="1636" b="1" dirty="0" smtClean="0"/>
              <a:t>Analytics</a:t>
            </a:r>
          </a:p>
          <a:p>
            <a:r>
              <a:rPr lang="en-US" sz="1636" b="1" dirty="0" smtClean="0"/>
              <a:t>Energy Industry</a:t>
            </a:r>
            <a:endParaRPr lang="en-US" sz="1636" b="1" dirty="0"/>
          </a:p>
        </p:txBody>
      </p:sp>
      <p:sp>
        <p:nvSpPr>
          <p:cNvPr id="3" name="TextBox 2"/>
          <p:cNvSpPr txBox="1"/>
          <p:nvPr/>
        </p:nvSpPr>
        <p:spPr>
          <a:xfrm rot="19563177">
            <a:off x="534880" y="2296883"/>
            <a:ext cx="1662545" cy="483979"/>
          </a:xfrm>
          <a:prstGeom prst="rect">
            <a:avLst/>
          </a:prstGeom>
          <a:noFill/>
        </p:spPr>
        <p:txBody>
          <a:bodyPr wrap="square" rtlCol="0">
            <a:spAutoFit/>
          </a:bodyPr>
          <a:lstStyle/>
          <a:p>
            <a:r>
              <a:rPr lang="en-US" sz="2545" b="1" dirty="0" smtClean="0">
                <a:solidFill>
                  <a:schemeClr val="bg1"/>
                </a:solidFill>
              </a:rPr>
              <a:t>Headshot</a:t>
            </a:r>
            <a:endParaRPr lang="en-US" sz="2545" b="1" dirty="0">
              <a:solidFill>
                <a:schemeClr val="bg1"/>
              </a:solidFill>
            </a:endParaRPr>
          </a:p>
        </p:txBody>
      </p:sp>
      <p:cxnSp>
        <p:nvCxnSpPr>
          <p:cNvPr id="18" name="Straight Connector 2"/>
          <p:cNvCxnSpPr/>
          <p:nvPr/>
        </p:nvCxnSpPr>
        <p:spPr>
          <a:xfrm flipH="1">
            <a:off x="2479813" y="2954650"/>
            <a:ext cx="6397487"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2"/>
          <p:cNvCxnSpPr/>
          <p:nvPr/>
        </p:nvCxnSpPr>
        <p:spPr>
          <a:xfrm flipH="1">
            <a:off x="2558787" y="5264722"/>
            <a:ext cx="6397487"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5122" name="Picture 2" descr="Keith Marnoch, AB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152" y="1695266"/>
            <a:ext cx="1728000" cy="1728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6153" y="4015056"/>
            <a:ext cx="1713999" cy="1726035"/>
          </a:xfrm>
          <a:prstGeom prst="rect">
            <a:avLst/>
          </a:prstGeom>
        </p:spPr>
      </p:pic>
    </p:spTree>
    <p:extLst>
      <p:ext uri="{BB962C8B-B14F-4D97-AF65-F5344CB8AC3E}">
        <p14:creationId xmlns:p14="http://schemas.microsoft.com/office/powerpoint/2010/main" val="21986288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sosceles Triangle 161"/>
          <p:cNvSpPr/>
          <p:nvPr/>
        </p:nvSpPr>
        <p:spPr>
          <a:xfrm>
            <a:off x="4489217" y="1133474"/>
            <a:ext cx="4638123" cy="5415371"/>
          </a:xfrm>
          <a:custGeom>
            <a:avLst/>
            <a:gdLst>
              <a:gd name="connsiteX0" fmla="*/ 0 w 3135137"/>
              <a:gd name="connsiteY0" fmla="*/ 3772994 h 3772994"/>
              <a:gd name="connsiteX1" fmla="*/ 1567569 w 3135137"/>
              <a:gd name="connsiteY1" fmla="*/ 0 h 3772994"/>
              <a:gd name="connsiteX2" fmla="*/ 3135137 w 3135137"/>
              <a:gd name="connsiteY2" fmla="*/ 3772994 h 3772994"/>
              <a:gd name="connsiteX3" fmla="*/ 0 w 3135137"/>
              <a:gd name="connsiteY3" fmla="*/ 3772994 h 3772994"/>
              <a:gd name="connsiteX0" fmla="*/ 0 w 3135137"/>
              <a:gd name="connsiteY0" fmla="*/ 5183782 h 5183782"/>
              <a:gd name="connsiteX1" fmla="*/ 2795477 w 3135137"/>
              <a:gd name="connsiteY1" fmla="*/ 0 h 5183782"/>
              <a:gd name="connsiteX2" fmla="*/ 3135137 w 3135137"/>
              <a:gd name="connsiteY2" fmla="*/ 5183782 h 5183782"/>
              <a:gd name="connsiteX3" fmla="*/ 0 w 3135137"/>
              <a:gd name="connsiteY3" fmla="*/ 5183782 h 5183782"/>
              <a:gd name="connsiteX0" fmla="*/ 0 w 2795477"/>
              <a:gd name="connsiteY0" fmla="*/ 5183782 h 5183782"/>
              <a:gd name="connsiteX1" fmla="*/ 2795477 w 2795477"/>
              <a:gd name="connsiteY1" fmla="*/ 0 h 5183782"/>
              <a:gd name="connsiteX2" fmla="*/ 2525537 w 2795477"/>
              <a:gd name="connsiteY2" fmla="*/ 5131531 h 5183782"/>
              <a:gd name="connsiteX3" fmla="*/ 0 w 2795477"/>
              <a:gd name="connsiteY3" fmla="*/ 5183782 h 5183782"/>
              <a:gd name="connsiteX0" fmla="*/ 0 w 2830337"/>
              <a:gd name="connsiteY0" fmla="*/ 5183782 h 5183782"/>
              <a:gd name="connsiteX1" fmla="*/ 2795477 w 2830337"/>
              <a:gd name="connsiteY1" fmla="*/ 0 h 5183782"/>
              <a:gd name="connsiteX2" fmla="*/ 2830337 w 2830337"/>
              <a:gd name="connsiteY2" fmla="*/ 5175074 h 5183782"/>
              <a:gd name="connsiteX3" fmla="*/ 0 w 2830337"/>
              <a:gd name="connsiteY3" fmla="*/ 5183782 h 5183782"/>
              <a:gd name="connsiteX0" fmla="*/ 0 w 2830337"/>
              <a:gd name="connsiteY0" fmla="*/ 5183782 h 5193648"/>
              <a:gd name="connsiteX1" fmla="*/ 2795477 w 2830337"/>
              <a:gd name="connsiteY1" fmla="*/ 0 h 5193648"/>
              <a:gd name="connsiteX2" fmla="*/ 2830337 w 2830337"/>
              <a:gd name="connsiteY2" fmla="*/ 5175074 h 5193648"/>
              <a:gd name="connsiteX3" fmla="*/ 0 w 2830337"/>
              <a:gd name="connsiteY3" fmla="*/ 5183782 h 5193648"/>
              <a:gd name="connsiteX0" fmla="*/ 0 w 2830337"/>
              <a:gd name="connsiteY0" fmla="*/ 5183782 h 5193648"/>
              <a:gd name="connsiteX1" fmla="*/ 2795477 w 2830337"/>
              <a:gd name="connsiteY1" fmla="*/ 0 h 5193648"/>
              <a:gd name="connsiteX2" fmla="*/ 2830337 w 2830337"/>
              <a:gd name="connsiteY2" fmla="*/ 5175074 h 5193648"/>
              <a:gd name="connsiteX3" fmla="*/ 0 w 2830337"/>
              <a:gd name="connsiteY3" fmla="*/ 5183782 h 5193648"/>
              <a:gd name="connsiteX0" fmla="*/ 0 w 2830337"/>
              <a:gd name="connsiteY0" fmla="*/ 5183782 h 5183782"/>
              <a:gd name="connsiteX1" fmla="*/ 2795477 w 2830337"/>
              <a:gd name="connsiteY1" fmla="*/ 0 h 5183782"/>
              <a:gd name="connsiteX2" fmla="*/ 2830337 w 2830337"/>
              <a:gd name="connsiteY2" fmla="*/ 5175074 h 5183782"/>
              <a:gd name="connsiteX3" fmla="*/ 0 w 2830337"/>
              <a:gd name="connsiteY3" fmla="*/ 5183782 h 5183782"/>
              <a:gd name="connsiteX0" fmla="*/ 0 w 2830337"/>
              <a:gd name="connsiteY0" fmla="*/ 5183782 h 5183782"/>
              <a:gd name="connsiteX1" fmla="*/ 2830311 w 2830337"/>
              <a:gd name="connsiteY1" fmla="*/ 0 h 5183782"/>
              <a:gd name="connsiteX2" fmla="*/ 2830337 w 2830337"/>
              <a:gd name="connsiteY2" fmla="*/ 5175074 h 5183782"/>
              <a:gd name="connsiteX3" fmla="*/ 0 w 2830337"/>
              <a:gd name="connsiteY3" fmla="*/ 5183782 h 5183782"/>
              <a:gd name="connsiteX0" fmla="*/ 0 w 2847755"/>
              <a:gd name="connsiteY0" fmla="*/ 5183782 h 5201200"/>
              <a:gd name="connsiteX1" fmla="*/ 2830311 w 2847755"/>
              <a:gd name="connsiteY1" fmla="*/ 0 h 5201200"/>
              <a:gd name="connsiteX2" fmla="*/ 2847755 w 2847755"/>
              <a:gd name="connsiteY2" fmla="*/ 5201200 h 5201200"/>
              <a:gd name="connsiteX3" fmla="*/ 0 w 2847755"/>
              <a:gd name="connsiteY3" fmla="*/ 5183782 h 5201200"/>
              <a:gd name="connsiteX0" fmla="*/ 0 w 2856437"/>
              <a:gd name="connsiteY0" fmla="*/ 5175074 h 5192492"/>
              <a:gd name="connsiteX1" fmla="*/ 2856437 w 2856437"/>
              <a:gd name="connsiteY1" fmla="*/ 0 h 5192492"/>
              <a:gd name="connsiteX2" fmla="*/ 2847755 w 2856437"/>
              <a:gd name="connsiteY2" fmla="*/ 5192492 h 5192492"/>
              <a:gd name="connsiteX3" fmla="*/ 0 w 2856437"/>
              <a:gd name="connsiteY3" fmla="*/ 5175074 h 5192492"/>
              <a:gd name="connsiteX0" fmla="*/ 0 w 2850929"/>
              <a:gd name="connsiteY0" fmla="*/ 3622015 h 3639433"/>
              <a:gd name="connsiteX1" fmla="*/ 2850929 w 2850929"/>
              <a:gd name="connsiteY1" fmla="*/ 0 h 3639433"/>
              <a:gd name="connsiteX2" fmla="*/ 2847755 w 2850929"/>
              <a:gd name="connsiteY2" fmla="*/ 3639433 h 3639433"/>
              <a:gd name="connsiteX3" fmla="*/ 0 w 2850929"/>
              <a:gd name="connsiteY3" fmla="*/ 3622015 h 3639433"/>
              <a:gd name="connsiteX0" fmla="*/ 0 w 2847755"/>
              <a:gd name="connsiteY0" fmla="*/ 3335635 h 3353053"/>
              <a:gd name="connsiteX1" fmla="*/ 2845422 w 2847755"/>
              <a:gd name="connsiteY1" fmla="*/ 0 h 3353053"/>
              <a:gd name="connsiteX2" fmla="*/ 2847755 w 2847755"/>
              <a:gd name="connsiteY2" fmla="*/ 3353053 h 3353053"/>
              <a:gd name="connsiteX3" fmla="*/ 0 w 2847755"/>
              <a:gd name="connsiteY3" fmla="*/ 3335635 h 3353053"/>
              <a:gd name="connsiteX0" fmla="*/ 0 w 2847755"/>
              <a:gd name="connsiteY0" fmla="*/ 3346650 h 3353053"/>
              <a:gd name="connsiteX1" fmla="*/ 2845422 w 2847755"/>
              <a:gd name="connsiteY1" fmla="*/ 0 h 3353053"/>
              <a:gd name="connsiteX2" fmla="*/ 2847755 w 2847755"/>
              <a:gd name="connsiteY2" fmla="*/ 3353053 h 3353053"/>
              <a:gd name="connsiteX3" fmla="*/ 0 w 2847755"/>
              <a:gd name="connsiteY3" fmla="*/ 3346650 h 3353053"/>
            </a:gdLst>
            <a:ahLst/>
            <a:cxnLst>
              <a:cxn ang="0">
                <a:pos x="connsiteX0" y="connsiteY0"/>
              </a:cxn>
              <a:cxn ang="0">
                <a:pos x="connsiteX1" y="connsiteY1"/>
              </a:cxn>
              <a:cxn ang="0">
                <a:pos x="connsiteX2" y="connsiteY2"/>
              </a:cxn>
              <a:cxn ang="0">
                <a:pos x="connsiteX3" y="connsiteY3"/>
              </a:cxn>
            </a:cxnLst>
            <a:rect l="l" t="t" r="r" b="b"/>
            <a:pathLst>
              <a:path w="2847755" h="3353053">
                <a:moveTo>
                  <a:pt x="0" y="3346650"/>
                </a:moveTo>
                <a:lnTo>
                  <a:pt x="2845422" y="0"/>
                </a:lnTo>
                <a:cubicBezTo>
                  <a:pt x="2845431" y="1725025"/>
                  <a:pt x="2847746" y="1628028"/>
                  <a:pt x="2847755" y="3353053"/>
                </a:cubicBezTo>
                <a:lnTo>
                  <a:pt x="0" y="3346650"/>
                </a:lnTo>
                <a:close/>
              </a:path>
            </a:pathLst>
          </a:cu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Line 7"/>
          <p:cNvSpPr>
            <a:spLocks noChangeShapeType="1"/>
          </p:cNvSpPr>
          <p:nvPr/>
        </p:nvSpPr>
        <p:spPr bwMode="auto">
          <a:xfrm>
            <a:off x="768892" y="1813564"/>
            <a:ext cx="5116210" cy="23860"/>
          </a:xfrm>
          <a:prstGeom prst="line">
            <a:avLst/>
          </a:prstGeom>
          <a:noFill/>
          <a:ln w="66675" cap="rnd">
            <a:solidFill>
              <a:srgbClr val="2576B7"/>
            </a:solidFill>
            <a:prstDash val="solid"/>
            <a:round/>
            <a:headEnd/>
            <a:tailEnd type="triangle" w="med" len="sm"/>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5" name="Line 8"/>
          <p:cNvSpPr>
            <a:spLocks noChangeShapeType="1"/>
          </p:cNvSpPr>
          <p:nvPr/>
        </p:nvSpPr>
        <p:spPr bwMode="auto">
          <a:xfrm flipH="1" flipV="1">
            <a:off x="0" y="1812099"/>
            <a:ext cx="981234" cy="0"/>
          </a:xfrm>
          <a:prstGeom prst="line">
            <a:avLst/>
          </a:prstGeom>
          <a:noFill/>
          <a:ln w="66675" cap="rnd">
            <a:solidFill>
              <a:srgbClr val="2576B7"/>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6" name="Title 1"/>
          <p:cNvSpPr>
            <a:spLocks noGrp="1"/>
          </p:cNvSpPr>
          <p:nvPr>
            <p:ph type="title"/>
          </p:nvPr>
        </p:nvSpPr>
        <p:spPr>
          <a:xfrm>
            <a:off x="257174" y="255588"/>
            <a:ext cx="8620125" cy="877887"/>
          </a:xfrm>
        </p:spPr>
        <p:txBody>
          <a:bodyPr/>
          <a:lstStyle/>
          <a:p>
            <a:r>
              <a:rPr lang="en-CA" dirty="0"/>
              <a:t>It’s not a matter of </a:t>
            </a:r>
            <a:r>
              <a:rPr lang="en-CA" b="1" i="1" dirty="0"/>
              <a:t>if</a:t>
            </a:r>
            <a:r>
              <a:rPr lang="en-CA" dirty="0">
                <a:solidFill>
                  <a:srgbClr val="90C0E8"/>
                </a:solidFill>
              </a:rPr>
              <a:t> </a:t>
            </a:r>
            <a:r>
              <a:rPr lang="en-CA" dirty="0"/>
              <a:t>you have a security incident, but </a:t>
            </a:r>
            <a:r>
              <a:rPr lang="en-CA" b="1" i="1" dirty="0" smtClean="0"/>
              <a:t>when </a:t>
            </a:r>
            <a:endParaRPr lang="en-CA" b="1" dirty="0"/>
          </a:p>
        </p:txBody>
      </p:sp>
      <p:sp>
        <p:nvSpPr>
          <p:cNvPr id="7" name="Text Placeholder 2"/>
          <p:cNvSpPr txBox="1">
            <a:spLocks/>
          </p:cNvSpPr>
          <p:nvPr/>
        </p:nvSpPr>
        <p:spPr bwMode="auto">
          <a:xfrm>
            <a:off x="62523" y="1091706"/>
            <a:ext cx="8795378" cy="4635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CA" sz="1600" b="1" dirty="0" smtClean="0"/>
              <a:t>The increasing complexity and prevalence of threats have finally caught the attention of corporate leaders. Prepare for the inevitable with an incident response program. </a:t>
            </a:r>
            <a:endParaRPr lang="en-CA" sz="1600" b="1" dirty="0"/>
          </a:p>
        </p:txBody>
      </p:sp>
      <p:sp>
        <p:nvSpPr>
          <p:cNvPr id="8" name="Freeform 5"/>
          <p:cNvSpPr>
            <a:spLocks/>
          </p:cNvSpPr>
          <p:nvPr/>
        </p:nvSpPr>
        <p:spPr bwMode="auto">
          <a:xfrm>
            <a:off x="396262" y="1822110"/>
            <a:ext cx="300442" cy="601688"/>
          </a:xfrm>
          <a:custGeom>
            <a:avLst/>
            <a:gdLst>
              <a:gd name="T0" fmla="*/ 129 w 129"/>
              <a:gd name="T1" fmla="*/ 258 h 258"/>
              <a:gd name="T2" fmla="*/ 0 w 129"/>
              <a:gd name="T3" fmla="*/ 129 h 258"/>
              <a:gd name="T4" fmla="*/ 129 w 129"/>
              <a:gd name="T5" fmla="*/ 0 h 258"/>
            </a:gdLst>
            <a:ahLst/>
            <a:cxnLst>
              <a:cxn ang="0">
                <a:pos x="T0" y="T1"/>
              </a:cxn>
              <a:cxn ang="0">
                <a:pos x="T2" y="T3"/>
              </a:cxn>
              <a:cxn ang="0">
                <a:pos x="T4" y="T5"/>
              </a:cxn>
            </a:cxnLst>
            <a:rect l="0" t="0" r="r" b="b"/>
            <a:pathLst>
              <a:path w="129" h="258">
                <a:moveTo>
                  <a:pt x="129" y="258"/>
                </a:moveTo>
                <a:cubicBezTo>
                  <a:pt x="57" y="258"/>
                  <a:pt x="0" y="200"/>
                  <a:pt x="0" y="129"/>
                </a:cubicBezTo>
                <a:cubicBezTo>
                  <a:pt x="0" y="57"/>
                  <a:pt x="57" y="0"/>
                  <a:pt x="129" y="0"/>
                </a:cubicBezTo>
              </a:path>
            </a:pathLst>
          </a:custGeom>
          <a:noFill/>
          <a:ln w="88900" cap="rnd">
            <a:gradFill>
              <a:gsLst>
                <a:gs pos="0">
                  <a:schemeClr val="accent1">
                    <a:lumMod val="75000"/>
                  </a:schemeClr>
                </a:gs>
                <a:gs pos="32000">
                  <a:schemeClr val="accent1"/>
                </a:gs>
              </a:gsLst>
              <a:lin ang="5400000" scaled="1"/>
            </a:gra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9" name="Freeform 6"/>
          <p:cNvSpPr>
            <a:spLocks/>
          </p:cNvSpPr>
          <p:nvPr/>
        </p:nvSpPr>
        <p:spPr bwMode="auto">
          <a:xfrm>
            <a:off x="696703" y="1822110"/>
            <a:ext cx="300442" cy="601688"/>
          </a:xfrm>
          <a:custGeom>
            <a:avLst/>
            <a:gdLst>
              <a:gd name="T0" fmla="*/ 0 w 129"/>
              <a:gd name="T1" fmla="*/ 0 h 258"/>
              <a:gd name="T2" fmla="*/ 129 w 129"/>
              <a:gd name="T3" fmla="*/ 129 h 258"/>
              <a:gd name="T4" fmla="*/ 0 w 129"/>
              <a:gd name="T5" fmla="*/ 258 h 258"/>
            </a:gdLst>
            <a:ahLst/>
            <a:cxnLst>
              <a:cxn ang="0">
                <a:pos x="T0" y="T1"/>
              </a:cxn>
              <a:cxn ang="0">
                <a:pos x="T2" y="T3"/>
              </a:cxn>
              <a:cxn ang="0">
                <a:pos x="T4" y="T5"/>
              </a:cxn>
            </a:cxnLst>
            <a:rect l="0" t="0" r="r" b="b"/>
            <a:pathLst>
              <a:path w="129" h="258">
                <a:moveTo>
                  <a:pt x="0" y="0"/>
                </a:moveTo>
                <a:cubicBezTo>
                  <a:pt x="71" y="0"/>
                  <a:pt x="129" y="57"/>
                  <a:pt x="129" y="129"/>
                </a:cubicBezTo>
                <a:cubicBezTo>
                  <a:pt x="129" y="200"/>
                  <a:pt x="71" y="258"/>
                  <a:pt x="0" y="258"/>
                </a:cubicBezTo>
              </a:path>
            </a:pathLst>
          </a:custGeom>
          <a:noFill/>
          <a:ln w="88900" cap="rnd">
            <a:solidFill>
              <a:schemeClr val="accent1"/>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0" name="Line 7"/>
          <p:cNvSpPr>
            <a:spLocks noChangeShapeType="1"/>
          </p:cNvSpPr>
          <p:nvPr/>
        </p:nvSpPr>
        <p:spPr bwMode="auto">
          <a:xfrm flipV="1">
            <a:off x="696703" y="2708914"/>
            <a:ext cx="4652356" cy="0"/>
          </a:xfrm>
          <a:prstGeom prst="line">
            <a:avLst/>
          </a:prstGeom>
          <a:noFill/>
          <a:ln w="66675" cap="rnd">
            <a:solidFill>
              <a:srgbClr val="3C91D8"/>
            </a:solidFill>
            <a:prstDash val="solid"/>
            <a:round/>
            <a:headEnd/>
            <a:tailEnd type="triangle" w="med" len="sm"/>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1" name="Freeform 5"/>
          <p:cNvSpPr>
            <a:spLocks/>
          </p:cNvSpPr>
          <p:nvPr/>
        </p:nvSpPr>
        <p:spPr bwMode="auto">
          <a:xfrm>
            <a:off x="396262" y="2717460"/>
            <a:ext cx="300442" cy="601688"/>
          </a:xfrm>
          <a:custGeom>
            <a:avLst/>
            <a:gdLst>
              <a:gd name="T0" fmla="*/ 129 w 129"/>
              <a:gd name="T1" fmla="*/ 258 h 258"/>
              <a:gd name="T2" fmla="*/ 0 w 129"/>
              <a:gd name="T3" fmla="*/ 129 h 258"/>
              <a:gd name="T4" fmla="*/ 129 w 129"/>
              <a:gd name="T5" fmla="*/ 0 h 258"/>
            </a:gdLst>
            <a:ahLst/>
            <a:cxnLst>
              <a:cxn ang="0">
                <a:pos x="T0" y="T1"/>
              </a:cxn>
              <a:cxn ang="0">
                <a:pos x="T2" y="T3"/>
              </a:cxn>
              <a:cxn ang="0">
                <a:pos x="T4" y="T5"/>
              </a:cxn>
            </a:cxnLst>
            <a:rect l="0" t="0" r="r" b="b"/>
            <a:pathLst>
              <a:path w="129" h="258">
                <a:moveTo>
                  <a:pt x="129" y="258"/>
                </a:moveTo>
                <a:cubicBezTo>
                  <a:pt x="57" y="258"/>
                  <a:pt x="0" y="200"/>
                  <a:pt x="0" y="129"/>
                </a:cubicBezTo>
                <a:cubicBezTo>
                  <a:pt x="0" y="57"/>
                  <a:pt x="57" y="0"/>
                  <a:pt x="129" y="0"/>
                </a:cubicBezTo>
              </a:path>
            </a:pathLst>
          </a:custGeom>
          <a:noFill/>
          <a:ln w="88900" cap="rnd">
            <a:gradFill>
              <a:gsLst>
                <a:gs pos="0">
                  <a:srgbClr val="3C91D8"/>
                </a:gs>
                <a:gs pos="32000">
                  <a:srgbClr val="3C91D8"/>
                </a:gs>
              </a:gsLst>
              <a:lin ang="5400000" scaled="1"/>
            </a:gra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2" name="Freeform 6"/>
          <p:cNvSpPr>
            <a:spLocks/>
          </p:cNvSpPr>
          <p:nvPr/>
        </p:nvSpPr>
        <p:spPr bwMode="auto">
          <a:xfrm>
            <a:off x="696703" y="2717460"/>
            <a:ext cx="300442" cy="601688"/>
          </a:xfrm>
          <a:custGeom>
            <a:avLst/>
            <a:gdLst>
              <a:gd name="T0" fmla="*/ 0 w 129"/>
              <a:gd name="T1" fmla="*/ 0 h 258"/>
              <a:gd name="T2" fmla="*/ 129 w 129"/>
              <a:gd name="T3" fmla="*/ 129 h 258"/>
              <a:gd name="T4" fmla="*/ 0 w 129"/>
              <a:gd name="T5" fmla="*/ 258 h 258"/>
            </a:gdLst>
            <a:ahLst/>
            <a:cxnLst>
              <a:cxn ang="0">
                <a:pos x="T0" y="T1"/>
              </a:cxn>
              <a:cxn ang="0">
                <a:pos x="T2" y="T3"/>
              </a:cxn>
              <a:cxn ang="0">
                <a:pos x="T4" y="T5"/>
              </a:cxn>
            </a:cxnLst>
            <a:rect l="0" t="0" r="r" b="b"/>
            <a:pathLst>
              <a:path w="129" h="258">
                <a:moveTo>
                  <a:pt x="0" y="0"/>
                </a:moveTo>
                <a:cubicBezTo>
                  <a:pt x="71" y="0"/>
                  <a:pt x="129" y="57"/>
                  <a:pt x="129" y="129"/>
                </a:cubicBezTo>
                <a:cubicBezTo>
                  <a:pt x="129" y="200"/>
                  <a:pt x="71" y="258"/>
                  <a:pt x="0" y="258"/>
                </a:cubicBezTo>
              </a:path>
            </a:pathLst>
          </a:custGeom>
          <a:noFill/>
          <a:ln w="88900" cap="rnd">
            <a:solidFill>
              <a:srgbClr val="3C91D8"/>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3" name="Line 8"/>
          <p:cNvSpPr>
            <a:spLocks noChangeShapeType="1"/>
          </p:cNvSpPr>
          <p:nvPr/>
        </p:nvSpPr>
        <p:spPr bwMode="auto">
          <a:xfrm flipH="1" flipV="1">
            <a:off x="-1" y="2708914"/>
            <a:ext cx="1079889" cy="0"/>
          </a:xfrm>
          <a:prstGeom prst="line">
            <a:avLst/>
          </a:prstGeom>
          <a:noFill/>
          <a:ln w="66675" cap="rnd">
            <a:solidFill>
              <a:srgbClr val="3C91D8"/>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4" name="Line 7"/>
          <p:cNvSpPr>
            <a:spLocks noChangeShapeType="1"/>
          </p:cNvSpPr>
          <p:nvPr/>
        </p:nvSpPr>
        <p:spPr bwMode="auto">
          <a:xfrm flipV="1">
            <a:off x="696703" y="3584631"/>
            <a:ext cx="4280354" cy="0"/>
          </a:xfrm>
          <a:prstGeom prst="line">
            <a:avLst/>
          </a:prstGeom>
          <a:noFill/>
          <a:ln w="66675" cap="rnd">
            <a:solidFill>
              <a:srgbClr val="70AEE2"/>
            </a:solidFill>
            <a:prstDash val="solid"/>
            <a:round/>
            <a:headEnd/>
            <a:tailEnd type="triangle" w="med" len="sm"/>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5" name="Freeform 5"/>
          <p:cNvSpPr>
            <a:spLocks/>
          </p:cNvSpPr>
          <p:nvPr/>
        </p:nvSpPr>
        <p:spPr bwMode="auto">
          <a:xfrm>
            <a:off x="396262" y="3593179"/>
            <a:ext cx="300442" cy="601687"/>
          </a:xfrm>
          <a:custGeom>
            <a:avLst/>
            <a:gdLst>
              <a:gd name="T0" fmla="*/ 129 w 129"/>
              <a:gd name="T1" fmla="*/ 258 h 258"/>
              <a:gd name="T2" fmla="*/ 0 w 129"/>
              <a:gd name="T3" fmla="*/ 129 h 258"/>
              <a:gd name="T4" fmla="*/ 129 w 129"/>
              <a:gd name="T5" fmla="*/ 0 h 258"/>
            </a:gdLst>
            <a:ahLst/>
            <a:cxnLst>
              <a:cxn ang="0">
                <a:pos x="T0" y="T1"/>
              </a:cxn>
              <a:cxn ang="0">
                <a:pos x="T2" y="T3"/>
              </a:cxn>
              <a:cxn ang="0">
                <a:pos x="T4" y="T5"/>
              </a:cxn>
            </a:cxnLst>
            <a:rect l="0" t="0" r="r" b="b"/>
            <a:pathLst>
              <a:path w="129" h="258">
                <a:moveTo>
                  <a:pt x="129" y="258"/>
                </a:moveTo>
                <a:cubicBezTo>
                  <a:pt x="57" y="258"/>
                  <a:pt x="0" y="200"/>
                  <a:pt x="0" y="129"/>
                </a:cubicBezTo>
                <a:cubicBezTo>
                  <a:pt x="0" y="57"/>
                  <a:pt x="57" y="0"/>
                  <a:pt x="129" y="0"/>
                </a:cubicBezTo>
              </a:path>
            </a:pathLst>
          </a:custGeom>
          <a:noFill/>
          <a:ln w="88900" cap="rnd">
            <a:solidFill>
              <a:srgbClr val="70AEE2"/>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6" name="Freeform 6"/>
          <p:cNvSpPr>
            <a:spLocks/>
          </p:cNvSpPr>
          <p:nvPr/>
        </p:nvSpPr>
        <p:spPr bwMode="auto">
          <a:xfrm>
            <a:off x="696705" y="3593179"/>
            <a:ext cx="300442" cy="601687"/>
          </a:xfrm>
          <a:custGeom>
            <a:avLst/>
            <a:gdLst>
              <a:gd name="T0" fmla="*/ 0 w 129"/>
              <a:gd name="T1" fmla="*/ 0 h 258"/>
              <a:gd name="T2" fmla="*/ 129 w 129"/>
              <a:gd name="T3" fmla="*/ 129 h 258"/>
              <a:gd name="T4" fmla="*/ 0 w 129"/>
              <a:gd name="T5" fmla="*/ 258 h 258"/>
            </a:gdLst>
            <a:ahLst/>
            <a:cxnLst>
              <a:cxn ang="0">
                <a:pos x="T0" y="T1"/>
              </a:cxn>
              <a:cxn ang="0">
                <a:pos x="T2" y="T3"/>
              </a:cxn>
              <a:cxn ang="0">
                <a:pos x="T4" y="T5"/>
              </a:cxn>
            </a:cxnLst>
            <a:rect l="0" t="0" r="r" b="b"/>
            <a:pathLst>
              <a:path w="129" h="258">
                <a:moveTo>
                  <a:pt x="0" y="0"/>
                </a:moveTo>
                <a:cubicBezTo>
                  <a:pt x="71" y="0"/>
                  <a:pt x="129" y="57"/>
                  <a:pt x="129" y="129"/>
                </a:cubicBezTo>
                <a:cubicBezTo>
                  <a:pt x="129" y="200"/>
                  <a:pt x="71" y="258"/>
                  <a:pt x="0" y="258"/>
                </a:cubicBezTo>
              </a:path>
            </a:pathLst>
          </a:custGeom>
          <a:noFill/>
          <a:ln w="88900" cap="rnd">
            <a:solidFill>
              <a:srgbClr val="70AEE2"/>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7" name="Line 8"/>
          <p:cNvSpPr>
            <a:spLocks noChangeShapeType="1"/>
          </p:cNvSpPr>
          <p:nvPr/>
        </p:nvSpPr>
        <p:spPr bwMode="auto">
          <a:xfrm flipH="1" flipV="1">
            <a:off x="-1" y="3573453"/>
            <a:ext cx="1079889" cy="11178"/>
          </a:xfrm>
          <a:prstGeom prst="line">
            <a:avLst/>
          </a:prstGeom>
          <a:noFill/>
          <a:ln w="66675" cap="rnd">
            <a:solidFill>
              <a:srgbClr val="70AEE2"/>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18" name="Rectangle 17"/>
          <p:cNvSpPr/>
          <p:nvPr/>
        </p:nvSpPr>
        <p:spPr>
          <a:xfrm>
            <a:off x="476134" y="1929742"/>
            <a:ext cx="441146" cy="369332"/>
          </a:xfrm>
          <a:prstGeom prst="rect">
            <a:avLst/>
          </a:prstGeom>
        </p:spPr>
        <p:txBody>
          <a:bodyPr wrap="none" anchor="ctr" anchorCtr="0">
            <a:spAutoFit/>
          </a:bodyPr>
          <a:lstStyle/>
          <a:p>
            <a:pPr algn="ctr"/>
            <a:r>
              <a:rPr lang="en-US" dirty="0"/>
              <a:t>01</a:t>
            </a:r>
          </a:p>
        </p:txBody>
      </p:sp>
      <p:sp>
        <p:nvSpPr>
          <p:cNvPr id="19" name="Rectangle 18"/>
          <p:cNvSpPr/>
          <p:nvPr/>
        </p:nvSpPr>
        <p:spPr>
          <a:xfrm>
            <a:off x="476129" y="2823626"/>
            <a:ext cx="441146" cy="369332"/>
          </a:xfrm>
          <a:prstGeom prst="rect">
            <a:avLst/>
          </a:prstGeom>
        </p:spPr>
        <p:txBody>
          <a:bodyPr wrap="none" anchor="ctr" anchorCtr="0">
            <a:spAutoFit/>
          </a:bodyPr>
          <a:lstStyle/>
          <a:p>
            <a:pPr algn="ctr"/>
            <a:r>
              <a:rPr lang="en-US" dirty="0"/>
              <a:t>02</a:t>
            </a:r>
          </a:p>
        </p:txBody>
      </p:sp>
      <p:sp>
        <p:nvSpPr>
          <p:cNvPr id="20" name="Rectangle 19"/>
          <p:cNvSpPr/>
          <p:nvPr/>
        </p:nvSpPr>
        <p:spPr>
          <a:xfrm>
            <a:off x="476129" y="3700810"/>
            <a:ext cx="441146" cy="369332"/>
          </a:xfrm>
          <a:prstGeom prst="rect">
            <a:avLst/>
          </a:prstGeom>
        </p:spPr>
        <p:txBody>
          <a:bodyPr wrap="none" anchor="ctr" anchorCtr="0">
            <a:spAutoFit/>
          </a:bodyPr>
          <a:lstStyle/>
          <a:p>
            <a:pPr algn="ctr"/>
            <a:r>
              <a:rPr lang="en-US" dirty="0"/>
              <a:t>03</a:t>
            </a:r>
          </a:p>
        </p:txBody>
      </p:sp>
      <p:sp>
        <p:nvSpPr>
          <p:cNvPr id="21" name="Line 7"/>
          <p:cNvSpPr>
            <a:spLocks noChangeShapeType="1"/>
          </p:cNvSpPr>
          <p:nvPr/>
        </p:nvSpPr>
        <p:spPr bwMode="auto">
          <a:xfrm flipV="1">
            <a:off x="706628" y="4486533"/>
            <a:ext cx="3728554" cy="0"/>
          </a:xfrm>
          <a:prstGeom prst="line">
            <a:avLst/>
          </a:prstGeom>
          <a:noFill/>
          <a:ln w="66675" cap="rnd">
            <a:solidFill>
              <a:srgbClr val="90C0E8"/>
            </a:solidFill>
            <a:prstDash val="solid"/>
            <a:round/>
            <a:headEnd/>
            <a:tailEnd type="triangle" w="med" len="sm"/>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22" name="Freeform 5"/>
          <p:cNvSpPr>
            <a:spLocks/>
          </p:cNvSpPr>
          <p:nvPr/>
        </p:nvSpPr>
        <p:spPr bwMode="auto">
          <a:xfrm>
            <a:off x="406186" y="4495082"/>
            <a:ext cx="300442" cy="601687"/>
          </a:xfrm>
          <a:custGeom>
            <a:avLst/>
            <a:gdLst>
              <a:gd name="T0" fmla="*/ 129 w 129"/>
              <a:gd name="T1" fmla="*/ 258 h 258"/>
              <a:gd name="T2" fmla="*/ 0 w 129"/>
              <a:gd name="T3" fmla="*/ 129 h 258"/>
              <a:gd name="T4" fmla="*/ 129 w 129"/>
              <a:gd name="T5" fmla="*/ 0 h 258"/>
            </a:gdLst>
            <a:ahLst/>
            <a:cxnLst>
              <a:cxn ang="0">
                <a:pos x="T0" y="T1"/>
              </a:cxn>
              <a:cxn ang="0">
                <a:pos x="T2" y="T3"/>
              </a:cxn>
              <a:cxn ang="0">
                <a:pos x="T4" y="T5"/>
              </a:cxn>
            </a:cxnLst>
            <a:rect l="0" t="0" r="r" b="b"/>
            <a:pathLst>
              <a:path w="129" h="258">
                <a:moveTo>
                  <a:pt x="129" y="258"/>
                </a:moveTo>
                <a:cubicBezTo>
                  <a:pt x="57" y="258"/>
                  <a:pt x="0" y="200"/>
                  <a:pt x="0" y="129"/>
                </a:cubicBezTo>
                <a:cubicBezTo>
                  <a:pt x="0" y="57"/>
                  <a:pt x="57" y="0"/>
                  <a:pt x="129" y="0"/>
                </a:cubicBezTo>
              </a:path>
            </a:pathLst>
          </a:custGeom>
          <a:noFill/>
          <a:ln w="88900" cap="rnd">
            <a:solidFill>
              <a:srgbClr val="90C0E8"/>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23" name="Freeform 6"/>
          <p:cNvSpPr>
            <a:spLocks/>
          </p:cNvSpPr>
          <p:nvPr/>
        </p:nvSpPr>
        <p:spPr bwMode="auto">
          <a:xfrm>
            <a:off x="706627" y="4495082"/>
            <a:ext cx="300442" cy="601687"/>
          </a:xfrm>
          <a:custGeom>
            <a:avLst/>
            <a:gdLst>
              <a:gd name="T0" fmla="*/ 0 w 129"/>
              <a:gd name="T1" fmla="*/ 0 h 258"/>
              <a:gd name="T2" fmla="*/ 129 w 129"/>
              <a:gd name="T3" fmla="*/ 129 h 258"/>
              <a:gd name="T4" fmla="*/ 0 w 129"/>
              <a:gd name="T5" fmla="*/ 258 h 258"/>
            </a:gdLst>
            <a:ahLst/>
            <a:cxnLst>
              <a:cxn ang="0">
                <a:pos x="T0" y="T1"/>
              </a:cxn>
              <a:cxn ang="0">
                <a:pos x="T2" y="T3"/>
              </a:cxn>
              <a:cxn ang="0">
                <a:pos x="T4" y="T5"/>
              </a:cxn>
            </a:cxnLst>
            <a:rect l="0" t="0" r="r" b="b"/>
            <a:pathLst>
              <a:path w="129" h="258">
                <a:moveTo>
                  <a:pt x="0" y="0"/>
                </a:moveTo>
                <a:cubicBezTo>
                  <a:pt x="71" y="0"/>
                  <a:pt x="129" y="57"/>
                  <a:pt x="129" y="129"/>
                </a:cubicBezTo>
                <a:cubicBezTo>
                  <a:pt x="129" y="200"/>
                  <a:pt x="71" y="258"/>
                  <a:pt x="0" y="258"/>
                </a:cubicBezTo>
              </a:path>
            </a:pathLst>
          </a:custGeom>
          <a:noFill/>
          <a:ln w="88900" cap="rnd">
            <a:solidFill>
              <a:srgbClr val="90C0E8"/>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24" name="Line 8"/>
          <p:cNvSpPr>
            <a:spLocks noChangeShapeType="1"/>
          </p:cNvSpPr>
          <p:nvPr/>
        </p:nvSpPr>
        <p:spPr bwMode="auto">
          <a:xfrm flipH="1" flipV="1">
            <a:off x="-2" y="4475253"/>
            <a:ext cx="1089814" cy="11281"/>
          </a:xfrm>
          <a:prstGeom prst="line">
            <a:avLst/>
          </a:prstGeom>
          <a:noFill/>
          <a:ln w="66675" cap="rnd">
            <a:solidFill>
              <a:srgbClr val="90C0E8"/>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25" name="Rectangle 24"/>
          <p:cNvSpPr/>
          <p:nvPr/>
        </p:nvSpPr>
        <p:spPr>
          <a:xfrm>
            <a:off x="486053" y="4602713"/>
            <a:ext cx="441146" cy="369332"/>
          </a:xfrm>
          <a:prstGeom prst="rect">
            <a:avLst/>
          </a:prstGeom>
        </p:spPr>
        <p:txBody>
          <a:bodyPr wrap="none" anchor="ctr" anchorCtr="0">
            <a:spAutoFit/>
          </a:bodyPr>
          <a:lstStyle/>
          <a:p>
            <a:pPr algn="ctr"/>
            <a:r>
              <a:rPr lang="en-US" dirty="0"/>
              <a:t>04</a:t>
            </a:r>
          </a:p>
        </p:txBody>
      </p:sp>
      <p:sp>
        <p:nvSpPr>
          <p:cNvPr id="26" name="Rectangle 25"/>
          <p:cNvSpPr/>
          <p:nvPr/>
        </p:nvSpPr>
        <p:spPr>
          <a:xfrm>
            <a:off x="1149322" y="1879111"/>
            <a:ext cx="4598158" cy="600164"/>
          </a:xfrm>
          <a:prstGeom prst="rect">
            <a:avLst/>
          </a:prstGeom>
        </p:spPr>
        <p:txBody>
          <a:bodyPr wrap="square">
            <a:spAutoFit/>
          </a:bodyPr>
          <a:lstStyle/>
          <a:p>
            <a:r>
              <a:rPr lang="en-US" sz="1100" dirty="0" smtClean="0"/>
              <a:t>A formalized incident response program reduced </a:t>
            </a:r>
            <a:r>
              <a:rPr lang="en-US" sz="1100" dirty="0"/>
              <a:t>the average cost </a:t>
            </a:r>
            <a:r>
              <a:rPr lang="en-US" sz="1100" dirty="0" smtClean="0"/>
              <a:t>of a data breach (per capita) from </a:t>
            </a:r>
            <a:r>
              <a:rPr lang="en-US" sz="1100" b="1" dirty="0" smtClean="0">
                <a:solidFill>
                  <a:schemeClr val="accent1"/>
                </a:solidFill>
              </a:rPr>
              <a:t>$141 to $122</a:t>
            </a:r>
            <a:r>
              <a:rPr lang="en-US" sz="1100" b="1" dirty="0" smtClean="0"/>
              <a:t>,</a:t>
            </a:r>
            <a:r>
              <a:rPr lang="en-US" sz="1100" dirty="0" smtClean="0"/>
              <a:t> while third-party involvement increased costs by </a:t>
            </a:r>
            <a:r>
              <a:rPr lang="en-US" sz="1100" b="1" dirty="0" smtClean="0">
                <a:solidFill>
                  <a:schemeClr val="accent1"/>
                </a:solidFill>
              </a:rPr>
              <a:t>$17.</a:t>
            </a:r>
            <a:endParaRPr lang="en-US" sz="1100" b="1" dirty="0">
              <a:solidFill>
                <a:schemeClr val="accent1"/>
              </a:solidFill>
            </a:endParaRPr>
          </a:p>
        </p:txBody>
      </p:sp>
      <p:sp>
        <p:nvSpPr>
          <p:cNvPr id="27" name="Rectangle 26"/>
          <p:cNvSpPr/>
          <p:nvPr/>
        </p:nvSpPr>
        <p:spPr>
          <a:xfrm>
            <a:off x="1149322" y="2752397"/>
            <a:ext cx="4111370" cy="769441"/>
          </a:xfrm>
          <a:prstGeom prst="rect">
            <a:avLst/>
          </a:prstGeom>
        </p:spPr>
        <p:txBody>
          <a:bodyPr wrap="square">
            <a:spAutoFit/>
          </a:bodyPr>
          <a:lstStyle/>
          <a:p>
            <a:r>
              <a:rPr lang="en-US" sz="1100" dirty="0" smtClean="0"/>
              <a:t>US organizations lost an average </a:t>
            </a:r>
            <a:r>
              <a:rPr lang="en-US" sz="1100" b="1" dirty="0" smtClean="0">
                <a:solidFill>
                  <a:schemeClr val="accent1"/>
                </a:solidFill>
              </a:rPr>
              <a:t>of $4.13 million per data breach</a:t>
            </a:r>
            <a:r>
              <a:rPr lang="en-US" sz="1100" dirty="0" smtClean="0"/>
              <a:t> as a result of increased customer attrition and diminished goodwill. Canada and the UK follow suit at </a:t>
            </a:r>
            <a:r>
              <a:rPr lang="en-US" sz="1100" b="1" dirty="0" smtClean="0">
                <a:solidFill>
                  <a:schemeClr val="accent1"/>
                </a:solidFill>
              </a:rPr>
              <a:t>$1.57 </a:t>
            </a:r>
            <a:r>
              <a:rPr lang="en-US" sz="1100" dirty="0" smtClean="0"/>
              <a:t>and </a:t>
            </a:r>
            <a:r>
              <a:rPr lang="en-US" sz="1100" b="1" dirty="0" smtClean="0">
                <a:solidFill>
                  <a:schemeClr val="accent1"/>
                </a:solidFill>
              </a:rPr>
              <a:t>$1.39</a:t>
            </a:r>
            <a:r>
              <a:rPr lang="en-US" sz="1100" b="1" dirty="0" smtClean="0"/>
              <a:t>,</a:t>
            </a:r>
            <a:r>
              <a:rPr lang="en-US" sz="1100" b="1" dirty="0" smtClean="0">
                <a:solidFill>
                  <a:schemeClr val="accent1"/>
                </a:solidFill>
              </a:rPr>
              <a:t> </a:t>
            </a:r>
            <a:r>
              <a:rPr lang="en-US" sz="1100" dirty="0" smtClean="0"/>
              <a:t>respectively. </a:t>
            </a:r>
            <a:endParaRPr lang="en-US" sz="1100" dirty="0"/>
          </a:p>
        </p:txBody>
      </p:sp>
      <p:sp>
        <p:nvSpPr>
          <p:cNvPr id="28" name="Rectangle 27"/>
          <p:cNvSpPr/>
          <p:nvPr/>
        </p:nvSpPr>
        <p:spPr>
          <a:xfrm>
            <a:off x="1149322" y="3654643"/>
            <a:ext cx="3770906" cy="600164"/>
          </a:xfrm>
          <a:prstGeom prst="rect">
            <a:avLst/>
          </a:prstGeom>
        </p:spPr>
        <p:txBody>
          <a:bodyPr wrap="square">
            <a:spAutoFit/>
          </a:bodyPr>
          <a:lstStyle/>
          <a:p>
            <a:r>
              <a:rPr lang="en-US" sz="1100" b="1" dirty="0" smtClean="0">
                <a:solidFill>
                  <a:schemeClr val="accent1"/>
                </a:solidFill>
              </a:rPr>
              <a:t>75% </a:t>
            </a:r>
            <a:r>
              <a:rPr lang="en-US" sz="1100" dirty="0" smtClean="0"/>
              <a:t>of breaches are perpetrated by outsiders, </a:t>
            </a:r>
            <a:r>
              <a:rPr lang="en-US" sz="1100" b="1" dirty="0" smtClean="0">
                <a:solidFill>
                  <a:schemeClr val="accent1"/>
                </a:solidFill>
              </a:rPr>
              <a:t>51%</a:t>
            </a:r>
            <a:r>
              <a:rPr lang="en-US" sz="1100" dirty="0" smtClean="0"/>
              <a:t> involve criminal groups, and </a:t>
            </a:r>
            <a:r>
              <a:rPr lang="en-US" sz="1100" b="1" dirty="0" smtClean="0">
                <a:solidFill>
                  <a:schemeClr val="accent1"/>
                </a:solidFill>
              </a:rPr>
              <a:t>25%</a:t>
            </a:r>
            <a:r>
              <a:rPr lang="en-US" sz="1100" dirty="0" smtClean="0"/>
              <a:t> are the doings of internal actors.</a:t>
            </a:r>
            <a:endParaRPr lang="en-US" sz="1100" dirty="0"/>
          </a:p>
        </p:txBody>
      </p:sp>
      <p:sp>
        <p:nvSpPr>
          <p:cNvPr id="29" name="Rectangle 28"/>
          <p:cNvSpPr/>
          <p:nvPr/>
        </p:nvSpPr>
        <p:spPr>
          <a:xfrm>
            <a:off x="1149322" y="4560685"/>
            <a:ext cx="3285859" cy="600164"/>
          </a:xfrm>
          <a:prstGeom prst="rect">
            <a:avLst/>
          </a:prstGeom>
        </p:spPr>
        <p:txBody>
          <a:bodyPr wrap="square">
            <a:spAutoFit/>
          </a:bodyPr>
          <a:lstStyle/>
          <a:p>
            <a:r>
              <a:rPr lang="en-US" sz="1100" b="1" dirty="0" smtClean="0">
                <a:solidFill>
                  <a:schemeClr val="accent1"/>
                </a:solidFill>
              </a:rPr>
              <a:t>91%</a:t>
            </a:r>
            <a:r>
              <a:rPr lang="en-US" sz="1100" dirty="0" smtClean="0"/>
              <a:t> of companies surveyed had at least one external IT security incident, while </a:t>
            </a:r>
            <a:r>
              <a:rPr lang="en-US" sz="1100" b="1" dirty="0" smtClean="0">
                <a:solidFill>
                  <a:schemeClr val="accent1"/>
                </a:solidFill>
              </a:rPr>
              <a:t>85% </a:t>
            </a:r>
            <a:r>
              <a:rPr lang="en-US" sz="1100" dirty="0" smtClean="0"/>
              <a:t>had at least one internal security incident.</a:t>
            </a:r>
            <a:endParaRPr lang="en-US" sz="1100" dirty="0"/>
          </a:p>
        </p:txBody>
      </p:sp>
      <p:grpSp>
        <p:nvGrpSpPr>
          <p:cNvPr id="30" name="Group 29"/>
          <p:cNvGrpSpPr/>
          <p:nvPr/>
        </p:nvGrpSpPr>
        <p:grpSpPr>
          <a:xfrm>
            <a:off x="5482887" y="2469315"/>
            <a:ext cx="468004" cy="468004"/>
            <a:chOff x="6332454" y="875684"/>
            <a:chExt cx="614739" cy="614739"/>
          </a:xfrm>
        </p:grpSpPr>
        <p:sp>
          <p:nvSpPr>
            <p:cNvPr id="31" name="Oval 30"/>
            <p:cNvSpPr/>
            <p:nvPr/>
          </p:nvSpPr>
          <p:spPr>
            <a:xfrm>
              <a:off x="6332454" y="875684"/>
              <a:ext cx="614739" cy="614739"/>
            </a:xfrm>
            <a:prstGeom prst="ellipse">
              <a:avLst/>
            </a:prstGeom>
            <a:solidFill>
              <a:schemeClr val="bg2"/>
            </a:solidFill>
            <a:ln>
              <a:solidFill>
                <a:srgbClr val="2576B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nvGrpSpPr>
            <p:cNvPr id="32" name="Group 17"/>
            <p:cNvGrpSpPr>
              <a:grpSpLocks noChangeAspect="1"/>
            </p:cNvGrpSpPr>
            <p:nvPr/>
          </p:nvGrpSpPr>
          <p:grpSpPr bwMode="auto">
            <a:xfrm>
              <a:off x="6492935" y="1032957"/>
              <a:ext cx="293777" cy="300193"/>
              <a:chOff x="3263" y="1117"/>
              <a:chExt cx="229" cy="234"/>
            </a:xfrm>
          </p:grpSpPr>
          <p:sp>
            <p:nvSpPr>
              <p:cNvPr id="33" name="Freeform 18"/>
              <p:cNvSpPr>
                <a:spLocks/>
              </p:cNvSpPr>
              <p:nvPr/>
            </p:nvSpPr>
            <p:spPr bwMode="auto">
              <a:xfrm>
                <a:off x="3263" y="1202"/>
                <a:ext cx="133" cy="46"/>
              </a:xfrm>
              <a:custGeom>
                <a:avLst/>
                <a:gdLst>
                  <a:gd name="T0" fmla="*/ 1088 w 1088"/>
                  <a:gd name="T1" fmla="*/ 184 h 368"/>
                  <a:gd name="T2" fmla="*/ 1088 w 1088"/>
                  <a:gd name="T3" fmla="*/ 184 h 368"/>
                  <a:gd name="T4" fmla="*/ 544 w 1088"/>
                  <a:gd name="T5" fmla="*/ 368 h 368"/>
                  <a:gd name="T6" fmla="*/ 0 w 1088"/>
                  <a:gd name="T7" fmla="*/ 184 h 368"/>
                  <a:gd name="T8" fmla="*/ 544 w 1088"/>
                  <a:gd name="T9" fmla="*/ 0 h 368"/>
                  <a:gd name="T10" fmla="*/ 1088 w 1088"/>
                  <a:gd name="T11" fmla="*/ 184 h 368"/>
                  <a:gd name="T12" fmla="*/ 1088 w 1088"/>
                  <a:gd name="T13" fmla="*/ 184 h 368"/>
                </a:gdLst>
                <a:ahLst/>
                <a:cxnLst>
                  <a:cxn ang="0">
                    <a:pos x="T0" y="T1"/>
                  </a:cxn>
                  <a:cxn ang="0">
                    <a:pos x="T2" y="T3"/>
                  </a:cxn>
                  <a:cxn ang="0">
                    <a:pos x="T4" y="T5"/>
                  </a:cxn>
                  <a:cxn ang="0">
                    <a:pos x="T6" y="T7"/>
                  </a:cxn>
                  <a:cxn ang="0">
                    <a:pos x="T8" y="T9"/>
                  </a:cxn>
                  <a:cxn ang="0">
                    <a:pos x="T10" y="T11"/>
                  </a:cxn>
                  <a:cxn ang="0">
                    <a:pos x="T12" y="T13"/>
                  </a:cxn>
                </a:cxnLst>
                <a:rect l="0" t="0" r="r" b="b"/>
                <a:pathLst>
                  <a:path w="1088" h="368">
                    <a:moveTo>
                      <a:pt x="1088" y="184"/>
                    </a:moveTo>
                    <a:lnTo>
                      <a:pt x="1088" y="184"/>
                    </a:lnTo>
                    <a:cubicBezTo>
                      <a:pt x="1088" y="286"/>
                      <a:pt x="844" y="368"/>
                      <a:pt x="544" y="368"/>
                    </a:cubicBezTo>
                    <a:cubicBezTo>
                      <a:pt x="243" y="368"/>
                      <a:pt x="0" y="286"/>
                      <a:pt x="0" y="184"/>
                    </a:cubicBezTo>
                    <a:cubicBezTo>
                      <a:pt x="0" y="83"/>
                      <a:pt x="243" y="0"/>
                      <a:pt x="544" y="0"/>
                    </a:cubicBezTo>
                    <a:cubicBezTo>
                      <a:pt x="844" y="0"/>
                      <a:pt x="1088" y="83"/>
                      <a:pt x="1088" y="184"/>
                    </a:cubicBezTo>
                    <a:lnTo>
                      <a:pt x="1088" y="184"/>
                    </a:lnTo>
                    <a:close/>
                  </a:path>
                </a:pathLst>
              </a:custGeom>
              <a:noFill/>
              <a:ln w="12700" cap="rnd">
                <a:solidFill>
                  <a:srgbClr val="2576B7"/>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34" name="Freeform 19"/>
              <p:cNvSpPr>
                <a:spLocks/>
              </p:cNvSpPr>
              <p:nvPr/>
            </p:nvSpPr>
            <p:spPr bwMode="auto">
              <a:xfrm>
                <a:off x="3263" y="1225"/>
                <a:ext cx="133" cy="126"/>
              </a:xfrm>
              <a:custGeom>
                <a:avLst/>
                <a:gdLst>
                  <a:gd name="T0" fmla="*/ 1088 w 1088"/>
                  <a:gd name="T1" fmla="*/ 0 h 1020"/>
                  <a:gd name="T2" fmla="*/ 1088 w 1088"/>
                  <a:gd name="T3" fmla="*/ 0 h 1020"/>
                  <a:gd name="T4" fmla="*/ 1088 w 1088"/>
                  <a:gd name="T5" fmla="*/ 836 h 1020"/>
                  <a:gd name="T6" fmla="*/ 544 w 1088"/>
                  <a:gd name="T7" fmla="*/ 1020 h 1020"/>
                  <a:gd name="T8" fmla="*/ 0 w 1088"/>
                  <a:gd name="T9" fmla="*/ 836 h 1020"/>
                  <a:gd name="T10" fmla="*/ 0 w 1088"/>
                  <a:gd name="T11" fmla="*/ 0 h 1020"/>
                </a:gdLst>
                <a:ahLst/>
                <a:cxnLst>
                  <a:cxn ang="0">
                    <a:pos x="T0" y="T1"/>
                  </a:cxn>
                  <a:cxn ang="0">
                    <a:pos x="T2" y="T3"/>
                  </a:cxn>
                  <a:cxn ang="0">
                    <a:pos x="T4" y="T5"/>
                  </a:cxn>
                  <a:cxn ang="0">
                    <a:pos x="T6" y="T7"/>
                  </a:cxn>
                  <a:cxn ang="0">
                    <a:pos x="T8" y="T9"/>
                  </a:cxn>
                  <a:cxn ang="0">
                    <a:pos x="T10" y="T11"/>
                  </a:cxn>
                </a:cxnLst>
                <a:rect l="0" t="0" r="r" b="b"/>
                <a:pathLst>
                  <a:path w="1088" h="1020">
                    <a:moveTo>
                      <a:pt x="1088" y="0"/>
                    </a:moveTo>
                    <a:lnTo>
                      <a:pt x="1088" y="0"/>
                    </a:lnTo>
                    <a:lnTo>
                      <a:pt x="1088" y="836"/>
                    </a:lnTo>
                    <a:cubicBezTo>
                      <a:pt x="1088" y="938"/>
                      <a:pt x="844" y="1020"/>
                      <a:pt x="544" y="1020"/>
                    </a:cubicBezTo>
                    <a:cubicBezTo>
                      <a:pt x="243" y="1020"/>
                      <a:pt x="0" y="938"/>
                      <a:pt x="0" y="836"/>
                    </a:cubicBezTo>
                    <a:lnTo>
                      <a:pt x="0" y="0"/>
                    </a:lnTo>
                  </a:path>
                </a:pathLst>
              </a:custGeom>
              <a:noFill/>
              <a:ln w="12700" cap="rnd">
                <a:solidFill>
                  <a:srgbClr val="2576B7"/>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35" name="Freeform 20"/>
              <p:cNvSpPr>
                <a:spLocks/>
              </p:cNvSpPr>
              <p:nvPr/>
            </p:nvSpPr>
            <p:spPr bwMode="auto">
              <a:xfrm>
                <a:off x="3263" y="1295"/>
                <a:ext cx="133" cy="23"/>
              </a:xfrm>
              <a:custGeom>
                <a:avLst/>
                <a:gdLst>
                  <a:gd name="T0" fmla="*/ 1088 w 1088"/>
                  <a:gd name="T1" fmla="*/ 0 h 184"/>
                  <a:gd name="T2" fmla="*/ 1088 w 1088"/>
                  <a:gd name="T3" fmla="*/ 0 h 184"/>
                  <a:gd name="T4" fmla="*/ 544 w 1088"/>
                  <a:gd name="T5" fmla="*/ 184 h 184"/>
                  <a:gd name="T6" fmla="*/ 0 w 1088"/>
                  <a:gd name="T7" fmla="*/ 0 h 184"/>
                </a:gdLst>
                <a:ahLst/>
                <a:cxnLst>
                  <a:cxn ang="0">
                    <a:pos x="T0" y="T1"/>
                  </a:cxn>
                  <a:cxn ang="0">
                    <a:pos x="T2" y="T3"/>
                  </a:cxn>
                  <a:cxn ang="0">
                    <a:pos x="T4" y="T5"/>
                  </a:cxn>
                  <a:cxn ang="0">
                    <a:pos x="T6" y="T7"/>
                  </a:cxn>
                </a:cxnLst>
                <a:rect l="0" t="0" r="r" b="b"/>
                <a:pathLst>
                  <a:path w="1088" h="184">
                    <a:moveTo>
                      <a:pt x="1088" y="0"/>
                    </a:moveTo>
                    <a:lnTo>
                      <a:pt x="1088" y="0"/>
                    </a:lnTo>
                    <a:cubicBezTo>
                      <a:pt x="1088" y="102"/>
                      <a:pt x="844" y="184"/>
                      <a:pt x="544" y="184"/>
                    </a:cubicBezTo>
                    <a:cubicBezTo>
                      <a:pt x="243" y="184"/>
                      <a:pt x="0" y="102"/>
                      <a:pt x="0" y="0"/>
                    </a:cubicBezTo>
                  </a:path>
                </a:pathLst>
              </a:custGeom>
              <a:noFill/>
              <a:ln w="12700" cap="rnd">
                <a:solidFill>
                  <a:srgbClr val="2576B7"/>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36" name="Freeform 21"/>
              <p:cNvSpPr>
                <a:spLocks/>
              </p:cNvSpPr>
              <p:nvPr/>
            </p:nvSpPr>
            <p:spPr bwMode="auto">
              <a:xfrm>
                <a:off x="3263" y="1261"/>
                <a:ext cx="133" cy="23"/>
              </a:xfrm>
              <a:custGeom>
                <a:avLst/>
                <a:gdLst>
                  <a:gd name="T0" fmla="*/ 1088 w 1088"/>
                  <a:gd name="T1" fmla="*/ 0 h 184"/>
                  <a:gd name="T2" fmla="*/ 1088 w 1088"/>
                  <a:gd name="T3" fmla="*/ 0 h 184"/>
                  <a:gd name="T4" fmla="*/ 544 w 1088"/>
                  <a:gd name="T5" fmla="*/ 184 h 184"/>
                  <a:gd name="T6" fmla="*/ 0 w 1088"/>
                  <a:gd name="T7" fmla="*/ 0 h 184"/>
                </a:gdLst>
                <a:ahLst/>
                <a:cxnLst>
                  <a:cxn ang="0">
                    <a:pos x="T0" y="T1"/>
                  </a:cxn>
                  <a:cxn ang="0">
                    <a:pos x="T2" y="T3"/>
                  </a:cxn>
                  <a:cxn ang="0">
                    <a:pos x="T4" y="T5"/>
                  </a:cxn>
                  <a:cxn ang="0">
                    <a:pos x="T6" y="T7"/>
                  </a:cxn>
                </a:cxnLst>
                <a:rect l="0" t="0" r="r" b="b"/>
                <a:pathLst>
                  <a:path w="1088" h="184">
                    <a:moveTo>
                      <a:pt x="1088" y="0"/>
                    </a:moveTo>
                    <a:lnTo>
                      <a:pt x="1088" y="0"/>
                    </a:lnTo>
                    <a:cubicBezTo>
                      <a:pt x="1088" y="102"/>
                      <a:pt x="844" y="184"/>
                      <a:pt x="544" y="184"/>
                    </a:cubicBezTo>
                    <a:cubicBezTo>
                      <a:pt x="243" y="184"/>
                      <a:pt x="0" y="102"/>
                      <a:pt x="0" y="0"/>
                    </a:cubicBezTo>
                  </a:path>
                </a:pathLst>
              </a:custGeom>
              <a:noFill/>
              <a:ln w="12700" cap="rnd">
                <a:solidFill>
                  <a:srgbClr val="2576B7"/>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37" name="Freeform 22"/>
              <p:cNvSpPr>
                <a:spLocks/>
              </p:cNvSpPr>
              <p:nvPr/>
            </p:nvSpPr>
            <p:spPr bwMode="auto">
              <a:xfrm>
                <a:off x="3359" y="1117"/>
                <a:ext cx="133" cy="46"/>
              </a:xfrm>
              <a:custGeom>
                <a:avLst/>
                <a:gdLst>
                  <a:gd name="T0" fmla="*/ 1088 w 1088"/>
                  <a:gd name="T1" fmla="*/ 184 h 368"/>
                  <a:gd name="T2" fmla="*/ 1088 w 1088"/>
                  <a:gd name="T3" fmla="*/ 184 h 368"/>
                  <a:gd name="T4" fmla="*/ 544 w 1088"/>
                  <a:gd name="T5" fmla="*/ 368 h 368"/>
                  <a:gd name="T6" fmla="*/ 0 w 1088"/>
                  <a:gd name="T7" fmla="*/ 184 h 368"/>
                  <a:gd name="T8" fmla="*/ 544 w 1088"/>
                  <a:gd name="T9" fmla="*/ 0 h 368"/>
                  <a:gd name="T10" fmla="*/ 1088 w 1088"/>
                  <a:gd name="T11" fmla="*/ 184 h 368"/>
                  <a:gd name="T12" fmla="*/ 1088 w 1088"/>
                  <a:gd name="T13" fmla="*/ 184 h 368"/>
                </a:gdLst>
                <a:ahLst/>
                <a:cxnLst>
                  <a:cxn ang="0">
                    <a:pos x="T0" y="T1"/>
                  </a:cxn>
                  <a:cxn ang="0">
                    <a:pos x="T2" y="T3"/>
                  </a:cxn>
                  <a:cxn ang="0">
                    <a:pos x="T4" y="T5"/>
                  </a:cxn>
                  <a:cxn ang="0">
                    <a:pos x="T6" y="T7"/>
                  </a:cxn>
                  <a:cxn ang="0">
                    <a:pos x="T8" y="T9"/>
                  </a:cxn>
                  <a:cxn ang="0">
                    <a:pos x="T10" y="T11"/>
                  </a:cxn>
                  <a:cxn ang="0">
                    <a:pos x="T12" y="T13"/>
                  </a:cxn>
                </a:cxnLst>
                <a:rect l="0" t="0" r="r" b="b"/>
                <a:pathLst>
                  <a:path w="1088" h="368">
                    <a:moveTo>
                      <a:pt x="1088" y="184"/>
                    </a:moveTo>
                    <a:lnTo>
                      <a:pt x="1088" y="184"/>
                    </a:lnTo>
                    <a:cubicBezTo>
                      <a:pt x="1088" y="285"/>
                      <a:pt x="845" y="368"/>
                      <a:pt x="544" y="368"/>
                    </a:cubicBezTo>
                    <a:cubicBezTo>
                      <a:pt x="244" y="368"/>
                      <a:pt x="0" y="285"/>
                      <a:pt x="0" y="184"/>
                    </a:cubicBezTo>
                    <a:cubicBezTo>
                      <a:pt x="0" y="82"/>
                      <a:pt x="244" y="0"/>
                      <a:pt x="544" y="0"/>
                    </a:cubicBezTo>
                    <a:cubicBezTo>
                      <a:pt x="845" y="0"/>
                      <a:pt x="1088" y="82"/>
                      <a:pt x="1088" y="184"/>
                    </a:cubicBezTo>
                    <a:lnTo>
                      <a:pt x="1088" y="184"/>
                    </a:lnTo>
                    <a:close/>
                  </a:path>
                </a:pathLst>
              </a:custGeom>
              <a:noFill/>
              <a:ln w="12700" cap="rnd">
                <a:solidFill>
                  <a:srgbClr val="2576B7"/>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38" name="Freeform 23"/>
              <p:cNvSpPr>
                <a:spLocks/>
              </p:cNvSpPr>
              <p:nvPr/>
            </p:nvSpPr>
            <p:spPr bwMode="auto">
              <a:xfrm>
                <a:off x="3359" y="1140"/>
                <a:ext cx="0" cy="64"/>
              </a:xfrm>
              <a:custGeom>
                <a:avLst/>
                <a:gdLst>
                  <a:gd name="T0" fmla="*/ 519 h 519"/>
                  <a:gd name="T1" fmla="*/ 519 h 519"/>
                  <a:gd name="T2" fmla="*/ 0 h 519"/>
                </a:gdLst>
                <a:ahLst/>
                <a:cxnLst>
                  <a:cxn ang="0">
                    <a:pos x="0" y="T0"/>
                  </a:cxn>
                  <a:cxn ang="0">
                    <a:pos x="0" y="T1"/>
                  </a:cxn>
                  <a:cxn ang="0">
                    <a:pos x="0" y="T2"/>
                  </a:cxn>
                </a:cxnLst>
                <a:rect l="0" t="0" r="r" b="b"/>
                <a:pathLst>
                  <a:path h="519">
                    <a:moveTo>
                      <a:pt x="0" y="519"/>
                    </a:moveTo>
                    <a:lnTo>
                      <a:pt x="0" y="519"/>
                    </a:lnTo>
                    <a:lnTo>
                      <a:pt x="0" y="0"/>
                    </a:lnTo>
                  </a:path>
                </a:pathLst>
              </a:custGeom>
              <a:noFill/>
              <a:ln w="12700" cap="rnd">
                <a:solidFill>
                  <a:srgbClr val="2576B7"/>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39" name="Freeform 24"/>
              <p:cNvSpPr>
                <a:spLocks/>
              </p:cNvSpPr>
              <p:nvPr/>
            </p:nvSpPr>
            <p:spPr bwMode="auto">
              <a:xfrm>
                <a:off x="3396" y="1140"/>
                <a:ext cx="96" cy="166"/>
              </a:xfrm>
              <a:custGeom>
                <a:avLst/>
                <a:gdLst>
                  <a:gd name="T0" fmla="*/ 780 w 780"/>
                  <a:gd name="T1" fmla="*/ 0 h 1340"/>
                  <a:gd name="T2" fmla="*/ 780 w 780"/>
                  <a:gd name="T3" fmla="*/ 0 h 1340"/>
                  <a:gd name="T4" fmla="*/ 780 w 780"/>
                  <a:gd name="T5" fmla="*/ 1156 h 1340"/>
                  <a:gd name="T6" fmla="*/ 236 w 780"/>
                  <a:gd name="T7" fmla="*/ 1340 h 1340"/>
                  <a:gd name="T8" fmla="*/ 0 w 780"/>
                  <a:gd name="T9" fmla="*/ 1322 h 1340"/>
                </a:gdLst>
                <a:ahLst/>
                <a:cxnLst>
                  <a:cxn ang="0">
                    <a:pos x="T0" y="T1"/>
                  </a:cxn>
                  <a:cxn ang="0">
                    <a:pos x="T2" y="T3"/>
                  </a:cxn>
                  <a:cxn ang="0">
                    <a:pos x="T4" y="T5"/>
                  </a:cxn>
                  <a:cxn ang="0">
                    <a:pos x="T6" y="T7"/>
                  </a:cxn>
                  <a:cxn ang="0">
                    <a:pos x="T8" y="T9"/>
                  </a:cxn>
                </a:cxnLst>
                <a:rect l="0" t="0" r="r" b="b"/>
                <a:pathLst>
                  <a:path w="780" h="1340">
                    <a:moveTo>
                      <a:pt x="780" y="0"/>
                    </a:moveTo>
                    <a:lnTo>
                      <a:pt x="780" y="0"/>
                    </a:lnTo>
                    <a:lnTo>
                      <a:pt x="780" y="1156"/>
                    </a:lnTo>
                    <a:cubicBezTo>
                      <a:pt x="780" y="1258"/>
                      <a:pt x="537" y="1340"/>
                      <a:pt x="236" y="1340"/>
                    </a:cubicBezTo>
                    <a:cubicBezTo>
                      <a:pt x="152" y="1340"/>
                      <a:pt x="71" y="1334"/>
                      <a:pt x="0" y="1322"/>
                    </a:cubicBezTo>
                  </a:path>
                </a:pathLst>
              </a:custGeom>
              <a:noFill/>
              <a:ln w="12700" cap="rnd">
                <a:solidFill>
                  <a:srgbClr val="2576B7"/>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40" name="Freeform 25"/>
              <p:cNvSpPr>
                <a:spLocks/>
              </p:cNvSpPr>
              <p:nvPr/>
            </p:nvSpPr>
            <p:spPr bwMode="auto">
              <a:xfrm>
                <a:off x="3396" y="1250"/>
                <a:ext cx="96" cy="22"/>
              </a:xfrm>
              <a:custGeom>
                <a:avLst/>
                <a:gdLst>
                  <a:gd name="T0" fmla="*/ 780 w 780"/>
                  <a:gd name="T1" fmla="*/ 0 h 184"/>
                  <a:gd name="T2" fmla="*/ 780 w 780"/>
                  <a:gd name="T3" fmla="*/ 0 h 184"/>
                  <a:gd name="T4" fmla="*/ 236 w 780"/>
                  <a:gd name="T5" fmla="*/ 184 h 184"/>
                  <a:gd name="T6" fmla="*/ 0 w 780"/>
                  <a:gd name="T7" fmla="*/ 166 h 184"/>
                </a:gdLst>
                <a:ahLst/>
                <a:cxnLst>
                  <a:cxn ang="0">
                    <a:pos x="T0" y="T1"/>
                  </a:cxn>
                  <a:cxn ang="0">
                    <a:pos x="T2" y="T3"/>
                  </a:cxn>
                  <a:cxn ang="0">
                    <a:pos x="T4" y="T5"/>
                  </a:cxn>
                  <a:cxn ang="0">
                    <a:pos x="T6" y="T7"/>
                  </a:cxn>
                </a:cxnLst>
                <a:rect l="0" t="0" r="r" b="b"/>
                <a:pathLst>
                  <a:path w="780" h="184">
                    <a:moveTo>
                      <a:pt x="780" y="0"/>
                    </a:moveTo>
                    <a:lnTo>
                      <a:pt x="780" y="0"/>
                    </a:lnTo>
                    <a:cubicBezTo>
                      <a:pt x="780" y="102"/>
                      <a:pt x="537" y="184"/>
                      <a:pt x="236" y="184"/>
                    </a:cubicBezTo>
                    <a:cubicBezTo>
                      <a:pt x="152" y="184"/>
                      <a:pt x="71" y="178"/>
                      <a:pt x="0" y="166"/>
                    </a:cubicBezTo>
                  </a:path>
                </a:pathLst>
              </a:custGeom>
              <a:noFill/>
              <a:ln w="12700" cap="rnd">
                <a:solidFill>
                  <a:srgbClr val="2576B7"/>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41" name="Freeform 26"/>
              <p:cNvSpPr>
                <a:spLocks/>
              </p:cNvSpPr>
              <p:nvPr/>
            </p:nvSpPr>
            <p:spPr bwMode="auto">
              <a:xfrm>
                <a:off x="3396" y="1214"/>
                <a:ext cx="96" cy="23"/>
              </a:xfrm>
              <a:custGeom>
                <a:avLst/>
                <a:gdLst>
                  <a:gd name="T0" fmla="*/ 780 w 780"/>
                  <a:gd name="T1" fmla="*/ 0 h 184"/>
                  <a:gd name="T2" fmla="*/ 780 w 780"/>
                  <a:gd name="T3" fmla="*/ 0 h 184"/>
                  <a:gd name="T4" fmla="*/ 236 w 780"/>
                  <a:gd name="T5" fmla="*/ 184 h 184"/>
                  <a:gd name="T6" fmla="*/ 0 w 780"/>
                  <a:gd name="T7" fmla="*/ 166 h 184"/>
                </a:gdLst>
                <a:ahLst/>
                <a:cxnLst>
                  <a:cxn ang="0">
                    <a:pos x="T0" y="T1"/>
                  </a:cxn>
                  <a:cxn ang="0">
                    <a:pos x="T2" y="T3"/>
                  </a:cxn>
                  <a:cxn ang="0">
                    <a:pos x="T4" y="T5"/>
                  </a:cxn>
                  <a:cxn ang="0">
                    <a:pos x="T6" y="T7"/>
                  </a:cxn>
                </a:cxnLst>
                <a:rect l="0" t="0" r="r" b="b"/>
                <a:pathLst>
                  <a:path w="780" h="184">
                    <a:moveTo>
                      <a:pt x="780" y="0"/>
                    </a:moveTo>
                    <a:lnTo>
                      <a:pt x="780" y="0"/>
                    </a:lnTo>
                    <a:cubicBezTo>
                      <a:pt x="780" y="102"/>
                      <a:pt x="537" y="184"/>
                      <a:pt x="236" y="184"/>
                    </a:cubicBezTo>
                    <a:cubicBezTo>
                      <a:pt x="152" y="184"/>
                      <a:pt x="71" y="178"/>
                      <a:pt x="0" y="166"/>
                    </a:cubicBezTo>
                  </a:path>
                </a:pathLst>
              </a:custGeom>
              <a:noFill/>
              <a:ln w="12700" cap="rnd">
                <a:solidFill>
                  <a:srgbClr val="2576B7"/>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42" name="Freeform 27"/>
              <p:cNvSpPr>
                <a:spLocks/>
              </p:cNvSpPr>
              <p:nvPr/>
            </p:nvSpPr>
            <p:spPr bwMode="auto">
              <a:xfrm>
                <a:off x="3359" y="1179"/>
                <a:ext cx="133" cy="23"/>
              </a:xfrm>
              <a:custGeom>
                <a:avLst/>
                <a:gdLst>
                  <a:gd name="T0" fmla="*/ 1088 w 1088"/>
                  <a:gd name="T1" fmla="*/ 0 h 184"/>
                  <a:gd name="T2" fmla="*/ 1088 w 1088"/>
                  <a:gd name="T3" fmla="*/ 0 h 184"/>
                  <a:gd name="T4" fmla="*/ 544 w 1088"/>
                  <a:gd name="T5" fmla="*/ 184 h 184"/>
                  <a:gd name="T6" fmla="*/ 0 w 1088"/>
                  <a:gd name="T7" fmla="*/ 0 h 184"/>
                </a:gdLst>
                <a:ahLst/>
                <a:cxnLst>
                  <a:cxn ang="0">
                    <a:pos x="T0" y="T1"/>
                  </a:cxn>
                  <a:cxn ang="0">
                    <a:pos x="T2" y="T3"/>
                  </a:cxn>
                  <a:cxn ang="0">
                    <a:pos x="T4" y="T5"/>
                  </a:cxn>
                  <a:cxn ang="0">
                    <a:pos x="T6" y="T7"/>
                  </a:cxn>
                </a:cxnLst>
                <a:rect l="0" t="0" r="r" b="b"/>
                <a:pathLst>
                  <a:path w="1088" h="184">
                    <a:moveTo>
                      <a:pt x="1088" y="0"/>
                    </a:moveTo>
                    <a:lnTo>
                      <a:pt x="1088" y="0"/>
                    </a:lnTo>
                    <a:cubicBezTo>
                      <a:pt x="1088" y="102"/>
                      <a:pt x="845" y="184"/>
                      <a:pt x="544" y="184"/>
                    </a:cubicBezTo>
                    <a:cubicBezTo>
                      <a:pt x="244" y="184"/>
                      <a:pt x="0" y="102"/>
                      <a:pt x="0" y="0"/>
                    </a:cubicBezTo>
                  </a:path>
                </a:pathLst>
              </a:custGeom>
              <a:noFill/>
              <a:ln w="12700" cap="rnd">
                <a:solidFill>
                  <a:srgbClr val="2576B7"/>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grpSp>
      </p:grpSp>
      <p:grpSp>
        <p:nvGrpSpPr>
          <p:cNvPr id="43" name="Group 42"/>
          <p:cNvGrpSpPr/>
          <p:nvPr/>
        </p:nvGrpSpPr>
        <p:grpSpPr>
          <a:xfrm>
            <a:off x="4538155" y="4246894"/>
            <a:ext cx="468004" cy="468004"/>
            <a:chOff x="5717714" y="1497742"/>
            <a:chExt cx="614739" cy="614739"/>
          </a:xfrm>
        </p:grpSpPr>
        <p:sp>
          <p:nvSpPr>
            <p:cNvPr id="44" name="Oval 43"/>
            <p:cNvSpPr/>
            <p:nvPr/>
          </p:nvSpPr>
          <p:spPr>
            <a:xfrm>
              <a:off x="5717714" y="1497742"/>
              <a:ext cx="614739" cy="614739"/>
            </a:xfrm>
            <a:prstGeom prst="ellipse">
              <a:avLst/>
            </a:prstGeom>
            <a:solidFill>
              <a:schemeClr val="accent5"/>
            </a:solidFill>
            <a:ln>
              <a:solidFill>
                <a:srgbClr val="2576B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nvGrpSpPr>
            <p:cNvPr id="45" name="Group 30"/>
            <p:cNvGrpSpPr>
              <a:grpSpLocks noChangeAspect="1"/>
            </p:cNvGrpSpPr>
            <p:nvPr/>
          </p:nvGrpSpPr>
          <p:grpSpPr bwMode="auto">
            <a:xfrm>
              <a:off x="5901870" y="1668206"/>
              <a:ext cx="246430" cy="273810"/>
              <a:chOff x="3714" y="830"/>
              <a:chExt cx="198" cy="220"/>
            </a:xfrm>
          </p:grpSpPr>
          <p:sp>
            <p:nvSpPr>
              <p:cNvPr id="46" name="Freeform 31"/>
              <p:cNvSpPr>
                <a:spLocks/>
              </p:cNvSpPr>
              <p:nvPr/>
            </p:nvSpPr>
            <p:spPr bwMode="auto">
              <a:xfrm>
                <a:off x="3785" y="959"/>
                <a:ext cx="57" cy="91"/>
              </a:xfrm>
              <a:custGeom>
                <a:avLst/>
                <a:gdLst>
                  <a:gd name="T0" fmla="*/ 0 w 536"/>
                  <a:gd name="T1" fmla="*/ 864 h 864"/>
                  <a:gd name="T2" fmla="*/ 0 w 536"/>
                  <a:gd name="T3" fmla="*/ 864 h 864"/>
                  <a:gd name="T4" fmla="*/ 536 w 536"/>
                  <a:gd name="T5" fmla="*/ 864 h 864"/>
                  <a:gd name="T6" fmla="*/ 536 w 536"/>
                  <a:gd name="T7" fmla="*/ 0 h 864"/>
                  <a:gd name="T8" fmla="*/ 0 w 536"/>
                  <a:gd name="T9" fmla="*/ 0 h 864"/>
                  <a:gd name="T10" fmla="*/ 0 w 536"/>
                  <a:gd name="T11" fmla="*/ 864 h 864"/>
                </a:gdLst>
                <a:ahLst/>
                <a:cxnLst>
                  <a:cxn ang="0">
                    <a:pos x="T0" y="T1"/>
                  </a:cxn>
                  <a:cxn ang="0">
                    <a:pos x="T2" y="T3"/>
                  </a:cxn>
                  <a:cxn ang="0">
                    <a:pos x="T4" y="T5"/>
                  </a:cxn>
                  <a:cxn ang="0">
                    <a:pos x="T6" y="T7"/>
                  </a:cxn>
                  <a:cxn ang="0">
                    <a:pos x="T8" y="T9"/>
                  </a:cxn>
                  <a:cxn ang="0">
                    <a:pos x="T10" y="T11"/>
                  </a:cxn>
                </a:cxnLst>
                <a:rect l="0" t="0" r="r" b="b"/>
                <a:pathLst>
                  <a:path w="536" h="864">
                    <a:moveTo>
                      <a:pt x="0" y="864"/>
                    </a:moveTo>
                    <a:lnTo>
                      <a:pt x="0" y="864"/>
                    </a:lnTo>
                    <a:lnTo>
                      <a:pt x="536" y="864"/>
                    </a:lnTo>
                    <a:lnTo>
                      <a:pt x="536" y="0"/>
                    </a:lnTo>
                    <a:lnTo>
                      <a:pt x="0" y="0"/>
                    </a:lnTo>
                    <a:lnTo>
                      <a:pt x="0" y="864"/>
                    </a:lnTo>
                    <a:close/>
                  </a:path>
                </a:pathLst>
              </a:custGeom>
              <a:noFill/>
              <a:ln w="12700" cap="rnd">
                <a:solidFill>
                  <a:srgbClr val="2576B7"/>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47" name="Freeform 32"/>
              <p:cNvSpPr>
                <a:spLocks/>
              </p:cNvSpPr>
              <p:nvPr/>
            </p:nvSpPr>
            <p:spPr bwMode="auto">
              <a:xfrm>
                <a:off x="3715" y="1005"/>
                <a:ext cx="57" cy="45"/>
              </a:xfrm>
              <a:custGeom>
                <a:avLst/>
                <a:gdLst>
                  <a:gd name="T0" fmla="*/ 0 w 536"/>
                  <a:gd name="T1" fmla="*/ 432 h 432"/>
                  <a:gd name="T2" fmla="*/ 0 w 536"/>
                  <a:gd name="T3" fmla="*/ 432 h 432"/>
                  <a:gd name="T4" fmla="*/ 536 w 536"/>
                  <a:gd name="T5" fmla="*/ 432 h 432"/>
                  <a:gd name="T6" fmla="*/ 536 w 536"/>
                  <a:gd name="T7" fmla="*/ 0 h 432"/>
                  <a:gd name="T8" fmla="*/ 0 w 536"/>
                  <a:gd name="T9" fmla="*/ 0 h 432"/>
                  <a:gd name="T10" fmla="*/ 0 w 536"/>
                  <a:gd name="T11" fmla="*/ 432 h 432"/>
                </a:gdLst>
                <a:ahLst/>
                <a:cxnLst>
                  <a:cxn ang="0">
                    <a:pos x="T0" y="T1"/>
                  </a:cxn>
                  <a:cxn ang="0">
                    <a:pos x="T2" y="T3"/>
                  </a:cxn>
                  <a:cxn ang="0">
                    <a:pos x="T4" y="T5"/>
                  </a:cxn>
                  <a:cxn ang="0">
                    <a:pos x="T6" y="T7"/>
                  </a:cxn>
                  <a:cxn ang="0">
                    <a:pos x="T8" y="T9"/>
                  </a:cxn>
                  <a:cxn ang="0">
                    <a:pos x="T10" y="T11"/>
                  </a:cxn>
                </a:cxnLst>
                <a:rect l="0" t="0" r="r" b="b"/>
                <a:pathLst>
                  <a:path w="536" h="432">
                    <a:moveTo>
                      <a:pt x="0" y="432"/>
                    </a:moveTo>
                    <a:lnTo>
                      <a:pt x="0" y="432"/>
                    </a:lnTo>
                    <a:lnTo>
                      <a:pt x="536" y="432"/>
                    </a:lnTo>
                    <a:lnTo>
                      <a:pt x="536" y="0"/>
                    </a:lnTo>
                    <a:lnTo>
                      <a:pt x="0" y="0"/>
                    </a:lnTo>
                    <a:lnTo>
                      <a:pt x="0" y="432"/>
                    </a:lnTo>
                    <a:close/>
                  </a:path>
                </a:pathLst>
              </a:custGeom>
              <a:noFill/>
              <a:ln w="12700" cap="rnd">
                <a:solidFill>
                  <a:srgbClr val="2576B7"/>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48" name="Freeform 33"/>
              <p:cNvSpPr>
                <a:spLocks/>
              </p:cNvSpPr>
              <p:nvPr/>
            </p:nvSpPr>
            <p:spPr bwMode="auto">
              <a:xfrm>
                <a:off x="3714" y="830"/>
                <a:ext cx="145" cy="143"/>
              </a:xfrm>
              <a:custGeom>
                <a:avLst/>
                <a:gdLst>
                  <a:gd name="T0" fmla="*/ 1368 w 1368"/>
                  <a:gd name="T1" fmla="*/ 0 h 1353"/>
                  <a:gd name="T2" fmla="*/ 1368 w 1368"/>
                  <a:gd name="T3" fmla="*/ 0 h 1353"/>
                  <a:gd name="T4" fmla="*/ 851 w 1368"/>
                  <a:gd name="T5" fmla="*/ 0 h 1353"/>
                  <a:gd name="T6" fmla="*/ 982 w 1368"/>
                  <a:gd name="T7" fmla="*/ 133 h 1353"/>
                  <a:gd name="T8" fmla="*/ 12 w 1368"/>
                  <a:gd name="T9" fmla="*/ 1286 h 1353"/>
                  <a:gd name="T10" fmla="*/ 11 w 1368"/>
                  <a:gd name="T11" fmla="*/ 1335 h 1353"/>
                  <a:gd name="T12" fmla="*/ 65 w 1368"/>
                  <a:gd name="T13" fmla="*/ 1340 h 1353"/>
                  <a:gd name="T14" fmla="*/ 1236 w 1368"/>
                  <a:gd name="T15" fmla="*/ 389 h 1353"/>
                  <a:gd name="T16" fmla="*/ 1368 w 1368"/>
                  <a:gd name="T17" fmla="*/ 521 h 1353"/>
                  <a:gd name="T18" fmla="*/ 1368 w 1368"/>
                  <a:gd name="T19" fmla="*/ 0 h 1353"/>
                  <a:gd name="T20" fmla="*/ 1368 w 1368"/>
                  <a:gd name="T21" fmla="*/ 0 h 1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68" h="1353">
                    <a:moveTo>
                      <a:pt x="1368" y="0"/>
                    </a:moveTo>
                    <a:lnTo>
                      <a:pt x="1368" y="0"/>
                    </a:lnTo>
                    <a:lnTo>
                      <a:pt x="851" y="0"/>
                    </a:lnTo>
                    <a:lnTo>
                      <a:pt x="982" y="133"/>
                    </a:lnTo>
                    <a:lnTo>
                      <a:pt x="12" y="1286"/>
                    </a:lnTo>
                    <a:cubicBezTo>
                      <a:pt x="0" y="1300"/>
                      <a:pt x="0" y="1320"/>
                      <a:pt x="11" y="1335"/>
                    </a:cubicBezTo>
                    <a:cubicBezTo>
                      <a:pt x="25" y="1351"/>
                      <a:pt x="48" y="1353"/>
                      <a:pt x="65" y="1340"/>
                    </a:cubicBezTo>
                    <a:lnTo>
                      <a:pt x="1236" y="389"/>
                    </a:lnTo>
                    <a:lnTo>
                      <a:pt x="1368" y="521"/>
                    </a:lnTo>
                    <a:lnTo>
                      <a:pt x="1368" y="0"/>
                    </a:lnTo>
                    <a:lnTo>
                      <a:pt x="1368" y="0"/>
                    </a:lnTo>
                    <a:close/>
                  </a:path>
                </a:pathLst>
              </a:custGeom>
              <a:noFill/>
              <a:ln w="12700" cap="rnd">
                <a:solidFill>
                  <a:srgbClr val="2576B7"/>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49" name="Freeform 34"/>
              <p:cNvSpPr>
                <a:spLocks/>
              </p:cNvSpPr>
              <p:nvPr/>
            </p:nvSpPr>
            <p:spPr bwMode="auto">
              <a:xfrm>
                <a:off x="3855" y="914"/>
                <a:ext cx="57" cy="136"/>
              </a:xfrm>
              <a:custGeom>
                <a:avLst/>
                <a:gdLst>
                  <a:gd name="T0" fmla="*/ 0 w 536"/>
                  <a:gd name="T1" fmla="*/ 1290 h 1290"/>
                  <a:gd name="T2" fmla="*/ 0 w 536"/>
                  <a:gd name="T3" fmla="*/ 1290 h 1290"/>
                  <a:gd name="T4" fmla="*/ 536 w 536"/>
                  <a:gd name="T5" fmla="*/ 1290 h 1290"/>
                  <a:gd name="T6" fmla="*/ 536 w 536"/>
                  <a:gd name="T7" fmla="*/ 0 h 1290"/>
                  <a:gd name="T8" fmla="*/ 0 w 536"/>
                  <a:gd name="T9" fmla="*/ 0 h 1290"/>
                  <a:gd name="T10" fmla="*/ 0 w 536"/>
                  <a:gd name="T11" fmla="*/ 1290 h 1290"/>
                </a:gdLst>
                <a:ahLst/>
                <a:cxnLst>
                  <a:cxn ang="0">
                    <a:pos x="T0" y="T1"/>
                  </a:cxn>
                  <a:cxn ang="0">
                    <a:pos x="T2" y="T3"/>
                  </a:cxn>
                  <a:cxn ang="0">
                    <a:pos x="T4" y="T5"/>
                  </a:cxn>
                  <a:cxn ang="0">
                    <a:pos x="T6" y="T7"/>
                  </a:cxn>
                  <a:cxn ang="0">
                    <a:pos x="T8" y="T9"/>
                  </a:cxn>
                  <a:cxn ang="0">
                    <a:pos x="T10" y="T11"/>
                  </a:cxn>
                </a:cxnLst>
                <a:rect l="0" t="0" r="r" b="b"/>
                <a:pathLst>
                  <a:path w="536" h="1290">
                    <a:moveTo>
                      <a:pt x="0" y="1290"/>
                    </a:moveTo>
                    <a:lnTo>
                      <a:pt x="0" y="1290"/>
                    </a:lnTo>
                    <a:lnTo>
                      <a:pt x="536" y="1290"/>
                    </a:lnTo>
                    <a:lnTo>
                      <a:pt x="536" y="0"/>
                    </a:lnTo>
                    <a:lnTo>
                      <a:pt x="0" y="0"/>
                    </a:lnTo>
                    <a:lnTo>
                      <a:pt x="0" y="1290"/>
                    </a:lnTo>
                    <a:close/>
                  </a:path>
                </a:pathLst>
              </a:custGeom>
              <a:noFill/>
              <a:ln w="12700" cap="rnd">
                <a:solidFill>
                  <a:srgbClr val="2576B7"/>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grpSp>
      </p:grpSp>
      <p:grpSp>
        <p:nvGrpSpPr>
          <p:cNvPr id="50" name="Group 49"/>
          <p:cNvGrpSpPr/>
          <p:nvPr/>
        </p:nvGrpSpPr>
        <p:grpSpPr>
          <a:xfrm>
            <a:off x="6041646" y="1687216"/>
            <a:ext cx="468004" cy="468004"/>
            <a:chOff x="4415052" y="2756494"/>
            <a:chExt cx="614739" cy="614739"/>
          </a:xfrm>
          <a:noFill/>
        </p:grpSpPr>
        <p:sp>
          <p:nvSpPr>
            <p:cNvPr id="51" name="Oval 50"/>
            <p:cNvSpPr/>
            <p:nvPr/>
          </p:nvSpPr>
          <p:spPr>
            <a:xfrm>
              <a:off x="4415052" y="2756494"/>
              <a:ext cx="614739" cy="614739"/>
            </a:xfrm>
            <a:prstGeom prst="ellipse">
              <a:avLst/>
            </a:prstGeom>
            <a:grpFill/>
            <a:ln>
              <a:solidFill>
                <a:srgbClr val="2576B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nvGrpSpPr>
            <p:cNvPr id="52" name="Group 51"/>
            <p:cNvGrpSpPr/>
            <p:nvPr/>
          </p:nvGrpSpPr>
          <p:grpSpPr>
            <a:xfrm>
              <a:off x="4511309" y="2943970"/>
              <a:ext cx="422226" cy="239787"/>
              <a:chOff x="8048185" y="1753515"/>
              <a:chExt cx="1162873" cy="660413"/>
            </a:xfrm>
            <a:grpFill/>
          </p:grpSpPr>
          <p:sp>
            <p:nvSpPr>
              <p:cNvPr id="53" name="Freeform 205"/>
              <p:cNvSpPr>
                <a:spLocks/>
              </p:cNvSpPr>
              <p:nvPr/>
            </p:nvSpPr>
            <p:spPr bwMode="auto">
              <a:xfrm>
                <a:off x="9003704" y="1753515"/>
                <a:ext cx="207354" cy="224255"/>
              </a:xfrm>
              <a:custGeom>
                <a:avLst/>
                <a:gdLst>
                  <a:gd name="T0" fmla="*/ 319 w 319"/>
                  <a:gd name="T1" fmla="*/ 345 h 345"/>
                  <a:gd name="T2" fmla="*/ 269 w 319"/>
                  <a:gd name="T3" fmla="*/ 0 h 345"/>
                  <a:gd name="T4" fmla="*/ 0 w 319"/>
                  <a:gd name="T5" fmla="*/ 201 h 345"/>
                </a:gdLst>
                <a:ahLst/>
                <a:cxnLst>
                  <a:cxn ang="0">
                    <a:pos x="T0" y="T1"/>
                  </a:cxn>
                  <a:cxn ang="0">
                    <a:pos x="T2" y="T3"/>
                  </a:cxn>
                  <a:cxn ang="0">
                    <a:pos x="T4" y="T5"/>
                  </a:cxn>
                </a:cxnLst>
                <a:rect l="0" t="0" r="r" b="b"/>
                <a:pathLst>
                  <a:path w="319" h="345">
                    <a:moveTo>
                      <a:pt x="319" y="345"/>
                    </a:moveTo>
                    <a:lnTo>
                      <a:pt x="269" y="0"/>
                    </a:lnTo>
                    <a:lnTo>
                      <a:pt x="0" y="201"/>
                    </a:lnTo>
                  </a:path>
                </a:pathLst>
              </a:custGeom>
              <a:grpFill/>
              <a:ln w="12700" cap="rnd">
                <a:solidFill>
                  <a:srgbClr val="2576B7"/>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54" name="Line 207"/>
              <p:cNvSpPr>
                <a:spLocks noChangeShapeType="1"/>
              </p:cNvSpPr>
              <p:nvPr/>
            </p:nvSpPr>
            <p:spPr bwMode="auto">
              <a:xfrm flipH="1">
                <a:off x="8048185" y="2120772"/>
                <a:ext cx="169003" cy="219704"/>
              </a:xfrm>
              <a:prstGeom prst="line">
                <a:avLst/>
              </a:prstGeom>
              <a:grpFill/>
              <a:ln w="12700" cap="rnd">
                <a:solidFill>
                  <a:srgbClr val="2576B7"/>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55" name="Line 208"/>
              <p:cNvSpPr>
                <a:spLocks noChangeShapeType="1"/>
              </p:cNvSpPr>
              <p:nvPr/>
            </p:nvSpPr>
            <p:spPr bwMode="auto">
              <a:xfrm flipH="1" flipV="1">
                <a:off x="8315340" y="2119472"/>
                <a:ext cx="150803" cy="165754"/>
              </a:xfrm>
              <a:prstGeom prst="line">
                <a:avLst/>
              </a:prstGeom>
              <a:grpFill/>
              <a:ln w="12700" cap="rnd">
                <a:solidFill>
                  <a:srgbClr val="2576B7"/>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56" name="Line 209"/>
              <p:cNvSpPr>
                <a:spLocks noChangeShapeType="1"/>
              </p:cNvSpPr>
              <p:nvPr/>
            </p:nvSpPr>
            <p:spPr bwMode="auto">
              <a:xfrm flipH="1">
                <a:off x="8548695" y="2057721"/>
                <a:ext cx="104652" cy="216455"/>
              </a:xfrm>
              <a:prstGeom prst="line">
                <a:avLst/>
              </a:prstGeom>
              <a:grpFill/>
              <a:ln w="12700" cap="rnd">
                <a:solidFill>
                  <a:srgbClr val="2576B7"/>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57" name="Line 210"/>
              <p:cNvSpPr>
                <a:spLocks noChangeShapeType="1"/>
              </p:cNvSpPr>
              <p:nvPr/>
            </p:nvSpPr>
            <p:spPr bwMode="auto">
              <a:xfrm flipH="1" flipV="1">
                <a:off x="8763849" y="2019370"/>
                <a:ext cx="169003" cy="96852"/>
              </a:xfrm>
              <a:prstGeom prst="line">
                <a:avLst/>
              </a:prstGeom>
              <a:grpFill/>
              <a:ln w="12700" cap="rnd">
                <a:solidFill>
                  <a:srgbClr val="2576B7"/>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58" name="Line 211"/>
              <p:cNvSpPr>
                <a:spLocks noChangeShapeType="1"/>
              </p:cNvSpPr>
              <p:nvPr/>
            </p:nvSpPr>
            <p:spPr bwMode="auto">
              <a:xfrm flipH="1">
                <a:off x="9038805" y="1753515"/>
                <a:ext cx="139753" cy="325657"/>
              </a:xfrm>
              <a:prstGeom prst="line">
                <a:avLst/>
              </a:prstGeom>
              <a:grpFill/>
              <a:ln w="12700" cap="rnd">
                <a:solidFill>
                  <a:srgbClr val="2576B7"/>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59" name="Oval 212"/>
              <p:cNvSpPr>
                <a:spLocks noChangeArrowheads="1"/>
              </p:cNvSpPr>
              <p:nvPr/>
            </p:nvSpPr>
            <p:spPr bwMode="auto">
              <a:xfrm>
                <a:off x="8927003" y="2070071"/>
                <a:ext cx="146903" cy="147553"/>
              </a:xfrm>
              <a:prstGeom prst="ellipse">
                <a:avLst/>
              </a:prstGeom>
              <a:grpFill/>
              <a:ln w="12700" cap="rnd">
                <a:solidFill>
                  <a:srgbClr val="2576B7"/>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60" name="Oval 213"/>
              <p:cNvSpPr>
                <a:spLocks noChangeArrowheads="1"/>
              </p:cNvSpPr>
              <p:nvPr/>
            </p:nvSpPr>
            <p:spPr bwMode="auto">
              <a:xfrm>
                <a:off x="8619547" y="1922518"/>
                <a:ext cx="147553" cy="147553"/>
              </a:xfrm>
              <a:prstGeom prst="ellipse">
                <a:avLst/>
              </a:prstGeom>
              <a:grpFill/>
              <a:ln w="12700" cap="rnd">
                <a:solidFill>
                  <a:srgbClr val="2576B7"/>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61" name="Oval 214"/>
              <p:cNvSpPr>
                <a:spLocks noChangeArrowheads="1"/>
              </p:cNvSpPr>
              <p:nvPr/>
            </p:nvSpPr>
            <p:spPr bwMode="auto">
              <a:xfrm>
                <a:off x="8443393" y="2266375"/>
                <a:ext cx="146903" cy="147553"/>
              </a:xfrm>
              <a:prstGeom prst="ellipse">
                <a:avLst/>
              </a:prstGeom>
              <a:grpFill/>
              <a:ln w="12700" cap="rnd">
                <a:solidFill>
                  <a:srgbClr val="2576B7"/>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62" name="Oval 215"/>
              <p:cNvSpPr>
                <a:spLocks noChangeArrowheads="1"/>
              </p:cNvSpPr>
              <p:nvPr/>
            </p:nvSpPr>
            <p:spPr bwMode="auto">
              <a:xfrm>
                <a:off x="8191188" y="1990119"/>
                <a:ext cx="147553" cy="147553"/>
              </a:xfrm>
              <a:prstGeom prst="ellipse">
                <a:avLst/>
              </a:prstGeom>
              <a:grpFill/>
              <a:ln w="12700" cap="rnd">
                <a:solidFill>
                  <a:srgbClr val="2576B7"/>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grpSp>
      </p:grpSp>
      <p:sp>
        <p:nvSpPr>
          <p:cNvPr id="63" name="TextBox 62"/>
          <p:cNvSpPr txBox="1"/>
          <p:nvPr/>
        </p:nvSpPr>
        <p:spPr>
          <a:xfrm>
            <a:off x="6716782" y="3713630"/>
            <a:ext cx="2370684" cy="2800767"/>
          </a:xfrm>
          <a:prstGeom prst="rect">
            <a:avLst/>
          </a:prstGeom>
        </p:spPr>
        <p:txBody>
          <a:bodyPr wrap="square" rtlCol="0">
            <a:spAutoFit/>
          </a:bodyPr>
          <a:lstStyle/>
          <a:p>
            <a:pPr algn="ctr"/>
            <a:r>
              <a:rPr lang="en-CA" sz="1100" b="1" dirty="0">
                <a:solidFill>
                  <a:schemeClr val="bg1"/>
                </a:solidFill>
              </a:rPr>
              <a:t>The proliferation of hacking techniques and commoditization of hacking tools has enabled more people to become threat </a:t>
            </a:r>
            <a:r>
              <a:rPr lang="en-CA" sz="1100" b="1" dirty="0" smtClean="0">
                <a:solidFill>
                  <a:schemeClr val="bg1"/>
                </a:solidFill>
              </a:rPr>
              <a:t>actors. Examples include:</a:t>
            </a:r>
            <a:endParaRPr lang="en-CA" sz="1200" dirty="0">
              <a:solidFill>
                <a:schemeClr val="bg1"/>
              </a:solidFill>
            </a:endParaRPr>
          </a:p>
          <a:p>
            <a:endParaRPr lang="en-CA" sz="1100" dirty="0" smtClean="0">
              <a:solidFill>
                <a:schemeClr val="bg1"/>
              </a:solidFill>
            </a:endParaRPr>
          </a:p>
          <a:p>
            <a:pPr marL="171450" indent="-171450">
              <a:buFont typeface="Wingdings" panose="05000000000000000000" pitchFamily="2" charset="2"/>
              <a:buChar char=""/>
            </a:pPr>
            <a:r>
              <a:rPr lang="en-CA" sz="1100" dirty="0" smtClean="0">
                <a:solidFill>
                  <a:schemeClr val="bg1"/>
                </a:solidFill>
              </a:rPr>
              <a:t>Organized Crime Groups</a:t>
            </a:r>
          </a:p>
          <a:p>
            <a:pPr marL="171450" indent="-171450">
              <a:buFont typeface="Wingdings" panose="05000000000000000000" pitchFamily="2" charset="2"/>
              <a:buChar char=""/>
            </a:pPr>
            <a:r>
              <a:rPr lang="en-CA" sz="1100" dirty="0">
                <a:solidFill>
                  <a:schemeClr val="bg1"/>
                </a:solidFill>
              </a:rPr>
              <a:t>Lone </a:t>
            </a:r>
            <a:r>
              <a:rPr lang="en-CA" sz="1100" dirty="0" smtClean="0">
                <a:solidFill>
                  <a:schemeClr val="bg1"/>
                </a:solidFill>
              </a:rPr>
              <a:t>Cybercriminals</a:t>
            </a:r>
          </a:p>
          <a:p>
            <a:pPr marL="171450" indent="-171450">
              <a:buFont typeface="Wingdings" panose="05000000000000000000" pitchFamily="2" charset="2"/>
              <a:buChar char=""/>
            </a:pPr>
            <a:r>
              <a:rPr lang="en-CA" sz="1100" dirty="0" smtClean="0">
                <a:solidFill>
                  <a:schemeClr val="bg1"/>
                </a:solidFill>
              </a:rPr>
              <a:t>Competitors</a:t>
            </a:r>
          </a:p>
          <a:p>
            <a:pPr marL="171450" indent="-171450">
              <a:buFont typeface="Wingdings" panose="05000000000000000000" pitchFamily="2" charset="2"/>
              <a:buChar char=""/>
            </a:pPr>
            <a:r>
              <a:rPr lang="en-CA" sz="1100" dirty="0" smtClean="0">
                <a:solidFill>
                  <a:schemeClr val="bg1"/>
                </a:solidFill>
                <a:sym typeface="Wingdings" panose="05000000000000000000" pitchFamily="2" charset="2"/>
              </a:rPr>
              <a:t>Nation States</a:t>
            </a:r>
            <a:endParaRPr lang="en-CA" sz="1100" dirty="0">
              <a:solidFill>
                <a:schemeClr val="bg1"/>
              </a:solidFill>
              <a:sym typeface="Wingdings" panose="05000000000000000000" pitchFamily="2" charset="2"/>
            </a:endParaRPr>
          </a:p>
          <a:p>
            <a:pPr marL="171450" indent="-171450">
              <a:buFont typeface="Wingdings" panose="05000000000000000000" pitchFamily="2" charset="2"/>
              <a:buChar char=""/>
            </a:pPr>
            <a:r>
              <a:rPr lang="en-CA" sz="1100" dirty="0" smtClean="0">
                <a:solidFill>
                  <a:schemeClr val="bg1"/>
                </a:solidFill>
              </a:rPr>
              <a:t>Hacktivists</a:t>
            </a:r>
            <a:endParaRPr lang="en-CA" sz="1100" dirty="0">
              <a:solidFill>
                <a:schemeClr val="bg1"/>
              </a:solidFill>
            </a:endParaRPr>
          </a:p>
          <a:p>
            <a:pPr marL="171450" indent="-171450">
              <a:buFont typeface="Wingdings" panose="05000000000000000000" pitchFamily="2" charset="2"/>
              <a:buChar char=""/>
            </a:pPr>
            <a:r>
              <a:rPr lang="en-CA" sz="1100" dirty="0" smtClean="0">
                <a:solidFill>
                  <a:schemeClr val="bg1"/>
                </a:solidFill>
              </a:rPr>
              <a:t>Terrorists</a:t>
            </a:r>
          </a:p>
          <a:p>
            <a:pPr marL="171450" indent="-171450">
              <a:buFont typeface="Wingdings" panose="05000000000000000000" pitchFamily="2" charset="2"/>
              <a:buChar char=""/>
            </a:pPr>
            <a:r>
              <a:rPr lang="en-CA" sz="1100" dirty="0" smtClean="0">
                <a:solidFill>
                  <a:schemeClr val="bg1"/>
                </a:solidFill>
              </a:rPr>
              <a:t>Former Employees</a:t>
            </a:r>
            <a:endParaRPr lang="en-CA" sz="1100" dirty="0">
              <a:solidFill>
                <a:schemeClr val="bg1"/>
              </a:solidFill>
            </a:endParaRPr>
          </a:p>
          <a:p>
            <a:pPr marL="171450" indent="-171450">
              <a:buFont typeface="Wingdings" panose="05000000000000000000" pitchFamily="2" charset="2"/>
              <a:buChar char=""/>
            </a:pPr>
            <a:r>
              <a:rPr lang="en-CA" sz="1100" dirty="0">
                <a:solidFill>
                  <a:schemeClr val="bg1"/>
                </a:solidFill>
              </a:rPr>
              <a:t>Domestic Intelligence </a:t>
            </a:r>
            <a:r>
              <a:rPr lang="en-CA" sz="1100" dirty="0" smtClean="0">
                <a:solidFill>
                  <a:schemeClr val="bg1"/>
                </a:solidFill>
              </a:rPr>
              <a:t>Services</a:t>
            </a:r>
            <a:endParaRPr lang="en-CA" sz="1100" dirty="0">
              <a:solidFill>
                <a:schemeClr val="bg1"/>
              </a:solidFill>
            </a:endParaRPr>
          </a:p>
          <a:p>
            <a:pPr marL="171450" indent="-171450">
              <a:buFont typeface="Wingdings" panose="05000000000000000000" pitchFamily="2" charset="2"/>
              <a:buChar char=""/>
            </a:pPr>
            <a:r>
              <a:rPr lang="en-CA" sz="1100" dirty="0">
                <a:solidFill>
                  <a:schemeClr val="bg1"/>
                </a:solidFill>
              </a:rPr>
              <a:t>Current Employees (malicious </a:t>
            </a:r>
            <a:r>
              <a:rPr lang="en-CA" sz="1100" dirty="0" smtClean="0">
                <a:solidFill>
                  <a:schemeClr val="bg1"/>
                </a:solidFill>
              </a:rPr>
              <a:t>and </a:t>
            </a:r>
            <a:r>
              <a:rPr lang="en-CA" sz="1100" dirty="0">
                <a:solidFill>
                  <a:schemeClr val="bg1"/>
                </a:solidFill>
              </a:rPr>
              <a:t>accidental</a:t>
            </a:r>
            <a:r>
              <a:rPr lang="en-CA" sz="1100" dirty="0" smtClean="0">
                <a:solidFill>
                  <a:schemeClr val="bg1"/>
                </a:solidFill>
              </a:rPr>
              <a:t>)</a:t>
            </a:r>
            <a:endParaRPr lang="en-CA" sz="1100" dirty="0">
              <a:solidFill>
                <a:schemeClr val="bg1"/>
              </a:solidFill>
            </a:endParaRPr>
          </a:p>
        </p:txBody>
      </p:sp>
      <p:sp>
        <p:nvSpPr>
          <p:cNvPr id="64" name="Rectangle 63"/>
          <p:cNvSpPr/>
          <p:nvPr/>
        </p:nvSpPr>
        <p:spPr>
          <a:xfrm>
            <a:off x="62523" y="6124693"/>
            <a:ext cx="4014354" cy="400110"/>
          </a:xfrm>
          <a:prstGeom prst="rect">
            <a:avLst/>
          </a:prstGeom>
        </p:spPr>
        <p:txBody>
          <a:bodyPr wrap="square">
            <a:spAutoFit/>
          </a:bodyPr>
          <a:lstStyle/>
          <a:p>
            <a:r>
              <a:rPr lang="en-CA" sz="1000" b="1" dirty="0" smtClean="0"/>
              <a:t>Sources: “</a:t>
            </a:r>
            <a:r>
              <a:rPr lang="en-CA" sz="1000" dirty="0" smtClean="0"/>
              <a:t>2017 </a:t>
            </a:r>
            <a:r>
              <a:rPr lang="en-CA" sz="1000" dirty="0"/>
              <a:t>Cost of Data Breach </a:t>
            </a:r>
            <a:r>
              <a:rPr lang="en-CA" sz="1000" dirty="0" smtClean="0"/>
              <a:t>Study”; “2017 Data </a:t>
            </a:r>
            <a:r>
              <a:rPr lang="en-CA" sz="1000" dirty="0"/>
              <a:t>Breach </a:t>
            </a:r>
            <a:r>
              <a:rPr lang="en-CA" sz="1000" dirty="0" smtClean="0"/>
              <a:t>Investigations Report”; </a:t>
            </a:r>
            <a:r>
              <a:rPr lang="fr-FR" sz="1000" dirty="0" smtClean="0"/>
              <a:t>GDPR </a:t>
            </a:r>
            <a:r>
              <a:rPr lang="fr-FR" sz="1000" dirty="0"/>
              <a:t>Article 4(2), 6</a:t>
            </a:r>
            <a:endParaRPr lang="en-CA" sz="1000" dirty="0"/>
          </a:p>
        </p:txBody>
      </p:sp>
      <p:sp>
        <p:nvSpPr>
          <p:cNvPr id="65" name="TextBox 64"/>
          <p:cNvSpPr txBox="1"/>
          <p:nvPr/>
        </p:nvSpPr>
        <p:spPr>
          <a:xfrm rot="18624026">
            <a:off x="4938480" y="5445517"/>
            <a:ext cx="1890936" cy="646331"/>
          </a:xfrm>
          <a:prstGeom prst="rect">
            <a:avLst/>
          </a:prstGeom>
        </p:spPr>
        <p:txBody>
          <a:bodyPr wrap="square" rtlCol="0">
            <a:spAutoFit/>
          </a:bodyPr>
          <a:lstStyle/>
          <a:p>
            <a:pPr algn="ctr"/>
            <a:r>
              <a:rPr lang="en-CA" b="1" dirty="0" smtClean="0"/>
              <a:t>Threat Actor Examples</a:t>
            </a:r>
            <a:endParaRPr lang="en-CA" sz="2000" b="1" dirty="0" smtClean="0"/>
          </a:p>
        </p:txBody>
      </p:sp>
      <p:grpSp>
        <p:nvGrpSpPr>
          <p:cNvPr id="66" name="Group 65"/>
          <p:cNvGrpSpPr/>
          <p:nvPr/>
        </p:nvGrpSpPr>
        <p:grpSpPr>
          <a:xfrm>
            <a:off x="5092355" y="3329964"/>
            <a:ext cx="454548" cy="454548"/>
            <a:chOff x="5164672" y="3513311"/>
            <a:chExt cx="1097280" cy="1097280"/>
          </a:xfrm>
        </p:grpSpPr>
        <p:sp>
          <p:nvSpPr>
            <p:cNvPr id="67" name="Oval 79"/>
            <p:cNvSpPr>
              <a:spLocks noChangeArrowheads="1"/>
            </p:cNvSpPr>
            <p:nvPr/>
          </p:nvSpPr>
          <p:spPr bwMode="auto">
            <a:xfrm>
              <a:off x="5164672" y="3513311"/>
              <a:ext cx="1097280" cy="1097280"/>
            </a:xfrm>
            <a:prstGeom prst="ellipse">
              <a:avLst/>
            </a:prstGeom>
            <a:noFill/>
            <a:ln>
              <a:solidFill>
                <a:srgbClr val="3C91D8"/>
              </a:solidFill>
            </a:ln>
          </p:spPr>
          <p:txBody>
            <a:bodyPr vert="horz" wrap="square" lIns="91440" tIns="45720" rIns="91440" bIns="45720" numCol="1" anchor="t" anchorCtr="0" compatLnSpc="1">
              <a:prstTxWarp prst="textNoShape">
                <a:avLst/>
              </a:prstTxWarp>
            </a:bodyPr>
            <a:lstStyle/>
            <a:p>
              <a:endParaRPr lang="en-US" dirty="0"/>
            </a:p>
          </p:txBody>
        </p:sp>
        <p:sp>
          <p:nvSpPr>
            <p:cNvPr id="68" name="Freeform 153"/>
            <p:cNvSpPr>
              <a:spLocks noEditPoints="1"/>
            </p:cNvSpPr>
            <p:nvPr/>
          </p:nvSpPr>
          <p:spPr bwMode="auto">
            <a:xfrm>
              <a:off x="5388899" y="3748272"/>
              <a:ext cx="648826" cy="534328"/>
            </a:xfrm>
            <a:custGeom>
              <a:avLst/>
              <a:gdLst>
                <a:gd name="T0" fmla="*/ 0 w 629"/>
                <a:gd name="T1" fmla="*/ 517 h 517"/>
                <a:gd name="T2" fmla="*/ 315 w 629"/>
                <a:gd name="T3" fmla="*/ 0 h 517"/>
                <a:gd name="T4" fmla="*/ 629 w 629"/>
                <a:gd name="T5" fmla="*/ 517 h 517"/>
                <a:gd name="T6" fmla="*/ 0 w 629"/>
                <a:gd name="T7" fmla="*/ 517 h 517"/>
                <a:gd name="T8" fmla="*/ 315 w 629"/>
                <a:gd name="T9" fmla="*/ 408 h 517"/>
                <a:gd name="T10" fmla="*/ 290 w 629"/>
                <a:gd name="T11" fmla="*/ 433 h 517"/>
                <a:gd name="T12" fmla="*/ 315 w 629"/>
                <a:gd name="T13" fmla="*/ 457 h 517"/>
                <a:gd name="T14" fmla="*/ 339 w 629"/>
                <a:gd name="T15" fmla="*/ 433 h 517"/>
                <a:gd name="T16" fmla="*/ 315 w 629"/>
                <a:gd name="T17" fmla="*/ 408 h 517"/>
                <a:gd name="T18" fmla="*/ 290 w 629"/>
                <a:gd name="T19" fmla="*/ 367 h 517"/>
                <a:gd name="T20" fmla="*/ 315 w 629"/>
                <a:gd name="T21" fmla="*/ 391 h 517"/>
                <a:gd name="T22" fmla="*/ 339 w 629"/>
                <a:gd name="T23" fmla="*/ 367 h 517"/>
                <a:gd name="T24" fmla="*/ 339 w 629"/>
                <a:gd name="T25" fmla="*/ 200 h 517"/>
                <a:gd name="T26" fmla="*/ 315 w 629"/>
                <a:gd name="T27" fmla="*/ 176 h 517"/>
                <a:gd name="T28" fmla="*/ 290 w 629"/>
                <a:gd name="T29" fmla="*/ 200 h 517"/>
                <a:gd name="T30" fmla="*/ 290 w 629"/>
                <a:gd name="T31" fmla="*/ 367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9" h="517">
                  <a:moveTo>
                    <a:pt x="0" y="517"/>
                  </a:moveTo>
                  <a:cubicBezTo>
                    <a:pt x="315" y="0"/>
                    <a:pt x="315" y="0"/>
                    <a:pt x="315" y="0"/>
                  </a:cubicBezTo>
                  <a:cubicBezTo>
                    <a:pt x="629" y="517"/>
                    <a:pt x="629" y="517"/>
                    <a:pt x="629" y="517"/>
                  </a:cubicBezTo>
                  <a:lnTo>
                    <a:pt x="0" y="517"/>
                  </a:lnTo>
                  <a:close/>
                  <a:moveTo>
                    <a:pt x="315" y="408"/>
                  </a:moveTo>
                  <a:cubicBezTo>
                    <a:pt x="301" y="408"/>
                    <a:pt x="290" y="419"/>
                    <a:pt x="290" y="433"/>
                  </a:cubicBezTo>
                  <a:cubicBezTo>
                    <a:pt x="290" y="446"/>
                    <a:pt x="301" y="457"/>
                    <a:pt x="315" y="457"/>
                  </a:cubicBezTo>
                  <a:cubicBezTo>
                    <a:pt x="328" y="457"/>
                    <a:pt x="339" y="446"/>
                    <a:pt x="339" y="433"/>
                  </a:cubicBezTo>
                  <a:cubicBezTo>
                    <a:pt x="339" y="419"/>
                    <a:pt x="328" y="408"/>
                    <a:pt x="315" y="408"/>
                  </a:cubicBezTo>
                  <a:close/>
                  <a:moveTo>
                    <a:pt x="290" y="367"/>
                  </a:moveTo>
                  <a:cubicBezTo>
                    <a:pt x="290" y="380"/>
                    <a:pt x="301" y="391"/>
                    <a:pt x="315" y="391"/>
                  </a:cubicBezTo>
                  <a:cubicBezTo>
                    <a:pt x="328" y="391"/>
                    <a:pt x="339" y="380"/>
                    <a:pt x="339" y="367"/>
                  </a:cubicBezTo>
                  <a:cubicBezTo>
                    <a:pt x="339" y="200"/>
                    <a:pt x="339" y="200"/>
                    <a:pt x="339" y="200"/>
                  </a:cubicBezTo>
                  <a:cubicBezTo>
                    <a:pt x="339" y="187"/>
                    <a:pt x="328" y="176"/>
                    <a:pt x="315" y="176"/>
                  </a:cubicBezTo>
                  <a:cubicBezTo>
                    <a:pt x="301" y="176"/>
                    <a:pt x="290" y="187"/>
                    <a:pt x="290" y="200"/>
                  </a:cubicBezTo>
                  <a:lnTo>
                    <a:pt x="290" y="367"/>
                  </a:lnTo>
                  <a:close/>
                </a:path>
              </a:pathLst>
            </a:custGeom>
            <a:noFill/>
            <a:ln w="19050" cap="rnd">
              <a:solidFill>
                <a:srgbClr val="3C91D8"/>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69" name="Line 7"/>
          <p:cNvSpPr>
            <a:spLocks noChangeShapeType="1"/>
          </p:cNvSpPr>
          <p:nvPr/>
        </p:nvSpPr>
        <p:spPr bwMode="auto">
          <a:xfrm flipV="1">
            <a:off x="706628" y="5343519"/>
            <a:ext cx="3289579" cy="11282"/>
          </a:xfrm>
          <a:prstGeom prst="line">
            <a:avLst/>
          </a:prstGeom>
          <a:noFill/>
          <a:ln w="66675" cap="rnd">
            <a:solidFill>
              <a:srgbClr val="D5E8F7"/>
            </a:solidFill>
            <a:prstDash val="solid"/>
            <a:round/>
            <a:headEnd/>
            <a:tailEnd type="triangle" w="med" len="sm"/>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70" name="Freeform 5"/>
          <p:cNvSpPr>
            <a:spLocks/>
          </p:cNvSpPr>
          <p:nvPr/>
        </p:nvSpPr>
        <p:spPr bwMode="auto">
          <a:xfrm>
            <a:off x="406186" y="5354804"/>
            <a:ext cx="300442" cy="601687"/>
          </a:xfrm>
          <a:custGeom>
            <a:avLst/>
            <a:gdLst>
              <a:gd name="T0" fmla="*/ 129 w 129"/>
              <a:gd name="T1" fmla="*/ 258 h 258"/>
              <a:gd name="T2" fmla="*/ 0 w 129"/>
              <a:gd name="T3" fmla="*/ 129 h 258"/>
              <a:gd name="T4" fmla="*/ 129 w 129"/>
              <a:gd name="T5" fmla="*/ 0 h 258"/>
            </a:gdLst>
            <a:ahLst/>
            <a:cxnLst>
              <a:cxn ang="0">
                <a:pos x="T0" y="T1"/>
              </a:cxn>
              <a:cxn ang="0">
                <a:pos x="T2" y="T3"/>
              </a:cxn>
              <a:cxn ang="0">
                <a:pos x="T4" y="T5"/>
              </a:cxn>
            </a:cxnLst>
            <a:rect l="0" t="0" r="r" b="b"/>
            <a:pathLst>
              <a:path w="129" h="258">
                <a:moveTo>
                  <a:pt x="129" y="258"/>
                </a:moveTo>
                <a:cubicBezTo>
                  <a:pt x="57" y="258"/>
                  <a:pt x="0" y="200"/>
                  <a:pt x="0" y="129"/>
                </a:cubicBezTo>
                <a:cubicBezTo>
                  <a:pt x="0" y="57"/>
                  <a:pt x="57" y="0"/>
                  <a:pt x="129" y="0"/>
                </a:cubicBezTo>
              </a:path>
            </a:pathLst>
          </a:custGeom>
          <a:noFill/>
          <a:ln w="88900" cap="rnd">
            <a:solidFill>
              <a:srgbClr val="D5E8F7"/>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71" name="Freeform 6"/>
          <p:cNvSpPr>
            <a:spLocks/>
          </p:cNvSpPr>
          <p:nvPr/>
        </p:nvSpPr>
        <p:spPr bwMode="auto">
          <a:xfrm>
            <a:off x="706627" y="5354804"/>
            <a:ext cx="300442" cy="601687"/>
          </a:xfrm>
          <a:custGeom>
            <a:avLst/>
            <a:gdLst>
              <a:gd name="T0" fmla="*/ 0 w 129"/>
              <a:gd name="T1" fmla="*/ 0 h 258"/>
              <a:gd name="T2" fmla="*/ 129 w 129"/>
              <a:gd name="T3" fmla="*/ 129 h 258"/>
              <a:gd name="T4" fmla="*/ 0 w 129"/>
              <a:gd name="T5" fmla="*/ 258 h 258"/>
            </a:gdLst>
            <a:ahLst/>
            <a:cxnLst>
              <a:cxn ang="0">
                <a:pos x="T0" y="T1"/>
              </a:cxn>
              <a:cxn ang="0">
                <a:pos x="T2" y="T3"/>
              </a:cxn>
              <a:cxn ang="0">
                <a:pos x="T4" y="T5"/>
              </a:cxn>
            </a:cxnLst>
            <a:rect l="0" t="0" r="r" b="b"/>
            <a:pathLst>
              <a:path w="129" h="258">
                <a:moveTo>
                  <a:pt x="0" y="0"/>
                </a:moveTo>
                <a:cubicBezTo>
                  <a:pt x="71" y="0"/>
                  <a:pt x="129" y="57"/>
                  <a:pt x="129" y="129"/>
                </a:cubicBezTo>
                <a:cubicBezTo>
                  <a:pt x="129" y="200"/>
                  <a:pt x="71" y="258"/>
                  <a:pt x="0" y="258"/>
                </a:cubicBezTo>
              </a:path>
            </a:pathLst>
          </a:custGeom>
          <a:noFill/>
          <a:ln w="88900" cap="rnd">
            <a:solidFill>
              <a:srgbClr val="D5E8F7"/>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72" name="Line 8"/>
          <p:cNvSpPr>
            <a:spLocks noChangeShapeType="1"/>
          </p:cNvSpPr>
          <p:nvPr/>
        </p:nvSpPr>
        <p:spPr bwMode="auto">
          <a:xfrm flipH="1" flipV="1">
            <a:off x="-2" y="5343521"/>
            <a:ext cx="1089814" cy="11281"/>
          </a:xfrm>
          <a:prstGeom prst="line">
            <a:avLst/>
          </a:prstGeom>
          <a:noFill/>
          <a:ln w="66675" cap="rnd">
            <a:solidFill>
              <a:srgbClr val="D5E8F7"/>
            </a:solidFill>
            <a:prstDash val="solid"/>
            <a:round/>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400" dirty="0"/>
          </a:p>
        </p:txBody>
      </p:sp>
      <p:sp>
        <p:nvSpPr>
          <p:cNvPr id="73" name="Rectangle 72"/>
          <p:cNvSpPr/>
          <p:nvPr/>
        </p:nvSpPr>
        <p:spPr>
          <a:xfrm>
            <a:off x="486053" y="5470981"/>
            <a:ext cx="441147" cy="369332"/>
          </a:xfrm>
          <a:prstGeom prst="rect">
            <a:avLst/>
          </a:prstGeom>
        </p:spPr>
        <p:txBody>
          <a:bodyPr wrap="none" anchor="ctr" anchorCtr="0">
            <a:spAutoFit/>
          </a:bodyPr>
          <a:lstStyle/>
          <a:p>
            <a:pPr algn="ctr"/>
            <a:r>
              <a:rPr lang="en-US" dirty="0" smtClean="0"/>
              <a:t>05</a:t>
            </a:r>
            <a:endParaRPr lang="en-US" dirty="0"/>
          </a:p>
        </p:txBody>
      </p:sp>
      <p:sp>
        <p:nvSpPr>
          <p:cNvPr id="74" name="Rectangle 73"/>
          <p:cNvSpPr/>
          <p:nvPr/>
        </p:nvSpPr>
        <p:spPr>
          <a:xfrm>
            <a:off x="1149322" y="5428953"/>
            <a:ext cx="2770723" cy="600164"/>
          </a:xfrm>
          <a:prstGeom prst="rect">
            <a:avLst/>
          </a:prstGeom>
        </p:spPr>
        <p:txBody>
          <a:bodyPr wrap="square">
            <a:spAutoFit/>
          </a:bodyPr>
          <a:lstStyle/>
          <a:p>
            <a:r>
              <a:rPr lang="en-US" sz="1100" dirty="0" smtClean="0"/>
              <a:t>The average cost of a data breach increases by </a:t>
            </a:r>
            <a:r>
              <a:rPr lang="en-US" sz="1100" b="1" dirty="0" smtClean="0">
                <a:solidFill>
                  <a:schemeClr val="accent1"/>
                </a:solidFill>
              </a:rPr>
              <a:t>$1 million</a:t>
            </a:r>
            <a:r>
              <a:rPr lang="en-US" sz="1100" dirty="0" smtClean="0"/>
              <a:t> if left undetected for </a:t>
            </a:r>
            <a:r>
              <a:rPr lang="en-US" sz="1100" b="1" dirty="0" smtClean="0">
                <a:solidFill>
                  <a:schemeClr val="accent1"/>
                </a:solidFill>
              </a:rPr>
              <a:t>&gt;100 days</a:t>
            </a:r>
            <a:r>
              <a:rPr lang="en-US" sz="1100" b="1" dirty="0" smtClean="0"/>
              <a:t>.</a:t>
            </a:r>
            <a:endParaRPr lang="en-US" sz="1100" b="1" dirty="0"/>
          </a:p>
        </p:txBody>
      </p:sp>
      <p:grpSp>
        <p:nvGrpSpPr>
          <p:cNvPr id="75" name="Group 74"/>
          <p:cNvGrpSpPr/>
          <p:nvPr/>
        </p:nvGrpSpPr>
        <p:grpSpPr>
          <a:xfrm>
            <a:off x="4083682" y="5120982"/>
            <a:ext cx="444216" cy="445073"/>
            <a:chOff x="3966376" y="5511515"/>
            <a:chExt cx="822325" cy="823912"/>
          </a:xfrm>
        </p:grpSpPr>
        <p:sp>
          <p:nvSpPr>
            <p:cNvPr id="76" name="Oval 73"/>
            <p:cNvSpPr>
              <a:spLocks noChangeArrowheads="1"/>
            </p:cNvSpPr>
            <p:nvPr/>
          </p:nvSpPr>
          <p:spPr bwMode="auto">
            <a:xfrm>
              <a:off x="3966376" y="5511515"/>
              <a:ext cx="822325" cy="823912"/>
            </a:xfrm>
            <a:prstGeom prst="ellipse">
              <a:avLst/>
            </a:prstGeom>
            <a:noFill/>
            <a:ln w="9525">
              <a:solidFill>
                <a:srgbClr val="2576B7"/>
              </a:solidFill>
              <a:round/>
              <a:headEnd/>
              <a:tailEnd/>
            </a:ln>
          </p:spPr>
          <p:txBody>
            <a:bodyPr lIns="68580" tIns="34290" rIns="68580" bIns="34290"/>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endParaRPr lang="en-US" altLang="en-US" sz="1200" dirty="0"/>
            </a:p>
          </p:txBody>
        </p:sp>
        <p:sp>
          <p:nvSpPr>
            <p:cNvPr id="77" name="Freeform 107"/>
            <p:cNvSpPr>
              <a:spLocks noEditPoints="1"/>
            </p:cNvSpPr>
            <p:nvPr/>
          </p:nvSpPr>
          <p:spPr bwMode="auto">
            <a:xfrm>
              <a:off x="4144176" y="5689315"/>
              <a:ext cx="471487" cy="468312"/>
            </a:xfrm>
            <a:custGeom>
              <a:avLst/>
              <a:gdLst>
                <a:gd name="T0" fmla="*/ 457291 w 610"/>
                <a:gd name="T1" fmla="*/ 404787 h 606"/>
                <a:gd name="T2" fmla="*/ 358250 w 610"/>
                <a:gd name="T3" fmla="*/ 305719 h 606"/>
                <a:gd name="T4" fmla="*/ 334263 w 610"/>
                <a:gd name="T5" fmla="*/ 57274 h 606"/>
                <a:gd name="T6" fmla="*/ 195761 w 610"/>
                <a:gd name="T7" fmla="*/ 0 h 606"/>
                <a:gd name="T8" fmla="*/ 57258 w 610"/>
                <a:gd name="T9" fmla="*/ 57274 h 606"/>
                <a:gd name="T10" fmla="*/ 0 w 610"/>
                <a:gd name="T11" fmla="*/ 195815 h 606"/>
                <a:gd name="T12" fmla="*/ 57258 w 610"/>
                <a:gd name="T13" fmla="*/ 335130 h 606"/>
                <a:gd name="T14" fmla="*/ 195761 w 610"/>
                <a:gd name="T15" fmla="*/ 392404 h 606"/>
                <a:gd name="T16" fmla="*/ 305634 w 610"/>
                <a:gd name="T17" fmla="*/ 359123 h 606"/>
                <a:gd name="T18" fmla="*/ 403901 w 610"/>
                <a:gd name="T19" fmla="*/ 457417 h 606"/>
                <a:gd name="T20" fmla="*/ 430983 w 610"/>
                <a:gd name="T21" fmla="*/ 469027 h 606"/>
                <a:gd name="T22" fmla="*/ 457291 w 610"/>
                <a:gd name="T23" fmla="*/ 457417 h 606"/>
                <a:gd name="T24" fmla="*/ 457291 w 610"/>
                <a:gd name="T25" fmla="*/ 404787 h 606"/>
                <a:gd name="T26" fmla="*/ 64996 w 610"/>
                <a:gd name="T27" fmla="*/ 327390 h 606"/>
                <a:gd name="T28" fmla="*/ 10833 w 610"/>
                <a:gd name="T29" fmla="*/ 195815 h 606"/>
                <a:gd name="T30" fmla="*/ 64996 w 610"/>
                <a:gd name="T31" fmla="*/ 65014 h 606"/>
                <a:gd name="T32" fmla="*/ 195761 w 610"/>
                <a:gd name="T33" fmla="*/ 10836 h 606"/>
                <a:gd name="T34" fmla="*/ 326526 w 610"/>
                <a:gd name="T35" fmla="*/ 65014 h 606"/>
                <a:gd name="T36" fmla="*/ 347417 w 610"/>
                <a:gd name="T37" fmla="*/ 302623 h 606"/>
                <a:gd name="T38" fmla="*/ 346643 w 610"/>
                <a:gd name="T39" fmla="*/ 303397 h 606"/>
                <a:gd name="T40" fmla="*/ 326526 w 610"/>
                <a:gd name="T41" fmla="*/ 327390 h 606"/>
                <a:gd name="T42" fmla="*/ 303313 w 610"/>
                <a:gd name="T43" fmla="*/ 346739 h 606"/>
                <a:gd name="T44" fmla="*/ 302539 w 610"/>
                <a:gd name="T45" fmla="*/ 347513 h 606"/>
                <a:gd name="T46" fmla="*/ 195761 w 610"/>
                <a:gd name="T47" fmla="*/ 381568 h 606"/>
                <a:gd name="T48" fmla="*/ 64996 w 610"/>
                <a:gd name="T49" fmla="*/ 327390 h 606"/>
                <a:gd name="T50" fmla="*/ 449553 w 610"/>
                <a:gd name="T51" fmla="*/ 449678 h 606"/>
                <a:gd name="T52" fmla="*/ 411639 w 610"/>
                <a:gd name="T53" fmla="*/ 449678 h 606"/>
                <a:gd name="T54" fmla="*/ 314145 w 610"/>
                <a:gd name="T55" fmla="*/ 352157 h 606"/>
                <a:gd name="T56" fmla="*/ 334263 w 610"/>
                <a:gd name="T57" fmla="*/ 335130 h 606"/>
                <a:gd name="T58" fmla="*/ 352060 w 610"/>
                <a:gd name="T59" fmla="*/ 314233 h 606"/>
                <a:gd name="T60" fmla="*/ 449553 w 610"/>
                <a:gd name="T61" fmla="*/ 412527 h 606"/>
                <a:gd name="T62" fmla="*/ 449553 w 610"/>
                <a:gd name="T63" fmla="*/ 449678 h 6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10" h="606">
                  <a:moveTo>
                    <a:pt x="591" y="523"/>
                  </a:moveTo>
                  <a:cubicBezTo>
                    <a:pt x="463" y="395"/>
                    <a:pt x="463" y="395"/>
                    <a:pt x="463" y="395"/>
                  </a:cubicBezTo>
                  <a:cubicBezTo>
                    <a:pt x="530" y="296"/>
                    <a:pt x="519" y="161"/>
                    <a:pt x="432" y="74"/>
                  </a:cubicBezTo>
                  <a:cubicBezTo>
                    <a:pt x="384" y="26"/>
                    <a:pt x="321" y="0"/>
                    <a:pt x="253" y="0"/>
                  </a:cubicBezTo>
                  <a:cubicBezTo>
                    <a:pt x="185" y="0"/>
                    <a:pt x="122" y="26"/>
                    <a:pt x="74" y="74"/>
                  </a:cubicBezTo>
                  <a:cubicBezTo>
                    <a:pt x="26" y="122"/>
                    <a:pt x="0" y="186"/>
                    <a:pt x="0" y="253"/>
                  </a:cubicBezTo>
                  <a:cubicBezTo>
                    <a:pt x="0" y="321"/>
                    <a:pt x="26" y="385"/>
                    <a:pt x="74" y="433"/>
                  </a:cubicBezTo>
                  <a:cubicBezTo>
                    <a:pt x="122" y="480"/>
                    <a:pt x="185" y="507"/>
                    <a:pt x="253" y="507"/>
                  </a:cubicBezTo>
                  <a:cubicBezTo>
                    <a:pt x="304" y="507"/>
                    <a:pt x="353" y="492"/>
                    <a:pt x="395" y="464"/>
                  </a:cubicBezTo>
                  <a:cubicBezTo>
                    <a:pt x="522" y="591"/>
                    <a:pt x="522" y="591"/>
                    <a:pt x="522" y="591"/>
                  </a:cubicBezTo>
                  <a:cubicBezTo>
                    <a:pt x="532" y="601"/>
                    <a:pt x="544" y="606"/>
                    <a:pt x="557" y="606"/>
                  </a:cubicBezTo>
                  <a:cubicBezTo>
                    <a:pt x="569" y="606"/>
                    <a:pt x="582" y="601"/>
                    <a:pt x="591" y="591"/>
                  </a:cubicBezTo>
                  <a:cubicBezTo>
                    <a:pt x="610" y="572"/>
                    <a:pt x="610" y="542"/>
                    <a:pt x="591" y="523"/>
                  </a:cubicBezTo>
                  <a:close/>
                  <a:moveTo>
                    <a:pt x="84" y="423"/>
                  </a:moveTo>
                  <a:cubicBezTo>
                    <a:pt x="39" y="377"/>
                    <a:pt x="14" y="317"/>
                    <a:pt x="14" y="253"/>
                  </a:cubicBezTo>
                  <a:cubicBezTo>
                    <a:pt x="14" y="189"/>
                    <a:pt x="39" y="129"/>
                    <a:pt x="84" y="84"/>
                  </a:cubicBezTo>
                  <a:cubicBezTo>
                    <a:pt x="129" y="39"/>
                    <a:pt x="189" y="14"/>
                    <a:pt x="253" y="14"/>
                  </a:cubicBezTo>
                  <a:cubicBezTo>
                    <a:pt x="317" y="14"/>
                    <a:pt x="377" y="39"/>
                    <a:pt x="422" y="84"/>
                  </a:cubicBezTo>
                  <a:cubicBezTo>
                    <a:pt x="506" y="168"/>
                    <a:pt x="514" y="298"/>
                    <a:pt x="449" y="391"/>
                  </a:cubicBezTo>
                  <a:cubicBezTo>
                    <a:pt x="448" y="392"/>
                    <a:pt x="448" y="392"/>
                    <a:pt x="448" y="392"/>
                  </a:cubicBezTo>
                  <a:cubicBezTo>
                    <a:pt x="440" y="403"/>
                    <a:pt x="432" y="413"/>
                    <a:pt x="422" y="423"/>
                  </a:cubicBezTo>
                  <a:cubicBezTo>
                    <a:pt x="413" y="432"/>
                    <a:pt x="403" y="441"/>
                    <a:pt x="392" y="448"/>
                  </a:cubicBezTo>
                  <a:cubicBezTo>
                    <a:pt x="392" y="448"/>
                    <a:pt x="391" y="449"/>
                    <a:pt x="391" y="449"/>
                  </a:cubicBezTo>
                  <a:cubicBezTo>
                    <a:pt x="351" y="477"/>
                    <a:pt x="303" y="493"/>
                    <a:pt x="253" y="493"/>
                  </a:cubicBezTo>
                  <a:cubicBezTo>
                    <a:pt x="189" y="493"/>
                    <a:pt x="129" y="468"/>
                    <a:pt x="84" y="423"/>
                  </a:cubicBezTo>
                  <a:close/>
                  <a:moveTo>
                    <a:pt x="581" y="581"/>
                  </a:moveTo>
                  <a:cubicBezTo>
                    <a:pt x="568" y="595"/>
                    <a:pt x="546" y="595"/>
                    <a:pt x="532" y="581"/>
                  </a:cubicBezTo>
                  <a:cubicBezTo>
                    <a:pt x="406" y="455"/>
                    <a:pt x="406" y="455"/>
                    <a:pt x="406" y="455"/>
                  </a:cubicBezTo>
                  <a:cubicBezTo>
                    <a:pt x="415" y="448"/>
                    <a:pt x="424" y="441"/>
                    <a:pt x="432" y="433"/>
                  </a:cubicBezTo>
                  <a:cubicBezTo>
                    <a:pt x="440" y="424"/>
                    <a:pt x="448" y="415"/>
                    <a:pt x="455" y="406"/>
                  </a:cubicBezTo>
                  <a:cubicBezTo>
                    <a:pt x="581" y="533"/>
                    <a:pt x="581" y="533"/>
                    <a:pt x="581" y="533"/>
                  </a:cubicBezTo>
                  <a:cubicBezTo>
                    <a:pt x="595" y="546"/>
                    <a:pt x="595" y="568"/>
                    <a:pt x="581" y="581"/>
                  </a:cubicBezTo>
                  <a:close/>
                </a:path>
              </a:pathLst>
            </a:custGeom>
            <a:noFill/>
            <a:ln w="9525">
              <a:solidFill>
                <a:srgbClr val="2576B7"/>
              </a:solidFill>
              <a:round/>
              <a:headEnd/>
              <a:tailEnd/>
            </a:ln>
          </p:spPr>
          <p:txBody>
            <a:bodyPr lIns="68580" tIns="34290" rIns="68580" bIns="34290"/>
            <a:lstStyle/>
            <a:p>
              <a:endParaRPr lang="en-CA" dirty="0"/>
            </a:p>
          </p:txBody>
        </p:sp>
      </p:grpSp>
    </p:spTree>
    <p:extLst>
      <p:ext uri="{BB962C8B-B14F-4D97-AF65-F5344CB8AC3E}">
        <p14:creationId xmlns:p14="http://schemas.microsoft.com/office/powerpoint/2010/main" val="14909389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contributors and experts</a:t>
            </a:r>
            <a:endParaRPr lang="en-US" dirty="0"/>
          </a:p>
        </p:txBody>
      </p:sp>
      <p:sp>
        <p:nvSpPr>
          <p:cNvPr id="11" name="TextBox 10"/>
          <p:cNvSpPr txBox="1"/>
          <p:nvPr/>
        </p:nvSpPr>
        <p:spPr>
          <a:xfrm>
            <a:off x="2400839" y="2261364"/>
            <a:ext cx="5888182" cy="595804"/>
          </a:xfrm>
          <a:prstGeom prst="rect">
            <a:avLst/>
          </a:prstGeom>
          <a:noFill/>
        </p:spPr>
        <p:txBody>
          <a:bodyPr wrap="square" rtlCol="0">
            <a:spAutoFit/>
          </a:bodyPr>
          <a:lstStyle/>
          <a:p>
            <a:r>
              <a:rPr lang="en-US" sz="1636" b="1" dirty="0"/>
              <a:t>Tracy Olmstead Williams, President &amp; </a:t>
            </a:r>
            <a:r>
              <a:rPr lang="en-US" sz="1636" b="1" dirty="0" smtClean="0"/>
              <a:t>CEO</a:t>
            </a:r>
          </a:p>
          <a:p>
            <a:r>
              <a:rPr lang="en-US" sz="1636" b="1" dirty="0" smtClean="0"/>
              <a:t>Olmstead </a:t>
            </a:r>
            <a:r>
              <a:rPr lang="en-US" sz="1636" b="1" dirty="0"/>
              <a:t>Williams </a:t>
            </a:r>
            <a:r>
              <a:rPr lang="en-US" sz="1636" b="1" dirty="0" smtClean="0"/>
              <a:t>Communications</a:t>
            </a:r>
            <a:endParaRPr lang="en-US" sz="1636" b="1" dirty="0"/>
          </a:p>
        </p:txBody>
      </p:sp>
      <p:sp>
        <p:nvSpPr>
          <p:cNvPr id="15" name="TextBox 14"/>
          <p:cNvSpPr txBox="1"/>
          <p:nvPr/>
        </p:nvSpPr>
        <p:spPr>
          <a:xfrm>
            <a:off x="2479813" y="4580172"/>
            <a:ext cx="5888182" cy="847540"/>
          </a:xfrm>
          <a:prstGeom prst="rect">
            <a:avLst/>
          </a:prstGeom>
          <a:noFill/>
        </p:spPr>
        <p:txBody>
          <a:bodyPr wrap="square" rtlCol="0">
            <a:spAutoFit/>
          </a:bodyPr>
          <a:lstStyle/>
          <a:p>
            <a:r>
              <a:rPr lang="en-US" sz="1636" b="1" dirty="0"/>
              <a:t>Frank Sargent, Director, Executive </a:t>
            </a:r>
            <a:r>
              <a:rPr lang="en-US" sz="1636" b="1" dirty="0" smtClean="0"/>
              <a:t>Advisor, Security</a:t>
            </a:r>
            <a:r>
              <a:rPr lang="en-US" sz="1636" b="1" dirty="0"/>
              <a:t>, </a:t>
            </a:r>
            <a:r>
              <a:rPr lang="en-US" sz="1636" b="1" dirty="0" smtClean="0"/>
              <a:t>Risk </a:t>
            </a:r>
            <a:r>
              <a:rPr lang="en-US" sz="1636" b="1" dirty="0"/>
              <a:t>&amp; </a:t>
            </a:r>
            <a:r>
              <a:rPr lang="en-US" sz="1636" b="1" dirty="0" smtClean="0"/>
              <a:t>Compliance</a:t>
            </a:r>
          </a:p>
          <a:p>
            <a:r>
              <a:rPr lang="en-US" sz="1636" b="1" dirty="0" smtClean="0"/>
              <a:t>Info-Tech Research Group</a:t>
            </a:r>
            <a:endParaRPr lang="en-US" sz="1636" b="1" dirty="0"/>
          </a:p>
        </p:txBody>
      </p:sp>
      <p:sp>
        <p:nvSpPr>
          <p:cNvPr id="3" name="TextBox 2"/>
          <p:cNvSpPr txBox="1"/>
          <p:nvPr/>
        </p:nvSpPr>
        <p:spPr>
          <a:xfrm rot="19563177">
            <a:off x="534880" y="2296883"/>
            <a:ext cx="1662545" cy="483979"/>
          </a:xfrm>
          <a:prstGeom prst="rect">
            <a:avLst/>
          </a:prstGeom>
          <a:noFill/>
        </p:spPr>
        <p:txBody>
          <a:bodyPr wrap="square" rtlCol="0">
            <a:spAutoFit/>
          </a:bodyPr>
          <a:lstStyle/>
          <a:p>
            <a:r>
              <a:rPr lang="en-US" sz="2545" b="1" dirty="0" smtClean="0">
                <a:solidFill>
                  <a:schemeClr val="bg1"/>
                </a:solidFill>
              </a:rPr>
              <a:t>Headshot</a:t>
            </a:r>
            <a:endParaRPr lang="en-US" sz="2545" b="1" dirty="0">
              <a:solidFill>
                <a:schemeClr val="bg1"/>
              </a:solidFill>
            </a:endParaRPr>
          </a:p>
        </p:txBody>
      </p:sp>
      <p:cxnSp>
        <p:nvCxnSpPr>
          <p:cNvPr id="18" name="Straight Connector 2"/>
          <p:cNvCxnSpPr/>
          <p:nvPr/>
        </p:nvCxnSpPr>
        <p:spPr>
          <a:xfrm flipH="1">
            <a:off x="2479813" y="2954650"/>
            <a:ext cx="6397487"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2"/>
          <p:cNvCxnSpPr/>
          <p:nvPr/>
        </p:nvCxnSpPr>
        <p:spPr>
          <a:xfrm flipH="1">
            <a:off x="2400839" y="5548604"/>
            <a:ext cx="6397487"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4098" name="Picture 2" descr="Tracy Willia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152" y="1695266"/>
            <a:ext cx="1728000" cy="1728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rank Sarg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873" y="4139942"/>
            <a:ext cx="1727999" cy="172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90593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contributors and experts</a:t>
            </a:r>
            <a:endParaRPr lang="en-US" dirty="0"/>
          </a:p>
        </p:txBody>
      </p:sp>
      <p:sp>
        <p:nvSpPr>
          <p:cNvPr id="11" name="TextBox 10"/>
          <p:cNvSpPr txBox="1"/>
          <p:nvPr/>
        </p:nvSpPr>
        <p:spPr>
          <a:xfrm>
            <a:off x="2400839" y="2261364"/>
            <a:ext cx="5888182" cy="847540"/>
          </a:xfrm>
          <a:prstGeom prst="rect">
            <a:avLst/>
          </a:prstGeom>
          <a:noFill/>
        </p:spPr>
        <p:txBody>
          <a:bodyPr wrap="square" rtlCol="0">
            <a:spAutoFit/>
          </a:bodyPr>
          <a:lstStyle/>
          <a:p>
            <a:r>
              <a:rPr lang="en-US" sz="1636" b="1" dirty="0" smtClean="0"/>
              <a:t>Sean Thurston</a:t>
            </a:r>
            <a:r>
              <a:rPr lang="en-US" sz="1636" b="1" dirty="0"/>
              <a:t>, Senior </a:t>
            </a:r>
            <a:r>
              <a:rPr lang="en-US" sz="1636" b="1" dirty="0" smtClean="0"/>
              <a:t>Director, Security</a:t>
            </a:r>
            <a:r>
              <a:rPr lang="en-US" sz="1636" b="1" dirty="0"/>
              <a:t>, </a:t>
            </a:r>
            <a:r>
              <a:rPr lang="en-US" sz="1636" b="1" dirty="0" smtClean="0"/>
              <a:t>Risk &amp; Compliance</a:t>
            </a:r>
          </a:p>
          <a:p>
            <a:r>
              <a:rPr lang="en-US" sz="1636" b="1" dirty="0" smtClean="0"/>
              <a:t>Info-Tech Research Group</a:t>
            </a:r>
            <a:endParaRPr lang="en-US" sz="1636" b="1" dirty="0"/>
          </a:p>
        </p:txBody>
      </p:sp>
      <p:sp>
        <p:nvSpPr>
          <p:cNvPr id="15" name="TextBox 14"/>
          <p:cNvSpPr txBox="1"/>
          <p:nvPr/>
        </p:nvSpPr>
        <p:spPr>
          <a:xfrm>
            <a:off x="2479813" y="4580172"/>
            <a:ext cx="5888182" cy="595804"/>
          </a:xfrm>
          <a:prstGeom prst="rect">
            <a:avLst/>
          </a:prstGeom>
          <a:noFill/>
        </p:spPr>
        <p:txBody>
          <a:bodyPr wrap="square" rtlCol="0">
            <a:spAutoFit/>
          </a:bodyPr>
          <a:lstStyle/>
          <a:p>
            <a:r>
              <a:rPr lang="en-US" sz="1636" b="1" dirty="0" smtClean="0"/>
              <a:t>Frank Trovato, Research Director</a:t>
            </a:r>
          </a:p>
          <a:p>
            <a:r>
              <a:rPr lang="en-US" sz="1636" b="1" dirty="0" smtClean="0"/>
              <a:t>Info-Tech Research Group </a:t>
            </a:r>
            <a:endParaRPr lang="en-US" sz="1636" b="1" dirty="0"/>
          </a:p>
        </p:txBody>
      </p:sp>
      <p:sp>
        <p:nvSpPr>
          <p:cNvPr id="3" name="TextBox 2"/>
          <p:cNvSpPr txBox="1"/>
          <p:nvPr/>
        </p:nvSpPr>
        <p:spPr>
          <a:xfrm rot="19563177">
            <a:off x="534880" y="2296883"/>
            <a:ext cx="1662545" cy="483979"/>
          </a:xfrm>
          <a:prstGeom prst="rect">
            <a:avLst/>
          </a:prstGeom>
          <a:noFill/>
        </p:spPr>
        <p:txBody>
          <a:bodyPr wrap="square" rtlCol="0">
            <a:spAutoFit/>
          </a:bodyPr>
          <a:lstStyle/>
          <a:p>
            <a:r>
              <a:rPr lang="en-US" sz="2545" b="1" dirty="0" smtClean="0">
                <a:solidFill>
                  <a:schemeClr val="bg1"/>
                </a:solidFill>
              </a:rPr>
              <a:t>Headshot</a:t>
            </a:r>
            <a:endParaRPr lang="en-US" sz="2545" b="1" dirty="0">
              <a:solidFill>
                <a:schemeClr val="bg1"/>
              </a:solidFill>
            </a:endParaRPr>
          </a:p>
        </p:txBody>
      </p:sp>
      <p:cxnSp>
        <p:nvCxnSpPr>
          <p:cNvPr id="18" name="Straight Connector 2"/>
          <p:cNvCxnSpPr/>
          <p:nvPr/>
        </p:nvCxnSpPr>
        <p:spPr>
          <a:xfrm flipH="1">
            <a:off x="2479813" y="3198101"/>
            <a:ext cx="6397487"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2"/>
          <p:cNvCxnSpPr/>
          <p:nvPr/>
        </p:nvCxnSpPr>
        <p:spPr>
          <a:xfrm flipH="1">
            <a:off x="2558787" y="5264722"/>
            <a:ext cx="6397487"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3074" name="Picture 2" descr="Bahbblshogzmssiumjaxny8wmi8woc8wov81n18ynv8zodlfu2vhbl9uahvyc3rvbi5qcgcgogzfv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152" y="1821134"/>
            <a:ext cx="1725086" cy="1728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rank Trova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872" y="4014074"/>
            <a:ext cx="1728000" cy="172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28643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contributors and experts</a:t>
            </a:r>
            <a:endParaRPr lang="en-US" dirty="0"/>
          </a:p>
        </p:txBody>
      </p:sp>
      <p:sp>
        <p:nvSpPr>
          <p:cNvPr id="11" name="TextBox 10"/>
          <p:cNvSpPr txBox="1"/>
          <p:nvPr/>
        </p:nvSpPr>
        <p:spPr>
          <a:xfrm>
            <a:off x="2400839" y="2261364"/>
            <a:ext cx="5888182" cy="595804"/>
          </a:xfrm>
          <a:prstGeom prst="rect">
            <a:avLst/>
          </a:prstGeom>
          <a:noFill/>
        </p:spPr>
        <p:txBody>
          <a:bodyPr wrap="square" rtlCol="0">
            <a:spAutoFit/>
          </a:bodyPr>
          <a:lstStyle/>
          <a:p>
            <a:r>
              <a:rPr lang="en-US" sz="1636" b="1" dirty="0" smtClean="0"/>
              <a:t>Rita Zurbrigg, Senior Consulting Analyst</a:t>
            </a:r>
            <a:br>
              <a:rPr lang="en-US" sz="1636" b="1" dirty="0" smtClean="0"/>
            </a:br>
            <a:r>
              <a:rPr lang="en-US" sz="1636" b="1" dirty="0" smtClean="0"/>
              <a:t>Info-Tech Research Group</a:t>
            </a:r>
            <a:endParaRPr lang="en-US" sz="1636" b="1" dirty="0"/>
          </a:p>
        </p:txBody>
      </p:sp>
      <p:cxnSp>
        <p:nvCxnSpPr>
          <p:cNvPr id="18" name="Straight Connector 2"/>
          <p:cNvCxnSpPr/>
          <p:nvPr/>
        </p:nvCxnSpPr>
        <p:spPr>
          <a:xfrm flipH="1">
            <a:off x="2479813" y="2954650"/>
            <a:ext cx="6397487"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Rita Zurbrig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045" y="1695266"/>
            <a:ext cx="1728000" cy="172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26325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Related Info-Tech research</a:t>
            </a:r>
            <a:endParaRPr lang="en-US" dirty="0"/>
          </a:p>
        </p:txBody>
      </p:sp>
      <p:sp>
        <p:nvSpPr>
          <p:cNvPr id="10" name="Rectangle 9"/>
          <p:cNvSpPr/>
          <p:nvPr/>
        </p:nvSpPr>
        <p:spPr>
          <a:xfrm>
            <a:off x="3715063" y="1219058"/>
            <a:ext cx="2304738" cy="1905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200" b="1" dirty="0">
                <a:solidFill>
                  <a:srgbClr val="333333"/>
                </a:solidFill>
                <a:hlinkClick r:id="rId3"/>
              </a:rPr>
              <a:t>Develop and Implement a Security Incident Management </a:t>
            </a:r>
            <a:r>
              <a:rPr lang="en-US" sz="1200" b="1" dirty="0" smtClean="0">
                <a:solidFill>
                  <a:srgbClr val="333333"/>
                </a:solidFill>
                <a:hlinkClick r:id="rId3"/>
              </a:rPr>
              <a:t>Program</a:t>
            </a:r>
            <a:endParaRPr lang="en-US" sz="1200" b="1" dirty="0" smtClean="0">
              <a:solidFill>
                <a:srgbClr val="333333"/>
              </a:solidFill>
            </a:endParaRPr>
          </a:p>
          <a:p>
            <a:pPr lvl="0"/>
            <a:r>
              <a:rPr lang="en-US" sz="1200" dirty="0">
                <a:solidFill>
                  <a:srgbClr val="333333"/>
                </a:solidFill>
              </a:rPr>
              <a:t>Create a scalable incident response program without breaking the bank.</a:t>
            </a:r>
          </a:p>
        </p:txBody>
      </p:sp>
      <p:sp>
        <p:nvSpPr>
          <p:cNvPr id="13" name="Rectangle 12"/>
          <p:cNvSpPr/>
          <p:nvPr/>
        </p:nvSpPr>
        <p:spPr>
          <a:xfrm>
            <a:off x="3715063" y="3218372"/>
            <a:ext cx="2304738" cy="1905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200" b="1" dirty="0">
                <a:solidFill>
                  <a:srgbClr val="333333"/>
                </a:solidFill>
                <a:hlinkClick r:id="rId4"/>
              </a:rPr>
              <a:t>Implement Crisis Management Best Practices</a:t>
            </a:r>
            <a:endParaRPr lang="en-US" sz="1200" b="1" dirty="0">
              <a:solidFill>
                <a:srgbClr val="333333"/>
              </a:solidFill>
            </a:endParaRPr>
          </a:p>
          <a:p>
            <a:pPr lvl="0"/>
            <a:r>
              <a:rPr lang="en-US" sz="1200" dirty="0">
                <a:solidFill>
                  <a:srgbClr val="333333"/>
                </a:solidFill>
              </a:rPr>
              <a:t>Don’t be another example of what not to do. Implement an effective crisis response plan to minimize the impact on business continuity, reputation, and profitability.</a:t>
            </a:r>
          </a:p>
        </p:txBody>
      </p:sp>
      <p:pic>
        <p:nvPicPr>
          <p:cNvPr id="9" name="Picture 4" descr="Develop and Implement a Security Incident Management Program icon / lin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313" y="1219058"/>
            <a:ext cx="3333750" cy="19044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plement Crisis Management Best Practices icon / lin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788" y="3217772"/>
            <a:ext cx="334327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9438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Bibliography</a:t>
            </a:r>
            <a:endParaRPr lang="en-US" dirty="0"/>
          </a:p>
        </p:txBody>
      </p:sp>
      <p:sp>
        <p:nvSpPr>
          <p:cNvPr id="2" name="Text Placeholder 1"/>
          <p:cNvSpPr>
            <a:spLocks noGrp="1"/>
          </p:cNvSpPr>
          <p:nvPr>
            <p:ph type="body" sz="quarter" idx="16"/>
          </p:nvPr>
        </p:nvSpPr>
        <p:spPr/>
        <p:txBody>
          <a:bodyPr/>
          <a:lstStyle/>
          <a:p>
            <a:pPr marL="0" indent="0">
              <a:spcBef>
                <a:spcPts val="0"/>
              </a:spcBef>
              <a:buClr>
                <a:srgbClr val="333333"/>
              </a:buClr>
              <a:buNone/>
            </a:pPr>
            <a:r>
              <a:rPr lang="en-CA" dirty="0" smtClean="0"/>
              <a:t>Agrawal</a:t>
            </a:r>
            <a:r>
              <a:rPr lang="en-CA" dirty="0"/>
              <a:t>, Parag. "Keeping Your Account Secure." </a:t>
            </a:r>
            <a:r>
              <a:rPr lang="en-CA" i="1" dirty="0" smtClean="0"/>
              <a:t>Twitter</a:t>
            </a:r>
            <a:r>
              <a:rPr lang="en-CA" dirty="0" smtClean="0"/>
              <a:t>, 3 May 2018. Web.</a:t>
            </a:r>
          </a:p>
          <a:p>
            <a:pPr marL="0" indent="0">
              <a:spcBef>
                <a:spcPts val="0"/>
              </a:spcBef>
              <a:buClr>
                <a:srgbClr val="333333"/>
              </a:buClr>
              <a:buNone/>
            </a:pPr>
            <a:endParaRPr lang="en-CA" dirty="0"/>
          </a:p>
          <a:p>
            <a:pPr marL="0" indent="0">
              <a:spcBef>
                <a:spcPts val="0"/>
              </a:spcBef>
              <a:buClr>
                <a:srgbClr val="333333"/>
              </a:buClr>
              <a:buNone/>
            </a:pPr>
            <a:r>
              <a:rPr lang="en-CA" dirty="0" smtClean="0"/>
              <a:t>Aielle</a:t>
            </a:r>
            <a:r>
              <a:rPr lang="en-CA" dirty="0"/>
              <a:t>, Chloe. "Under Armour Says Data Breach Affected 150 Million MyFitnessPal Accounts." </a:t>
            </a:r>
            <a:r>
              <a:rPr lang="en-CA" i="1" dirty="0" smtClean="0"/>
              <a:t>CNBC</a:t>
            </a:r>
            <a:r>
              <a:rPr lang="en-CA" dirty="0" smtClean="0"/>
              <a:t>, 29 March 2018. Web.</a:t>
            </a:r>
          </a:p>
          <a:p>
            <a:pPr marL="0" indent="0">
              <a:spcBef>
                <a:spcPts val="0"/>
              </a:spcBef>
              <a:buClr>
                <a:srgbClr val="333333"/>
              </a:buClr>
              <a:buNone/>
            </a:pPr>
            <a:endParaRPr lang="en-CA" dirty="0"/>
          </a:p>
          <a:p>
            <a:pPr marL="0" indent="0">
              <a:spcBef>
                <a:spcPts val="0"/>
              </a:spcBef>
              <a:buClr>
                <a:srgbClr val="333333"/>
              </a:buClr>
              <a:buNone/>
            </a:pPr>
            <a:r>
              <a:rPr lang="en-CA" dirty="0" smtClean="0"/>
              <a:t>Cisco. “2017 Security Benchmark Study.” </a:t>
            </a:r>
            <a:r>
              <a:rPr lang="en-CA" i="1" dirty="0" smtClean="0"/>
              <a:t>Annual </a:t>
            </a:r>
            <a:r>
              <a:rPr lang="en-CA" i="1" dirty="0"/>
              <a:t>Cybersecurity Report: Chief Security Officers Reveal True Cost of Breaches and the Actions Organizations Are </a:t>
            </a:r>
            <a:r>
              <a:rPr lang="en-CA" i="1" dirty="0" smtClean="0"/>
              <a:t>Taking</a:t>
            </a:r>
            <a:r>
              <a:rPr lang="en-CA" dirty="0" smtClean="0"/>
              <a:t>. </a:t>
            </a:r>
            <a:r>
              <a:rPr lang="en-CA" i="1" dirty="0" smtClean="0"/>
              <a:t>Cisco</a:t>
            </a:r>
            <a:r>
              <a:rPr lang="en-CA" dirty="0" smtClean="0"/>
              <a:t>, 2017. Web.</a:t>
            </a:r>
          </a:p>
          <a:p>
            <a:pPr marL="0" indent="0">
              <a:spcBef>
                <a:spcPts val="0"/>
              </a:spcBef>
              <a:buClr>
                <a:srgbClr val="333333"/>
              </a:buClr>
              <a:buNone/>
            </a:pPr>
            <a:endParaRPr lang="en-CA" dirty="0"/>
          </a:p>
          <a:p>
            <a:pPr marL="0" indent="0">
              <a:spcBef>
                <a:spcPts val="0"/>
              </a:spcBef>
              <a:buClr>
                <a:srgbClr val="333333"/>
              </a:buClr>
              <a:buNone/>
            </a:pPr>
            <a:r>
              <a:rPr lang="en-CA" dirty="0"/>
              <a:t>DeNisco Rayome, </a:t>
            </a:r>
            <a:r>
              <a:rPr lang="en-CA" dirty="0" smtClean="0"/>
              <a:t>Alison. </a:t>
            </a:r>
            <a:r>
              <a:rPr lang="en-CA" dirty="0"/>
              <a:t>“</a:t>
            </a:r>
            <a:r>
              <a:rPr lang="en-US" dirty="0"/>
              <a:t>DDoS </a:t>
            </a:r>
            <a:r>
              <a:rPr lang="en-US" dirty="0" smtClean="0"/>
              <a:t>Attacks </a:t>
            </a:r>
            <a:r>
              <a:rPr lang="en-US" dirty="0"/>
              <a:t>I</a:t>
            </a:r>
            <a:r>
              <a:rPr lang="en-US" dirty="0" smtClean="0"/>
              <a:t>ncreased </a:t>
            </a:r>
            <a:r>
              <a:rPr lang="en-US" dirty="0"/>
              <a:t>91% in 2017 </a:t>
            </a:r>
            <a:r>
              <a:rPr lang="en-US" dirty="0" smtClean="0"/>
              <a:t>Thanks </a:t>
            </a:r>
            <a:r>
              <a:rPr lang="en-US" dirty="0"/>
              <a:t>to IoT.” </a:t>
            </a:r>
            <a:r>
              <a:rPr lang="en-CA" i="1" dirty="0"/>
              <a:t>Tech </a:t>
            </a:r>
            <a:r>
              <a:rPr lang="en-CA" i="1" dirty="0" smtClean="0"/>
              <a:t>Republic</a:t>
            </a:r>
            <a:r>
              <a:rPr lang="en-CA" dirty="0" smtClean="0"/>
              <a:t>, 20 Nov. 2017. </a:t>
            </a:r>
            <a:r>
              <a:rPr lang="en-US" dirty="0"/>
              <a:t>Web. </a:t>
            </a:r>
            <a:endParaRPr lang="en-CA" dirty="0" smtClean="0"/>
          </a:p>
          <a:p>
            <a:pPr marL="0" indent="0">
              <a:spcBef>
                <a:spcPts val="0"/>
              </a:spcBef>
              <a:buClr>
                <a:srgbClr val="333333"/>
              </a:buClr>
              <a:buNone/>
            </a:pPr>
            <a:endParaRPr lang="en-CA" dirty="0" smtClean="0"/>
          </a:p>
          <a:p>
            <a:pPr marL="0" indent="0">
              <a:spcBef>
                <a:spcPts val="0"/>
              </a:spcBef>
              <a:buClr>
                <a:srgbClr val="333333"/>
              </a:buClr>
              <a:buNone/>
            </a:pPr>
            <a:r>
              <a:rPr lang="en-CA" dirty="0" smtClean="0"/>
              <a:t>Egan, Gretel. “</a:t>
            </a:r>
            <a:r>
              <a:rPr lang="en-US" dirty="0"/>
              <a:t>2018 State of the Phish: Phishing Data, Insights, and </a:t>
            </a:r>
            <a:r>
              <a:rPr lang="en-US" dirty="0" smtClean="0"/>
              <a:t>Advice.” </a:t>
            </a:r>
            <a:r>
              <a:rPr lang="en-US" i="1" dirty="0" smtClean="0"/>
              <a:t>Wombat Security</a:t>
            </a:r>
            <a:r>
              <a:rPr lang="en-US" dirty="0" smtClean="0"/>
              <a:t>, 18 Jan. 2018. Web.</a:t>
            </a:r>
          </a:p>
          <a:p>
            <a:pPr marL="0" indent="0">
              <a:spcBef>
                <a:spcPts val="0"/>
              </a:spcBef>
              <a:buClr>
                <a:srgbClr val="333333"/>
              </a:buClr>
              <a:buNone/>
            </a:pPr>
            <a:endParaRPr lang="en-US" dirty="0"/>
          </a:p>
          <a:p>
            <a:pPr marL="0" indent="0">
              <a:spcBef>
                <a:spcPts val="0"/>
              </a:spcBef>
              <a:buClr>
                <a:srgbClr val="333333"/>
              </a:buClr>
              <a:buNone/>
            </a:pPr>
            <a:r>
              <a:rPr lang="en-CA" dirty="0"/>
              <a:t>Gartenberg, Chaim. "Twitter Advising All 330 Million Users to Change Passwords After Bug Exposed Them in Plain Text." </a:t>
            </a:r>
            <a:r>
              <a:rPr lang="en-CA" i="1" dirty="0"/>
              <a:t>The </a:t>
            </a:r>
            <a:r>
              <a:rPr lang="en-CA" i="1" dirty="0" smtClean="0"/>
              <a:t>Verge</a:t>
            </a:r>
            <a:r>
              <a:rPr lang="en-CA" dirty="0" smtClean="0"/>
              <a:t>, 3 May 2018. Web.</a:t>
            </a:r>
          </a:p>
          <a:p>
            <a:pPr marL="0" indent="0">
              <a:spcBef>
                <a:spcPts val="0"/>
              </a:spcBef>
              <a:buClr>
                <a:srgbClr val="333333"/>
              </a:buClr>
              <a:buNone/>
            </a:pPr>
            <a:endParaRPr lang="en-US" dirty="0"/>
          </a:p>
          <a:p>
            <a:pPr marL="0" indent="0">
              <a:spcBef>
                <a:spcPts val="0"/>
              </a:spcBef>
              <a:buClr>
                <a:srgbClr val="333333"/>
              </a:buClr>
              <a:buNone/>
            </a:pPr>
            <a:r>
              <a:rPr lang="fr-FR" dirty="0"/>
              <a:t>GDPR Article 4(2), </a:t>
            </a:r>
            <a:r>
              <a:rPr lang="fr-FR" dirty="0" smtClean="0"/>
              <a:t>6. </a:t>
            </a:r>
            <a:r>
              <a:rPr lang="en-US" dirty="0"/>
              <a:t>“Article 4 EU GDPR ‘Definitions’.” </a:t>
            </a:r>
            <a:r>
              <a:rPr lang="en-US" i="1" dirty="0"/>
              <a:t>Privazy Plan</a:t>
            </a:r>
            <a:r>
              <a:rPr lang="en-US" dirty="0"/>
              <a:t>, n.d. Web. </a:t>
            </a:r>
            <a:endParaRPr lang="en-CA" dirty="0"/>
          </a:p>
          <a:p>
            <a:pPr marL="0" indent="0">
              <a:spcBef>
                <a:spcPts val="0"/>
              </a:spcBef>
              <a:buClr>
                <a:srgbClr val="333333"/>
              </a:buClr>
              <a:buNone/>
            </a:pPr>
            <a:endParaRPr lang="en-CA" b="1" dirty="0">
              <a:solidFill>
                <a:srgbClr val="333333"/>
              </a:solidFill>
            </a:endParaRPr>
          </a:p>
          <a:p>
            <a:pPr marL="0" indent="0">
              <a:spcBef>
                <a:spcPts val="0"/>
              </a:spcBef>
              <a:buClr>
                <a:srgbClr val="333333"/>
              </a:buClr>
              <a:buNone/>
            </a:pPr>
            <a:r>
              <a:rPr lang="en-CA" dirty="0"/>
              <a:t>Moyer, Liz. "Another Ex-Equifax Employee </a:t>
            </a:r>
            <a:r>
              <a:rPr lang="en-CA" dirty="0" smtClean="0"/>
              <a:t>Is </a:t>
            </a:r>
            <a:r>
              <a:rPr lang="en-CA" dirty="0"/>
              <a:t>Being Charged </a:t>
            </a:r>
            <a:r>
              <a:rPr lang="en-CA" dirty="0" smtClean="0"/>
              <a:t>With </a:t>
            </a:r>
            <a:r>
              <a:rPr lang="en-CA" dirty="0"/>
              <a:t>Insider Trading Related to Data Breach." </a:t>
            </a:r>
            <a:r>
              <a:rPr lang="en-CA" i="1" dirty="0" smtClean="0"/>
              <a:t>CNBC</a:t>
            </a:r>
            <a:r>
              <a:rPr lang="en-CA" dirty="0" smtClean="0"/>
              <a:t>, 28 June 2018. Web.</a:t>
            </a:r>
            <a:endParaRPr lang="en-CA" dirty="0"/>
          </a:p>
          <a:p>
            <a:pPr marL="0" indent="0">
              <a:spcBef>
                <a:spcPts val="0"/>
              </a:spcBef>
              <a:buClr>
                <a:srgbClr val="333333"/>
              </a:buClr>
              <a:buNone/>
            </a:pPr>
            <a:endParaRPr lang="en-CA" dirty="0" smtClean="0"/>
          </a:p>
          <a:p>
            <a:pPr marL="0" indent="0">
              <a:spcBef>
                <a:spcPts val="0"/>
              </a:spcBef>
              <a:buClr>
                <a:srgbClr val="333333"/>
              </a:buClr>
              <a:buNone/>
            </a:pPr>
            <a:r>
              <a:rPr lang="en-CA" dirty="0" smtClean="0"/>
              <a:t>Packet </a:t>
            </a:r>
            <a:r>
              <a:rPr lang="en-CA" dirty="0"/>
              <a:t>Labs. "Equifax Data Breach." </a:t>
            </a:r>
            <a:r>
              <a:rPr lang="en-CA" i="1" dirty="0"/>
              <a:t>Packet </a:t>
            </a:r>
            <a:r>
              <a:rPr lang="en-CA" i="1" dirty="0" smtClean="0"/>
              <a:t>Labs</a:t>
            </a:r>
            <a:r>
              <a:rPr lang="en-CA" dirty="0" smtClean="0"/>
              <a:t>, 27 Sept. 2017. Web.</a:t>
            </a:r>
          </a:p>
          <a:p>
            <a:pPr marL="0" indent="0">
              <a:spcBef>
                <a:spcPts val="0"/>
              </a:spcBef>
              <a:buClr>
                <a:srgbClr val="333333"/>
              </a:buClr>
              <a:buNone/>
            </a:pPr>
            <a:endParaRPr lang="en-CA" dirty="0"/>
          </a:p>
          <a:p>
            <a:pPr marL="0" indent="0">
              <a:spcBef>
                <a:spcPts val="0"/>
              </a:spcBef>
              <a:buClr>
                <a:srgbClr val="333333"/>
              </a:buClr>
              <a:buNone/>
            </a:pPr>
            <a:r>
              <a:rPr lang="en-CA" dirty="0" smtClean="0"/>
              <a:t>Ponemon Institute, "2017 Cost of Data Breach Study.” </a:t>
            </a:r>
            <a:r>
              <a:rPr lang="en-CA" i="1" dirty="0" smtClean="0"/>
              <a:t>Ponemon Institute</a:t>
            </a:r>
            <a:r>
              <a:rPr lang="en-CA" dirty="0" smtClean="0"/>
              <a:t>, June 2017. Web.</a:t>
            </a:r>
          </a:p>
          <a:p>
            <a:pPr marL="0" indent="0">
              <a:spcBef>
                <a:spcPts val="0"/>
              </a:spcBef>
              <a:buClr>
                <a:srgbClr val="333333"/>
              </a:buClr>
              <a:buNone/>
            </a:pPr>
            <a:endParaRPr lang="en-CA" dirty="0" smtClean="0"/>
          </a:p>
          <a:p>
            <a:pPr marL="0" indent="0">
              <a:spcBef>
                <a:spcPts val="0"/>
              </a:spcBef>
              <a:buClr>
                <a:srgbClr val="333333"/>
              </a:buClr>
              <a:buNone/>
            </a:pPr>
            <a:r>
              <a:rPr lang="en-CA" dirty="0"/>
              <a:t>Ponemon </a:t>
            </a:r>
            <a:r>
              <a:rPr lang="en-CA" dirty="0" smtClean="0"/>
              <a:t>Institute. “Is</a:t>
            </a:r>
            <a:r>
              <a:rPr lang="en-US" dirty="0" smtClean="0"/>
              <a:t> </a:t>
            </a:r>
            <a:r>
              <a:rPr lang="en-US" dirty="0"/>
              <a:t>Your </a:t>
            </a:r>
            <a:r>
              <a:rPr lang="en-US" dirty="0" smtClean="0"/>
              <a:t>Company Ready </a:t>
            </a:r>
            <a:r>
              <a:rPr lang="en-US" dirty="0"/>
              <a:t>for a Big Data Breach</a:t>
            </a:r>
            <a:r>
              <a:rPr lang="en-US" dirty="0" smtClean="0"/>
              <a:t>?” </a:t>
            </a:r>
            <a:r>
              <a:rPr lang="en-US" i="1" dirty="0" smtClean="0"/>
              <a:t>Experian</a:t>
            </a:r>
            <a:r>
              <a:rPr lang="en-US" dirty="0" smtClean="0"/>
              <a:t>, 21 Feb. 2018. Web.</a:t>
            </a:r>
          </a:p>
          <a:p>
            <a:pPr marL="0" indent="0">
              <a:spcBef>
                <a:spcPts val="0"/>
              </a:spcBef>
              <a:buClr>
                <a:srgbClr val="333333"/>
              </a:buClr>
              <a:buNone/>
            </a:pPr>
            <a:endParaRPr lang="en-CA" b="1" dirty="0">
              <a:solidFill>
                <a:srgbClr val="333333"/>
              </a:solidFill>
            </a:endParaRPr>
          </a:p>
          <a:p>
            <a:pPr marL="0" indent="0">
              <a:spcBef>
                <a:spcPts val="0"/>
              </a:spcBef>
              <a:buClr>
                <a:srgbClr val="333333"/>
              </a:buClr>
              <a:buNone/>
            </a:pPr>
            <a:r>
              <a:rPr lang="en-CA" dirty="0"/>
              <a:t>Ragan, Steve. "Customers </a:t>
            </a:r>
            <a:r>
              <a:rPr lang="en-CA" dirty="0" smtClean="0"/>
              <a:t>Describe </a:t>
            </a:r>
            <a:r>
              <a:rPr lang="en-CA" dirty="0"/>
              <a:t>the Impact of the Allscripts Ransomware Attack." </a:t>
            </a:r>
            <a:r>
              <a:rPr lang="en-CA" i="1" dirty="0" smtClean="0"/>
              <a:t>CSO</a:t>
            </a:r>
            <a:r>
              <a:rPr lang="en-CA" dirty="0" smtClean="0"/>
              <a:t>, 17 April 2018. Web.</a:t>
            </a:r>
          </a:p>
          <a:p>
            <a:pPr marL="0" indent="0">
              <a:spcBef>
                <a:spcPts val="0"/>
              </a:spcBef>
              <a:buClr>
                <a:srgbClr val="333333"/>
              </a:buClr>
              <a:buNone/>
            </a:pPr>
            <a:endParaRPr lang="en-CA" dirty="0"/>
          </a:p>
          <a:p>
            <a:pPr marL="0" indent="0">
              <a:spcBef>
                <a:spcPts val="0"/>
              </a:spcBef>
              <a:buClr>
                <a:srgbClr val="333333"/>
              </a:buClr>
              <a:buNone/>
            </a:pPr>
            <a:r>
              <a:rPr lang="en-CA" dirty="0"/>
              <a:t>RSA. "Data Privacy and Security Report </a:t>
            </a:r>
            <a:r>
              <a:rPr lang="en-CA" dirty="0" smtClean="0"/>
              <a:t>2017.” </a:t>
            </a:r>
            <a:r>
              <a:rPr lang="en-CA" i="1" dirty="0" smtClean="0"/>
              <a:t>RSA</a:t>
            </a:r>
            <a:r>
              <a:rPr lang="en-CA" dirty="0" smtClean="0"/>
              <a:t>, 25 May 2018. Web.</a:t>
            </a:r>
          </a:p>
          <a:p>
            <a:pPr marL="0" indent="0">
              <a:spcBef>
                <a:spcPts val="0"/>
              </a:spcBef>
              <a:buClr>
                <a:srgbClr val="333333"/>
              </a:buClr>
              <a:buNone/>
            </a:pPr>
            <a:endParaRPr lang="en-CA" dirty="0"/>
          </a:p>
        </p:txBody>
      </p:sp>
    </p:spTree>
    <p:extLst>
      <p:ext uri="{BB962C8B-B14F-4D97-AF65-F5344CB8AC3E}">
        <p14:creationId xmlns:p14="http://schemas.microsoft.com/office/powerpoint/2010/main" val="88093851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Bibliography</a:t>
            </a:r>
            <a:endParaRPr lang="en-US" dirty="0"/>
          </a:p>
        </p:txBody>
      </p:sp>
      <p:sp>
        <p:nvSpPr>
          <p:cNvPr id="2" name="Text Placeholder 1"/>
          <p:cNvSpPr>
            <a:spLocks noGrp="1"/>
          </p:cNvSpPr>
          <p:nvPr>
            <p:ph type="body" sz="quarter" idx="16"/>
          </p:nvPr>
        </p:nvSpPr>
        <p:spPr/>
        <p:txBody>
          <a:bodyPr/>
          <a:lstStyle/>
          <a:p>
            <a:pPr marL="0" indent="0">
              <a:spcBef>
                <a:spcPts val="0"/>
              </a:spcBef>
              <a:buNone/>
            </a:pPr>
            <a:r>
              <a:rPr lang="en-CA" dirty="0"/>
              <a:t>Under Armour. "Under Armour Notifies MyFitnessPal Users </a:t>
            </a:r>
            <a:r>
              <a:rPr lang="en-CA" dirty="0" smtClean="0"/>
              <a:t>of </a:t>
            </a:r>
            <a:r>
              <a:rPr lang="en-CA" dirty="0"/>
              <a:t>Data Security Issue</a:t>
            </a:r>
            <a:r>
              <a:rPr lang="en-CA" dirty="0" smtClean="0"/>
              <a:t>.” </a:t>
            </a:r>
            <a:r>
              <a:rPr lang="en-CA" i="1" dirty="0" smtClean="0"/>
              <a:t>Cision</a:t>
            </a:r>
            <a:r>
              <a:rPr lang="en-CA" dirty="0" smtClean="0"/>
              <a:t>, 29 March 2018. Web.</a:t>
            </a:r>
            <a:endParaRPr lang="en-CA" dirty="0"/>
          </a:p>
          <a:p>
            <a:pPr marL="0" indent="0">
              <a:spcBef>
                <a:spcPts val="0"/>
              </a:spcBef>
              <a:buNone/>
            </a:pPr>
            <a:endParaRPr lang="en-CA" dirty="0" smtClean="0"/>
          </a:p>
          <a:p>
            <a:pPr marL="0" indent="0">
              <a:spcBef>
                <a:spcPts val="0"/>
              </a:spcBef>
              <a:buNone/>
            </a:pPr>
            <a:r>
              <a:rPr lang="en-CA" dirty="0"/>
              <a:t>Under </a:t>
            </a:r>
            <a:r>
              <a:rPr lang="en-CA" dirty="0" smtClean="0"/>
              <a:t>Armour. </a:t>
            </a:r>
            <a:r>
              <a:rPr lang="en-CA" dirty="0"/>
              <a:t>"MyFitnessPal Account Security Issue: Frequently Asked </a:t>
            </a:r>
            <a:r>
              <a:rPr lang="en-CA" dirty="0" smtClean="0"/>
              <a:t>Questions.” </a:t>
            </a:r>
            <a:r>
              <a:rPr lang="en-CA" i="1" dirty="0" smtClean="0"/>
              <a:t>MyFitnessPal</a:t>
            </a:r>
            <a:r>
              <a:rPr lang="en-CA" dirty="0" smtClean="0"/>
              <a:t>, n.d. Web.</a:t>
            </a:r>
            <a:endParaRPr lang="en-CA" dirty="0"/>
          </a:p>
          <a:p>
            <a:pPr marL="0" indent="0">
              <a:spcBef>
                <a:spcPts val="0"/>
              </a:spcBef>
              <a:buClr>
                <a:srgbClr val="333333"/>
              </a:buClr>
              <a:buNone/>
            </a:pPr>
            <a:endParaRPr lang="en-CA" b="1" dirty="0">
              <a:solidFill>
                <a:srgbClr val="333333"/>
              </a:solidFill>
            </a:endParaRPr>
          </a:p>
          <a:p>
            <a:pPr marL="0" indent="0">
              <a:spcBef>
                <a:spcPts val="0"/>
              </a:spcBef>
              <a:buClr>
                <a:srgbClr val="333333"/>
              </a:buClr>
              <a:buNone/>
            </a:pPr>
            <a:r>
              <a:rPr lang="en-US" dirty="0"/>
              <a:t>Verizon. “</a:t>
            </a:r>
            <a:r>
              <a:rPr lang="en-US" dirty="0" smtClean="0"/>
              <a:t>2017 </a:t>
            </a:r>
            <a:r>
              <a:rPr lang="en-US" dirty="0"/>
              <a:t>Data Breach Investigations Report.” </a:t>
            </a:r>
            <a:r>
              <a:rPr lang="en-US" i="1" dirty="0" smtClean="0"/>
              <a:t>Verizon</a:t>
            </a:r>
            <a:r>
              <a:rPr lang="en-US" dirty="0" smtClean="0"/>
              <a:t>, n.d. Web</a:t>
            </a:r>
            <a:r>
              <a:rPr lang="en-US" dirty="0"/>
              <a:t>.</a:t>
            </a:r>
          </a:p>
          <a:p>
            <a:pPr marL="0" indent="0">
              <a:spcBef>
                <a:spcPts val="0"/>
              </a:spcBef>
              <a:buClr>
                <a:srgbClr val="333333"/>
              </a:buClr>
              <a:buNone/>
            </a:pPr>
            <a:endParaRPr lang="en-US" dirty="0"/>
          </a:p>
          <a:p>
            <a:pPr marL="0" indent="0">
              <a:spcBef>
                <a:spcPts val="0"/>
              </a:spcBef>
              <a:buClr>
                <a:srgbClr val="333333"/>
              </a:buClr>
              <a:buNone/>
            </a:pPr>
            <a:r>
              <a:rPr lang="en-CA" dirty="0"/>
              <a:t>Whittaker, Zack. "Equifax's Credit Monitoring Site Is Also Vulnerable to Hacking." </a:t>
            </a:r>
            <a:r>
              <a:rPr lang="en-CA" i="1" dirty="0" smtClean="0"/>
              <a:t>ZDNet</a:t>
            </a:r>
            <a:r>
              <a:rPr lang="en-CA" dirty="0" smtClean="0"/>
              <a:t>, 12 Sept. 2017. Web.</a:t>
            </a:r>
            <a:endParaRPr lang="en-US" dirty="0" smtClean="0"/>
          </a:p>
        </p:txBody>
      </p:sp>
    </p:spTree>
    <p:extLst>
      <p:ext uri="{BB962C8B-B14F-4D97-AF65-F5344CB8AC3E}">
        <p14:creationId xmlns:p14="http://schemas.microsoft.com/office/powerpoint/2010/main" val="11837012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9527" y="1121443"/>
            <a:ext cx="384279" cy="51971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8" name="Rectangle 37"/>
          <p:cNvSpPr/>
          <p:nvPr/>
        </p:nvSpPr>
        <p:spPr>
          <a:xfrm>
            <a:off x="5096628" y="1121443"/>
            <a:ext cx="4047372" cy="539256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9" name="Title 1"/>
          <p:cNvSpPr>
            <a:spLocks noGrp="1"/>
          </p:cNvSpPr>
          <p:nvPr>
            <p:ph type="title"/>
          </p:nvPr>
        </p:nvSpPr>
        <p:spPr>
          <a:xfrm>
            <a:off x="257174" y="255588"/>
            <a:ext cx="8620125" cy="877887"/>
          </a:xfrm>
        </p:spPr>
        <p:txBody>
          <a:bodyPr/>
          <a:lstStyle/>
          <a:p>
            <a:r>
              <a:rPr lang="en-CA" dirty="0"/>
              <a:t>Data breaches are resulting in major costs across industries</a:t>
            </a:r>
          </a:p>
        </p:txBody>
      </p:sp>
      <p:graphicFrame>
        <p:nvGraphicFramePr>
          <p:cNvPr id="40" name="Chart 2"/>
          <p:cNvGraphicFramePr/>
          <p:nvPr>
            <p:extLst>
              <p:ext uri="{D42A27DB-BD31-4B8C-83A1-F6EECF244321}">
                <p14:modId xmlns:p14="http://schemas.microsoft.com/office/powerpoint/2010/main" val="3898759175"/>
              </p:ext>
            </p:extLst>
          </p:nvPr>
        </p:nvGraphicFramePr>
        <p:xfrm>
          <a:off x="7855" y="1275347"/>
          <a:ext cx="4676776" cy="4550028"/>
        </p:xfrm>
        <a:graphic>
          <a:graphicData uri="http://schemas.openxmlformats.org/drawingml/2006/chart">
            <c:chart xmlns:c="http://schemas.openxmlformats.org/drawingml/2006/chart" xmlns:r="http://schemas.openxmlformats.org/officeDocument/2006/relationships" r:id="rId2"/>
          </a:graphicData>
        </a:graphic>
      </p:graphicFrame>
      <p:sp>
        <p:nvSpPr>
          <p:cNvPr id="41" name="Rectangle 40"/>
          <p:cNvSpPr/>
          <p:nvPr/>
        </p:nvSpPr>
        <p:spPr>
          <a:xfrm>
            <a:off x="5144229" y="6105241"/>
            <a:ext cx="4007427" cy="246221"/>
          </a:xfrm>
          <a:prstGeom prst="rect">
            <a:avLst/>
          </a:prstGeom>
        </p:spPr>
        <p:txBody>
          <a:bodyPr wrap="square">
            <a:spAutoFit/>
          </a:bodyPr>
          <a:lstStyle/>
          <a:p>
            <a:r>
              <a:rPr lang="en-CA" sz="900" dirty="0" smtClean="0"/>
              <a:t> </a:t>
            </a:r>
            <a:r>
              <a:rPr lang="en-CA" sz="1000" b="1" dirty="0" smtClean="0"/>
              <a:t>Source: </a:t>
            </a:r>
            <a:r>
              <a:rPr lang="en-CA" sz="1000" dirty="0" smtClean="0"/>
              <a:t>“2017 </a:t>
            </a:r>
            <a:r>
              <a:rPr lang="en-CA" sz="1000" dirty="0"/>
              <a:t>Security </a:t>
            </a:r>
            <a:r>
              <a:rPr lang="en-CA" sz="1000" dirty="0" smtClean="0"/>
              <a:t>Benchmark Study” </a:t>
            </a:r>
            <a:endParaRPr lang="en-CA" sz="1000" dirty="0"/>
          </a:p>
        </p:txBody>
      </p:sp>
      <p:sp>
        <p:nvSpPr>
          <p:cNvPr id="42" name="Rectangle 41"/>
          <p:cNvSpPr/>
          <p:nvPr/>
        </p:nvSpPr>
        <p:spPr>
          <a:xfrm>
            <a:off x="263945" y="5643576"/>
            <a:ext cx="4420686" cy="707886"/>
          </a:xfrm>
          <a:prstGeom prst="rect">
            <a:avLst/>
          </a:prstGeom>
        </p:spPr>
        <p:txBody>
          <a:bodyPr wrap="square">
            <a:spAutoFit/>
          </a:bodyPr>
          <a:lstStyle/>
          <a:p>
            <a:pPr>
              <a:spcBef>
                <a:spcPts val="0"/>
              </a:spcBef>
            </a:pPr>
            <a:r>
              <a:rPr lang="en-CA" sz="1050" b="1" dirty="0"/>
              <a:t>Average data breach costs per compromised record hit an all-time high of </a:t>
            </a:r>
            <a:r>
              <a:rPr lang="en-CA" sz="1050" b="1" dirty="0" smtClean="0"/>
              <a:t>$141 </a:t>
            </a:r>
            <a:r>
              <a:rPr lang="en-CA" sz="1050" b="1" dirty="0"/>
              <a:t>(in </a:t>
            </a:r>
            <a:r>
              <a:rPr lang="en-CA" sz="1050" b="1" dirty="0" smtClean="0"/>
              <a:t>2017).</a:t>
            </a:r>
          </a:p>
          <a:p>
            <a:pPr>
              <a:spcBef>
                <a:spcPts val="0"/>
              </a:spcBef>
            </a:pPr>
            <a:endParaRPr lang="en-CA" sz="900" dirty="0" smtClean="0"/>
          </a:p>
          <a:p>
            <a:r>
              <a:rPr lang="en-CA" sz="1000" b="1" dirty="0" smtClean="0"/>
              <a:t>Source</a:t>
            </a:r>
            <a:r>
              <a:rPr lang="en-CA" sz="1000" b="1" dirty="0"/>
              <a:t>: </a:t>
            </a:r>
            <a:r>
              <a:rPr lang="en-CA" sz="1000" dirty="0" smtClean="0"/>
              <a:t>“2017 </a:t>
            </a:r>
            <a:r>
              <a:rPr lang="en-CA" sz="1000" dirty="0"/>
              <a:t>Cost of Data Breach </a:t>
            </a:r>
            <a:r>
              <a:rPr lang="en-CA" sz="1000" dirty="0" smtClean="0"/>
              <a:t>Study”</a:t>
            </a:r>
            <a:endParaRPr lang="en-CA" sz="1000" dirty="0"/>
          </a:p>
        </p:txBody>
      </p:sp>
      <p:cxnSp>
        <p:nvCxnSpPr>
          <p:cNvPr id="43" name="Straight Connector 42"/>
          <p:cNvCxnSpPr/>
          <p:nvPr/>
        </p:nvCxnSpPr>
        <p:spPr>
          <a:xfrm>
            <a:off x="5348989" y="4598912"/>
            <a:ext cx="3457086" cy="0"/>
          </a:xfrm>
          <a:prstGeom prst="line">
            <a:avLst/>
          </a:prstGeom>
          <a:solidFill>
            <a:schemeClr val="bg1"/>
          </a:solidFill>
          <a:ln w="22225">
            <a:solidFill>
              <a:schemeClr val="accent3"/>
            </a:solidFill>
            <a:prstDash val="sysDot"/>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5219976" y="4618861"/>
            <a:ext cx="3780744" cy="1204476"/>
            <a:chOff x="5021467" y="1899123"/>
            <a:chExt cx="4122533" cy="1313365"/>
          </a:xfrm>
          <a:noFill/>
        </p:grpSpPr>
        <p:grpSp>
          <p:nvGrpSpPr>
            <p:cNvPr id="45" name="Group 44"/>
            <p:cNvGrpSpPr/>
            <p:nvPr/>
          </p:nvGrpSpPr>
          <p:grpSpPr>
            <a:xfrm>
              <a:off x="5021467" y="1913803"/>
              <a:ext cx="4055882" cy="1298685"/>
              <a:chOff x="5090385" y="1698978"/>
              <a:chExt cx="4055882" cy="1298685"/>
            </a:xfrm>
            <a:grpFill/>
          </p:grpSpPr>
          <p:pic>
            <p:nvPicPr>
              <p:cNvPr id="47" name="Picture 2" descr="http://www.cisco.com/c/dam/assets/prod/sec/images/1080/Figure-56-Percentage-of-Business-Opportunity-Lost-as-the-Result-of-an-Attack.png"/>
              <p:cNvPicPr>
                <a:picLocks noChangeAspect="1" noChangeArrowheads="1"/>
              </p:cNvPicPr>
              <p:nvPr/>
            </p:nvPicPr>
            <p:blipFill rotWithShape="1">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p:blipFill>
            <p:spPr bwMode="auto">
              <a:xfrm>
                <a:off x="5293018" y="1698978"/>
                <a:ext cx="3673396" cy="815614"/>
              </a:xfrm>
              <a:prstGeom prst="rect">
                <a:avLst/>
              </a:prstGeom>
              <a:grpFill/>
              <a:extLst/>
            </p:spPr>
          </p:pic>
          <p:sp>
            <p:nvSpPr>
              <p:cNvPr id="48" name="TextBox 47"/>
              <p:cNvSpPr txBox="1"/>
              <p:nvPr/>
            </p:nvSpPr>
            <p:spPr>
              <a:xfrm>
                <a:off x="5090385" y="2561382"/>
                <a:ext cx="805093" cy="436281"/>
              </a:xfrm>
              <a:prstGeom prst="rect">
                <a:avLst/>
              </a:prstGeom>
              <a:grpFill/>
            </p:spPr>
            <p:txBody>
              <a:bodyPr wrap="square" rtlCol="0">
                <a:spAutoFit/>
              </a:bodyPr>
              <a:lstStyle/>
              <a:p>
                <a:pPr algn="ctr"/>
                <a:r>
                  <a:rPr lang="en-CA" sz="1000" b="1" dirty="0" smtClean="0"/>
                  <a:t>58% </a:t>
                </a:r>
                <a:r>
                  <a:rPr lang="en-CA" sz="1000" dirty="0" smtClean="0"/>
                  <a:t>Lost &lt;20%</a:t>
                </a:r>
              </a:p>
            </p:txBody>
          </p:sp>
          <p:sp>
            <p:nvSpPr>
              <p:cNvPr id="49" name="TextBox 48"/>
              <p:cNvSpPr txBox="1"/>
              <p:nvPr/>
            </p:nvSpPr>
            <p:spPr>
              <a:xfrm>
                <a:off x="5844154" y="2561382"/>
                <a:ext cx="946790" cy="436281"/>
              </a:xfrm>
              <a:prstGeom prst="rect">
                <a:avLst/>
              </a:prstGeom>
              <a:grpFill/>
            </p:spPr>
            <p:txBody>
              <a:bodyPr wrap="square" rtlCol="0">
                <a:spAutoFit/>
              </a:bodyPr>
              <a:lstStyle/>
              <a:p>
                <a:pPr algn="ctr"/>
                <a:r>
                  <a:rPr lang="en-CA" sz="1000" b="1" dirty="0" smtClean="0">
                    <a:solidFill>
                      <a:schemeClr val="accent1"/>
                    </a:solidFill>
                  </a:rPr>
                  <a:t>25%</a:t>
                </a:r>
                <a:r>
                  <a:rPr lang="en-CA" sz="1000" b="1" dirty="0">
                    <a:solidFill>
                      <a:schemeClr val="accent1"/>
                    </a:solidFill>
                  </a:rPr>
                  <a:t> </a:t>
                </a:r>
                <a:r>
                  <a:rPr lang="en-CA" sz="1000" dirty="0" smtClean="0"/>
                  <a:t>Lost</a:t>
                </a:r>
              </a:p>
              <a:p>
                <a:pPr algn="ctr"/>
                <a:r>
                  <a:rPr lang="en-CA" sz="1000" dirty="0" smtClean="0"/>
                  <a:t>20-40%</a:t>
                </a:r>
              </a:p>
            </p:txBody>
          </p:sp>
          <p:sp>
            <p:nvSpPr>
              <p:cNvPr id="50" name="TextBox 49"/>
              <p:cNvSpPr txBox="1"/>
              <p:nvPr/>
            </p:nvSpPr>
            <p:spPr>
              <a:xfrm>
                <a:off x="6704715" y="2561382"/>
                <a:ext cx="822309" cy="436281"/>
              </a:xfrm>
              <a:prstGeom prst="rect">
                <a:avLst/>
              </a:prstGeom>
              <a:grpFill/>
            </p:spPr>
            <p:txBody>
              <a:bodyPr wrap="square" rtlCol="0">
                <a:spAutoFit/>
              </a:bodyPr>
              <a:lstStyle/>
              <a:p>
                <a:pPr algn="ctr"/>
                <a:r>
                  <a:rPr lang="en-CA" sz="1000" b="1" dirty="0" smtClean="0">
                    <a:solidFill>
                      <a:schemeClr val="accent1"/>
                    </a:solidFill>
                  </a:rPr>
                  <a:t>9%</a:t>
                </a:r>
                <a:r>
                  <a:rPr lang="en-CA" sz="1000" b="1" dirty="0" smtClean="0"/>
                  <a:t> </a:t>
                </a:r>
                <a:r>
                  <a:rPr lang="en-CA" sz="1000" dirty="0" smtClean="0"/>
                  <a:t>Lost</a:t>
                </a:r>
              </a:p>
              <a:p>
                <a:pPr algn="ctr"/>
                <a:r>
                  <a:rPr lang="en-CA" sz="1000" dirty="0" smtClean="0"/>
                  <a:t>40-60%</a:t>
                </a:r>
              </a:p>
            </p:txBody>
          </p:sp>
          <p:sp>
            <p:nvSpPr>
              <p:cNvPr id="51" name="TextBox 50"/>
              <p:cNvSpPr txBox="1"/>
              <p:nvPr/>
            </p:nvSpPr>
            <p:spPr>
              <a:xfrm>
                <a:off x="7527024" y="2561382"/>
                <a:ext cx="796935" cy="436281"/>
              </a:xfrm>
              <a:prstGeom prst="rect">
                <a:avLst/>
              </a:prstGeom>
              <a:grpFill/>
            </p:spPr>
            <p:txBody>
              <a:bodyPr wrap="square" rtlCol="0">
                <a:spAutoFit/>
              </a:bodyPr>
              <a:lstStyle/>
              <a:p>
                <a:pPr algn="ctr"/>
                <a:r>
                  <a:rPr lang="en-CA" sz="1000" b="1" dirty="0">
                    <a:solidFill>
                      <a:schemeClr val="accent1"/>
                    </a:solidFill>
                  </a:rPr>
                  <a:t>5</a:t>
                </a:r>
                <a:r>
                  <a:rPr lang="en-CA" sz="1000" b="1" dirty="0" smtClean="0">
                    <a:solidFill>
                      <a:schemeClr val="accent1"/>
                    </a:solidFill>
                  </a:rPr>
                  <a:t>%</a:t>
                </a:r>
                <a:r>
                  <a:rPr lang="en-CA" sz="1000" b="1" dirty="0" smtClean="0"/>
                  <a:t> </a:t>
                </a:r>
                <a:r>
                  <a:rPr lang="en-CA" sz="1000" dirty="0" smtClean="0"/>
                  <a:t>Lost</a:t>
                </a:r>
              </a:p>
              <a:p>
                <a:pPr algn="ctr"/>
                <a:r>
                  <a:rPr lang="en-CA" sz="1000" dirty="0" smtClean="0"/>
                  <a:t>60-80%</a:t>
                </a:r>
              </a:p>
            </p:txBody>
          </p:sp>
          <p:sp>
            <p:nvSpPr>
              <p:cNvPr id="52" name="TextBox 51"/>
              <p:cNvSpPr txBox="1"/>
              <p:nvPr/>
            </p:nvSpPr>
            <p:spPr>
              <a:xfrm>
                <a:off x="8273817" y="2561382"/>
                <a:ext cx="872450" cy="436281"/>
              </a:xfrm>
              <a:prstGeom prst="rect">
                <a:avLst/>
              </a:prstGeom>
              <a:grpFill/>
            </p:spPr>
            <p:txBody>
              <a:bodyPr wrap="square" rtlCol="0">
                <a:spAutoFit/>
              </a:bodyPr>
              <a:lstStyle/>
              <a:p>
                <a:pPr algn="ctr"/>
                <a:r>
                  <a:rPr lang="en-CA" sz="1000" b="1" dirty="0" smtClean="0">
                    <a:solidFill>
                      <a:schemeClr val="accent1"/>
                    </a:solidFill>
                  </a:rPr>
                  <a:t>4%</a:t>
                </a:r>
                <a:r>
                  <a:rPr lang="en-CA" sz="1000" b="1" dirty="0" smtClean="0"/>
                  <a:t> </a:t>
                </a:r>
                <a:r>
                  <a:rPr lang="en-CA" sz="1000" dirty="0" smtClean="0"/>
                  <a:t>Lost</a:t>
                </a:r>
              </a:p>
              <a:p>
                <a:pPr algn="ctr"/>
                <a:r>
                  <a:rPr lang="en-CA" sz="1000" dirty="0" smtClean="0"/>
                  <a:t>80-100%</a:t>
                </a:r>
              </a:p>
            </p:txBody>
          </p:sp>
        </p:grpSp>
        <p:sp>
          <p:nvSpPr>
            <p:cNvPr id="46" name="TextBox 45"/>
            <p:cNvSpPr txBox="1"/>
            <p:nvPr/>
          </p:nvSpPr>
          <p:spPr>
            <a:xfrm>
              <a:off x="5103454" y="1899123"/>
              <a:ext cx="4040546" cy="285260"/>
            </a:xfrm>
            <a:prstGeom prst="rect">
              <a:avLst/>
            </a:prstGeom>
            <a:grpFill/>
          </p:spPr>
          <p:txBody>
            <a:bodyPr wrap="square" rtlCol="0">
              <a:spAutoFit/>
            </a:bodyPr>
            <a:lstStyle/>
            <a:p>
              <a:pPr algn="ctr"/>
              <a:r>
                <a:rPr lang="en-CA" sz="1100" b="1" dirty="0" smtClean="0"/>
                <a:t>% of business opportunity lost from a data breach</a:t>
              </a:r>
            </a:p>
          </p:txBody>
        </p:sp>
      </p:grpSp>
      <p:grpSp>
        <p:nvGrpSpPr>
          <p:cNvPr id="53" name="Group 52"/>
          <p:cNvGrpSpPr/>
          <p:nvPr/>
        </p:nvGrpSpPr>
        <p:grpSpPr>
          <a:xfrm>
            <a:off x="5212597" y="3072969"/>
            <a:ext cx="3729870" cy="1256038"/>
            <a:chOff x="5000630" y="3419505"/>
            <a:chExt cx="4067060" cy="1369587"/>
          </a:xfrm>
          <a:noFill/>
        </p:grpSpPr>
        <p:pic>
          <p:nvPicPr>
            <p:cNvPr id="54" name="Picture 4" descr="http://www.cisco.com/c/dam/assets/prod/sec/images/1080/Figure-58-Percentage-of-Customers-Lost-by-Companies-Due-to-Attacks.png"/>
            <p:cNvPicPr>
              <a:picLocks noChangeAspect="1" noChangeArrowheads="1"/>
            </p:cNvPicPr>
            <p:nvPr/>
          </p:nvPicPr>
          <p:blipFill rotWithShape="1">
            <a:blip r:embed="rId4" cstate="print">
              <a:duotone>
                <a:prstClr val="black"/>
                <a:schemeClr val="accent3">
                  <a:tint val="45000"/>
                  <a:satMod val="400000"/>
                </a:schemeClr>
              </a:duotone>
              <a:extLst>
                <a:ext uri="{28A0092B-C50C-407E-A947-70E740481C1C}">
                  <a14:useLocalDpi xmlns:a14="http://schemas.microsoft.com/office/drawing/2010/main" val="0"/>
                </a:ext>
              </a:extLst>
            </a:blip>
            <a:srcRect/>
            <a:stretch/>
          </p:blipFill>
          <p:spPr bwMode="auto">
            <a:xfrm>
              <a:off x="5267575" y="3419505"/>
              <a:ext cx="3506656" cy="779515"/>
            </a:xfrm>
            <a:prstGeom prst="rect">
              <a:avLst/>
            </a:prstGeom>
            <a:grpFill/>
            <a:extLst/>
          </p:spPr>
        </p:pic>
        <p:sp>
          <p:nvSpPr>
            <p:cNvPr id="55" name="TextBox 54"/>
            <p:cNvSpPr txBox="1"/>
            <p:nvPr/>
          </p:nvSpPr>
          <p:spPr>
            <a:xfrm>
              <a:off x="5000630" y="3429295"/>
              <a:ext cx="4040546" cy="285260"/>
            </a:xfrm>
            <a:prstGeom prst="rect">
              <a:avLst/>
            </a:prstGeom>
            <a:grpFill/>
          </p:spPr>
          <p:txBody>
            <a:bodyPr wrap="square" rtlCol="0">
              <a:spAutoFit/>
            </a:bodyPr>
            <a:lstStyle/>
            <a:p>
              <a:pPr algn="ctr"/>
              <a:r>
                <a:rPr lang="en-CA" sz="1100" b="1" dirty="0" smtClean="0"/>
                <a:t>% of customers lost from a data breach</a:t>
              </a:r>
            </a:p>
          </p:txBody>
        </p:sp>
        <p:sp>
          <p:nvSpPr>
            <p:cNvPr id="56" name="TextBox 55"/>
            <p:cNvSpPr txBox="1"/>
            <p:nvPr/>
          </p:nvSpPr>
          <p:spPr>
            <a:xfrm>
              <a:off x="5084369" y="4350385"/>
              <a:ext cx="801017" cy="436281"/>
            </a:xfrm>
            <a:prstGeom prst="rect">
              <a:avLst/>
            </a:prstGeom>
            <a:grpFill/>
          </p:spPr>
          <p:txBody>
            <a:bodyPr wrap="square" rtlCol="0">
              <a:spAutoFit/>
            </a:bodyPr>
            <a:lstStyle/>
            <a:p>
              <a:pPr algn="ctr"/>
              <a:r>
                <a:rPr lang="en-CA" sz="1000" b="1" dirty="0" smtClean="0"/>
                <a:t>61% </a:t>
              </a:r>
              <a:r>
                <a:rPr lang="en-CA" sz="1000" dirty="0" smtClean="0"/>
                <a:t>Lost &lt;20%</a:t>
              </a:r>
            </a:p>
          </p:txBody>
        </p:sp>
        <p:sp>
          <p:nvSpPr>
            <p:cNvPr id="57" name="TextBox 56"/>
            <p:cNvSpPr txBox="1"/>
            <p:nvPr/>
          </p:nvSpPr>
          <p:spPr>
            <a:xfrm>
              <a:off x="5868984" y="4352811"/>
              <a:ext cx="826986" cy="436281"/>
            </a:xfrm>
            <a:prstGeom prst="rect">
              <a:avLst/>
            </a:prstGeom>
            <a:grpFill/>
          </p:spPr>
          <p:txBody>
            <a:bodyPr wrap="square" rtlCol="0">
              <a:spAutoFit/>
            </a:bodyPr>
            <a:lstStyle/>
            <a:p>
              <a:pPr algn="ctr"/>
              <a:r>
                <a:rPr lang="en-CA" sz="1000" b="1" dirty="0" smtClean="0">
                  <a:solidFill>
                    <a:schemeClr val="accent1"/>
                  </a:solidFill>
                </a:rPr>
                <a:t>21%</a:t>
              </a:r>
              <a:r>
                <a:rPr lang="en-CA" sz="1000" b="1" dirty="0" smtClean="0"/>
                <a:t> </a:t>
              </a:r>
              <a:r>
                <a:rPr lang="en-CA" sz="1000" dirty="0" smtClean="0"/>
                <a:t>Lost</a:t>
              </a:r>
            </a:p>
            <a:p>
              <a:pPr algn="ctr"/>
              <a:r>
                <a:rPr lang="en-CA" sz="1000" dirty="0" smtClean="0"/>
                <a:t>20-40%</a:t>
              </a:r>
            </a:p>
          </p:txBody>
        </p:sp>
        <p:sp>
          <p:nvSpPr>
            <p:cNvPr id="58" name="TextBox 57"/>
            <p:cNvSpPr txBox="1"/>
            <p:nvPr/>
          </p:nvSpPr>
          <p:spPr>
            <a:xfrm>
              <a:off x="6657159" y="4342415"/>
              <a:ext cx="827628" cy="436281"/>
            </a:xfrm>
            <a:prstGeom prst="rect">
              <a:avLst/>
            </a:prstGeom>
            <a:grpFill/>
          </p:spPr>
          <p:txBody>
            <a:bodyPr wrap="square" rtlCol="0">
              <a:spAutoFit/>
            </a:bodyPr>
            <a:lstStyle/>
            <a:p>
              <a:pPr algn="ctr"/>
              <a:r>
                <a:rPr lang="en-CA" sz="1000" b="1" dirty="0">
                  <a:solidFill>
                    <a:schemeClr val="accent1"/>
                  </a:solidFill>
                </a:rPr>
                <a:t>8</a:t>
              </a:r>
              <a:r>
                <a:rPr lang="en-CA" sz="1000" b="1" dirty="0" smtClean="0">
                  <a:solidFill>
                    <a:schemeClr val="accent1"/>
                  </a:solidFill>
                </a:rPr>
                <a:t>%</a:t>
              </a:r>
              <a:r>
                <a:rPr lang="en-CA" sz="1000" b="1" dirty="0" smtClean="0"/>
                <a:t> </a:t>
              </a:r>
              <a:r>
                <a:rPr lang="en-CA" sz="1000" dirty="0" smtClean="0"/>
                <a:t>Lost</a:t>
              </a:r>
            </a:p>
            <a:p>
              <a:pPr algn="ctr"/>
              <a:r>
                <a:rPr lang="en-CA" sz="1000" dirty="0" smtClean="0"/>
                <a:t>40-60%</a:t>
              </a:r>
            </a:p>
          </p:txBody>
        </p:sp>
        <p:sp>
          <p:nvSpPr>
            <p:cNvPr id="59" name="TextBox 58"/>
            <p:cNvSpPr txBox="1"/>
            <p:nvPr/>
          </p:nvSpPr>
          <p:spPr>
            <a:xfrm>
              <a:off x="7457779" y="4352722"/>
              <a:ext cx="798780" cy="436281"/>
            </a:xfrm>
            <a:prstGeom prst="rect">
              <a:avLst/>
            </a:prstGeom>
            <a:grpFill/>
          </p:spPr>
          <p:txBody>
            <a:bodyPr wrap="square" rtlCol="0">
              <a:spAutoFit/>
            </a:bodyPr>
            <a:lstStyle/>
            <a:p>
              <a:pPr algn="ctr"/>
              <a:r>
                <a:rPr lang="en-CA" sz="1000" b="1" dirty="0" smtClean="0">
                  <a:solidFill>
                    <a:schemeClr val="accent1"/>
                  </a:solidFill>
                </a:rPr>
                <a:t>6%</a:t>
              </a:r>
              <a:r>
                <a:rPr lang="en-CA" sz="1000" b="1" dirty="0" smtClean="0"/>
                <a:t> </a:t>
              </a:r>
              <a:r>
                <a:rPr lang="en-CA" sz="1000" dirty="0" smtClean="0"/>
                <a:t>Lost</a:t>
              </a:r>
            </a:p>
            <a:p>
              <a:pPr algn="ctr"/>
              <a:r>
                <a:rPr lang="en-CA" sz="1000" dirty="0" smtClean="0"/>
                <a:t>60-80%</a:t>
              </a:r>
            </a:p>
          </p:txBody>
        </p:sp>
        <p:sp>
          <p:nvSpPr>
            <p:cNvPr id="60" name="TextBox 59"/>
            <p:cNvSpPr txBox="1"/>
            <p:nvPr/>
          </p:nvSpPr>
          <p:spPr>
            <a:xfrm>
              <a:off x="8203106" y="4342415"/>
              <a:ext cx="864584" cy="436281"/>
            </a:xfrm>
            <a:prstGeom prst="rect">
              <a:avLst/>
            </a:prstGeom>
            <a:grpFill/>
          </p:spPr>
          <p:txBody>
            <a:bodyPr wrap="square" rtlCol="0">
              <a:spAutoFit/>
            </a:bodyPr>
            <a:lstStyle/>
            <a:p>
              <a:pPr algn="ctr"/>
              <a:r>
                <a:rPr lang="en-CA" sz="1000" b="1" dirty="0" smtClean="0">
                  <a:solidFill>
                    <a:schemeClr val="accent1"/>
                  </a:solidFill>
                </a:rPr>
                <a:t>4%</a:t>
              </a:r>
              <a:r>
                <a:rPr lang="en-CA" sz="1000" b="1" dirty="0" smtClean="0"/>
                <a:t> </a:t>
              </a:r>
              <a:r>
                <a:rPr lang="en-CA" sz="1000" dirty="0" smtClean="0"/>
                <a:t>Lost</a:t>
              </a:r>
            </a:p>
            <a:p>
              <a:pPr algn="ctr"/>
              <a:r>
                <a:rPr lang="en-CA" sz="1000" dirty="0" smtClean="0"/>
                <a:t>80-100%</a:t>
              </a:r>
            </a:p>
          </p:txBody>
        </p:sp>
      </p:grpSp>
      <p:cxnSp>
        <p:nvCxnSpPr>
          <p:cNvPr id="61" name="Straight Connector 60"/>
          <p:cNvCxnSpPr/>
          <p:nvPr/>
        </p:nvCxnSpPr>
        <p:spPr>
          <a:xfrm>
            <a:off x="5382749" y="3060937"/>
            <a:ext cx="3457086" cy="0"/>
          </a:xfrm>
          <a:prstGeom prst="line">
            <a:avLst/>
          </a:prstGeom>
          <a:solidFill>
            <a:schemeClr val="bg1"/>
          </a:solidFill>
          <a:ln w="22225">
            <a:solidFill>
              <a:schemeClr val="accent3"/>
            </a:solidFill>
            <a:prstDash val="sysDot"/>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5278481" y="1380554"/>
            <a:ext cx="3705554" cy="1458921"/>
            <a:chOff x="5110033" y="1452746"/>
            <a:chExt cx="3705554" cy="1458921"/>
          </a:xfrm>
        </p:grpSpPr>
        <p:sp>
          <p:nvSpPr>
            <p:cNvPr id="63" name="TextBox 62"/>
            <p:cNvSpPr txBox="1"/>
            <p:nvPr/>
          </p:nvSpPr>
          <p:spPr>
            <a:xfrm>
              <a:off x="5110033" y="1452746"/>
              <a:ext cx="3705554" cy="261610"/>
            </a:xfrm>
            <a:prstGeom prst="rect">
              <a:avLst/>
            </a:prstGeom>
            <a:noFill/>
          </p:spPr>
          <p:txBody>
            <a:bodyPr wrap="square" rtlCol="0">
              <a:spAutoFit/>
            </a:bodyPr>
            <a:lstStyle/>
            <a:p>
              <a:pPr algn="ctr"/>
              <a:r>
                <a:rPr lang="en-CA" sz="1100" b="1" dirty="0" smtClean="0"/>
                <a:t>% of systems impacted by a data breach</a:t>
              </a:r>
            </a:p>
          </p:txBody>
        </p:sp>
        <p:grpSp>
          <p:nvGrpSpPr>
            <p:cNvPr id="64" name="Group 63"/>
            <p:cNvGrpSpPr/>
            <p:nvPr/>
          </p:nvGrpSpPr>
          <p:grpSpPr>
            <a:xfrm>
              <a:off x="5180541" y="1702201"/>
              <a:ext cx="3635046" cy="1209466"/>
              <a:chOff x="5180541" y="1702201"/>
              <a:chExt cx="3635046" cy="1209466"/>
            </a:xfrm>
          </p:grpSpPr>
          <p:pic>
            <p:nvPicPr>
              <p:cNvPr id="65" name="Picture 2" descr="http://www.cisco.com/c/dam/assets/prod/sec/images/1080/Figure-53-Length-and-Extent-of-Outages-Caused-by-03Security-Breache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5180541" y="1702201"/>
                <a:ext cx="3635046" cy="613358"/>
              </a:xfrm>
              <a:prstGeom prst="rect">
                <a:avLst/>
              </a:prstGeom>
              <a:noFill/>
              <a:extLst>
                <a:ext uri="{909E8E84-426E-40DD-AFC4-6F175D3DCCD1}">
                  <a14:hiddenFill xmlns:a14="http://schemas.microsoft.com/office/drawing/2010/main">
                    <a:solidFill>
                      <a:srgbClr val="FFFFFF"/>
                    </a:solidFill>
                  </a14:hiddenFill>
                </a:ext>
              </a:extLst>
            </p:spPr>
          </p:pic>
          <p:sp>
            <p:nvSpPr>
              <p:cNvPr id="66" name="TextBox 65"/>
              <p:cNvSpPr txBox="1"/>
              <p:nvPr/>
            </p:nvSpPr>
            <p:spPr>
              <a:xfrm>
                <a:off x="5188038" y="2357669"/>
                <a:ext cx="734607" cy="553998"/>
              </a:xfrm>
              <a:prstGeom prst="rect">
                <a:avLst/>
              </a:prstGeom>
              <a:noFill/>
            </p:spPr>
            <p:txBody>
              <a:bodyPr wrap="square" rtlCol="0">
                <a:spAutoFit/>
              </a:bodyPr>
              <a:lstStyle/>
              <a:p>
                <a:pPr algn="ctr"/>
                <a:r>
                  <a:rPr lang="en-CA" sz="1000" b="1" dirty="0" smtClean="0"/>
                  <a:t>1% </a:t>
                </a:r>
              </a:p>
              <a:p>
                <a:pPr algn="ctr"/>
                <a:r>
                  <a:rPr lang="en-CA" sz="1000" dirty="0" smtClean="0"/>
                  <a:t>No Impact</a:t>
                </a:r>
              </a:p>
            </p:txBody>
          </p:sp>
          <p:sp>
            <p:nvSpPr>
              <p:cNvPr id="67" name="TextBox 66"/>
              <p:cNvSpPr txBox="1"/>
              <p:nvPr/>
            </p:nvSpPr>
            <p:spPr>
              <a:xfrm>
                <a:off x="5911102" y="2357669"/>
                <a:ext cx="724060" cy="553998"/>
              </a:xfrm>
              <a:prstGeom prst="rect">
                <a:avLst/>
              </a:prstGeom>
              <a:noFill/>
            </p:spPr>
            <p:txBody>
              <a:bodyPr wrap="square" rtlCol="0">
                <a:spAutoFit/>
              </a:bodyPr>
              <a:lstStyle/>
              <a:p>
                <a:pPr algn="ctr"/>
                <a:r>
                  <a:rPr lang="en-CA" sz="1000" b="1" dirty="0" smtClean="0">
                    <a:solidFill>
                      <a:schemeClr val="accent1"/>
                    </a:solidFill>
                  </a:rPr>
                  <a:t>19%</a:t>
                </a:r>
                <a:r>
                  <a:rPr lang="en-CA" sz="1000" b="1" dirty="0" smtClean="0"/>
                  <a:t> </a:t>
                </a:r>
              </a:p>
              <a:p>
                <a:pPr algn="ctr"/>
                <a:r>
                  <a:rPr lang="en-CA" sz="1000" dirty="0" smtClean="0"/>
                  <a:t>1-10% impacted</a:t>
                </a:r>
              </a:p>
            </p:txBody>
          </p:sp>
          <p:sp>
            <p:nvSpPr>
              <p:cNvPr id="68" name="TextBox 67"/>
              <p:cNvSpPr txBox="1"/>
              <p:nvPr/>
            </p:nvSpPr>
            <p:spPr>
              <a:xfrm>
                <a:off x="6590403" y="2357669"/>
                <a:ext cx="724060" cy="553998"/>
              </a:xfrm>
              <a:prstGeom prst="rect">
                <a:avLst/>
              </a:prstGeom>
              <a:noFill/>
            </p:spPr>
            <p:txBody>
              <a:bodyPr wrap="square" rtlCol="0">
                <a:spAutoFit/>
              </a:bodyPr>
              <a:lstStyle/>
              <a:p>
                <a:pPr algn="ctr"/>
                <a:r>
                  <a:rPr lang="en-CA" sz="1000" b="1" dirty="0" smtClean="0">
                    <a:solidFill>
                      <a:schemeClr val="accent1"/>
                    </a:solidFill>
                  </a:rPr>
                  <a:t>41%</a:t>
                </a:r>
                <a:r>
                  <a:rPr lang="en-CA" sz="1000" b="1" dirty="0" smtClean="0"/>
                  <a:t> </a:t>
                </a:r>
              </a:p>
              <a:p>
                <a:pPr algn="ctr"/>
                <a:r>
                  <a:rPr lang="en-CA" sz="1000" dirty="0" smtClean="0"/>
                  <a:t>11-30% impacted</a:t>
                </a:r>
              </a:p>
            </p:txBody>
          </p:sp>
          <p:sp>
            <p:nvSpPr>
              <p:cNvPr id="69" name="TextBox 68"/>
              <p:cNvSpPr txBox="1"/>
              <p:nvPr/>
            </p:nvSpPr>
            <p:spPr>
              <a:xfrm>
                <a:off x="7287917" y="2357669"/>
                <a:ext cx="724060" cy="553998"/>
              </a:xfrm>
              <a:prstGeom prst="rect">
                <a:avLst/>
              </a:prstGeom>
              <a:noFill/>
            </p:spPr>
            <p:txBody>
              <a:bodyPr wrap="square" rtlCol="0">
                <a:spAutoFit/>
              </a:bodyPr>
              <a:lstStyle/>
              <a:p>
                <a:pPr algn="ctr"/>
                <a:r>
                  <a:rPr lang="en-CA" sz="1000" b="1" dirty="0" smtClean="0">
                    <a:solidFill>
                      <a:schemeClr val="accent1"/>
                    </a:solidFill>
                  </a:rPr>
                  <a:t>24%</a:t>
                </a:r>
                <a:r>
                  <a:rPr lang="en-CA" sz="1000" b="1" dirty="0" smtClean="0"/>
                  <a:t> </a:t>
                </a:r>
              </a:p>
              <a:p>
                <a:pPr algn="ctr"/>
                <a:r>
                  <a:rPr lang="en-CA" sz="1000" dirty="0" smtClean="0"/>
                  <a:t>31-50% impacted</a:t>
                </a:r>
              </a:p>
            </p:txBody>
          </p:sp>
          <p:sp>
            <p:nvSpPr>
              <p:cNvPr id="70" name="TextBox 69"/>
              <p:cNvSpPr txBox="1"/>
              <p:nvPr/>
            </p:nvSpPr>
            <p:spPr>
              <a:xfrm>
                <a:off x="7959275" y="2357669"/>
                <a:ext cx="724060" cy="553998"/>
              </a:xfrm>
              <a:prstGeom prst="rect">
                <a:avLst/>
              </a:prstGeom>
              <a:noFill/>
            </p:spPr>
            <p:txBody>
              <a:bodyPr wrap="square" rtlCol="0">
                <a:spAutoFit/>
              </a:bodyPr>
              <a:lstStyle/>
              <a:p>
                <a:pPr algn="ctr"/>
                <a:r>
                  <a:rPr lang="en-CA" sz="1000" b="1" dirty="0" smtClean="0">
                    <a:solidFill>
                      <a:schemeClr val="accent1"/>
                    </a:solidFill>
                  </a:rPr>
                  <a:t>15%</a:t>
                </a:r>
                <a:r>
                  <a:rPr lang="en-CA" sz="1000" b="1" dirty="0" smtClean="0"/>
                  <a:t> </a:t>
                </a:r>
              </a:p>
              <a:p>
                <a:pPr algn="ctr"/>
                <a:r>
                  <a:rPr lang="en-CA" sz="1000" dirty="0" smtClean="0"/>
                  <a:t>&gt;50% impacted</a:t>
                </a:r>
              </a:p>
            </p:txBody>
          </p:sp>
        </p:grpSp>
      </p:grpSp>
    </p:spTree>
    <p:extLst>
      <p:ext uri="{BB962C8B-B14F-4D97-AF65-F5344CB8AC3E}">
        <p14:creationId xmlns:p14="http://schemas.microsoft.com/office/powerpoint/2010/main" val="33710588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breaches can cause serious reputational harm </a:t>
            </a:r>
            <a:endParaRPr lang="en-US" dirty="0"/>
          </a:p>
        </p:txBody>
      </p:sp>
      <p:sp>
        <p:nvSpPr>
          <p:cNvPr id="4" name="TextBox 3"/>
          <p:cNvSpPr txBox="1"/>
          <p:nvPr/>
        </p:nvSpPr>
        <p:spPr>
          <a:xfrm>
            <a:off x="400050" y="1428750"/>
            <a:ext cx="3566160" cy="369332"/>
          </a:xfrm>
          <a:prstGeom prst="rect">
            <a:avLst/>
          </a:prstGeom>
        </p:spPr>
        <p:txBody>
          <a:bodyPr wrap="square" rtlCol="0">
            <a:spAutoFit/>
          </a:bodyPr>
          <a:lstStyle/>
          <a:p>
            <a:r>
              <a:rPr lang="en-US" b="1" dirty="0" smtClean="0"/>
              <a:t>On its own, a plan isn’t enough</a:t>
            </a:r>
          </a:p>
        </p:txBody>
      </p:sp>
      <p:sp>
        <p:nvSpPr>
          <p:cNvPr id="6" name="Oval 5"/>
          <p:cNvSpPr/>
          <p:nvPr/>
        </p:nvSpPr>
        <p:spPr>
          <a:xfrm>
            <a:off x="385762" y="1961778"/>
            <a:ext cx="1085850" cy="1085850"/>
          </a:xfrm>
          <a:prstGeom prst="ellipse">
            <a:avLst/>
          </a:prstGeom>
          <a:ln>
            <a:solidFill>
              <a:schemeClr val="accent2">
                <a:lumMod val="50000"/>
              </a:schemeClr>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88%</a:t>
            </a:r>
            <a:endParaRPr lang="en-US" dirty="0"/>
          </a:p>
        </p:txBody>
      </p:sp>
      <p:sp>
        <p:nvSpPr>
          <p:cNvPr id="7" name="TextBox 6"/>
          <p:cNvSpPr txBox="1"/>
          <p:nvPr/>
        </p:nvSpPr>
        <p:spPr>
          <a:xfrm>
            <a:off x="1471612" y="2155939"/>
            <a:ext cx="2220278" cy="923330"/>
          </a:xfrm>
          <a:prstGeom prst="rect">
            <a:avLst/>
          </a:prstGeom>
        </p:spPr>
        <p:txBody>
          <a:bodyPr wrap="square" rtlCol="0">
            <a:spAutoFit/>
          </a:bodyPr>
          <a:lstStyle/>
          <a:p>
            <a:r>
              <a:rPr lang="en-US" sz="1400" b="1" dirty="0"/>
              <a:t>of companies have some kind of data breach plan in </a:t>
            </a:r>
            <a:r>
              <a:rPr lang="en-US" sz="1400" b="1" dirty="0" smtClean="0"/>
              <a:t>place.</a:t>
            </a:r>
            <a:endParaRPr lang="en-US" sz="1400" b="1" dirty="0"/>
          </a:p>
          <a:p>
            <a:endParaRPr lang="en-US" sz="1200" dirty="0" smtClean="0"/>
          </a:p>
        </p:txBody>
      </p:sp>
      <p:sp>
        <p:nvSpPr>
          <p:cNvPr id="8" name="Right Arrow 7"/>
          <p:cNvSpPr/>
          <p:nvPr/>
        </p:nvSpPr>
        <p:spPr>
          <a:xfrm>
            <a:off x="3611880" y="2193993"/>
            <a:ext cx="1543050" cy="629394"/>
          </a:xfrm>
          <a:prstGeom prst="rightArrow">
            <a:avLst/>
          </a:pr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But only</a:t>
            </a:r>
            <a:endParaRPr lang="en-US" dirty="0"/>
          </a:p>
        </p:txBody>
      </p:sp>
      <p:sp>
        <p:nvSpPr>
          <p:cNvPr id="11" name="TextBox 10"/>
          <p:cNvSpPr txBox="1"/>
          <p:nvPr/>
        </p:nvSpPr>
        <p:spPr>
          <a:xfrm>
            <a:off x="6541570" y="1966090"/>
            <a:ext cx="2548890" cy="1046440"/>
          </a:xfrm>
          <a:prstGeom prst="rect">
            <a:avLst/>
          </a:prstGeom>
        </p:spPr>
        <p:txBody>
          <a:bodyPr wrap="square" rtlCol="0">
            <a:spAutoFit/>
          </a:bodyPr>
          <a:lstStyle/>
          <a:p>
            <a:pPr algn="ctr"/>
            <a:r>
              <a:rPr lang="en-US" sz="2400" b="1" dirty="0" smtClean="0"/>
              <a:t>49%</a:t>
            </a:r>
            <a:endParaRPr lang="en-US" sz="1000" b="1" dirty="0" smtClean="0"/>
          </a:p>
          <a:p>
            <a:r>
              <a:rPr lang="en-US" sz="1200" b="1" dirty="0" smtClean="0"/>
              <a:t>of companies are confident in their ability to respond effectively to a data breach</a:t>
            </a:r>
            <a:r>
              <a:rPr lang="en-US" sz="1400" b="1" dirty="0" smtClean="0"/>
              <a:t>.</a:t>
            </a:r>
          </a:p>
        </p:txBody>
      </p:sp>
      <p:sp>
        <p:nvSpPr>
          <p:cNvPr id="12" name="Oval 11"/>
          <p:cNvSpPr/>
          <p:nvPr/>
        </p:nvSpPr>
        <p:spPr>
          <a:xfrm>
            <a:off x="380598" y="4460601"/>
            <a:ext cx="1085850" cy="1085850"/>
          </a:xfrm>
          <a:prstGeom prst="ellipse">
            <a:avLst/>
          </a:prstGeom>
          <a:solidFill>
            <a:schemeClr val="accent3"/>
          </a:solidFill>
          <a:ln>
            <a:solidFill>
              <a:schemeClr val="accent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51%</a:t>
            </a:r>
            <a:endParaRPr lang="en-US" dirty="0"/>
          </a:p>
        </p:txBody>
      </p:sp>
      <p:sp>
        <p:nvSpPr>
          <p:cNvPr id="14" name="Rectangle 13"/>
          <p:cNvSpPr/>
          <p:nvPr/>
        </p:nvSpPr>
        <p:spPr>
          <a:xfrm>
            <a:off x="400050" y="3434705"/>
            <a:ext cx="2223686" cy="369332"/>
          </a:xfrm>
          <a:prstGeom prst="rect">
            <a:avLst/>
          </a:prstGeom>
        </p:spPr>
        <p:txBody>
          <a:bodyPr wrap="none">
            <a:spAutoFit/>
          </a:bodyPr>
          <a:lstStyle/>
          <a:p>
            <a:r>
              <a:rPr lang="en-US" b="1" dirty="0" smtClean="0"/>
              <a:t>Reasons for doubt</a:t>
            </a:r>
            <a:endParaRPr lang="en-US" b="1" dirty="0"/>
          </a:p>
        </p:txBody>
      </p:sp>
      <p:sp>
        <p:nvSpPr>
          <p:cNvPr id="16" name="TextBox 15"/>
          <p:cNvSpPr txBox="1"/>
          <p:nvPr/>
        </p:nvSpPr>
        <p:spPr>
          <a:xfrm>
            <a:off x="1546458" y="4029928"/>
            <a:ext cx="3688482" cy="523220"/>
          </a:xfrm>
          <a:prstGeom prst="rect">
            <a:avLst/>
          </a:prstGeom>
        </p:spPr>
        <p:txBody>
          <a:bodyPr wrap="square" rtlCol="0">
            <a:spAutoFit/>
          </a:bodyPr>
          <a:lstStyle/>
          <a:p>
            <a:r>
              <a:rPr lang="en-US" sz="1400" b="1" dirty="0"/>
              <a:t>o</a:t>
            </a:r>
            <a:r>
              <a:rPr lang="en-US" sz="1400" b="1" dirty="0" smtClean="0"/>
              <a:t>f companies believe that their data breach plan will not help: </a:t>
            </a:r>
          </a:p>
        </p:txBody>
      </p:sp>
      <p:sp>
        <p:nvSpPr>
          <p:cNvPr id="17" name="Rectangle 16"/>
          <p:cNvSpPr/>
          <p:nvPr/>
        </p:nvSpPr>
        <p:spPr>
          <a:xfrm>
            <a:off x="1546458" y="4553148"/>
            <a:ext cx="3608472" cy="1461939"/>
          </a:xfrm>
          <a:prstGeom prst="rect">
            <a:avLst/>
          </a:prstGeom>
        </p:spPr>
        <p:txBody>
          <a:bodyPr wrap="square">
            <a:spAutoFit/>
          </a:bodyPr>
          <a:lstStyle/>
          <a:p>
            <a:pPr marL="285750" indent="-285750">
              <a:spcAft>
                <a:spcPts val="300"/>
              </a:spcAft>
              <a:buFont typeface="Arial" panose="020B0604020202020204" pitchFamily="34" charset="0"/>
              <a:buChar char="•"/>
            </a:pPr>
            <a:r>
              <a:rPr lang="en-CA" sz="1400" dirty="0" smtClean="0">
                <a:solidFill>
                  <a:srgbClr val="000000"/>
                </a:solidFill>
              </a:rPr>
              <a:t>to </a:t>
            </a:r>
            <a:r>
              <a:rPr lang="en-CA" sz="1400" dirty="0">
                <a:solidFill>
                  <a:srgbClr val="000000"/>
                </a:solidFill>
              </a:rPr>
              <a:t>prevent the loss of customers’ and business partners’ trust and </a:t>
            </a:r>
            <a:r>
              <a:rPr lang="en-CA" sz="1400" dirty="0" smtClean="0">
                <a:solidFill>
                  <a:srgbClr val="000000"/>
                </a:solidFill>
              </a:rPr>
              <a:t>confidence.</a:t>
            </a:r>
          </a:p>
          <a:p>
            <a:pPr marL="285750" indent="-285750">
              <a:spcAft>
                <a:spcPts val="300"/>
              </a:spcAft>
              <a:buFont typeface="Arial" panose="020B0604020202020204" pitchFamily="34" charset="0"/>
              <a:buChar char="•"/>
            </a:pPr>
            <a:r>
              <a:rPr lang="en-US" sz="1400" dirty="0"/>
              <a:t>to prevent negative public opinion, blog </a:t>
            </a:r>
            <a:r>
              <a:rPr lang="en-US" sz="1400" dirty="0" smtClean="0"/>
              <a:t>posts, </a:t>
            </a:r>
            <a:r>
              <a:rPr lang="en-US" sz="1400" dirty="0"/>
              <a:t>and media </a:t>
            </a:r>
            <a:r>
              <a:rPr lang="en-US" sz="1400" dirty="0" smtClean="0"/>
              <a:t>reports.</a:t>
            </a:r>
          </a:p>
          <a:p>
            <a:pPr marL="285750" indent="-285750">
              <a:spcAft>
                <a:spcPts val="300"/>
              </a:spcAft>
              <a:buFont typeface="Arial" panose="020B0604020202020204" pitchFamily="34" charset="0"/>
              <a:buChar char="•"/>
            </a:pPr>
            <a:r>
              <a:rPr lang="en-CA" sz="1400" dirty="0"/>
              <a:t>to minimize the financial and reputational </a:t>
            </a:r>
            <a:r>
              <a:rPr lang="en-CA" sz="1400" dirty="0" smtClean="0"/>
              <a:t>consequences.</a:t>
            </a:r>
            <a:endParaRPr lang="en-US" sz="1400" dirty="0"/>
          </a:p>
        </p:txBody>
      </p:sp>
      <p:sp>
        <p:nvSpPr>
          <p:cNvPr id="18" name="Rectangle 17"/>
          <p:cNvSpPr/>
          <p:nvPr/>
        </p:nvSpPr>
        <p:spPr>
          <a:xfrm>
            <a:off x="5383530" y="3434705"/>
            <a:ext cx="1774845" cy="369332"/>
          </a:xfrm>
          <a:prstGeom prst="rect">
            <a:avLst/>
          </a:prstGeom>
        </p:spPr>
        <p:txBody>
          <a:bodyPr wrap="none">
            <a:spAutoFit/>
          </a:bodyPr>
          <a:lstStyle/>
          <a:p>
            <a:r>
              <a:rPr lang="en-US" b="1" dirty="0" smtClean="0"/>
              <a:t>Public opinion</a:t>
            </a:r>
            <a:endParaRPr lang="en-US" b="1" dirty="0"/>
          </a:p>
        </p:txBody>
      </p:sp>
      <p:sp>
        <p:nvSpPr>
          <p:cNvPr id="19" name="TextBox 18"/>
          <p:cNvSpPr txBox="1"/>
          <p:nvPr/>
        </p:nvSpPr>
        <p:spPr>
          <a:xfrm>
            <a:off x="6682542" y="3783706"/>
            <a:ext cx="2407918" cy="1015663"/>
          </a:xfrm>
          <a:prstGeom prst="rect">
            <a:avLst/>
          </a:prstGeom>
        </p:spPr>
        <p:txBody>
          <a:bodyPr wrap="square" rtlCol="0">
            <a:spAutoFit/>
          </a:bodyPr>
          <a:lstStyle/>
          <a:p>
            <a:pPr algn="ctr"/>
            <a:r>
              <a:rPr lang="en-US" sz="2400" b="1" dirty="0" smtClean="0"/>
              <a:t>65%</a:t>
            </a:r>
            <a:endParaRPr lang="en-US" sz="2400" b="1" dirty="0"/>
          </a:p>
          <a:p>
            <a:r>
              <a:rPr lang="en-US" sz="1200" b="1" dirty="0" smtClean="0"/>
              <a:t>of consumers lost trust in an organization after being affected by a data breach.</a:t>
            </a:r>
          </a:p>
        </p:txBody>
      </p:sp>
      <p:sp>
        <p:nvSpPr>
          <p:cNvPr id="22" name="TextBox 21"/>
          <p:cNvSpPr txBox="1"/>
          <p:nvPr/>
        </p:nvSpPr>
        <p:spPr>
          <a:xfrm>
            <a:off x="6682541" y="4994814"/>
            <a:ext cx="2407919" cy="1015663"/>
          </a:xfrm>
          <a:prstGeom prst="rect">
            <a:avLst/>
          </a:prstGeom>
        </p:spPr>
        <p:txBody>
          <a:bodyPr wrap="square" rtlCol="0">
            <a:spAutoFit/>
          </a:bodyPr>
          <a:lstStyle/>
          <a:p>
            <a:pPr algn="ctr"/>
            <a:r>
              <a:rPr lang="en-US" sz="2400" b="1" dirty="0" smtClean="0"/>
              <a:t>33%</a:t>
            </a:r>
          </a:p>
          <a:p>
            <a:r>
              <a:rPr lang="en-US" sz="1200" b="1" dirty="0"/>
              <a:t>o</a:t>
            </a:r>
            <a:r>
              <a:rPr lang="en-US" sz="1200" b="1" dirty="0" smtClean="0"/>
              <a:t>f consumers took steps to end their relationship with </a:t>
            </a:r>
            <a:br>
              <a:rPr lang="en-US" sz="1200" b="1" dirty="0" smtClean="0"/>
            </a:br>
            <a:r>
              <a:rPr lang="en-US" sz="1200" b="1" dirty="0" smtClean="0"/>
              <a:t>the breached organization.</a:t>
            </a:r>
          </a:p>
        </p:txBody>
      </p:sp>
      <p:sp>
        <p:nvSpPr>
          <p:cNvPr id="23" name="TextBox 22"/>
          <p:cNvSpPr txBox="1"/>
          <p:nvPr/>
        </p:nvSpPr>
        <p:spPr>
          <a:xfrm>
            <a:off x="257174" y="6251643"/>
            <a:ext cx="3631162" cy="246221"/>
          </a:xfrm>
          <a:prstGeom prst="rect">
            <a:avLst/>
          </a:prstGeom>
        </p:spPr>
        <p:txBody>
          <a:bodyPr wrap="square" rtlCol="0">
            <a:spAutoFit/>
          </a:bodyPr>
          <a:lstStyle/>
          <a:p>
            <a:r>
              <a:rPr lang="en-US" sz="1000" b="1" dirty="0" smtClean="0"/>
              <a:t>Source: </a:t>
            </a:r>
            <a:r>
              <a:rPr lang="en-US" sz="1000" dirty="0" smtClean="0"/>
              <a:t>“Is </a:t>
            </a:r>
            <a:r>
              <a:rPr lang="en-US" sz="1000" dirty="0"/>
              <a:t>Your Company Ready for a Big Data </a:t>
            </a:r>
            <a:r>
              <a:rPr lang="en-US" sz="1000" dirty="0" smtClean="0"/>
              <a:t>Breach?”</a:t>
            </a:r>
          </a:p>
        </p:txBody>
      </p:sp>
      <p:sp>
        <p:nvSpPr>
          <p:cNvPr id="25" name="Rectangle 1"/>
          <p:cNvSpPr>
            <a:spLocks noChangeArrowheads="1"/>
          </p:cNvSpPr>
          <p:nvPr/>
        </p:nvSpPr>
        <p:spPr bwMode="auto">
          <a:xfrm>
            <a:off x="0" y="-246221"/>
            <a:ext cx="65"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0" i="0" u="none" strike="noStrike" cap="none" normalizeH="0" baseline="0" dirty="0" smtClean="0">
              <a:ln>
                <a:noFill/>
              </a:ln>
              <a:solidFill>
                <a:srgbClr val="5F5B6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smtClean="0">
                <a:ln>
                  <a:noFill/>
                </a:ln>
                <a:solidFill>
                  <a:schemeClr val="tx1"/>
                </a:solidFill>
                <a:effectLst/>
              </a:rPr>
              <a:t/>
            </a:r>
            <a:br>
              <a:rPr kumimoji="0" lang="en-US" altLang="en-US" sz="700" b="0" i="0" u="none" strike="noStrike" cap="none" normalizeH="0" baseline="0" dirty="0" smtClean="0">
                <a:ln>
                  <a:noFill/>
                </a:ln>
                <a:solidFill>
                  <a:schemeClr val="tx1"/>
                </a:solidFill>
                <a:effectLst/>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450213" y="2196215"/>
            <a:ext cx="1180316" cy="86110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5539" y="4039325"/>
            <a:ext cx="971355" cy="82803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53697" y="5376448"/>
            <a:ext cx="813664" cy="603136"/>
          </a:xfrm>
          <a:prstGeom prst="rect">
            <a:avLst/>
          </a:prstGeom>
        </p:spPr>
      </p:pic>
    </p:spTree>
    <p:extLst>
      <p:ext uri="{BB962C8B-B14F-4D97-AF65-F5344CB8AC3E}">
        <p14:creationId xmlns:p14="http://schemas.microsoft.com/office/powerpoint/2010/main" val="39973332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breaches are not the only threat to be concerned about</a:t>
            </a:r>
            <a:endParaRPr lang="en-US" dirty="0"/>
          </a:p>
        </p:txBody>
      </p:sp>
      <p:sp>
        <p:nvSpPr>
          <p:cNvPr id="3" name="TextBox 2"/>
          <p:cNvSpPr txBox="1"/>
          <p:nvPr/>
        </p:nvSpPr>
        <p:spPr>
          <a:xfrm>
            <a:off x="60443" y="1250213"/>
            <a:ext cx="9030789" cy="677108"/>
          </a:xfrm>
          <a:prstGeom prst="rect">
            <a:avLst/>
          </a:prstGeom>
          <a:gradFill>
            <a:gsLst>
              <a:gs pos="0">
                <a:srgbClr val="2576B7"/>
              </a:gs>
              <a:gs pos="100000">
                <a:schemeClr val="accent1"/>
              </a:gs>
            </a:gsLst>
            <a:lin ang="0" scaled="0"/>
          </a:gradFill>
        </p:spPr>
        <p:txBody>
          <a:bodyPr wrap="square" lIns="182880" tIns="91440" rIns="182880" bIns="91440" rtlCol="0">
            <a:spAutoFit/>
          </a:bodyPr>
          <a:lstStyle/>
          <a:p>
            <a:pPr algn="ctr"/>
            <a:r>
              <a:rPr lang="en-US" sz="1600" b="1" dirty="0" smtClean="0">
                <a:solidFill>
                  <a:srgbClr val="FFFFFF"/>
                </a:solidFill>
              </a:rPr>
              <a:t>88% </a:t>
            </a:r>
            <a:r>
              <a:rPr lang="en-CA" sz="1600" b="1" dirty="0" smtClean="0">
                <a:solidFill>
                  <a:schemeClr val="bg1"/>
                </a:solidFill>
              </a:rPr>
              <a:t>of attacks fall under ten areas according to the Verizon “2017 Data Breach Investigations Report.”</a:t>
            </a:r>
          </a:p>
        </p:txBody>
      </p:sp>
      <p:grpSp>
        <p:nvGrpSpPr>
          <p:cNvPr id="4" name="Group 3"/>
          <p:cNvGrpSpPr/>
          <p:nvPr/>
        </p:nvGrpSpPr>
        <p:grpSpPr>
          <a:xfrm>
            <a:off x="112181" y="2132350"/>
            <a:ext cx="1664366" cy="1944626"/>
            <a:chOff x="112181" y="1811383"/>
            <a:chExt cx="1664366" cy="1341120"/>
          </a:xfrm>
        </p:grpSpPr>
        <p:sp>
          <p:nvSpPr>
            <p:cNvPr id="5" name="Rectangle 4"/>
            <p:cNvSpPr/>
            <p:nvPr/>
          </p:nvSpPr>
          <p:spPr>
            <a:xfrm>
              <a:off x="112181" y="1811383"/>
              <a:ext cx="1664366" cy="1341120"/>
            </a:xfrm>
            <a:prstGeom prst="rect">
              <a:avLst/>
            </a:prstGeom>
            <a:solidFill>
              <a:schemeClr val="bg1">
                <a:lumMod val="95000"/>
              </a:schemeClr>
            </a:solidFill>
            <a:ln>
              <a:solidFill>
                <a:srgbClr val="CBDB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 name="TextBox 5"/>
            <p:cNvSpPr txBox="1"/>
            <p:nvPr/>
          </p:nvSpPr>
          <p:spPr>
            <a:xfrm>
              <a:off x="112181" y="1811383"/>
              <a:ext cx="1664366" cy="191034"/>
            </a:xfrm>
            <a:prstGeom prst="rect">
              <a:avLst/>
            </a:prstGeom>
          </p:spPr>
          <p:txBody>
            <a:bodyPr wrap="square" rtlCol="0">
              <a:spAutoFit/>
            </a:bodyPr>
            <a:lstStyle/>
            <a:p>
              <a:pPr algn="ctr"/>
              <a:r>
                <a:rPr lang="en-CA" sz="1200" b="1" dirty="0" smtClean="0"/>
                <a:t>Denial of Service</a:t>
              </a:r>
            </a:p>
          </p:txBody>
        </p:sp>
      </p:grpSp>
      <p:grpSp>
        <p:nvGrpSpPr>
          <p:cNvPr id="7" name="Group 6"/>
          <p:cNvGrpSpPr/>
          <p:nvPr/>
        </p:nvGrpSpPr>
        <p:grpSpPr>
          <a:xfrm>
            <a:off x="1927918" y="2132350"/>
            <a:ext cx="1664366" cy="1944626"/>
            <a:chOff x="112181" y="1811383"/>
            <a:chExt cx="1664366" cy="1341120"/>
          </a:xfrm>
        </p:grpSpPr>
        <p:sp>
          <p:nvSpPr>
            <p:cNvPr id="8" name="Rectangle 7"/>
            <p:cNvSpPr/>
            <p:nvPr/>
          </p:nvSpPr>
          <p:spPr>
            <a:xfrm>
              <a:off x="112181" y="1811383"/>
              <a:ext cx="1664366" cy="1341120"/>
            </a:xfrm>
            <a:prstGeom prst="rect">
              <a:avLst/>
            </a:prstGeom>
            <a:solidFill>
              <a:schemeClr val="bg1">
                <a:lumMod val="95000"/>
              </a:schemeClr>
            </a:solidFill>
            <a:ln>
              <a:solidFill>
                <a:srgbClr val="CBDB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p:cNvSpPr txBox="1"/>
            <p:nvPr/>
          </p:nvSpPr>
          <p:spPr>
            <a:xfrm>
              <a:off x="112181" y="1811383"/>
              <a:ext cx="1664366" cy="191034"/>
            </a:xfrm>
            <a:prstGeom prst="rect">
              <a:avLst/>
            </a:prstGeom>
          </p:spPr>
          <p:txBody>
            <a:bodyPr wrap="square" rtlCol="0">
              <a:spAutoFit/>
            </a:bodyPr>
            <a:lstStyle/>
            <a:p>
              <a:pPr algn="ctr"/>
              <a:r>
                <a:rPr lang="en-CA" sz="1200" b="1" dirty="0" smtClean="0"/>
                <a:t>Privilege Misuse</a:t>
              </a:r>
            </a:p>
          </p:txBody>
        </p:sp>
      </p:grpSp>
      <p:grpSp>
        <p:nvGrpSpPr>
          <p:cNvPr id="10" name="Group 9"/>
          <p:cNvGrpSpPr/>
          <p:nvPr/>
        </p:nvGrpSpPr>
        <p:grpSpPr>
          <a:xfrm>
            <a:off x="3743655" y="2132350"/>
            <a:ext cx="1664366" cy="1944626"/>
            <a:chOff x="112181" y="1811383"/>
            <a:chExt cx="1664366" cy="1341120"/>
          </a:xfrm>
        </p:grpSpPr>
        <p:sp>
          <p:nvSpPr>
            <p:cNvPr id="11" name="Rectangle 10"/>
            <p:cNvSpPr/>
            <p:nvPr/>
          </p:nvSpPr>
          <p:spPr>
            <a:xfrm>
              <a:off x="112181" y="1811383"/>
              <a:ext cx="1664366" cy="1341120"/>
            </a:xfrm>
            <a:prstGeom prst="rect">
              <a:avLst/>
            </a:prstGeom>
            <a:solidFill>
              <a:schemeClr val="bg1">
                <a:lumMod val="95000"/>
              </a:schemeClr>
            </a:solidFill>
            <a:ln>
              <a:solidFill>
                <a:srgbClr val="CBDB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TextBox 11"/>
            <p:cNvSpPr txBox="1"/>
            <p:nvPr/>
          </p:nvSpPr>
          <p:spPr>
            <a:xfrm>
              <a:off x="112181" y="1811383"/>
              <a:ext cx="1664366" cy="191034"/>
            </a:xfrm>
            <a:prstGeom prst="rect">
              <a:avLst/>
            </a:prstGeom>
          </p:spPr>
          <p:txBody>
            <a:bodyPr wrap="square" rtlCol="0">
              <a:spAutoFit/>
            </a:bodyPr>
            <a:lstStyle/>
            <a:p>
              <a:pPr algn="ctr"/>
              <a:r>
                <a:rPr lang="en-CA" sz="1200" b="1" dirty="0" smtClean="0"/>
                <a:t>Crimeware</a:t>
              </a:r>
            </a:p>
          </p:txBody>
        </p:sp>
      </p:grpSp>
      <p:grpSp>
        <p:nvGrpSpPr>
          <p:cNvPr id="13" name="Group 12"/>
          <p:cNvGrpSpPr/>
          <p:nvPr/>
        </p:nvGrpSpPr>
        <p:grpSpPr>
          <a:xfrm>
            <a:off x="5584487" y="2126658"/>
            <a:ext cx="1664366" cy="1944626"/>
            <a:chOff x="112181" y="1811383"/>
            <a:chExt cx="1664366" cy="1341120"/>
          </a:xfrm>
        </p:grpSpPr>
        <p:sp>
          <p:nvSpPr>
            <p:cNvPr id="14" name="Rectangle 13"/>
            <p:cNvSpPr/>
            <p:nvPr/>
          </p:nvSpPr>
          <p:spPr>
            <a:xfrm>
              <a:off x="112181" y="1811383"/>
              <a:ext cx="1664366" cy="1341120"/>
            </a:xfrm>
            <a:prstGeom prst="rect">
              <a:avLst/>
            </a:prstGeom>
            <a:solidFill>
              <a:schemeClr val="bg1">
                <a:lumMod val="95000"/>
              </a:schemeClr>
            </a:solidFill>
            <a:ln>
              <a:solidFill>
                <a:srgbClr val="CBDB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dirty="0"/>
            </a:p>
          </p:txBody>
        </p:sp>
        <p:sp>
          <p:nvSpPr>
            <p:cNvPr id="15" name="TextBox 14"/>
            <p:cNvSpPr txBox="1"/>
            <p:nvPr/>
          </p:nvSpPr>
          <p:spPr>
            <a:xfrm>
              <a:off x="112181" y="1811383"/>
              <a:ext cx="1664366" cy="191034"/>
            </a:xfrm>
            <a:prstGeom prst="rect">
              <a:avLst/>
            </a:prstGeom>
          </p:spPr>
          <p:txBody>
            <a:bodyPr wrap="square" rtlCol="0">
              <a:spAutoFit/>
            </a:bodyPr>
            <a:lstStyle/>
            <a:p>
              <a:pPr algn="ctr"/>
              <a:r>
                <a:rPr lang="en-CA" sz="1200" b="1" dirty="0" smtClean="0"/>
                <a:t>Web App Attacks</a:t>
              </a:r>
            </a:p>
          </p:txBody>
        </p:sp>
      </p:grpSp>
      <p:grpSp>
        <p:nvGrpSpPr>
          <p:cNvPr id="16" name="Group 15"/>
          <p:cNvGrpSpPr/>
          <p:nvPr/>
        </p:nvGrpSpPr>
        <p:grpSpPr>
          <a:xfrm>
            <a:off x="7400224" y="2126658"/>
            <a:ext cx="1664366" cy="1944626"/>
            <a:chOff x="112181" y="1811383"/>
            <a:chExt cx="1664366" cy="1341120"/>
          </a:xfrm>
        </p:grpSpPr>
        <p:sp>
          <p:nvSpPr>
            <p:cNvPr id="17" name="Rectangle 16"/>
            <p:cNvSpPr/>
            <p:nvPr/>
          </p:nvSpPr>
          <p:spPr>
            <a:xfrm>
              <a:off x="112181" y="1811383"/>
              <a:ext cx="1664366" cy="1341120"/>
            </a:xfrm>
            <a:prstGeom prst="rect">
              <a:avLst/>
            </a:prstGeom>
            <a:solidFill>
              <a:schemeClr val="bg1">
                <a:lumMod val="95000"/>
              </a:schemeClr>
            </a:solidFill>
            <a:ln>
              <a:solidFill>
                <a:srgbClr val="CBDB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dirty="0"/>
            </a:p>
          </p:txBody>
        </p:sp>
        <p:sp>
          <p:nvSpPr>
            <p:cNvPr id="18" name="TextBox 17"/>
            <p:cNvSpPr txBox="1"/>
            <p:nvPr/>
          </p:nvSpPr>
          <p:spPr>
            <a:xfrm>
              <a:off x="112181" y="1811383"/>
              <a:ext cx="1664366" cy="191034"/>
            </a:xfrm>
            <a:prstGeom prst="rect">
              <a:avLst/>
            </a:prstGeom>
          </p:spPr>
          <p:txBody>
            <a:bodyPr wrap="square" rtlCol="0">
              <a:spAutoFit/>
            </a:bodyPr>
            <a:lstStyle/>
            <a:p>
              <a:pPr algn="ctr"/>
              <a:r>
                <a:rPr lang="en-CA" sz="1200" b="1" dirty="0" smtClean="0"/>
                <a:t>Physical Theft</a:t>
              </a:r>
            </a:p>
          </p:txBody>
        </p:sp>
      </p:grpSp>
      <p:grpSp>
        <p:nvGrpSpPr>
          <p:cNvPr id="19" name="Group 18"/>
          <p:cNvGrpSpPr/>
          <p:nvPr/>
        </p:nvGrpSpPr>
        <p:grpSpPr>
          <a:xfrm>
            <a:off x="120892" y="4298177"/>
            <a:ext cx="1664366" cy="1944626"/>
            <a:chOff x="112181" y="1811383"/>
            <a:chExt cx="1664366" cy="1341120"/>
          </a:xfrm>
        </p:grpSpPr>
        <p:sp>
          <p:nvSpPr>
            <p:cNvPr id="20" name="Rectangle 19"/>
            <p:cNvSpPr/>
            <p:nvPr/>
          </p:nvSpPr>
          <p:spPr>
            <a:xfrm>
              <a:off x="112181" y="1811383"/>
              <a:ext cx="1664366" cy="1341120"/>
            </a:xfrm>
            <a:prstGeom prst="rect">
              <a:avLst/>
            </a:prstGeom>
            <a:solidFill>
              <a:schemeClr val="bg1">
                <a:lumMod val="95000"/>
              </a:schemeClr>
            </a:solidFill>
            <a:ln>
              <a:solidFill>
                <a:srgbClr val="CBDB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dirty="0"/>
            </a:p>
          </p:txBody>
        </p:sp>
        <p:sp>
          <p:nvSpPr>
            <p:cNvPr id="21" name="TextBox 20"/>
            <p:cNvSpPr txBox="1"/>
            <p:nvPr/>
          </p:nvSpPr>
          <p:spPr>
            <a:xfrm>
              <a:off x="112181" y="1811383"/>
              <a:ext cx="1664366" cy="318389"/>
            </a:xfrm>
            <a:prstGeom prst="rect">
              <a:avLst/>
            </a:prstGeom>
          </p:spPr>
          <p:txBody>
            <a:bodyPr wrap="square" rtlCol="0">
              <a:spAutoFit/>
            </a:bodyPr>
            <a:lstStyle/>
            <a:p>
              <a:pPr algn="ctr"/>
              <a:r>
                <a:rPr lang="en-CA" sz="1200" b="1" dirty="0" smtClean="0"/>
                <a:t>Miscellaneous Errors</a:t>
              </a:r>
            </a:p>
          </p:txBody>
        </p:sp>
      </p:grpSp>
      <p:grpSp>
        <p:nvGrpSpPr>
          <p:cNvPr id="22" name="Group 21"/>
          <p:cNvGrpSpPr/>
          <p:nvPr/>
        </p:nvGrpSpPr>
        <p:grpSpPr>
          <a:xfrm>
            <a:off x="1923567" y="4298177"/>
            <a:ext cx="1664366" cy="1944626"/>
            <a:chOff x="112181" y="1811383"/>
            <a:chExt cx="1664366" cy="1341120"/>
          </a:xfrm>
        </p:grpSpPr>
        <p:sp>
          <p:nvSpPr>
            <p:cNvPr id="23" name="Rectangle 22"/>
            <p:cNvSpPr/>
            <p:nvPr/>
          </p:nvSpPr>
          <p:spPr>
            <a:xfrm>
              <a:off x="112181" y="1811383"/>
              <a:ext cx="1664366" cy="1341120"/>
            </a:xfrm>
            <a:prstGeom prst="rect">
              <a:avLst/>
            </a:prstGeom>
            <a:solidFill>
              <a:schemeClr val="bg1">
                <a:lumMod val="95000"/>
              </a:schemeClr>
            </a:solidFill>
            <a:ln>
              <a:solidFill>
                <a:srgbClr val="CBDB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dirty="0"/>
            </a:p>
          </p:txBody>
        </p:sp>
        <p:sp>
          <p:nvSpPr>
            <p:cNvPr id="24" name="TextBox 23"/>
            <p:cNvSpPr txBox="1"/>
            <p:nvPr/>
          </p:nvSpPr>
          <p:spPr>
            <a:xfrm>
              <a:off x="112181" y="1811383"/>
              <a:ext cx="1664366" cy="191034"/>
            </a:xfrm>
            <a:prstGeom prst="rect">
              <a:avLst/>
            </a:prstGeom>
          </p:spPr>
          <p:txBody>
            <a:bodyPr wrap="square" rtlCol="0">
              <a:spAutoFit/>
            </a:bodyPr>
            <a:lstStyle/>
            <a:p>
              <a:pPr algn="ctr"/>
              <a:r>
                <a:rPr lang="en-CA" sz="1200" b="1" dirty="0" smtClean="0"/>
                <a:t>Cyberespionage</a:t>
              </a:r>
            </a:p>
          </p:txBody>
        </p:sp>
      </p:grpSp>
      <p:grpSp>
        <p:nvGrpSpPr>
          <p:cNvPr id="25" name="Group 24"/>
          <p:cNvGrpSpPr/>
          <p:nvPr/>
        </p:nvGrpSpPr>
        <p:grpSpPr>
          <a:xfrm>
            <a:off x="3764399" y="4292485"/>
            <a:ext cx="1664366" cy="1944626"/>
            <a:chOff x="112181" y="1811383"/>
            <a:chExt cx="1664366" cy="1341120"/>
          </a:xfrm>
        </p:grpSpPr>
        <p:sp>
          <p:nvSpPr>
            <p:cNvPr id="26" name="Rectangle 25"/>
            <p:cNvSpPr/>
            <p:nvPr/>
          </p:nvSpPr>
          <p:spPr>
            <a:xfrm>
              <a:off x="112181" y="1811383"/>
              <a:ext cx="1664366" cy="1341120"/>
            </a:xfrm>
            <a:prstGeom prst="rect">
              <a:avLst/>
            </a:prstGeom>
            <a:solidFill>
              <a:schemeClr val="bg1">
                <a:lumMod val="95000"/>
              </a:schemeClr>
            </a:solidFill>
            <a:ln>
              <a:solidFill>
                <a:srgbClr val="CBDB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dirty="0"/>
            </a:p>
          </p:txBody>
        </p:sp>
        <p:sp>
          <p:nvSpPr>
            <p:cNvPr id="27" name="TextBox 26"/>
            <p:cNvSpPr txBox="1"/>
            <p:nvPr/>
          </p:nvSpPr>
          <p:spPr>
            <a:xfrm>
              <a:off x="112181" y="1811383"/>
              <a:ext cx="1664366" cy="191034"/>
            </a:xfrm>
            <a:prstGeom prst="rect">
              <a:avLst/>
            </a:prstGeom>
          </p:spPr>
          <p:txBody>
            <a:bodyPr wrap="square" rtlCol="0">
              <a:spAutoFit/>
            </a:bodyPr>
            <a:lstStyle/>
            <a:p>
              <a:pPr algn="ctr"/>
              <a:r>
                <a:rPr lang="en-CA" sz="1200" b="1" dirty="0" smtClean="0"/>
                <a:t>Point of Sale (POS)</a:t>
              </a:r>
            </a:p>
          </p:txBody>
        </p:sp>
      </p:grpSp>
      <p:grpSp>
        <p:nvGrpSpPr>
          <p:cNvPr id="28" name="Group 27"/>
          <p:cNvGrpSpPr/>
          <p:nvPr/>
        </p:nvGrpSpPr>
        <p:grpSpPr>
          <a:xfrm>
            <a:off x="5580136" y="4292485"/>
            <a:ext cx="1664366" cy="1944626"/>
            <a:chOff x="112181" y="1811383"/>
            <a:chExt cx="1664366" cy="1341120"/>
          </a:xfrm>
        </p:grpSpPr>
        <p:sp>
          <p:nvSpPr>
            <p:cNvPr id="29" name="Rectangle 28"/>
            <p:cNvSpPr/>
            <p:nvPr/>
          </p:nvSpPr>
          <p:spPr>
            <a:xfrm>
              <a:off x="112181" y="1811383"/>
              <a:ext cx="1664366" cy="1341120"/>
            </a:xfrm>
            <a:prstGeom prst="rect">
              <a:avLst/>
            </a:prstGeom>
            <a:solidFill>
              <a:schemeClr val="bg1">
                <a:lumMod val="95000"/>
              </a:schemeClr>
            </a:solidFill>
            <a:ln>
              <a:solidFill>
                <a:srgbClr val="CBDB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dirty="0"/>
            </a:p>
          </p:txBody>
        </p:sp>
        <p:sp>
          <p:nvSpPr>
            <p:cNvPr id="30" name="TextBox 29"/>
            <p:cNvSpPr txBox="1"/>
            <p:nvPr/>
          </p:nvSpPr>
          <p:spPr>
            <a:xfrm>
              <a:off x="112181" y="1811383"/>
              <a:ext cx="1664366" cy="318389"/>
            </a:xfrm>
            <a:prstGeom prst="rect">
              <a:avLst/>
            </a:prstGeom>
          </p:spPr>
          <p:txBody>
            <a:bodyPr wrap="square" rtlCol="0">
              <a:spAutoFit/>
            </a:bodyPr>
            <a:lstStyle/>
            <a:p>
              <a:pPr algn="ctr"/>
              <a:r>
                <a:rPr lang="en-CA" sz="1200" b="1" dirty="0" smtClean="0"/>
                <a:t>Payment Card Skimmers</a:t>
              </a:r>
            </a:p>
          </p:txBody>
        </p:sp>
      </p:grpSp>
      <p:sp>
        <p:nvSpPr>
          <p:cNvPr id="31" name="TextBox 30"/>
          <p:cNvSpPr txBox="1"/>
          <p:nvPr/>
        </p:nvSpPr>
        <p:spPr>
          <a:xfrm>
            <a:off x="120892" y="2345515"/>
            <a:ext cx="1655655" cy="523220"/>
          </a:xfrm>
          <a:prstGeom prst="rect">
            <a:avLst/>
          </a:prstGeom>
        </p:spPr>
        <p:txBody>
          <a:bodyPr wrap="square" rtlCol="0">
            <a:spAutoFit/>
          </a:bodyPr>
          <a:lstStyle/>
          <a:p>
            <a:pPr algn="ctr"/>
            <a:r>
              <a:rPr lang="en-CA" sz="2800" dirty="0" smtClean="0">
                <a:solidFill>
                  <a:schemeClr val="accent1"/>
                </a:solidFill>
              </a:rPr>
              <a:t> 27%</a:t>
            </a:r>
          </a:p>
        </p:txBody>
      </p:sp>
      <p:sp>
        <p:nvSpPr>
          <p:cNvPr id="32" name="TextBox 31"/>
          <p:cNvSpPr txBox="1"/>
          <p:nvPr/>
        </p:nvSpPr>
        <p:spPr>
          <a:xfrm>
            <a:off x="112181" y="2800710"/>
            <a:ext cx="1706534" cy="1169551"/>
          </a:xfrm>
          <a:prstGeom prst="rect">
            <a:avLst/>
          </a:prstGeom>
        </p:spPr>
        <p:txBody>
          <a:bodyPr wrap="square" rtlCol="0">
            <a:spAutoFit/>
          </a:bodyPr>
          <a:lstStyle/>
          <a:p>
            <a:r>
              <a:rPr lang="en-CA" sz="1000" dirty="0" smtClean="0"/>
              <a:t>A compromise of the availability of networks and systems. Most targeted industries include:</a:t>
            </a:r>
          </a:p>
          <a:p>
            <a:pPr marL="171450" indent="-171450">
              <a:buFont typeface="Arial" panose="020B0604020202020204" pitchFamily="34" charset="0"/>
              <a:buChar char="•"/>
            </a:pPr>
            <a:r>
              <a:rPr lang="en-CA" sz="1000" dirty="0" smtClean="0"/>
              <a:t>Entertainment</a:t>
            </a:r>
          </a:p>
          <a:p>
            <a:pPr marL="171450" indent="-171450">
              <a:buFont typeface="Arial" panose="020B0604020202020204" pitchFamily="34" charset="0"/>
              <a:buChar char="•"/>
            </a:pPr>
            <a:r>
              <a:rPr lang="en-CA" sz="1000" dirty="0" smtClean="0"/>
              <a:t>Professional Services</a:t>
            </a:r>
          </a:p>
          <a:p>
            <a:pPr marL="171450" indent="-171450">
              <a:buFont typeface="Arial" panose="020B0604020202020204" pitchFamily="34" charset="0"/>
              <a:buChar char="•"/>
            </a:pPr>
            <a:r>
              <a:rPr lang="en-CA" sz="1000" dirty="0" smtClean="0"/>
              <a:t>Public</a:t>
            </a:r>
          </a:p>
        </p:txBody>
      </p:sp>
      <p:sp>
        <p:nvSpPr>
          <p:cNvPr id="33" name="TextBox 32"/>
          <p:cNvSpPr txBox="1"/>
          <p:nvPr/>
        </p:nvSpPr>
        <p:spPr>
          <a:xfrm>
            <a:off x="1935598" y="2343201"/>
            <a:ext cx="1655655" cy="523220"/>
          </a:xfrm>
          <a:prstGeom prst="rect">
            <a:avLst/>
          </a:prstGeom>
        </p:spPr>
        <p:txBody>
          <a:bodyPr wrap="square" rtlCol="0">
            <a:spAutoFit/>
          </a:bodyPr>
          <a:lstStyle/>
          <a:p>
            <a:pPr algn="ctr"/>
            <a:r>
              <a:rPr lang="en-CA" sz="2800" dirty="0" smtClean="0">
                <a:solidFill>
                  <a:schemeClr val="accent1"/>
                </a:solidFill>
              </a:rPr>
              <a:t> 18%</a:t>
            </a:r>
          </a:p>
        </p:txBody>
      </p:sp>
      <p:sp>
        <p:nvSpPr>
          <p:cNvPr id="34" name="TextBox 33"/>
          <p:cNvSpPr txBox="1"/>
          <p:nvPr/>
        </p:nvSpPr>
        <p:spPr>
          <a:xfrm>
            <a:off x="1953013" y="2800710"/>
            <a:ext cx="1698512" cy="1169551"/>
          </a:xfrm>
          <a:prstGeom prst="rect">
            <a:avLst/>
          </a:prstGeom>
        </p:spPr>
        <p:txBody>
          <a:bodyPr wrap="square" rtlCol="0">
            <a:spAutoFit/>
          </a:bodyPr>
          <a:lstStyle/>
          <a:p>
            <a:r>
              <a:rPr lang="en-CA" sz="1000" dirty="0" smtClean="0"/>
              <a:t>Malicious use of internal resources. Common use cases include:</a:t>
            </a:r>
          </a:p>
          <a:p>
            <a:pPr marL="171450" indent="-171450">
              <a:buFont typeface="Arial" panose="020B0604020202020204" pitchFamily="34" charset="0"/>
              <a:buChar char="•"/>
            </a:pPr>
            <a:r>
              <a:rPr lang="en-CA" sz="1000" dirty="0" smtClean="0"/>
              <a:t>Healthcare workers stealing PII</a:t>
            </a:r>
          </a:p>
          <a:p>
            <a:pPr marL="171450" indent="-171450">
              <a:buFont typeface="Arial" panose="020B0604020202020204" pitchFamily="34" charset="0"/>
              <a:buChar char="•"/>
            </a:pPr>
            <a:r>
              <a:rPr lang="en-CA" sz="1000" dirty="0" smtClean="0"/>
              <a:t>Internally-driven public admin data breaches</a:t>
            </a:r>
          </a:p>
        </p:txBody>
      </p:sp>
      <p:sp>
        <p:nvSpPr>
          <p:cNvPr id="35" name="TextBox 34"/>
          <p:cNvSpPr txBox="1"/>
          <p:nvPr/>
        </p:nvSpPr>
        <p:spPr>
          <a:xfrm>
            <a:off x="3744345" y="2331170"/>
            <a:ext cx="1655655" cy="523220"/>
          </a:xfrm>
          <a:prstGeom prst="rect">
            <a:avLst/>
          </a:prstGeom>
        </p:spPr>
        <p:txBody>
          <a:bodyPr wrap="square" rtlCol="0">
            <a:spAutoFit/>
          </a:bodyPr>
          <a:lstStyle/>
          <a:p>
            <a:pPr algn="ctr"/>
            <a:r>
              <a:rPr lang="en-CA" sz="2800" dirty="0" smtClean="0">
                <a:solidFill>
                  <a:schemeClr val="accent1"/>
                </a:solidFill>
              </a:rPr>
              <a:t> 16%</a:t>
            </a:r>
          </a:p>
        </p:txBody>
      </p:sp>
      <p:sp>
        <p:nvSpPr>
          <p:cNvPr id="36" name="TextBox 35"/>
          <p:cNvSpPr txBox="1"/>
          <p:nvPr/>
        </p:nvSpPr>
        <p:spPr>
          <a:xfrm>
            <a:off x="3785823" y="2800710"/>
            <a:ext cx="1664366" cy="1015663"/>
          </a:xfrm>
          <a:prstGeom prst="rect">
            <a:avLst/>
          </a:prstGeom>
        </p:spPr>
        <p:txBody>
          <a:bodyPr wrap="square" rtlCol="0">
            <a:spAutoFit/>
          </a:bodyPr>
          <a:lstStyle/>
          <a:p>
            <a:r>
              <a:rPr lang="en-CA" sz="1000" dirty="0" smtClean="0"/>
              <a:t>Malware with predominantly </a:t>
            </a:r>
            <a:r>
              <a:rPr lang="en-CA" sz="1000" dirty="0"/>
              <a:t>e</a:t>
            </a:r>
            <a:r>
              <a:rPr lang="en-CA" sz="1000" dirty="0" smtClean="0"/>
              <a:t>mail-based delivery:</a:t>
            </a:r>
          </a:p>
          <a:p>
            <a:pPr marL="171450" indent="-171450">
              <a:buFont typeface="Arial" panose="020B0604020202020204" pitchFamily="34" charset="0"/>
              <a:buChar char="•"/>
            </a:pPr>
            <a:r>
              <a:rPr lang="en-CA" sz="1000" dirty="0" smtClean="0"/>
              <a:t>Ransomware</a:t>
            </a:r>
          </a:p>
          <a:p>
            <a:pPr marL="171450" indent="-171450">
              <a:buFont typeface="Arial" panose="020B0604020202020204" pitchFamily="34" charset="0"/>
              <a:buChar char="•"/>
            </a:pPr>
            <a:r>
              <a:rPr lang="en-CA" sz="1000" dirty="0" smtClean="0"/>
              <a:t>C2 exploits</a:t>
            </a:r>
          </a:p>
          <a:p>
            <a:pPr marL="171450" indent="-171450">
              <a:buFont typeface="Arial" panose="020B0604020202020204" pitchFamily="34" charset="0"/>
              <a:buChar char="•"/>
            </a:pPr>
            <a:r>
              <a:rPr lang="en-CA" sz="1000" dirty="0" smtClean="0"/>
              <a:t>Worms</a:t>
            </a:r>
          </a:p>
        </p:txBody>
      </p:sp>
      <p:sp>
        <p:nvSpPr>
          <p:cNvPr id="37" name="TextBox 36"/>
          <p:cNvSpPr txBox="1"/>
          <p:nvPr/>
        </p:nvSpPr>
        <p:spPr>
          <a:xfrm>
            <a:off x="5576125" y="2334716"/>
            <a:ext cx="1655655" cy="523220"/>
          </a:xfrm>
          <a:prstGeom prst="rect">
            <a:avLst/>
          </a:prstGeom>
        </p:spPr>
        <p:txBody>
          <a:bodyPr wrap="square" rtlCol="0">
            <a:spAutoFit/>
          </a:bodyPr>
          <a:lstStyle/>
          <a:p>
            <a:pPr algn="ctr"/>
            <a:r>
              <a:rPr lang="en-CA" sz="2800" dirty="0" smtClean="0">
                <a:solidFill>
                  <a:schemeClr val="accent1"/>
                </a:solidFill>
              </a:rPr>
              <a:t> 15%</a:t>
            </a:r>
          </a:p>
        </p:txBody>
      </p:sp>
      <p:sp>
        <p:nvSpPr>
          <p:cNvPr id="38" name="TextBox 37"/>
          <p:cNvSpPr txBox="1"/>
          <p:nvPr/>
        </p:nvSpPr>
        <p:spPr>
          <a:xfrm>
            <a:off x="5584487" y="2800710"/>
            <a:ext cx="1664366" cy="1323439"/>
          </a:xfrm>
          <a:prstGeom prst="rect">
            <a:avLst/>
          </a:prstGeom>
        </p:spPr>
        <p:txBody>
          <a:bodyPr wrap="square" rtlCol="0">
            <a:spAutoFit/>
          </a:bodyPr>
          <a:lstStyle/>
          <a:p>
            <a:r>
              <a:rPr lang="en-CA" sz="1000" dirty="0" smtClean="0"/>
              <a:t>Exploits of code-level vulnerabilities as well as thwarting application mechanisms. Actor tactics include:</a:t>
            </a:r>
          </a:p>
          <a:p>
            <a:pPr marL="171450" indent="-171450">
              <a:buFont typeface="Arial" panose="020B0604020202020204" pitchFamily="34" charset="0"/>
              <a:buChar char="•"/>
            </a:pPr>
            <a:r>
              <a:rPr lang="en-CA" sz="1000" dirty="0" smtClean="0"/>
              <a:t>Stolen credentials</a:t>
            </a:r>
          </a:p>
          <a:p>
            <a:pPr marL="171450" indent="-171450">
              <a:buFont typeface="Arial" panose="020B0604020202020204" pitchFamily="34" charset="0"/>
              <a:buChar char="•"/>
            </a:pPr>
            <a:r>
              <a:rPr lang="en-CA" sz="1000" dirty="0" smtClean="0"/>
              <a:t>SQLi</a:t>
            </a:r>
          </a:p>
          <a:p>
            <a:pPr marL="171450" indent="-171450">
              <a:buFont typeface="Arial" panose="020B0604020202020204" pitchFamily="34" charset="0"/>
              <a:buChar char="•"/>
            </a:pPr>
            <a:r>
              <a:rPr lang="en-CA" sz="1000" dirty="0" smtClean="0"/>
              <a:t>Brute force</a:t>
            </a:r>
          </a:p>
        </p:txBody>
      </p:sp>
      <p:sp>
        <p:nvSpPr>
          <p:cNvPr id="39" name="TextBox 38"/>
          <p:cNvSpPr txBox="1"/>
          <p:nvPr/>
        </p:nvSpPr>
        <p:spPr>
          <a:xfrm>
            <a:off x="7391862" y="2331170"/>
            <a:ext cx="1655655" cy="523220"/>
          </a:xfrm>
          <a:prstGeom prst="rect">
            <a:avLst/>
          </a:prstGeom>
        </p:spPr>
        <p:txBody>
          <a:bodyPr wrap="square" rtlCol="0">
            <a:spAutoFit/>
          </a:bodyPr>
          <a:lstStyle/>
          <a:p>
            <a:pPr algn="ctr"/>
            <a:r>
              <a:rPr lang="en-CA" sz="2800" dirty="0" smtClean="0">
                <a:solidFill>
                  <a:schemeClr val="accent1"/>
                </a:solidFill>
              </a:rPr>
              <a:t> 14%</a:t>
            </a:r>
          </a:p>
        </p:txBody>
      </p:sp>
      <p:sp>
        <p:nvSpPr>
          <p:cNvPr id="40" name="TextBox 39"/>
          <p:cNvSpPr txBox="1"/>
          <p:nvPr/>
        </p:nvSpPr>
        <p:spPr>
          <a:xfrm>
            <a:off x="7383151" y="2800710"/>
            <a:ext cx="1664366" cy="1169551"/>
          </a:xfrm>
          <a:prstGeom prst="rect">
            <a:avLst/>
          </a:prstGeom>
        </p:spPr>
        <p:txBody>
          <a:bodyPr wrap="square" rtlCol="0">
            <a:spAutoFit/>
          </a:bodyPr>
          <a:lstStyle/>
          <a:p>
            <a:r>
              <a:rPr lang="en-CA" sz="1000" dirty="0" smtClean="0"/>
              <a:t>An information asset goes missing (through misplacement or malice). </a:t>
            </a:r>
            <a:r>
              <a:rPr lang="en-CA" sz="1000" dirty="0"/>
              <a:t>Most frequently targeted industries include:</a:t>
            </a:r>
          </a:p>
          <a:p>
            <a:pPr marL="171450" indent="-171450">
              <a:buFont typeface="Arial" panose="020B0604020202020204" pitchFamily="34" charset="0"/>
              <a:buChar char="•"/>
            </a:pPr>
            <a:r>
              <a:rPr lang="en-CA" sz="1000" dirty="0" smtClean="0"/>
              <a:t>Public</a:t>
            </a:r>
          </a:p>
          <a:p>
            <a:pPr marL="171450" indent="-171450">
              <a:buFont typeface="Arial" panose="020B0604020202020204" pitchFamily="34" charset="0"/>
              <a:buChar char="•"/>
            </a:pPr>
            <a:r>
              <a:rPr lang="en-CA" sz="1000" dirty="0" smtClean="0"/>
              <a:t>Healthcare</a:t>
            </a:r>
          </a:p>
        </p:txBody>
      </p:sp>
      <p:sp>
        <p:nvSpPr>
          <p:cNvPr id="41" name="TextBox 40"/>
          <p:cNvSpPr txBox="1"/>
          <p:nvPr/>
        </p:nvSpPr>
        <p:spPr>
          <a:xfrm>
            <a:off x="132924" y="4639955"/>
            <a:ext cx="1655655" cy="523220"/>
          </a:xfrm>
          <a:prstGeom prst="rect">
            <a:avLst/>
          </a:prstGeom>
        </p:spPr>
        <p:txBody>
          <a:bodyPr wrap="square" rtlCol="0">
            <a:spAutoFit/>
          </a:bodyPr>
          <a:lstStyle/>
          <a:p>
            <a:pPr algn="ctr"/>
            <a:r>
              <a:rPr lang="en-CA" sz="2800" dirty="0" smtClean="0">
                <a:solidFill>
                  <a:schemeClr val="accent1"/>
                </a:solidFill>
              </a:rPr>
              <a:t> 6%</a:t>
            </a:r>
          </a:p>
        </p:txBody>
      </p:sp>
      <p:sp>
        <p:nvSpPr>
          <p:cNvPr id="42" name="TextBox 41"/>
          <p:cNvSpPr txBox="1"/>
          <p:nvPr/>
        </p:nvSpPr>
        <p:spPr>
          <a:xfrm>
            <a:off x="125824" y="5067560"/>
            <a:ext cx="1664366" cy="1169551"/>
          </a:xfrm>
          <a:prstGeom prst="rect">
            <a:avLst/>
          </a:prstGeom>
        </p:spPr>
        <p:txBody>
          <a:bodyPr wrap="square" rtlCol="0">
            <a:spAutoFit/>
          </a:bodyPr>
          <a:lstStyle/>
          <a:p>
            <a:r>
              <a:rPr lang="en-CA" sz="1000" dirty="0" smtClean="0"/>
              <a:t>Unintentional actions compromising an attribute of a security asset. Examples include:</a:t>
            </a:r>
          </a:p>
          <a:p>
            <a:pPr marL="171450" indent="-171450">
              <a:buFont typeface="Arial" panose="020B0604020202020204" pitchFamily="34" charset="0"/>
              <a:buChar char="•"/>
            </a:pPr>
            <a:r>
              <a:rPr lang="en-CA" sz="1000" dirty="0" smtClean="0"/>
              <a:t>Misdelivery</a:t>
            </a:r>
          </a:p>
          <a:p>
            <a:pPr marL="171450" indent="-171450">
              <a:buFont typeface="Arial" panose="020B0604020202020204" pitchFamily="34" charset="0"/>
              <a:buChar char="•"/>
            </a:pPr>
            <a:r>
              <a:rPr lang="en-CA" sz="1000" dirty="0" smtClean="0"/>
              <a:t>Publishing error</a:t>
            </a:r>
          </a:p>
          <a:p>
            <a:pPr marL="171450" indent="-171450">
              <a:buFont typeface="Arial" panose="020B0604020202020204" pitchFamily="34" charset="0"/>
              <a:buChar char="•"/>
            </a:pPr>
            <a:r>
              <a:rPr lang="en-CA" sz="1000" dirty="0" smtClean="0"/>
              <a:t>Disposal error</a:t>
            </a:r>
          </a:p>
        </p:txBody>
      </p:sp>
      <p:grpSp>
        <p:nvGrpSpPr>
          <p:cNvPr id="44" name="Group 43"/>
          <p:cNvGrpSpPr/>
          <p:nvPr/>
        </p:nvGrpSpPr>
        <p:grpSpPr>
          <a:xfrm>
            <a:off x="7404925" y="4291388"/>
            <a:ext cx="1664366" cy="1944628"/>
            <a:chOff x="15698" y="326550"/>
            <a:chExt cx="1664366" cy="1341121"/>
          </a:xfrm>
        </p:grpSpPr>
        <p:sp>
          <p:nvSpPr>
            <p:cNvPr id="47" name="Rectangle 46"/>
            <p:cNvSpPr/>
            <p:nvPr/>
          </p:nvSpPr>
          <p:spPr>
            <a:xfrm>
              <a:off x="15698" y="326551"/>
              <a:ext cx="1664366" cy="1341120"/>
            </a:xfrm>
            <a:prstGeom prst="rect">
              <a:avLst/>
            </a:prstGeom>
            <a:solidFill>
              <a:schemeClr val="bg1">
                <a:lumMod val="95000"/>
              </a:schemeClr>
            </a:solidFill>
            <a:ln>
              <a:solidFill>
                <a:srgbClr val="CBDB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dirty="0"/>
            </a:p>
          </p:txBody>
        </p:sp>
        <p:sp>
          <p:nvSpPr>
            <p:cNvPr id="48" name="TextBox 47"/>
            <p:cNvSpPr txBox="1"/>
            <p:nvPr/>
          </p:nvSpPr>
          <p:spPr>
            <a:xfrm>
              <a:off x="15698" y="326550"/>
              <a:ext cx="1664366" cy="191034"/>
            </a:xfrm>
            <a:prstGeom prst="rect">
              <a:avLst/>
            </a:prstGeom>
          </p:spPr>
          <p:txBody>
            <a:bodyPr wrap="square" rtlCol="0">
              <a:spAutoFit/>
            </a:bodyPr>
            <a:lstStyle/>
            <a:p>
              <a:pPr algn="ctr"/>
              <a:r>
                <a:rPr lang="en-CA" sz="1200" b="1" dirty="0" smtClean="0"/>
                <a:t>Everything Else</a:t>
              </a:r>
            </a:p>
          </p:txBody>
        </p:sp>
      </p:grpSp>
      <p:sp>
        <p:nvSpPr>
          <p:cNvPr id="45" name="TextBox 44"/>
          <p:cNvSpPr txBox="1"/>
          <p:nvPr/>
        </p:nvSpPr>
        <p:spPr>
          <a:xfrm>
            <a:off x="7415926" y="4630854"/>
            <a:ext cx="1655655" cy="523220"/>
          </a:xfrm>
          <a:prstGeom prst="rect">
            <a:avLst/>
          </a:prstGeom>
        </p:spPr>
        <p:txBody>
          <a:bodyPr wrap="square" rtlCol="0">
            <a:spAutoFit/>
          </a:bodyPr>
          <a:lstStyle/>
          <a:p>
            <a:pPr algn="ctr"/>
            <a:r>
              <a:rPr lang="en-CA" sz="2800" dirty="0" smtClean="0">
                <a:solidFill>
                  <a:schemeClr val="accent1"/>
                </a:solidFill>
              </a:rPr>
              <a:t> 2%</a:t>
            </a:r>
          </a:p>
        </p:txBody>
      </p:sp>
      <p:sp>
        <p:nvSpPr>
          <p:cNvPr id="46" name="TextBox 45"/>
          <p:cNvSpPr txBox="1"/>
          <p:nvPr/>
        </p:nvSpPr>
        <p:spPr>
          <a:xfrm>
            <a:off x="7407215" y="5067560"/>
            <a:ext cx="1664366" cy="1015663"/>
          </a:xfrm>
          <a:prstGeom prst="rect">
            <a:avLst/>
          </a:prstGeom>
        </p:spPr>
        <p:txBody>
          <a:bodyPr wrap="square" rtlCol="0">
            <a:spAutoFit/>
          </a:bodyPr>
          <a:lstStyle/>
          <a:p>
            <a:r>
              <a:rPr lang="en-CA" sz="1000" dirty="0" smtClean="0"/>
              <a:t>Any incident that does not classify as one of the other categories:</a:t>
            </a:r>
          </a:p>
          <a:p>
            <a:pPr marL="171450" indent="-171450">
              <a:buFont typeface="Arial" panose="020B0604020202020204" pitchFamily="34" charset="0"/>
              <a:buChar char="•"/>
            </a:pPr>
            <a:r>
              <a:rPr lang="en-CA" sz="1000" dirty="0" smtClean="0"/>
              <a:t>Phishing</a:t>
            </a:r>
          </a:p>
          <a:p>
            <a:pPr marL="171450" indent="-171450">
              <a:buFont typeface="Arial" panose="020B0604020202020204" pitchFamily="34" charset="0"/>
              <a:buChar char="•"/>
            </a:pPr>
            <a:r>
              <a:rPr lang="en-CA" sz="1000" dirty="0" smtClean="0"/>
              <a:t>Footprinting</a:t>
            </a:r>
          </a:p>
          <a:p>
            <a:pPr marL="171450" indent="-171450">
              <a:buFont typeface="Arial" panose="020B0604020202020204" pitchFamily="34" charset="0"/>
              <a:buChar char="•"/>
            </a:pPr>
            <a:r>
              <a:rPr lang="en-CA" sz="1000" dirty="0" smtClean="0"/>
              <a:t>Pretexting</a:t>
            </a:r>
          </a:p>
        </p:txBody>
      </p:sp>
      <p:sp>
        <p:nvSpPr>
          <p:cNvPr id="49" name="TextBox 48"/>
          <p:cNvSpPr txBox="1"/>
          <p:nvPr/>
        </p:nvSpPr>
        <p:spPr>
          <a:xfrm>
            <a:off x="1927578" y="4625610"/>
            <a:ext cx="1655655" cy="523220"/>
          </a:xfrm>
          <a:prstGeom prst="rect">
            <a:avLst/>
          </a:prstGeom>
        </p:spPr>
        <p:txBody>
          <a:bodyPr wrap="square" rtlCol="0">
            <a:spAutoFit/>
          </a:bodyPr>
          <a:lstStyle/>
          <a:p>
            <a:pPr algn="ctr"/>
            <a:r>
              <a:rPr lang="en-CA" sz="2800" dirty="0" smtClean="0">
                <a:solidFill>
                  <a:schemeClr val="accent1"/>
                </a:solidFill>
              </a:rPr>
              <a:t> 0.7%</a:t>
            </a:r>
          </a:p>
        </p:txBody>
      </p:sp>
      <p:sp>
        <p:nvSpPr>
          <p:cNvPr id="50" name="TextBox 49"/>
          <p:cNvSpPr txBox="1"/>
          <p:nvPr/>
        </p:nvSpPr>
        <p:spPr>
          <a:xfrm>
            <a:off x="1949180" y="5067560"/>
            <a:ext cx="1652334" cy="1169551"/>
          </a:xfrm>
          <a:prstGeom prst="rect">
            <a:avLst/>
          </a:prstGeom>
        </p:spPr>
        <p:txBody>
          <a:bodyPr wrap="square" rtlCol="0">
            <a:spAutoFit/>
          </a:bodyPr>
          <a:lstStyle/>
          <a:p>
            <a:r>
              <a:rPr lang="en-CA" sz="1000" dirty="0" smtClean="0"/>
              <a:t>Unauthorized and malicious network access. Most targeted industries include:</a:t>
            </a:r>
          </a:p>
          <a:p>
            <a:pPr marL="171450" indent="-171450">
              <a:buFont typeface="Arial" panose="020B0604020202020204" pitchFamily="34" charset="0"/>
              <a:buChar char="•"/>
            </a:pPr>
            <a:r>
              <a:rPr lang="en-CA" sz="1000" dirty="0" smtClean="0"/>
              <a:t>Manufacturing</a:t>
            </a:r>
          </a:p>
          <a:p>
            <a:pPr marL="171450" indent="-171450">
              <a:buFont typeface="Arial" panose="020B0604020202020204" pitchFamily="34" charset="0"/>
              <a:buChar char="•"/>
            </a:pPr>
            <a:r>
              <a:rPr lang="en-CA" sz="1000" dirty="0" smtClean="0"/>
              <a:t>Public</a:t>
            </a:r>
          </a:p>
          <a:p>
            <a:pPr marL="171450" indent="-171450">
              <a:buFont typeface="Arial" panose="020B0604020202020204" pitchFamily="34" charset="0"/>
              <a:buChar char="•"/>
            </a:pPr>
            <a:r>
              <a:rPr lang="en-CA" sz="1000" dirty="0" smtClean="0"/>
              <a:t>Professional</a:t>
            </a:r>
          </a:p>
        </p:txBody>
      </p:sp>
      <p:sp>
        <p:nvSpPr>
          <p:cNvPr id="51" name="TextBox 50"/>
          <p:cNvSpPr txBox="1"/>
          <p:nvPr/>
        </p:nvSpPr>
        <p:spPr>
          <a:xfrm>
            <a:off x="3759358" y="4629156"/>
            <a:ext cx="1655655" cy="523220"/>
          </a:xfrm>
          <a:prstGeom prst="rect">
            <a:avLst/>
          </a:prstGeom>
        </p:spPr>
        <p:txBody>
          <a:bodyPr wrap="square" rtlCol="0">
            <a:spAutoFit/>
          </a:bodyPr>
          <a:lstStyle/>
          <a:p>
            <a:pPr algn="ctr"/>
            <a:r>
              <a:rPr lang="en-CA" sz="2800" dirty="0" smtClean="0">
                <a:solidFill>
                  <a:schemeClr val="accent1"/>
                </a:solidFill>
              </a:rPr>
              <a:t> 0.5%</a:t>
            </a:r>
          </a:p>
        </p:txBody>
      </p:sp>
      <p:sp>
        <p:nvSpPr>
          <p:cNvPr id="52" name="TextBox 51"/>
          <p:cNvSpPr txBox="1"/>
          <p:nvPr/>
        </p:nvSpPr>
        <p:spPr>
          <a:xfrm>
            <a:off x="3760504" y="5067560"/>
            <a:ext cx="1664366" cy="1169551"/>
          </a:xfrm>
          <a:prstGeom prst="rect">
            <a:avLst/>
          </a:prstGeom>
        </p:spPr>
        <p:txBody>
          <a:bodyPr wrap="square" rtlCol="0">
            <a:spAutoFit/>
          </a:bodyPr>
          <a:lstStyle/>
          <a:p>
            <a:r>
              <a:rPr lang="en-CA" sz="1000" dirty="0" smtClean="0"/>
              <a:t>Remote attacks on POS terminals and controllers. Most frequently targeted industries include:</a:t>
            </a:r>
          </a:p>
          <a:p>
            <a:pPr marL="171450" indent="-171450">
              <a:buFont typeface="Arial" panose="020B0604020202020204" pitchFamily="34" charset="0"/>
              <a:buChar char="•"/>
            </a:pPr>
            <a:r>
              <a:rPr lang="en-CA" sz="1000" dirty="0" smtClean="0"/>
              <a:t>Accommodation &amp; Food Services</a:t>
            </a:r>
          </a:p>
          <a:p>
            <a:pPr marL="171450" indent="-171450">
              <a:buFont typeface="Arial" panose="020B0604020202020204" pitchFamily="34" charset="0"/>
              <a:buChar char="•"/>
            </a:pPr>
            <a:r>
              <a:rPr lang="en-CA" sz="1000" dirty="0" smtClean="0"/>
              <a:t>Retail</a:t>
            </a:r>
          </a:p>
        </p:txBody>
      </p:sp>
      <p:sp>
        <p:nvSpPr>
          <p:cNvPr id="53" name="TextBox 52"/>
          <p:cNvSpPr txBox="1"/>
          <p:nvPr/>
        </p:nvSpPr>
        <p:spPr>
          <a:xfrm>
            <a:off x="5575095" y="4624210"/>
            <a:ext cx="1655655" cy="523220"/>
          </a:xfrm>
          <a:prstGeom prst="rect">
            <a:avLst/>
          </a:prstGeom>
        </p:spPr>
        <p:txBody>
          <a:bodyPr wrap="square" rtlCol="0">
            <a:spAutoFit/>
          </a:bodyPr>
          <a:lstStyle/>
          <a:p>
            <a:pPr algn="ctr"/>
            <a:r>
              <a:rPr lang="en-CA" sz="2800" dirty="0" smtClean="0">
                <a:solidFill>
                  <a:schemeClr val="accent1"/>
                </a:solidFill>
              </a:rPr>
              <a:t> 0.2%</a:t>
            </a:r>
          </a:p>
        </p:txBody>
      </p:sp>
      <p:sp>
        <p:nvSpPr>
          <p:cNvPr id="54" name="TextBox 53"/>
          <p:cNvSpPr txBox="1"/>
          <p:nvPr/>
        </p:nvSpPr>
        <p:spPr>
          <a:xfrm>
            <a:off x="5583860" y="5067560"/>
            <a:ext cx="1664366" cy="1169551"/>
          </a:xfrm>
          <a:prstGeom prst="rect">
            <a:avLst/>
          </a:prstGeom>
        </p:spPr>
        <p:txBody>
          <a:bodyPr wrap="square" rtlCol="0">
            <a:spAutoFit/>
          </a:bodyPr>
          <a:lstStyle/>
          <a:p>
            <a:r>
              <a:rPr lang="en-CA" sz="1000" dirty="0" smtClean="0"/>
              <a:t>Skimming devices that are implanted on an asset to read payment cards. Devices include:</a:t>
            </a:r>
          </a:p>
          <a:p>
            <a:pPr marL="171450" indent="-171450">
              <a:buFont typeface="Arial" panose="020B0604020202020204" pitchFamily="34" charset="0"/>
              <a:buChar char="•"/>
            </a:pPr>
            <a:r>
              <a:rPr lang="en-CA" sz="1000" dirty="0" smtClean="0"/>
              <a:t>ATMs</a:t>
            </a:r>
          </a:p>
          <a:p>
            <a:pPr marL="171450" indent="-171450">
              <a:buFont typeface="Arial" panose="020B0604020202020204" pitchFamily="34" charset="0"/>
              <a:buChar char="•"/>
            </a:pPr>
            <a:r>
              <a:rPr lang="en-CA" sz="1000" dirty="0" smtClean="0"/>
              <a:t>Gas pumps</a:t>
            </a:r>
          </a:p>
          <a:p>
            <a:pPr marL="171450" indent="-171450">
              <a:buFont typeface="Arial" panose="020B0604020202020204" pitchFamily="34" charset="0"/>
              <a:buChar char="•"/>
            </a:pPr>
            <a:r>
              <a:rPr lang="en-CA" sz="1000" dirty="0" smtClean="0"/>
              <a:t>POS terminals</a:t>
            </a:r>
          </a:p>
        </p:txBody>
      </p:sp>
      <p:sp>
        <p:nvSpPr>
          <p:cNvPr id="55" name="Rectangle 54"/>
          <p:cNvSpPr/>
          <p:nvPr/>
        </p:nvSpPr>
        <p:spPr>
          <a:xfrm>
            <a:off x="34767" y="6303747"/>
            <a:ext cx="3076483" cy="246221"/>
          </a:xfrm>
          <a:prstGeom prst="rect">
            <a:avLst/>
          </a:prstGeom>
        </p:spPr>
        <p:txBody>
          <a:bodyPr wrap="none">
            <a:spAutoFit/>
          </a:bodyPr>
          <a:lstStyle/>
          <a:p>
            <a:r>
              <a:rPr lang="en-CA" sz="1000" b="1" dirty="0" smtClean="0"/>
              <a:t>Source: </a:t>
            </a:r>
            <a:r>
              <a:rPr lang="en-CA" sz="1000" dirty="0" smtClean="0"/>
              <a:t>“2017 </a:t>
            </a:r>
            <a:r>
              <a:rPr lang="en-CA" sz="1000" dirty="0"/>
              <a:t>Data Breach Investigations </a:t>
            </a:r>
            <a:r>
              <a:rPr lang="en-CA" sz="1000" dirty="0" smtClean="0"/>
              <a:t>Report” </a:t>
            </a:r>
            <a:endParaRPr lang="en-CA" sz="1000" dirty="0"/>
          </a:p>
        </p:txBody>
      </p:sp>
    </p:spTree>
    <p:extLst>
      <p:ext uri="{BB962C8B-B14F-4D97-AF65-F5344CB8AC3E}">
        <p14:creationId xmlns:p14="http://schemas.microsoft.com/office/powerpoint/2010/main" val="240895662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a79565a41421d0e5a461827ab8a64c2a6dcf93"/>
  <p:tag name="ISPRING_RESOURCE_PATHS_HASH_2" val="b4f66ad4a07985a5d9c49e97317bbc23e3ea47f"/>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Kj8l48tp_UK_EHFusKahE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nWEnvIeHi0yXIJdCj4IaU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Kj8l48tp_UK_EHFusKahE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OGWnekO3c0mQzmfrE9jU2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TpZ1ZSnW5kKfGGM0nambF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TpZ1ZSnW5kKfGGM0nambF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TpZ1ZSnW5kKfGGM0nambF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pZ1ZSnW5kKfGGM0nambF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za5tjlK6.E.x4CrBCUWjL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za5tjlK6.E.x4CrBCUWjL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OGWnekO3c0mQzmfrE9jU2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nWEnvIeHi0yXIJdCj4IaU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j8l48tp_UK_EHFusKahE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nWEnvIeHi0yXIJdCj4IaU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Kj8l48tp_UK_EHFusKahE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C8gJU.P9ekO5Nbf0oFFDd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TpZ1ZSnW5kKfGGM0nambF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TpZ1ZSnW5kKfGGM0nambF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TpZ1ZSnW5kKfGGM0nambF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TpZ1ZSnW5kKfGGM0nambF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a5tjlK6.E.x4CrBCUWjL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a5tjlK6.E.x4CrBCUWjL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WEnvIeHi0yXIJdCj4IaUg"/>
</p:tagLst>
</file>

<file path=ppt/theme/theme1.xml><?xml version="1.0" encoding="utf-8"?>
<a:theme xmlns:a="http://schemas.openxmlformats.org/drawingml/2006/main" name="Theme1">
  <a:themeElements>
    <a:clrScheme name="Harmony">
      <a:dk1>
        <a:srgbClr val="333333"/>
      </a:dk1>
      <a:lt1>
        <a:srgbClr val="FFFFFF"/>
      </a:lt1>
      <a:dk2>
        <a:srgbClr val="333333"/>
      </a:dk2>
      <a:lt2>
        <a:srgbClr val="FFFFFF"/>
      </a:lt2>
      <a:accent1>
        <a:srgbClr val="29475F"/>
      </a:accent1>
      <a:accent2>
        <a:srgbClr val="B0C534"/>
      </a:accent2>
      <a:accent3>
        <a:srgbClr val="96B8D2"/>
      </a:accent3>
      <a:accent4>
        <a:srgbClr val="FFFFFF"/>
      </a:accent4>
      <a:accent5>
        <a:srgbClr val="FFFFFF"/>
      </a:accent5>
      <a:accent6>
        <a:srgbClr val="FFFFFF"/>
      </a:accent6>
      <a:hlink>
        <a:srgbClr val="2576B7"/>
      </a:hlink>
      <a:folHlink>
        <a:srgbClr val="C77709"/>
      </a:folHlink>
    </a:clrScheme>
    <a:fontScheme name="InfoTech">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wrap="none" rtlCol="0">
        <a:spAutoFit/>
      </a:bodyPr>
      <a:lstStyle>
        <a:defPPr>
          <a:defRPr sz="1200" dirty="0" smtClean="0"/>
        </a:defPPr>
      </a:lstStyle>
    </a:txDef>
  </a:objectDefaults>
  <a:extraClrSchemeLst/>
  <a:extLst>
    <a:ext uri="{05A4C25C-085E-4340-85A3-A5531E510DB2}">
      <thm15:themeFamily xmlns:thm15="http://schemas.microsoft.com/office/thememl/2012/main" name="Theme1" id="{EBFD412A-D0D7-4935-89A2-AA989FD4DBC8}" vid="{7B7BA5CB-5882-4576-92F3-CD74C431C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11925</Words>
  <Application>Microsoft Office PowerPoint</Application>
  <PresentationFormat>On-screen Show (4:3)</PresentationFormat>
  <Paragraphs>1153</Paragraphs>
  <Slides>65</Slides>
  <Notes>28</Notes>
  <HiddenSlides>0</HiddenSlides>
  <MMClips>0</MMClips>
  <ScaleCrop>false</ScaleCrop>
  <HeadingPairs>
    <vt:vector size="8" baseType="variant">
      <vt:variant>
        <vt:lpstr>Fonts Used</vt:lpstr>
      </vt:variant>
      <vt:variant>
        <vt:i4>9</vt:i4>
      </vt:variant>
      <vt:variant>
        <vt:lpstr>Theme</vt:lpstr>
      </vt:variant>
      <vt:variant>
        <vt:i4>1</vt:i4>
      </vt:variant>
      <vt:variant>
        <vt:lpstr>Slide Titles</vt:lpstr>
      </vt:variant>
      <vt:variant>
        <vt:i4>65</vt:i4>
      </vt:variant>
      <vt:variant>
        <vt:lpstr>Custom Shows</vt:lpstr>
      </vt:variant>
      <vt:variant>
        <vt:i4>1</vt:i4>
      </vt:variant>
    </vt:vector>
  </HeadingPairs>
  <TitlesOfParts>
    <vt:vector size="76" baseType="lpstr">
      <vt:lpstr>MS PGothic</vt:lpstr>
      <vt:lpstr>Arial</vt:lpstr>
      <vt:lpstr>Calibri</vt:lpstr>
      <vt:lpstr>Courier New</vt:lpstr>
      <vt:lpstr>Georgia</vt:lpstr>
      <vt:lpstr>Open Sans</vt:lpstr>
      <vt:lpstr>Symbol</vt:lpstr>
      <vt:lpstr>Times New Roman</vt:lpstr>
      <vt:lpstr>Wingdings</vt:lpstr>
      <vt:lpstr>Theme1</vt:lpstr>
      <vt:lpstr>PowerPoint Presentation</vt:lpstr>
      <vt:lpstr>Table of contents</vt:lpstr>
      <vt:lpstr>PowerPoint Presentation</vt:lpstr>
      <vt:lpstr>Our understanding of the problem</vt:lpstr>
      <vt:lpstr>Executive summary</vt:lpstr>
      <vt:lpstr>It’s not a matter of if you have a security incident, but when </vt:lpstr>
      <vt:lpstr>Data breaches are resulting in major costs across industries</vt:lpstr>
      <vt:lpstr>Data breaches can cause serious reputational harm </vt:lpstr>
      <vt:lpstr>Data breaches are not the only threat to be concerned about</vt:lpstr>
      <vt:lpstr>Understand the role of communications in incident response</vt:lpstr>
      <vt:lpstr>Use these icons to help direct you as you navigate this research </vt:lpstr>
      <vt:lpstr>Info-Tech offers various levels of support to best suit your needs</vt:lpstr>
      <vt:lpstr>Master Your Security Incident Response Communications Program</vt:lpstr>
      <vt:lpstr>PowerPoint Presentation</vt:lpstr>
      <vt:lpstr>Phase 1: Dive Into Communications Planning</vt:lpstr>
      <vt:lpstr>Phase 1 outline</vt:lpstr>
      <vt:lpstr>Learn the basics of incident response communications</vt:lpstr>
      <vt:lpstr>Learn the basics of incident response communications continued </vt:lpstr>
      <vt:lpstr>Confront the challenges associated with incident response communications planning</vt:lpstr>
      <vt:lpstr>Reap the benefits of preparedness</vt:lpstr>
      <vt:lpstr>Reap the benefits of preparedness continued</vt:lpstr>
      <vt:lpstr>Appreciate the diversity of the SIRT</vt:lpstr>
      <vt:lpstr>Assemble the SIRT</vt:lpstr>
      <vt:lpstr>Consider the kinds of threats that are most likely to occur</vt:lpstr>
      <vt:lpstr>Remember your regulatory and other reporting obligations</vt:lpstr>
      <vt:lpstr>Remember your regulatory and other reporting obligations continued</vt:lpstr>
      <vt:lpstr>Determine the threat escalation protocol</vt:lpstr>
      <vt:lpstr>Example: threat escalation protocol for a financial organization</vt:lpstr>
      <vt:lpstr>Assign roles and responsibilities for the threat management process (RACI)</vt:lpstr>
      <vt:lpstr>Begin considering your message</vt:lpstr>
      <vt:lpstr>Seek to STAAR in your incident response communications</vt:lpstr>
      <vt:lpstr>Avoid the mistakes Equifax made</vt:lpstr>
      <vt:lpstr>Appreciate the techniques of Twitter and Under Armour </vt:lpstr>
      <vt:lpstr>PowerPoint Presentation</vt:lpstr>
      <vt:lpstr>Phase 2: Develop Your Communications Plan</vt:lpstr>
      <vt:lpstr>Phase 2 outline</vt:lpstr>
      <vt:lpstr>Create an internal communications plan</vt:lpstr>
      <vt:lpstr>Customize the Security Incident Response Interdepartmental Communications Template</vt:lpstr>
      <vt:lpstr>Develop an external communications strategy</vt:lpstr>
      <vt:lpstr>Develop an external communications strategy continued</vt:lpstr>
      <vt:lpstr>Understand the usual sequence of external communications</vt:lpstr>
      <vt:lpstr>Use remediation stages to guide your communications schedule</vt:lpstr>
      <vt:lpstr>Manage the fallout from the incident</vt:lpstr>
      <vt:lpstr>Manage the fallout from the incident continued</vt:lpstr>
      <vt:lpstr>Manage the fallout from the incident continued </vt:lpstr>
      <vt:lpstr>Consider customer compensation carefully</vt:lpstr>
      <vt:lpstr>Appreciate the role of social media</vt:lpstr>
      <vt:lpstr>Draft the Security Incident Communications Policy Template</vt:lpstr>
      <vt:lpstr>Customize the Security Incident Communications Guidelines and Templates</vt:lpstr>
      <vt:lpstr>Run tabletop exercises to test the communications protocols</vt:lpstr>
      <vt:lpstr>Conduct a post-mortem review of the incident</vt:lpstr>
      <vt:lpstr>Track metrics for your incident response communications with the Security Incident Metrics Tool</vt:lpstr>
      <vt:lpstr>Establish baseline metrics</vt:lpstr>
      <vt:lpstr>Consider sharing information with your peers</vt:lpstr>
      <vt:lpstr>Insight breakdown</vt:lpstr>
      <vt:lpstr>Summary of accomplishment</vt:lpstr>
      <vt:lpstr>Research contributors and experts</vt:lpstr>
      <vt:lpstr>Research contributors and experts</vt:lpstr>
      <vt:lpstr>Research contributors and experts</vt:lpstr>
      <vt:lpstr>Research contributors and experts</vt:lpstr>
      <vt:lpstr>Research contributors and experts</vt:lpstr>
      <vt:lpstr>Research contributors and experts</vt:lpstr>
      <vt:lpstr>Related Info-Tech research</vt:lpstr>
      <vt:lpstr>Bibliography</vt:lpstr>
      <vt:lpstr>Bibliography</vt:lpstr>
      <vt:lpstr>Custom Show 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2018-08-31T12:43:41Z</dcterms:created>
  <dcterms:modified xsi:type="dcterms:W3CDTF">2018-11-12T18:23:26Z</dcterms:modified>
</cp:coreProperties>
</file>