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/>
    <p:restoredTop sz="94690"/>
  </p:normalViewPr>
  <p:slideViewPr>
    <p:cSldViewPr snapToGrid="0" snapToObjects="1">
      <p:cViewPr>
        <p:scale>
          <a:sx n="80" d="100"/>
          <a:sy n="80" d="100"/>
        </p:scale>
        <p:origin x="145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F259-725E-E642-A91A-222607742DF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9A17-BCE8-D640-8808-73EE87D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F9A17-BCE8-D640-8808-73EE87DD0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F9A17-BCE8-D640-8808-73EE87DD0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Proyek</a:t>
            </a:r>
            <a:r>
              <a:rPr lang="en-US" sz="5400" dirty="0" smtClean="0"/>
              <a:t> </a:t>
            </a:r>
            <a:r>
              <a:rPr lang="en-US" sz="5400" dirty="0" err="1" smtClean="0"/>
              <a:t>Sistem</a:t>
            </a:r>
            <a:r>
              <a:rPr lang="en-US" sz="5400" dirty="0" smtClean="0"/>
              <a:t> </a:t>
            </a:r>
            <a:r>
              <a:rPr lang="en-US" sz="5400" dirty="0" err="1" smtClean="0"/>
              <a:t>Aplikasi</a:t>
            </a:r>
            <a:r>
              <a:rPr lang="en-US" sz="5400" dirty="0" smtClean="0"/>
              <a:t> </a:t>
            </a:r>
            <a:r>
              <a:rPr lang="en-US" sz="5400" dirty="0" err="1" smtClean="0"/>
              <a:t>Administrasi</a:t>
            </a:r>
            <a:r>
              <a:rPr lang="en-US" sz="5400" dirty="0" smtClean="0"/>
              <a:t> </a:t>
            </a:r>
            <a:r>
              <a:rPr lang="en-US" sz="5400" dirty="0" err="1" smtClean="0"/>
              <a:t>desa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6600" dirty="0" smtClean="0"/>
              <a:t>“</a:t>
            </a:r>
            <a:r>
              <a:rPr lang="en-US" sz="6600" dirty="0" err="1" smtClean="0"/>
              <a:t>Desa</a:t>
            </a:r>
            <a:r>
              <a:rPr lang="en-US" sz="6600" dirty="0" smtClean="0"/>
              <a:t> </a:t>
            </a:r>
            <a:r>
              <a:rPr lang="en-US" sz="6600" dirty="0" err="1" smtClean="0"/>
              <a:t>Pintar</a:t>
            </a:r>
            <a:r>
              <a:rPr lang="en-US" sz="6600" dirty="0" smtClean="0"/>
              <a:t>”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| Eva | Richard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: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data </a:t>
            </a:r>
            <a:r>
              <a:rPr lang="en-US" sz="2800" dirty="0" err="1"/>
              <a:t>desa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desa</a:t>
            </a:r>
            <a:r>
              <a:rPr lang="en-US" sz="2800" dirty="0"/>
              <a:t>, logo </a:t>
            </a:r>
            <a:r>
              <a:rPr lang="en-US" sz="2800" dirty="0" err="1"/>
              <a:t>desa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 </a:t>
            </a:r>
            <a:r>
              <a:rPr lang="en-US" sz="2800" dirty="0" err="1"/>
              <a:t>guna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surat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desa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siap</a:t>
            </a:r>
            <a:r>
              <a:rPr lang="en-US" sz="2800" dirty="0"/>
              <a:t> print, </a:t>
            </a:r>
            <a:r>
              <a:rPr lang="en-US" sz="2800" dirty="0" err="1"/>
              <a:t>dokumen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diubah</a:t>
            </a:r>
            <a:r>
              <a:rPr lang="en-US" sz="2800" dirty="0"/>
              <a:t> (excel, word, </a:t>
            </a:r>
            <a:r>
              <a:rPr lang="en-US" sz="2800" dirty="0" err="1"/>
              <a:t>dll</a:t>
            </a:r>
            <a:r>
              <a:rPr lang="en-US" sz="2800" dirty="0"/>
              <a:t>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diubah</a:t>
            </a:r>
            <a:r>
              <a:rPr lang="en-US" sz="2800" dirty="0"/>
              <a:t> (PDF).</a:t>
            </a:r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sebagaimana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laporan-laporan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22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endParaRPr lang="en-US" dirty="0"/>
          </a:p>
        </p:txBody>
      </p:sp>
      <p:pic>
        <p:nvPicPr>
          <p:cNvPr id="6146" name="Picture 2" descr="https://lh5.googleusercontent.com/6Yr-mQgt3RkYtxQ2MQCElvIb0pcpEye34I3DH6AECaFZpDXJpWgaPtvoCcvYM3pq5wduGSDKnVZcv96AywAxwzLBHvIofJFHLGrRUtT1-L8AuUbmiln2x58xrQFIcpDlYWixCst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80" y="1874517"/>
            <a:ext cx="7246117" cy="476208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/>
          </a:p>
        </p:txBody>
      </p:sp>
      <p:pic>
        <p:nvPicPr>
          <p:cNvPr id="7170" name="Picture 2" descr="https://lh6.googleusercontent.com/JXNXiUUAK9nd1M9r3SvOCI9NHIYVwrT236oR7Mv3Iosw4He3l-nJRE49544XDTUtNQQoeLWs1a3i-GLR22yp2Zhk6lg4p2P-KiXGhGDYRkLsEbBLzpOGr_9Mtw0czs57sM3dDud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54" y="1507958"/>
            <a:ext cx="7834642" cy="51501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8194" name="Picture 2" descr="https://lh4.googleusercontent.com/O9sqnoM9nqfW5mWIB-EU5BXgmDshEmdewMQOvrRQ8zZF4lU1rzCTYz0ozQPJ5dnagGDAeBo4pfQwJGCGRFd7MXdRhIEjV1h87VQmTitGY0wcQSBn353ztFe86hsSZjiEXRxcX16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44" y="1555453"/>
            <a:ext cx="7820862" cy="505519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, </a:t>
            </a:r>
            <a:r>
              <a:rPr lang="en-US" dirty="0" err="1" smtClean="0"/>
              <a:t>retribusi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</p:txBody>
      </p:sp>
      <p:pic>
        <p:nvPicPr>
          <p:cNvPr id="9218" name="Picture 2" descr="https://lh3.googleusercontent.com/BQQ-V1SmhDWyyACII3o0VF3jEpk08PgNinlaaEo_MB7Rr3wsNdrpCsP8OYPkcosWI4aLIGKuJR3hjQ_xr4sgYirSFPxKQkMI_PGLlt9AzEd3YpEs901BRv5sq7pBreKHjk5i2Af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32" y="1874517"/>
            <a:ext cx="7066214" cy="45832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</a:t>
            </a:r>
            <a:r>
              <a:rPr lang="en-US" dirty="0" err="1" smtClean="0"/>
              <a:t>desa</a:t>
            </a:r>
            <a:endParaRPr lang="en-US" dirty="0"/>
          </a:p>
        </p:txBody>
      </p:sp>
      <p:pic>
        <p:nvPicPr>
          <p:cNvPr id="10242" name="Picture 2" descr="https://lh4.googleusercontent.com/vJIxFiuXDD1TJfE5C9w5DQ429-bjZYNMYaXI3-L6j5DYhlthzd7xy4CfkJSB19XMmt6ssa9FIsJ4gR76bhRNK02TrBZm_sApxj-A3SlS4Qd48qliA0YrREmrImRVy--lJC_dUg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97" y="1363585"/>
            <a:ext cx="7981284" cy="50860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52" y="1781342"/>
            <a:ext cx="9661246" cy="460341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80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non-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dijalankan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 smtClean="0"/>
              <a:t>tertutup</a:t>
            </a:r>
            <a:endParaRPr lang="en-US" sz="3200" dirty="0"/>
          </a:p>
          <a:p>
            <a:r>
              <a:rPr lang="en-US" sz="3200" dirty="0" err="1"/>
              <a:t>Tema</a:t>
            </a:r>
            <a:r>
              <a:rPr lang="en-US" sz="3200" dirty="0"/>
              <a:t> </a:t>
            </a:r>
            <a:r>
              <a:rPr lang="en-US" sz="3200" dirty="0" err="1"/>
              <a:t>desain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disesuaikan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buku-buku</a:t>
            </a:r>
            <a:r>
              <a:rPr lang="en-US" sz="3200" dirty="0"/>
              <a:t> </a:t>
            </a:r>
            <a:r>
              <a:rPr lang="en-US" sz="3200" dirty="0" err="1"/>
              <a:t>laporan</a:t>
            </a:r>
            <a:r>
              <a:rPr lang="en-US" sz="3200" dirty="0"/>
              <a:t> </a:t>
            </a:r>
            <a:r>
              <a:rPr lang="en-US" sz="3200" dirty="0" err="1" smtClean="0"/>
              <a:t>desa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3" y="1567979"/>
            <a:ext cx="8302124" cy="503014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30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Data :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tunai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84321"/>
              </p:ext>
            </p:extLst>
          </p:nvPr>
        </p:nvGraphicFramePr>
        <p:xfrm>
          <a:off x="1250950" y="1540040"/>
          <a:ext cx="10179051" cy="518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210"/>
                <a:gridCol w="1421472"/>
                <a:gridCol w="1568521"/>
                <a:gridCol w="1682894"/>
                <a:gridCol w="4868954"/>
              </a:tblGrid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Kolom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Tipe Data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Panjang Data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Keterangan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bilangan bulat terurut.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tg_trans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terjadinya transaksi.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kd_rek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kode rekening. Contoh : 1112.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555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uraian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keterangan penggunaan/penerimaan dana secara singkat. Contoh : Pembelian ATK.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555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harga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harga satuan atau jumlah uang yang diterima atau dikeluarkan untuk pembelian jasa.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volume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jumlah barang/jasa yang dibeli. Nilai awalnya adalah 1.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555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jenis_dana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kode dari tabel referensi. Nilainya adalah : 1 = Bendahara (KAS); 2 = Masyarakat (Swadaya); 3 = Pajak; 4 = Retribusi.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bukti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nama file bukti yang diunggah.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saldo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saldo akhir terkait dana yang digunakan.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  <a:tr h="28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Berisikan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keterangan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transaksi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terjadi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1885" marR="31885" marT="31885" marB="3188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Pengarsipan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administrasi</a:t>
            </a:r>
            <a:r>
              <a:rPr lang="en-US" sz="2800" dirty="0" smtClean="0"/>
              <a:t> </a:t>
            </a:r>
            <a:r>
              <a:rPr lang="en-US" sz="2800" dirty="0" err="1" smtClean="0"/>
              <a:t>keuangan</a:t>
            </a:r>
            <a:r>
              <a:rPr lang="en-US" sz="2800" dirty="0" smtClean="0"/>
              <a:t> </a:t>
            </a:r>
            <a:r>
              <a:rPr lang="en-US" sz="2800" dirty="0" err="1" smtClean="0"/>
              <a:t>desa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konvensional</a:t>
            </a:r>
            <a:r>
              <a:rPr lang="en-US" sz="2800" dirty="0" smtClean="0"/>
              <a:t> </a:t>
            </a:r>
            <a:r>
              <a:rPr lang="en-US" sz="2800" dirty="0" err="1" smtClean="0"/>
              <a:t>menyulitkan</a:t>
            </a:r>
            <a:r>
              <a:rPr lang="en-US" sz="2800" dirty="0" smtClean="0"/>
              <a:t> </a:t>
            </a:r>
            <a:r>
              <a:rPr lang="en-US" sz="2800" dirty="0" err="1" smtClean="0"/>
              <a:t>petugas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menari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Umur</a:t>
            </a:r>
            <a:r>
              <a:rPr lang="en-US" sz="2800" dirty="0" smtClean="0"/>
              <a:t> media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konvensional</a:t>
            </a:r>
            <a:r>
              <a:rPr lang="en-US" sz="2800" dirty="0" smtClean="0"/>
              <a:t> (</a:t>
            </a:r>
            <a:r>
              <a:rPr lang="en-US" sz="2800" dirty="0" err="1" smtClean="0"/>
              <a:t>kertas</a:t>
            </a:r>
            <a:r>
              <a:rPr lang="en-US" sz="2800" dirty="0" smtClean="0"/>
              <a:t>) </a:t>
            </a:r>
            <a:r>
              <a:rPr lang="en-US" sz="2800" dirty="0" err="1" smtClean="0"/>
              <a:t>terbatas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membutuhkan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lampau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memakan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relatif</a:t>
            </a:r>
            <a:r>
              <a:rPr lang="en-US" sz="2800" dirty="0" smtClean="0"/>
              <a:t> lama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pencariannya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47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data : </a:t>
            </a:r>
            <a:r>
              <a:rPr lang="en-US" dirty="0" err="1" smtClean="0"/>
              <a:t>Transaksi</a:t>
            </a:r>
            <a:r>
              <a:rPr lang="en-US" dirty="0" smtClean="0"/>
              <a:t> bank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67455"/>
              </p:ext>
            </p:extLst>
          </p:nvPr>
        </p:nvGraphicFramePr>
        <p:xfrm>
          <a:off x="1251678" y="1441150"/>
          <a:ext cx="10177591" cy="5184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119"/>
                <a:gridCol w="1421268"/>
                <a:gridCol w="1568298"/>
                <a:gridCol w="1682652"/>
                <a:gridCol w="4868254"/>
              </a:tblGrid>
              <a:tr h="222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Kolom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Tipe Data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Panjang Data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Keterangan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222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bilangan bulat terurut.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222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tg_trans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terjadinya transaksi.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5267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uraian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keterangan penggunaan/penerimaan dana secara singkat. Contoh : Pembelian ATK.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222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harga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nilai rupiah yang ditransaksikan.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678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jenis_transaksi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kode dari tabel referensi. Nilainya adalah : 1 = Setor Tunai; 2 = Tarik Dana; 3 = Pembayaran Pajak; 4 = Penerimaan Bunga.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222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bukti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nama file bukti yang diunggah.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5267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biaya_adm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nilai rupiah biaya administrasi dari transaksi yang terjadi. Nilai awalnya adalah 0.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3746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saldo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Berisikan saldo akhir terkait dana yang digunakan.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  <a:tr h="3746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Berisikan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keterangan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transaksi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terjadi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5209" marR="35209" marT="35209" marB="352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12290" name="Picture 2" descr="creen Shot 2017-09-13 at 7.40.32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60" y="2245895"/>
            <a:ext cx="9964230" cy="36743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pengembangan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bergantung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</a:t>
            </a:r>
            <a:r>
              <a:rPr lang="en-US" sz="3200" dirty="0" err="1" smtClean="0"/>
              <a:t>permintaan</a:t>
            </a:r>
            <a:endParaRPr lang="en-US" sz="3200" dirty="0"/>
          </a:p>
          <a:p>
            <a:r>
              <a:rPr lang="en-US" sz="3200" dirty="0" err="1" smtClean="0"/>
              <a:t>Klien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mengetahui</a:t>
            </a:r>
            <a:r>
              <a:rPr lang="en-US" sz="3200" dirty="0" smtClean="0"/>
              <a:t> </a:t>
            </a:r>
            <a:r>
              <a:rPr lang="en-US" sz="3200" dirty="0" err="1" smtClean="0"/>
              <a:t>apa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sebenarnya</a:t>
            </a:r>
            <a:r>
              <a:rPr lang="en-US" sz="3200" dirty="0"/>
              <a:t> </a:t>
            </a:r>
            <a:r>
              <a:rPr lang="en-US" sz="3200" dirty="0" err="1" smtClean="0"/>
              <a:t>ingin</a:t>
            </a:r>
            <a:r>
              <a:rPr lang="en-US" sz="3200" dirty="0" smtClean="0"/>
              <a:t> </a:t>
            </a:r>
            <a:r>
              <a:rPr lang="en-US" sz="3200" dirty="0" err="1" smtClean="0"/>
              <a:t>dibuat</a:t>
            </a:r>
            <a:endParaRPr lang="en-US" sz="3200" dirty="0" smtClean="0"/>
          </a:p>
          <a:p>
            <a:r>
              <a:rPr lang="en-US" sz="3200" dirty="0" err="1" smtClean="0"/>
              <a:t>Komunikasi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terhambat</a:t>
            </a:r>
            <a:r>
              <a:rPr lang="en-US" sz="3200" dirty="0" smtClean="0"/>
              <a:t>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pengembang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pihak</a:t>
            </a:r>
            <a:r>
              <a:rPr lang="en-US" sz="3200" dirty="0" smtClean="0"/>
              <a:t> </a:t>
            </a:r>
            <a:r>
              <a:rPr lang="en-US" sz="3200" dirty="0" err="1" smtClean="0"/>
              <a:t>ketiga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7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Dokumentasi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keuangan</a:t>
            </a:r>
            <a:r>
              <a:rPr lang="en-US" sz="3200" dirty="0" smtClean="0"/>
              <a:t> </a:t>
            </a:r>
            <a:r>
              <a:rPr lang="en-US" sz="3200" dirty="0" err="1" smtClean="0"/>
              <a:t>desa</a:t>
            </a:r>
            <a:endParaRPr lang="en-US" sz="3200" dirty="0"/>
          </a:p>
          <a:p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 err="1" smtClean="0"/>
              <a:t>laporan</a:t>
            </a:r>
            <a:r>
              <a:rPr lang="en-US" sz="3200" dirty="0" smtClean="0"/>
              <a:t> </a:t>
            </a:r>
            <a:r>
              <a:rPr lang="en-US" sz="3200" dirty="0" err="1" smtClean="0"/>
              <a:t>keuangan</a:t>
            </a:r>
            <a:r>
              <a:rPr lang="en-US" sz="3200" dirty="0" smtClean="0"/>
              <a:t> </a:t>
            </a:r>
            <a:r>
              <a:rPr lang="en-US" sz="3200" dirty="0" err="1" smtClean="0"/>
              <a:t>desa</a:t>
            </a:r>
            <a:endParaRPr lang="en-US" sz="3200" dirty="0" smtClean="0"/>
          </a:p>
          <a:p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 err="1" smtClean="0"/>
              <a:t>profil</a:t>
            </a:r>
            <a:r>
              <a:rPr lang="en-US" sz="3200" dirty="0" smtClean="0"/>
              <a:t> </a:t>
            </a:r>
            <a:r>
              <a:rPr lang="en-US" sz="3200" dirty="0" err="1" smtClean="0"/>
              <a:t>desa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template </a:t>
            </a:r>
            <a:r>
              <a:rPr lang="en-US" sz="3200" dirty="0" err="1" smtClean="0"/>
              <a:t>surat</a:t>
            </a:r>
            <a:r>
              <a:rPr lang="en-US" sz="3200" dirty="0" smtClean="0"/>
              <a:t> </a:t>
            </a:r>
            <a:r>
              <a:rPr lang="en-US" sz="3200" dirty="0" err="1" smtClean="0"/>
              <a:t>desa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551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800" dirty="0" smtClean="0"/>
              <a:t>Local Web Server,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penyedia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situs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800" dirty="0" err="1" smtClean="0"/>
              <a:t>Laravel</a:t>
            </a:r>
            <a:r>
              <a:rPr lang="en-US" sz="2800" dirty="0" smtClean="0"/>
              <a:t>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i="1" dirty="0" smtClean="0"/>
              <a:t>framework</a:t>
            </a:r>
            <a:r>
              <a:rPr lang="en-US" sz="2800" dirty="0" smtClean="0"/>
              <a:t> </a:t>
            </a:r>
            <a:r>
              <a:rPr lang="en-US" sz="2800" dirty="0" err="1" smtClean="0"/>
              <a:t>pembangunan</a:t>
            </a:r>
            <a:r>
              <a:rPr lang="en-US" sz="2800" dirty="0" smtClean="0"/>
              <a:t> situs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800" dirty="0" err="1" smtClean="0"/>
              <a:t>Inno</a:t>
            </a:r>
            <a:r>
              <a:rPr lang="en-US" sz="2800" dirty="0" smtClean="0"/>
              <a:t> Setup,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pembentuk</a:t>
            </a:r>
            <a:r>
              <a:rPr lang="en-US" sz="2800" dirty="0" smtClean="0"/>
              <a:t> </a:t>
            </a:r>
            <a:r>
              <a:rPr lang="en-US" sz="2800" i="1" dirty="0" smtClean="0"/>
              <a:t>installer</a:t>
            </a:r>
            <a:endParaRPr lang="en-US" sz="28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endParaRPr lang="en-US" sz="28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Hal </a:t>
            </a:r>
            <a:r>
              <a:rPr lang="en-US" sz="2800" dirty="0" err="1"/>
              <a:t>D</a:t>
            </a:r>
            <a:r>
              <a:rPr lang="en-US" sz="2800" dirty="0" err="1" smtClean="0"/>
              <a:t>iluar</a:t>
            </a:r>
            <a:r>
              <a:rPr lang="en-US" sz="2800" dirty="0" smtClean="0"/>
              <a:t> </a:t>
            </a:r>
            <a:r>
              <a:rPr lang="en-US" sz="2800" dirty="0" err="1"/>
              <a:t>R</a:t>
            </a:r>
            <a:r>
              <a:rPr lang="en-US" sz="2800" dirty="0" err="1" smtClean="0"/>
              <a:t>uang</a:t>
            </a:r>
            <a:r>
              <a:rPr lang="en-US" sz="2800" dirty="0" smtClean="0"/>
              <a:t> </a:t>
            </a:r>
            <a:r>
              <a:rPr lang="en-US" sz="2800" dirty="0" err="1"/>
              <a:t>L</a:t>
            </a:r>
            <a:r>
              <a:rPr lang="en-US" sz="2800" dirty="0" err="1" smtClean="0"/>
              <a:t>ingkup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dirty="0" err="1" smtClean="0"/>
              <a:t>royek</a:t>
            </a:r>
            <a:r>
              <a:rPr lang="en-US" sz="2800" dirty="0" smtClean="0"/>
              <a:t> :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Tx/>
              <a:buFontTx/>
              <a:buChar char="-"/>
            </a:pPr>
            <a:r>
              <a:rPr lang="en-US" sz="2800" dirty="0" err="1" smtClean="0"/>
              <a:t>Alat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terkait</a:t>
            </a:r>
            <a:endParaRPr lang="en-US" sz="28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Tx/>
              <a:buFontTx/>
              <a:buChar char="-"/>
            </a:pPr>
            <a:r>
              <a:rPr lang="en-US" sz="2800" dirty="0" smtClean="0"/>
              <a:t>Printer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alat</a:t>
            </a:r>
            <a:r>
              <a:rPr lang="en-US" sz="2800" dirty="0" smtClean="0"/>
              <a:t> </a:t>
            </a:r>
            <a:r>
              <a:rPr lang="en-US" sz="2800" dirty="0" err="1" smtClean="0"/>
              <a:t>pencetak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endParaRPr lang="en-US" sz="28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5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195446"/>
              </p:ext>
            </p:extLst>
          </p:nvPr>
        </p:nvGraphicFramePr>
        <p:xfrm>
          <a:off x="1251677" y="1243918"/>
          <a:ext cx="10178323" cy="5275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130"/>
                <a:gridCol w="2548438"/>
                <a:gridCol w="1824562"/>
                <a:gridCol w="2236631"/>
                <a:gridCol w="1824562"/>
              </a:tblGrid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Biaya-biaya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Deskripsi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Harga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Jumlah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Biaya Administrasi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Internet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250,000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Listrik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200,000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GitHub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150,000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7276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Laptop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Rp. 517,808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Rp. 164,383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Rp. 164,383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Rp. 164,383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Rp. 164,383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Poin 1.4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1,175,340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1,775,340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Biaya Personnel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Project Manager</a:t>
                      </a:r>
                      <a:endParaRPr lang="en-US" sz="1100" dirty="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15,000,000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Programmer 1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4,000,000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Programmer 2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4,000,000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Designer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4,000,000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Tester</a:t>
                      </a:r>
                      <a:endParaRPr lang="en-US" sz="1100" dirty="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3,500,000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30,500,000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Biaya Resiko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50%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18,137,670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Keuntungan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25% 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Rp. 9,068,835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  <a:tr h="1328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Jumlah</a:t>
                      </a:r>
                      <a:endParaRPr lang="en-US" sz="110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Rp</a:t>
                      </a:r>
                      <a:r>
                        <a:rPr lang="en-US" sz="1100" dirty="0">
                          <a:effectLst/>
                        </a:rPr>
                        <a:t>. 59,481,845</a:t>
                      </a:r>
                      <a:endParaRPr lang="en-US" sz="1100" dirty="0">
                        <a:solidFill>
                          <a:srgbClr val="7B7B7B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617" marR="5261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33419"/>
              </p:ext>
            </p:extLst>
          </p:nvPr>
        </p:nvGraphicFramePr>
        <p:xfrm>
          <a:off x="1251678" y="1387736"/>
          <a:ext cx="9871728" cy="523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3619"/>
                <a:gridCol w="1055104"/>
                <a:gridCol w="1726729"/>
                <a:gridCol w="3726276"/>
              </a:tblGrid>
              <a:tr h="4549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</a:rPr>
                        <a:t>Resiko</a:t>
                      </a:r>
                      <a:endParaRPr lang="en-US" sz="105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Tingkat Resiko R/M/T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Kemungkinan Terjadi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Strategi Mitigasi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  <a:tr h="4728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Sumber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keuangan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proyek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adalah</a:t>
                      </a:r>
                      <a:r>
                        <a:rPr lang="en-US" sz="1050" dirty="0">
                          <a:effectLst/>
                        </a:rPr>
                        <a:t> dana </a:t>
                      </a:r>
                      <a:r>
                        <a:rPr lang="en-US" sz="1050" dirty="0" err="1">
                          <a:effectLst/>
                        </a:rPr>
                        <a:t>korupsi</a:t>
                      </a:r>
                      <a:endParaRPr lang="en-US" sz="105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Menengah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Membuat surat pernyataan bahwa tim yang bekerja adalah pihak ke 3 dimana tidak terlibat dalam tindakan tersebut.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  <a:tr h="4549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Proses pengerjaan proyek tidak tepat waktu sehingga butuh pekerja tambahan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Sering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Menyiapkan dana untuk memperkerjakan pekerja cabutan sampai target tercapai.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  <a:tr h="695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Proses pengerjaan proyek tidak tepat waktu sehingga butuh tempat untuk mengerjakan secara bersamaan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Sering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Menyiapkan dana untuk menyewa ruangan hotel.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  <a:tr h="695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Klien tidak membayar kelebihan waktu pengerjaan sesuai yang telah disepakati sebelumnya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Sering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Menyiapkan dana untuk membayar pekerja tambahan di luar waktu yang disepakati.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  <a:tr h="695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Klien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menginginkan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perubahan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pada</a:t>
                      </a:r>
                      <a:r>
                        <a:rPr lang="en-US" sz="1050" dirty="0">
                          <a:effectLst/>
                        </a:rPr>
                        <a:t> system yang </a:t>
                      </a:r>
                      <a:r>
                        <a:rPr lang="en-US" sz="1050" dirty="0" err="1">
                          <a:effectLst/>
                        </a:rPr>
                        <a:t>akan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dibuat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setelah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kesepakatan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dibuat</a:t>
                      </a:r>
                      <a:endParaRPr lang="en-US" sz="105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Menengah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Membuat surat perjanjian yang menerangkan bahwa permintaan pengguna telah sesuai dengan apa yang telah didesain oleh system analis.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  <a:tr h="695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Pekerja yang berhenti ditengah jalan karena satu dan lain hal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Menengah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Membuat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kontrak</a:t>
                      </a:r>
                      <a:r>
                        <a:rPr lang="en-US" sz="1050" dirty="0">
                          <a:effectLst/>
                        </a:rPr>
                        <a:t> yang </a:t>
                      </a:r>
                      <a:r>
                        <a:rPr lang="en-US" sz="1050" dirty="0" err="1">
                          <a:effectLst/>
                        </a:rPr>
                        <a:t>telah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ditanda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tangani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oleh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manajer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proyek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pekerja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berserta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dengan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konsekuensi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dari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pemutusan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kerja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sepihak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  <a:tr h="9354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Pekerja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sakit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pada</a:t>
                      </a:r>
                      <a:r>
                        <a:rPr lang="en-US" sz="1050" dirty="0">
                          <a:effectLst/>
                        </a:rPr>
                        <a:t> di </a:t>
                      </a:r>
                      <a:r>
                        <a:rPr lang="en-US" sz="1050" dirty="0" err="1">
                          <a:effectLst/>
                        </a:rPr>
                        <a:t>saat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pengerjaan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proyek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dirawat</a:t>
                      </a:r>
                      <a:r>
                        <a:rPr lang="en-US" sz="1050" dirty="0">
                          <a:effectLst/>
                        </a:rPr>
                        <a:t> di </a:t>
                      </a:r>
                      <a:r>
                        <a:rPr lang="en-US" sz="1050" dirty="0" err="1">
                          <a:effectLst/>
                        </a:rPr>
                        <a:t>rumah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sakit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atau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membutuhkan</a:t>
                      </a:r>
                      <a:r>
                        <a:rPr lang="en-US" sz="1050" dirty="0">
                          <a:effectLst/>
                        </a:rPr>
                        <a:t> bedrest </a:t>
                      </a:r>
                      <a:r>
                        <a:rPr lang="en-US" sz="1050" dirty="0" err="1">
                          <a:effectLst/>
                        </a:rPr>
                        <a:t>dalam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jangka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waktu</a:t>
                      </a:r>
                      <a:r>
                        <a:rPr lang="en-US" sz="1050" dirty="0">
                          <a:effectLst/>
                        </a:rPr>
                        <a:t> yang lama</a:t>
                      </a:r>
                      <a:endParaRPr lang="en-US" sz="105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Jarang</a:t>
                      </a:r>
                      <a:endParaRPr lang="en-US" sz="105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Menyiapkan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kandidat-kandidat</a:t>
                      </a:r>
                      <a:r>
                        <a:rPr lang="en-US" sz="1050" dirty="0">
                          <a:effectLst/>
                        </a:rPr>
                        <a:t> yang </a:t>
                      </a:r>
                      <a:r>
                        <a:rPr lang="en-US" sz="1050" dirty="0" err="1">
                          <a:effectLst/>
                        </a:rPr>
                        <a:t>berpotensi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untuk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menggantikan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pekerja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jika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dibutuhkan</a:t>
                      </a:r>
                      <a:endParaRPr lang="en-US" sz="105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6427" marR="26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1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Linimasa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411888"/>
              </p:ext>
            </p:extLst>
          </p:nvPr>
        </p:nvGraphicFramePr>
        <p:xfrm>
          <a:off x="1251676" y="3555777"/>
          <a:ext cx="10178324" cy="288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748"/>
                <a:gridCol w="1165863"/>
                <a:gridCol w="1165863"/>
                <a:gridCol w="1166970"/>
                <a:gridCol w="1166970"/>
                <a:gridCol w="1166970"/>
                <a:gridCol w="1166970"/>
                <a:gridCol w="1166970"/>
              </a:tblGrid>
              <a:tr h="164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</a:tr>
              <a:tr h="3221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Perancangan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>
                    <a:solidFill>
                      <a:srgbClr val="2A1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</a:tr>
              <a:tr h="3221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Layout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>
                    <a:solidFill>
                      <a:srgbClr val="2A1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</a:tr>
              <a:tr h="483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Modul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Profil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>
                    <a:solidFill>
                      <a:srgbClr val="2A1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</a:tr>
              <a:tr h="8053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Modul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Tunai</a:t>
                      </a:r>
                      <a:r>
                        <a:rPr lang="en-US" sz="1200" dirty="0">
                          <a:effectLst/>
                        </a:rPr>
                        <a:t> &amp;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Bank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>
                    <a:solidFill>
                      <a:srgbClr val="2A1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</a:tr>
              <a:tr h="325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Pembuatan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Modul</a:t>
                      </a:r>
                      <a:r>
                        <a:rPr lang="en-US" sz="1200" dirty="0">
                          <a:effectLst/>
                        </a:rPr>
                        <a:t> Report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>
                    <a:solidFill>
                      <a:srgbClr val="2A1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>
                    <a:solidFill>
                      <a:srgbClr val="2A1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</a:tr>
              <a:tr h="164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6085" marR="56085" marT="0" marB="0">
                    <a:solidFill>
                      <a:srgbClr val="2A1A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60197"/>
              </p:ext>
            </p:extLst>
          </p:nvPr>
        </p:nvGraphicFramePr>
        <p:xfrm>
          <a:off x="1251676" y="1398493"/>
          <a:ext cx="101783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387"/>
                <a:gridCol w="1696387"/>
                <a:gridCol w="1696387"/>
                <a:gridCol w="1696387"/>
                <a:gridCol w="1696387"/>
                <a:gridCol w="1696387"/>
              </a:tblGrid>
              <a:tr h="3587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Peran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Minggu</a:t>
                      </a:r>
                      <a:endParaRPr lang="en-US" dirty="0"/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8513" marR="88513"/>
                </a:tc>
              </a:tr>
              <a:tr h="33223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88513" marR="88513"/>
                </a:tc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Perancangan</a:t>
                      </a:r>
                      <a:r>
                        <a:rPr lang="en-US" dirty="0" smtClean="0"/>
                        <a:t> Database</a:t>
                      </a:r>
                    </a:p>
                  </a:txBody>
                  <a:tcPr marL="88513" marR="88513"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Pembuatan</a:t>
                      </a:r>
                      <a:r>
                        <a:rPr lang="en-US" dirty="0" smtClean="0"/>
                        <a:t> Template </a:t>
                      </a:r>
                      <a:r>
                        <a:rPr lang="en-US" dirty="0" err="1" smtClean="0"/>
                        <a:t>Administrasi</a:t>
                      </a:r>
                      <a:endParaRPr lang="en-US" dirty="0"/>
                    </a:p>
                  </a:txBody>
                  <a:tcPr marL="88513" marR="8851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marL="88513" marR="88513"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marL="88513" marR="88513"/>
                </a:tc>
              </a:tr>
              <a:tr h="33223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88513" marR="8851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Perancangan</a:t>
                      </a:r>
                      <a:r>
                        <a:rPr lang="en-US" dirty="0" smtClean="0"/>
                        <a:t> Database</a:t>
                      </a:r>
                      <a:endParaRPr lang="en-US" dirty="0"/>
                    </a:p>
                  </a:txBody>
                  <a:tcPr marL="88513" marR="88513"/>
                </a:tc>
                <a:tc rowSpan="2" gridSpan="2">
                  <a:txBody>
                    <a:bodyPr/>
                    <a:lstStyle/>
                    <a:p>
                      <a:r>
                        <a:rPr lang="en-US" dirty="0" err="1" smtClean="0"/>
                        <a:t>Penyesuaian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Tempate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Administrasi</a:t>
                      </a:r>
                      <a:endParaRPr lang="en-US" dirty="0"/>
                    </a:p>
                  </a:txBody>
                  <a:tcPr marL="88513" marR="88513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</a:tr>
              <a:tr h="33223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88513" marR="8851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8513" marR="885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784453"/>
              </p:ext>
            </p:extLst>
          </p:nvPr>
        </p:nvGraphicFramePr>
        <p:xfrm>
          <a:off x="1251678" y="1467853"/>
          <a:ext cx="10178322" cy="5083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7596"/>
                <a:gridCol w="5774743"/>
                <a:gridCol w="2275983"/>
              </a:tblGrid>
              <a:tr h="240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Peran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Tanggung Jawab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Peserta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</a:tr>
              <a:tr h="5971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Klien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Memberikan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gambaran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lengkap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system yang </a:t>
                      </a:r>
                      <a:r>
                        <a:rPr lang="en-US" sz="1200" dirty="0" err="1">
                          <a:effectLst/>
                        </a:rPr>
                        <a:t>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dibangun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Memberikan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umpan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balik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terhadap</a:t>
                      </a:r>
                      <a:r>
                        <a:rPr lang="en-US" sz="1200" dirty="0">
                          <a:effectLst/>
                        </a:rPr>
                        <a:t> system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dibangun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Faldi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</a:tr>
              <a:tr h="15851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Manajer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Mengatur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sehingga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diselesaikan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sesuai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rencana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template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buku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dibuat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Mensupervisi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pekerjaan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programmer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desainer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Mengatur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keuangan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Memberikan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solusi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masalah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dihadapi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dokumentasi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Edwin Fachri W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</a:tr>
              <a:tr h="1316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Analis Sistem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Menganalisis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kebutuhan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klien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rancangan</a:t>
                      </a:r>
                      <a:r>
                        <a:rPr lang="en-US" sz="1200" dirty="0">
                          <a:effectLst/>
                        </a:rPr>
                        <a:t> database </a:t>
                      </a:r>
                      <a:r>
                        <a:rPr lang="en-US" sz="1200" dirty="0" err="1">
                          <a:effectLst/>
                        </a:rPr>
                        <a:t>sesuai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kebutuhan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klien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rancangan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bisnis</a:t>
                      </a:r>
                      <a:r>
                        <a:rPr lang="en-US" sz="1200" dirty="0">
                          <a:effectLst/>
                        </a:rPr>
                        <a:t> proses </a:t>
                      </a:r>
                      <a:r>
                        <a:rPr lang="en-US" sz="1200" dirty="0" err="1">
                          <a:effectLst/>
                        </a:rPr>
                        <a:t>sesuai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kebutuhan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klien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dokumentasi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panduan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Eva </a:t>
                      </a:r>
                      <a:r>
                        <a:rPr lang="en-US" sz="1200" dirty="0" err="1">
                          <a:effectLst/>
                        </a:rPr>
                        <a:t>Utari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</a:tr>
              <a:tr h="1194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Programmer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Mengaplikasikan template yang telah dibuat untuk setiap buku yang ada.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Melaporkan kendala-kendala yang dihadapi saat pengerjaan proyek.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Melakukan testing pada setiap modul yang dikerjakan.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Membantu memecahkan masalah yag terdapat pada proyek secara bersama-sama.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Richard Simon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Edwin Fachri W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9907" marR="2990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5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06448"/>
            <a:ext cx="10178322" cy="1492132"/>
          </a:xfrm>
        </p:spPr>
        <p:txBody>
          <a:bodyPr/>
          <a:lstStyle/>
          <a:p>
            <a:r>
              <a:rPr lang="en-US" dirty="0" err="1" smtClean="0"/>
              <a:t>Pencapain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36317"/>
              </p:ext>
            </p:extLst>
          </p:nvPr>
        </p:nvGraphicFramePr>
        <p:xfrm>
          <a:off x="1251678" y="1419729"/>
          <a:ext cx="10178321" cy="5280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876"/>
                <a:gridCol w="2242392"/>
                <a:gridCol w="2401676"/>
                <a:gridCol w="4899377"/>
              </a:tblGrid>
              <a:tr h="247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Peran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Tanggal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Penyelesaian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Pencapaian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Manajer Proyek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 </a:t>
                      </a:r>
                      <a:r>
                        <a:rPr lang="en-US" sz="1100" dirty="0" err="1">
                          <a:effectLst/>
                        </a:rPr>
                        <a:t>Agustus</a:t>
                      </a:r>
                      <a:r>
                        <a:rPr lang="en-US" sz="1100" dirty="0">
                          <a:effectLst/>
                        </a:rPr>
                        <a:t> 2017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template transaksi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Manajer Proyek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template laporan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Sistem Analis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use-case diagram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247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Sistem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Analis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 </a:t>
                      </a:r>
                      <a:r>
                        <a:rPr lang="en-US" sz="1100" dirty="0" err="1">
                          <a:effectLst/>
                        </a:rPr>
                        <a:t>Agustus</a:t>
                      </a:r>
                      <a:r>
                        <a:rPr lang="en-US" sz="1100" dirty="0">
                          <a:effectLst/>
                        </a:rPr>
                        <a:t> 2017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class diagram &amp; activity diagram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247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Programmer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skema database untuk semua tabel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modul transaksi tunai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modul transaksi bank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247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Manajer Proyek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Penyerahan modul transaksi tunai &amp; transaksi bank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247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modul laporan rencana anggaran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modul laporan kas umum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modul laporan kas pembantu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 Agustus 2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modul laporan bank desa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247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 Agustus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Pembuatan modul laporan anggaran pendapatan desa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 September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Uji coba aplikasi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495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 September 2017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Perubahan tampilan pada modul laporan bank desa &amp; penambahan kode transaksi pada select list di buat transaksi tunai baru.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Manajer Proyek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September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Penyerahan modul laporan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Sistem Analis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 September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Finishing dokumentasi aplikasi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Manajer Proyek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 September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Finising dokumentasi sistem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  <a:tr h="12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Sistem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Analis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 September 2017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Pembuatan</a:t>
                      </a:r>
                      <a:r>
                        <a:rPr lang="en-US" sz="1100" dirty="0">
                          <a:effectLst/>
                        </a:rPr>
                        <a:t> user manual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0984" marR="30984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7906523" y="-186874"/>
            <a:ext cx="48008485" cy="83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Pencapaian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Berikut ini adalah pencapaian dalam proyek diikuti dengan tanggal penyelesaiannya 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267</TotalTime>
  <Words>1244</Words>
  <Application>Microsoft Macintosh PowerPoint</Application>
  <PresentationFormat>Widescreen</PresentationFormat>
  <Paragraphs>462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Gill Sans MT</vt:lpstr>
      <vt:lpstr>Impact</vt:lpstr>
      <vt:lpstr>Times New Roman</vt:lpstr>
      <vt:lpstr>Arial</vt:lpstr>
      <vt:lpstr>Badge</vt:lpstr>
      <vt:lpstr>Proyek Sistem Aplikasi Administrasi desa   “Desa Pintar”</vt:lpstr>
      <vt:lpstr>Latar Belakang</vt:lpstr>
      <vt:lpstr>Tujuan dan Sasaran</vt:lpstr>
      <vt:lpstr>Ruang Lingkup Proyek</vt:lpstr>
      <vt:lpstr>Pembiayaan Bulanan</vt:lpstr>
      <vt:lpstr>Penilaian Resiko</vt:lpstr>
      <vt:lpstr>Linimasa proyek</vt:lpstr>
      <vt:lpstr>Peran dan tanggung jawab</vt:lpstr>
      <vt:lpstr>Pencapain</vt:lpstr>
      <vt:lpstr>Kebutuhan pengguna : Fungsional</vt:lpstr>
      <vt:lpstr>Anggaran pendapatan dan belanja desa</vt:lpstr>
      <vt:lpstr>Rencana anggaran biaya</vt:lpstr>
      <vt:lpstr>Kas umum</vt:lpstr>
      <vt:lpstr>Kas pembantu pajak, retribusi dan penerimaan lainnya</vt:lpstr>
      <vt:lpstr>Bank desa</vt:lpstr>
      <vt:lpstr>Use Case Diagram</vt:lpstr>
      <vt:lpstr>Kebutuhan non-fungsional</vt:lpstr>
      <vt:lpstr>Class diagram</vt:lpstr>
      <vt:lpstr>Tabel Data : Transaksi tunai</vt:lpstr>
      <vt:lpstr>Tabel data : Transaksi bank</vt:lpstr>
      <vt:lpstr>Activity Diagram</vt:lpstr>
      <vt:lpstr>Demo Aplikasi</vt:lpstr>
      <vt:lpstr>review</vt:lpstr>
      <vt:lpstr>Terima kasih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Sistem Aplikasi Administrasi desa   “Desa Pintar”</dc:title>
  <dc:creator>Edwin Fachri</dc:creator>
  <cp:lastModifiedBy>Edwin Fachri</cp:lastModifiedBy>
  <cp:revision>11</cp:revision>
  <dcterms:created xsi:type="dcterms:W3CDTF">2017-09-19T07:20:31Z</dcterms:created>
  <dcterms:modified xsi:type="dcterms:W3CDTF">2017-09-20T04:35:45Z</dcterms:modified>
</cp:coreProperties>
</file>