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51850-9490-ECC1-2A42-4288E3A6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C5E38-7C58-A18F-3CB7-E910D3635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D115-631A-9D77-E1FC-82B02902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D65C0-C207-9431-BB2F-FBA2CBFC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D57FA-091A-C372-572C-53D95E3E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5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3D83C-92ED-571E-B763-A5A56F98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8A248-9B3F-4CC4-16CF-515D58CC5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40496-1094-8F25-90BC-58C2E20D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7A43-8E85-69F7-F44F-3210ED13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CF9A1-1360-F0B7-926B-B30190E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2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F8168-F3F6-1F9A-AD1B-3D124677B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C70B7-EB66-A60A-409F-6508478E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9ECA2-A56F-CFA7-248A-6B526EF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43CF-82A9-3A3B-3710-E5EB020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26A7-0E48-6192-9AE6-23996B1B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7BA8E-2D51-4EB8-3380-5245B4B7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AD144-9369-CA49-2B5C-D4FC865A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D3FB8-DC98-DF5D-2C19-A4AB0E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3AD96-9D50-03B5-E2E9-AB6F63A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DF5C9-1DAA-9056-72AE-AC563E66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F16C-8B05-67FF-2CD5-71209DE2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350C1-A8ED-6662-003B-F301C544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42005-9C07-1BAB-A97B-819ECAB6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D4B9E-95C1-2211-F9B8-A092CAF9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9C52E-20CE-E49F-70F0-CE8E6212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F10C2-3B64-D1C4-B7FF-8A7644B2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EC24-C109-7D65-969F-2CBCEB69D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5346E-F495-1F7F-73D1-13CC1FAA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1F8F8-EADB-5304-118C-34C9A7C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218DB-6199-FB47-7952-B6067EE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6A3FC-9C67-BB61-E110-C0C2F5C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1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371C5-1854-6025-88F0-CDBAEEAF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3C398-1983-D04D-B927-A1837018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C2494-2573-3D9D-7A54-921DEB3C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904E29-A67B-8844-3DEC-15CAF694C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F6359A-F77B-F9EA-EF07-3468C9C53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30EEE-B172-7253-F77C-4B03ED0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70D7B-BEF6-4DA3-AB0F-5C3AB79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9610E8-A77A-4013-D31F-66515AF4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709E2-979B-F2B9-003D-D0160CEC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44A4AA-9888-8FF8-4370-1789A4B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89BA96-B9D8-7FB5-28BC-8E431CC2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528C55-2842-CF2B-3FA9-49B10299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2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DDCA8-B7B5-853F-50EA-9C6BED0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10A38-3214-4B9E-C6AE-DF8A754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39FDA-4E1B-496B-962D-D70256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581B8-E672-8D72-5BA3-DD76BD26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A768B-F610-16B0-3773-4F636B0B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3E4259-C111-F95F-7C4E-597BB440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5BABD-D813-E5AD-092B-4F7DC4D9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7443A-FC51-2E97-3A9A-583D51CA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B5007-E97E-E6A7-BC4F-152EB6DC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B8FF-869A-4021-E3A5-33D7BC73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DD53D7-558A-F55C-8BF5-DD3C3FB69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AF34E-ECB8-2989-8562-1E8D0AFD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6FD81-5FA0-3CE0-23A2-A93DA10C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C8158-119E-C37E-E771-0CC1DBD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7B8D8-632B-B16C-6274-D7465476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3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A494E8-2509-ED3A-7126-679D4C68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185CB-B0E3-5DE4-FC97-28C6C1D5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0612-360E-22A3-7B41-884F6DAF5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B736-5C11-43BC-AB21-5F1CFB2ED33C}" type="datetimeFigureOut">
              <a:rPr lang="zh-CN" altLang="en-US" smtClean="0"/>
              <a:t>2022-05-23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4010F-0831-75F5-CAE1-174D659F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DD03-7F3C-1C46-9FAD-F7EFE4AA6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7547-4EC3-428F-B4EB-EEF94C109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1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B380B-5468-DF9D-D122-8433A014E7FC}"/>
              </a:ext>
            </a:extLst>
          </p:cNvPr>
          <p:cNvSpPr txBox="1"/>
          <p:nvPr/>
        </p:nvSpPr>
        <p:spPr>
          <a:xfrm>
            <a:off x="419450" y="4446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朋友圈主要功能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B35D82-471A-F8F3-BDA7-3533921442CA}"/>
              </a:ext>
            </a:extLst>
          </p:cNvPr>
          <p:cNvSpPr txBox="1"/>
          <p:nvPr/>
        </p:nvSpPr>
        <p:spPr>
          <a:xfrm>
            <a:off x="214056" y="4872922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朋友圈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926C53-6C02-7519-7C2C-84C4F27E6E40}"/>
              </a:ext>
            </a:extLst>
          </p:cNvPr>
          <p:cNvSpPr txBox="1"/>
          <p:nvPr/>
        </p:nvSpPr>
        <p:spPr>
          <a:xfrm>
            <a:off x="2048485" y="4076560"/>
            <a:ext cx="124786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发朋友圈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C87E16-83F9-A525-2216-5C90EA0394F8}"/>
              </a:ext>
            </a:extLst>
          </p:cNvPr>
          <p:cNvSpPr txBox="1"/>
          <p:nvPr/>
        </p:nvSpPr>
        <p:spPr>
          <a:xfrm>
            <a:off x="2048485" y="4872923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浏览回复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877E8-B438-0FC5-57C0-0A6A0534F338}"/>
              </a:ext>
            </a:extLst>
          </p:cNvPr>
          <p:cNvSpPr txBox="1"/>
          <p:nvPr/>
        </p:nvSpPr>
        <p:spPr>
          <a:xfrm>
            <a:off x="2048485" y="5693134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其他功能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A16BDA-1139-7E03-41AC-FC0B9D9506A3}"/>
              </a:ext>
            </a:extLst>
          </p:cNvPr>
          <p:cNvSpPr txBox="1"/>
          <p:nvPr/>
        </p:nvSpPr>
        <p:spPr>
          <a:xfrm>
            <a:off x="3414320" y="4903699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QPS</a:t>
            </a:r>
            <a:r>
              <a:rPr lang="zh-CN" altLang="en-US" sz="1400" dirty="0"/>
              <a:t>：</a:t>
            </a:r>
            <a:r>
              <a:rPr lang="en-US" altLang="zh-CN" sz="1400" b="0" i="0" dirty="0">
                <a:solidFill>
                  <a:srgbClr val="303030"/>
                </a:solidFill>
                <a:effectLst/>
                <a:latin typeface="Helvetica Neue"/>
              </a:rPr>
              <a:t>9027  </a:t>
            </a:r>
            <a:r>
              <a:rPr lang="zh-CN" altLang="en-US" sz="1400" b="0" i="0" dirty="0">
                <a:solidFill>
                  <a:srgbClr val="303030"/>
                </a:solidFill>
                <a:effectLst/>
                <a:latin typeface="Helvetica Neue"/>
              </a:rPr>
              <a:t>峰值达到</a:t>
            </a:r>
            <a:r>
              <a:rPr lang="en-US" altLang="zh-CN" sz="1400" dirty="0">
                <a:solidFill>
                  <a:srgbClr val="303030"/>
                </a:solidFill>
                <a:latin typeface="Helvetica Neue"/>
              </a:rPr>
              <a:t>6</a:t>
            </a:r>
            <a:r>
              <a:rPr lang="zh-CN" altLang="en-US" sz="1400" dirty="0">
                <a:solidFill>
                  <a:srgbClr val="303030"/>
                </a:solidFill>
                <a:latin typeface="Helvetica Neue"/>
              </a:rPr>
              <a:t>万   </a:t>
            </a:r>
            <a:endParaRPr lang="en-US" altLang="zh-CN" sz="1400" dirty="0">
              <a:solidFill>
                <a:srgbClr val="303030"/>
              </a:solidFill>
              <a:latin typeface="Helvetica Neue"/>
            </a:endParaRPr>
          </a:p>
          <a:p>
            <a:r>
              <a:rPr lang="zh-CN" altLang="en-US" sz="1400" dirty="0">
                <a:solidFill>
                  <a:srgbClr val="303030"/>
                </a:solidFill>
                <a:latin typeface="Helvetica Neue"/>
              </a:rPr>
              <a:t>回复的</a:t>
            </a:r>
            <a:r>
              <a:rPr lang="en-US" altLang="zh-CN" sz="1400" dirty="0">
                <a:solidFill>
                  <a:srgbClr val="303030"/>
                </a:solidFill>
                <a:latin typeface="Helvetica Neue"/>
              </a:rPr>
              <a:t>TPS</a:t>
            </a:r>
            <a:r>
              <a:rPr lang="zh-CN" altLang="en-US" sz="1400" dirty="0">
                <a:solidFill>
                  <a:srgbClr val="303030"/>
                </a:solidFill>
                <a:latin typeface="Helvetica Neue"/>
              </a:rPr>
              <a:t>峰值高达</a:t>
            </a:r>
            <a:r>
              <a:rPr lang="en-US" altLang="zh-CN" sz="1400" dirty="0">
                <a:solidFill>
                  <a:srgbClr val="303030"/>
                </a:solidFill>
                <a:latin typeface="Helvetica Neue"/>
              </a:rPr>
              <a:t>8</a:t>
            </a:r>
            <a:r>
              <a:rPr lang="zh-CN" altLang="en-US" sz="1400" dirty="0">
                <a:solidFill>
                  <a:srgbClr val="303030"/>
                </a:solidFill>
                <a:latin typeface="Helvetica Neue"/>
              </a:rPr>
              <a:t>万</a:t>
            </a:r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4981236-D468-45AE-B1D5-08777156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40" y="3896686"/>
            <a:ext cx="795465" cy="2508308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4ED17F-D90C-340F-C074-2321866D8569}"/>
              </a:ext>
            </a:extLst>
          </p:cNvPr>
          <p:cNvCxnSpPr>
            <a:cxnSpLocks/>
          </p:cNvCxnSpPr>
          <p:nvPr/>
        </p:nvCxnSpPr>
        <p:spPr>
          <a:xfrm>
            <a:off x="1633972" y="5057588"/>
            <a:ext cx="387464" cy="8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CF60DC-C436-E8A7-B1C9-CC96A4D6C525}"/>
              </a:ext>
            </a:extLst>
          </p:cNvPr>
          <p:cNvSpPr txBox="1"/>
          <p:nvPr/>
        </p:nvSpPr>
        <p:spPr>
          <a:xfrm>
            <a:off x="419450" y="1082254"/>
            <a:ext cx="113419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据 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2021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年微信公开数据显示，每天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7.8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亿人进入朋友圈，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1.2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亿人发朋友圈，朋友圈每天有 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亿条视频</a:t>
            </a:r>
            <a:endParaRPr lang="en-US" altLang="zh-CN" sz="16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303030"/>
              </a:solidFill>
              <a:latin typeface="Helvetica Neue"/>
            </a:endParaRPr>
          </a:p>
          <a:p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据此推算平时的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TPS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、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QPS</a:t>
            </a:r>
          </a:p>
          <a:p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QPS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7.8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亿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/86400 = 9027  TPS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1.2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亿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/86400=1388  </a:t>
            </a:r>
          </a:p>
          <a:p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另外朋友圈点赞、评论的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QPS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1388*10=13880</a:t>
            </a:r>
          </a:p>
          <a:p>
            <a:endParaRPr lang="en-US" altLang="zh-CN" sz="1600" dirty="0">
              <a:solidFill>
                <a:srgbClr val="303030"/>
              </a:solidFill>
              <a:latin typeface="Helvetica Neue"/>
            </a:endParaRPr>
          </a:p>
          <a:p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峰值的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TPS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、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QPS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，假设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80%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的人每天集中花费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3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个小时使用朋友圈</a:t>
            </a:r>
            <a:endParaRPr lang="en-US" altLang="zh-CN" sz="1600" dirty="0">
              <a:solidFill>
                <a:srgbClr val="303030"/>
              </a:solidFill>
              <a:latin typeface="Helvetica Neue"/>
            </a:endParaRPr>
          </a:p>
          <a:p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QPS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9027*0.8*8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约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6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万   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TPS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1388*0.8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*8 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约</a:t>
            </a:r>
            <a:r>
              <a:rPr lang="en-US" altLang="zh-CN" sz="1600" dirty="0">
                <a:solidFill>
                  <a:srgbClr val="303030"/>
                </a:solidFill>
                <a:latin typeface="Helvetica Neue"/>
              </a:rPr>
              <a:t>9</a:t>
            </a:r>
            <a:r>
              <a:rPr lang="zh-CN" altLang="en-US" sz="1600" dirty="0">
                <a:solidFill>
                  <a:srgbClr val="303030"/>
                </a:solidFill>
                <a:latin typeface="Helvetica Neue"/>
              </a:rPr>
              <a:t>千</a:t>
            </a:r>
            <a:endParaRPr lang="en-US" altLang="zh-CN" sz="16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另外朋友圈点赞、评论的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QPS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：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13880*0.8*8  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约 </a:t>
            </a:r>
            <a:r>
              <a:rPr lang="en-US" altLang="zh-CN" sz="1600" b="0" i="0" dirty="0">
                <a:solidFill>
                  <a:srgbClr val="303030"/>
                </a:solidFill>
                <a:effectLst/>
                <a:latin typeface="Helvetica Neue"/>
              </a:rPr>
              <a:t>8</a:t>
            </a:r>
            <a:r>
              <a:rPr lang="zh-CN" altLang="en-US" sz="1600" b="0" i="0" dirty="0">
                <a:solidFill>
                  <a:srgbClr val="303030"/>
                </a:solidFill>
                <a:effectLst/>
                <a:latin typeface="Helvetica Neue"/>
              </a:rPr>
              <a:t>万</a:t>
            </a:r>
            <a:endParaRPr lang="en-US" altLang="zh-CN" sz="16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303030"/>
              </a:solidFill>
              <a:latin typeface="Helvetica Neue"/>
            </a:endParaRPr>
          </a:p>
          <a:p>
            <a:endParaRPr lang="en-US" altLang="zh-CN" sz="16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zh-CN" sz="1600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zh-CN" sz="1600" dirty="0">
              <a:solidFill>
                <a:srgbClr val="303030"/>
              </a:solidFill>
              <a:latin typeface="Helvetica Neue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9C89BE-628E-FF7B-F9AA-51E1DFE15FBF}"/>
              </a:ext>
            </a:extLst>
          </p:cNvPr>
          <p:cNvSpPr txBox="1"/>
          <p:nvPr/>
        </p:nvSpPr>
        <p:spPr>
          <a:xfrm>
            <a:off x="3414320" y="4092174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TQPS</a:t>
            </a:r>
            <a:r>
              <a:rPr lang="zh-CN" altLang="en-US" sz="1400" dirty="0"/>
              <a:t>：</a:t>
            </a:r>
            <a:r>
              <a:rPr lang="en-US" altLang="zh-CN" sz="1400" b="0" i="0" dirty="0">
                <a:solidFill>
                  <a:srgbClr val="303030"/>
                </a:solidFill>
                <a:effectLst/>
                <a:latin typeface="Helvetica Neue"/>
              </a:rPr>
              <a:t>1388  </a:t>
            </a:r>
            <a:r>
              <a:rPr lang="zh-CN" altLang="en-US" sz="1400" b="0" i="0" dirty="0">
                <a:solidFill>
                  <a:srgbClr val="303030"/>
                </a:solidFill>
                <a:effectLst/>
                <a:latin typeface="Helvetica Neue"/>
              </a:rPr>
              <a:t>峰值达到</a:t>
            </a:r>
            <a:r>
              <a:rPr lang="en-US" altLang="zh-CN" sz="1400" b="0" i="0" dirty="0">
                <a:solidFill>
                  <a:srgbClr val="303030"/>
                </a:solidFill>
                <a:effectLst/>
                <a:latin typeface="Helvetica Neue"/>
              </a:rPr>
              <a:t>9</a:t>
            </a:r>
            <a:r>
              <a:rPr lang="zh-CN" altLang="en-US" sz="1400" dirty="0">
                <a:solidFill>
                  <a:srgbClr val="303030"/>
                </a:solidFill>
                <a:latin typeface="Helvetica Neue"/>
              </a:rPr>
              <a:t>千</a:t>
            </a:r>
            <a:endParaRPr lang="zh-CN" altLang="en-US" sz="1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02D149C-B181-70B2-37E6-33B89C51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55" y="3466887"/>
            <a:ext cx="5349095" cy="306458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8181B8A-90B2-B7D7-E3AF-728753FC7B15}"/>
              </a:ext>
            </a:extLst>
          </p:cNvPr>
          <p:cNvSpPr txBox="1"/>
          <p:nvPr/>
        </p:nvSpPr>
        <p:spPr>
          <a:xfrm>
            <a:off x="7600287" y="3686150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朋友圈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C491B27-5DBD-6A07-A6B8-98A2B7F4A3CF}"/>
              </a:ext>
            </a:extLst>
          </p:cNvPr>
          <p:cNvSpPr txBox="1"/>
          <p:nvPr/>
        </p:nvSpPr>
        <p:spPr>
          <a:xfrm>
            <a:off x="7094899" y="2938651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朋友圈业务流程不是很复杂，但是质量要求高</a:t>
            </a:r>
          </a:p>
        </p:txBody>
      </p:sp>
    </p:spTree>
    <p:extLst>
      <p:ext uri="{BB962C8B-B14F-4D97-AF65-F5344CB8AC3E}">
        <p14:creationId xmlns:p14="http://schemas.microsoft.com/office/powerpoint/2010/main" val="142167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B380B-5468-DF9D-D122-8433A014E7FC}"/>
              </a:ext>
            </a:extLst>
          </p:cNvPr>
          <p:cNvSpPr txBox="1"/>
          <p:nvPr/>
        </p:nvSpPr>
        <p:spPr>
          <a:xfrm>
            <a:off x="419450" y="44461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朋友圈高性能复杂度分析</a:t>
            </a:r>
            <a:r>
              <a:rPr lang="en-US" altLang="zh-CN" dirty="0"/>
              <a:t>—</a:t>
            </a:r>
            <a:r>
              <a:rPr lang="zh-CN" altLang="en-US" dirty="0"/>
              <a:t>发布、评论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926C53-6C02-7519-7C2C-84C4F27E6E40}"/>
              </a:ext>
            </a:extLst>
          </p:cNvPr>
          <p:cNvSpPr txBox="1"/>
          <p:nvPr/>
        </p:nvSpPr>
        <p:spPr>
          <a:xfrm>
            <a:off x="1542150" y="2017099"/>
            <a:ext cx="124786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发朋友圈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C87E16-83F9-A525-2216-5C90EA0394F8}"/>
              </a:ext>
            </a:extLst>
          </p:cNvPr>
          <p:cNvSpPr txBox="1"/>
          <p:nvPr/>
        </p:nvSpPr>
        <p:spPr>
          <a:xfrm>
            <a:off x="1542150" y="2813462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浏览回复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877E8-B438-0FC5-57C0-0A6A0534F338}"/>
              </a:ext>
            </a:extLst>
          </p:cNvPr>
          <p:cNvSpPr txBox="1"/>
          <p:nvPr/>
        </p:nvSpPr>
        <p:spPr>
          <a:xfrm>
            <a:off x="1542150" y="3633673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其他功能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FAF822-3B1D-B76E-9E71-EB5F5B0D61C7}"/>
              </a:ext>
            </a:extLst>
          </p:cNvPr>
          <p:cNvSpPr/>
          <p:nvPr/>
        </p:nvSpPr>
        <p:spPr>
          <a:xfrm>
            <a:off x="1216403" y="1459684"/>
            <a:ext cx="1959235" cy="322137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276DC7-E5BD-E282-1BA6-7F5790EA8ECF}"/>
              </a:ext>
            </a:extLst>
          </p:cNvPr>
          <p:cNvSpPr txBox="1"/>
          <p:nvPr/>
        </p:nvSpPr>
        <p:spPr>
          <a:xfrm>
            <a:off x="3918963" y="1870341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33A67-D03D-BB29-B22D-CD362796C11D}"/>
              </a:ext>
            </a:extLst>
          </p:cNvPr>
          <p:cNvSpPr txBox="1"/>
          <p:nvPr/>
        </p:nvSpPr>
        <p:spPr>
          <a:xfrm>
            <a:off x="3918963" y="3778167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集群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C3AF2C-4B68-2943-3CED-33156DC74D6E}"/>
              </a:ext>
            </a:extLst>
          </p:cNvPr>
          <p:cNvSpPr txBox="1"/>
          <p:nvPr/>
        </p:nvSpPr>
        <p:spPr>
          <a:xfrm>
            <a:off x="5601048" y="1275018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计算高性能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8D0ACF-813F-EA01-F5BD-B1F6A3A6C94C}"/>
              </a:ext>
            </a:extLst>
          </p:cNvPr>
          <p:cNvSpPr txBox="1"/>
          <p:nvPr/>
        </p:nvSpPr>
        <p:spPr>
          <a:xfrm>
            <a:off x="5601048" y="2403958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存储高性能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B3E7-4E32-EC24-A652-ED4B67CB330A}"/>
              </a:ext>
            </a:extLst>
          </p:cNvPr>
          <p:cNvSpPr txBox="1"/>
          <p:nvPr/>
        </p:nvSpPr>
        <p:spPr>
          <a:xfrm>
            <a:off x="5601048" y="3264341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计算高性能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BA5333-5041-08F2-DE95-25C102D2B3E8}"/>
              </a:ext>
            </a:extLst>
          </p:cNvPr>
          <p:cNvSpPr txBox="1"/>
          <p:nvPr/>
        </p:nvSpPr>
        <p:spPr>
          <a:xfrm>
            <a:off x="5601048" y="4311725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存储高性能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A788E-1525-8E00-CAEE-1752F2F54F55}"/>
              </a:ext>
            </a:extLst>
          </p:cNvPr>
          <p:cNvSpPr txBox="1"/>
          <p:nvPr/>
        </p:nvSpPr>
        <p:spPr>
          <a:xfrm>
            <a:off x="7683092" y="832879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795EC6-631F-92AF-876B-6DCC6265C00B}"/>
              </a:ext>
            </a:extLst>
          </p:cNvPr>
          <p:cNvSpPr txBox="1"/>
          <p:nvPr/>
        </p:nvSpPr>
        <p:spPr>
          <a:xfrm>
            <a:off x="7683092" y="1318309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8D0080-ECD6-5A6B-261B-E48E14425DBB}"/>
              </a:ext>
            </a:extLst>
          </p:cNvPr>
          <p:cNvSpPr txBox="1"/>
          <p:nvPr/>
        </p:nvSpPr>
        <p:spPr>
          <a:xfrm>
            <a:off x="7683092" y="1803739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E780780-639A-3D21-C84B-B262AC9AB804}"/>
              </a:ext>
            </a:extLst>
          </p:cNvPr>
          <p:cNvSpPr txBox="1"/>
          <p:nvPr/>
        </p:nvSpPr>
        <p:spPr>
          <a:xfrm>
            <a:off x="7667022" y="2456885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LSM</a:t>
            </a:r>
            <a:r>
              <a:rPr lang="zh-CN" altLang="en-US" sz="1200" b="1" dirty="0">
                <a:solidFill>
                  <a:srgbClr val="FF0000"/>
                </a:solidFill>
              </a:rPr>
              <a:t>存储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34363F-DFDE-D55A-0347-505BE6B8E71C}"/>
              </a:ext>
            </a:extLst>
          </p:cNvPr>
          <p:cNvSpPr txBox="1"/>
          <p:nvPr/>
        </p:nvSpPr>
        <p:spPr>
          <a:xfrm>
            <a:off x="7683092" y="3316502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任务分配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2B2B93-6664-ADF5-B003-0A0E37459728}"/>
              </a:ext>
            </a:extLst>
          </p:cNvPr>
          <p:cNvSpPr txBox="1"/>
          <p:nvPr/>
        </p:nvSpPr>
        <p:spPr>
          <a:xfrm>
            <a:off x="7667022" y="4265558"/>
            <a:ext cx="1637077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采用分布式数据库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zh-CN" altLang="en-US" sz="1200" b="1" dirty="0">
                <a:solidFill>
                  <a:srgbClr val="FF0000"/>
                </a:solidFill>
              </a:rPr>
              <a:t>数据分片存储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5A631D-50FB-1FD1-DC3A-018E06724D21}"/>
              </a:ext>
            </a:extLst>
          </p:cNvPr>
          <p:cNvSpPr txBox="1"/>
          <p:nvPr/>
        </p:nvSpPr>
        <p:spPr>
          <a:xfrm>
            <a:off x="9100832" y="740545"/>
            <a:ext cx="110856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快速读取图片、视频数据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CA6A60-022F-08A4-CDE4-52762818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38" y="1595308"/>
            <a:ext cx="717420" cy="290958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F826A3-054F-8814-1A32-3CFD421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563" y="1165779"/>
            <a:ext cx="594485" cy="168019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B83143-659C-FC64-0926-DB8BA561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88" y="3070370"/>
            <a:ext cx="594485" cy="168019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AC0634A-C93F-A4D5-D831-1DC9DBFD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662" y="862036"/>
            <a:ext cx="548360" cy="118954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029958D-2F9E-E291-B123-F36D3B8006C4}"/>
              </a:ext>
            </a:extLst>
          </p:cNvPr>
          <p:cNvSpPr txBox="1"/>
          <p:nvPr/>
        </p:nvSpPr>
        <p:spPr>
          <a:xfrm>
            <a:off x="9100832" y="1825824"/>
            <a:ext cx="2769590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缓存朋友圈元数据（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、列表等）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30AB6B-2475-7F74-F85A-15F3C638A71A}"/>
              </a:ext>
            </a:extLst>
          </p:cNvPr>
          <p:cNvSpPr txBox="1"/>
          <p:nvPr/>
        </p:nvSpPr>
        <p:spPr>
          <a:xfrm>
            <a:off x="8823995" y="2456885"/>
            <a:ext cx="1804856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存储图片、视频数据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96163A-C042-D3A0-1E03-FFB783BFD522}"/>
              </a:ext>
            </a:extLst>
          </p:cNvPr>
          <p:cNvSpPr txBox="1"/>
          <p:nvPr/>
        </p:nvSpPr>
        <p:spPr>
          <a:xfrm>
            <a:off x="3893058" y="5327571"/>
            <a:ext cx="39917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朋友圈的性能主要体现在如下两个方面：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、并发写入量很大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、按照权限设置及时看到相关朋友圈内容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、发布、回复内容要保证时序性</a:t>
            </a:r>
          </a:p>
        </p:txBody>
      </p:sp>
    </p:spTree>
    <p:extLst>
      <p:ext uri="{BB962C8B-B14F-4D97-AF65-F5344CB8AC3E}">
        <p14:creationId xmlns:p14="http://schemas.microsoft.com/office/powerpoint/2010/main" val="2293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房间, 桌子&#10;&#10;描述已自动生成">
            <a:extLst>
              <a:ext uri="{FF2B5EF4-FFF2-40B4-BE49-F238E27FC236}">
                <a16:creationId xmlns:a16="http://schemas.microsoft.com/office/drawing/2014/main" id="{8BAE0434-810A-1261-7C21-1AD90C67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9897" y="5859915"/>
            <a:ext cx="625946" cy="625946"/>
          </a:xfrm>
          <a:prstGeom prst="rect">
            <a:avLst/>
          </a:prstGeom>
        </p:spPr>
      </p:pic>
      <p:pic>
        <p:nvPicPr>
          <p:cNvPr id="6" name="图片 5" descr="图片包含 游戏机, 房间, 桌子&#10;&#10;描述已自动生成">
            <a:extLst>
              <a:ext uri="{FF2B5EF4-FFF2-40B4-BE49-F238E27FC236}">
                <a16:creationId xmlns:a16="http://schemas.microsoft.com/office/drawing/2014/main" id="{FC0318B9-A9D9-3DBF-6771-12874CB1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3588" y="5875680"/>
            <a:ext cx="625945" cy="625945"/>
          </a:xfrm>
          <a:prstGeom prst="rect">
            <a:avLst/>
          </a:prstGeom>
        </p:spPr>
      </p:pic>
      <p:pic>
        <p:nvPicPr>
          <p:cNvPr id="8" name="图片 7" descr="白色的游戏机&#10;&#10;低可信度描述已自动生成">
            <a:extLst>
              <a:ext uri="{FF2B5EF4-FFF2-40B4-BE49-F238E27FC236}">
                <a16:creationId xmlns:a16="http://schemas.microsoft.com/office/drawing/2014/main" id="{5ED30230-C48D-92F8-CC63-1D13B81CB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63" y="3566965"/>
            <a:ext cx="696317" cy="971183"/>
          </a:xfrm>
          <a:prstGeom prst="rect">
            <a:avLst/>
          </a:prstGeom>
        </p:spPr>
      </p:pic>
      <p:pic>
        <p:nvPicPr>
          <p:cNvPr id="14" name="图片 13" descr="白色的游戏机&#10;&#10;低可信度描述已自动生成">
            <a:extLst>
              <a:ext uri="{FF2B5EF4-FFF2-40B4-BE49-F238E27FC236}">
                <a16:creationId xmlns:a16="http://schemas.microsoft.com/office/drawing/2014/main" id="{906338BD-7DFA-CBD3-BD5D-5B909869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81" y="1387415"/>
            <a:ext cx="696317" cy="10368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4AF4044-8AB7-9B16-1E3B-ED2AC66F1AE0}"/>
              </a:ext>
            </a:extLst>
          </p:cNvPr>
          <p:cNvSpPr txBox="1"/>
          <p:nvPr/>
        </p:nvSpPr>
        <p:spPr>
          <a:xfrm>
            <a:off x="1963783" y="95212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负载均衡服务器</a:t>
            </a:r>
            <a:endParaRPr lang="en-US" altLang="zh-CN" sz="1200" dirty="0"/>
          </a:p>
          <a:p>
            <a:r>
              <a:rPr lang="zh-CN" altLang="en-US" sz="1200" dirty="0"/>
              <a:t>如</a:t>
            </a:r>
            <a:r>
              <a:rPr lang="en-US" altLang="zh-CN" sz="1200" dirty="0"/>
              <a:t>Nginx</a:t>
            </a:r>
            <a:r>
              <a:rPr lang="zh-CN" altLang="en-US" sz="1200" dirty="0"/>
              <a:t>服务器  采用随机</a:t>
            </a:r>
            <a:r>
              <a:rPr lang="en-US" altLang="zh-CN" sz="1200" dirty="0"/>
              <a:t>/HASH</a:t>
            </a:r>
            <a:r>
              <a:rPr lang="zh-CN" altLang="en-US" sz="1200" dirty="0"/>
              <a:t>的方式下发请求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165FB2-D607-D394-B333-D60DE7F97DE4}"/>
              </a:ext>
            </a:extLst>
          </p:cNvPr>
          <p:cNvSpPr txBox="1"/>
          <p:nvPr/>
        </p:nvSpPr>
        <p:spPr>
          <a:xfrm>
            <a:off x="1926099" y="346952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朋友圈业务服务器</a:t>
            </a:r>
          </a:p>
        </p:txBody>
      </p:sp>
      <p:pic>
        <p:nvPicPr>
          <p:cNvPr id="24" name="图片 23" descr="白色的游戏机&#10;&#10;低可信度描述已自动生成">
            <a:extLst>
              <a:ext uri="{FF2B5EF4-FFF2-40B4-BE49-F238E27FC236}">
                <a16:creationId xmlns:a16="http://schemas.microsoft.com/office/drawing/2014/main" id="{A28611BA-2D94-474F-627B-87F8B34E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80" y="3517685"/>
            <a:ext cx="696317" cy="97118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704610D-392E-E62C-5ADC-D0DA35E824EC}"/>
              </a:ext>
            </a:extLst>
          </p:cNvPr>
          <p:cNvSpPr txBox="1"/>
          <p:nvPr/>
        </p:nvSpPr>
        <p:spPr>
          <a:xfrm>
            <a:off x="419450" y="44461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朋友圈高性能复杂度分析</a:t>
            </a:r>
            <a:r>
              <a:rPr lang="en-US" altLang="zh-CN" dirty="0"/>
              <a:t>—</a:t>
            </a:r>
            <a:r>
              <a:rPr lang="zh-CN" altLang="en-US" dirty="0"/>
              <a:t>发布、评论</a:t>
            </a:r>
          </a:p>
        </p:txBody>
      </p:sp>
      <p:pic>
        <p:nvPicPr>
          <p:cNvPr id="38" name="图片 37" descr="白色的游戏机&#10;&#10;低可信度描述已自动生成">
            <a:extLst>
              <a:ext uri="{FF2B5EF4-FFF2-40B4-BE49-F238E27FC236}">
                <a16:creationId xmlns:a16="http://schemas.microsoft.com/office/drawing/2014/main" id="{2863441E-06AD-830B-7D2E-0E0D4C971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04" y="3566964"/>
            <a:ext cx="696317" cy="97118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020563-B3CD-0457-FABD-C8293C51AF08}"/>
              </a:ext>
            </a:extLst>
          </p:cNvPr>
          <p:cNvSpPr/>
          <p:nvPr/>
        </p:nvSpPr>
        <p:spPr>
          <a:xfrm>
            <a:off x="1842332" y="3204027"/>
            <a:ext cx="7122253" cy="158608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C1D82B9-D420-D20E-334A-BA1D4DF1FB6F}"/>
              </a:ext>
            </a:extLst>
          </p:cNvPr>
          <p:cNvSpPr/>
          <p:nvPr/>
        </p:nvSpPr>
        <p:spPr>
          <a:xfrm>
            <a:off x="419450" y="5711551"/>
            <a:ext cx="4749997" cy="9957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3EDD44A-2BDC-0CE0-35B1-9358B67676E0}"/>
              </a:ext>
            </a:extLst>
          </p:cNvPr>
          <p:cNvSpPr txBox="1"/>
          <p:nvPr/>
        </p:nvSpPr>
        <p:spPr>
          <a:xfrm>
            <a:off x="419450" y="5849722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存储朋友圈发布记录、</a:t>
            </a:r>
            <a:endParaRPr lang="en-US" altLang="zh-CN" sz="1200" dirty="0"/>
          </a:p>
          <a:p>
            <a:r>
              <a:rPr lang="zh-CN" altLang="en-US" sz="1200" dirty="0"/>
              <a:t>回复记录的分布式数据库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分库分表</a:t>
            </a:r>
          </a:p>
        </p:txBody>
      </p:sp>
      <p:pic>
        <p:nvPicPr>
          <p:cNvPr id="41" name="图片 40" descr="图片包含 游戏机, 房间, 桌子&#10;&#10;描述已自动生成">
            <a:extLst>
              <a:ext uri="{FF2B5EF4-FFF2-40B4-BE49-F238E27FC236}">
                <a16:creationId xmlns:a16="http://schemas.microsoft.com/office/drawing/2014/main" id="{968ABB26-D679-1600-D864-641BBD10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4057" y="5875680"/>
            <a:ext cx="625945" cy="62594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183AA23-0F79-EB86-2241-27DD82498633}"/>
              </a:ext>
            </a:extLst>
          </p:cNvPr>
          <p:cNvSpPr txBox="1"/>
          <p:nvPr/>
        </p:nvSpPr>
        <p:spPr>
          <a:xfrm>
            <a:off x="1963783" y="5075489"/>
            <a:ext cx="20767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Shard </a:t>
            </a:r>
            <a:r>
              <a:rPr lang="en-US" altLang="zh-CN" dirty="0" err="1">
                <a:solidFill>
                  <a:schemeClr val="bg1"/>
                </a:solidFill>
              </a:rPr>
              <a:t>ing</a:t>
            </a:r>
            <a:r>
              <a:rPr lang="en-US" altLang="zh-CN" dirty="0">
                <a:solidFill>
                  <a:schemeClr val="bg1"/>
                </a:solidFill>
              </a:rPr>
              <a:t>--JDBC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1D00F0-510A-2E5E-22EA-11BC23D2C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987" y="5950054"/>
            <a:ext cx="513753" cy="44566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6057BCF-FF2F-D5FB-67DA-10BA2EC08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123" y="5950054"/>
            <a:ext cx="513753" cy="445665"/>
          </a:xfrm>
          <a:prstGeom prst="rect">
            <a:avLst/>
          </a:prstGeom>
        </p:spPr>
      </p:pic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036B548-C371-5B31-D99C-391141B8B447}"/>
              </a:ext>
            </a:extLst>
          </p:cNvPr>
          <p:cNvSpPr/>
          <p:nvPr/>
        </p:nvSpPr>
        <p:spPr>
          <a:xfrm>
            <a:off x="5659632" y="5711551"/>
            <a:ext cx="4749997" cy="9957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20FC8B-34D4-D0CB-483C-BC76CE8E7A7F}"/>
              </a:ext>
            </a:extLst>
          </p:cNvPr>
          <p:cNvSpPr txBox="1"/>
          <p:nvPr/>
        </p:nvSpPr>
        <p:spPr>
          <a:xfrm>
            <a:off x="5659632" y="5859915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流媒体存储：视频、图片</a:t>
            </a:r>
            <a:endParaRPr lang="en-US" altLang="zh-CN" sz="1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6AA8CCCE-59BF-CCB3-52CA-159F849C3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851" y="5950054"/>
            <a:ext cx="513753" cy="445665"/>
          </a:xfrm>
          <a:prstGeom prst="rect">
            <a:avLst/>
          </a:prstGeom>
        </p:spPr>
      </p:pic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4296742-0ED7-0DDC-0192-C4DB7F188AE1}"/>
              </a:ext>
            </a:extLst>
          </p:cNvPr>
          <p:cNvSpPr/>
          <p:nvPr/>
        </p:nvSpPr>
        <p:spPr>
          <a:xfrm>
            <a:off x="1858654" y="910872"/>
            <a:ext cx="7122253" cy="18408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 descr="白色的游戏机&#10;&#10;低可信度描述已自动生成">
            <a:extLst>
              <a:ext uri="{FF2B5EF4-FFF2-40B4-BE49-F238E27FC236}">
                <a16:creationId xmlns:a16="http://schemas.microsoft.com/office/drawing/2014/main" id="{8041ABA2-659D-6E7D-6316-924EF40A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95" y="1375663"/>
            <a:ext cx="696317" cy="1036851"/>
          </a:xfrm>
          <a:prstGeom prst="rect">
            <a:avLst/>
          </a:prstGeom>
        </p:spPr>
      </p:pic>
      <p:pic>
        <p:nvPicPr>
          <p:cNvPr id="54" name="图片 53" descr="白色的游戏机&#10;&#10;低可信度描述已自动生成">
            <a:extLst>
              <a:ext uri="{FF2B5EF4-FFF2-40B4-BE49-F238E27FC236}">
                <a16:creationId xmlns:a16="http://schemas.microsoft.com/office/drawing/2014/main" id="{43BA0C16-04EB-14B6-F260-FACF67C9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11" y="1382857"/>
            <a:ext cx="696317" cy="1036851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5A9E2CA-BF2D-32E3-827E-D51C083862BF}"/>
              </a:ext>
            </a:extLst>
          </p:cNvPr>
          <p:cNvCxnSpPr>
            <a:cxnSpLocks/>
          </p:cNvCxnSpPr>
          <p:nvPr/>
        </p:nvCxnSpPr>
        <p:spPr>
          <a:xfrm flipH="1">
            <a:off x="3002140" y="4800307"/>
            <a:ext cx="231917" cy="2751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DD35E51-56A8-C7B3-11F3-4A30E404DEBD}"/>
              </a:ext>
            </a:extLst>
          </p:cNvPr>
          <p:cNvCxnSpPr/>
          <p:nvPr/>
        </p:nvCxnSpPr>
        <p:spPr>
          <a:xfrm flipH="1">
            <a:off x="2582870" y="5431273"/>
            <a:ext cx="231917" cy="2751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31F22-9AA4-7242-4C65-430DD662A86E}"/>
              </a:ext>
            </a:extLst>
          </p:cNvPr>
          <p:cNvSpPr txBox="1"/>
          <p:nvPr/>
        </p:nvSpPr>
        <p:spPr>
          <a:xfrm>
            <a:off x="6904194" y="5069972"/>
            <a:ext cx="20767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Shard </a:t>
            </a:r>
            <a:r>
              <a:rPr lang="en-US" altLang="zh-CN" dirty="0" err="1">
                <a:solidFill>
                  <a:schemeClr val="bg1"/>
                </a:solidFill>
              </a:rPr>
              <a:t>ing</a:t>
            </a:r>
            <a:r>
              <a:rPr lang="en-US" altLang="zh-CN" dirty="0">
                <a:solidFill>
                  <a:schemeClr val="bg1"/>
                </a:solidFill>
              </a:rPr>
              <a:t>--JDBC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2D3D2C-0533-9331-CED7-8934FCA981D0}"/>
              </a:ext>
            </a:extLst>
          </p:cNvPr>
          <p:cNvCxnSpPr>
            <a:endCxn id="57" idx="0"/>
          </p:cNvCxnSpPr>
          <p:nvPr/>
        </p:nvCxnSpPr>
        <p:spPr>
          <a:xfrm>
            <a:off x="7659149" y="4800307"/>
            <a:ext cx="283402" cy="2696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8D4570E-6A5B-4B61-2149-0582ADEE4C8B}"/>
              </a:ext>
            </a:extLst>
          </p:cNvPr>
          <p:cNvCxnSpPr/>
          <p:nvPr/>
        </p:nvCxnSpPr>
        <p:spPr>
          <a:xfrm>
            <a:off x="8138999" y="5460246"/>
            <a:ext cx="283402" cy="2696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B4F5F1A-BFED-00DF-1C4D-463041C048D4}"/>
              </a:ext>
            </a:extLst>
          </p:cNvPr>
          <p:cNvCxnSpPr>
            <a:cxnSpLocks/>
          </p:cNvCxnSpPr>
          <p:nvPr/>
        </p:nvCxnSpPr>
        <p:spPr>
          <a:xfrm flipH="1">
            <a:off x="5419288" y="2764788"/>
            <a:ext cx="3545" cy="4146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1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B380B-5468-DF9D-D122-8433A014E7FC}"/>
              </a:ext>
            </a:extLst>
          </p:cNvPr>
          <p:cNvSpPr txBox="1"/>
          <p:nvPr/>
        </p:nvSpPr>
        <p:spPr>
          <a:xfrm>
            <a:off x="419450" y="44461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朋友圈高性能复杂度分析</a:t>
            </a:r>
            <a:r>
              <a:rPr lang="en-US" altLang="zh-CN" dirty="0"/>
              <a:t>—</a:t>
            </a:r>
            <a:r>
              <a:rPr lang="zh-CN" altLang="en-US" dirty="0"/>
              <a:t>浏览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926C53-6C02-7519-7C2C-84C4F27E6E40}"/>
              </a:ext>
            </a:extLst>
          </p:cNvPr>
          <p:cNvSpPr txBox="1"/>
          <p:nvPr/>
        </p:nvSpPr>
        <p:spPr>
          <a:xfrm>
            <a:off x="1516983" y="2545605"/>
            <a:ext cx="124786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发朋友圈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C87E16-83F9-A525-2216-5C90EA0394F8}"/>
              </a:ext>
            </a:extLst>
          </p:cNvPr>
          <p:cNvSpPr txBox="1"/>
          <p:nvPr/>
        </p:nvSpPr>
        <p:spPr>
          <a:xfrm>
            <a:off x="1516983" y="3341968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浏览回复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877E8-B438-0FC5-57C0-0A6A0534F338}"/>
              </a:ext>
            </a:extLst>
          </p:cNvPr>
          <p:cNvSpPr txBox="1"/>
          <p:nvPr/>
        </p:nvSpPr>
        <p:spPr>
          <a:xfrm>
            <a:off x="1516983" y="4162179"/>
            <a:ext cx="1205917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其他功能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0FAF822-3B1D-B76E-9E71-EB5F5B0D61C7}"/>
              </a:ext>
            </a:extLst>
          </p:cNvPr>
          <p:cNvSpPr/>
          <p:nvPr/>
        </p:nvSpPr>
        <p:spPr>
          <a:xfrm>
            <a:off x="1191236" y="1988190"/>
            <a:ext cx="1959235" cy="322137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276DC7-E5BD-E282-1BA6-7F5790EA8ECF}"/>
              </a:ext>
            </a:extLst>
          </p:cNvPr>
          <p:cNvSpPr txBox="1"/>
          <p:nvPr/>
        </p:nvSpPr>
        <p:spPr>
          <a:xfrm>
            <a:off x="3893796" y="2398847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33A67-D03D-BB29-B22D-CD362796C11D}"/>
              </a:ext>
            </a:extLst>
          </p:cNvPr>
          <p:cNvSpPr txBox="1"/>
          <p:nvPr/>
        </p:nvSpPr>
        <p:spPr>
          <a:xfrm>
            <a:off x="3893796" y="4306673"/>
            <a:ext cx="106330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集群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C3AF2C-4B68-2943-3CED-33156DC74D6E}"/>
              </a:ext>
            </a:extLst>
          </p:cNvPr>
          <p:cNvSpPr txBox="1"/>
          <p:nvPr/>
        </p:nvSpPr>
        <p:spPr>
          <a:xfrm>
            <a:off x="5575881" y="1803524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计算高性能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8D0ACF-813F-EA01-F5BD-B1F6A3A6C94C}"/>
              </a:ext>
            </a:extLst>
          </p:cNvPr>
          <p:cNvSpPr txBox="1"/>
          <p:nvPr/>
        </p:nvSpPr>
        <p:spPr>
          <a:xfrm>
            <a:off x="5575881" y="2932464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存储高性能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B3E7-4E32-EC24-A652-ED4B67CB330A}"/>
              </a:ext>
            </a:extLst>
          </p:cNvPr>
          <p:cNvSpPr txBox="1"/>
          <p:nvPr/>
        </p:nvSpPr>
        <p:spPr>
          <a:xfrm>
            <a:off x="5575881" y="3792847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计算高性能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BA5333-5041-08F2-DE95-25C102D2B3E8}"/>
              </a:ext>
            </a:extLst>
          </p:cNvPr>
          <p:cNvSpPr txBox="1"/>
          <p:nvPr/>
        </p:nvSpPr>
        <p:spPr>
          <a:xfrm>
            <a:off x="5575881" y="4840231"/>
            <a:ext cx="1512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存储高性能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3A788E-1525-8E00-CAEE-1752F2F54F55}"/>
              </a:ext>
            </a:extLst>
          </p:cNvPr>
          <p:cNvSpPr txBox="1"/>
          <p:nvPr/>
        </p:nvSpPr>
        <p:spPr>
          <a:xfrm>
            <a:off x="7657925" y="1361385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795EC6-631F-92AF-876B-6DCC6265C00B}"/>
              </a:ext>
            </a:extLst>
          </p:cNvPr>
          <p:cNvSpPr txBox="1"/>
          <p:nvPr/>
        </p:nvSpPr>
        <p:spPr>
          <a:xfrm>
            <a:off x="7657925" y="1846815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8D0080-ECD6-5A6B-261B-E48E14425DBB}"/>
              </a:ext>
            </a:extLst>
          </p:cNvPr>
          <p:cNvSpPr txBox="1"/>
          <p:nvPr/>
        </p:nvSpPr>
        <p:spPr>
          <a:xfrm>
            <a:off x="7657925" y="2332245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E780780-639A-3D21-C84B-B262AC9AB804}"/>
              </a:ext>
            </a:extLst>
          </p:cNvPr>
          <p:cNvSpPr txBox="1"/>
          <p:nvPr/>
        </p:nvSpPr>
        <p:spPr>
          <a:xfrm>
            <a:off x="7641855" y="2985391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LSM</a:t>
            </a:r>
            <a:r>
              <a:rPr lang="zh-CN" altLang="en-US" sz="1200" b="1" dirty="0">
                <a:solidFill>
                  <a:srgbClr val="FF0000"/>
                </a:solidFill>
              </a:rPr>
              <a:t>存储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34363F-DFDE-D55A-0347-505BE6B8E71C}"/>
              </a:ext>
            </a:extLst>
          </p:cNvPr>
          <p:cNvSpPr txBox="1"/>
          <p:nvPr/>
        </p:nvSpPr>
        <p:spPr>
          <a:xfrm>
            <a:off x="7657925" y="3845008"/>
            <a:ext cx="974345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任务分配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5A631D-50FB-1FD1-DC3A-018E06724D21}"/>
              </a:ext>
            </a:extLst>
          </p:cNvPr>
          <p:cNvSpPr txBox="1"/>
          <p:nvPr/>
        </p:nvSpPr>
        <p:spPr>
          <a:xfrm>
            <a:off x="9075665" y="1269051"/>
            <a:ext cx="110856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快速读取图片、视频数据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CA6A60-022F-08A4-CDE4-52762818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71" y="2123814"/>
            <a:ext cx="717420" cy="290958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F826A3-054F-8814-1A32-3CFD421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96" y="1694285"/>
            <a:ext cx="594485" cy="168019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B83143-659C-FC64-0926-DB8BA561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21" y="3598876"/>
            <a:ext cx="594485" cy="168019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AC0634A-C93F-A4D5-D831-1DC9DBFD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95" y="1390542"/>
            <a:ext cx="548360" cy="118954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029958D-2F9E-E291-B123-F36D3B8006C4}"/>
              </a:ext>
            </a:extLst>
          </p:cNvPr>
          <p:cNvSpPr txBox="1"/>
          <p:nvPr/>
        </p:nvSpPr>
        <p:spPr>
          <a:xfrm>
            <a:off x="9075665" y="2349253"/>
            <a:ext cx="27695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CDN</a:t>
            </a:r>
            <a:r>
              <a:rPr lang="zh-CN" altLang="en-US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Redis </a:t>
            </a:r>
            <a:r>
              <a:rPr lang="zh-CN" altLang="en-US" sz="1200" b="1" dirty="0">
                <a:solidFill>
                  <a:srgbClr val="FF0000"/>
                </a:solidFill>
              </a:rPr>
              <a:t>缓存朋友圈元数据（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、列表等）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130AB6B-2475-7F74-F85A-15F3C638A71A}"/>
              </a:ext>
            </a:extLst>
          </p:cNvPr>
          <p:cNvSpPr txBox="1"/>
          <p:nvPr/>
        </p:nvSpPr>
        <p:spPr>
          <a:xfrm>
            <a:off x="8798828" y="2985391"/>
            <a:ext cx="1804856" cy="27699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存储图片、视频数据</a:t>
            </a:r>
          </a:p>
        </p:txBody>
      </p:sp>
    </p:spTree>
    <p:extLst>
      <p:ext uri="{BB962C8B-B14F-4D97-AF65-F5344CB8AC3E}">
        <p14:creationId xmlns:p14="http://schemas.microsoft.com/office/powerpoint/2010/main" val="239542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房间, 桌子&#10;&#10;描述已自动生成">
            <a:extLst>
              <a:ext uri="{FF2B5EF4-FFF2-40B4-BE49-F238E27FC236}">
                <a16:creationId xmlns:a16="http://schemas.microsoft.com/office/drawing/2014/main" id="{8BAE0434-810A-1261-7C21-1AD90C679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69897" y="5859915"/>
            <a:ext cx="625946" cy="625946"/>
          </a:xfrm>
          <a:prstGeom prst="rect">
            <a:avLst/>
          </a:prstGeom>
        </p:spPr>
      </p:pic>
      <p:pic>
        <p:nvPicPr>
          <p:cNvPr id="6" name="图片 5" descr="图片包含 游戏机, 房间, 桌子&#10;&#10;描述已自动生成">
            <a:extLst>
              <a:ext uri="{FF2B5EF4-FFF2-40B4-BE49-F238E27FC236}">
                <a16:creationId xmlns:a16="http://schemas.microsoft.com/office/drawing/2014/main" id="{FC0318B9-A9D9-3DBF-6771-12874CB1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3588" y="5875680"/>
            <a:ext cx="625945" cy="625945"/>
          </a:xfrm>
          <a:prstGeom prst="rect">
            <a:avLst/>
          </a:prstGeom>
        </p:spPr>
      </p:pic>
      <p:pic>
        <p:nvPicPr>
          <p:cNvPr id="8" name="图片 7" descr="白色的游戏机&#10;&#10;低可信度描述已自动生成">
            <a:extLst>
              <a:ext uri="{FF2B5EF4-FFF2-40B4-BE49-F238E27FC236}">
                <a16:creationId xmlns:a16="http://schemas.microsoft.com/office/drawing/2014/main" id="{5ED30230-C48D-92F8-CC63-1D13B81CB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63" y="3566965"/>
            <a:ext cx="696317" cy="971183"/>
          </a:xfrm>
          <a:prstGeom prst="rect">
            <a:avLst/>
          </a:prstGeom>
        </p:spPr>
      </p:pic>
      <p:pic>
        <p:nvPicPr>
          <p:cNvPr id="14" name="图片 13" descr="白色的游戏机&#10;&#10;低可信度描述已自动生成">
            <a:extLst>
              <a:ext uri="{FF2B5EF4-FFF2-40B4-BE49-F238E27FC236}">
                <a16:creationId xmlns:a16="http://schemas.microsoft.com/office/drawing/2014/main" id="{906338BD-7DFA-CBD3-BD5D-5B909869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81" y="1387415"/>
            <a:ext cx="696317" cy="10368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4AF4044-8AB7-9B16-1E3B-ED2AC66F1AE0}"/>
              </a:ext>
            </a:extLst>
          </p:cNvPr>
          <p:cNvSpPr txBox="1"/>
          <p:nvPr/>
        </p:nvSpPr>
        <p:spPr>
          <a:xfrm>
            <a:off x="1963783" y="95212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负载均衡服务器</a:t>
            </a:r>
            <a:endParaRPr lang="en-US" altLang="zh-CN" sz="1200" dirty="0"/>
          </a:p>
          <a:p>
            <a:r>
              <a:rPr lang="zh-CN" altLang="en-US" sz="1200" dirty="0"/>
              <a:t>如</a:t>
            </a:r>
            <a:r>
              <a:rPr lang="en-US" altLang="zh-CN" sz="1200" dirty="0"/>
              <a:t>Nginx</a:t>
            </a:r>
            <a:r>
              <a:rPr lang="zh-CN" altLang="en-US" sz="1200" dirty="0"/>
              <a:t>服务器  采用随机</a:t>
            </a:r>
            <a:r>
              <a:rPr lang="en-US" altLang="zh-CN" sz="1200" dirty="0"/>
              <a:t>/HASH</a:t>
            </a:r>
            <a:r>
              <a:rPr lang="zh-CN" altLang="en-US" sz="1200" dirty="0"/>
              <a:t>的方式下发请求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1165FB2-D607-D394-B333-D60DE7F97DE4}"/>
              </a:ext>
            </a:extLst>
          </p:cNvPr>
          <p:cNvSpPr txBox="1"/>
          <p:nvPr/>
        </p:nvSpPr>
        <p:spPr>
          <a:xfrm>
            <a:off x="1926099" y="346952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朋友圈业务服务器</a:t>
            </a:r>
          </a:p>
        </p:txBody>
      </p:sp>
      <p:pic>
        <p:nvPicPr>
          <p:cNvPr id="24" name="图片 23" descr="白色的游戏机&#10;&#10;低可信度描述已自动生成">
            <a:extLst>
              <a:ext uri="{FF2B5EF4-FFF2-40B4-BE49-F238E27FC236}">
                <a16:creationId xmlns:a16="http://schemas.microsoft.com/office/drawing/2014/main" id="{A28611BA-2D94-474F-627B-87F8B34E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80" y="3517685"/>
            <a:ext cx="696317" cy="97118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704610D-392E-E62C-5ADC-D0DA35E824EC}"/>
              </a:ext>
            </a:extLst>
          </p:cNvPr>
          <p:cNvSpPr txBox="1"/>
          <p:nvPr/>
        </p:nvSpPr>
        <p:spPr>
          <a:xfrm>
            <a:off x="419450" y="4446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朋友圈高性能复杂度分析</a:t>
            </a:r>
            <a:r>
              <a:rPr lang="en-US" altLang="zh-CN" dirty="0"/>
              <a:t>—</a:t>
            </a:r>
            <a:r>
              <a:rPr lang="zh-CN" altLang="en-US" dirty="0"/>
              <a:t>浏览</a:t>
            </a:r>
          </a:p>
        </p:txBody>
      </p:sp>
      <p:pic>
        <p:nvPicPr>
          <p:cNvPr id="38" name="图片 37" descr="白色的游戏机&#10;&#10;低可信度描述已自动生成">
            <a:extLst>
              <a:ext uri="{FF2B5EF4-FFF2-40B4-BE49-F238E27FC236}">
                <a16:creationId xmlns:a16="http://schemas.microsoft.com/office/drawing/2014/main" id="{2863441E-06AD-830B-7D2E-0E0D4C971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04" y="3566964"/>
            <a:ext cx="696317" cy="97118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020563-B3CD-0457-FABD-C8293C51AF08}"/>
              </a:ext>
            </a:extLst>
          </p:cNvPr>
          <p:cNvSpPr/>
          <p:nvPr/>
        </p:nvSpPr>
        <p:spPr>
          <a:xfrm>
            <a:off x="1842332" y="3204027"/>
            <a:ext cx="7122253" cy="158608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C1D82B9-D420-D20E-334A-BA1D4DF1FB6F}"/>
              </a:ext>
            </a:extLst>
          </p:cNvPr>
          <p:cNvSpPr/>
          <p:nvPr/>
        </p:nvSpPr>
        <p:spPr>
          <a:xfrm>
            <a:off x="419450" y="5711551"/>
            <a:ext cx="4749997" cy="9957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3EDD44A-2BDC-0CE0-35B1-9358B67676E0}"/>
              </a:ext>
            </a:extLst>
          </p:cNvPr>
          <p:cNvSpPr txBox="1"/>
          <p:nvPr/>
        </p:nvSpPr>
        <p:spPr>
          <a:xfrm>
            <a:off x="419450" y="5849722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存储朋友圈发布记录、</a:t>
            </a:r>
            <a:endParaRPr lang="en-US" altLang="zh-CN" sz="1200" dirty="0"/>
          </a:p>
          <a:p>
            <a:r>
              <a:rPr lang="zh-CN" altLang="en-US" sz="1200" dirty="0"/>
              <a:t>回复记录的分布式数据库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分库分表</a:t>
            </a:r>
          </a:p>
        </p:txBody>
      </p:sp>
      <p:pic>
        <p:nvPicPr>
          <p:cNvPr id="41" name="图片 40" descr="图片包含 游戏机, 房间, 桌子&#10;&#10;描述已自动生成">
            <a:extLst>
              <a:ext uri="{FF2B5EF4-FFF2-40B4-BE49-F238E27FC236}">
                <a16:creationId xmlns:a16="http://schemas.microsoft.com/office/drawing/2014/main" id="{968ABB26-D679-1600-D864-641BBD10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4057" y="5875680"/>
            <a:ext cx="625945" cy="62594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183AA23-0F79-EB86-2241-27DD82498633}"/>
              </a:ext>
            </a:extLst>
          </p:cNvPr>
          <p:cNvSpPr txBox="1"/>
          <p:nvPr/>
        </p:nvSpPr>
        <p:spPr>
          <a:xfrm>
            <a:off x="1963783" y="5075489"/>
            <a:ext cx="207671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Shard </a:t>
            </a:r>
            <a:r>
              <a:rPr lang="en-US" altLang="zh-CN" dirty="0" err="1">
                <a:solidFill>
                  <a:schemeClr val="bg1"/>
                </a:solidFill>
              </a:rPr>
              <a:t>ing</a:t>
            </a:r>
            <a:r>
              <a:rPr lang="en-US" altLang="zh-CN" dirty="0">
                <a:solidFill>
                  <a:schemeClr val="bg1"/>
                </a:solidFill>
              </a:rPr>
              <a:t>--JDBC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4296742-0ED7-0DDC-0192-C4DB7F188AE1}"/>
              </a:ext>
            </a:extLst>
          </p:cNvPr>
          <p:cNvSpPr/>
          <p:nvPr/>
        </p:nvSpPr>
        <p:spPr>
          <a:xfrm>
            <a:off x="1858654" y="910872"/>
            <a:ext cx="7122253" cy="18408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52" descr="白色的游戏机&#10;&#10;低可信度描述已自动生成">
            <a:extLst>
              <a:ext uri="{FF2B5EF4-FFF2-40B4-BE49-F238E27FC236}">
                <a16:creationId xmlns:a16="http://schemas.microsoft.com/office/drawing/2014/main" id="{8041ABA2-659D-6E7D-6316-924EF40A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95" y="1375663"/>
            <a:ext cx="696317" cy="1036851"/>
          </a:xfrm>
          <a:prstGeom prst="rect">
            <a:avLst/>
          </a:prstGeom>
        </p:spPr>
      </p:pic>
      <p:pic>
        <p:nvPicPr>
          <p:cNvPr id="54" name="图片 53" descr="白色的游戏机&#10;&#10;低可信度描述已自动生成">
            <a:extLst>
              <a:ext uri="{FF2B5EF4-FFF2-40B4-BE49-F238E27FC236}">
                <a16:creationId xmlns:a16="http://schemas.microsoft.com/office/drawing/2014/main" id="{43BA0C16-04EB-14B6-F260-FACF67C9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11" y="1382857"/>
            <a:ext cx="696317" cy="1036851"/>
          </a:xfrm>
          <a:prstGeom prst="rect">
            <a:avLst/>
          </a:prstGeom>
        </p:spPr>
      </p:pic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5A9E2CA-BF2D-32E3-827E-D51C083862BF}"/>
              </a:ext>
            </a:extLst>
          </p:cNvPr>
          <p:cNvCxnSpPr>
            <a:cxnSpLocks/>
          </p:cNvCxnSpPr>
          <p:nvPr/>
        </p:nvCxnSpPr>
        <p:spPr>
          <a:xfrm flipH="1">
            <a:off x="3002140" y="4800307"/>
            <a:ext cx="231917" cy="2751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DD35E51-56A8-C7B3-11F3-4A30E404DEBD}"/>
              </a:ext>
            </a:extLst>
          </p:cNvPr>
          <p:cNvCxnSpPr/>
          <p:nvPr/>
        </p:nvCxnSpPr>
        <p:spPr>
          <a:xfrm flipH="1">
            <a:off x="2582870" y="5431273"/>
            <a:ext cx="231917" cy="2751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B4F5F1A-BFED-00DF-1C4D-463041C048D4}"/>
              </a:ext>
            </a:extLst>
          </p:cNvPr>
          <p:cNvCxnSpPr>
            <a:cxnSpLocks/>
          </p:cNvCxnSpPr>
          <p:nvPr/>
        </p:nvCxnSpPr>
        <p:spPr>
          <a:xfrm flipH="1">
            <a:off x="5419288" y="2764788"/>
            <a:ext cx="3545" cy="4146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412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Edwin Jiang</dc:creator>
  <cp:lastModifiedBy>Edwin Jiang</cp:lastModifiedBy>
  <cp:revision>96</cp:revision>
  <dcterms:created xsi:type="dcterms:W3CDTF">2022-05-23T00:15:04Z</dcterms:created>
  <dcterms:modified xsi:type="dcterms:W3CDTF">2022-05-23T03:06:10Z</dcterms:modified>
</cp:coreProperties>
</file>