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9ECB9-45B9-E837-E4A1-6DC013E3A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D4A1D-CA39-06A3-31FB-8C772EC3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AC534-4136-C854-7162-DBABF87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5F7E2-94AD-0AD9-0B92-16FBA65A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4B2CE-E427-95CB-EB5B-E6A881EB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2CA8C-CF3E-FB97-DA3C-36599487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313C6-153D-8A4E-2854-E46E0200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97D77-F321-7625-4855-73143E99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E0496-B9DF-040C-9368-90AD1BB3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33424-71C8-A762-D5A9-514495E9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33A42-645C-BE19-FB14-76614A870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097EF-AB48-F3BC-AA33-B0FE08E1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80E8E-ED4C-08CB-6A40-F06A319E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D8473-61C1-A0F6-9C2A-DA619E7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D887D-85F2-1E8A-9E9E-0628BF74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C3593-FD41-F28E-201E-67F4B3E5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0204D-A0DF-26A8-0BE0-D096BE0F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60CE-87BD-5164-D452-DBAC81E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06343-44AE-D047-6C9F-5950A305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62CF-886E-7571-A2A4-8F06D59F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F0F25-1DAE-4407-93C5-27CE8D5E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C9A68-8970-7CB8-9B92-FEB499FD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0EDDB-0B5D-62F9-24B6-A076C70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275D0-593D-EE02-B7C5-2E393EF0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C03E8-BBCF-D6A2-9FC4-E51BDA2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271B-B362-0458-122B-7343734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BFBEE-F646-090D-42AF-4CDF23D1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23C35-0A3A-A58E-4FB0-246DC2C4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13C38-869F-8D5D-9E52-9F2D1888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9EFCF-AFD9-A3F1-5F23-C675E194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2F779-7E64-FAC2-58A9-4948B0FA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E592F-E86A-2A2B-82E5-E07F3006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E0625-132F-5FD3-1C9F-B0E3D0F4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FFC93-0D5D-95DE-8907-CD2406A2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02B20-A806-E68E-0E14-A737CCB4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A8CB-9462-D544-7BE8-50DCAF77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47AA8-464F-C79A-3B89-6CDB5B0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DB9322-CC01-AE49-E27F-A31621A6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8CE54-7DC9-F7C4-178A-08C6E67B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FD12-B9FF-A428-BBC7-C592FB63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CA23B2-91BE-AB74-2C3C-A3A2A522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AE320F-DAA5-205E-09DB-08387BD6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3D1CD-06F8-C68F-0C33-938C7CB3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490F1-621B-4A06-5345-5E9AEDC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406B8-8D94-BE00-D756-E6021D58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7C6EC-B28B-C8AA-6574-801A1162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04AB-78C0-DA80-F73D-72730592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E7122-438D-1585-9F02-B4D6B866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9FD74-C130-0F1E-EC03-1EFF1C6F0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94816-57A3-D61F-9E46-1BAADC7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2C017-E2C1-1F3B-E236-26DC834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5FCB8-53C3-1D44-C91B-385CD5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4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13747-2B2C-1370-51FC-0F68C6EB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53EE27-7246-96D1-EA6D-38F1A9867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E2892-538F-80C3-E5A7-967C4D1D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1515C-AEA4-AF02-776F-8BB5821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ED9B8-3796-3B8D-C945-6B3136B7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98D64-5C64-737F-610D-1E858BB4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2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25B53-182E-D2B0-872C-B59923B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A9E8F-3C2A-E978-6769-CE2807BD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0048-601B-F211-CD8E-00EA133BC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2ACC-7FCF-476C-9039-97AA06627DC9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DD202-706D-4FED-16AF-F4FA4CA44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2C5F2-765D-8727-9B55-BA7DFB5E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1338-E94C-47C0-91E7-DA562627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3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房间, 桌子&#10;&#10;描述已自动生成">
            <a:extLst>
              <a:ext uri="{FF2B5EF4-FFF2-40B4-BE49-F238E27FC236}">
                <a16:creationId xmlns:a16="http://schemas.microsoft.com/office/drawing/2014/main" id="{8BAE0434-810A-1261-7C21-1AD90C67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0328" y="4581612"/>
            <a:ext cx="771657" cy="771657"/>
          </a:xfrm>
          <a:prstGeom prst="rect">
            <a:avLst/>
          </a:prstGeom>
        </p:spPr>
      </p:pic>
      <p:pic>
        <p:nvPicPr>
          <p:cNvPr id="6" name="图片 5" descr="图片包含 游戏机, 房间, 桌子&#10;&#10;描述已自动生成">
            <a:extLst>
              <a:ext uri="{FF2B5EF4-FFF2-40B4-BE49-F238E27FC236}">
                <a16:creationId xmlns:a16="http://schemas.microsoft.com/office/drawing/2014/main" id="{FC0318B9-A9D9-3DBF-6771-12874CB1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1414" y="4581612"/>
            <a:ext cx="771657" cy="771657"/>
          </a:xfrm>
          <a:prstGeom prst="rect">
            <a:avLst/>
          </a:prstGeom>
        </p:spPr>
      </p:pic>
      <p:pic>
        <p:nvPicPr>
          <p:cNvPr id="8" name="图片 7" descr="白色的游戏机&#10;&#10;低可信度描述已自动生成">
            <a:extLst>
              <a:ext uri="{FF2B5EF4-FFF2-40B4-BE49-F238E27FC236}">
                <a16:creationId xmlns:a16="http://schemas.microsoft.com/office/drawing/2014/main" id="{5ED30230-C48D-92F8-CC63-1D13B81CB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30" y="2591236"/>
            <a:ext cx="696317" cy="965695"/>
          </a:xfrm>
          <a:prstGeom prst="rect">
            <a:avLst/>
          </a:prstGeom>
        </p:spPr>
      </p:pic>
      <p:pic>
        <p:nvPicPr>
          <p:cNvPr id="11" name="图片 10" descr="白色的游戏机&#10;&#10;低可信度描述已自动生成">
            <a:extLst>
              <a:ext uri="{FF2B5EF4-FFF2-40B4-BE49-F238E27FC236}">
                <a16:creationId xmlns:a16="http://schemas.microsoft.com/office/drawing/2014/main" id="{1373FEA6-6919-E781-C206-0DA135EE3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8" y="2591235"/>
            <a:ext cx="696317" cy="965695"/>
          </a:xfrm>
          <a:prstGeom prst="rect">
            <a:avLst/>
          </a:prstGeom>
        </p:spPr>
      </p:pic>
      <p:pic>
        <p:nvPicPr>
          <p:cNvPr id="12" name="图片 11" descr="白色的游戏机&#10;&#10;低可信度描述已自动生成">
            <a:extLst>
              <a:ext uri="{FF2B5EF4-FFF2-40B4-BE49-F238E27FC236}">
                <a16:creationId xmlns:a16="http://schemas.microsoft.com/office/drawing/2014/main" id="{38798E79-E365-71A8-B984-BD1E5B42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26" y="2591235"/>
            <a:ext cx="696317" cy="965695"/>
          </a:xfrm>
          <a:prstGeom prst="rect">
            <a:avLst/>
          </a:prstGeom>
        </p:spPr>
      </p:pic>
      <p:pic>
        <p:nvPicPr>
          <p:cNvPr id="14" name="图片 13" descr="白色的游戏机&#10;&#10;低可信度描述已自动生成">
            <a:extLst>
              <a:ext uri="{FF2B5EF4-FFF2-40B4-BE49-F238E27FC236}">
                <a16:creationId xmlns:a16="http://schemas.microsoft.com/office/drawing/2014/main" id="{906338BD-7DFA-CBD3-BD5D-5B909869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8" y="662206"/>
            <a:ext cx="696317" cy="103685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DAF2E5-5F6E-A15A-57DE-2050E3FB83BA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665489" y="3556931"/>
            <a:ext cx="1410667" cy="102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B985FA-0283-A054-7B85-6603D12ADEE6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4038487" y="3556930"/>
            <a:ext cx="37669" cy="102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C7D311-13ED-916F-CD64-989B610DC2D4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4076156" y="3556930"/>
            <a:ext cx="1335329" cy="102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007567-9A99-8A5D-92EA-3A3FBA6CF8E6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4461985" y="4967441"/>
            <a:ext cx="217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EDF5C68-7551-548E-5890-3879B1D0ABEB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4038487" y="1218238"/>
            <a:ext cx="1" cy="2745996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614A149-C909-A228-ED86-46164499D9A1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038487" y="1699057"/>
            <a:ext cx="0" cy="8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51B4B1E-C3C2-C300-8E8A-9CCF8E5F9C51}"/>
              </a:ext>
            </a:extLst>
          </p:cNvPr>
          <p:cNvSpPr txBox="1"/>
          <p:nvPr/>
        </p:nvSpPr>
        <p:spPr>
          <a:xfrm>
            <a:off x="3370822" y="562062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A3DE43-8369-A503-AF12-8A90AA7A337A}"/>
              </a:ext>
            </a:extLst>
          </p:cNvPr>
          <p:cNvSpPr txBox="1"/>
          <p:nvPr/>
        </p:nvSpPr>
        <p:spPr>
          <a:xfrm>
            <a:off x="6465229" y="562062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B2591-045B-FB2B-A010-B7194534C832}"/>
              </a:ext>
            </a:extLst>
          </p:cNvPr>
          <p:cNvSpPr txBox="1"/>
          <p:nvPr/>
        </p:nvSpPr>
        <p:spPr>
          <a:xfrm>
            <a:off x="2075233" y="3498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学生系统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EF082B-56FE-ABA5-3D0C-2EFB3CCE8E78}"/>
              </a:ext>
            </a:extLst>
          </p:cNvPr>
          <p:cNvSpPr txBox="1"/>
          <p:nvPr/>
        </p:nvSpPr>
        <p:spPr>
          <a:xfrm>
            <a:off x="3327888" y="35049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课程系统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B9930F-4CA7-4E8E-DD7E-574D76C1D9A9}"/>
              </a:ext>
            </a:extLst>
          </p:cNvPr>
          <p:cNvSpPr txBox="1"/>
          <p:nvPr/>
        </p:nvSpPr>
        <p:spPr>
          <a:xfrm>
            <a:off x="4490547" y="3498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权限系统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19018AA-EB2E-E589-D49E-B6E75F19E56B}"/>
              </a:ext>
            </a:extLst>
          </p:cNvPr>
          <p:cNvSpPr txBox="1"/>
          <p:nvPr/>
        </p:nvSpPr>
        <p:spPr>
          <a:xfrm>
            <a:off x="7186568" y="868044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方案一：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0" i="0" dirty="0">
                <a:solidFill>
                  <a:srgbClr val="303030"/>
                </a:solidFill>
                <a:effectLst/>
                <a:latin typeface="Helvetica Neue"/>
              </a:rPr>
              <a:t>1</a:t>
            </a:r>
            <a:r>
              <a:rPr lang="zh-CN" altLang="en-US" sz="1200" b="0" i="0" dirty="0">
                <a:solidFill>
                  <a:srgbClr val="303030"/>
                </a:solidFill>
                <a:effectLst/>
                <a:latin typeface="Helvetica Neue"/>
              </a:rPr>
              <a:t>、学生系统中的学生人数为 </a:t>
            </a:r>
            <a:r>
              <a:rPr lang="en-US" altLang="zh-CN" sz="1200" b="0" i="0" dirty="0">
                <a:solidFill>
                  <a:srgbClr val="303030"/>
                </a:solidFill>
                <a:effectLst/>
                <a:latin typeface="Helvetica Neue"/>
              </a:rPr>
              <a:t>1000 </a:t>
            </a:r>
            <a:r>
              <a:rPr lang="zh-CN" altLang="en-US" sz="1200" b="0" i="0" dirty="0">
                <a:solidFill>
                  <a:srgbClr val="303030"/>
                </a:solidFill>
                <a:effectLst/>
                <a:latin typeface="Helvetica Neue"/>
              </a:rPr>
              <a:t>人，分</a:t>
            </a:r>
            <a:r>
              <a:rPr lang="en-US" altLang="zh-CN" sz="1200" b="0" i="0" dirty="0">
                <a:solidFill>
                  <a:srgbClr val="303030"/>
                </a:solidFill>
                <a:effectLst/>
                <a:latin typeface="Helvetica Neue"/>
              </a:rPr>
              <a:t>3</a:t>
            </a:r>
            <a:r>
              <a:rPr lang="zh-CN" altLang="en-US" sz="1200" b="0" i="0" dirty="0">
                <a:solidFill>
                  <a:srgbClr val="303030"/>
                </a:solidFill>
                <a:effectLst/>
                <a:latin typeface="Helvetica Neue"/>
              </a:rPr>
              <a:t>个核心模块</a:t>
            </a:r>
            <a:endParaRPr lang="en-US" altLang="zh-CN" sz="12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、三个人会</a:t>
            </a:r>
            <a:r>
              <a:rPr lang="en-US" altLang="zh-CN" sz="1200" dirty="0"/>
              <a:t>JAVA</a:t>
            </a:r>
            <a:r>
              <a:rPr lang="zh-CN" altLang="en-US" sz="1200" dirty="0"/>
              <a:t>，选取技术栈为</a:t>
            </a:r>
            <a:r>
              <a:rPr lang="en-US" altLang="zh-CN" sz="1200" dirty="0"/>
              <a:t>JAVA</a:t>
            </a:r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、前端采用</a:t>
            </a:r>
            <a:r>
              <a:rPr lang="en-US" altLang="zh-CN" sz="1200" dirty="0"/>
              <a:t>Nginx</a:t>
            </a:r>
            <a:r>
              <a:rPr lang="zh-CN" altLang="en-US" sz="1200" dirty="0"/>
              <a:t>服务器实现</a:t>
            </a:r>
            <a:r>
              <a:rPr lang="en-US" altLang="zh-CN" sz="1200" dirty="0"/>
              <a:t>DNS</a:t>
            </a:r>
            <a:r>
              <a:rPr lang="zh-CN" altLang="en-US" sz="1200" dirty="0"/>
              <a:t>域名解析访问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、数据库采用简单的主备模式，</a:t>
            </a:r>
            <a:endParaRPr lang="en-US" altLang="zh-CN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188191-2984-68E4-2607-CEF031D8AD9E}"/>
              </a:ext>
            </a:extLst>
          </p:cNvPr>
          <p:cNvSpPr txBox="1"/>
          <p:nvPr/>
        </p:nvSpPr>
        <p:spPr>
          <a:xfrm>
            <a:off x="4386645" y="1366231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Nginx</a:t>
            </a:r>
            <a:r>
              <a:rPr lang="zh-CN" altLang="en-US" sz="1200" dirty="0"/>
              <a:t>服务器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9F2BCB-B568-8C62-906A-0010C88D96F1}"/>
              </a:ext>
            </a:extLst>
          </p:cNvPr>
          <p:cNvSpPr txBox="1"/>
          <p:nvPr/>
        </p:nvSpPr>
        <p:spPr>
          <a:xfrm>
            <a:off x="5100995" y="45816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一主一备</a:t>
            </a:r>
          </a:p>
        </p:txBody>
      </p:sp>
    </p:spTree>
    <p:extLst>
      <p:ext uri="{BB962C8B-B14F-4D97-AF65-F5344CB8AC3E}">
        <p14:creationId xmlns:p14="http://schemas.microsoft.com/office/powerpoint/2010/main" val="3155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房间, 桌子&#10;&#10;描述已自动生成">
            <a:extLst>
              <a:ext uri="{FF2B5EF4-FFF2-40B4-BE49-F238E27FC236}">
                <a16:creationId xmlns:a16="http://schemas.microsoft.com/office/drawing/2014/main" id="{8BAE0434-810A-1261-7C21-1AD90C67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0328" y="4581612"/>
            <a:ext cx="771657" cy="771657"/>
          </a:xfrm>
          <a:prstGeom prst="rect">
            <a:avLst/>
          </a:prstGeom>
        </p:spPr>
      </p:pic>
      <p:pic>
        <p:nvPicPr>
          <p:cNvPr id="6" name="图片 5" descr="图片包含 游戏机, 房间, 桌子&#10;&#10;描述已自动生成">
            <a:extLst>
              <a:ext uri="{FF2B5EF4-FFF2-40B4-BE49-F238E27FC236}">
                <a16:creationId xmlns:a16="http://schemas.microsoft.com/office/drawing/2014/main" id="{FC0318B9-A9D9-3DBF-6771-12874CB1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1414" y="4581612"/>
            <a:ext cx="771657" cy="771657"/>
          </a:xfrm>
          <a:prstGeom prst="rect">
            <a:avLst/>
          </a:prstGeom>
        </p:spPr>
      </p:pic>
      <p:pic>
        <p:nvPicPr>
          <p:cNvPr id="8" name="图片 7" descr="白色的游戏机&#10;&#10;低可信度描述已自动生成">
            <a:extLst>
              <a:ext uri="{FF2B5EF4-FFF2-40B4-BE49-F238E27FC236}">
                <a16:creationId xmlns:a16="http://schemas.microsoft.com/office/drawing/2014/main" id="{5ED30230-C48D-92F8-CC63-1D13B81CB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01" y="2457557"/>
            <a:ext cx="696317" cy="965695"/>
          </a:xfrm>
          <a:prstGeom prst="rect">
            <a:avLst/>
          </a:prstGeom>
        </p:spPr>
      </p:pic>
      <p:pic>
        <p:nvPicPr>
          <p:cNvPr id="14" name="图片 13" descr="白色的游戏机&#10;&#10;低可信度描述已自动生成">
            <a:extLst>
              <a:ext uri="{FF2B5EF4-FFF2-40B4-BE49-F238E27FC236}">
                <a16:creationId xmlns:a16="http://schemas.microsoft.com/office/drawing/2014/main" id="{906338BD-7DFA-CBD3-BD5D-5B909869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8" y="662206"/>
            <a:ext cx="696317" cy="103685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DAF2E5-5F6E-A15A-57DE-2050E3FB83BA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4062760" y="3423252"/>
            <a:ext cx="13396" cy="11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007567-9A99-8A5D-92EA-3A3FBA6CF8E6}"/>
              </a:ext>
            </a:extLst>
          </p:cNvPr>
          <p:cNvCxnSpPr>
            <a:cxnSpLocks/>
          </p:cNvCxnSpPr>
          <p:nvPr/>
        </p:nvCxnSpPr>
        <p:spPr>
          <a:xfrm>
            <a:off x="4461985" y="2940404"/>
            <a:ext cx="217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614A149-C909-A228-ED86-46164499D9A1}"/>
              </a:ext>
            </a:extLst>
          </p:cNvPr>
          <p:cNvCxnSpPr>
            <a:cxnSpLocks/>
          </p:cNvCxnSpPr>
          <p:nvPr/>
        </p:nvCxnSpPr>
        <p:spPr>
          <a:xfrm>
            <a:off x="4062760" y="1565379"/>
            <a:ext cx="0" cy="8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51B4B1E-C3C2-C300-8E8A-9CCF8E5F9C51}"/>
              </a:ext>
            </a:extLst>
          </p:cNvPr>
          <p:cNvSpPr txBox="1"/>
          <p:nvPr/>
        </p:nvSpPr>
        <p:spPr>
          <a:xfrm>
            <a:off x="3370822" y="562062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A3DE43-8369-A503-AF12-8A90AA7A337A}"/>
              </a:ext>
            </a:extLst>
          </p:cNvPr>
          <p:cNvSpPr txBox="1"/>
          <p:nvPr/>
        </p:nvSpPr>
        <p:spPr>
          <a:xfrm>
            <a:off x="6465229" y="562062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19018AA-EB2E-E589-D49E-B6E75F19E56B}"/>
              </a:ext>
            </a:extLst>
          </p:cNvPr>
          <p:cNvSpPr txBox="1"/>
          <p:nvPr/>
        </p:nvSpPr>
        <p:spPr>
          <a:xfrm>
            <a:off x="7413071" y="734381"/>
            <a:ext cx="36199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方案二：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0" i="0" dirty="0">
                <a:solidFill>
                  <a:srgbClr val="303030"/>
                </a:solidFill>
                <a:effectLst/>
                <a:latin typeface="Helvetica Neue"/>
              </a:rPr>
              <a:t>1</a:t>
            </a:r>
            <a:r>
              <a:rPr lang="zh-CN" altLang="en-US" sz="1200" b="0" i="0" dirty="0">
                <a:solidFill>
                  <a:srgbClr val="303030"/>
                </a:solidFill>
                <a:effectLst/>
                <a:latin typeface="Helvetica Neue"/>
              </a:rPr>
              <a:t>、学生系统中的学生人数为 </a:t>
            </a:r>
            <a:r>
              <a:rPr lang="en-US" altLang="zh-CN" sz="1200" b="0" i="0" dirty="0">
                <a:solidFill>
                  <a:srgbClr val="303030"/>
                </a:solidFill>
                <a:effectLst/>
                <a:latin typeface="Helvetica Neue"/>
              </a:rPr>
              <a:t>1000 </a:t>
            </a:r>
            <a:r>
              <a:rPr lang="zh-CN" altLang="en-US" sz="1200" b="0" i="0" dirty="0">
                <a:solidFill>
                  <a:srgbClr val="303030"/>
                </a:solidFill>
                <a:effectLst/>
                <a:latin typeface="Helvetica Neue"/>
              </a:rPr>
              <a:t>人，不拆分系统</a:t>
            </a:r>
            <a:endParaRPr lang="en-US" altLang="zh-CN" sz="12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、三个人会</a:t>
            </a:r>
            <a:r>
              <a:rPr lang="en-US" altLang="zh-CN" sz="1200" dirty="0"/>
              <a:t>JAVA</a:t>
            </a:r>
            <a:r>
              <a:rPr lang="zh-CN" altLang="en-US" sz="1200" dirty="0"/>
              <a:t>，选取技术栈为</a:t>
            </a:r>
            <a:r>
              <a:rPr lang="en-US" altLang="zh-CN" sz="1200" dirty="0"/>
              <a:t>JAVA   </a:t>
            </a:r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、前端采用</a:t>
            </a:r>
            <a:r>
              <a:rPr lang="en-US" altLang="zh-CN" sz="1200" dirty="0"/>
              <a:t>Nginx</a:t>
            </a:r>
            <a:r>
              <a:rPr lang="zh-CN" altLang="en-US" sz="1200" dirty="0"/>
              <a:t>服务器实现</a:t>
            </a:r>
            <a:r>
              <a:rPr lang="en-US" altLang="zh-CN" sz="1200" dirty="0"/>
              <a:t>DNS</a:t>
            </a:r>
            <a:r>
              <a:rPr lang="zh-CN" altLang="en-US" sz="1200" dirty="0"/>
              <a:t>域名解析访问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、数据库、应用服务采用简单的主备模式，</a:t>
            </a:r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、实现简单的读写分离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、前端采用</a:t>
            </a:r>
            <a:r>
              <a:rPr lang="en-US" altLang="zh-CN" sz="1200" dirty="0"/>
              <a:t>Nginx</a:t>
            </a:r>
            <a:r>
              <a:rPr lang="zh-CN" altLang="en-US" sz="1200" dirty="0"/>
              <a:t>服务器实现</a:t>
            </a:r>
            <a:r>
              <a:rPr lang="en-US" altLang="zh-CN" sz="1200" dirty="0"/>
              <a:t>DNS</a:t>
            </a:r>
            <a:r>
              <a:rPr lang="zh-CN" altLang="en-US" sz="1200" dirty="0"/>
              <a:t>域名解析访问</a:t>
            </a:r>
            <a:endParaRPr lang="en-US" altLang="zh-CN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AF4044-8AB7-9B16-1E3B-ED2AC66F1AE0}"/>
              </a:ext>
            </a:extLst>
          </p:cNvPr>
          <p:cNvSpPr txBox="1"/>
          <p:nvPr/>
        </p:nvSpPr>
        <p:spPr>
          <a:xfrm>
            <a:off x="4319903" y="1426879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Nginx</a:t>
            </a:r>
            <a:r>
              <a:rPr lang="zh-CN" altLang="en-US" sz="1200" dirty="0"/>
              <a:t>服务器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165FB2-D607-D394-B333-D60DE7F97DE4}"/>
              </a:ext>
            </a:extLst>
          </p:cNvPr>
          <p:cNvSpPr txBox="1"/>
          <p:nvPr/>
        </p:nvSpPr>
        <p:spPr>
          <a:xfrm>
            <a:off x="2930490" y="34110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主业务服务器</a:t>
            </a:r>
            <a:endParaRPr lang="zh-CN" altLang="en-US" sz="1200" dirty="0"/>
          </a:p>
        </p:txBody>
      </p:sp>
      <p:pic>
        <p:nvPicPr>
          <p:cNvPr id="24" name="图片 23" descr="白色的游戏机&#10;&#10;低可信度描述已自动生成">
            <a:extLst>
              <a:ext uri="{FF2B5EF4-FFF2-40B4-BE49-F238E27FC236}">
                <a16:creationId xmlns:a16="http://schemas.microsoft.com/office/drawing/2014/main" id="{A28611BA-2D94-474F-627B-87F8B34E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14" y="2457557"/>
            <a:ext cx="696317" cy="96569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1D01B74-9A1F-26B4-3EA4-4E9202A97EEF}"/>
              </a:ext>
            </a:extLst>
          </p:cNvPr>
          <p:cNvSpPr txBox="1"/>
          <p:nvPr/>
        </p:nvSpPr>
        <p:spPr>
          <a:xfrm>
            <a:off x="5633143" y="33343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备主业务服务器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3644A39-105C-3A5C-6192-CE905835D691}"/>
              </a:ext>
            </a:extLst>
          </p:cNvPr>
          <p:cNvCxnSpPr/>
          <p:nvPr/>
        </p:nvCxnSpPr>
        <p:spPr>
          <a:xfrm>
            <a:off x="4461985" y="5069507"/>
            <a:ext cx="217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1447E38-91F6-3FCF-9E14-781A7E5519F0}"/>
              </a:ext>
            </a:extLst>
          </p:cNvPr>
          <p:cNvSpPr txBox="1"/>
          <p:nvPr/>
        </p:nvSpPr>
        <p:spPr>
          <a:xfrm>
            <a:off x="5151590" y="46870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一主一备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2C4858-64D2-5F78-E4D9-D769C47D564E}"/>
              </a:ext>
            </a:extLst>
          </p:cNvPr>
          <p:cNvSpPr txBox="1"/>
          <p:nvPr/>
        </p:nvSpPr>
        <p:spPr>
          <a:xfrm>
            <a:off x="4834116" y="258591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</a:t>
            </a:r>
            <a:r>
              <a:rPr lang="zh-CN" altLang="en-US" sz="1200" dirty="0"/>
              <a:t>模式实现主备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7AC070-4E87-E907-AAF6-2DA7E4EC6E75}"/>
              </a:ext>
            </a:extLst>
          </p:cNvPr>
          <p:cNvSpPr txBox="1"/>
          <p:nvPr/>
        </p:nvSpPr>
        <p:spPr>
          <a:xfrm>
            <a:off x="4082529" y="39221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读写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411945-6804-2BF1-0B47-EF8E36713643}"/>
              </a:ext>
            </a:extLst>
          </p:cNvPr>
          <p:cNvSpPr txBox="1"/>
          <p:nvPr/>
        </p:nvSpPr>
        <p:spPr>
          <a:xfrm>
            <a:off x="6086311" y="39263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只读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2318AA-EF49-43B9-4041-9086F581FDF9}"/>
              </a:ext>
            </a:extLst>
          </p:cNvPr>
          <p:cNvCxnSpPr/>
          <p:nvPr/>
        </p:nvCxnSpPr>
        <p:spPr>
          <a:xfrm>
            <a:off x="4315552" y="3287040"/>
            <a:ext cx="2479531" cy="12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45E82F9-13C4-3AD4-2F55-19B9D587F7C7}"/>
              </a:ext>
            </a:extLst>
          </p:cNvPr>
          <p:cNvSpPr txBox="1"/>
          <p:nvPr/>
        </p:nvSpPr>
        <p:spPr>
          <a:xfrm>
            <a:off x="67350" y="3658401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业务服务器实现学生管理功能，包括学生、课程、权限等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9531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19018AA-EB2E-E589-D49E-B6E75F19E56B}"/>
              </a:ext>
            </a:extLst>
          </p:cNvPr>
          <p:cNvSpPr txBox="1"/>
          <p:nvPr/>
        </p:nvSpPr>
        <p:spPr>
          <a:xfrm>
            <a:off x="2295786" y="2277955"/>
            <a:ext cx="80842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选择方案二，理由如下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、依据简单原则，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1000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人的系统，不需要进行系统拆分</a:t>
            </a:r>
            <a:endParaRPr lang="en-US" altLang="zh-CN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、依据合适原则，</a:t>
            </a:r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3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个人都会</a:t>
            </a:r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。选取</a:t>
            </a:r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技术栈，开发成本低</a:t>
            </a:r>
            <a:endParaRPr lang="en-US" altLang="zh-CN" dirty="0">
              <a:solidFill>
                <a:srgbClr val="303030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3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、数据、应用部署简单且实现了系统可用性</a:t>
            </a:r>
            <a:endParaRPr lang="en-US" altLang="zh-CN" dirty="0">
              <a:solidFill>
                <a:srgbClr val="303030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Helvetica Neue"/>
              </a:rPr>
              <a:t>4</a:t>
            </a:r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、依据演进原则，实现简单的读写分离。当学生人数多时，可以添加服务器</a:t>
            </a:r>
            <a:r>
              <a:rPr lang="zh-CN" altLang="en-US" sz="1200" dirty="0">
                <a:solidFill>
                  <a:srgbClr val="303030"/>
                </a:solidFill>
                <a:latin typeface="Helvetica Neue"/>
              </a:rPr>
              <a:t>，</a:t>
            </a:r>
            <a:endParaRPr lang="en-US" altLang="zh-CN" sz="1200" dirty="0">
              <a:solidFill>
                <a:srgbClr val="303030"/>
              </a:solidFill>
              <a:latin typeface="Helvetica Neue"/>
            </a:endParaRP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79844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Edwin Jiang</dc:creator>
  <cp:lastModifiedBy>Edwin Jiang</cp:lastModifiedBy>
  <cp:revision>21</cp:revision>
  <dcterms:created xsi:type="dcterms:W3CDTF">2022-05-18T12:11:29Z</dcterms:created>
  <dcterms:modified xsi:type="dcterms:W3CDTF">2022-05-18T12:44:23Z</dcterms:modified>
</cp:coreProperties>
</file>