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4460" r:id="rId2"/>
  </p:sldMasterIdLst>
  <p:notesMasterIdLst>
    <p:notesMasterId r:id="rId16"/>
  </p:notesMasterIdLst>
  <p:handoutMasterIdLst>
    <p:handoutMasterId r:id="rId17"/>
  </p:handoutMasterIdLst>
  <p:sldIdLst>
    <p:sldId id="653" r:id="rId3"/>
    <p:sldId id="1927" r:id="rId4"/>
    <p:sldId id="1005" r:id="rId5"/>
    <p:sldId id="1662" r:id="rId6"/>
    <p:sldId id="1663" r:id="rId7"/>
    <p:sldId id="1667" r:id="rId8"/>
    <p:sldId id="1673" r:id="rId9"/>
    <p:sldId id="1930" r:id="rId10"/>
    <p:sldId id="1668" r:id="rId11"/>
    <p:sldId id="1931" r:id="rId12"/>
    <p:sldId id="1669" r:id="rId13"/>
    <p:sldId id="1670" r:id="rId14"/>
    <p:sldId id="1674" r:id="rId15"/>
  </p:sldIdLst>
  <p:sldSz cx="9144000" cy="6858000" type="screen4x3"/>
  <p:notesSz cx="7010400" cy="92964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b="1" kern="1200">
        <a:solidFill>
          <a:srgbClr val="FFFFFF"/>
        </a:solidFill>
        <a:latin typeface="Arial" charset="0"/>
        <a:ea typeface="ＭＳ Ｐゴシック" charset="0"/>
        <a:cs typeface="ＭＳ Ｐゴシック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5298"/>
    <a:srgbClr val="231F20"/>
    <a:srgbClr val="CC0000"/>
    <a:srgbClr val="D6ECEE"/>
    <a:srgbClr val="EAEAEA"/>
    <a:srgbClr val="FFFFFF"/>
    <a:srgbClr val="5F5F5F"/>
    <a:srgbClr val="333333"/>
    <a:srgbClr val="00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3" autoAdjust="0"/>
    <p:restoredTop sz="74338" autoAdjust="0"/>
  </p:normalViewPr>
  <p:slideViewPr>
    <p:cSldViewPr snapToGrid="0">
      <p:cViewPr>
        <p:scale>
          <a:sx n="81" d="100"/>
          <a:sy n="81" d="100"/>
        </p:scale>
        <p:origin x="-1440" y="-384"/>
      </p:cViewPr>
      <p:guideLst>
        <p:guide orient="horz" pos="192"/>
        <p:guide orient="horz" pos="716"/>
        <p:guide orient="horz" pos="100"/>
        <p:guide orient="horz" pos="1728"/>
        <p:guide orient="horz" pos="2678"/>
        <p:guide orient="horz" pos="777"/>
        <p:guide orient="horz" pos="1293"/>
        <p:guide orient="horz" pos="2274"/>
        <p:guide pos="5364"/>
        <p:guide pos="4855"/>
        <p:guide pos="2807"/>
        <p:guide pos="2264"/>
        <p:guide pos="3502"/>
        <p:guide pos="3649"/>
        <p:guide pos="2122"/>
        <p:guide pos="406"/>
        <p:guide pos="853"/>
        <p:guide pos="244"/>
        <p:guide pos="892"/>
        <p:guide pos="5664"/>
      </p:guideLst>
    </p:cSldViewPr>
  </p:slideViewPr>
  <p:outlineViewPr>
    <p:cViewPr>
      <p:scale>
        <a:sx n="33" d="100"/>
        <a:sy n="33" d="100"/>
      </p:scale>
      <p:origin x="0" y="41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75" d="100"/>
          <a:sy n="75" d="100"/>
        </p:scale>
        <p:origin x="-3336" y="-372"/>
      </p:cViewPr>
      <p:guideLst>
        <p:guide orient="horz" pos="2856"/>
        <p:guide pos="62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0481EF4-5CB2-5446-B12D-99F9E709CA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0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5513">
              <a:defRPr sz="12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1470029-A89C-3948-A056-70844596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6905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11477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6049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62163" indent="-233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847C7A5-2CC3-F54B-A217-D07ADA2B9AFD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1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291844" name="Notes Placeholder 1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CB17602-3C6D-A94E-9C70-79A4888EDDCB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10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70400"/>
            <a:ext cx="5143500" cy="4292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4300" indent="-114300" eaLnBrk="1" hangingPunct="1">
              <a:spcBef>
                <a:spcPct val="50000"/>
              </a:spcBef>
              <a:defRPr/>
            </a:pPr>
            <a:r>
              <a:rPr lang="en-US" b="1" dirty="0">
                <a:latin typeface="Times New Roman" charset="0"/>
                <a:cs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Notes</a:t>
            </a:r>
            <a:endParaRPr lang="en-US" b="1" dirty="0">
              <a:latin typeface="Times New Roman" charset="0"/>
              <a:cs typeface="Times New Roman" charset="0"/>
            </a:endParaRP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Elderly people are at high risk </a:t>
            </a:r>
            <a:r>
              <a:rPr lang="en-US" dirty="0" smtClean="0">
                <a:latin typeface="Times New Roman" charset="0"/>
                <a:cs typeface="Times New Roman" charset="0"/>
              </a:rPr>
              <a:t>because</a:t>
            </a:r>
            <a:r>
              <a:rPr lang="en-US" baseline="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their </a:t>
            </a:r>
            <a:r>
              <a:rPr lang="en-US" dirty="0">
                <a:latin typeface="Times New Roman" charset="0"/>
                <a:cs typeface="Times New Roman" charset="0"/>
              </a:rPr>
              <a:t>immune systems have weakened with age.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Very young children are at high risk because they have not built up strong immune systems.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People with compromised immune systems include: </a:t>
            </a:r>
          </a:p>
          <a:p>
            <a:pPr marL="571500" lvl="1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People with cancer or on chemotherapy </a:t>
            </a:r>
          </a:p>
          <a:p>
            <a:pPr marL="571500" lvl="1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People with HIV/AIDS </a:t>
            </a:r>
          </a:p>
          <a:p>
            <a:pPr marL="571500" lvl="1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Transplant recipients</a:t>
            </a:r>
          </a:p>
          <a:p>
            <a:pPr marL="571500" lvl="1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People taking certain medications</a:t>
            </a:r>
          </a:p>
          <a:p>
            <a:pPr marL="571500" lvl="1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endParaRPr lang="en-US" dirty="0">
              <a:latin typeface="Times New Roman" charset="0"/>
              <a:cs typeface="Times New Roman" charset="0"/>
            </a:endParaRPr>
          </a:p>
          <a:p>
            <a:pPr marL="114300" indent="-114300" eaLnBrk="1" hangingPunct="1">
              <a:spcBef>
                <a:spcPct val="50000"/>
              </a:spcBef>
              <a:buSzPct val="80000"/>
              <a:defRPr/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6F74875-4360-AE4A-AD62-455721A0AA44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11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5638"/>
            <a:ext cx="5334000" cy="41830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Notes</a:t>
            </a:r>
            <a:endParaRPr lang="en-US" b="1" dirty="0">
              <a:solidFill>
                <a:srgbClr val="FF3300"/>
              </a:solidFill>
              <a:latin typeface="Times New Roman" charset="0"/>
              <a:cs typeface="+mn-cs"/>
            </a:endParaRP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Set up standard operating procedures that focus on these areas. The ServSafe program will show you how to design these procedures.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B7FBDF0-6F5A-C749-80EC-650A4A5B5AF8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12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5638"/>
            <a:ext cx="5334000" cy="41830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Notes</a:t>
            </a:r>
            <a:endParaRPr lang="en-US" b="1" dirty="0">
              <a:solidFill>
                <a:srgbClr val="FF3300"/>
              </a:solidFill>
              <a:latin typeface="Times New Roman" charset="0"/>
              <a:cs typeface="+mn-cs"/>
            </a:endParaRP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Managers must set up standard operating procedures that focus on the measures listed on the slide. Then they must train their </a:t>
            </a:r>
            <a:r>
              <a:rPr lang="en-US" dirty="0" smtClean="0">
                <a:latin typeface="Times New Roman" charset="0"/>
                <a:cs typeface="+mn-cs"/>
              </a:rPr>
              <a:t>staff </a:t>
            </a:r>
            <a:r>
              <a:rPr lang="en-US" dirty="0">
                <a:latin typeface="Times New Roman" charset="0"/>
                <a:cs typeface="+mn-cs"/>
              </a:rPr>
              <a:t>on these procedures and monitor them to make sure the procedures are followed.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1E9D3DF0-0258-2E44-87FB-D66B203585B3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13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5638"/>
            <a:ext cx="5334000" cy="41830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Notes</a:t>
            </a:r>
            <a:endParaRPr lang="en-US" dirty="0">
              <a:latin typeface="Times New Roman" charset="0"/>
              <a:cs typeface="+mn-cs"/>
            </a:endParaRP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The Food and Drug Administration (FDA) inspects all food except meat, poultry, and eggs. The agency also regulates food transported across state lines. In addition, the agency issues the </a:t>
            </a:r>
            <a:r>
              <a:rPr lang="en-US" i="1" dirty="0" smtClean="0">
                <a:latin typeface="Times New Roman" charset="0"/>
                <a:cs typeface="+mn-cs"/>
              </a:rPr>
              <a:t>FDA Food </a:t>
            </a:r>
            <a:r>
              <a:rPr lang="en-US" i="1" dirty="0">
                <a:latin typeface="Times New Roman" charset="0"/>
                <a:cs typeface="+mn-cs"/>
              </a:rPr>
              <a:t>Code</a:t>
            </a:r>
            <a:r>
              <a:rPr lang="en-US" dirty="0">
                <a:latin typeface="Times New Roman" charset="0"/>
                <a:cs typeface="+mn-cs"/>
              </a:rPr>
              <a:t>, which provides recommendations for food safety regulations</a:t>
            </a:r>
            <a:r>
              <a:rPr lang="en-US" dirty="0" smtClean="0">
                <a:latin typeface="Times New Roman" charset="0"/>
                <a:cs typeface="+mn-cs"/>
              </a:rPr>
              <a:t>. </a:t>
            </a:r>
            <a:endParaRPr lang="en-US" dirty="0">
              <a:latin typeface="Times New Roman" charset="0"/>
              <a:cs typeface="+mn-cs"/>
            </a:endParaRP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The U.S. Department of Agriculture (USDA) regulates and inspects meat, poultry, and eggs. It also regulates food that crosses state boundaries or involves more than one state.</a:t>
            </a: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Agencies such as the Centers for Disease Control and Prevention (CDC) and the U. S. Public Health Service (PHS) conduct research into the causes of </a:t>
            </a:r>
            <a:r>
              <a:rPr lang="en-US" dirty="0" smtClean="0">
                <a:latin typeface="Times New Roman" charset="0"/>
                <a:cs typeface="+mn-cs"/>
              </a:rPr>
              <a:t>foodborne-illness </a:t>
            </a:r>
            <a:r>
              <a:rPr lang="en-US" dirty="0">
                <a:latin typeface="Times New Roman" charset="0"/>
                <a:cs typeface="+mn-cs"/>
              </a:rPr>
              <a:t>outbreaks. </a:t>
            </a:r>
            <a:endParaRPr lang="en-US" b="1" dirty="0">
              <a:solidFill>
                <a:srgbClr val="FF3300"/>
              </a:solidFill>
              <a:latin typeface="Times New Roman" charset="0"/>
              <a:cs typeface="+mn-cs"/>
            </a:endParaRPr>
          </a:p>
          <a:p>
            <a:pPr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State and local regulatory authorities write or adopt code that regulates retail and foodservice operations.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7AC8A17-ED1F-B24A-8892-65A566A862DF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2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7225"/>
            <a:ext cx="5143500" cy="41814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114300" indent="-114300" eaLnBrk="1" hangingPunct="1">
              <a:spcBef>
                <a:spcPct val="50000"/>
              </a:spcBef>
              <a:defRPr/>
            </a:pPr>
            <a:endParaRPr lang="en-US" b="1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EB3BDE0-0320-AF48-91DE-B45C3EBD0330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3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7225"/>
            <a:ext cx="5143500" cy="41814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4300" indent="-114300" eaLnBrk="1" hangingPunct="1">
              <a:spcBef>
                <a:spcPct val="50000"/>
              </a:spcBef>
              <a:defRPr/>
            </a:pPr>
            <a:r>
              <a:rPr lang="en-US" b="1" dirty="0">
                <a:latin typeface="Times New Roman" charset="0"/>
                <a:cs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Notes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Pressure to work quickly can make it hard to take the time to follow food safety practices.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 smtClean="0">
                <a:latin typeface="Times New Roman" charset="0"/>
                <a:cs typeface="+mn-cs"/>
              </a:rPr>
              <a:t>Your</a:t>
            </a:r>
            <a:r>
              <a:rPr lang="en-US" baseline="0" dirty="0" smtClean="0">
                <a:latin typeface="Times New Roman" charset="0"/>
                <a:cs typeface="+mn-cs"/>
              </a:rPr>
              <a:t> </a:t>
            </a:r>
            <a:r>
              <a:rPr lang="en-US" dirty="0" smtClean="0">
                <a:latin typeface="Times New Roman" charset="0"/>
                <a:cs typeface="+mn-cs"/>
              </a:rPr>
              <a:t>staff </a:t>
            </a:r>
            <a:r>
              <a:rPr lang="en-US" dirty="0">
                <a:latin typeface="Times New Roman" charset="0"/>
                <a:cs typeface="+mn-cs"/>
              </a:rPr>
              <a:t>may speak a different language than you do, which can make it difficult to communicate. Cultural differences can also influence how food handlers view food safety.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Staff often have different levels of education, making it more challenging to teach them food safety.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Illness-causing microorganisms are more frequently found on food that once was considered safe. 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Food that is received from suppliers that are not practicing food safety can cause a foodborne-illness outbreak.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The number of customers at high risk for getting a foodborne illness is increasing. An example of this is the growing elderly population.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Training new staff leaves less time for food safety training.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The ServSafe program will provide the tools needed to overcome the challenges in managing a good food safety program.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51E3F7E-E783-3240-95AF-4AB7832FB19C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4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465638"/>
            <a:ext cx="5140325" cy="41830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dirty="0">
                <a:latin typeface="Times New Roman" charset="0"/>
                <a:cs typeface="+mn-cs"/>
              </a:rPr>
              <a:t> </a:t>
            </a:r>
            <a:r>
              <a:rPr lang="en-US" b="1" dirty="0">
                <a:latin typeface="Times New Roman" charset="0"/>
                <a:cs typeface="+mn-cs"/>
              </a:rPr>
              <a:t>Instructor </a:t>
            </a:r>
            <a:r>
              <a:rPr lang="en-US" b="1" dirty="0" smtClean="0">
                <a:latin typeface="Times New Roman" charset="0"/>
                <a:cs typeface="+mn-cs"/>
              </a:rPr>
              <a:t>Notes</a:t>
            </a:r>
            <a:endParaRPr lang="en-US" b="1" dirty="0">
              <a:latin typeface="Times New Roman" charset="0"/>
              <a:cs typeface="+mn-cs"/>
            </a:endParaRPr>
          </a:p>
          <a:p>
            <a:pPr marL="114300" indent="-114300" eaLnBrk="1" hangingPunct="1">
              <a:buFontTx/>
              <a:buChar char="•"/>
              <a:defRPr/>
            </a:pPr>
            <a:r>
              <a:rPr lang="en-US" dirty="0">
                <a:latin typeface="Times New Roman" charset="0"/>
                <a:cs typeface="+mn-cs"/>
              </a:rPr>
              <a:t>If food is not handled correctly, it can become unsafe. These are the five most common food-handling mistakes, or risk factors, that can </a:t>
            </a:r>
            <a:r>
              <a:rPr lang="en-US" dirty="0" smtClean="0">
                <a:latin typeface="Times New Roman" charset="0"/>
                <a:cs typeface="+mn-cs"/>
              </a:rPr>
              <a:t>cause </a:t>
            </a:r>
            <a:r>
              <a:rPr lang="en-US" dirty="0">
                <a:latin typeface="Times New Roman" charset="0"/>
                <a:cs typeface="+mn-cs"/>
              </a:rPr>
              <a:t>foodborne illness.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C823CBB-7B50-094E-842C-72FB4E7248B0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5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67225"/>
            <a:ext cx="5143500" cy="4181475"/>
          </a:xfrm>
        </p:spPr>
        <p:txBody>
          <a:bodyPr/>
          <a:lstStyle/>
          <a:p>
            <a:pPr defTabSz="114300" eaLnBrk="1" hangingPunct="1">
              <a:defRPr/>
            </a:pPr>
            <a:r>
              <a:rPr lang="en-US" b="1" dirty="0" smtClean="0">
                <a:ea typeface="+mn-ea"/>
                <a:cs typeface="Times New Roman" pitchFamily="18" charset="0"/>
              </a:rPr>
              <a:t>Instructor Notes</a:t>
            </a:r>
            <a:endParaRPr lang="en-US" b="1" dirty="0" smtClean="0">
              <a:solidFill>
                <a:srgbClr val="FF3300"/>
              </a:solidFill>
              <a:ea typeface="+mn-ea"/>
              <a:cs typeface="+mn-cs"/>
            </a:endParaRPr>
          </a:p>
          <a:p>
            <a:pPr marL="114300" indent="-114300" eaLnBrk="1" hangingPunct="1">
              <a:buFontTx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Except for purchasing food from unsafe sources, each risk factor for foodborne illness is related to four main factors: time-temperature abuse, cross-contamination, poor personal hygiene, and poor cleaning and sanitizing.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922DE44-EF50-504F-9558-C6A94E84CD77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6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3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8C7992-9B9C-774E-BE31-025C21694271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7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3"/>
          <p:cNvSpPr>
            <a:spLocks noGrp="1" noChangeArrowheads="1"/>
          </p:cNvSpPr>
          <p:nvPr>
            <p:ph type="body" idx="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Instructor Notes</a:t>
            </a:r>
          </a:p>
          <a:p>
            <a:pPr marL="168244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The list of TCS food includes the following:</a:t>
            </a:r>
          </a:p>
          <a:p>
            <a:pPr marL="616894" lvl="1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Milk and dairy products</a:t>
            </a:r>
          </a:p>
          <a:p>
            <a:pPr marL="616894" lvl="1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Shell eggs (except those treated to eliminate nontyphoidal 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Salmonella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)</a:t>
            </a:r>
          </a:p>
          <a:p>
            <a:pPr marL="616894" lvl="1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Meat: beef, pork, and lamb</a:t>
            </a:r>
          </a:p>
          <a:p>
            <a:pPr marL="616894" lvl="1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Poultry</a:t>
            </a:r>
          </a:p>
          <a:p>
            <a:pPr marL="616894" lvl="1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Fish</a:t>
            </a:r>
          </a:p>
          <a:p>
            <a:pPr marL="616894" lvl="1" indent="-168244">
              <a:buFont typeface="Arial" pitchFamily="34" charset="0"/>
              <a:buChar char="•"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Shellfish and crustaceans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08530FE-248B-2340-AB27-30103903C81D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8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3"/>
          <p:cNvSpPr>
            <a:spLocks noGrp="1" noChangeArrowheads="1"/>
          </p:cNvSpPr>
          <p:nvPr>
            <p:ph type="body" idx="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Instructor Notes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list of TCS food includes the following:</a:t>
            </a:r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Baked potatoes</a:t>
            </a:r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Heat-treated plant food, such as cooked rice, beans, and vegetables</a:t>
            </a:r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Tofu or other soy protein; synthetic ingredients, such as textured soy protein in meat alternatives</a:t>
            </a:r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Sprouts and sprout seeds</a:t>
            </a:r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Sliced melons; cut tomatoes; cut leafy greens</a:t>
            </a:r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Untreated garlic-and-oil mixtures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66050C8-A639-2E4F-BDDD-34D176703EE4}" type="slidenum">
              <a:rPr lang="en-US" sz="1200" b="0" smtClean="0">
                <a:solidFill>
                  <a:schemeClr val="tx1"/>
                </a:solidFill>
              </a:rPr>
              <a:pPr eaLnBrk="1" hangingPunct="1">
                <a:defRPr/>
              </a:pPr>
              <a:t>9</a:t>
            </a:fld>
            <a:endParaRPr lang="en-US" sz="1200" b="0" dirty="0" smtClean="0">
              <a:solidFill>
                <a:schemeClr val="tx1"/>
              </a:solidFill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470400"/>
            <a:ext cx="5143500" cy="4292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4300" indent="-114300" eaLnBrk="1" hangingPunct="1">
              <a:spcBef>
                <a:spcPct val="50000"/>
              </a:spcBef>
              <a:defRPr/>
            </a:pPr>
            <a:r>
              <a:rPr lang="en-US" b="1" dirty="0">
                <a:latin typeface="Times New Roman" charset="0"/>
                <a:cs typeface="Times New Roman" charset="0"/>
              </a:rPr>
              <a:t>Instructor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Notes</a:t>
            </a:r>
            <a:endParaRPr lang="en-US" b="1" dirty="0">
              <a:latin typeface="Times New Roman" charset="0"/>
              <a:cs typeface="Times New Roman" charset="0"/>
            </a:endParaRPr>
          </a:p>
          <a:p>
            <a:pPr marL="114300" indent="-114300" eaLnBrk="1" hangingPunct="1">
              <a:spcBef>
                <a:spcPct val="50000"/>
              </a:spcBef>
              <a:buSzPct val="80000"/>
              <a:buFontTx/>
              <a:buChar char="•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Like TCS food, ready-to-eat food also needs careful handling to prevent contamination. </a:t>
            </a:r>
          </a:p>
          <a:p>
            <a:pPr marL="114300" indent="-114300" eaLnBrk="1" hangingPunct="1">
              <a:spcBef>
                <a:spcPct val="50000"/>
              </a:spcBef>
              <a:buSzPct val="80000"/>
              <a:defRPr/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59213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0022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3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59205"/>
            <a:ext cx="3870326" cy="258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6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5CAB"/>
              </a:buClr>
              <a:defRPr/>
            </a:lvl2pPr>
            <a:lvl3pPr>
              <a:buClr>
                <a:srgbClr val="005CAB"/>
              </a:buClr>
              <a:defRPr/>
            </a:lvl3pPr>
            <a:lvl4pPr>
              <a:buClr>
                <a:srgbClr val="005CAB"/>
              </a:buClr>
              <a:defRPr/>
            </a:lvl4pPr>
            <a:lvl5pPr>
              <a:buClr>
                <a:srgbClr val="005CAB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D7B42-5B0C-514A-8660-E04DC503E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596D-DB75-A842-B24C-89809DD5C4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545C-610D-5C48-B794-2BF6E0EB7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1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49" y="1143001"/>
            <a:ext cx="8239125" cy="46482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06E9D-E393-F54D-B177-119E6A340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143000"/>
            <a:ext cx="2466975" cy="49831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9425" y="1143000"/>
            <a:ext cx="2466975" cy="49831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E7D2-F21A-E64F-BA0D-A63968077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7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59213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0022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3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4450" y="1357313"/>
            <a:ext cx="52895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81612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72243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52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" y="1360488"/>
            <a:ext cx="386066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6875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78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3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3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6368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4450" y="1357313"/>
            <a:ext cx="52895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81612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72243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9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1" y="1362075"/>
            <a:ext cx="385458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82880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382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59067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17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63883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547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7256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349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62296"/>
            <a:ext cx="3867151" cy="25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65735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29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59205"/>
            <a:ext cx="3870326" cy="258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79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5CAB"/>
              </a:buClr>
              <a:defRPr/>
            </a:lvl2pPr>
            <a:lvl3pPr>
              <a:buClr>
                <a:srgbClr val="005CAB"/>
              </a:buClr>
              <a:defRPr/>
            </a:lvl3pPr>
            <a:lvl4pPr>
              <a:buClr>
                <a:srgbClr val="005CAB"/>
              </a:buClr>
              <a:defRPr/>
            </a:lvl4pPr>
            <a:lvl5pPr>
              <a:buClr>
                <a:srgbClr val="005CAB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D7B42-5B0C-514A-8660-E04DC503E6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1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596D-DB75-A842-B24C-89809DD5C4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32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545C-610D-5C48-B794-2BF6E0EB7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8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49" y="1143001"/>
            <a:ext cx="8239125" cy="46482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06E9D-E393-F54D-B177-119E6A340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" y="1360488"/>
            <a:ext cx="3860664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6875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82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0338"/>
            <a:ext cx="8307388" cy="519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143000"/>
            <a:ext cx="2466975" cy="49831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9425" y="1143000"/>
            <a:ext cx="2466975" cy="49831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E7D2-F21A-E64F-BA0D-A63968077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3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3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63688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9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1" y="1362075"/>
            <a:ext cx="385458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82880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6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59120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590675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2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63883"/>
            <a:ext cx="3862388" cy="257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66846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8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5921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3975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811" y="1357313"/>
            <a:ext cx="386172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725613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1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h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eadbar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57313"/>
            <a:ext cx="5280025" cy="2576512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5563" y="1357313"/>
            <a:ext cx="5276850" cy="1825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62388" y="3814763"/>
            <a:ext cx="5276850" cy="119062"/>
          </a:xfrm>
          <a:prstGeom prst="rect">
            <a:avLst/>
          </a:prstGeom>
          <a:solidFill>
            <a:srgbClr val="B512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588"/>
            <a:ext cx="3862388" cy="6858000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3" y="1362296"/>
            <a:ext cx="3867151" cy="25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657350"/>
            <a:ext cx="5286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5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adbar_0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0888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60338"/>
            <a:ext cx="8307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143000"/>
            <a:ext cx="8220075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54" name="Straight Connector 12"/>
          <p:cNvCxnSpPr>
            <a:cxnSpLocks noChangeShapeType="1"/>
          </p:cNvCxnSpPr>
          <p:nvPr/>
        </p:nvCxnSpPr>
        <p:spPr bwMode="auto">
          <a:xfrm>
            <a:off x="-1588" y="38100"/>
            <a:ext cx="9144001" cy="0"/>
          </a:xfrm>
          <a:prstGeom prst="line">
            <a:avLst/>
          </a:prstGeom>
          <a:noFill/>
          <a:ln w="76200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5" name="Straight Connector 14"/>
          <p:cNvCxnSpPr>
            <a:cxnSpLocks noChangeShapeType="1"/>
          </p:cNvCxnSpPr>
          <p:nvPr/>
        </p:nvCxnSpPr>
        <p:spPr bwMode="auto">
          <a:xfrm>
            <a:off x="-1588" y="750888"/>
            <a:ext cx="9144001" cy="0"/>
          </a:xfrm>
          <a:prstGeom prst="line">
            <a:avLst/>
          </a:prstGeom>
          <a:noFill/>
          <a:ln w="34925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28625" y="6353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5CAB"/>
                </a:solidFill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fld id="{B2689DD5-54FA-EB46-8645-722075446E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36" r:id="rId11"/>
    <p:sldLayoutId id="2147484440" r:id="rId12"/>
    <p:sldLayoutId id="2147484441" r:id="rId13"/>
    <p:sldLayoutId id="2147484446" r:id="rId14"/>
    <p:sldLayoutId id="214748444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rgbClr val="009DDC"/>
        </a:buClr>
        <a:buSzPct val="75000"/>
        <a:buFont typeface="Wingdings" charset="0"/>
        <a:defRPr sz="2400" b="1">
          <a:solidFill>
            <a:srgbClr val="005CAB"/>
          </a:solidFill>
          <a:latin typeface="+mj-lt"/>
          <a:ea typeface="ＭＳ Ｐゴシック" charset="0"/>
          <a:cs typeface="ＭＳ Ｐゴシック" charset="0"/>
        </a:defRPr>
      </a:lvl1pPr>
      <a:lvl2pPr marL="347472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l"/>
        <a:defRPr sz="2200">
          <a:solidFill>
            <a:srgbClr val="231F20"/>
          </a:solidFill>
          <a:latin typeface="+mj-lt"/>
          <a:ea typeface="ＭＳ Ｐゴシック" charset="0"/>
        </a:defRPr>
      </a:lvl2pPr>
      <a:lvl3pPr marL="694944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Courier New" charset="0"/>
        <a:buChar char="o"/>
        <a:defRPr sz="2000">
          <a:solidFill>
            <a:srgbClr val="231F20"/>
          </a:solidFill>
          <a:latin typeface="+mj-lt"/>
          <a:ea typeface="ＭＳ Ｐゴシック" charset="0"/>
        </a:defRPr>
      </a:lvl3pPr>
      <a:lvl4pPr marL="1042416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§"/>
        <a:defRPr>
          <a:solidFill>
            <a:srgbClr val="231F20"/>
          </a:solidFill>
          <a:latin typeface="+mj-lt"/>
          <a:ea typeface="ＭＳ Ｐゴシック" charset="0"/>
        </a:defRPr>
      </a:lvl4pPr>
      <a:lvl5pPr marL="1389888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Arial" charset="0"/>
        <a:buChar char="•"/>
        <a:defRPr sz="1600">
          <a:solidFill>
            <a:srgbClr val="231F20"/>
          </a:solidFill>
          <a:latin typeface="+mj-lt"/>
          <a:ea typeface="ＭＳ Ｐゴシック" charset="0"/>
        </a:defRPr>
      </a:lvl5pPr>
      <a:lvl6pPr marL="23669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6pPr>
      <a:lvl7pPr marL="28241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7pPr>
      <a:lvl8pPr marL="32813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8pPr>
      <a:lvl9pPr marL="37385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adbar_0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0888"/>
          </a:xfrm>
          <a:prstGeom prst="rect">
            <a:avLst/>
          </a:prstGeom>
          <a:solidFill>
            <a:srgbClr val="005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60338"/>
            <a:ext cx="8307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1143000"/>
            <a:ext cx="8220075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54" name="Straight Connector 12"/>
          <p:cNvCxnSpPr>
            <a:cxnSpLocks noChangeShapeType="1"/>
          </p:cNvCxnSpPr>
          <p:nvPr/>
        </p:nvCxnSpPr>
        <p:spPr bwMode="auto">
          <a:xfrm>
            <a:off x="-1588" y="38100"/>
            <a:ext cx="9144001" cy="0"/>
          </a:xfrm>
          <a:prstGeom prst="line">
            <a:avLst/>
          </a:prstGeom>
          <a:noFill/>
          <a:ln w="76200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5" name="Straight Connector 14"/>
          <p:cNvCxnSpPr>
            <a:cxnSpLocks noChangeShapeType="1"/>
          </p:cNvCxnSpPr>
          <p:nvPr/>
        </p:nvCxnSpPr>
        <p:spPr bwMode="auto">
          <a:xfrm>
            <a:off x="-1588" y="750888"/>
            <a:ext cx="9144001" cy="0"/>
          </a:xfrm>
          <a:prstGeom prst="line">
            <a:avLst/>
          </a:prstGeom>
          <a:noFill/>
          <a:ln w="34925">
            <a:solidFill>
              <a:srgbClr val="B5121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28625" y="6353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5CAB"/>
                </a:solidFill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fld id="{B2689DD5-54FA-EB46-8645-722075446EAA}" type="slidenum">
              <a:rPr lang="en-US">
                <a:ea typeface="+mn-ea"/>
              </a:rPr>
              <a:pPr>
                <a:defRPr/>
              </a:pPr>
              <a:t>‹#›</a:t>
            </a:fld>
            <a:endParaRPr lang="en-US" dirty="0">
              <a:ea typeface="+mn-ea"/>
            </a:endParaRPr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045" y="6235084"/>
            <a:ext cx="1085850" cy="48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25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  <p:sldLayoutId id="2147484471" r:id="rId11"/>
    <p:sldLayoutId id="2147484472" r:id="rId12"/>
    <p:sldLayoutId id="2147484473" r:id="rId13"/>
    <p:sldLayoutId id="2147484474" r:id="rId14"/>
    <p:sldLayoutId id="2147484475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Clr>
          <a:srgbClr val="009DDC"/>
        </a:buClr>
        <a:buSzPct val="75000"/>
        <a:buFont typeface="Wingdings" charset="0"/>
        <a:defRPr sz="2400" b="1">
          <a:solidFill>
            <a:srgbClr val="005CAB"/>
          </a:solidFill>
          <a:latin typeface="+mj-lt"/>
          <a:ea typeface="ＭＳ Ｐゴシック" charset="0"/>
          <a:cs typeface="ＭＳ Ｐゴシック" charset="0"/>
        </a:defRPr>
      </a:lvl1pPr>
      <a:lvl2pPr marL="347472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l"/>
        <a:defRPr sz="2200">
          <a:solidFill>
            <a:srgbClr val="231F20"/>
          </a:solidFill>
          <a:latin typeface="+mj-lt"/>
          <a:ea typeface="ＭＳ Ｐゴシック" charset="0"/>
        </a:defRPr>
      </a:lvl2pPr>
      <a:lvl3pPr marL="694944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Courier New" charset="0"/>
        <a:buChar char="o"/>
        <a:defRPr sz="2000">
          <a:solidFill>
            <a:srgbClr val="231F20"/>
          </a:solidFill>
          <a:latin typeface="+mj-lt"/>
          <a:ea typeface="ＭＳ Ｐゴシック" charset="0"/>
        </a:defRPr>
      </a:lvl3pPr>
      <a:lvl4pPr marL="1042416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Wingdings" charset="0"/>
        <a:buChar char="§"/>
        <a:defRPr>
          <a:solidFill>
            <a:srgbClr val="231F20"/>
          </a:solidFill>
          <a:latin typeface="+mj-lt"/>
          <a:ea typeface="ＭＳ Ｐゴシック" charset="0"/>
        </a:defRPr>
      </a:lvl4pPr>
      <a:lvl5pPr marL="1389888" indent="-347472" algn="l" rtl="0" eaLnBrk="0" fontAlgn="base" hangingPunct="0">
        <a:lnSpc>
          <a:spcPct val="100000"/>
        </a:lnSpc>
        <a:spcBef>
          <a:spcPts val="900"/>
        </a:spcBef>
        <a:spcAft>
          <a:spcPct val="0"/>
        </a:spcAft>
        <a:buClr>
          <a:srgbClr val="005CAB"/>
        </a:buClr>
        <a:buSzPct val="75000"/>
        <a:buFont typeface="Arial" charset="0"/>
        <a:buChar char="•"/>
        <a:defRPr sz="1600">
          <a:solidFill>
            <a:srgbClr val="231F20"/>
          </a:solidFill>
          <a:latin typeface="+mj-lt"/>
          <a:ea typeface="ＭＳ Ｐゴシック" charset="0"/>
        </a:defRPr>
      </a:lvl5pPr>
      <a:lvl6pPr marL="23669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6pPr>
      <a:lvl7pPr marL="28241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7pPr>
      <a:lvl8pPr marL="32813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8pPr>
      <a:lvl9pPr marL="3738563" indent="-41910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93D3"/>
        </a:buClr>
        <a:buSzPct val="75000"/>
        <a:buFont typeface="Wingdings" pitchFamily="2" charset="2"/>
        <a:defRPr sz="2000">
          <a:solidFill>
            <a:srgbClr val="231F2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3595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Populations at High Risk for Foodborne Illnesses</a:t>
            </a:r>
          </a:p>
        </p:txBody>
      </p:sp>
      <p:sp>
        <p:nvSpPr>
          <p:cNvPr id="30724" name="Rectangle 10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5212080" cy="37893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These people have a higher risk of getting a foodborne illness: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Elderly people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Preschool-age children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People with compromised immune systems </a:t>
            </a: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34822" name="Text Box 3082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1-10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2450592"/>
            <a:ext cx="2103120" cy="1085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4" y="3657600"/>
            <a:ext cx="2099662" cy="108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1243013"/>
            <a:ext cx="2103119" cy="1092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3595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Keeping Food Safe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0525" y="1143000"/>
            <a:ext cx="6629400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9DDC"/>
              </a:buClr>
              <a:buSzPct val="75000"/>
              <a:buFont typeface="Wingdings" charset="0"/>
              <a:defRPr sz="2400" b="1">
                <a:solidFill>
                  <a:srgbClr val="005CAB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33400" indent="-4191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5CAB"/>
              </a:buClr>
              <a:buSzPct val="75000"/>
              <a:buFont typeface="Wingdings" charset="0"/>
              <a:buChar char="l"/>
              <a:defRPr sz="2200">
                <a:solidFill>
                  <a:srgbClr val="231F20"/>
                </a:solidFill>
                <a:latin typeface="+mj-lt"/>
                <a:ea typeface="ＭＳ Ｐゴシック" charset="0"/>
              </a:defRPr>
            </a:lvl2pPr>
            <a:lvl3pPr marL="995363" indent="-4191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5CAB"/>
              </a:buClr>
              <a:buSzPct val="75000"/>
              <a:buFont typeface="Courier New" charset="0"/>
              <a:buChar char="o"/>
              <a:defRPr sz="2000">
                <a:solidFill>
                  <a:srgbClr val="231F20"/>
                </a:solidFill>
                <a:latin typeface="+mj-lt"/>
                <a:ea typeface="ＭＳ Ｐゴシック" charset="0"/>
              </a:defRPr>
            </a:lvl3pPr>
            <a:lvl4pPr marL="1447800" indent="-4191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5CAB"/>
              </a:buClr>
              <a:buSzPct val="75000"/>
              <a:buFont typeface="Wingdings" charset="0"/>
              <a:buChar char="§"/>
              <a:defRPr>
                <a:solidFill>
                  <a:srgbClr val="231F20"/>
                </a:solidFill>
                <a:latin typeface="+mj-lt"/>
                <a:ea typeface="ＭＳ Ｐゴシック" charset="0"/>
              </a:defRPr>
            </a:lvl4pPr>
            <a:lvl5pPr marL="1909763" indent="-4191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5CAB"/>
              </a:buClr>
              <a:buSzPct val="75000"/>
              <a:buFont typeface="Arial" charset="0"/>
              <a:buChar char="•"/>
              <a:defRPr sz="1600">
                <a:solidFill>
                  <a:srgbClr val="231F20"/>
                </a:solidFill>
                <a:latin typeface="+mj-lt"/>
                <a:ea typeface="ＭＳ Ｐゴシック" charset="0"/>
              </a:defRPr>
            </a:lvl5pPr>
            <a:lvl6pPr marL="2366963" indent="-4191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defRPr sz="2000">
                <a:solidFill>
                  <a:srgbClr val="231F20"/>
                </a:solidFill>
                <a:latin typeface="+mn-lt"/>
              </a:defRPr>
            </a:lvl6pPr>
            <a:lvl7pPr marL="2824163" indent="-4191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defRPr sz="2000">
                <a:solidFill>
                  <a:srgbClr val="231F20"/>
                </a:solidFill>
                <a:latin typeface="+mn-lt"/>
              </a:defRPr>
            </a:lvl7pPr>
            <a:lvl8pPr marL="3281363" indent="-4191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defRPr sz="2000">
                <a:solidFill>
                  <a:srgbClr val="231F20"/>
                </a:solidFill>
                <a:latin typeface="+mn-lt"/>
              </a:defRPr>
            </a:lvl8pPr>
            <a:lvl9pPr marL="3738563" indent="-41910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defRPr sz="2000">
                <a:solidFill>
                  <a:srgbClr val="231F20"/>
                </a:solidFill>
                <a:latin typeface="+mn-lt"/>
              </a:defRPr>
            </a:lvl9pPr>
          </a:lstStyle>
          <a:p>
            <a:pPr marL="0" lvl="1" indent="0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005CAB"/>
                </a:solidFill>
                <a:ea typeface="+mn-ea"/>
                <a:cs typeface="+mn-cs"/>
              </a:rPr>
              <a:t>Focus on these measures: 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b="0" dirty="0">
                <a:latin typeface="Arial Narrow" charset="0"/>
              </a:rPr>
              <a:t>Controlling time and </a:t>
            </a:r>
            <a:r>
              <a:rPr lang="en-US" b="0" dirty="0" smtClean="0">
                <a:latin typeface="Arial Narrow" charset="0"/>
              </a:rPr>
              <a:t>temperature</a:t>
            </a:r>
            <a:endParaRPr lang="en-US" b="0" dirty="0">
              <a:latin typeface="Arial Narrow" charset="0"/>
            </a:endParaRP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b="0" dirty="0">
                <a:latin typeface="Arial Narrow" charset="0"/>
              </a:rPr>
              <a:t>Preventing cross-contamination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b="0" dirty="0">
                <a:latin typeface="Arial Narrow" charset="0"/>
              </a:rPr>
              <a:t>Practicing personal hygiene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b="0" dirty="0">
                <a:latin typeface="Arial Narrow" charset="0"/>
              </a:rPr>
              <a:t>Purchasing from approved, reputable suppliers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b="0" dirty="0">
                <a:latin typeface="Arial Narrow" charset="0"/>
              </a:rPr>
              <a:t>Cleaning and sanitizing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1243013"/>
            <a:ext cx="2103120" cy="1402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3595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Keeping Food Safe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5172075" cy="4983163"/>
          </a:xfrm>
        </p:spPr>
        <p:txBody>
          <a:bodyPr/>
          <a:lstStyle/>
          <a:p>
            <a:pPr marL="0" lvl="1" indent="0"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5CAB"/>
                </a:solidFill>
                <a:ea typeface="+mn-ea"/>
                <a:cs typeface="+mn-cs"/>
              </a:rPr>
              <a:t>Training and </a:t>
            </a:r>
            <a:r>
              <a:rPr lang="en-US" sz="2400" b="1" dirty="0" smtClean="0">
                <a:solidFill>
                  <a:srgbClr val="005CAB"/>
                </a:solidFill>
                <a:ea typeface="+mn-ea"/>
                <a:cs typeface="+mn-cs"/>
              </a:rPr>
              <a:t>monitoring:</a:t>
            </a:r>
            <a:endParaRPr lang="en-US" sz="2400" b="1" dirty="0">
              <a:solidFill>
                <a:srgbClr val="005CAB"/>
              </a:solidFill>
              <a:ea typeface="+mn-ea"/>
              <a:cs typeface="+mn-cs"/>
            </a:endParaRP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Train staff to follow food safety procedures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Provide initial and ongoing training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Provide all staff with general food </a:t>
            </a:r>
            <a:br>
              <a:rPr lang="en-US" dirty="0" smtClean="0"/>
            </a:br>
            <a:r>
              <a:rPr lang="en-US" dirty="0" smtClean="0"/>
              <a:t>safety knowledge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Provide job specific food safety training 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Retrain staff regularly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Monitor staff to make sure they are following procedures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Document training</a:t>
            </a:r>
          </a:p>
        </p:txBody>
      </p:sp>
      <p:sp>
        <p:nvSpPr>
          <p:cNvPr id="36868" name="Text Box 10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03" y="1244038"/>
            <a:ext cx="2100072" cy="1412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3595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Keeping Food Safe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6629400" cy="3789362"/>
          </a:xfrm>
        </p:spPr>
        <p:txBody>
          <a:bodyPr/>
          <a:lstStyle/>
          <a:p>
            <a:pPr marL="0" lvl="1" indent="0"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5CAB"/>
                </a:solidFill>
                <a:ea typeface="+mn-ea"/>
                <a:cs typeface="+mn-cs"/>
              </a:rPr>
              <a:t>Government </a:t>
            </a:r>
            <a:r>
              <a:rPr lang="en-US" sz="2400" b="1" dirty="0" smtClean="0">
                <a:solidFill>
                  <a:srgbClr val="005CAB"/>
                </a:solidFill>
                <a:ea typeface="+mn-ea"/>
                <a:cs typeface="+mn-cs"/>
              </a:rPr>
              <a:t>agencies: </a:t>
            </a:r>
            <a:endParaRPr lang="en-US" sz="2400" b="1" dirty="0">
              <a:solidFill>
                <a:srgbClr val="005CAB"/>
              </a:solidFill>
              <a:ea typeface="+mn-ea"/>
              <a:cs typeface="+mn-cs"/>
            </a:endParaRP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The Food and Drug Administration (FDA)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U.S. Department of Agriculture (USDA)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Centers for Disease Control and Prevention (CDC)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U.S. Public Health Service (PHS)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State and loca</a:t>
            </a:r>
            <a:r>
              <a:rPr lang="en-US" dirty="0"/>
              <a:t>l</a:t>
            </a:r>
            <a:r>
              <a:rPr lang="en-US" dirty="0" smtClean="0"/>
              <a:t> regulatory authorities</a:t>
            </a: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158750"/>
            <a:ext cx="8237537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Challenges to Food Safety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8938" y="1143000"/>
            <a:ext cx="5727786" cy="498316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A foodborne illness is a disease transmitted to people through </a:t>
            </a:r>
            <a:r>
              <a:rPr lang="en-US" dirty="0" smtClean="0">
                <a:latin typeface="Arial Narrow" charset="0"/>
                <a:cs typeface="+mn-cs"/>
              </a:rPr>
              <a:t>food.</a:t>
            </a:r>
            <a:endParaRPr lang="en-US" dirty="0">
              <a:latin typeface="Arial Narrow" charset="0"/>
              <a:cs typeface="+mn-cs"/>
            </a:endParaRPr>
          </a:p>
          <a:p>
            <a:pPr marL="0" indent="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An illness is considered an outbreak when: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Two or more people have the same symptoms after eating the same food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An investigation is conducted by state and local regulatory authorities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The outbreak is confirmed by laboratory analysis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1-2</a:t>
            </a:r>
          </a:p>
        </p:txBody>
      </p:sp>
      <p:sp>
        <p:nvSpPr>
          <p:cNvPr id="15365" name="Oval 2"/>
          <p:cNvSpPr>
            <a:spLocks noChangeArrowheads="1"/>
          </p:cNvSpPr>
          <p:nvPr/>
        </p:nvSpPr>
        <p:spPr bwMode="auto">
          <a:xfrm>
            <a:off x="5943600" y="2057400"/>
            <a:ext cx="1028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6" name="Oval 3"/>
          <p:cNvSpPr>
            <a:spLocks noChangeArrowheads="1"/>
          </p:cNvSpPr>
          <p:nvPr/>
        </p:nvSpPr>
        <p:spPr bwMode="auto">
          <a:xfrm>
            <a:off x="5829300" y="1828800"/>
            <a:ext cx="1714500" cy="17145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158750"/>
            <a:ext cx="8237537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Challenges to Food Safety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8938" y="1143000"/>
            <a:ext cx="5051425" cy="498316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Challenges include: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Time and money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Language and culture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Literacy and education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Pathogens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Unapproved suppliers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High-risk customers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defRPr/>
            </a:pPr>
            <a:r>
              <a:rPr lang="en-US" dirty="0">
                <a:latin typeface="Arial Narrow" charset="0"/>
              </a:rPr>
              <a:t>Staff turnover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1-3</a:t>
            </a:r>
          </a:p>
        </p:txBody>
      </p:sp>
      <p:sp>
        <p:nvSpPr>
          <p:cNvPr id="16389" name="Oval 2"/>
          <p:cNvSpPr>
            <a:spLocks noChangeArrowheads="1"/>
          </p:cNvSpPr>
          <p:nvPr/>
        </p:nvSpPr>
        <p:spPr bwMode="auto">
          <a:xfrm>
            <a:off x="5943600" y="2057400"/>
            <a:ext cx="10287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390" name="Oval 3"/>
          <p:cNvSpPr>
            <a:spLocks noChangeArrowheads="1"/>
          </p:cNvSpPr>
          <p:nvPr/>
        </p:nvSpPr>
        <p:spPr bwMode="auto">
          <a:xfrm>
            <a:off x="5829300" y="1828800"/>
            <a:ext cx="1714500" cy="17145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1243013"/>
            <a:ext cx="2103120" cy="210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3595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How Food Becomes Unsafe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5167313" cy="4953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Arial Narrow" charset="0"/>
                <a:cs typeface="+mn-cs"/>
              </a:rPr>
              <a:t>Five </a:t>
            </a:r>
            <a:r>
              <a:rPr lang="en-US" dirty="0" smtClean="0">
                <a:latin typeface="Arial Narrow" charset="0"/>
                <a:cs typeface="+mn-cs"/>
              </a:rPr>
              <a:t>risk </a:t>
            </a:r>
            <a:r>
              <a:rPr lang="en-US" dirty="0">
                <a:latin typeface="Arial Narrow" charset="0"/>
                <a:cs typeface="+mn-cs"/>
              </a:rPr>
              <a:t>f</a:t>
            </a:r>
            <a:r>
              <a:rPr lang="en-US" dirty="0" smtClean="0">
                <a:latin typeface="Arial Narrow" charset="0"/>
                <a:cs typeface="+mn-cs"/>
              </a:rPr>
              <a:t>actors </a:t>
            </a:r>
            <a:r>
              <a:rPr lang="en-US" dirty="0">
                <a:latin typeface="Arial Narrow" charset="0"/>
                <a:cs typeface="+mn-cs"/>
              </a:rPr>
              <a:t>for </a:t>
            </a:r>
            <a:r>
              <a:rPr lang="en-US" dirty="0" smtClean="0">
                <a:latin typeface="Arial Narrow" charset="0"/>
                <a:cs typeface="+mn-cs"/>
              </a:rPr>
              <a:t>foodborne illness:</a:t>
            </a:r>
            <a:endParaRPr lang="en-US" dirty="0">
              <a:latin typeface="Arial Narrow" charset="0"/>
              <a:cs typeface="+mn-cs"/>
            </a:endParaRP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SzPct val="100000"/>
              <a:buFont typeface="Arial Narrow" charset="0"/>
              <a:buAutoNum type="arabicPeriod"/>
              <a:defRPr/>
            </a:pPr>
            <a:r>
              <a:rPr lang="en-US" dirty="0">
                <a:latin typeface="Arial Narrow" charset="0"/>
              </a:rPr>
              <a:t>Purchasing food from unsafe sources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SzPct val="100000"/>
              <a:buFont typeface="Arial Narrow" charset="0"/>
              <a:buAutoNum type="arabicPeriod"/>
              <a:defRPr/>
            </a:pPr>
            <a:r>
              <a:rPr lang="en-US" dirty="0">
                <a:latin typeface="Arial Narrow" charset="0"/>
              </a:rPr>
              <a:t>Failing to cook food correctly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SzPct val="100000"/>
              <a:buFont typeface="Arial Narrow" charset="0"/>
              <a:buAutoNum type="arabicPeriod"/>
              <a:defRPr/>
            </a:pPr>
            <a:r>
              <a:rPr lang="en-US" dirty="0">
                <a:latin typeface="Arial Narrow" charset="0"/>
              </a:rPr>
              <a:t>Holding food at incorrect temperatures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SzPct val="100000"/>
              <a:buFont typeface="Arial Narrow" charset="0"/>
              <a:buAutoNum type="arabicPeriod"/>
              <a:defRPr/>
            </a:pPr>
            <a:r>
              <a:rPr lang="en-US" dirty="0">
                <a:latin typeface="Arial Narrow" charset="0"/>
              </a:rPr>
              <a:t>Using contaminated equipment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SzPct val="100000"/>
              <a:buFont typeface="Arial Narrow" charset="0"/>
              <a:buAutoNum type="arabicPeriod"/>
              <a:defRPr/>
            </a:pPr>
            <a:r>
              <a:rPr lang="en-US" dirty="0">
                <a:latin typeface="Arial Narrow" charset="0"/>
              </a:rPr>
              <a:t>Practicing poor personal hygiene</a:t>
            </a:r>
          </a:p>
          <a:p>
            <a:pPr marL="571500" lvl="1" indent="-457200" eaLnBrk="1" hangingPunct="1">
              <a:buFont typeface="Wingdings" charset="0"/>
              <a:buNone/>
              <a:defRPr/>
            </a:pPr>
            <a:endParaRPr lang="en-US" dirty="0">
              <a:latin typeface="Arial Narrow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8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35950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How Food Becomes Unsafe </a:t>
            </a:r>
          </a:p>
        </p:txBody>
      </p:sp>
      <p:sp>
        <p:nvSpPr>
          <p:cNvPr id="24580" name="Text Box 3082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1-5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64" y="2728913"/>
            <a:ext cx="3419475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ctr">
              <a:lnSpc>
                <a:spcPct val="90000"/>
              </a:lnSpc>
              <a:spcBef>
                <a:spcPct val="50000"/>
              </a:spcBef>
              <a:buClr>
                <a:srgbClr val="0093D3"/>
              </a:buClr>
              <a:buSzPct val="75000"/>
              <a:defRPr/>
            </a:pPr>
            <a:r>
              <a:rPr lang="en-US" sz="2400" dirty="0">
                <a:solidFill>
                  <a:srgbClr val="005CAB"/>
                </a:solidFill>
                <a:latin typeface="Arial Narrow" charset="0"/>
                <a:cs typeface="+mn-cs"/>
              </a:rPr>
              <a:t>Time-temperature abuse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3762" y="2728913"/>
            <a:ext cx="29083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ctr">
              <a:lnSpc>
                <a:spcPct val="90000"/>
              </a:lnSpc>
              <a:spcBef>
                <a:spcPct val="50000"/>
              </a:spcBef>
              <a:buClr>
                <a:srgbClr val="0093D3"/>
              </a:buClr>
              <a:buSzPct val="75000"/>
              <a:defRPr/>
            </a:pPr>
            <a:r>
              <a:rPr lang="en-US" sz="2400" dirty="0">
                <a:solidFill>
                  <a:srgbClr val="005CAB"/>
                </a:solidFill>
                <a:latin typeface="Arial Narrow" charset="0"/>
                <a:cs typeface="+mn-cs"/>
              </a:rPr>
              <a:t>Cross-contamination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770" y="5243820"/>
            <a:ext cx="3014662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ctr">
              <a:lnSpc>
                <a:spcPct val="90000"/>
              </a:lnSpc>
              <a:spcBef>
                <a:spcPct val="50000"/>
              </a:spcBef>
              <a:buClr>
                <a:srgbClr val="0093D3"/>
              </a:buClr>
              <a:buSzPct val="75000"/>
              <a:defRPr/>
            </a:pPr>
            <a:r>
              <a:rPr lang="en-US" sz="2400" dirty="0">
                <a:solidFill>
                  <a:srgbClr val="005CAB"/>
                </a:solidFill>
                <a:latin typeface="Arial Narrow" charset="0"/>
                <a:cs typeface="+mn-cs"/>
              </a:rPr>
              <a:t>Poor</a:t>
            </a:r>
            <a:r>
              <a:rPr lang="en-US" sz="1800" kern="0" dirty="0">
                <a:solidFill>
                  <a:srgbClr val="00AEEF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005CAB"/>
                </a:solidFill>
                <a:latin typeface="Arial Narrow" charset="0"/>
                <a:cs typeface="+mn-cs"/>
              </a:rPr>
              <a:t>personal hygiene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1962" y="5243820"/>
            <a:ext cx="37719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ctr">
              <a:lnSpc>
                <a:spcPct val="90000"/>
              </a:lnSpc>
              <a:spcBef>
                <a:spcPct val="50000"/>
              </a:spcBef>
              <a:buClr>
                <a:srgbClr val="0093D3"/>
              </a:buClr>
              <a:buSzPct val="75000"/>
              <a:defRPr/>
            </a:pPr>
            <a:r>
              <a:rPr lang="en-US" sz="2400" dirty="0">
                <a:solidFill>
                  <a:srgbClr val="005CAB"/>
                </a:solidFill>
                <a:latin typeface="Arial Narrow" charset="0"/>
                <a:cs typeface="+mn-cs"/>
              </a:rPr>
              <a:t>Poor cleaning and sanitizing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49" y="1243013"/>
            <a:ext cx="2092726" cy="1484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27" y="3605213"/>
            <a:ext cx="2098548" cy="1399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52" y="3605213"/>
            <a:ext cx="2103120" cy="1652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11" y="1226249"/>
            <a:ext cx="2092779" cy="1502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45475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How Food Becomes Unsafe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5402263" cy="49831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Poor </a:t>
            </a:r>
            <a:r>
              <a:rPr lang="en-US" dirty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leaning and sanitizing: 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Equipment and utensils are not washed, rinsed, and sanitized between uses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Food contact surfaces are wiped clean instead of being washed, rinsed, and sanitized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Wiping cloths are not stored in a sanitizer solution between uses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Sanitizer solution was not prepared correctly</a:t>
            </a: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30724" name="Text Box 10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1243013"/>
            <a:ext cx="2103120" cy="1652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58175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Food Most Likely to Become Unsafe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8258175" cy="4950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solidFill>
                  <a:schemeClr val="accent1"/>
                </a:solidFill>
                <a:latin typeface="Arial Narrow" charset="0"/>
                <a:cs typeface="+mn-cs"/>
              </a:rPr>
              <a:t>TCS </a:t>
            </a:r>
            <a:r>
              <a:rPr lang="en-US" dirty="0" smtClean="0">
                <a:solidFill>
                  <a:schemeClr val="accent1"/>
                </a:solidFill>
                <a:latin typeface="Arial Narrow" charset="0"/>
                <a:cs typeface="+mn-cs"/>
              </a:rPr>
              <a:t>food:</a:t>
            </a:r>
            <a:endParaRPr lang="en-US" dirty="0">
              <a:solidFill>
                <a:schemeClr val="accent1"/>
              </a:solidFill>
              <a:latin typeface="Arial Narrow" charset="0"/>
              <a:cs typeface="+mn-cs"/>
            </a:endParaRPr>
          </a:p>
        </p:txBody>
      </p: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1-7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078" y="2057400"/>
            <a:ext cx="1909657" cy="13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3144" y="2057400"/>
            <a:ext cx="1893454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2788" y="2059007"/>
            <a:ext cx="1898650" cy="131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040" y="3586188"/>
            <a:ext cx="1905000" cy="131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0372" y="3584575"/>
            <a:ext cx="191595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296" y="3586188"/>
            <a:ext cx="1905000" cy="131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58175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Food Most Likely to Become Unsafe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43000"/>
            <a:ext cx="8258175" cy="532939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solidFill>
                  <a:schemeClr val="accent1"/>
                </a:solidFill>
                <a:latin typeface="Arial Narrow" charset="0"/>
                <a:cs typeface="+mn-cs"/>
              </a:rPr>
              <a:t>TCS </a:t>
            </a:r>
            <a:r>
              <a:rPr lang="en-US" dirty="0" smtClean="0">
                <a:solidFill>
                  <a:schemeClr val="accent1"/>
                </a:solidFill>
                <a:latin typeface="Arial Narrow" charset="0"/>
                <a:cs typeface="+mn-cs"/>
              </a:rPr>
              <a:t>food:</a:t>
            </a:r>
            <a:endParaRPr lang="en-US" dirty="0">
              <a:latin typeface="Arial Narrow" charset="0"/>
            </a:endParaRP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1-8</a:t>
            </a:r>
          </a:p>
        </p:txBody>
      </p:sp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9924" y="2057400"/>
            <a:ext cx="1906151" cy="132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8448" y="2057400"/>
            <a:ext cx="1893454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3801" y="2057399"/>
            <a:ext cx="1912496" cy="133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9923" y="3587750"/>
            <a:ext cx="1906153" cy="132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3897" y="3587750"/>
            <a:ext cx="1902557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4" y="3587750"/>
            <a:ext cx="1907830" cy="133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158750"/>
            <a:ext cx="8258175" cy="51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charset="0"/>
                <a:cs typeface="+mj-cs"/>
              </a:rPr>
              <a:t>Ready-to-Eat Food</a:t>
            </a:r>
          </a:p>
        </p:txBody>
      </p:sp>
      <p:sp>
        <p:nvSpPr>
          <p:cNvPr id="30724" name="Rectangle 10"/>
          <p:cNvSpPr>
            <a:spLocks noGrp="1" noChangeArrowheads="1"/>
          </p:cNvSpPr>
          <p:nvPr>
            <p:ph idx="1"/>
          </p:nvPr>
        </p:nvSpPr>
        <p:spPr>
          <a:xfrm>
            <a:off x="390523" y="1143000"/>
            <a:ext cx="7316789" cy="5257800"/>
          </a:xfrm>
        </p:spPr>
        <p:txBody>
          <a:bodyPr/>
          <a:lstStyle/>
          <a:p>
            <a:pPr marL="0" lvl="1" indent="0" eaLnBrk="1" hangingPunct="1">
              <a:spcBef>
                <a:spcPct val="100000"/>
              </a:spcBef>
              <a:buClr>
                <a:srgbClr val="009DDC"/>
              </a:buCl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5CAB"/>
                </a:solidFill>
                <a:ea typeface="+mn-ea"/>
                <a:cs typeface="+mn-cs"/>
              </a:rPr>
              <a:t>Ready-to-eat food is food that can be eaten without </a:t>
            </a:r>
            <a:r>
              <a:rPr lang="en-US" sz="2400" b="1" dirty="0" smtClean="0">
                <a:solidFill>
                  <a:srgbClr val="005CAB"/>
                </a:solidFill>
                <a:ea typeface="+mn-ea"/>
                <a:cs typeface="+mn-cs"/>
              </a:rPr>
              <a:t>further:</a:t>
            </a:r>
            <a:endParaRPr lang="en-US" sz="2400" b="1" dirty="0">
              <a:solidFill>
                <a:srgbClr val="005CAB"/>
              </a:solidFill>
              <a:ea typeface="+mn-ea"/>
              <a:cs typeface="+mn-cs"/>
            </a:endParaRP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Preparation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Washing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Cooking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Ready-to-eat food includes: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Cooked food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Washed fruit and vegetables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Deli meat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Bakery items</a:t>
            </a:r>
          </a:p>
          <a:p>
            <a:pPr marL="347472" lvl="1" indent="-347472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l"/>
              <a:defRPr/>
            </a:pPr>
            <a:r>
              <a:rPr lang="en-US" dirty="0" smtClean="0"/>
              <a:t>Sugar, spices, and seasonings</a:t>
            </a:r>
          </a:p>
          <a:p>
            <a:pPr marL="571500" lvl="1" indent="-457200" eaLnBrk="1" hangingPunct="1">
              <a:buFont typeface="Wingdings" pitchFamily="2" charset="2"/>
              <a:buChar char="l"/>
              <a:defRPr/>
            </a:pPr>
            <a:endParaRPr lang="en-US" dirty="0" smtClean="0"/>
          </a:p>
        </p:txBody>
      </p:sp>
      <p:sp>
        <p:nvSpPr>
          <p:cNvPr id="33796" name="Text Box 3082"/>
          <p:cNvSpPr txBox="1">
            <a:spLocks noChangeArrowheads="1"/>
          </p:cNvSpPr>
          <p:nvPr/>
        </p:nvSpPr>
        <p:spPr bwMode="auto">
          <a:xfrm>
            <a:off x="0" y="65833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chemeClr val="tx1"/>
                </a:solidFill>
                <a:cs typeface="+mn-cs"/>
              </a:rPr>
              <a:t>1-9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SS5e_08_16hr">
  <a:themeElements>
    <a:clrScheme name="manager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AB"/>
      </a:accent1>
      <a:accent2>
        <a:srgbClr val="B5121B"/>
      </a:accent2>
      <a:accent3>
        <a:srgbClr val="00AEEF"/>
      </a:accent3>
      <a:accent4>
        <a:srgbClr val="00B9F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S5e_08_16h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S5e_08_16h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S5e_08_16hr">
  <a:themeElements>
    <a:clrScheme name="manager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AB"/>
      </a:accent1>
      <a:accent2>
        <a:srgbClr val="B5121B"/>
      </a:accent2>
      <a:accent3>
        <a:srgbClr val="00AEEF"/>
      </a:accent3>
      <a:accent4>
        <a:srgbClr val="00B9F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S5e_08_16h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S5e_08_16h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S5e_08_16h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S5e_08_16h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18158</TotalTime>
  <Words>977</Words>
  <Application>Microsoft Office PowerPoint</Application>
  <PresentationFormat>On-screen Show (4:3)</PresentationFormat>
  <Paragraphs>149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3_SS5e_08_16hr</vt:lpstr>
      <vt:lpstr>4_SS5e_08_16hr</vt:lpstr>
      <vt:lpstr>PowerPoint Presentation</vt:lpstr>
      <vt:lpstr>Challenges to Food Safety</vt:lpstr>
      <vt:lpstr>Challenges to Food Safety</vt:lpstr>
      <vt:lpstr>How Food Becomes Unsafe</vt:lpstr>
      <vt:lpstr>How Food Becomes Unsafe </vt:lpstr>
      <vt:lpstr>How Food Becomes Unsafe </vt:lpstr>
      <vt:lpstr>Food Most Likely to Become Unsafe</vt:lpstr>
      <vt:lpstr>Food Most Likely to Become Unsafe</vt:lpstr>
      <vt:lpstr>Ready-to-Eat Food</vt:lpstr>
      <vt:lpstr>Populations at High Risk for Foodborne Illnesses</vt:lpstr>
      <vt:lpstr>Keeping Food Safe</vt:lpstr>
      <vt:lpstr>Keeping Food Safe</vt:lpstr>
      <vt:lpstr>Keeping Food Safe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Safe Food</dc:title>
  <dc:creator>a</dc:creator>
  <cp:lastModifiedBy>ntadmin</cp:lastModifiedBy>
  <cp:revision>2378</cp:revision>
  <cp:lastPrinted>2012-03-16T18:45:25Z</cp:lastPrinted>
  <dcterms:created xsi:type="dcterms:W3CDTF">2006-02-24T04:29:02Z</dcterms:created>
  <dcterms:modified xsi:type="dcterms:W3CDTF">2014-07-08T19:45:16Z</dcterms:modified>
</cp:coreProperties>
</file>