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4" r:id="rId1"/>
    <p:sldMasterId id="2147484460" r:id="rId2"/>
  </p:sldMasterIdLst>
  <p:notesMasterIdLst>
    <p:notesMasterId r:id="rId22"/>
  </p:notesMasterIdLst>
  <p:handoutMasterIdLst>
    <p:handoutMasterId r:id="rId23"/>
  </p:handoutMasterIdLst>
  <p:sldIdLst>
    <p:sldId id="2023" r:id="rId3"/>
    <p:sldId id="2024" r:id="rId4"/>
    <p:sldId id="2025" r:id="rId5"/>
    <p:sldId id="2026" r:id="rId6"/>
    <p:sldId id="2027" r:id="rId7"/>
    <p:sldId id="2028" r:id="rId8"/>
    <p:sldId id="2029" r:id="rId9"/>
    <p:sldId id="2030" r:id="rId10"/>
    <p:sldId id="2031" r:id="rId11"/>
    <p:sldId id="2032" r:id="rId12"/>
    <p:sldId id="2033" r:id="rId13"/>
    <p:sldId id="2034" r:id="rId14"/>
    <p:sldId id="2035" r:id="rId15"/>
    <p:sldId id="2036" r:id="rId16"/>
    <p:sldId id="2037" r:id="rId17"/>
    <p:sldId id="2038" r:id="rId18"/>
    <p:sldId id="2039" r:id="rId19"/>
    <p:sldId id="2040" r:id="rId20"/>
    <p:sldId id="2041" r:id="rId21"/>
  </p:sldIdLst>
  <p:sldSz cx="9144000" cy="6858000" type="screen4x3"/>
  <p:notesSz cx="7010400" cy="9296400"/>
  <p:custDataLst>
    <p:tags r:id="rId24"/>
  </p:custDataLst>
  <p:defaultTextStyle>
    <a:defPPr>
      <a:defRPr lang="en-US"/>
    </a:defPPr>
    <a:lvl1pPr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1pPr>
    <a:lvl2pPr marL="457200"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2pPr>
    <a:lvl3pPr marL="914400"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3pPr>
    <a:lvl4pPr marL="1371600"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4pPr>
    <a:lvl5pPr marL="1828800"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5pPr>
    <a:lvl6pPr marL="2286000" algn="l" defTabSz="457200" rtl="0" eaLnBrk="1" latinLnBrk="0" hangingPunct="1">
      <a:defRPr sz="3200" b="1" kern="1200">
        <a:solidFill>
          <a:srgbClr val="FFFFFF"/>
        </a:solidFill>
        <a:latin typeface="Arial" charset="0"/>
        <a:ea typeface="ＭＳ Ｐゴシック" charset="0"/>
        <a:cs typeface="ＭＳ Ｐゴシック" charset="0"/>
      </a:defRPr>
    </a:lvl6pPr>
    <a:lvl7pPr marL="2743200" algn="l" defTabSz="457200" rtl="0" eaLnBrk="1" latinLnBrk="0" hangingPunct="1">
      <a:defRPr sz="3200" b="1" kern="1200">
        <a:solidFill>
          <a:srgbClr val="FFFFFF"/>
        </a:solidFill>
        <a:latin typeface="Arial" charset="0"/>
        <a:ea typeface="ＭＳ Ｐゴシック" charset="0"/>
        <a:cs typeface="ＭＳ Ｐゴシック" charset="0"/>
      </a:defRPr>
    </a:lvl7pPr>
    <a:lvl8pPr marL="3200400" algn="l" defTabSz="457200" rtl="0" eaLnBrk="1" latinLnBrk="0" hangingPunct="1">
      <a:defRPr sz="3200" b="1" kern="1200">
        <a:solidFill>
          <a:srgbClr val="FFFFFF"/>
        </a:solidFill>
        <a:latin typeface="Arial" charset="0"/>
        <a:ea typeface="ＭＳ Ｐゴシック" charset="0"/>
        <a:cs typeface="ＭＳ Ｐゴシック" charset="0"/>
      </a:defRPr>
    </a:lvl8pPr>
    <a:lvl9pPr marL="3657600" algn="l" defTabSz="457200" rtl="0" eaLnBrk="1" latinLnBrk="0" hangingPunct="1">
      <a:defRPr sz="3200" b="1" kern="1200">
        <a:solidFill>
          <a:srgbClr val="FFFFFF"/>
        </a:solidFill>
        <a:latin typeface="Arial" charset="0"/>
        <a:ea typeface="ＭＳ Ｐゴシック" charset="0"/>
        <a:cs typeface="ＭＳ Ｐゴシック" charset="0"/>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1E5298"/>
    <a:srgbClr val="231F20"/>
    <a:srgbClr val="CC0000"/>
    <a:srgbClr val="D6ECEE"/>
    <a:srgbClr val="EAEAEA"/>
    <a:srgbClr val="FFFFFF"/>
    <a:srgbClr val="5F5F5F"/>
    <a:srgbClr val="333333"/>
    <a:srgbClr val="009D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23" autoAdjust="0"/>
    <p:restoredTop sz="74338" autoAdjust="0"/>
  </p:normalViewPr>
  <p:slideViewPr>
    <p:cSldViewPr snapToGrid="0">
      <p:cViewPr>
        <p:scale>
          <a:sx n="81" d="100"/>
          <a:sy n="81" d="100"/>
        </p:scale>
        <p:origin x="-1440" y="-384"/>
      </p:cViewPr>
      <p:guideLst>
        <p:guide orient="horz" pos="192"/>
        <p:guide orient="horz" pos="716"/>
        <p:guide orient="horz" pos="100"/>
        <p:guide orient="horz" pos="1728"/>
        <p:guide orient="horz" pos="2678"/>
        <p:guide orient="horz" pos="777"/>
        <p:guide orient="horz" pos="1293"/>
        <p:guide orient="horz" pos="2274"/>
        <p:guide pos="5364"/>
        <p:guide pos="4855"/>
        <p:guide pos="2807"/>
        <p:guide pos="2264"/>
        <p:guide pos="3502"/>
        <p:guide pos="3649"/>
        <p:guide pos="2122"/>
        <p:guide pos="406"/>
        <p:guide pos="853"/>
        <p:guide pos="244"/>
        <p:guide pos="892"/>
        <p:guide pos="5664"/>
      </p:guideLst>
    </p:cSldViewPr>
  </p:slideViewPr>
  <p:outlineViewPr>
    <p:cViewPr>
      <p:scale>
        <a:sx n="33" d="100"/>
        <a:sy n="33" d="100"/>
      </p:scale>
      <p:origin x="0" y="4136"/>
    </p:cViewPr>
  </p:outlineViewPr>
  <p:notesTextViewPr>
    <p:cViewPr>
      <p:scale>
        <a:sx n="100" d="100"/>
        <a:sy n="100" d="100"/>
      </p:scale>
      <p:origin x="0" y="0"/>
    </p:cViewPr>
  </p:notesTextViewPr>
  <p:sorterViewPr>
    <p:cViewPr>
      <p:scale>
        <a:sx n="90" d="100"/>
        <a:sy n="90" d="100"/>
      </p:scale>
      <p:origin x="0" y="0"/>
    </p:cViewPr>
  </p:sorterViewPr>
  <p:notesViewPr>
    <p:cSldViewPr>
      <p:cViewPr>
        <p:scale>
          <a:sx n="75" d="100"/>
          <a:sy n="75" d="100"/>
        </p:scale>
        <p:origin x="-3336" y="-372"/>
      </p:cViewPr>
      <p:guideLst>
        <p:guide orient="horz" pos="2856"/>
        <p:guide pos="624"/>
      </p:guideLst>
    </p:cSldViewPr>
  </p:notes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lvl1pPr defTabSz="925513">
              <a:defRPr sz="1200" b="0">
                <a:solidFill>
                  <a:schemeClr val="tx1"/>
                </a:solidFill>
                <a:ea typeface="+mn-ea"/>
                <a:cs typeface="+mn-cs"/>
              </a:defRPr>
            </a:lvl1pPr>
          </a:lstStyle>
          <a:p>
            <a:pPr>
              <a:defRPr/>
            </a:pPr>
            <a:endParaRPr lang="en-US" dirty="0"/>
          </a:p>
        </p:txBody>
      </p:sp>
      <p:sp>
        <p:nvSpPr>
          <p:cNvPr id="88067" name="Rectangle 3"/>
          <p:cNvSpPr>
            <a:spLocks noGrp="1" noChangeArrowheads="1"/>
          </p:cNvSpPr>
          <p:nvPr>
            <p:ph type="dt" sz="quarter" idx="1"/>
          </p:nvPr>
        </p:nvSpPr>
        <p:spPr bwMode="auto">
          <a:xfrm>
            <a:off x="3973513" y="0"/>
            <a:ext cx="3036887"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lvl1pPr algn="r" defTabSz="925513">
              <a:defRPr sz="1200" b="0">
                <a:solidFill>
                  <a:schemeClr val="tx1"/>
                </a:solidFill>
                <a:ea typeface="+mn-ea"/>
                <a:cs typeface="+mn-cs"/>
              </a:defRPr>
            </a:lvl1pPr>
          </a:lstStyle>
          <a:p>
            <a:pPr>
              <a:defRPr/>
            </a:pPr>
            <a:endParaRPr lang="en-US" dirty="0"/>
          </a:p>
        </p:txBody>
      </p:sp>
      <p:sp>
        <p:nvSpPr>
          <p:cNvPr id="88068" name="Rectangle 4"/>
          <p:cNvSpPr>
            <a:spLocks noGrp="1" noChangeArrowheads="1"/>
          </p:cNvSpPr>
          <p:nvPr>
            <p:ph type="ftr" sz="quarter" idx="2"/>
          </p:nvPr>
        </p:nvSpPr>
        <p:spPr bwMode="auto">
          <a:xfrm>
            <a:off x="0"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b" anchorCtr="0" compatLnSpc="1">
            <a:prstTxWarp prst="textNoShape">
              <a:avLst/>
            </a:prstTxWarp>
          </a:bodyPr>
          <a:lstStyle>
            <a:lvl1pPr defTabSz="925513">
              <a:defRPr sz="1200" b="0">
                <a:solidFill>
                  <a:schemeClr val="tx1"/>
                </a:solidFill>
                <a:ea typeface="+mn-ea"/>
                <a:cs typeface="+mn-cs"/>
              </a:defRPr>
            </a:lvl1pPr>
          </a:lstStyle>
          <a:p>
            <a:pPr>
              <a:defRPr/>
            </a:pPr>
            <a:endParaRPr lang="en-US" dirty="0"/>
          </a:p>
        </p:txBody>
      </p:sp>
      <p:sp>
        <p:nvSpPr>
          <p:cNvPr id="88069" name="Rectangle 5"/>
          <p:cNvSpPr>
            <a:spLocks noGrp="1" noChangeArrowheads="1"/>
          </p:cNvSpPr>
          <p:nvPr>
            <p:ph type="sldNum" sz="quarter" idx="3"/>
          </p:nvPr>
        </p:nvSpPr>
        <p:spPr bwMode="auto">
          <a:xfrm>
            <a:off x="3973513" y="8831263"/>
            <a:ext cx="3036887"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b" anchorCtr="0" compatLnSpc="1">
            <a:prstTxWarp prst="textNoShape">
              <a:avLst/>
            </a:prstTxWarp>
          </a:bodyPr>
          <a:lstStyle>
            <a:lvl1pPr algn="r" defTabSz="925513">
              <a:defRPr sz="1200" b="0">
                <a:solidFill>
                  <a:schemeClr val="tx1"/>
                </a:solidFill>
                <a:cs typeface="+mn-cs"/>
              </a:defRPr>
            </a:lvl1pPr>
          </a:lstStyle>
          <a:p>
            <a:pPr>
              <a:defRPr/>
            </a:pPr>
            <a:fld id="{00481EF4-5CB2-5446-B12D-99F9E709CA26}" type="slidenum">
              <a:rPr lang="en-US"/>
              <a:pPr>
                <a:defRPr/>
              </a:pPr>
              <a:t>‹#›</a:t>
            </a:fld>
            <a:endParaRPr lang="en-US" dirty="0"/>
          </a:p>
        </p:txBody>
      </p:sp>
    </p:spTree>
    <p:extLst>
      <p:ext uri="{BB962C8B-B14F-4D97-AF65-F5344CB8AC3E}">
        <p14:creationId xmlns:p14="http://schemas.microsoft.com/office/powerpoint/2010/main" val="17257740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lvl1pPr defTabSz="925513">
              <a:defRPr sz="1200" b="0">
                <a:solidFill>
                  <a:schemeClr val="tx1"/>
                </a:solidFill>
                <a:ea typeface="+mn-ea"/>
                <a:cs typeface="+mn-cs"/>
              </a:defRPr>
            </a:lvl1pPr>
          </a:lstStyle>
          <a:p>
            <a:pPr>
              <a:defRPr/>
            </a:pPr>
            <a:endParaRPr lang="en-US" dirty="0"/>
          </a:p>
        </p:txBody>
      </p:sp>
      <p:sp>
        <p:nvSpPr>
          <p:cNvPr id="1126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lvl1pPr algn="r" defTabSz="925513">
              <a:defRPr sz="1200" b="0">
                <a:solidFill>
                  <a:schemeClr val="tx1"/>
                </a:solidFill>
                <a:ea typeface="+mn-ea"/>
                <a:cs typeface="+mn-cs"/>
              </a:defRPr>
            </a:lvl1pPr>
          </a:lstStyle>
          <a:p>
            <a:pPr>
              <a:defRPr/>
            </a:pPr>
            <a:endParaRPr lang="en-US" dirty="0"/>
          </a:p>
        </p:txBody>
      </p:sp>
      <p:sp>
        <p:nvSpPr>
          <p:cNvPr id="29082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11269" name="Rectangle 5"/>
          <p:cNvSpPr>
            <a:spLocks noGrp="1" noChangeArrowheads="1"/>
          </p:cNvSpPr>
          <p:nvPr>
            <p:ph type="body" sz="quarter" idx="3"/>
          </p:nvPr>
        </p:nvSpPr>
        <p:spPr bwMode="auto">
          <a:xfrm>
            <a:off x="701675" y="4416425"/>
            <a:ext cx="5608638"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b" anchorCtr="0" compatLnSpc="1">
            <a:prstTxWarp prst="textNoShape">
              <a:avLst/>
            </a:prstTxWarp>
          </a:bodyPr>
          <a:lstStyle>
            <a:lvl1pPr defTabSz="925513">
              <a:defRPr sz="1200" b="0">
                <a:solidFill>
                  <a:schemeClr val="tx1"/>
                </a:solidFill>
                <a:ea typeface="+mn-ea"/>
                <a:cs typeface="+mn-cs"/>
              </a:defRPr>
            </a:lvl1pPr>
          </a:lstStyle>
          <a:p>
            <a:pPr>
              <a:defRPr/>
            </a:pPr>
            <a:endParaRPr lang="en-US" dirty="0"/>
          </a:p>
        </p:txBody>
      </p:sp>
      <p:sp>
        <p:nvSpPr>
          <p:cNvPr id="1127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b" anchorCtr="0" compatLnSpc="1">
            <a:prstTxWarp prst="textNoShape">
              <a:avLst/>
            </a:prstTxWarp>
          </a:bodyPr>
          <a:lstStyle>
            <a:lvl1pPr algn="r" defTabSz="925513">
              <a:defRPr sz="1200" b="0">
                <a:solidFill>
                  <a:schemeClr val="tx1"/>
                </a:solidFill>
                <a:cs typeface="+mn-cs"/>
              </a:defRPr>
            </a:lvl1pPr>
          </a:lstStyle>
          <a:p>
            <a:pPr>
              <a:defRPr/>
            </a:pPr>
            <a:fld id="{E1470029-A89C-3948-A056-70844596351F}" type="slidenum">
              <a:rPr lang="en-US"/>
              <a:pPr>
                <a:defRPr/>
              </a:pPr>
              <a:t>‹#›</a:t>
            </a:fld>
            <a:endParaRPr lang="en-US" dirty="0"/>
          </a:p>
        </p:txBody>
      </p:sp>
    </p:spTree>
    <p:extLst>
      <p:ext uri="{BB962C8B-B14F-4D97-AF65-F5344CB8AC3E}">
        <p14:creationId xmlns:p14="http://schemas.microsoft.com/office/powerpoint/2010/main" val="3805569933"/>
      </p:ext>
    </p:extLst>
  </p:cSld>
  <p:clrMap bg1="lt1" tx1="dk1" bg2="lt2" tx2="dk2" accent1="accent1" accent2="accent2" accent3="accent3" accent4="accent4" accent5="accent5" accent6="accent6" hlink="hlink" folHlink="folHlink"/>
  <p:notesStyle>
    <a:lvl1pPr marL="2333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6905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11477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6049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20621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Slide Image Placeholder 1"/>
          <p:cNvSpPr>
            <a:spLocks noGrp="1" noRot="1" noChangeAspect="1" noTextEdit="1"/>
          </p:cNvSpPr>
          <p:nvPr>
            <p:ph type="sldImg"/>
          </p:nvPr>
        </p:nvSpPr>
        <p:spPr>
          <a:ln/>
        </p:spPr>
      </p:sp>
      <p:sp>
        <p:nvSpPr>
          <p:cNvPr id="494595" name="Notes Placeholder 2"/>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dirty="0">
              <a:latin typeface="Times New Roman" charset="0"/>
              <a:cs typeface="+mn-cs"/>
            </a:endParaRPr>
          </a:p>
        </p:txBody>
      </p:sp>
      <p:sp>
        <p:nvSpPr>
          <p:cNvPr id="494596" name="Slide Number Placeholder 3"/>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2E3D5C4F-54B8-4E44-9471-9571B6E5A5AD}" type="slidenum">
              <a:rPr lang="en-US" sz="1200" b="0" smtClean="0">
                <a:solidFill>
                  <a:schemeClr val="tx1"/>
                </a:solidFill>
              </a:rPr>
              <a:pPr eaLnBrk="1" hangingPunct="1">
                <a:defRPr/>
              </a:pPr>
              <a:t>1</a:t>
            </a:fld>
            <a:endParaRPr lang="en-US" sz="1200" b="0" dirty="0" smtClean="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705F8C47-4B52-A84A-9A6B-906E7D21F017}" type="slidenum">
              <a:rPr lang="en-US" sz="1200" b="0" smtClean="0">
                <a:solidFill>
                  <a:schemeClr val="tx1"/>
                </a:solidFill>
              </a:rPr>
              <a:pPr eaLnBrk="1" hangingPunct="1">
                <a:defRPr/>
              </a:pPr>
              <a:t>10</a:t>
            </a:fld>
            <a:endParaRPr lang="en-US" sz="1200" b="0" dirty="0" smtClean="0">
              <a:solidFill>
                <a:schemeClr val="tx1"/>
              </a:solidFill>
            </a:endParaRPr>
          </a:p>
        </p:txBody>
      </p:sp>
      <p:sp>
        <p:nvSpPr>
          <p:cNvPr id="504835" name="Rectangle 2"/>
          <p:cNvSpPr>
            <a:spLocks noGrp="1" noRot="1" noChangeAspect="1" noChangeArrowheads="1" noTextEdit="1"/>
          </p:cNvSpPr>
          <p:nvPr>
            <p:ph type="sldImg"/>
          </p:nvPr>
        </p:nvSpPr>
        <p:spPr>
          <a:xfrm>
            <a:off x="1182688" y="696913"/>
            <a:ext cx="4648200" cy="3486150"/>
          </a:xfrm>
          <a:ln/>
        </p:spPr>
      </p:sp>
      <p:sp>
        <p:nvSpPr>
          <p:cNvPr id="504836" name="Rectangle 3"/>
          <p:cNvSpPr>
            <a:spLocks noGrp="1" noChangeArrowheads="1"/>
          </p:cNvSpPr>
          <p:nvPr>
            <p:ph type="body" idx="1"/>
          </p:nvPr>
        </p:nvSpPr>
        <p:spPr>
          <a:xfrm>
            <a:off x="876300" y="4465638"/>
            <a:ext cx="5607050" cy="4297362"/>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indent="0" eaLnBrk="1" hangingPunct="1">
              <a:tabLst>
                <a:tab pos="285750" algn="l"/>
              </a:tabLst>
              <a:defRPr/>
            </a:pPr>
            <a:r>
              <a:rPr lang="en-US" b="1" dirty="0">
                <a:latin typeface="Times New Roman" charset="0"/>
                <a:cs typeface="+mn-cs"/>
              </a:rPr>
              <a:t>Instructor </a:t>
            </a:r>
            <a:r>
              <a:rPr lang="en-US" b="1" dirty="0" smtClean="0">
                <a:latin typeface="Times New Roman" charset="0"/>
                <a:cs typeface="+mn-cs"/>
              </a:rPr>
              <a:t>Notes</a:t>
            </a:r>
            <a:endParaRPr lang="en-US" b="1" dirty="0">
              <a:latin typeface="Times New Roman" charset="0"/>
              <a:cs typeface="+mn-cs"/>
            </a:endParaRPr>
          </a:p>
          <a:p>
            <a:pPr marL="0" indent="0" eaLnBrk="1" hangingPunct="1">
              <a:tabLst>
                <a:tab pos="285750" algn="l"/>
              </a:tabLst>
              <a:defRPr/>
            </a:pPr>
            <a:r>
              <a:rPr lang="en-US" dirty="0">
                <a:latin typeface="Times New Roman" charset="0"/>
                <a:cs typeface="+mn-cs"/>
              </a:rPr>
              <a:t>In general terms, the HACCP principles can be broken into three </a:t>
            </a:r>
            <a:r>
              <a:rPr lang="en-US" dirty="0" smtClean="0">
                <a:latin typeface="Times New Roman" charset="0"/>
                <a:cs typeface="+mn-cs"/>
              </a:rPr>
              <a:t>groups:</a:t>
            </a:r>
            <a:endParaRPr lang="en-US" dirty="0">
              <a:latin typeface="Times New Roman" charset="0"/>
              <a:cs typeface="+mn-cs"/>
            </a:endParaRPr>
          </a:p>
          <a:p>
            <a:pPr marL="285750" lvl="1" indent="-171450" eaLnBrk="1" hangingPunct="1">
              <a:buFontTx/>
              <a:buChar char="•"/>
              <a:tabLst>
                <a:tab pos="285750" algn="l"/>
              </a:tabLst>
              <a:defRPr/>
            </a:pPr>
            <a:r>
              <a:rPr lang="en-US" dirty="0">
                <a:latin typeface="Times New Roman" charset="0"/>
              </a:rPr>
              <a:t>Principles 1 and 2 help you identify and evaluate your hazards.</a:t>
            </a:r>
          </a:p>
          <a:p>
            <a:pPr marL="285750" lvl="1" indent="-171450" eaLnBrk="1" hangingPunct="1">
              <a:buFontTx/>
              <a:buChar char="•"/>
              <a:tabLst>
                <a:tab pos="285750" algn="l"/>
              </a:tabLst>
              <a:defRPr/>
            </a:pPr>
            <a:r>
              <a:rPr lang="en-US" dirty="0">
                <a:latin typeface="Times New Roman" charset="0"/>
              </a:rPr>
              <a:t>Principles 3, 4, and 5 help you establish ways for controlling those hazards.</a:t>
            </a:r>
          </a:p>
          <a:p>
            <a:pPr marL="285750" lvl="1" indent="-171450" eaLnBrk="1" hangingPunct="1">
              <a:buFontTx/>
              <a:buChar char="•"/>
              <a:tabLst>
                <a:tab pos="285750" algn="l"/>
              </a:tabLst>
              <a:defRPr/>
            </a:pPr>
            <a:r>
              <a:rPr lang="en-US" dirty="0">
                <a:latin typeface="Times New Roman" charset="0"/>
              </a:rPr>
              <a:t>Principles 6 and 7 help you maintain the HACCP plan and system and verify its effectiveness.</a:t>
            </a:r>
          </a:p>
          <a:p>
            <a:pPr marL="0" indent="0" eaLnBrk="1" hangingPunct="1">
              <a:tabLst>
                <a:tab pos="285750" algn="l"/>
              </a:tabLst>
              <a:defRPr/>
            </a:pPr>
            <a:endParaRPr lang="en-US" b="1" dirty="0">
              <a:latin typeface="Times New Roman" charset="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76DCDF05-773D-DE4D-91BA-8DD072DAF35D}" type="slidenum">
              <a:rPr lang="en-US" sz="1200" b="0" smtClean="0">
                <a:solidFill>
                  <a:schemeClr val="tx1"/>
                </a:solidFill>
              </a:rPr>
              <a:pPr eaLnBrk="1" hangingPunct="1">
                <a:defRPr/>
              </a:pPr>
              <a:t>11</a:t>
            </a:fld>
            <a:endParaRPr lang="en-US" sz="1200" b="0" dirty="0" smtClean="0">
              <a:solidFill>
                <a:schemeClr val="tx1"/>
              </a:solidFill>
            </a:endParaRPr>
          </a:p>
        </p:txBody>
      </p:sp>
      <p:sp>
        <p:nvSpPr>
          <p:cNvPr id="505859" name="Rectangle 2"/>
          <p:cNvSpPr>
            <a:spLocks noGrp="1" noRot="1" noChangeAspect="1" noChangeArrowheads="1" noTextEdit="1"/>
          </p:cNvSpPr>
          <p:nvPr>
            <p:ph type="sldImg"/>
          </p:nvPr>
        </p:nvSpPr>
        <p:spPr>
          <a:xfrm>
            <a:off x="1182688" y="696913"/>
            <a:ext cx="4648200" cy="3486150"/>
          </a:xfrm>
          <a:ln/>
        </p:spPr>
      </p:sp>
      <p:sp>
        <p:nvSpPr>
          <p:cNvPr id="505860" name="Notes Placeholder 1"/>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b="1" dirty="0">
                <a:latin typeface="Times New Roman" charset="0"/>
                <a:cs typeface="+mn-cs"/>
              </a:rPr>
              <a:t>Instructor </a:t>
            </a:r>
            <a:r>
              <a:rPr lang="en-US" b="1" dirty="0" smtClean="0">
                <a:latin typeface="Times New Roman" charset="0"/>
                <a:cs typeface="+mn-cs"/>
              </a:rPr>
              <a:t>Notes</a:t>
            </a:r>
            <a:endParaRPr lang="en-US" dirty="0">
              <a:latin typeface="Times New Roman" charset="0"/>
              <a:cs typeface="+mn-cs"/>
            </a:endParaRPr>
          </a:p>
          <a:p>
            <a:pPr>
              <a:buFontTx/>
              <a:buChar char="•"/>
              <a:defRPr/>
            </a:pPr>
            <a:r>
              <a:rPr lang="en-US" dirty="0">
                <a:latin typeface="Times New Roman" charset="0"/>
                <a:cs typeface="+mn-cs"/>
              </a:rPr>
              <a:t>Here is a real-world example showing the efforts of Enrico</a:t>
            </a:r>
            <a:r>
              <a:rPr lang="ja-JP" altLang="en-US" dirty="0">
                <a:latin typeface="Times New Roman" charset="0"/>
                <a:cs typeface="+mn-cs"/>
              </a:rPr>
              <a:t>’</a:t>
            </a:r>
            <a:r>
              <a:rPr lang="en-US" dirty="0">
                <a:latin typeface="Times New Roman" charset="0"/>
                <a:cs typeface="+mn-cs"/>
              </a:rPr>
              <a:t>s, an Italian restaurant, as it implements a HACCP </a:t>
            </a:r>
            <a:r>
              <a:rPr lang="en-US" dirty="0" smtClean="0">
                <a:latin typeface="Times New Roman" charset="0"/>
                <a:cs typeface="+mn-cs"/>
              </a:rPr>
              <a:t>program: </a:t>
            </a:r>
            <a:endParaRPr lang="en-US" dirty="0">
              <a:latin typeface="Times New Roman" charset="0"/>
              <a:cs typeface="+mn-cs"/>
            </a:endParaRPr>
          </a:p>
          <a:p>
            <a:pPr lvl="1">
              <a:buFontTx/>
              <a:buChar char="•"/>
              <a:defRPr/>
            </a:pPr>
            <a:r>
              <a:rPr lang="en-US" dirty="0">
                <a:latin typeface="Times New Roman" charset="0"/>
              </a:rPr>
              <a:t>The management team at Enrico</a:t>
            </a:r>
            <a:r>
              <a:rPr lang="ja-JP" altLang="en-US" dirty="0">
                <a:latin typeface="Times New Roman" charset="0"/>
              </a:rPr>
              <a:t>’</a:t>
            </a:r>
            <a:r>
              <a:rPr lang="en-US" dirty="0">
                <a:latin typeface="Times New Roman" charset="0"/>
              </a:rPr>
              <a:t>s decided to implement a HACCP program. They began by analyzing their hazards.</a:t>
            </a:r>
          </a:p>
          <a:p>
            <a:pPr lvl="1">
              <a:buFontTx/>
              <a:buChar char="•"/>
              <a:defRPr/>
            </a:pPr>
            <a:r>
              <a:rPr lang="en-US" dirty="0">
                <a:latin typeface="Times New Roman" charset="0"/>
              </a:rPr>
              <a:t>The team noted that many of their dishes are received, stored, prepared, cooked, and served the same day. The most popular of these items was the spicy charbroiled chicken breast.</a:t>
            </a:r>
          </a:p>
          <a:p>
            <a:pPr lvl="1">
              <a:buFontTx/>
              <a:buChar char="•"/>
              <a:defRPr/>
            </a:pPr>
            <a:r>
              <a:rPr lang="en-US" dirty="0">
                <a:latin typeface="Times New Roman" charset="0"/>
              </a:rPr>
              <a:t>The team determined that bacteria were the most likely hazard to food prepared this way.</a:t>
            </a:r>
          </a:p>
          <a:p>
            <a:pPr>
              <a:defRPr/>
            </a:pPr>
            <a:endParaRPr lang="en-US" dirty="0">
              <a:latin typeface="Times New Roman" charset="0"/>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8541E4A1-41BF-D545-A3D5-64EE4ED4C851}" type="slidenum">
              <a:rPr lang="en-US" sz="1200" b="0" smtClean="0">
                <a:solidFill>
                  <a:schemeClr val="tx1"/>
                </a:solidFill>
              </a:rPr>
              <a:pPr eaLnBrk="1" hangingPunct="1">
                <a:defRPr/>
              </a:pPr>
              <a:t>12</a:t>
            </a:fld>
            <a:endParaRPr lang="en-US" sz="1200" b="0" dirty="0" smtClean="0">
              <a:solidFill>
                <a:schemeClr val="tx1"/>
              </a:solidFill>
            </a:endParaRPr>
          </a:p>
        </p:txBody>
      </p:sp>
      <p:sp>
        <p:nvSpPr>
          <p:cNvPr id="506883" name="Rectangle 2"/>
          <p:cNvSpPr>
            <a:spLocks noGrp="1" noRot="1" noChangeAspect="1" noChangeArrowheads="1" noTextEdit="1"/>
          </p:cNvSpPr>
          <p:nvPr>
            <p:ph type="sldImg"/>
          </p:nvPr>
        </p:nvSpPr>
        <p:spPr>
          <a:xfrm>
            <a:off x="1182688" y="696913"/>
            <a:ext cx="4648200" cy="3486150"/>
          </a:xfrm>
          <a:ln/>
        </p:spPr>
      </p:sp>
      <p:sp>
        <p:nvSpPr>
          <p:cNvPr id="506884" name="Notes Placeholder 1"/>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b="1" dirty="0">
                <a:latin typeface="Times New Roman" charset="0"/>
                <a:cs typeface="+mn-cs"/>
              </a:rPr>
              <a:t>Instructor </a:t>
            </a:r>
            <a:r>
              <a:rPr lang="en-US" b="1" dirty="0" smtClean="0">
                <a:latin typeface="Times New Roman" charset="0"/>
                <a:cs typeface="+mn-cs"/>
              </a:rPr>
              <a:t>Notes</a:t>
            </a:r>
            <a:endParaRPr lang="en-US" dirty="0">
              <a:latin typeface="Times New Roman" charset="0"/>
              <a:cs typeface="+mn-cs"/>
            </a:endParaRPr>
          </a:p>
          <a:p>
            <a:pPr>
              <a:buFontTx/>
              <a:buChar char="•"/>
              <a:defRPr/>
            </a:pPr>
            <a:r>
              <a:rPr lang="en-US" dirty="0">
                <a:latin typeface="Times New Roman" charset="0"/>
                <a:cs typeface="+mn-cs"/>
              </a:rPr>
              <a:t>Here is a real-world example showing the efforts of Enrico</a:t>
            </a:r>
            <a:r>
              <a:rPr lang="ja-JP" altLang="en-US" dirty="0">
                <a:latin typeface="Times New Roman" charset="0"/>
                <a:cs typeface="+mn-cs"/>
              </a:rPr>
              <a:t>’</a:t>
            </a:r>
            <a:r>
              <a:rPr lang="en-US" dirty="0">
                <a:latin typeface="Times New Roman" charset="0"/>
                <a:cs typeface="+mn-cs"/>
              </a:rPr>
              <a:t>s, an Italian restaurant, as it implements a HACCP </a:t>
            </a:r>
            <a:r>
              <a:rPr lang="en-US" dirty="0" smtClean="0">
                <a:latin typeface="Times New Roman" charset="0"/>
                <a:cs typeface="+mn-cs"/>
              </a:rPr>
              <a:t>program:</a:t>
            </a:r>
            <a:endParaRPr lang="en-US" dirty="0">
              <a:latin typeface="Times New Roman" charset="0"/>
              <a:cs typeface="+mn-cs"/>
            </a:endParaRPr>
          </a:p>
          <a:p>
            <a:pPr lvl="1">
              <a:buFontTx/>
              <a:buChar char="•"/>
              <a:defRPr/>
            </a:pPr>
            <a:r>
              <a:rPr lang="en-US" dirty="0">
                <a:latin typeface="Times New Roman" charset="0"/>
              </a:rPr>
              <a:t>Enrico</a:t>
            </a:r>
            <a:r>
              <a:rPr lang="ja-JP" altLang="en-US" dirty="0">
                <a:latin typeface="Times New Roman" charset="0"/>
              </a:rPr>
              <a:t>’</a:t>
            </a:r>
            <a:r>
              <a:rPr lang="en-US" dirty="0">
                <a:latin typeface="Times New Roman" charset="0"/>
              </a:rPr>
              <a:t>s management identified cooking as the CCP for food prepared and cooked for immediate service. This included the chicken breasts.</a:t>
            </a:r>
          </a:p>
          <a:p>
            <a:pPr lvl="1">
              <a:buFontTx/>
              <a:buChar char="•"/>
              <a:defRPr/>
            </a:pPr>
            <a:r>
              <a:rPr lang="en-US" dirty="0">
                <a:latin typeface="Times New Roman" charset="0"/>
              </a:rPr>
              <a:t>These food items must be handled correctly throughout the flow of food. However, correct cooking is the only step that will eliminate or reduce bacteria to safe levels.</a:t>
            </a:r>
          </a:p>
          <a:p>
            <a:pPr lvl="1">
              <a:buFontTx/>
              <a:buChar char="•"/>
              <a:defRPr/>
            </a:pPr>
            <a:r>
              <a:rPr lang="en-US" dirty="0" smtClean="0">
                <a:latin typeface="Times New Roman" charset="0"/>
              </a:rPr>
              <a:t>Because </a:t>
            </a:r>
            <a:r>
              <a:rPr lang="en-US" dirty="0">
                <a:latin typeface="Times New Roman" charset="0"/>
              </a:rPr>
              <a:t>the chicken breasts were prepared for immediate service, cooking was the only CCP identified.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C72768A3-EE04-3149-935F-8021B398316A}" type="slidenum">
              <a:rPr lang="en-US" sz="1200" b="0" smtClean="0">
                <a:solidFill>
                  <a:schemeClr val="tx1"/>
                </a:solidFill>
              </a:rPr>
              <a:pPr eaLnBrk="1" hangingPunct="1">
                <a:defRPr/>
              </a:pPr>
              <a:t>13</a:t>
            </a:fld>
            <a:endParaRPr lang="en-US" sz="1200" b="0" dirty="0" smtClean="0">
              <a:solidFill>
                <a:schemeClr val="tx1"/>
              </a:solidFill>
            </a:endParaRPr>
          </a:p>
        </p:txBody>
      </p:sp>
      <p:sp>
        <p:nvSpPr>
          <p:cNvPr id="507907" name="Rectangle 2"/>
          <p:cNvSpPr>
            <a:spLocks noGrp="1" noRot="1" noChangeAspect="1" noChangeArrowheads="1" noTextEdit="1"/>
          </p:cNvSpPr>
          <p:nvPr>
            <p:ph type="sldImg"/>
          </p:nvPr>
        </p:nvSpPr>
        <p:spPr>
          <a:xfrm>
            <a:off x="1182688" y="696913"/>
            <a:ext cx="4648200" cy="3486150"/>
          </a:xfrm>
          <a:ln/>
        </p:spPr>
      </p:sp>
      <p:sp>
        <p:nvSpPr>
          <p:cNvPr id="507908" name="Notes Placeholder 1"/>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b="1" dirty="0">
                <a:latin typeface="Times New Roman" charset="0"/>
                <a:cs typeface="+mn-cs"/>
              </a:rPr>
              <a:t>Instructor </a:t>
            </a:r>
            <a:r>
              <a:rPr lang="en-US" b="1" dirty="0" smtClean="0">
                <a:latin typeface="Times New Roman" charset="0"/>
                <a:cs typeface="+mn-cs"/>
              </a:rPr>
              <a:t>Notes</a:t>
            </a:r>
            <a:endParaRPr lang="en-US" dirty="0">
              <a:latin typeface="Times New Roman" charset="0"/>
              <a:cs typeface="+mn-cs"/>
            </a:endParaRPr>
          </a:p>
          <a:p>
            <a:pPr>
              <a:buFontTx/>
              <a:buChar char="•"/>
              <a:defRPr/>
            </a:pPr>
            <a:r>
              <a:rPr lang="en-US" dirty="0">
                <a:latin typeface="Times New Roman" charset="0"/>
                <a:cs typeface="+mn-cs"/>
              </a:rPr>
              <a:t>Here is a real-world example showing the efforts of Enrico</a:t>
            </a:r>
            <a:r>
              <a:rPr lang="ja-JP" altLang="en-US" dirty="0">
                <a:latin typeface="Times New Roman" charset="0"/>
                <a:cs typeface="+mn-cs"/>
              </a:rPr>
              <a:t>’</a:t>
            </a:r>
            <a:r>
              <a:rPr lang="en-US" dirty="0">
                <a:latin typeface="Times New Roman" charset="0"/>
                <a:cs typeface="+mn-cs"/>
              </a:rPr>
              <a:t>s, an Italian restaurant, as it implements a HACCP </a:t>
            </a:r>
            <a:r>
              <a:rPr lang="en-US" dirty="0" smtClean="0">
                <a:latin typeface="Times New Roman" charset="0"/>
                <a:cs typeface="+mn-cs"/>
              </a:rPr>
              <a:t>program: </a:t>
            </a:r>
          </a:p>
          <a:p>
            <a:pPr lvl="1">
              <a:buFontTx/>
              <a:buChar char="•"/>
              <a:defRPr/>
            </a:pPr>
            <a:r>
              <a:rPr lang="en-US" dirty="0" smtClean="0">
                <a:latin typeface="Times New Roman" charset="0"/>
              </a:rPr>
              <a:t>With cooking identified as the CCP for Enrico</a:t>
            </a:r>
            <a:r>
              <a:rPr lang="ja-JP" altLang="en-US" dirty="0" smtClean="0">
                <a:latin typeface="Times New Roman" charset="0"/>
              </a:rPr>
              <a:t>’</a:t>
            </a:r>
            <a:r>
              <a:rPr lang="en-US" dirty="0" smtClean="0">
                <a:latin typeface="Times New Roman" charset="0"/>
              </a:rPr>
              <a:t>s chicken breasts, a critical limit was needed. Management determined that the critical limit would be cooking the chicken to a minimum internal temperature of 165°F (74°C) for 15 seconds.</a:t>
            </a:r>
          </a:p>
          <a:p>
            <a:pPr lvl="1">
              <a:buFontTx/>
              <a:buChar char="•"/>
              <a:defRPr/>
            </a:pPr>
            <a:r>
              <a:rPr lang="en-US" dirty="0" smtClean="0">
                <a:latin typeface="Times New Roman" charset="0"/>
              </a:rPr>
              <a:t>They </a:t>
            </a:r>
            <a:r>
              <a:rPr lang="en-US" dirty="0">
                <a:latin typeface="Times New Roman" charset="0"/>
              </a:rPr>
              <a:t>decided that the critical limit could be met by cooking chicken breasts in the broiler for 16 minutes.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6256695A-C879-6249-B6B3-084070EB95B6}" type="slidenum">
              <a:rPr lang="en-US" sz="1200" b="0" smtClean="0">
                <a:solidFill>
                  <a:schemeClr val="tx1"/>
                </a:solidFill>
              </a:rPr>
              <a:pPr eaLnBrk="1" hangingPunct="1">
                <a:defRPr/>
              </a:pPr>
              <a:t>14</a:t>
            </a:fld>
            <a:endParaRPr lang="en-US" sz="1200" b="0" dirty="0" smtClean="0">
              <a:solidFill>
                <a:schemeClr val="tx1"/>
              </a:solidFill>
            </a:endParaRPr>
          </a:p>
        </p:txBody>
      </p:sp>
      <p:sp>
        <p:nvSpPr>
          <p:cNvPr id="508931" name="Rectangle 2"/>
          <p:cNvSpPr>
            <a:spLocks noGrp="1" noRot="1" noChangeAspect="1" noChangeArrowheads="1" noTextEdit="1"/>
          </p:cNvSpPr>
          <p:nvPr>
            <p:ph type="sldImg"/>
          </p:nvPr>
        </p:nvSpPr>
        <p:spPr>
          <a:xfrm>
            <a:off x="1182688" y="696913"/>
            <a:ext cx="4648200" cy="3486150"/>
          </a:xfrm>
          <a:ln/>
        </p:spPr>
      </p:sp>
      <p:sp>
        <p:nvSpPr>
          <p:cNvPr id="508932" name="Notes Placeholder 1"/>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b="1" dirty="0">
                <a:latin typeface="Times New Roman" charset="0"/>
                <a:cs typeface="+mn-cs"/>
              </a:rPr>
              <a:t>Instructor </a:t>
            </a:r>
            <a:r>
              <a:rPr lang="en-US" b="1" dirty="0" smtClean="0">
                <a:latin typeface="Times New Roman" charset="0"/>
                <a:cs typeface="+mn-cs"/>
              </a:rPr>
              <a:t>Notes</a:t>
            </a:r>
            <a:endParaRPr lang="en-US" dirty="0">
              <a:latin typeface="Times New Roman" charset="0"/>
              <a:cs typeface="+mn-cs"/>
            </a:endParaRPr>
          </a:p>
          <a:p>
            <a:pPr>
              <a:buFontTx/>
              <a:buChar char="•"/>
              <a:defRPr/>
            </a:pPr>
            <a:r>
              <a:rPr lang="en-US" dirty="0">
                <a:latin typeface="Times New Roman" charset="0"/>
                <a:cs typeface="+mn-cs"/>
              </a:rPr>
              <a:t>Here is a real-world example showing the efforts of Enrico</a:t>
            </a:r>
            <a:r>
              <a:rPr lang="ja-JP" altLang="en-US" dirty="0">
                <a:latin typeface="Times New Roman" charset="0"/>
                <a:cs typeface="+mn-cs"/>
              </a:rPr>
              <a:t>’</a:t>
            </a:r>
            <a:r>
              <a:rPr lang="en-US" dirty="0">
                <a:latin typeface="Times New Roman" charset="0"/>
                <a:cs typeface="+mn-cs"/>
              </a:rPr>
              <a:t>s, an Italian restaurant, as it implements a HACCP </a:t>
            </a:r>
            <a:r>
              <a:rPr lang="en-US" dirty="0" smtClean="0">
                <a:latin typeface="Times New Roman" charset="0"/>
                <a:cs typeface="+mn-cs"/>
              </a:rPr>
              <a:t>program: </a:t>
            </a:r>
            <a:endParaRPr lang="en-US" dirty="0">
              <a:latin typeface="Times New Roman" charset="0"/>
              <a:cs typeface="+mn-cs"/>
            </a:endParaRPr>
          </a:p>
          <a:p>
            <a:pPr lvl="1">
              <a:buFontTx/>
              <a:buChar char="•"/>
              <a:defRPr/>
            </a:pPr>
            <a:r>
              <a:rPr lang="en-US" dirty="0">
                <a:latin typeface="Times New Roman" charset="0"/>
              </a:rPr>
              <a:t>At Enrico</a:t>
            </a:r>
            <a:r>
              <a:rPr lang="ja-JP" altLang="en-US" dirty="0">
                <a:latin typeface="Times New Roman" charset="0"/>
              </a:rPr>
              <a:t>’</a:t>
            </a:r>
            <a:r>
              <a:rPr lang="en-US" dirty="0">
                <a:latin typeface="Times New Roman" charset="0"/>
              </a:rPr>
              <a:t>s, each charbroiled chicken breast is cooked to order. The team decided to check the critical limit by inserting a clean and sanitized thermocouple probe into the thickest part of each chicken breast.</a:t>
            </a:r>
          </a:p>
          <a:p>
            <a:pPr lvl="1">
              <a:buFontTx/>
              <a:buChar char="•"/>
              <a:defRPr/>
            </a:pPr>
            <a:r>
              <a:rPr lang="en-US" dirty="0">
                <a:latin typeface="Times New Roman" charset="0"/>
              </a:rPr>
              <a:t>The grill cook must check the temperature of each chicken breast after cooking. Each chicken breast must reach the minimum internal temperature of 165°F (74°C) for 15 seconds.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32D31866-E49E-E14C-9836-ABD7A70B223A}" type="slidenum">
              <a:rPr lang="en-US" sz="1200" b="0" smtClean="0">
                <a:solidFill>
                  <a:schemeClr val="tx1"/>
                </a:solidFill>
              </a:rPr>
              <a:pPr eaLnBrk="1" hangingPunct="1">
                <a:defRPr/>
              </a:pPr>
              <a:t>15</a:t>
            </a:fld>
            <a:endParaRPr lang="en-US" sz="1200" b="0" dirty="0" smtClean="0">
              <a:solidFill>
                <a:schemeClr val="tx1"/>
              </a:solidFill>
            </a:endParaRPr>
          </a:p>
        </p:txBody>
      </p:sp>
      <p:sp>
        <p:nvSpPr>
          <p:cNvPr id="509955" name="Rectangle 2"/>
          <p:cNvSpPr>
            <a:spLocks noGrp="1" noRot="1" noChangeAspect="1" noChangeArrowheads="1" noTextEdit="1"/>
          </p:cNvSpPr>
          <p:nvPr>
            <p:ph type="sldImg"/>
          </p:nvPr>
        </p:nvSpPr>
        <p:spPr>
          <a:xfrm>
            <a:off x="1182688" y="696913"/>
            <a:ext cx="4648200" cy="3486150"/>
          </a:xfrm>
          <a:ln/>
        </p:spPr>
      </p:sp>
      <p:sp>
        <p:nvSpPr>
          <p:cNvPr id="509956" name="Notes Placeholder 1"/>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b="1" dirty="0">
                <a:latin typeface="Times New Roman" charset="0"/>
                <a:cs typeface="+mn-cs"/>
              </a:rPr>
              <a:t>Instructor </a:t>
            </a:r>
            <a:r>
              <a:rPr lang="en-US" b="1" dirty="0" smtClean="0">
                <a:latin typeface="Times New Roman" charset="0"/>
                <a:cs typeface="+mn-cs"/>
              </a:rPr>
              <a:t>Notes</a:t>
            </a:r>
            <a:endParaRPr lang="en-US" dirty="0">
              <a:latin typeface="Times New Roman" charset="0"/>
              <a:cs typeface="+mn-cs"/>
            </a:endParaRPr>
          </a:p>
          <a:p>
            <a:pPr>
              <a:buFontTx/>
              <a:buChar char="•"/>
              <a:defRPr/>
            </a:pPr>
            <a:r>
              <a:rPr lang="en-US" dirty="0">
                <a:latin typeface="Times New Roman" charset="0"/>
                <a:cs typeface="+mn-cs"/>
              </a:rPr>
              <a:t>Here is a real-world example showing the efforts of Enrico</a:t>
            </a:r>
            <a:r>
              <a:rPr lang="ja-JP" altLang="en-US" dirty="0">
                <a:latin typeface="Times New Roman" charset="0"/>
                <a:cs typeface="+mn-cs"/>
              </a:rPr>
              <a:t>’</a:t>
            </a:r>
            <a:r>
              <a:rPr lang="en-US" dirty="0">
                <a:latin typeface="Times New Roman" charset="0"/>
                <a:cs typeface="+mn-cs"/>
              </a:rPr>
              <a:t>s, an Italian restaurant, as it implements a HACCP </a:t>
            </a:r>
            <a:r>
              <a:rPr lang="en-US" dirty="0" smtClean="0">
                <a:latin typeface="Times New Roman" charset="0"/>
                <a:cs typeface="+mn-cs"/>
              </a:rPr>
              <a:t>program: </a:t>
            </a:r>
            <a:endParaRPr lang="en-US" dirty="0">
              <a:latin typeface="Times New Roman" charset="0"/>
              <a:cs typeface="+mn-cs"/>
            </a:endParaRPr>
          </a:p>
          <a:p>
            <a:pPr lvl="1">
              <a:buFontTx/>
              <a:buChar char="•"/>
              <a:defRPr/>
            </a:pPr>
            <a:r>
              <a:rPr lang="en-US" dirty="0">
                <a:latin typeface="Times New Roman" charset="0"/>
              </a:rPr>
              <a:t>If the chicken breast has not reached its critical limit within the 16-minute cook time, the grill cook at Enrico</a:t>
            </a:r>
            <a:r>
              <a:rPr lang="ja-JP" altLang="en-US" dirty="0">
                <a:latin typeface="Times New Roman" charset="0"/>
              </a:rPr>
              <a:t>’</a:t>
            </a:r>
            <a:r>
              <a:rPr lang="en-US" dirty="0">
                <a:latin typeface="Times New Roman" charset="0"/>
              </a:rPr>
              <a:t>s must keep cooking the chicken breast until it has reached it.</a:t>
            </a:r>
          </a:p>
          <a:p>
            <a:pPr lvl="1">
              <a:buFontTx/>
              <a:buChar char="•"/>
              <a:defRPr/>
            </a:pPr>
            <a:r>
              <a:rPr lang="en-US" dirty="0">
                <a:latin typeface="Times New Roman" charset="0"/>
              </a:rPr>
              <a:t>This and all other corrective actions are noted in the temperature log.</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C7746F20-3A5F-BC48-8CAF-DFC22A2C5B2F}" type="slidenum">
              <a:rPr lang="en-US" sz="1200" b="0" smtClean="0">
                <a:solidFill>
                  <a:schemeClr val="tx1"/>
                </a:solidFill>
              </a:rPr>
              <a:pPr eaLnBrk="1" hangingPunct="1">
                <a:defRPr/>
              </a:pPr>
              <a:t>16</a:t>
            </a:fld>
            <a:endParaRPr lang="en-US" sz="1200" b="0" dirty="0" smtClean="0">
              <a:solidFill>
                <a:schemeClr val="tx1"/>
              </a:solidFill>
            </a:endParaRPr>
          </a:p>
        </p:txBody>
      </p:sp>
      <p:sp>
        <p:nvSpPr>
          <p:cNvPr id="510979" name="Rectangle 2"/>
          <p:cNvSpPr>
            <a:spLocks noGrp="1" noRot="1" noChangeAspect="1" noChangeArrowheads="1" noTextEdit="1"/>
          </p:cNvSpPr>
          <p:nvPr>
            <p:ph type="sldImg"/>
          </p:nvPr>
        </p:nvSpPr>
        <p:spPr>
          <a:xfrm>
            <a:off x="1182688" y="696913"/>
            <a:ext cx="4648200" cy="3486150"/>
          </a:xfrm>
          <a:ln/>
        </p:spPr>
      </p:sp>
      <p:sp>
        <p:nvSpPr>
          <p:cNvPr id="468995" name="Notes Placeholder 1"/>
          <p:cNvSpPr>
            <a:spLocks noGrp="1"/>
          </p:cNvSpPr>
          <p:nvPr>
            <p:ph type="body" idx="1"/>
          </p:nvPr>
        </p:nvSpPr>
        <p:spPr>
          <a:noFill/>
        </p:spPr>
        <p:txBody>
          <a:bodyPr/>
          <a:lstStyle/>
          <a:p>
            <a:r>
              <a:rPr lang="en-US" b="1" dirty="0">
                <a:latin typeface="Times New Roman" charset="0"/>
              </a:rPr>
              <a:t>Instructor </a:t>
            </a:r>
            <a:r>
              <a:rPr lang="en-US" b="1" dirty="0" smtClean="0">
                <a:latin typeface="Times New Roman" charset="0"/>
              </a:rPr>
              <a:t>Notes</a:t>
            </a:r>
            <a:endParaRPr lang="en-US" dirty="0">
              <a:latin typeface="Times New Roman" charset="0"/>
            </a:endParaRPr>
          </a:p>
          <a:p>
            <a:pPr>
              <a:buFontTx/>
              <a:buChar char="•"/>
            </a:pPr>
            <a:r>
              <a:rPr lang="en-US" dirty="0">
                <a:latin typeface="Times New Roman" charset="0"/>
              </a:rPr>
              <a:t>Here is a real-world example showing the efforts of Enrico</a:t>
            </a:r>
            <a:r>
              <a:rPr lang="ja-JP" altLang="en-US" dirty="0">
                <a:latin typeface="Times New Roman" charset="0"/>
              </a:rPr>
              <a:t>’</a:t>
            </a:r>
            <a:r>
              <a:rPr lang="en-US" altLang="ja-JP" dirty="0">
                <a:latin typeface="Times New Roman" charset="0"/>
              </a:rPr>
              <a:t>s, an Italian restaurant, as it implements a HACCP </a:t>
            </a:r>
            <a:r>
              <a:rPr lang="en-US" altLang="ja-JP" dirty="0" smtClean="0">
                <a:latin typeface="Times New Roman" charset="0"/>
              </a:rPr>
              <a:t>program:</a:t>
            </a:r>
          </a:p>
          <a:p>
            <a:pPr lvl="1">
              <a:buFontTx/>
              <a:buChar char="•"/>
            </a:pPr>
            <a:r>
              <a:rPr lang="en-US" dirty="0" smtClean="0">
                <a:latin typeface="Times New Roman" charset="0"/>
              </a:rPr>
              <a:t>Enrico</a:t>
            </a:r>
            <a:r>
              <a:rPr lang="ja-JP" altLang="en-US" dirty="0" smtClean="0">
                <a:latin typeface="Times New Roman" charset="0"/>
              </a:rPr>
              <a:t>’</a:t>
            </a:r>
            <a:r>
              <a:rPr lang="en-US" altLang="ja-JP" dirty="0" smtClean="0">
                <a:latin typeface="Times New Roman" charset="0"/>
              </a:rPr>
              <a:t>s management team performs HACCP checks once per shift. They make sure that critical limits were met and appropriate corrective actions were taken when needed.</a:t>
            </a:r>
          </a:p>
          <a:p>
            <a:pPr lvl="1">
              <a:buFontTx/>
              <a:buChar char="•"/>
            </a:pPr>
            <a:r>
              <a:rPr lang="en-US" dirty="0" smtClean="0">
                <a:latin typeface="Times New Roman" charset="0"/>
              </a:rPr>
              <a:t>They </a:t>
            </a:r>
            <a:r>
              <a:rPr lang="en-US" dirty="0">
                <a:latin typeface="Times New Roman" charset="0"/>
              </a:rPr>
              <a:t>also check the temperature logs on a weekly basis to identify patterns. This helps to determine if processes or procedures need to be changed. For example, over several weeks they noticed problems toward the end of each week. The chicken breasts often failed to meet the critical limit. The appropriate corrective action was being taken.</a:t>
            </a:r>
          </a:p>
          <a:p>
            <a:pPr lvl="1">
              <a:buFontTx/>
              <a:buChar char="•"/>
            </a:pPr>
            <a:r>
              <a:rPr lang="en-US" dirty="0">
                <a:latin typeface="Times New Roman" charset="0"/>
              </a:rPr>
              <a:t>Management discovered that Enrico</a:t>
            </a:r>
            <a:r>
              <a:rPr lang="ja-JP" altLang="en-US" dirty="0">
                <a:latin typeface="Times New Roman" charset="0"/>
              </a:rPr>
              <a:t>’</a:t>
            </a:r>
            <a:r>
              <a:rPr lang="en-US" altLang="ja-JP" dirty="0">
                <a:latin typeface="Times New Roman" charset="0"/>
              </a:rPr>
              <a:t>s received chicken shipments from a different supplier on Thursdays. This supplier provided a six-ounce chicken breast. Enrico</a:t>
            </a:r>
            <a:r>
              <a:rPr lang="ja-JP" altLang="en-US" dirty="0">
                <a:latin typeface="Times New Roman" charset="0"/>
              </a:rPr>
              <a:t>’</a:t>
            </a:r>
            <a:r>
              <a:rPr lang="en-US" altLang="ja-JP" dirty="0">
                <a:latin typeface="Times New Roman" charset="0"/>
              </a:rPr>
              <a:t>s chicken specifications listed a four-ounce chicken breast. Management worked with the supplier to ensure they received four-ounce breasts. The receiving procedures were changed to include a weight check.</a:t>
            </a:r>
            <a:r>
              <a:rPr lang="en-US" altLang="ja-JP" sz="1800" dirty="0">
                <a:latin typeface="Times New Roman" charset="0"/>
              </a:rPr>
              <a:t> </a:t>
            </a:r>
          </a:p>
          <a:p>
            <a:pPr lvl="1">
              <a:buFontTx/>
              <a:buChar char="•"/>
            </a:pPr>
            <a:endParaRPr lang="en-US" sz="1800" dirty="0">
              <a:latin typeface="Times New Roman" charset="0"/>
            </a:endParaRPr>
          </a:p>
          <a:p>
            <a:pPr lvl="1"/>
            <a:endParaRPr lang="en-US" dirty="0">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879B0447-8312-5942-9732-2723776BBC47}" type="slidenum">
              <a:rPr lang="en-US" sz="1200" b="0" smtClean="0">
                <a:solidFill>
                  <a:schemeClr val="tx1"/>
                </a:solidFill>
              </a:rPr>
              <a:pPr eaLnBrk="1" hangingPunct="1">
                <a:defRPr/>
              </a:pPr>
              <a:t>17</a:t>
            </a:fld>
            <a:endParaRPr lang="en-US" sz="1200" b="0" dirty="0" smtClean="0">
              <a:solidFill>
                <a:schemeClr val="tx1"/>
              </a:solidFill>
            </a:endParaRPr>
          </a:p>
        </p:txBody>
      </p:sp>
      <p:sp>
        <p:nvSpPr>
          <p:cNvPr id="512003" name="Rectangle 2"/>
          <p:cNvSpPr>
            <a:spLocks noGrp="1" noRot="1" noChangeAspect="1" noChangeArrowheads="1" noTextEdit="1"/>
          </p:cNvSpPr>
          <p:nvPr>
            <p:ph type="sldImg"/>
          </p:nvPr>
        </p:nvSpPr>
        <p:spPr>
          <a:xfrm>
            <a:off x="1182688" y="696913"/>
            <a:ext cx="4648200" cy="3486150"/>
          </a:xfrm>
          <a:ln/>
        </p:spPr>
      </p:sp>
      <p:sp>
        <p:nvSpPr>
          <p:cNvPr id="471043" name="Rectangle 3"/>
          <p:cNvSpPr>
            <a:spLocks noGrp="1" noChangeArrowheads="1"/>
          </p:cNvSpPr>
          <p:nvPr>
            <p:ph type="body" idx="1"/>
          </p:nvPr>
        </p:nvSpPr>
        <p:spPr>
          <a:xfrm>
            <a:off x="876300" y="4465638"/>
            <a:ext cx="5318125" cy="4183062"/>
          </a:xfrm>
          <a:noFill/>
        </p:spPr>
        <p:txBody>
          <a:bodyPr/>
          <a:lstStyle/>
          <a:p>
            <a:pPr marL="115888" indent="-115888" eaLnBrk="1" hangingPunct="1"/>
            <a:r>
              <a:rPr lang="en-US" b="1" dirty="0">
                <a:latin typeface="Times New Roman" charset="0"/>
              </a:rPr>
              <a:t>Instructor </a:t>
            </a:r>
            <a:r>
              <a:rPr lang="en-US" b="1" dirty="0" smtClean="0">
                <a:latin typeface="Times New Roman" charset="0"/>
              </a:rPr>
              <a:t>Notes</a:t>
            </a:r>
            <a:endParaRPr lang="en-US" dirty="0">
              <a:latin typeface="Times New Roman" charset="0"/>
            </a:endParaRPr>
          </a:p>
          <a:p>
            <a:pPr marL="115888" indent="-115888" eaLnBrk="1" hangingPunct="1">
              <a:buFontTx/>
              <a:buChar char="•"/>
            </a:pPr>
            <a:r>
              <a:rPr lang="en-US" dirty="0">
                <a:latin typeface="Times New Roman" charset="0"/>
              </a:rPr>
              <a:t> Maintain your HACCP plan and keep all documentation created when developing it.</a:t>
            </a:r>
          </a:p>
          <a:p>
            <a:pPr marL="115888" indent="-115888" eaLnBrk="1" hangingPunct="1">
              <a:buFontTx/>
              <a:buChar char="•"/>
            </a:pPr>
            <a:r>
              <a:rPr lang="en-US" dirty="0">
                <a:latin typeface="Times New Roman" charset="0"/>
              </a:rPr>
              <a:t> Here is a real-world example showing the efforts of Enrico</a:t>
            </a:r>
            <a:r>
              <a:rPr lang="ja-JP" altLang="en-US" dirty="0">
                <a:latin typeface="Times New Roman" charset="0"/>
              </a:rPr>
              <a:t>’</a:t>
            </a:r>
            <a:r>
              <a:rPr lang="en-US" altLang="ja-JP" dirty="0">
                <a:latin typeface="Times New Roman" charset="0"/>
              </a:rPr>
              <a:t>s, an Italian restaurant, as it </a:t>
            </a:r>
            <a:r>
              <a:rPr lang="en-US" altLang="ja-JP" dirty="0" smtClean="0">
                <a:latin typeface="Times New Roman" charset="0"/>
              </a:rPr>
              <a:t>implements </a:t>
            </a:r>
            <a:r>
              <a:rPr lang="en-US" altLang="ja-JP" dirty="0">
                <a:latin typeface="Times New Roman" charset="0"/>
              </a:rPr>
              <a:t>a HACCP </a:t>
            </a:r>
            <a:r>
              <a:rPr lang="en-US" altLang="ja-JP" dirty="0" smtClean="0">
                <a:latin typeface="Times New Roman" charset="0"/>
              </a:rPr>
              <a:t>program: </a:t>
            </a:r>
            <a:endParaRPr lang="en-US" altLang="ja-JP" dirty="0">
              <a:latin typeface="Times New Roman" charset="0"/>
            </a:endParaRPr>
          </a:p>
          <a:p>
            <a:pPr marL="573088" lvl="1" indent="-115888" eaLnBrk="1" hangingPunct="1">
              <a:buFontTx/>
              <a:buChar char="•"/>
            </a:pPr>
            <a:r>
              <a:rPr lang="en-US" dirty="0">
                <a:latin typeface="Times New Roman" charset="0"/>
              </a:rPr>
              <a:t>Enrico</a:t>
            </a:r>
            <a:r>
              <a:rPr lang="ja-JP" altLang="en-US" dirty="0">
                <a:latin typeface="Times New Roman" charset="0"/>
              </a:rPr>
              <a:t>’</a:t>
            </a:r>
            <a:r>
              <a:rPr lang="en-US" altLang="ja-JP" dirty="0">
                <a:latin typeface="Times New Roman" charset="0"/>
              </a:rPr>
              <a:t>s management team determined that time-temperature logs should be kept for three months. Receiving invoices would be kept for 60 days. The team used this documentation to support and revise their HACCP plan.</a:t>
            </a:r>
          </a:p>
          <a:p>
            <a:pPr marL="115888" indent="-115888" eaLnBrk="1" hangingPunct="1"/>
            <a:endParaRPr lang="en-US" dirty="0">
              <a:latin typeface="Times New Roman" charset="0"/>
            </a:endParaRPr>
          </a:p>
          <a:p>
            <a:pPr marL="115888" indent="-115888" eaLnBrk="1" hangingPunct="1"/>
            <a:endParaRPr lang="en-US" dirty="0">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7236F865-5A97-A34D-9EFD-48986F0D77B6}" type="slidenum">
              <a:rPr lang="en-US" sz="1200" b="0" smtClean="0">
                <a:solidFill>
                  <a:schemeClr val="tx1"/>
                </a:solidFill>
              </a:rPr>
              <a:pPr eaLnBrk="1" hangingPunct="1">
                <a:defRPr/>
              </a:pPr>
              <a:t>18</a:t>
            </a:fld>
            <a:endParaRPr lang="en-US" sz="1200" b="0" dirty="0" smtClean="0">
              <a:solidFill>
                <a:schemeClr val="tx1"/>
              </a:solidFill>
            </a:endParaRPr>
          </a:p>
        </p:txBody>
      </p:sp>
      <p:sp>
        <p:nvSpPr>
          <p:cNvPr id="513027" name="Rectangle 2"/>
          <p:cNvSpPr>
            <a:spLocks noGrp="1" noRot="1" noChangeAspect="1" noChangeArrowheads="1" noTextEdit="1"/>
          </p:cNvSpPr>
          <p:nvPr>
            <p:ph type="sldImg"/>
          </p:nvPr>
        </p:nvSpPr>
        <p:spPr>
          <a:xfrm>
            <a:off x="1182688" y="696913"/>
            <a:ext cx="4648200" cy="3486150"/>
          </a:xfrm>
          <a:ln/>
        </p:spPr>
      </p:sp>
      <p:sp>
        <p:nvSpPr>
          <p:cNvPr id="513028" name="Rectangle 3"/>
          <p:cNvSpPr>
            <a:spLocks noGrp="1" noChangeArrowheads="1"/>
          </p:cNvSpPr>
          <p:nvPr>
            <p:ph type="body" idx="1"/>
          </p:nvPr>
        </p:nvSpPr>
        <p:spPr>
          <a:xfrm>
            <a:off x="876300" y="4468813"/>
            <a:ext cx="5432425" cy="4294187"/>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US" b="1" dirty="0">
                <a:latin typeface="Times New Roman" charset="0"/>
                <a:cs typeface="+mn-cs"/>
              </a:rPr>
              <a:t>Instructor </a:t>
            </a:r>
            <a:r>
              <a:rPr lang="en-US" b="1" dirty="0" smtClean="0">
                <a:latin typeface="Times New Roman" charset="0"/>
                <a:cs typeface="+mn-cs"/>
              </a:rPr>
              <a:t>Notes</a:t>
            </a:r>
            <a:endParaRPr lang="en-US" b="1" dirty="0">
              <a:latin typeface="Times New Roman" charset="0"/>
              <a:cs typeface="+mn-cs"/>
            </a:endParaRPr>
          </a:p>
          <a:p>
            <a:pPr eaLnBrk="1" hangingPunct="1">
              <a:buFontTx/>
              <a:buChar char="•"/>
              <a:defRPr/>
            </a:pPr>
            <a:r>
              <a:rPr lang="en-US" dirty="0">
                <a:latin typeface="Times New Roman" charset="0"/>
                <a:cs typeface="+mn-cs"/>
              </a:rPr>
              <a:t>Some food processes are highly specialized and can be a serious health risk if specific procedures are not followed. Typically these processes are carried out at processing plants.</a:t>
            </a:r>
          </a:p>
          <a:p>
            <a:pPr eaLnBrk="1" hangingPunct="1">
              <a:buFontTx/>
              <a:buChar char="•"/>
              <a:defRPr/>
            </a:pPr>
            <a:r>
              <a:rPr lang="en-US" dirty="0">
                <a:latin typeface="Times New Roman" charset="0"/>
                <a:cs typeface="+mn-cs"/>
              </a:rPr>
              <a:t>A variance from the regulatory authority will be required before processing food this way. A variance is a document that allows a requirement to be waived or changed.</a:t>
            </a:r>
          </a:p>
          <a:p>
            <a:pPr eaLnBrk="1" hangingPunct="1">
              <a:buFontTx/>
              <a:buChar char="•"/>
              <a:defRPr/>
            </a:pPr>
            <a:r>
              <a:rPr lang="en-US" dirty="0">
                <a:latin typeface="Times New Roman" charset="0"/>
                <a:cs typeface="+mn-cs"/>
              </a:rPr>
              <a:t>A HACCP plan may also be required if the processing method carries a higher risk of causing a foodborne illness. There may also be dangers unique to these processes that are best addressed by HACCP</a:t>
            </a:r>
            <a:r>
              <a:rPr lang="en-US" dirty="0" smtClean="0">
                <a:latin typeface="Times New Roman" charset="0"/>
                <a:cs typeface="+mn-cs"/>
              </a:rPr>
              <a:t>.</a:t>
            </a:r>
            <a:endParaRPr lang="en-US" dirty="0">
              <a:latin typeface="Times New Roman" charset="0"/>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818EBC0B-6993-C342-B697-328E208CD348}" type="slidenum">
              <a:rPr lang="en-US" sz="1200" b="0" smtClean="0">
                <a:solidFill>
                  <a:schemeClr val="tx1"/>
                </a:solidFill>
              </a:rPr>
              <a:pPr eaLnBrk="1" hangingPunct="1">
                <a:defRPr/>
              </a:pPr>
              <a:t>19</a:t>
            </a:fld>
            <a:endParaRPr lang="en-US" sz="1200" b="0" dirty="0" smtClean="0">
              <a:solidFill>
                <a:schemeClr val="tx1"/>
              </a:solidFill>
            </a:endParaRPr>
          </a:p>
        </p:txBody>
      </p:sp>
      <p:sp>
        <p:nvSpPr>
          <p:cNvPr id="514051" name="Rectangle 2"/>
          <p:cNvSpPr>
            <a:spLocks noGrp="1" noRot="1" noChangeAspect="1" noChangeArrowheads="1" noTextEdit="1"/>
          </p:cNvSpPr>
          <p:nvPr>
            <p:ph type="sldImg"/>
          </p:nvPr>
        </p:nvSpPr>
        <p:spPr>
          <a:xfrm>
            <a:off x="1182688" y="696913"/>
            <a:ext cx="4648200" cy="3486150"/>
          </a:xfrm>
          <a:ln/>
        </p:spPr>
      </p:sp>
      <p:sp>
        <p:nvSpPr>
          <p:cNvPr id="514052" name="Rectangle 3"/>
          <p:cNvSpPr>
            <a:spLocks noGrp="1" noChangeArrowheads="1"/>
          </p:cNvSpPr>
          <p:nvPr>
            <p:ph type="body" idx="1"/>
          </p:nvPr>
        </p:nvSpPr>
        <p:spPr>
          <a:xfrm>
            <a:off x="876300" y="4468813"/>
            <a:ext cx="5432425" cy="4294187"/>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US" b="1" dirty="0">
                <a:latin typeface="Times New Roman" charset="0"/>
                <a:cs typeface="+mn-cs"/>
              </a:rPr>
              <a:t>Instructor </a:t>
            </a:r>
            <a:r>
              <a:rPr lang="en-US" b="1" dirty="0" smtClean="0">
                <a:latin typeface="Times New Roman" charset="0"/>
                <a:cs typeface="+mn-cs"/>
              </a:rPr>
              <a:t>Notes</a:t>
            </a:r>
            <a:endParaRPr lang="en-US" b="1" dirty="0">
              <a:latin typeface="Times New Roman" charset="0"/>
              <a:cs typeface="+mn-cs"/>
            </a:endParaRPr>
          </a:p>
          <a:p>
            <a:pPr eaLnBrk="1" hangingPunct="1">
              <a:buFontTx/>
              <a:buChar char="•"/>
              <a:defRPr/>
            </a:pPr>
            <a:r>
              <a:rPr lang="en-US" dirty="0">
                <a:latin typeface="Times New Roman" charset="0"/>
                <a:cs typeface="+mn-cs"/>
              </a:rPr>
              <a:t>Always check with your local regulatory authority to see if a variance is also required when prepping food in these ways.</a:t>
            </a:r>
          </a:p>
          <a:p>
            <a:pPr eaLnBrk="1" hangingPunct="1">
              <a:buFontTx/>
              <a:buChar char="•"/>
              <a:defRPr/>
            </a:pPr>
            <a:r>
              <a:rPr lang="en-US" dirty="0">
                <a:latin typeface="Times New Roman" charset="0"/>
                <a:cs typeface="+mn-cs"/>
              </a:rPr>
              <a:t>A HACCP plan is required when packaging food using reduced-oxygen packaging (ROP) methods. This includes MAP, vacuum-packed, and </a:t>
            </a:r>
            <a:r>
              <a:rPr lang="en-US" i="1" dirty="0">
                <a:latin typeface="Times New Roman" charset="0"/>
                <a:cs typeface="+mn-cs"/>
              </a:rPr>
              <a:t>sous vide</a:t>
            </a:r>
            <a:r>
              <a:rPr lang="en-US" dirty="0">
                <a:latin typeface="Times New Roman" charset="0"/>
                <a:cs typeface="+mn-cs"/>
              </a:rPr>
              <a:t> food. </a:t>
            </a:r>
            <a:r>
              <a:rPr lang="en-US" i="1" dirty="0">
                <a:latin typeface="Times New Roman" charset="0"/>
                <a:cs typeface="+mn-cs"/>
              </a:rPr>
              <a:t>Clostridium botulinum</a:t>
            </a:r>
            <a:r>
              <a:rPr lang="en-US" b="1" dirty="0">
                <a:latin typeface="Times New Roman" charset="0"/>
                <a:cs typeface="+mn-cs"/>
              </a:rPr>
              <a:t> </a:t>
            </a:r>
            <a:r>
              <a:rPr lang="en-US" dirty="0">
                <a:latin typeface="Times New Roman" charset="0"/>
                <a:cs typeface="+mn-cs"/>
              </a:rPr>
              <a:t>and </a:t>
            </a:r>
            <a:r>
              <a:rPr lang="en-US" i="1" dirty="0">
                <a:latin typeface="Times New Roman" charset="0"/>
                <a:cs typeface="+mn-cs"/>
              </a:rPr>
              <a:t>Listeria monocytogenes</a:t>
            </a:r>
            <a:r>
              <a:rPr lang="en-US" dirty="0">
                <a:latin typeface="Times New Roman" charset="0"/>
                <a:cs typeface="+mn-cs"/>
              </a:rPr>
              <a:t> are risks to food packaged in these ways.</a:t>
            </a:r>
          </a:p>
          <a:p>
            <a:pPr eaLnBrk="1" hangingPunct="1">
              <a:defRPr/>
            </a:pPr>
            <a:endParaRPr lang="en-US" dirty="0">
              <a:latin typeface="Times New Roman"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C19FB44B-D281-1541-AF0C-3E5F7E4BABC7}" type="slidenum">
              <a:rPr lang="en-US" sz="1200" b="0" smtClean="0">
                <a:solidFill>
                  <a:schemeClr val="tx1"/>
                </a:solidFill>
              </a:rPr>
              <a:pPr eaLnBrk="1" hangingPunct="1">
                <a:defRPr/>
              </a:pPr>
              <a:t>2</a:t>
            </a:fld>
            <a:endParaRPr lang="en-US" sz="1200" b="0" dirty="0" smtClean="0">
              <a:solidFill>
                <a:schemeClr val="tx1"/>
              </a:solidFill>
            </a:endParaRPr>
          </a:p>
        </p:txBody>
      </p:sp>
      <p:sp>
        <p:nvSpPr>
          <p:cNvPr id="496643" name="Rectangle 2"/>
          <p:cNvSpPr>
            <a:spLocks noGrp="1" noRot="1" noChangeAspect="1" noChangeArrowheads="1" noTextEdit="1"/>
          </p:cNvSpPr>
          <p:nvPr>
            <p:ph type="sldImg"/>
          </p:nvPr>
        </p:nvSpPr>
        <p:spPr>
          <a:ln/>
        </p:spPr>
      </p:sp>
      <p:sp>
        <p:nvSpPr>
          <p:cNvPr id="5" name="Rectangle 3"/>
          <p:cNvSpPr>
            <a:spLocks noGrp="1" noChangeArrowheads="1"/>
          </p:cNvSpPr>
          <p:nvPr>
            <p:ph type="body" idx="3"/>
          </p:nvPr>
        </p:nvSpPr>
        <p:spPr>
          <a:xfrm>
            <a:off x="869950" y="4465638"/>
            <a:ext cx="5607050" cy="4183062"/>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571" tIns="46785" rIns="93571" bIns="46785"/>
          <a:lstStyle/>
          <a:p>
            <a:pPr marL="457200" lvl="1" indent="0" eaLnBrk="1" hangingPunct="1">
              <a:defRPr/>
            </a:pPr>
            <a:endParaRPr lang="en-US" dirty="0">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DF5E8A40-5654-3C42-986F-1C45EE1FF18E}" type="slidenum">
              <a:rPr lang="en-US" sz="1200" b="0" smtClean="0">
                <a:solidFill>
                  <a:schemeClr val="tx1"/>
                </a:solidFill>
              </a:rPr>
              <a:pPr eaLnBrk="1" hangingPunct="1">
                <a:defRPr/>
              </a:pPr>
              <a:t>3</a:t>
            </a:fld>
            <a:endParaRPr lang="en-US" sz="1200" b="0" dirty="0" smtClean="0">
              <a:solidFill>
                <a:schemeClr val="tx1"/>
              </a:solidFill>
            </a:endParaRPr>
          </a:p>
        </p:txBody>
      </p:sp>
      <p:sp>
        <p:nvSpPr>
          <p:cNvPr id="497667" name="Rectangle 2"/>
          <p:cNvSpPr>
            <a:spLocks noGrp="1" noRot="1" noChangeAspect="1" noChangeArrowheads="1" noTextEdit="1"/>
          </p:cNvSpPr>
          <p:nvPr>
            <p:ph type="sldImg"/>
          </p:nvPr>
        </p:nvSpPr>
        <p:spPr>
          <a:xfrm>
            <a:off x="1182688" y="696913"/>
            <a:ext cx="4648200" cy="3486150"/>
          </a:xfrm>
          <a:ln/>
        </p:spPr>
      </p:sp>
      <p:sp>
        <p:nvSpPr>
          <p:cNvPr id="497668" name="Rectangle 3"/>
          <p:cNvSpPr>
            <a:spLocks noGrp="1" noChangeArrowheads="1"/>
          </p:cNvSpPr>
          <p:nvPr>
            <p:ph type="body" idx="1"/>
          </p:nvPr>
        </p:nvSpPr>
        <p:spPr>
          <a:xfrm>
            <a:off x="876300" y="4465638"/>
            <a:ext cx="5607050" cy="4183062"/>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US" b="1" dirty="0">
                <a:latin typeface="Times New Roman" charset="0"/>
                <a:cs typeface="+mn-cs"/>
              </a:rPr>
              <a:t>Instructor </a:t>
            </a:r>
            <a:r>
              <a:rPr lang="en-US" b="1" dirty="0" smtClean="0">
                <a:latin typeface="Times New Roman" charset="0"/>
                <a:cs typeface="+mn-cs"/>
              </a:rPr>
              <a:t>Notes</a:t>
            </a:r>
            <a:endParaRPr lang="en-US" dirty="0">
              <a:latin typeface="Times New Roman" charset="0"/>
              <a:cs typeface="+mn-cs"/>
            </a:endParaRPr>
          </a:p>
          <a:p>
            <a:pPr eaLnBrk="1" hangingPunct="1">
              <a:buFontTx/>
              <a:buChar char="•"/>
              <a:defRPr/>
            </a:pPr>
            <a:r>
              <a:rPr lang="en-US" dirty="0">
                <a:latin typeface="Times New Roman" charset="0"/>
                <a:cs typeface="+mn-cs"/>
              </a:rPr>
              <a:t>Having food safety programs already in place gives you the foundation for your system. The principles presented in the ServSafe program are the basis of these programs.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4A6ED001-FE92-8543-A8DB-2116DCB7E591}" type="slidenum">
              <a:rPr lang="en-US" sz="1200" b="0" smtClean="0">
                <a:solidFill>
                  <a:schemeClr val="tx1"/>
                </a:solidFill>
              </a:rPr>
              <a:pPr eaLnBrk="1" hangingPunct="1">
                <a:defRPr/>
              </a:pPr>
              <a:t>4</a:t>
            </a:fld>
            <a:endParaRPr lang="en-US" sz="1200" b="0" dirty="0" smtClean="0">
              <a:solidFill>
                <a:schemeClr val="tx1"/>
              </a:solidFill>
            </a:endParaRPr>
          </a:p>
        </p:txBody>
      </p:sp>
      <p:sp>
        <p:nvSpPr>
          <p:cNvPr id="498691" name="Rectangle 2"/>
          <p:cNvSpPr>
            <a:spLocks noGrp="1" noRot="1" noChangeAspect="1" noChangeArrowheads="1" noTextEdit="1"/>
          </p:cNvSpPr>
          <p:nvPr>
            <p:ph type="sldImg"/>
          </p:nvPr>
        </p:nvSpPr>
        <p:spPr>
          <a:xfrm>
            <a:off x="1182688" y="696913"/>
            <a:ext cx="4648200" cy="3486150"/>
          </a:xfrm>
          <a:ln/>
        </p:spPr>
      </p:sp>
      <p:sp>
        <p:nvSpPr>
          <p:cNvPr id="498692" name="Rectangle 3"/>
          <p:cNvSpPr>
            <a:spLocks noGrp="1" noChangeArrowheads="1"/>
          </p:cNvSpPr>
          <p:nvPr>
            <p:ph type="body" idx="1"/>
          </p:nvPr>
        </p:nvSpPr>
        <p:spPr>
          <a:xfrm>
            <a:off x="876300" y="4465638"/>
            <a:ext cx="5607050" cy="4183062"/>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US" b="1" dirty="0">
                <a:latin typeface="Times New Roman" charset="0"/>
                <a:cs typeface="+mn-cs"/>
              </a:rPr>
              <a:t>Instructor </a:t>
            </a:r>
            <a:r>
              <a:rPr lang="en-US" b="1" dirty="0" smtClean="0">
                <a:latin typeface="Times New Roman" charset="0"/>
                <a:cs typeface="+mn-cs"/>
              </a:rPr>
              <a:t>Notes</a:t>
            </a:r>
            <a:endParaRPr lang="en-US" dirty="0">
              <a:latin typeface="Times New Roman" charset="0"/>
              <a:cs typeface="+mn-cs"/>
            </a:endParaRPr>
          </a:p>
          <a:p>
            <a:pPr eaLnBrk="1" hangingPunct="1">
              <a:buFontTx/>
              <a:buChar char="•"/>
              <a:defRPr/>
            </a:pPr>
            <a:r>
              <a:rPr lang="en-US" dirty="0">
                <a:latin typeface="Times New Roman" charset="0"/>
                <a:cs typeface="+mn-cs"/>
              </a:rPr>
              <a:t>Having food safety programs already in place gives you the foundation for your system. The principles presented in the ServSafe program are the basis of these programs.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231A0F39-7E45-7E47-8829-BDB4169F6707}" type="slidenum">
              <a:rPr lang="en-US" sz="1200" b="0" smtClean="0">
                <a:solidFill>
                  <a:schemeClr val="tx1"/>
                </a:solidFill>
              </a:rPr>
              <a:pPr eaLnBrk="1" hangingPunct="1">
                <a:defRPr/>
              </a:pPr>
              <a:t>5</a:t>
            </a:fld>
            <a:endParaRPr lang="en-US" sz="1200" b="0" dirty="0" smtClean="0">
              <a:solidFill>
                <a:schemeClr val="tx1"/>
              </a:solidFill>
            </a:endParaRPr>
          </a:p>
        </p:txBody>
      </p:sp>
      <p:sp>
        <p:nvSpPr>
          <p:cNvPr id="499715" name="Rectangle 2"/>
          <p:cNvSpPr>
            <a:spLocks noGrp="1" noRot="1" noChangeAspect="1" noChangeArrowheads="1" noTextEdit="1"/>
          </p:cNvSpPr>
          <p:nvPr>
            <p:ph type="sldImg"/>
          </p:nvPr>
        </p:nvSpPr>
        <p:spPr>
          <a:xfrm>
            <a:off x="1182688" y="696913"/>
            <a:ext cx="4648200" cy="3486150"/>
          </a:xfrm>
          <a:ln/>
        </p:spPr>
      </p:sp>
      <p:sp>
        <p:nvSpPr>
          <p:cNvPr id="2" name="Notes Placeholder 1"/>
          <p:cNvSpPr>
            <a:spLocks noGrp="1"/>
          </p:cNvSpPr>
          <p:nvPr>
            <p:ph type="body" idx="1"/>
          </p:nvPr>
        </p:nvSpPr>
        <p:spPr>
          <a:xfrm>
            <a:off x="647700" y="4533900"/>
            <a:ext cx="5608638" cy="4183063"/>
          </a:xfr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E9E8BD86-C9EE-DA4B-B842-2058EBCA18A6}" type="slidenum">
              <a:rPr lang="en-US" sz="1200" b="0" smtClean="0">
                <a:solidFill>
                  <a:schemeClr val="tx1"/>
                </a:solidFill>
              </a:rPr>
              <a:pPr eaLnBrk="1" hangingPunct="1">
                <a:defRPr/>
              </a:pPr>
              <a:t>6</a:t>
            </a:fld>
            <a:endParaRPr lang="en-US" sz="1200" b="0" dirty="0" smtClean="0">
              <a:solidFill>
                <a:schemeClr val="tx1"/>
              </a:solidFill>
            </a:endParaRPr>
          </a:p>
        </p:txBody>
      </p:sp>
      <p:sp>
        <p:nvSpPr>
          <p:cNvPr id="500739" name="Rectangle 2"/>
          <p:cNvSpPr>
            <a:spLocks noGrp="1" noRot="1" noChangeAspect="1" noChangeArrowheads="1" noTextEdit="1"/>
          </p:cNvSpPr>
          <p:nvPr>
            <p:ph type="sldImg"/>
          </p:nvPr>
        </p:nvSpPr>
        <p:spPr>
          <a:xfrm>
            <a:off x="1182688" y="696913"/>
            <a:ext cx="4648200" cy="3486150"/>
          </a:xfrm>
          <a:ln/>
        </p:spPr>
      </p:sp>
      <p:sp>
        <p:nvSpPr>
          <p:cNvPr id="500741" name="Notes Placeholder 2"/>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US" b="1" dirty="0">
                <a:latin typeface="Times New Roman" charset="0"/>
                <a:cs typeface="+mn-cs"/>
              </a:rPr>
              <a:t>Instructor </a:t>
            </a:r>
            <a:r>
              <a:rPr lang="en-US" b="1" dirty="0" smtClean="0">
                <a:latin typeface="Times New Roman" charset="0"/>
                <a:cs typeface="+mn-cs"/>
              </a:rPr>
              <a:t>Notes</a:t>
            </a:r>
            <a:endParaRPr lang="en-US" dirty="0">
              <a:latin typeface="Times New Roman" charset="0"/>
              <a:cs typeface="+mn-cs"/>
            </a:endParaRPr>
          </a:p>
          <a:p>
            <a:pPr eaLnBrk="1" hangingPunct="1">
              <a:buFont typeface="Arial" charset="0"/>
              <a:buChar char="•"/>
            </a:pPr>
            <a:r>
              <a:rPr lang="en-US" dirty="0"/>
              <a:t>There are many ways to achieve active managerial control in the operation. According to the Food and Drug Administration (FDA), you can use simple tools such as training programs, manager supervision, and the incorporation of SOPs. Active Managerial Control can also be achieved through more complex solutions such as a HACCP Program.</a:t>
            </a:r>
          </a:p>
          <a:p>
            <a:pPr eaLnBrk="1" hangingPunct="1">
              <a:buFont typeface="Arial" charset="0"/>
              <a:buChar char="•"/>
            </a:pPr>
            <a:r>
              <a:rPr lang="en-US" dirty="0" smtClean="0"/>
              <a:t>Monitoring </a:t>
            </a:r>
            <a:r>
              <a:rPr lang="en-US" dirty="0"/>
              <a:t>is critical to the success of active managerial control. Food will be safe if managers monitor critical activities in the operation. </a:t>
            </a:r>
          </a:p>
          <a:p>
            <a:pPr eaLnBrk="1" hangingPunct="1">
              <a:buFont typeface="Arial" charset="0"/>
              <a:buChar char="•"/>
            </a:pPr>
            <a:r>
              <a:rPr lang="en-US" dirty="0" smtClean="0"/>
              <a:t>Managers </a:t>
            </a:r>
            <a:r>
              <a:rPr lang="en-US" dirty="0"/>
              <a:t>must also take the necessary corrective action when required. They must also verify that the actions taken to control the risk factors for foodborne illness are actually working.</a:t>
            </a:r>
          </a:p>
          <a:p>
            <a:pPr eaLnBrk="1" hangingPunct="1">
              <a:buFontTx/>
              <a:buChar char="•"/>
              <a:defRPr/>
            </a:pPr>
            <a:endParaRPr lang="en-US" dirty="0">
              <a:latin typeface="Times New Roman" charset="0"/>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13B2F752-2615-A648-BAC6-064FD8A81B3A}" type="slidenum">
              <a:rPr lang="en-US" sz="1200" b="0" smtClean="0">
                <a:solidFill>
                  <a:schemeClr val="tx1"/>
                </a:solidFill>
              </a:rPr>
              <a:pPr eaLnBrk="1" hangingPunct="1">
                <a:defRPr/>
              </a:pPr>
              <a:t>7</a:t>
            </a:fld>
            <a:endParaRPr lang="en-US" sz="1200" b="0" dirty="0" smtClean="0">
              <a:solidFill>
                <a:schemeClr val="tx1"/>
              </a:solidFill>
            </a:endParaRPr>
          </a:p>
        </p:txBody>
      </p:sp>
      <p:sp>
        <p:nvSpPr>
          <p:cNvPr id="501763" name="Rectangle 2"/>
          <p:cNvSpPr>
            <a:spLocks noGrp="1" noRot="1" noChangeAspect="1" noChangeArrowheads="1" noTextEdit="1"/>
          </p:cNvSpPr>
          <p:nvPr>
            <p:ph type="sldImg"/>
          </p:nvPr>
        </p:nvSpPr>
        <p:spPr>
          <a:xfrm>
            <a:off x="1182688" y="696913"/>
            <a:ext cx="4648200" cy="3486150"/>
          </a:xfrm>
          <a:ln/>
        </p:spPr>
      </p:sp>
      <p:sp>
        <p:nvSpPr>
          <p:cNvPr id="501764" name="Rectangle 3"/>
          <p:cNvSpPr>
            <a:spLocks noGrp="1" noChangeArrowheads="1"/>
          </p:cNvSpPr>
          <p:nvPr>
            <p:ph type="body" idx="1"/>
          </p:nvPr>
        </p:nvSpPr>
        <p:spPr>
          <a:xfrm>
            <a:off x="930275" y="4468813"/>
            <a:ext cx="5432425" cy="4294187"/>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US" b="1" dirty="0">
                <a:latin typeface="Times New Roman" charset="0"/>
                <a:cs typeface="+mn-cs"/>
              </a:rPr>
              <a:t>Instructor </a:t>
            </a:r>
            <a:r>
              <a:rPr lang="en-US" b="1" dirty="0" smtClean="0">
                <a:latin typeface="Times New Roman" charset="0"/>
                <a:cs typeface="+mn-cs"/>
              </a:rPr>
              <a:t>Notes</a:t>
            </a:r>
            <a:endParaRPr lang="en-US" dirty="0">
              <a:latin typeface="Times New Roman" charset="0"/>
              <a:cs typeface="+mn-cs"/>
            </a:endParaRPr>
          </a:p>
          <a:p>
            <a:pPr eaLnBrk="1" hangingPunct="1">
              <a:buFontTx/>
              <a:buChar char="•"/>
              <a:defRPr/>
            </a:pPr>
            <a:r>
              <a:rPr lang="en-US" b="1" dirty="0">
                <a:latin typeface="Times New Roman" charset="0"/>
                <a:cs typeface="+mn-cs"/>
              </a:rPr>
              <a:t>Demonstration of knowledge: </a:t>
            </a:r>
            <a:r>
              <a:rPr lang="en-US" dirty="0">
                <a:latin typeface="Times New Roman" charset="0"/>
                <a:cs typeface="+mn-cs"/>
              </a:rPr>
              <a:t>As a manager, you must be able to show that you know what to do to keep food safe. Becoming certified in food safety is one way to show this.</a:t>
            </a:r>
          </a:p>
          <a:p>
            <a:pPr eaLnBrk="1" hangingPunct="1">
              <a:buFontTx/>
              <a:buChar char="•"/>
              <a:defRPr/>
            </a:pPr>
            <a:r>
              <a:rPr lang="en-US" b="1" dirty="0">
                <a:latin typeface="Times New Roman" charset="0"/>
                <a:cs typeface="+mn-cs"/>
              </a:rPr>
              <a:t>Staff health controls: </a:t>
            </a:r>
            <a:r>
              <a:rPr lang="en-US" dirty="0">
                <a:latin typeface="Times New Roman" charset="0"/>
                <a:cs typeface="+mn-cs"/>
              </a:rPr>
              <a:t>Procedures must be put in place to make sure staff are practicing personal hygiene. For example, staff must know that they must report illnesses and illness symptoms to management.</a:t>
            </a:r>
          </a:p>
          <a:p>
            <a:pPr eaLnBrk="1" hangingPunct="1">
              <a:buFontTx/>
              <a:buChar char="•"/>
              <a:defRPr/>
            </a:pPr>
            <a:r>
              <a:rPr lang="en-US" b="1" dirty="0">
                <a:latin typeface="Times New Roman" charset="0"/>
                <a:cs typeface="+mn-cs"/>
              </a:rPr>
              <a:t>Controlling hands as a vehicle of contamination:</a:t>
            </a:r>
            <a:r>
              <a:rPr lang="en-US" dirty="0">
                <a:latin typeface="Times New Roman" charset="0"/>
                <a:cs typeface="+mn-cs"/>
              </a:rPr>
              <a:t> Controls must be put in place to prevent bare-hand contact with ready-to-eat food. This might include requiring the use of tongs to handle ready-to-eat food.</a:t>
            </a:r>
          </a:p>
          <a:p>
            <a:pPr eaLnBrk="1" hangingPunct="1">
              <a:buFontTx/>
              <a:buChar char="•"/>
              <a:defRPr/>
            </a:pPr>
            <a:r>
              <a:rPr lang="en-US" b="1" dirty="0">
                <a:latin typeface="Times New Roman" charset="0"/>
                <a:cs typeface="+mn-cs"/>
              </a:rPr>
              <a:t>Time and temperature parameters for controlling pathogens: </a:t>
            </a:r>
            <a:r>
              <a:rPr lang="en-US" dirty="0">
                <a:latin typeface="Times New Roman" charset="0"/>
                <a:cs typeface="+mn-cs"/>
              </a:rPr>
              <a:t>Procedures must be put in place to limit the time food spends in the temperature danger zone. Requiring food handlers to check the temperature of food being hot-held every two hours is an example.</a:t>
            </a:r>
          </a:p>
          <a:p>
            <a:pPr eaLnBrk="1" hangingPunct="1">
              <a:buFontTx/>
              <a:buChar char="•"/>
              <a:defRPr/>
            </a:pPr>
            <a:r>
              <a:rPr lang="en-US" b="1" dirty="0">
                <a:latin typeface="Times New Roman" charset="0"/>
                <a:cs typeface="+mn-cs"/>
              </a:rPr>
              <a:t>Consumer advisories:</a:t>
            </a:r>
            <a:r>
              <a:rPr lang="en-US" dirty="0">
                <a:latin typeface="Times New Roman" charset="0"/>
                <a:cs typeface="+mn-cs"/>
              </a:rPr>
              <a:t> Notices must be provided to customers if you serve raw or undercooked menu items. These notices must include a statement about the risks of eating these foods.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CDFD39E8-DE6F-9642-8334-17E1B1F7D752}" type="slidenum">
              <a:rPr lang="en-US" sz="1200" b="0" smtClean="0">
                <a:solidFill>
                  <a:schemeClr val="tx1"/>
                </a:solidFill>
              </a:rPr>
              <a:pPr eaLnBrk="1" hangingPunct="1">
                <a:defRPr/>
              </a:pPr>
              <a:t>8</a:t>
            </a:fld>
            <a:endParaRPr lang="en-US" sz="1200" b="0" dirty="0" smtClean="0">
              <a:solidFill>
                <a:schemeClr val="tx1"/>
              </a:solidFill>
            </a:endParaRPr>
          </a:p>
        </p:txBody>
      </p:sp>
      <p:sp>
        <p:nvSpPr>
          <p:cNvPr id="502787" name="Rectangle 2"/>
          <p:cNvSpPr>
            <a:spLocks noGrp="1" noRot="1" noChangeAspect="1" noChangeArrowheads="1" noTextEdit="1"/>
          </p:cNvSpPr>
          <p:nvPr>
            <p:ph type="sldImg"/>
          </p:nvPr>
        </p:nvSpPr>
        <p:spPr>
          <a:xfrm>
            <a:off x="1182688" y="696913"/>
            <a:ext cx="4648200" cy="3486150"/>
          </a:xfrm>
          <a:ln/>
        </p:spPr>
      </p:sp>
      <p:sp>
        <p:nvSpPr>
          <p:cNvPr id="502788" name="Rectangle 3"/>
          <p:cNvSpPr>
            <a:spLocks noGrp="1" noChangeArrowheads="1"/>
          </p:cNvSpPr>
          <p:nvPr>
            <p:ph type="body" idx="1"/>
          </p:nvPr>
        </p:nvSpPr>
        <p:spPr>
          <a:xfrm>
            <a:off x="876300" y="4468813"/>
            <a:ext cx="5432425" cy="4294187"/>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US" b="1" dirty="0">
                <a:latin typeface="Times New Roman" charset="0"/>
                <a:cs typeface="+mn-cs"/>
              </a:rPr>
              <a:t>Instructor </a:t>
            </a:r>
            <a:r>
              <a:rPr lang="en-US" b="1" dirty="0" smtClean="0">
                <a:latin typeface="Times New Roman" charset="0"/>
                <a:cs typeface="+mn-cs"/>
              </a:rPr>
              <a:t>Notes</a:t>
            </a:r>
            <a:endParaRPr lang="en-US" dirty="0">
              <a:latin typeface="Times New Roman" charset="0"/>
              <a:cs typeface="+mn-cs"/>
            </a:endParaRPr>
          </a:p>
          <a:p>
            <a:pPr eaLnBrk="1" hangingPunct="1">
              <a:buFontTx/>
              <a:buChar char="•"/>
              <a:defRPr/>
            </a:pPr>
            <a:r>
              <a:rPr lang="en-US" dirty="0">
                <a:latin typeface="Times New Roman" charset="0"/>
                <a:cs typeface="+mn-cs"/>
              </a:rPr>
              <a:t>There are many systems you can implement to achieve active managerial control of foodborne illness risk factors. Hazard Analysis Critical Control Point (HACCP) is one such system. HACCP (pronounced HASS-ip) is based on identifying significant biological, chemical, or physical hazards at specific points within a product</a:t>
            </a:r>
            <a:r>
              <a:rPr lang="ja-JP" altLang="en-US" dirty="0">
                <a:latin typeface="Times New Roman" charset="0"/>
                <a:cs typeface="+mn-cs"/>
              </a:rPr>
              <a:t>’</a:t>
            </a:r>
            <a:r>
              <a:rPr lang="en-US" dirty="0">
                <a:latin typeface="Times New Roman" charset="0"/>
                <a:cs typeface="+mn-cs"/>
              </a:rPr>
              <a:t>s flow. Once identified, the hazards can be prevented, eliminated, or reduced to safe levels.</a:t>
            </a:r>
          </a:p>
          <a:p>
            <a:pPr eaLnBrk="1" hangingPunct="1">
              <a:buFontTx/>
              <a:buChar char="•"/>
              <a:defRPr/>
            </a:pPr>
            <a:endParaRPr lang="en-US" dirty="0">
              <a:latin typeface="Times New Roman" charset="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236DFB54-DE81-0E46-98FD-7AF0D98E9409}" type="slidenum">
              <a:rPr lang="en-US" sz="1200" b="0" smtClean="0">
                <a:solidFill>
                  <a:schemeClr val="tx1"/>
                </a:solidFill>
              </a:rPr>
              <a:pPr eaLnBrk="1" hangingPunct="1">
                <a:defRPr/>
              </a:pPr>
              <a:t>9</a:t>
            </a:fld>
            <a:endParaRPr lang="en-US" sz="1200" b="0" dirty="0" smtClean="0">
              <a:solidFill>
                <a:schemeClr val="tx1"/>
              </a:solidFill>
            </a:endParaRPr>
          </a:p>
        </p:txBody>
      </p:sp>
      <p:sp>
        <p:nvSpPr>
          <p:cNvPr id="503811" name="Rectangle 2"/>
          <p:cNvSpPr>
            <a:spLocks noGrp="1" noRot="1" noChangeAspect="1" noChangeArrowheads="1" noTextEdit="1"/>
          </p:cNvSpPr>
          <p:nvPr>
            <p:ph type="sldImg"/>
          </p:nvPr>
        </p:nvSpPr>
        <p:spPr>
          <a:xfrm>
            <a:off x="1182688" y="696913"/>
            <a:ext cx="4648200" cy="3486150"/>
          </a:xfrm>
          <a:ln/>
        </p:spPr>
      </p:sp>
      <p:sp>
        <p:nvSpPr>
          <p:cNvPr id="503812" name="Notes Placeholder 1"/>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b="1" dirty="0">
                <a:latin typeface="Times New Roman" charset="0"/>
                <a:cs typeface="+mn-cs"/>
              </a:rPr>
              <a:t>Instructor </a:t>
            </a:r>
            <a:r>
              <a:rPr lang="en-US" b="1" dirty="0" smtClean="0">
                <a:latin typeface="Times New Roman" charset="0"/>
                <a:cs typeface="+mn-cs"/>
              </a:rPr>
              <a:t>Notes</a:t>
            </a:r>
            <a:endParaRPr lang="en-US" dirty="0">
              <a:latin typeface="Times New Roman" charset="0"/>
              <a:cs typeface="+mn-cs"/>
            </a:endParaRPr>
          </a:p>
          <a:p>
            <a:pPr>
              <a:buFontTx/>
              <a:buChar char="•"/>
              <a:defRPr/>
            </a:pPr>
            <a:r>
              <a:rPr lang="en-US" dirty="0">
                <a:latin typeface="Times New Roman" charset="0"/>
                <a:cs typeface="+mn-cs"/>
              </a:rPr>
              <a:t>Each HACCP plan is unique, a plan that works for one operation may not work for another.</a:t>
            </a:r>
          </a:p>
          <a:p>
            <a:pPr>
              <a:defRPr/>
            </a:pPr>
            <a:endParaRPr lang="en-US" dirty="0">
              <a:latin typeface="Times New Roman" charset="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2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20.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2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20.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_ch1">
    <p:spTree>
      <p:nvGrpSpPr>
        <p:cNvPr id="1" name=""/>
        <p:cNvGrpSpPr/>
        <p:nvPr/>
      </p:nvGrpSpPr>
      <p:grpSpPr>
        <a:xfrm>
          <a:off x="0" y="0"/>
          <a:ext cx="0" cy="0"/>
          <a:chOff x="0" y="0"/>
          <a:chExt cx="0" cy="0"/>
        </a:xfrm>
      </p:grpSpPr>
      <p:pic>
        <p:nvPicPr>
          <p:cNvPr id="2" name="Picture 11"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921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59213"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33"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00363" y="1800225"/>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0238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Slide_ch 10">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113" y="1359205"/>
            <a:ext cx="3870326" cy="2582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90863" y="166846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1659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buClr>
                <a:srgbClr val="005CAB"/>
              </a:buClr>
              <a:defRPr/>
            </a:lvl2pPr>
            <a:lvl3pPr>
              <a:buClr>
                <a:srgbClr val="005CAB"/>
              </a:buClr>
              <a:defRPr/>
            </a:lvl3pPr>
            <a:lvl4pPr>
              <a:buClr>
                <a:srgbClr val="005CAB"/>
              </a:buClr>
              <a:defRPr/>
            </a:lvl4pPr>
            <a:lvl5pPr>
              <a:buClr>
                <a:srgbClr val="005CAB"/>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1"/>
          <p:cNvSpPr>
            <a:spLocks noGrp="1"/>
          </p:cNvSpPr>
          <p:nvPr>
            <p:ph type="ftr" sz="quarter" idx="10"/>
          </p:nvPr>
        </p:nvSpPr>
        <p:spPr/>
        <p:txBody>
          <a:bodyPr/>
          <a:lstStyle>
            <a:lvl1pPr>
              <a:defRPr/>
            </a:lvl1pPr>
          </a:lstStyle>
          <a:p>
            <a:pPr>
              <a:defRPr/>
            </a:pPr>
            <a:endParaRPr lang="en-US" dirty="0"/>
          </a:p>
        </p:txBody>
      </p:sp>
      <p:sp>
        <p:nvSpPr>
          <p:cNvPr id="5" name="Slide Number Placeholder 2"/>
          <p:cNvSpPr>
            <a:spLocks noGrp="1"/>
          </p:cNvSpPr>
          <p:nvPr>
            <p:ph type="sldNum" sz="quarter" idx="11"/>
          </p:nvPr>
        </p:nvSpPr>
        <p:spPr/>
        <p:txBody>
          <a:bodyPr/>
          <a:lstStyle>
            <a:lvl1pPr>
              <a:defRPr/>
            </a:lvl1pPr>
          </a:lstStyle>
          <a:p>
            <a:pPr>
              <a:defRPr/>
            </a:pPr>
            <a:fld id="{10CD7B42-5B0C-514A-8660-E04DC503E6DB}" type="slidenum">
              <a:rPr lang="en-US"/>
              <a:pPr>
                <a:defRPr/>
              </a:pPr>
              <a:t>‹#›</a:t>
            </a:fld>
            <a:endParaRPr lang="en-US" dirty="0"/>
          </a:p>
        </p:txBody>
      </p:sp>
    </p:spTree>
    <p:extLst>
      <p:ext uri="{BB962C8B-B14F-4D97-AF65-F5344CB8AC3E}">
        <p14:creationId xmlns:p14="http://schemas.microsoft.com/office/powerpoint/2010/main" val="2555427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1"/>
          <p:cNvSpPr>
            <a:spLocks noGrp="1"/>
          </p:cNvSpPr>
          <p:nvPr>
            <p:ph type="ftr" sz="quarter" idx="10"/>
          </p:nvPr>
        </p:nvSpPr>
        <p:spPr/>
        <p:txBody>
          <a:bodyPr/>
          <a:lstStyle>
            <a:lvl1pPr>
              <a:defRPr/>
            </a:lvl1pPr>
          </a:lstStyle>
          <a:p>
            <a:pPr>
              <a:defRPr/>
            </a:pPr>
            <a:endParaRPr lang="en-US" dirty="0"/>
          </a:p>
        </p:txBody>
      </p:sp>
      <p:sp>
        <p:nvSpPr>
          <p:cNvPr id="4" name="Slide Number Placeholder 2"/>
          <p:cNvSpPr>
            <a:spLocks noGrp="1"/>
          </p:cNvSpPr>
          <p:nvPr>
            <p:ph type="sldNum" sz="quarter" idx="11"/>
          </p:nvPr>
        </p:nvSpPr>
        <p:spPr/>
        <p:txBody>
          <a:bodyPr/>
          <a:lstStyle>
            <a:lvl1pPr>
              <a:defRPr/>
            </a:lvl1pPr>
          </a:lstStyle>
          <a:p>
            <a:pPr>
              <a:defRPr/>
            </a:pPr>
            <a:fld id="{B46A596D-DB75-A842-B24C-89809DD5C4B0}" type="slidenum">
              <a:rPr lang="en-US"/>
              <a:pPr>
                <a:defRPr/>
              </a:pPr>
              <a:t>‹#›</a:t>
            </a:fld>
            <a:endParaRPr lang="en-US" dirty="0"/>
          </a:p>
        </p:txBody>
      </p:sp>
    </p:spTree>
    <p:extLst>
      <p:ext uri="{BB962C8B-B14F-4D97-AF65-F5344CB8AC3E}">
        <p14:creationId xmlns:p14="http://schemas.microsoft.com/office/powerpoint/2010/main" val="2241995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
        <p:nvSpPr>
          <p:cNvPr id="3" name="Slide Number Placeholder 2"/>
          <p:cNvSpPr>
            <a:spLocks noGrp="1"/>
          </p:cNvSpPr>
          <p:nvPr>
            <p:ph type="sldNum" sz="quarter" idx="11"/>
          </p:nvPr>
        </p:nvSpPr>
        <p:spPr/>
        <p:txBody>
          <a:bodyPr/>
          <a:lstStyle>
            <a:lvl1pPr>
              <a:defRPr/>
            </a:lvl1pPr>
          </a:lstStyle>
          <a:p>
            <a:pPr>
              <a:defRPr/>
            </a:pPr>
            <a:fld id="{1FE9545C-610D-5C48-B794-2BF6E0EB767E}" type="slidenum">
              <a:rPr lang="en-US"/>
              <a:pPr>
                <a:defRPr/>
              </a:pPr>
              <a:t>‹#›</a:t>
            </a:fld>
            <a:endParaRPr lang="en-US" dirty="0"/>
          </a:p>
        </p:txBody>
      </p:sp>
    </p:spTree>
    <p:extLst>
      <p:ext uri="{BB962C8B-B14F-4D97-AF65-F5344CB8AC3E}">
        <p14:creationId xmlns:p14="http://schemas.microsoft.com/office/powerpoint/2010/main" val="86401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0050" y="160338"/>
            <a:ext cx="8307388" cy="51911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00049" y="1143001"/>
            <a:ext cx="8239125" cy="4648200"/>
          </a:xfrm>
        </p:spPr>
        <p:txBody>
          <a:bodyPr/>
          <a:lstStyle/>
          <a:p>
            <a:pPr lvl="0"/>
            <a:r>
              <a:rPr lang="en-US" noProof="0" dirty="0" smtClean="0"/>
              <a:t>Click icon to add table</a:t>
            </a:r>
          </a:p>
        </p:txBody>
      </p:sp>
      <p:sp>
        <p:nvSpPr>
          <p:cNvPr id="4" name="Footer Placeholder 1"/>
          <p:cNvSpPr>
            <a:spLocks noGrp="1"/>
          </p:cNvSpPr>
          <p:nvPr>
            <p:ph type="ftr" sz="quarter" idx="10"/>
          </p:nvPr>
        </p:nvSpPr>
        <p:spPr/>
        <p:txBody>
          <a:bodyPr/>
          <a:lstStyle>
            <a:lvl1pPr>
              <a:defRPr/>
            </a:lvl1pPr>
          </a:lstStyle>
          <a:p>
            <a:pPr>
              <a:defRPr/>
            </a:pPr>
            <a:endParaRPr lang="en-US" dirty="0"/>
          </a:p>
        </p:txBody>
      </p:sp>
      <p:sp>
        <p:nvSpPr>
          <p:cNvPr id="5" name="Slide Number Placeholder 2"/>
          <p:cNvSpPr>
            <a:spLocks noGrp="1"/>
          </p:cNvSpPr>
          <p:nvPr>
            <p:ph type="sldNum" sz="quarter" idx="11"/>
          </p:nvPr>
        </p:nvSpPr>
        <p:spPr/>
        <p:txBody>
          <a:bodyPr/>
          <a:lstStyle>
            <a:lvl1pPr>
              <a:defRPr/>
            </a:lvl1pPr>
          </a:lstStyle>
          <a:p>
            <a:pPr>
              <a:defRPr/>
            </a:pPr>
            <a:fld id="{76106E9D-E393-F54D-B177-119E6A34071B}" type="slidenum">
              <a:rPr lang="en-US"/>
              <a:pPr>
                <a:defRPr/>
              </a:pPr>
              <a:t>‹#›</a:t>
            </a:fld>
            <a:endParaRPr lang="en-US" dirty="0"/>
          </a:p>
        </p:txBody>
      </p:sp>
    </p:spTree>
    <p:extLst>
      <p:ext uri="{BB962C8B-B14F-4D97-AF65-F5344CB8AC3E}">
        <p14:creationId xmlns:p14="http://schemas.microsoft.com/office/powerpoint/2010/main" val="933727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050" y="160338"/>
            <a:ext cx="8307388" cy="5191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0050" y="1143000"/>
            <a:ext cx="2466975" cy="4983163"/>
          </a:xfrm>
        </p:spPr>
        <p:txBody>
          <a:bodyPr/>
          <a:lstStyle>
            <a:lvl1pPr marL="0" indent="0" algn="l">
              <a:buFontTx/>
              <a:buNone/>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019425" y="1143000"/>
            <a:ext cx="2466975" cy="4983163"/>
          </a:xfrm>
        </p:spPr>
        <p:txBody>
          <a:bodyPr/>
          <a:lstStyle>
            <a:lvl1pPr marL="0" indent="0">
              <a:buFontTx/>
              <a:buNone/>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1"/>
          <p:cNvSpPr>
            <a:spLocks noGrp="1"/>
          </p:cNvSpPr>
          <p:nvPr>
            <p:ph type="ftr" sz="quarter" idx="10"/>
          </p:nvPr>
        </p:nvSpPr>
        <p:spPr/>
        <p:txBody>
          <a:bodyPr/>
          <a:lstStyle>
            <a:lvl1pPr>
              <a:defRPr/>
            </a:lvl1pPr>
          </a:lstStyle>
          <a:p>
            <a:pPr>
              <a:defRPr/>
            </a:pPr>
            <a:endParaRPr lang="en-US" dirty="0"/>
          </a:p>
        </p:txBody>
      </p:sp>
      <p:sp>
        <p:nvSpPr>
          <p:cNvPr id="6" name="Slide Number Placeholder 2"/>
          <p:cNvSpPr>
            <a:spLocks noGrp="1"/>
          </p:cNvSpPr>
          <p:nvPr>
            <p:ph type="sldNum" sz="quarter" idx="11"/>
          </p:nvPr>
        </p:nvSpPr>
        <p:spPr/>
        <p:txBody>
          <a:bodyPr/>
          <a:lstStyle>
            <a:lvl1pPr>
              <a:defRPr/>
            </a:lvl1pPr>
          </a:lstStyle>
          <a:p>
            <a:pPr>
              <a:defRPr/>
            </a:pPr>
            <a:fld id="{FE78E7D2-F21A-E64F-BA0D-A63968077632}" type="slidenum">
              <a:rPr lang="en-US"/>
              <a:pPr>
                <a:defRPr/>
              </a:pPr>
              <a:t>‹#›</a:t>
            </a:fld>
            <a:endParaRPr lang="en-US" dirty="0"/>
          </a:p>
        </p:txBody>
      </p:sp>
    </p:spTree>
    <p:extLst>
      <p:ext uri="{BB962C8B-B14F-4D97-AF65-F5344CB8AC3E}">
        <p14:creationId xmlns:p14="http://schemas.microsoft.com/office/powerpoint/2010/main" val="1169577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_ch1">
    <p:spTree>
      <p:nvGrpSpPr>
        <p:cNvPr id="1" name=""/>
        <p:cNvGrpSpPr/>
        <p:nvPr/>
      </p:nvGrpSpPr>
      <p:grpSpPr>
        <a:xfrm>
          <a:off x="0" y="0"/>
          <a:ext cx="0" cy="0"/>
          <a:chOff x="0" y="0"/>
          <a:chExt cx="0" cy="0"/>
        </a:xfrm>
      </p:grpSpPr>
      <p:pic>
        <p:nvPicPr>
          <p:cNvPr id="2" name="Picture 11"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921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59213"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33"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00363" y="1800225"/>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7831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_ch 2">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4450" y="1357313"/>
            <a:ext cx="52895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81612"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11"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33713" y="1722438"/>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01529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_ch 3">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62" y="1360488"/>
            <a:ext cx="3860664"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57525" y="168751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4578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Slide_ch 4">
    <p:spTree>
      <p:nvGrpSpPr>
        <p:cNvPr id="1" name=""/>
        <p:cNvGrpSpPr/>
        <p:nvPr/>
      </p:nvGrpSpPr>
      <p:grpSpPr>
        <a:xfrm>
          <a:off x="0" y="0"/>
          <a:ext cx="0" cy="0"/>
          <a:chOff x="0" y="0"/>
          <a:chExt cx="0" cy="0"/>
        </a:xfrm>
      </p:grpSpPr>
      <p:sp>
        <p:nvSpPr>
          <p:cNvPr id="2"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3"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563"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5"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763" y="1359120"/>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95700" y="1563688"/>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6681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_ch 2">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4450" y="1357313"/>
            <a:ext cx="52895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81612"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11"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33713" y="1722438"/>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29972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le Slide_ch 5">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901" y="1362075"/>
            <a:ext cx="385458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76638" y="1828800"/>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13824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Slide_ch 6">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1359120"/>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00463" y="1590675"/>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1170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Slide_ch 7">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3975"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1363883"/>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71850" y="166846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25476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Slide_ch 8">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921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3975"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11"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76650" y="172561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93493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Slide_ch 9">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113" y="1362296"/>
            <a:ext cx="3867151" cy="257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86188" y="1657350"/>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1429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_ch 10">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113" y="1359205"/>
            <a:ext cx="3870326" cy="2582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90863" y="166846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06793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buClr>
                <a:srgbClr val="005CAB"/>
              </a:buClr>
              <a:defRPr/>
            </a:lvl2pPr>
            <a:lvl3pPr>
              <a:buClr>
                <a:srgbClr val="005CAB"/>
              </a:buClr>
              <a:defRPr/>
            </a:lvl3pPr>
            <a:lvl4pPr>
              <a:buClr>
                <a:srgbClr val="005CAB"/>
              </a:buClr>
              <a:defRPr/>
            </a:lvl4pPr>
            <a:lvl5pPr>
              <a:buClr>
                <a:srgbClr val="005CAB"/>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5" name="Slide Number Placeholder 2"/>
          <p:cNvSpPr>
            <a:spLocks noGrp="1"/>
          </p:cNvSpPr>
          <p:nvPr>
            <p:ph type="sldNum" sz="quarter" idx="11"/>
          </p:nvPr>
        </p:nvSpPr>
        <p:spPr/>
        <p:txBody>
          <a:bodyPr/>
          <a:lstStyle>
            <a:lvl1pPr>
              <a:defRPr/>
            </a:lvl1pPr>
          </a:lstStyle>
          <a:p>
            <a:pPr>
              <a:defRPr/>
            </a:pPr>
            <a:fld id="{10CD7B42-5B0C-514A-8660-E04DC503E6DB}" type="slidenum">
              <a:rPr lang="en-US"/>
              <a:pPr>
                <a:defRPr/>
              </a:pPr>
              <a:t>‹#›</a:t>
            </a:fld>
            <a:endParaRPr lang="en-US" dirty="0"/>
          </a:p>
        </p:txBody>
      </p:sp>
    </p:spTree>
    <p:extLst>
      <p:ext uri="{BB962C8B-B14F-4D97-AF65-F5344CB8AC3E}">
        <p14:creationId xmlns:p14="http://schemas.microsoft.com/office/powerpoint/2010/main" val="34746017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4" name="Slide Number Placeholder 2"/>
          <p:cNvSpPr>
            <a:spLocks noGrp="1"/>
          </p:cNvSpPr>
          <p:nvPr>
            <p:ph type="sldNum" sz="quarter" idx="11"/>
          </p:nvPr>
        </p:nvSpPr>
        <p:spPr/>
        <p:txBody>
          <a:bodyPr/>
          <a:lstStyle>
            <a:lvl1pPr>
              <a:defRPr/>
            </a:lvl1pPr>
          </a:lstStyle>
          <a:p>
            <a:pPr>
              <a:defRPr/>
            </a:pPr>
            <a:fld id="{B46A596D-DB75-A842-B24C-89809DD5C4B0}" type="slidenum">
              <a:rPr lang="en-US"/>
              <a:pPr>
                <a:defRPr/>
              </a:pPr>
              <a:t>‹#›</a:t>
            </a:fld>
            <a:endParaRPr lang="en-US" dirty="0"/>
          </a:p>
        </p:txBody>
      </p:sp>
    </p:spTree>
    <p:extLst>
      <p:ext uri="{BB962C8B-B14F-4D97-AF65-F5344CB8AC3E}">
        <p14:creationId xmlns:p14="http://schemas.microsoft.com/office/powerpoint/2010/main" val="34766323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3" name="Slide Number Placeholder 2"/>
          <p:cNvSpPr>
            <a:spLocks noGrp="1"/>
          </p:cNvSpPr>
          <p:nvPr>
            <p:ph type="sldNum" sz="quarter" idx="11"/>
          </p:nvPr>
        </p:nvSpPr>
        <p:spPr/>
        <p:txBody>
          <a:bodyPr/>
          <a:lstStyle>
            <a:lvl1pPr>
              <a:defRPr/>
            </a:lvl1pPr>
          </a:lstStyle>
          <a:p>
            <a:pPr>
              <a:defRPr/>
            </a:pPr>
            <a:fld id="{1FE9545C-610D-5C48-B794-2BF6E0EB767E}" type="slidenum">
              <a:rPr lang="en-US"/>
              <a:pPr>
                <a:defRPr/>
              </a:pPr>
              <a:t>‹#›</a:t>
            </a:fld>
            <a:endParaRPr lang="en-US" dirty="0"/>
          </a:p>
        </p:txBody>
      </p:sp>
    </p:spTree>
    <p:extLst>
      <p:ext uri="{BB962C8B-B14F-4D97-AF65-F5344CB8AC3E}">
        <p14:creationId xmlns:p14="http://schemas.microsoft.com/office/powerpoint/2010/main" val="32416483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0050" y="160338"/>
            <a:ext cx="8307388" cy="51911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00049" y="1143001"/>
            <a:ext cx="8239125" cy="4648200"/>
          </a:xfrm>
        </p:spPr>
        <p:txBody>
          <a:bodyPr/>
          <a:lstStyle/>
          <a:p>
            <a:pPr lvl="0"/>
            <a:r>
              <a:rPr lang="en-US" noProof="0" dirty="0" smtClean="0"/>
              <a:t>Click icon to add table</a:t>
            </a:r>
          </a:p>
        </p:txBody>
      </p:sp>
      <p:sp>
        <p:nvSpPr>
          <p:cNvPr id="4"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5" name="Slide Number Placeholder 2"/>
          <p:cNvSpPr>
            <a:spLocks noGrp="1"/>
          </p:cNvSpPr>
          <p:nvPr>
            <p:ph type="sldNum" sz="quarter" idx="11"/>
          </p:nvPr>
        </p:nvSpPr>
        <p:spPr/>
        <p:txBody>
          <a:bodyPr/>
          <a:lstStyle>
            <a:lvl1pPr>
              <a:defRPr/>
            </a:lvl1pPr>
          </a:lstStyle>
          <a:p>
            <a:pPr>
              <a:defRPr/>
            </a:pPr>
            <a:fld id="{76106E9D-E393-F54D-B177-119E6A34071B}" type="slidenum">
              <a:rPr lang="en-US"/>
              <a:pPr>
                <a:defRPr/>
              </a:pPr>
              <a:t>‹#›</a:t>
            </a:fld>
            <a:endParaRPr lang="en-US" dirty="0"/>
          </a:p>
        </p:txBody>
      </p:sp>
    </p:spTree>
    <p:extLst>
      <p:ext uri="{BB962C8B-B14F-4D97-AF65-F5344CB8AC3E}">
        <p14:creationId xmlns:p14="http://schemas.microsoft.com/office/powerpoint/2010/main" val="545633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_ch 3">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62" y="1360488"/>
            <a:ext cx="3860664"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57525" y="168751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17822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050" y="160338"/>
            <a:ext cx="8307388" cy="5191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0050" y="1143000"/>
            <a:ext cx="2466975" cy="4983163"/>
          </a:xfrm>
        </p:spPr>
        <p:txBody>
          <a:bodyPr/>
          <a:lstStyle>
            <a:lvl1pPr marL="0" indent="0" algn="l">
              <a:buFontTx/>
              <a:buNone/>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019425" y="1143000"/>
            <a:ext cx="2466975" cy="4983163"/>
          </a:xfrm>
        </p:spPr>
        <p:txBody>
          <a:bodyPr/>
          <a:lstStyle>
            <a:lvl1pPr marL="0" indent="0">
              <a:buFontTx/>
              <a:buNone/>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6" name="Slide Number Placeholder 2"/>
          <p:cNvSpPr>
            <a:spLocks noGrp="1"/>
          </p:cNvSpPr>
          <p:nvPr>
            <p:ph type="sldNum" sz="quarter" idx="11"/>
          </p:nvPr>
        </p:nvSpPr>
        <p:spPr/>
        <p:txBody>
          <a:bodyPr/>
          <a:lstStyle>
            <a:lvl1pPr>
              <a:defRPr/>
            </a:lvl1pPr>
          </a:lstStyle>
          <a:p>
            <a:pPr>
              <a:defRPr/>
            </a:pPr>
            <a:fld id="{FE78E7D2-F21A-E64F-BA0D-A63968077632}" type="slidenum">
              <a:rPr lang="en-US"/>
              <a:pPr>
                <a:defRPr/>
              </a:pPr>
              <a:t>‹#›</a:t>
            </a:fld>
            <a:endParaRPr lang="en-US" dirty="0"/>
          </a:p>
        </p:txBody>
      </p:sp>
    </p:spTree>
    <p:extLst>
      <p:ext uri="{BB962C8B-B14F-4D97-AF65-F5344CB8AC3E}">
        <p14:creationId xmlns:p14="http://schemas.microsoft.com/office/powerpoint/2010/main" val="1721802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_ch 4">
    <p:spTree>
      <p:nvGrpSpPr>
        <p:cNvPr id="1" name=""/>
        <p:cNvGrpSpPr/>
        <p:nvPr/>
      </p:nvGrpSpPr>
      <p:grpSpPr>
        <a:xfrm>
          <a:off x="0" y="0"/>
          <a:ext cx="0" cy="0"/>
          <a:chOff x="0" y="0"/>
          <a:chExt cx="0" cy="0"/>
        </a:xfrm>
      </p:grpSpPr>
      <p:sp>
        <p:nvSpPr>
          <p:cNvPr id="2"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3"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563"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5"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763" y="1359120"/>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95700" y="1563688"/>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0920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_ch 5">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901" y="1362075"/>
            <a:ext cx="385458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76638" y="1828800"/>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16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_ch 6">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1359120"/>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00463" y="1590675"/>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2926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_ch 7">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3975"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1363883"/>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71850" y="166846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584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Slide_ch 8">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921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3975"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11"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76650" y="172561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5615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Slide_ch 9">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113" y="1362296"/>
            <a:ext cx="3867151" cy="257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86188" y="1657350"/>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3559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2.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pn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2" descr="headbar_0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750888"/>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00050" y="160338"/>
            <a:ext cx="8307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spAutoFit/>
          </a:bodyPr>
          <a:lstStyle/>
          <a:p>
            <a:pPr lvl="0"/>
            <a:r>
              <a:rPr lang="en-US"/>
              <a:t>Click to edit Master title style</a:t>
            </a:r>
          </a:p>
        </p:txBody>
      </p:sp>
      <p:sp>
        <p:nvSpPr>
          <p:cNvPr id="2052" name="Rectangle 4"/>
          <p:cNvSpPr>
            <a:spLocks noGrp="1" noChangeArrowheads="1"/>
          </p:cNvSpPr>
          <p:nvPr>
            <p:ph type="body" idx="1"/>
          </p:nvPr>
        </p:nvSpPr>
        <p:spPr bwMode="auto">
          <a:xfrm>
            <a:off x="409575" y="1143000"/>
            <a:ext cx="8220075" cy="498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54" name="Straight Connector 12"/>
          <p:cNvCxnSpPr>
            <a:cxnSpLocks noChangeShapeType="1"/>
          </p:cNvCxnSpPr>
          <p:nvPr/>
        </p:nvCxnSpPr>
        <p:spPr bwMode="auto">
          <a:xfrm>
            <a:off x="-1588" y="38100"/>
            <a:ext cx="9144001" cy="0"/>
          </a:xfrm>
          <a:prstGeom prst="line">
            <a:avLst/>
          </a:prstGeom>
          <a:noFill/>
          <a:ln w="76200">
            <a:solidFill>
              <a:srgbClr val="B5121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55" name="Straight Connector 14"/>
          <p:cNvCxnSpPr>
            <a:cxnSpLocks noChangeShapeType="1"/>
          </p:cNvCxnSpPr>
          <p:nvPr/>
        </p:nvCxnSpPr>
        <p:spPr bwMode="auto">
          <a:xfrm>
            <a:off x="-1588" y="750888"/>
            <a:ext cx="9144001" cy="0"/>
          </a:xfrm>
          <a:prstGeom prst="line">
            <a:avLst/>
          </a:prstGeom>
          <a:noFill/>
          <a:ln w="34925">
            <a:solidFill>
              <a:srgbClr val="B5121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mn-ea"/>
                <a:cs typeface="+mn-cs"/>
              </a:defRPr>
            </a:lvl1pPr>
          </a:lstStyle>
          <a:p>
            <a:pPr>
              <a:defRPr/>
            </a:pPr>
            <a:endParaRPr lang="en-US" dirty="0"/>
          </a:p>
        </p:txBody>
      </p:sp>
      <p:sp>
        <p:nvSpPr>
          <p:cNvPr id="3" name="Slide Number Placeholder 2"/>
          <p:cNvSpPr>
            <a:spLocks noGrp="1"/>
          </p:cNvSpPr>
          <p:nvPr>
            <p:ph type="sldNum" sz="quarter" idx="4"/>
          </p:nvPr>
        </p:nvSpPr>
        <p:spPr>
          <a:xfrm>
            <a:off x="428625" y="6353175"/>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005CAB"/>
                </a:solidFill>
                <a:latin typeface="Arial Narrow" charset="0"/>
                <a:cs typeface="+mn-cs"/>
              </a:defRPr>
            </a:lvl1pPr>
          </a:lstStyle>
          <a:p>
            <a:pPr>
              <a:defRPr/>
            </a:pPr>
            <a:fld id="{B2689DD5-54FA-EB46-8645-722075446EAA}" type="slidenum">
              <a:rPr lang="en-US"/>
              <a:pPr>
                <a:defRPr/>
              </a:pPr>
              <a:t>‹#›</a:t>
            </a:fld>
            <a:endParaRPr lang="en-US" dirty="0"/>
          </a:p>
        </p:txBody>
      </p:sp>
      <p:pic>
        <p:nvPicPr>
          <p:cNvPr id="12" name="Picture 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50" r:id="rId1"/>
    <p:sldLayoutId id="2147484451" r:id="rId2"/>
    <p:sldLayoutId id="2147484452" r:id="rId3"/>
    <p:sldLayoutId id="2147484453" r:id="rId4"/>
    <p:sldLayoutId id="2147484454" r:id="rId5"/>
    <p:sldLayoutId id="2147484455" r:id="rId6"/>
    <p:sldLayoutId id="2147484456" r:id="rId7"/>
    <p:sldLayoutId id="2147484457" r:id="rId8"/>
    <p:sldLayoutId id="2147484458" r:id="rId9"/>
    <p:sldLayoutId id="2147484459" r:id="rId10"/>
    <p:sldLayoutId id="2147484436" r:id="rId11"/>
    <p:sldLayoutId id="2147484440" r:id="rId12"/>
    <p:sldLayoutId id="2147484441" r:id="rId13"/>
    <p:sldLayoutId id="2147484446" r:id="rId14"/>
    <p:sldLayoutId id="2147484447" r:id="rId15"/>
  </p:sldLayoutIdLst>
  <p:timing>
    <p:tnLst>
      <p:par>
        <p:cTn id="1" dur="indefinite" restart="never" nodeType="tmRoot"/>
      </p:par>
    </p:tnLst>
  </p:timing>
  <p:txStyles>
    <p:titleStyle>
      <a:lvl1pPr algn="l" rtl="0" eaLnBrk="0" fontAlgn="base" hangingPunct="0">
        <a:spcBef>
          <a:spcPct val="0"/>
        </a:spcBef>
        <a:spcAft>
          <a:spcPct val="0"/>
        </a:spcAft>
        <a:defRPr sz="28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2pPr>
      <a:lvl3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3pPr>
      <a:lvl4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4pPr>
      <a:lvl5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5pPr>
      <a:lvl6pPr marL="457200" algn="l" rtl="0" eaLnBrk="1" fontAlgn="base" hangingPunct="1">
        <a:spcBef>
          <a:spcPct val="0"/>
        </a:spcBef>
        <a:spcAft>
          <a:spcPct val="0"/>
        </a:spcAft>
        <a:defRPr sz="2800" b="1">
          <a:solidFill>
            <a:schemeClr val="bg1"/>
          </a:solidFill>
          <a:latin typeface="Arial Narrow" pitchFamily="34" charset="0"/>
        </a:defRPr>
      </a:lvl6pPr>
      <a:lvl7pPr marL="914400" algn="l" rtl="0" eaLnBrk="1" fontAlgn="base" hangingPunct="1">
        <a:spcBef>
          <a:spcPct val="0"/>
        </a:spcBef>
        <a:spcAft>
          <a:spcPct val="0"/>
        </a:spcAft>
        <a:defRPr sz="2800" b="1">
          <a:solidFill>
            <a:schemeClr val="bg1"/>
          </a:solidFill>
          <a:latin typeface="Arial Narrow" pitchFamily="34" charset="0"/>
        </a:defRPr>
      </a:lvl7pPr>
      <a:lvl8pPr marL="1371600" algn="l" rtl="0" eaLnBrk="1" fontAlgn="base" hangingPunct="1">
        <a:spcBef>
          <a:spcPct val="0"/>
        </a:spcBef>
        <a:spcAft>
          <a:spcPct val="0"/>
        </a:spcAft>
        <a:defRPr sz="2800" b="1">
          <a:solidFill>
            <a:schemeClr val="bg1"/>
          </a:solidFill>
          <a:latin typeface="Arial Narrow" pitchFamily="34" charset="0"/>
        </a:defRPr>
      </a:lvl8pPr>
      <a:lvl9pPr marL="1828800" algn="l" rtl="0" eaLnBrk="1" fontAlgn="base" hangingPunct="1">
        <a:spcBef>
          <a:spcPct val="0"/>
        </a:spcBef>
        <a:spcAft>
          <a:spcPct val="0"/>
        </a:spcAft>
        <a:defRPr sz="2800" b="1">
          <a:solidFill>
            <a:schemeClr val="bg1"/>
          </a:solidFill>
          <a:latin typeface="Arial Narrow" pitchFamily="34" charset="0"/>
        </a:defRPr>
      </a:lvl9pPr>
    </p:titleStyle>
    <p:bodyStyle>
      <a:lvl1pPr marL="457200" indent="-457200" algn="l" rtl="0" eaLnBrk="0" fontAlgn="base" hangingPunct="0">
        <a:lnSpc>
          <a:spcPct val="90000"/>
        </a:lnSpc>
        <a:spcBef>
          <a:spcPct val="100000"/>
        </a:spcBef>
        <a:spcAft>
          <a:spcPct val="0"/>
        </a:spcAft>
        <a:buClr>
          <a:srgbClr val="009DDC"/>
        </a:buClr>
        <a:buSzPct val="75000"/>
        <a:buFont typeface="Wingdings" charset="0"/>
        <a:defRPr sz="2400" b="1">
          <a:solidFill>
            <a:srgbClr val="005CAB"/>
          </a:solidFill>
          <a:latin typeface="+mj-lt"/>
          <a:ea typeface="ＭＳ Ｐゴシック" charset="0"/>
          <a:cs typeface="ＭＳ Ｐゴシック" charset="0"/>
        </a:defRPr>
      </a:lvl1pPr>
      <a:lvl2pPr marL="347472" indent="-347472" algn="l" rtl="0" eaLnBrk="0" fontAlgn="base" hangingPunct="0">
        <a:lnSpc>
          <a:spcPct val="100000"/>
        </a:lnSpc>
        <a:spcBef>
          <a:spcPts val="900"/>
        </a:spcBef>
        <a:spcAft>
          <a:spcPct val="0"/>
        </a:spcAft>
        <a:buClr>
          <a:srgbClr val="005CAB"/>
        </a:buClr>
        <a:buSzPct val="75000"/>
        <a:buFont typeface="Wingdings" charset="0"/>
        <a:buChar char="l"/>
        <a:defRPr sz="2200">
          <a:solidFill>
            <a:srgbClr val="231F20"/>
          </a:solidFill>
          <a:latin typeface="+mj-lt"/>
          <a:ea typeface="ＭＳ Ｐゴシック" charset="0"/>
        </a:defRPr>
      </a:lvl2pPr>
      <a:lvl3pPr marL="694944" indent="-347472" algn="l" rtl="0" eaLnBrk="0" fontAlgn="base" hangingPunct="0">
        <a:lnSpc>
          <a:spcPct val="100000"/>
        </a:lnSpc>
        <a:spcBef>
          <a:spcPts val="900"/>
        </a:spcBef>
        <a:spcAft>
          <a:spcPct val="0"/>
        </a:spcAft>
        <a:buClr>
          <a:srgbClr val="005CAB"/>
        </a:buClr>
        <a:buSzPct val="75000"/>
        <a:buFont typeface="Courier New" charset="0"/>
        <a:buChar char="o"/>
        <a:defRPr sz="2000">
          <a:solidFill>
            <a:srgbClr val="231F20"/>
          </a:solidFill>
          <a:latin typeface="+mj-lt"/>
          <a:ea typeface="ＭＳ Ｐゴシック" charset="0"/>
        </a:defRPr>
      </a:lvl3pPr>
      <a:lvl4pPr marL="1042416" indent="-347472" algn="l" rtl="0" eaLnBrk="0" fontAlgn="base" hangingPunct="0">
        <a:lnSpc>
          <a:spcPct val="100000"/>
        </a:lnSpc>
        <a:spcBef>
          <a:spcPts val="900"/>
        </a:spcBef>
        <a:spcAft>
          <a:spcPct val="0"/>
        </a:spcAft>
        <a:buClr>
          <a:srgbClr val="005CAB"/>
        </a:buClr>
        <a:buSzPct val="75000"/>
        <a:buFont typeface="Wingdings" charset="0"/>
        <a:buChar char="§"/>
        <a:defRPr>
          <a:solidFill>
            <a:srgbClr val="231F20"/>
          </a:solidFill>
          <a:latin typeface="+mj-lt"/>
          <a:ea typeface="ＭＳ Ｐゴシック" charset="0"/>
        </a:defRPr>
      </a:lvl4pPr>
      <a:lvl5pPr marL="1389888" indent="-347472" algn="l" rtl="0" eaLnBrk="0" fontAlgn="base" hangingPunct="0">
        <a:lnSpc>
          <a:spcPct val="100000"/>
        </a:lnSpc>
        <a:spcBef>
          <a:spcPts val="900"/>
        </a:spcBef>
        <a:spcAft>
          <a:spcPct val="0"/>
        </a:spcAft>
        <a:buClr>
          <a:srgbClr val="005CAB"/>
        </a:buClr>
        <a:buSzPct val="75000"/>
        <a:buFont typeface="Arial" charset="0"/>
        <a:buChar char="•"/>
        <a:defRPr sz="1600">
          <a:solidFill>
            <a:srgbClr val="231F20"/>
          </a:solidFill>
          <a:latin typeface="+mj-lt"/>
          <a:ea typeface="ＭＳ Ｐゴシック" charset="0"/>
        </a:defRPr>
      </a:lvl5pPr>
      <a:lvl6pPr marL="23669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6pPr>
      <a:lvl7pPr marL="28241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7pPr>
      <a:lvl8pPr marL="32813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8pPr>
      <a:lvl9pPr marL="37385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2" descr="headbar_0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750888"/>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00050" y="160338"/>
            <a:ext cx="8307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spAutoFit/>
          </a:bodyPr>
          <a:lstStyle/>
          <a:p>
            <a:pPr lvl="0"/>
            <a:r>
              <a:rPr lang="en-US"/>
              <a:t>Click to edit Master title style</a:t>
            </a:r>
          </a:p>
        </p:txBody>
      </p:sp>
      <p:sp>
        <p:nvSpPr>
          <p:cNvPr id="2052" name="Rectangle 4"/>
          <p:cNvSpPr>
            <a:spLocks noGrp="1" noChangeArrowheads="1"/>
          </p:cNvSpPr>
          <p:nvPr>
            <p:ph type="body" idx="1"/>
          </p:nvPr>
        </p:nvSpPr>
        <p:spPr bwMode="auto">
          <a:xfrm>
            <a:off x="409575" y="1143000"/>
            <a:ext cx="8220075" cy="498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54" name="Straight Connector 12"/>
          <p:cNvCxnSpPr>
            <a:cxnSpLocks noChangeShapeType="1"/>
          </p:cNvCxnSpPr>
          <p:nvPr/>
        </p:nvCxnSpPr>
        <p:spPr bwMode="auto">
          <a:xfrm>
            <a:off x="-1588" y="38100"/>
            <a:ext cx="9144001" cy="0"/>
          </a:xfrm>
          <a:prstGeom prst="line">
            <a:avLst/>
          </a:prstGeom>
          <a:noFill/>
          <a:ln w="76200">
            <a:solidFill>
              <a:srgbClr val="B5121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55" name="Straight Connector 14"/>
          <p:cNvCxnSpPr>
            <a:cxnSpLocks noChangeShapeType="1"/>
          </p:cNvCxnSpPr>
          <p:nvPr/>
        </p:nvCxnSpPr>
        <p:spPr bwMode="auto">
          <a:xfrm>
            <a:off x="-1588" y="750888"/>
            <a:ext cx="9144001" cy="0"/>
          </a:xfrm>
          <a:prstGeom prst="line">
            <a:avLst/>
          </a:prstGeom>
          <a:noFill/>
          <a:ln w="34925">
            <a:solidFill>
              <a:srgbClr val="B5121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mn-ea"/>
                <a:cs typeface="+mn-cs"/>
              </a:defRPr>
            </a:lvl1pPr>
          </a:lstStyle>
          <a:p>
            <a:pPr>
              <a:defRPr/>
            </a:pPr>
            <a:endParaRPr lang="en-US" dirty="0">
              <a:solidFill>
                <a:srgbClr val="000000">
                  <a:tint val="75000"/>
                </a:srgbClr>
              </a:solidFill>
              <a:latin typeface="Arial"/>
            </a:endParaRPr>
          </a:p>
        </p:txBody>
      </p:sp>
      <p:sp>
        <p:nvSpPr>
          <p:cNvPr id="3" name="Slide Number Placeholder 2"/>
          <p:cNvSpPr>
            <a:spLocks noGrp="1"/>
          </p:cNvSpPr>
          <p:nvPr>
            <p:ph type="sldNum" sz="quarter" idx="4"/>
          </p:nvPr>
        </p:nvSpPr>
        <p:spPr>
          <a:xfrm>
            <a:off x="428625" y="6353175"/>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005CAB"/>
                </a:solidFill>
                <a:latin typeface="Arial Narrow" charset="0"/>
                <a:cs typeface="+mn-cs"/>
              </a:defRPr>
            </a:lvl1pPr>
          </a:lstStyle>
          <a:p>
            <a:pPr>
              <a:defRPr/>
            </a:pPr>
            <a:fld id="{B2689DD5-54FA-EB46-8645-722075446EAA}" type="slidenum">
              <a:rPr lang="en-US">
                <a:ea typeface="+mn-ea"/>
              </a:rPr>
              <a:pPr>
                <a:defRPr/>
              </a:pPr>
              <a:t>‹#›</a:t>
            </a:fld>
            <a:endParaRPr lang="en-US" dirty="0">
              <a:ea typeface="+mn-ea"/>
            </a:endParaRPr>
          </a:p>
        </p:txBody>
      </p:sp>
      <p:pic>
        <p:nvPicPr>
          <p:cNvPr id="12" name="Picture 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9252845"/>
      </p:ext>
    </p:extLst>
  </p:cSld>
  <p:clrMap bg1="lt1" tx1="dk1" bg2="lt2" tx2="dk2" accent1="accent1" accent2="accent2" accent3="accent3" accent4="accent4" accent5="accent5" accent6="accent6" hlink="hlink" folHlink="folHlink"/>
  <p:sldLayoutIdLst>
    <p:sldLayoutId id="2147484461" r:id="rId1"/>
    <p:sldLayoutId id="2147484462" r:id="rId2"/>
    <p:sldLayoutId id="2147484463" r:id="rId3"/>
    <p:sldLayoutId id="2147484464" r:id="rId4"/>
    <p:sldLayoutId id="2147484465" r:id="rId5"/>
    <p:sldLayoutId id="2147484466" r:id="rId6"/>
    <p:sldLayoutId id="2147484467" r:id="rId7"/>
    <p:sldLayoutId id="2147484468" r:id="rId8"/>
    <p:sldLayoutId id="2147484469" r:id="rId9"/>
    <p:sldLayoutId id="2147484470" r:id="rId10"/>
    <p:sldLayoutId id="2147484471" r:id="rId11"/>
    <p:sldLayoutId id="2147484472" r:id="rId12"/>
    <p:sldLayoutId id="2147484473" r:id="rId13"/>
    <p:sldLayoutId id="2147484474" r:id="rId14"/>
    <p:sldLayoutId id="2147484475" r:id="rId15"/>
  </p:sldLayoutIdLst>
  <p:timing>
    <p:tnLst>
      <p:par>
        <p:cTn id="1" dur="indefinite" restart="never" nodeType="tmRoot"/>
      </p:par>
    </p:tnLst>
  </p:timing>
  <p:txStyles>
    <p:titleStyle>
      <a:lvl1pPr algn="l" rtl="0" eaLnBrk="0" fontAlgn="base" hangingPunct="0">
        <a:spcBef>
          <a:spcPct val="0"/>
        </a:spcBef>
        <a:spcAft>
          <a:spcPct val="0"/>
        </a:spcAft>
        <a:defRPr sz="28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2pPr>
      <a:lvl3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3pPr>
      <a:lvl4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4pPr>
      <a:lvl5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5pPr>
      <a:lvl6pPr marL="457200" algn="l" rtl="0" eaLnBrk="1" fontAlgn="base" hangingPunct="1">
        <a:spcBef>
          <a:spcPct val="0"/>
        </a:spcBef>
        <a:spcAft>
          <a:spcPct val="0"/>
        </a:spcAft>
        <a:defRPr sz="2800" b="1">
          <a:solidFill>
            <a:schemeClr val="bg1"/>
          </a:solidFill>
          <a:latin typeface="Arial Narrow" pitchFamily="34" charset="0"/>
        </a:defRPr>
      </a:lvl6pPr>
      <a:lvl7pPr marL="914400" algn="l" rtl="0" eaLnBrk="1" fontAlgn="base" hangingPunct="1">
        <a:spcBef>
          <a:spcPct val="0"/>
        </a:spcBef>
        <a:spcAft>
          <a:spcPct val="0"/>
        </a:spcAft>
        <a:defRPr sz="2800" b="1">
          <a:solidFill>
            <a:schemeClr val="bg1"/>
          </a:solidFill>
          <a:latin typeface="Arial Narrow" pitchFamily="34" charset="0"/>
        </a:defRPr>
      </a:lvl7pPr>
      <a:lvl8pPr marL="1371600" algn="l" rtl="0" eaLnBrk="1" fontAlgn="base" hangingPunct="1">
        <a:spcBef>
          <a:spcPct val="0"/>
        </a:spcBef>
        <a:spcAft>
          <a:spcPct val="0"/>
        </a:spcAft>
        <a:defRPr sz="2800" b="1">
          <a:solidFill>
            <a:schemeClr val="bg1"/>
          </a:solidFill>
          <a:latin typeface="Arial Narrow" pitchFamily="34" charset="0"/>
        </a:defRPr>
      </a:lvl8pPr>
      <a:lvl9pPr marL="1828800" algn="l" rtl="0" eaLnBrk="1" fontAlgn="base" hangingPunct="1">
        <a:spcBef>
          <a:spcPct val="0"/>
        </a:spcBef>
        <a:spcAft>
          <a:spcPct val="0"/>
        </a:spcAft>
        <a:defRPr sz="2800" b="1">
          <a:solidFill>
            <a:schemeClr val="bg1"/>
          </a:solidFill>
          <a:latin typeface="Arial Narrow" pitchFamily="34" charset="0"/>
        </a:defRPr>
      </a:lvl9pPr>
    </p:titleStyle>
    <p:bodyStyle>
      <a:lvl1pPr marL="457200" indent="-457200" algn="l" rtl="0" eaLnBrk="0" fontAlgn="base" hangingPunct="0">
        <a:lnSpc>
          <a:spcPct val="90000"/>
        </a:lnSpc>
        <a:spcBef>
          <a:spcPct val="100000"/>
        </a:spcBef>
        <a:spcAft>
          <a:spcPct val="0"/>
        </a:spcAft>
        <a:buClr>
          <a:srgbClr val="009DDC"/>
        </a:buClr>
        <a:buSzPct val="75000"/>
        <a:buFont typeface="Wingdings" charset="0"/>
        <a:defRPr sz="2400" b="1">
          <a:solidFill>
            <a:srgbClr val="005CAB"/>
          </a:solidFill>
          <a:latin typeface="+mj-lt"/>
          <a:ea typeface="ＭＳ Ｐゴシック" charset="0"/>
          <a:cs typeface="ＭＳ Ｐゴシック" charset="0"/>
        </a:defRPr>
      </a:lvl1pPr>
      <a:lvl2pPr marL="347472" indent="-347472" algn="l" rtl="0" eaLnBrk="0" fontAlgn="base" hangingPunct="0">
        <a:lnSpc>
          <a:spcPct val="100000"/>
        </a:lnSpc>
        <a:spcBef>
          <a:spcPts val="900"/>
        </a:spcBef>
        <a:spcAft>
          <a:spcPct val="0"/>
        </a:spcAft>
        <a:buClr>
          <a:srgbClr val="005CAB"/>
        </a:buClr>
        <a:buSzPct val="75000"/>
        <a:buFont typeface="Wingdings" charset="0"/>
        <a:buChar char="l"/>
        <a:defRPr sz="2200">
          <a:solidFill>
            <a:srgbClr val="231F20"/>
          </a:solidFill>
          <a:latin typeface="+mj-lt"/>
          <a:ea typeface="ＭＳ Ｐゴシック" charset="0"/>
        </a:defRPr>
      </a:lvl2pPr>
      <a:lvl3pPr marL="694944" indent="-347472" algn="l" rtl="0" eaLnBrk="0" fontAlgn="base" hangingPunct="0">
        <a:lnSpc>
          <a:spcPct val="100000"/>
        </a:lnSpc>
        <a:spcBef>
          <a:spcPts val="900"/>
        </a:spcBef>
        <a:spcAft>
          <a:spcPct val="0"/>
        </a:spcAft>
        <a:buClr>
          <a:srgbClr val="005CAB"/>
        </a:buClr>
        <a:buSzPct val="75000"/>
        <a:buFont typeface="Courier New" charset="0"/>
        <a:buChar char="o"/>
        <a:defRPr sz="2000">
          <a:solidFill>
            <a:srgbClr val="231F20"/>
          </a:solidFill>
          <a:latin typeface="+mj-lt"/>
          <a:ea typeface="ＭＳ Ｐゴシック" charset="0"/>
        </a:defRPr>
      </a:lvl3pPr>
      <a:lvl4pPr marL="1042416" indent="-347472" algn="l" rtl="0" eaLnBrk="0" fontAlgn="base" hangingPunct="0">
        <a:lnSpc>
          <a:spcPct val="100000"/>
        </a:lnSpc>
        <a:spcBef>
          <a:spcPts val="900"/>
        </a:spcBef>
        <a:spcAft>
          <a:spcPct val="0"/>
        </a:spcAft>
        <a:buClr>
          <a:srgbClr val="005CAB"/>
        </a:buClr>
        <a:buSzPct val="75000"/>
        <a:buFont typeface="Wingdings" charset="0"/>
        <a:buChar char="§"/>
        <a:defRPr>
          <a:solidFill>
            <a:srgbClr val="231F20"/>
          </a:solidFill>
          <a:latin typeface="+mj-lt"/>
          <a:ea typeface="ＭＳ Ｐゴシック" charset="0"/>
        </a:defRPr>
      </a:lvl4pPr>
      <a:lvl5pPr marL="1389888" indent="-347472" algn="l" rtl="0" eaLnBrk="0" fontAlgn="base" hangingPunct="0">
        <a:lnSpc>
          <a:spcPct val="100000"/>
        </a:lnSpc>
        <a:spcBef>
          <a:spcPts val="900"/>
        </a:spcBef>
        <a:spcAft>
          <a:spcPct val="0"/>
        </a:spcAft>
        <a:buClr>
          <a:srgbClr val="005CAB"/>
        </a:buClr>
        <a:buSzPct val="75000"/>
        <a:buFont typeface="Arial" charset="0"/>
        <a:buChar char="•"/>
        <a:defRPr sz="1600">
          <a:solidFill>
            <a:srgbClr val="231F20"/>
          </a:solidFill>
          <a:latin typeface="+mj-lt"/>
          <a:ea typeface="ＭＳ Ｐゴシック" charset="0"/>
        </a:defRPr>
      </a:lvl5pPr>
      <a:lvl6pPr marL="23669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6pPr>
      <a:lvl7pPr marL="28241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7pPr>
      <a:lvl8pPr marL="32813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8pPr>
      <a:lvl9pPr marL="37385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s>
</file>

<file path=ppt/slides/_rels/slide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image" Target="../media/image28.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921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3"/>
          <p:cNvSpPr>
            <a:spLocks noGrp="1" noChangeArrowheads="1"/>
          </p:cNvSpPr>
          <p:nvPr>
            <p:ph type="body" idx="1"/>
          </p:nvPr>
        </p:nvSpPr>
        <p:spPr>
          <a:xfrm>
            <a:off x="393192" y="1143000"/>
            <a:ext cx="7302500" cy="3898900"/>
          </a:xfrm>
        </p:spPr>
        <p:txBody>
          <a:bodyPr/>
          <a:lstStyle/>
          <a:p>
            <a:pPr eaLnBrk="1" hangingPunct="1">
              <a:lnSpc>
                <a:spcPct val="80000"/>
              </a:lnSpc>
              <a:tabLst>
                <a:tab pos="685800" algn="l"/>
              </a:tabLst>
              <a:defRPr/>
            </a:pPr>
            <a:r>
              <a:rPr lang="en-US" dirty="0">
                <a:latin typeface="Arial Narrow" charset="0"/>
                <a:cs typeface="+mn-cs"/>
              </a:rPr>
              <a:t>The </a:t>
            </a:r>
            <a:r>
              <a:rPr lang="en-US" dirty="0" smtClean="0">
                <a:latin typeface="Arial Narrow" charset="0"/>
                <a:cs typeface="+mn-cs"/>
              </a:rPr>
              <a:t>seven </a:t>
            </a:r>
            <a:r>
              <a:rPr lang="en-US" dirty="0">
                <a:latin typeface="Arial Narrow" charset="0"/>
                <a:cs typeface="+mn-cs"/>
              </a:rPr>
              <a:t>HACCP </a:t>
            </a:r>
            <a:r>
              <a:rPr lang="en-US" dirty="0" smtClean="0">
                <a:latin typeface="Arial Narrow" charset="0"/>
                <a:cs typeface="+mn-cs"/>
              </a:rPr>
              <a:t>principles:</a:t>
            </a:r>
            <a:endParaRPr lang="en-US" dirty="0">
              <a:latin typeface="Arial Narrow" charset="0"/>
              <a:cs typeface="+mn-cs"/>
            </a:endParaRPr>
          </a:p>
          <a:p>
            <a:pPr lvl="1" eaLnBrk="1" hangingPunct="1">
              <a:buSzTx/>
              <a:buFont typeface="Wingdings" charset="0"/>
              <a:buAutoNum type="arabicPeriod"/>
              <a:tabLst>
                <a:tab pos="685800" algn="l"/>
              </a:tabLst>
              <a:defRPr/>
            </a:pPr>
            <a:r>
              <a:rPr lang="en-US" dirty="0">
                <a:latin typeface="Arial Narrow" charset="0"/>
              </a:rPr>
              <a:t>Conduct a hazard analysis</a:t>
            </a:r>
          </a:p>
          <a:p>
            <a:pPr lvl="1" eaLnBrk="1" hangingPunct="1">
              <a:buSzTx/>
              <a:buFont typeface="Wingdings" charset="0"/>
              <a:buAutoNum type="arabicPeriod"/>
              <a:tabLst>
                <a:tab pos="685800" algn="l"/>
              </a:tabLst>
              <a:defRPr/>
            </a:pPr>
            <a:r>
              <a:rPr lang="en-US" dirty="0">
                <a:latin typeface="Arial Narrow" charset="0"/>
              </a:rPr>
              <a:t>Determine critical control points (CCPs)</a:t>
            </a:r>
          </a:p>
          <a:p>
            <a:pPr lvl="1" eaLnBrk="1" hangingPunct="1">
              <a:buSzTx/>
              <a:buFont typeface="Wingdings" charset="0"/>
              <a:buAutoNum type="arabicPeriod"/>
              <a:tabLst>
                <a:tab pos="685800" algn="l"/>
              </a:tabLst>
              <a:defRPr/>
            </a:pPr>
            <a:r>
              <a:rPr lang="en-US" dirty="0">
                <a:latin typeface="Arial Narrow" charset="0"/>
              </a:rPr>
              <a:t>Establish critical limits</a:t>
            </a:r>
          </a:p>
          <a:p>
            <a:pPr lvl="1" eaLnBrk="1" hangingPunct="1">
              <a:buSzTx/>
              <a:buFont typeface="Wingdings" charset="0"/>
              <a:buAutoNum type="arabicPeriod"/>
              <a:tabLst>
                <a:tab pos="685800" algn="l"/>
              </a:tabLst>
              <a:defRPr/>
            </a:pPr>
            <a:r>
              <a:rPr lang="en-US" dirty="0">
                <a:latin typeface="Arial Narrow" charset="0"/>
              </a:rPr>
              <a:t>Establish monitoring procedures</a:t>
            </a:r>
          </a:p>
          <a:p>
            <a:pPr lvl="1" eaLnBrk="1" hangingPunct="1">
              <a:buSzTx/>
              <a:buFont typeface="Wingdings" charset="0"/>
              <a:buAutoNum type="arabicPeriod"/>
              <a:tabLst>
                <a:tab pos="685800" algn="l"/>
              </a:tabLst>
              <a:defRPr/>
            </a:pPr>
            <a:r>
              <a:rPr lang="en-US" dirty="0">
                <a:latin typeface="Arial Narrow" charset="0"/>
              </a:rPr>
              <a:t>Identify corrective actions</a:t>
            </a:r>
          </a:p>
          <a:p>
            <a:pPr lvl="1" eaLnBrk="1" hangingPunct="1">
              <a:buSzTx/>
              <a:buFont typeface="Wingdings" charset="0"/>
              <a:buAutoNum type="arabicPeriod"/>
              <a:tabLst>
                <a:tab pos="685800" algn="l"/>
              </a:tabLst>
              <a:defRPr/>
            </a:pPr>
            <a:r>
              <a:rPr lang="en-US" dirty="0">
                <a:latin typeface="Arial Narrow" charset="0"/>
              </a:rPr>
              <a:t>Verify that the system works</a:t>
            </a:r>
          </a:p>
          <a:p>
            <a:pPr lvl="1" eaLnBrk="1" hangingPunct="1">
              <a:buSzTx/>
              <a:buFont typeface="Wingdings" charset="0"/>
              <a:buAutoNum type="arabicPeriod"/>
              <a:tabLst>
                <a:tab pos="685800" algn="l"/>
              </a:tabLst>
              <a:defRPr/>
            </a:pPr>
            <a:r>
              <a:rPr lang="en-US" dirty="0">
                <a:latin typeface="Arial Narrow" charset="0"/>
              </a:rPr>
              <a:t>Establish procedures for record keeping and documentation</a:t>
            </a:r>
          </a:p>
          <a:p>
            <a:pPr marL="685800" lvl="1" indent="-571500" eaLnBrk="1" hangingPunct="1">
              <a:lnSpc>
                <a:spcPct val="80000"/>
              </a:lnSpc>
              <a:buSzTx/>
              <a:buFont typeface="Wingdings" charset="0"/>
              <a:buNone/>
              <a:tabLst>
                <a:tab pos="685800" algn="l"/>
              </a:tabLst>
              <a:defRPr/>
            </a:pPr>
            <a:endParaRPr lang="en-US" dirty="0">
              <a:latin typeface="Arial Narrow" charset="0"/>
            </a:endParaRPr>
          </a:p>
          <a:p>
            <a:pPr marL="685800" lvl="1" indent="-571500" eaLnBrk="1" hangingPunct="1">
              <a:lnSpc>
                <a:spcPct val="80000"/>
              </a:lnSpc>
              <a:tabLst>
                <a:tab pos="685800" algn="l"/>
              </a:tabLst>
              <a:defRPr/>
            </a:pPr>
            <a:endParaRPr lang="en-US" dirty="0">
              <a:latin typeface="Arial Narrow" charset="0"/>
            </a:endParaRPr>
          </a:p>
        </p:txBody>
      </p:sp>
      <p:sp>
        <p:nvSpPr>
          <p:cNvPr id="219139" name="Text Box 5"/>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8-10</a:t>
            </a:r>
          </a:p>
        </p:txBody>
      </p:sp>
      <p:sp>
        <p:nvSpPr>
          <p:cNvPr id="219140" name="Rectangle 7"/>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The 7 HACCP Principles</a:t>
            </a:r>
          </a:p>
        </p:txBody>
      </p:sp>
    </p:spTree>
    <p:extLst>
      <p:ext uri="{BB962C8B-B14F-4D97-AF65-F5344CB8AC3E}">
        <p14:creationId xmlns:p14="http://schemas.microsoft.com/office/powerpoint/2010/main" val="2472909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3"/>
          <p:cNvSpPr>
            <a:spLocks noGrp="1" noChangeArrowheads="1"/>
          </p:cNvSpPr>
          <p:nvPr>
            <p:ph type="body" idx="1"/>
          </p:nvPr>
        </p:nvSpPr>
        <p:spPr>
          <a:xfrm>
            <a:off x="393192" y="1143000"/>
            <a:ext cx="8131177" cy="2271724"/>
          </a:xfrm>
        </p:spPr>
        <p:txBody>
          <a:bodyPr/>
          <a:lstStyle/>
          <a:p>
            <a:pPr marL="0" indent="0" eaLnBrk="1" hangingPunct="1">
              <a:defRPr/>
            </a:pPr>
            <a:r>
              <a:rPr lang="en-US" dirty="0">
                <a:latin typeface="Arial Narrow" charset="0"/>
                <a:cs typeface="+mn-cs"/>
              </a:rPr>
              <a:t>Principle 1: Conduct a hazard </a:t>
            </a:r>
            <a:r>
              <a:rPr lang="en-US" dirty="0" smtClean="0">
                <a:latin typeface="Arial Narrow" charset="0"/>
                <a:cs typeface="+mn-cs"/>
              </a:rPr>
              <a:t>analysis</a:t>
            </a:r>
            <a:endParaRPr lang="en-US" dirty="0">
              <a:latin typeface="Arial Narrow" charset="0"/>
              <a:cs typeface="+mn-cs"/>
            </a:endParaRPr>
          </a:p>
          <a:p>
            <a:pPr lvl="1" eaLnBrk="1" hangingPunct="1">
              <a:defRPr/>
            </a:pPr>
            <a:r>
              <a:rPr lang="en-US" dirty="0">
                <a:latin typeface="Arial Narrow" charset="0"/>
              </a:rPr>
              <a:t>Identify potential hazards in the food served by looking at how it </a:t>
            </a:r>
            <a:r>
              <a:rPr lang="en-US" dirty="0" smtClean="0">
                <a:latin typeface="Arial Narrow" charset="0"/>
              </a:rPr>
              <a:t/>
            </a:r>
            <a:br>
              <a:rPr lang="en-US" dirty="0" smtClean="0">
                <a:latin typeface="Arial Narrow" charset="0"/>
              </a:rPr>
            </a:br>
            <a:r>
              <a:rPr lang="en-US" dirty="0" smtClean="0">
                <a:latin typeface="Arial Narrow" charset="0"/>
              </a:rPr>
              <a:t>is </a:t>
            </a:r>
            <a:r>
              <a:rPr lang="en-US" dirty="0">
                <a:latin typeface="Arial Narrow" charset="0"/>
              </a:rPr>
              <a:t>processed</a:t>
            </a:r>
          </a:p>
          <a:p>
            <a:pPr lvl="1" eaLnBrk="1" hangingPunct="1">
              <a:defRPr/>
            </a:pPr>
            <a:r>
              <a:rPr lang="en-US" dirty="0">
                <a:latin typeface="Arial Narrow" charset="0"/>
              </a:rPr>
              <a:t>Identify TCS food items and determine where hazards are likely to occur for each one; look for biological, chemical, and physical contaminants</a:t>
            </a:r>
          </a:p>
          <a:p>
            <a:pPr marL="571500" lvl="1" indent="-457200" eaLnBrk="1" hangingPunct="1">
              <a:defRPr/>
            </a:pPr>
            <a:endParaRPr lang="en-US" dirty="0">
              <a:latin typeface="Arial Narrow" charset="0"/>
            </a:endParaRPr>
          </a:p>
        </p:txBody>
      </p:sp>
      <p:sp>
        <p:nvSpPr>
          <p:cNvPr id="220164" name="Text Box 23"/>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8-11</a:t>
            </a:r>
          </a:p>
        </p:txBody>
      </p:sp>
      <p:sp>
        <p:nvSpPr>
          <p:cNvPr id="220165" name="Rectangle 27"/>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The 7 HACCP Principles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 y="3584969"/>
            <a:ext cx="8141208" cy="2102332"/>
          </a:xfrm>
          <a:prstGeom prst="rect">
            <a:avLst/>
          </a:prstGeom>
        </p:spPr>
      </p:pic>
    </p:spTree>
    <p:extLst>
      <p:ext uri="{BB962C8B-B14F-4D97-AF65-F5344CB8AC3E}">
        <p14:creationId xmlns:p14="http://schemas.microsoft.com/office/powerpoint/2010/main" val="1607622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3"/>
          <p:cNvSpPr>
            <a:spLocks noGrp="1" noChangeArrowheads="1"/>
          </p:cNvSpPr>
          <p:nvPr>
            <p:ph type="body" idx="1"/>
          </p:nvPr>
        </p:nvSpPr>
        <p:spPr>
          <a:xfrm>
            <a:off x="393192" y="1143000"/>
            <a:ext cx="5031382" cy="4727851"/>
          </a:xfrm>
        </p:spPr>
        <p:txBody>
          <a:bodyPr/>
          <a:lstStyle/>
          <a:p>
            <a:pPr marL="0" indent="0" eaLnBrk="1" hangingPunct="1">
              <a:defRPr/>
            </a:pPr>
            <a:r>
              <a:rPr lang="en-US" dirty="0">
                <a:latin typeface="Arial Narrow" charset="0"/>
                <a:cs typeface="+mn-cs"/>
              </a:rPr>
              <a:t>Principle 2: Determine critical control points (CCPs)</a:t>
            </a:r>
          </a:p>
          <a:p>
            <a:pPr lvl="1" eaLnBrk="1" hangingPunct="1">
              <a:defRPr/>
            </a:pPr>
            <a:r>
              <a:rPr lang="en-US" dirty="0">
                <a:latin typeface="Arial Narrow" charset="0"/>
              </a:rPr>
              <a:t>Find points in the process where identified hazards can be prevented, eliminated, or reduced to safe levels—these are the CCPs</a:t>
            </a:r>
          </a:p>
          <a:p>
            <a:pPr lvl="1" eaLnBrk="1" hangingPunct="1">
              <a:defRPr/>
            </a:pPr>
            <a:r>
              <a:rPr lang="en-US" dirty="0">
                <a:latin typeface="Arial Narrow" charset="0"/>
              </a:rPr>
              <a:t>Depending on the process, there may be more than one CCP</a:t>
            </a:r>
          </a:p>
        </p:txBody>
      </p:sp>
      <p:sp>
        <p:nvSpPr>
          <p:cNvPr id="221188" name="Text Box 9"/>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8-12</a:t>
            </a:r>
          </a:p>
        </p:txBody>
      </p:sp>
      <p:sp>
        <p:nvSpPr>
          <p:cNvPr id="221189" name="Rectangle 13"/>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The 7 HACCP Principles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768" y="1243013"/>
            <a:ext cx="2103120" cy="1408176"/>
          </a:xfrm>
          <a:prstGeom prst="rect">
            <a:avLst/>
          </a:prstGeom>
        </p:spPr>
      </p:pic>
    </p:spTree>
    <p:extLst>
      <p:ext uri="{BB962C8B-B14F-4D97-AF65-F5344CB8AC3E}">
        <p14:creationId xmlns:p14="http://schemas.microsoft.com/office/powerpoint/2010/main" val="7740756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3"/>
          <p:cNvSpPr>
            <a:spLocks noGrp="1" noChangeArrowheads="1"/>
          </p:cNvSpPr>
          <p:nvPr>
            <p:ph type="body" idx="1"/>
          </p:nvPr>
        </p:nvSpPr>
        <p:spPr>
          <a:xfrm>
            <a:off x="393192" y="1143000"/>
            <a:ext cx="4981575" cy="4914900"/>
          </a:xfrm>
        </p:spPr>
        <p:txBody>
          <a:bodyPr/>
          <a:lstStyle/>
          <a:p>
            <a:pPr marL="0" indent="0" eaLnBrk="1" hangingPunct="1">
              <a:defRPr/>
            </a:pPr>
            <a:r>
              <a:rPr lang="en-US" dirty="0">
                <a:latin typeface="Arial Narrow" charset="0"/>
                <a:cs typeface="+mn-cs"/>
              </a:rPr>
              <a:t>Principle 3: Establish critical limits</a:t>
            </a:r>
          </a:p>
          <a:p>
            <a:pPr lvl="1" eaLnBrk="1" hangingPunct="1">
              <a:defRPr/>
            </a:pPr>
            <a:r>
              <a:rPr lang="en-US" dirty="0">
                <a:latin typeface="Arial Narrow" charset="0"/>
              </a:rPr>
              <a:t>For each CCP, establish minimum or maximum limits</a:t>
            </a:r>
          </a:p>
          <a:p>
            <a:pPr lvl="1" eaLnBrk="1" hangingPunct="1">
              <a:defRPr/>
            </a:pPr>
            <a:r>
              <a:rPr lang="en-US" dirty="0">
                <a:latin typeface="Arial Narrow" charset="0"/>
              </a:rPr>
              <a:t>These limits must be met </a:t>
            </a:r>
            <a:r>
              <a:rPr lang="en-US" dirty="0" smtClean="0">
                <a:latin typeface="Arial Narrow" charset="0"/>
              </a:rPr>
              <a:t>to </a:t>
            </a:r>
            <a:endParaRPr lang="en-US" dirty="0">
              <a:latin typeface="Arial Narrow" charset="0"/>
            </a:endParaRPr>
          </a:p>
          <a:p>
            <a:pPr lvl="2" eaLnBrk="1" hangingPunct="1">
              <a:defRPr/>
            </a:pPr>
            <a:r>
              <a:rPr lang="en-US" dirty="0">
                <a:latin typeface="Arial Narrow" charset="0"/>
              </a:rPr>
              <a:t>Prevent or eliminate the hazard</a:t>
            </a:r>
          </a:p>
          <a:p>
            <a:pPr lvl="2" eaLnBrk="1" hangingPunct="1">
              <a:defRPr/>
            </a:pPr>
            <a:r>
              <a:rPr lang="en-US" dirty="0">
                <a:latin typeface="Arial Narrow" charset="0"/>
              </a:rPr>
              <a:t>Reduce it to a safe level</a:t>
            </a:r>
          </a:p>
          <a:p>
            <a:pPr marL="571500" lvl="1" indent="-457200" eaLnBrk="1" hangingPunct="1">
              <a:defRPr/>
            </a:pPr>
            <a:endParaRPr lang="en-US" dirty="0">
              <a:latin typeface="Arial Narrow" charset="0"/>
            </a:endParaRPr>
          </a:p>
        </p:txBody>
      </p:sp>
      <p:grpSp>
        <p:nvGrpSpPr>
          <p:cNvPr id="461826" name="Group 9"/>
          <p:cNvGrpSpPr>
            <a:grpSpLocks/>
          </p:cNvGrpSpPr>
          <p:nvPr/>
        </p:nvGrpSpPr>
        <p:grpSpPr bwMode="auto">
          <a:xfrm>
            <a:off x="6554153" y="1149354"/>
            <a:ext cx="2286000" cy="3028950"/>
            <a:chOff x="4069" y="1087"/>
            <a:chExt cx="1440" cy="1908"/>
          </a:xfrm>
        </p:grpSpPr>
        <p:pic>
          <p:nvPicPr>
            <p:cNvPr id="461829" name="Picture 4" descr="slide_10_14"/>
            <p:cNvPicPr>
              <a:picLocks noChangeAspect="1" noChangeArrowheads="1"/>
            </p:cNvPicPr>
            <p:nvPr/>
          </p:nvPicPr>
          <p:blipFill>
            <a:blip r:embed="rId3">
              <a:clrChange>
                <a:clrFrom>
                  <a:srgbClr val="BAE0E3"/>
                </a:clrFrom>
                <a:clrTo>
                  <a:srgbClr val="BAE0E3">
                    <a:alpha val="0"/>
                  </a:srgbClr>
                </a:clrTo>
              </a:clrChange>
              <a:extLst>
                <a:ext uri="{28A0092B-C50C-407E-A947-70E740481C1C}">
                  <a14:useLocalDpi xmlns:a14="http://schemas.microsoft.com/office/drawing/2010/main" val="0"/>
                </a:ext>
              </a:extLst>
            </a:blip>
            <a:srcRect/>
            <a:stretch>
              <a:fillRect/>
            </a:stretch>
          </p:blipFill>
          <p:spPr bwMode="auto">
            <a:xfrm>
              <a:off x="4069" y="1087"/>
              <a:ext cx="1440" cy="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215" name="Text Box 5"/>
            <p:cNvSpPr txBox="1">
              <a:spLocks noChangeArrowheads="1"/>
            </p:cNvSpPr>
            <p:nvPr/>
          </p:nvSpPr>
          <p:spPr bwMode="auto">
            <a:xfrm>
              <a:off x="4392" y="1139"/>
              <a:ext cx="82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algn="ctr" eaLnBrk="1" hangingPunct="1">
                <a:defRPr/>
              </a:pPr>
              <a:r>
                <a:rPr lang="en-US" sz="2400" dirty="0" smtClean="0">
                  <a:cs typeface="+mn-cs"/>
                </a:rPr>
                <a:t>Critical </a:t>
              </a:r>
            </a:p>
            <a:p>
              <a:pPr algn="ctr" eaLnBrk="1" hangingPunct="1">
                <a:defRPr/>
              </a:pPr>
              <a:r>
                <a:rPr lang="en-US" sz="2400" dirty="0" smtClean="0">
                  <a:cs typeface="+mn-cs"/>
                </a:rPr>
                <a:t>Limit</a:t>
              </a:r>
            </a:p>
          </p:txBody>
        </p:sp>
      </p:grpSp>
      <p:sp>
        <p:nvSpPr>
          <p:cNvPr id="222212" name="Text Box 10"/>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8-13</a:t>
            </a:r>
          </a:p>
        </p:txBody>
      </p:sp>
      <p:sp>
        <p:nvSpPr>
          <p:cNvPr id="222213" name="Rectangle 14"/>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The 7 HACCP Principles</a:t>
            </a:r>
          </a:p>
        </p:txBody>
      </p:sp>
    </p:spTree>
    <p:extLst>
      <p:ext uri="{BB962C8B-B14F-4D97-AF65-F5344CB8AC3E}">
        <p14:creationId xmlns:p14="http://schemas.microsoft.com/office/powerpoint/2010/main" val="3980430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4"/>
          <p:cNvSpPr>
            <a:spLocks noGrp="1" noChangeArrowheads="1"/>
          </p:cNvSpPr>
          <p:nvPr>
            <p:ph type="body" idx="1"/>
          </p:nvPr>
        </p:nvSpPr>
        <p:spPr>
          <a:xfrm>
            <a:off x="393192" y="1143000"/>
            <a:ext cx="5797536" cy="4412963"/>
          </a:xfrm>
        </p:spPr>
        <p:txBody>
          <a:bodyPr/>
          <a:lstStyle/>
          <a:p>
            <a:pPr marL="0" indent="0" eaLnBrk="1" hangingPunct="1">
              <a:defRPr/>
            </a:pPr>
            <a:r>
              <a:rPr lang="en-US" dirty="0">
                <a:latin typeface="Arial Narrow" charset="0"/>
                <a:cs typeface="+mn-cs"/>
              </a:rPr>
              <a:t>Principle 4: Establish monitoring procedures</a:t>
            </a:r>
          </a:p>
          <a:p>
            <a:pPr lvl="1" eaLnBrk="1" hangingPunct="1">
              <a:defRPr/>
            </a:pPr>
            <a:r>
              <a:rPr lang="en-US" dirty="0">
                <a:latin typeface="Arial Narrow" charset="0"/>
              </a:rPr>
              <a:t>Determine the best way to check critical limits</a:t>
            </a:r>
          </a:p>
          <a:p>
            <a:pPr lvl="2" eaLnBrk="1" hangingPunct="1">
              <a:defRPr/>
            </a:pPr>
            <a:r>
              <a:rPr lang="en-US" dirty="0">
                <a:latin typeface="Arial Narrow" charset="0"/>
              </a:rPr>
              <a:t>Make sure they are </a:t>
            </a:r>
            <a:r>
              <a:rPr lang="en-US" dirty="0" smtClean="0">
                <a:latin typeface="Arial Narrow" charset="0"/>
              </a:rPr>
              <a:t>consistently </a:t>
            </a:r>
            <a:r>
              <a:rPr lang="en-US" dirty="0">
                <a:latin typeface="Arial Narrow" charset="0"/>
              </a:rPr>
              <a:t>met</a:t>
            </a:r>
          </a:p>
          <a:p>
            <a:pPr lvl="1" eaLnBrk="1" hangingPunct="1">
              <a:defRPr/>
            </a:pPr>
            <a:r>
              <a:rPr lang="en-US" dirty="0">
                <a:latin typeface="Arial Narrow" charset="0"/>
              </a:rPr>
              <a:t>Identify who will monitor them and how often</a:t>
            </a:r>
          </a:p>
          <a:p>
            <a:pPr marL="571500" lvl="1" indent="-457200" eaLnBrk="1" hangingPunct="1">
              <a:defRPr/>
            </a:pPr>
            <a:endParaRPr lang="en-US" dirty="0">
              <a:latin typeface="Arial Narrow" charset="0"/>
            </a:endParaRPr>
          </a:p>
        </p:txBody>
      </p:sp>
      <p:sp>
        <p:nvSpPr>
          <p:cNvPr id="223235" name="Text Box 9"/>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8-14</a:t>
            </a:r>
          </a:p>
        </p:txBody>
      </p:sp>
      <p:sp>
        <p:nvSpPr>
          <p:cNvPr id="223236" name="Rectangle 13"/>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The 7 HACCP Principles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768" y="1245032"/>
            <a:ext cx="2103120" cy="1917550"/>
          </a:xfrm>
          <a:prstGeom prst="rect">
            <a:avLst/>
          </a:prstGeom>
        </p:spPr>
      </p:pic>
    </p:spTree>
    <p:extLst>
      <p:ext uri="{BB962C8B-B14F-4D97-AF65-F5344CB8AC3E}">
        <p14:creationId xmlns:p14="http://schemas.microsoft.com/office/powerpoint/2010/main" val="10048909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Text Box 7"/>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8-15</a:t>
            </a:r>
          </a:p>
        </p:txBody>
      </p:sp>
      <p:sp>
        <p:nvSpPr>
          <p:cNvPr id="224259" name="Rectangle 11"/>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The 7 HACCP Principles</a:t>
            </a:r>
          </a:p>
        </p:txBody>
      </p:sp>
      <p:sp>
        <p:nvSpPr>
          <p:cNvPr id="224260" name="Rectangle 13"/>
          <p:cNvSpPr>
            <a:spLocks noGrp="1" noChangeArrowheads="1"/>
          </p:cNvSpPr>
          <p:nvPr>
            <p:ph type="body" idx="1"/>
          </p:nvPr>
        </p:nvSpPr>
        <p:spPr>
          <a:xfrm>
            <a:off x="393192" y="1143000"/>
            <a:ext cx="4883150" cy="2087880"/>
          </a:xfrm>
        </p:spPr>
        <p:txBody>
          <a:bodyPr/>
          <a:lstStyle/>
          <a:p>
            <a:pPr marL="0" indent="0" eaLnBrk="1" hangingPunct="1">
              <a:defRPr/>
            </a:pPr>
            <a:r>
              <a:rPr lang="en-US" dirty="0">
                <a:latin typeface="Arial Narrow" charset="0"/>
                <a:cs typeface="+mn-cs"/>
              </a:rPr>
              <a:t>Principle 5: Identify corrective actions</a:t>
            </a:r>
          </a:p>
          <a:p>
            <a:pPr lvl="1" eaLnBrk="1" hangingPunct="1">
              <a:defRPr/>
            </a:pPr>
            <a:r>
              <a:rPr lang="en-US" dirty="0">
                <a:latin typeface="Arial Narrow" charset="0"/>
              </a:rPr>
              <a:t>Identify steps that must be taken when a critical limit is not met</a:t>
            </a:r>
          </a:p>
          <a:p>
            <a:pPr lvl="1" eaLnBrk="1" hangingPunct="1">
              <a:defRPr/>
            </a:pPr>
            <a:r>
              <a:rPr lang="en-US" dirty="0">
                <a:latin typeface="Arial Narrow" charset="0"/>
              </a:rPr>
              <a:t>Determine these steps in advance</a:t>
            </a:r>
          </a:p>
          <a:p>
            <a:pPr marL="520700" lvl="1" indent="-406400" eaLnBrk="1" hangingPunct="1">
              <a:defRPr/>
            </a:pPr>
            <a:endParaRPr lang="en-US" dirty="0">
              <a:latin typeface="Arial Narrow" charset="0"/>
            </a:endParaRPr>
          </a:p>
          <a:p>
            <a:pPr marL="520700" lvl="1" indent="-406400" eaLnBrk="1" hangingPunct="1">
              <a:defRPr/>
            </a:pPr>
            <a:endParaRPr lang="en-US" dirty="0">
              <a:latin typeface="Arial Narrow"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4180" y="1243013"/>
            <a:ext cx="2098296" cy="1921969"/>
          </a:xfrm>
          <a:prstGeom prst="rect">
            <a:avLst/>
          </a:prstGeom>
        </p:spPr>
      </p:pic>
    </p:spTree>
    <p:extLst>
      <p:ext uri="{BB962C8B-B14F-4D97-AF65-F5344CB8AC3E}">
        <p14:creationId xmlns:p14="http://schemas.microsoft.com/office/powerpoint/2010/main" val="12405955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3"/>
          <p:cNvSpPr>
            <a:spLocks noGrp="1" noChangeArrowheads="1"/>
          </p:cNvSpPr>
          <p:nvPr>
            <p:ph type="body" idx="1"/>
          </p:nvPr>
        </p:nvSpPr>
        <p:spPr>
          <a:xfrm>
            <a:off x="393192" y="1143000"/>
            <a:ext cx="5482678" cy="3764280"/>
          </a:xfrm>
        </p:spPr>
        <p:txBody>
          <a:bodyPr/>
          <a:lstStyle/>
          <a:p>
            <a:pPr marL="0" indent="0" eaLnBrk="1" hangingPunct="1">
              <a:defRPr/>
            </a:pPr>
            <a:r>
              <a:rPr lang="en-US" dirty="0">
                <a:latin typeface="Arial Narrow" charset="0"/>
                <a:cs typeface="+mn-cs"/>
              </a:rPr>
              <a:t>Principle 6: Verify that the system works</a:t>
            </a:r>
          </a:p>
          <a:p>
            <a:pPr lvl="1" eaLnBrk="1" hangingPunct="1">
              <a:defRPr/>
            </a:pPr>
            <a:r>
              <a:rPr lang="en-US" dirty="0">
                <a:latin typeface="Arial Narrow" charset="0"/>
              </a:rPr>
              <a:t>Determine if the plan is working as intended</a:t>
            </a:r>
          </a:p>
          <a:p>
            <a:pPr lvl="1" eaLnBrk="1" hangingPunct="1">
              <a:defRPr/>
            </a:pPr>
            <a:r>
              <a:rPr lang="en-US" dirty="0">
                <a:latin typeface="Arial Narrow" charset="0"/>
              </a:rPr>
              <a:t>Evaluate the plan on a regular basis </a:t>
            </a:r>
            <a:r>
              <a:rPr lang="en-US" dirty="0" smtClean="0">
                <a:latin typeface="Arial Narrow" charset="0"/>
              </a:rPr>
              <a:t>using</a:t>
            </a:r>
            <a:endParaRPr lang="en-US" dirty="0">
              <a:latin typeface="Arial Narrow" charset="0"/>
            </a:endParaRPr>
          </a:p>
          <a:p>
            <a:pPr lvl="2" eaLnBrk="1" hangingPunct="1">
              <a:defRPr/>
            </a:pPr>
            <a:r>
              <a:rPr lang="en-US" dirty="0">
                <a:latin typeface="Arial Narrow" charset="0"/>
              </a:rPr>
              <a:t>Monitoring charts</a:t>
            </a:r>
          </a:p>
          <a:p>
            <a:pPr lvl="2" eaLnBrk="1" hangingPunct="1">
              <a:defRPr/>
            </a:pPr>
            <a:r>
              <a:rPr lang="en-US" dirty="0">
                <a:latin typeface="Arial Narrow" charset="0"/>
              </a:rPr>
              <a:t>Records</a:t>
            </a:r>
          </a:p>
          <a:p>
            <a:pPr lvl="2" eaLnBrk="1" hangingPunct="1">
              <a:defRPr/>
            </a:pPr>
            <a:r>
              <a:rPr lang="en-US" dirty="0">
                <a:latin typeface="Arial Narrow" charset="0"/>
              </a:rPr>
              <a:t>Hazard analysis</a:t>
            </a:r>
          </a:p>
          <a:p>
            <a:pPr lvl="1" eaLnBrk="1" hangingPunct="1">
              <a:defRPr/>
            </a:pPr>
            <a:r>
              <a:rPr lang="en-US" dirty="0">
                <a:latin typeface="Arial Narrow" charset="0"/>
              </a:rPr>
              <a:t>Determine if your plan prevents, reduces, or eliminates identified </a:t>
            </a:r>
            <a:r>
              <a:rPr lang="en-US" dirty="0" smtClean="0">
                <a:latin typeface="Arial Narrow" charset="0"/>
              </a:rPr>
              <a:t>hazards</a:t>
            </a:r>
            <a:endParaRPr lang="en-US" dirty="0">
              <a:latin typeface="Arial Narrow" charset="0"/>
            </a:endParaRPr>
          </a:p>
        </p:txBody>
      </p:sp>
      <p:sp>
        <p:nvSpPr>
          <p:cNvPr id="225284" name="Text Box 8"/>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8-16</a:t>
            </a:r>
          </a:p>
        </p:txBody>
      </p:sp>
      <p:sp>
        <p:nvSpPr>
          <p:cNvPr id="225285" name="Rectangle 12"/>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The 7 HACCP Principles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768" y="1243013"/>
            <a:ext cx="2103120" cy="1917550"/>
          </a:xfrm>
          <a:prstGeom prst="rect">
            <a:avLst/>
          </a:prstGeom>
        </p:spPr>
      </p:pic>
    </p:spTree>
    <p:extLst>
      <p:ext uri="{BB962C8B-B14F-4D97-AF65-F5344CB8AC3E}">
        <p14:creationId xmlns:p14="http://schemas.microsoft.com/office/powerpoint/2010/main" val="37446087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3"/>
          <p:cNvSpPr>
            <a:spLocks noGrp="1" noChangeArrowheads="1"/>
          </p:cNvSpPr>
          <p:nvPr>
            <p:ph type="body" idx="1"/>
          </p:nvPr>
        </p:nvSpPr>
        <p:spPr>
          <a:xfrm>
            <a:off x="393192" y="1143000"/>
            <a:ext cx="5257800" cy="4914900"/>
          </a:xfrm>
        </p:spPr>
        <p:txBody>
          <a:bodyPr/>
          <a:lstStyle/>
          <a:p>
            <a:pPr marL="0" indent="0" eaLnBrk="1" hangingPunct="1">
              <a:defRPr/>
            </a:pPr>
            <a:r>
              <a:rPr lang="en-US" dirty="0">
                <a:latin typeface="Arial Narrow" charset="0"/>
                <a:cs typeface="+mn-cs"/>
              </a:rPr>
              <a:t>Principle 7: Establish procedures for record keeping and documentation</a:t>
            </a:r>
          </a:p>
          <a:p>
            <a:pPr marL="0" indent="0" eaLnBrk="1" hangingPunct="1">
              <a:defRPr/>
            </a:pPr>
            <a:r>
              <a:rPr lang="en-US" dirty="0">
                <a:latin typeface="Arial Narrow" charset="0"/>
                <a:cs typeface="+mn-cs"/>
              </a:rPr>
              <a:t>Keep records for these actions:</a:t>
            </a:r>
          </a:p>
          <a:p>
            <a:pPr lvl="1" eaLnBrk="1" hangingPunct="1">
              <a:defRPr/>
            </a:pPr>
            <a:r>
              <a:rPr lang="en-US" dirty="0">
                <a:latin typeface="Arial Narrow" charset="0"/>
              </a:rPr>
              <a:t>Monitoring activities</a:t>
            </a:r>
          </a:p>
          <a:p>
            <a:pPr lvl="1" eaLnBrk="1" hangingPunct="1">
              <a:defRPr/>
            </a:pPr>
            <a:r>
              <a:rPr lang="en-US" dirty="0">
                <a:latin typeface="Arial Narrow" charset="0"/>
              </a:rPr>
              <a:t>Corrective actions</a:t>
            </a:r>
          </a:p>
          <a:p>
            <a:pPr lvl="1" eaLnBrk="1" hangingPunct="1">
              <a:defRPr/>
            </a:pPr>
            <a:r>
              <a:rPr lang="en-US" dirty="0">
                <a:latin typeface="Arial Narrow" charset="0"/>
              </a:rPr>
              <a:t>Validating equipment (checking for good working condition)</a:t>
            </a:r>
          </a:p>
          <a:p>
            <a:pPr lvl="1" eaLnBrk="1" hangingPunct="1">
              <a:defRPr/>
            </a:pPr>
            <a:r>
              <a:rPr lang="en-US" dirty="0">
                <a:latin typeface="Arial Narrow" charset="0"/>
              </a:rPr>
              <a:t>Working with suppliers </a:t>
            </a:r>
            <a:r>
              <a:rPr lang="en-US" dirty="0" smtClean="0">
                <a:latin typeface="Arial Narrow" charset="0"/>
              </a:rPr>
              <a:t>(</a:t>
            </a:r>
            <a:r>
              <a:rPr lang="en-US" dirty="0">
                <a:latin typeface="Arial Narrow" charset="0"/>
              </a:rPr>
              <a:t>invoices, specifications, etc.)</a:t>
            </a:r>
          </a:p>
        </p:txBody>
      </p:sp>
      <p:sp>
        <p:nvSpPr>
          <p:cNvPr id="226308" name="Text Box 9"/>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8-17</a:t>
            </a:r>
          </a:p>
        </p:txBody>
      </p:sp>
      <p:sp>
        <p:nvSpPr>
          <p:cNvPr id="226309" name="Rectangle 13"/>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The 7 HACCP Principles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768" y="1243013"/>
            <a:ext cx="2103120" cy="1917550"/>
          </a:xfrm>
          <a:prstGeom prst="rect">
            <a:avLst/>
          </a:prstGeom>
        </p:spPr>
      </p:pic>
    </p:spTree>
    <p:extLst>
      <p:ext uri="{BB962C8B-B14F-4D97-AF65-F5344CB8AC3E}">
        <p14:creationId xmlns:p14="http://schemas.microsoft.com/office/powerpoint/2010/main" val="39965527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3"/>
          <p:cNvSpPr>
            <a:spLocks noGrp="1" noChangeArrowheads="1"/>
          </p:cNvSpPr>
          <p:nvPr>
            <p:ph type="body" idx="1"/>
          </p:nvPr>
        </p:nvSpPr>
        <p:spPr>
          <a:xfrm>
            <a:off x="393192" y="1143000"/>
            <a:ext cx="6458738" cy="4475940"/>
          </a:xfrm>
        </p:spPr>
        <p:txBody>
          <a:bodyPr/>
          <a:lstStyle/>
          <a:p>
            <a:pPr marL="0" indent="0" eaLnBrk="1" hangingPunct="1">
              <a:defRPr/>
            </a:pPr>
            <a:r>
              <a:rPr lang="en-US" dirty="0">
                <a:latin typeface="Arial Narrow" charset="0"/>
                <a:cs typeface="+mn-cs"/>
              </a:rPr>
              <a:t>These specialized processing methods require a variance and may require a HACCP plan:</a:t>
            </a:r>
          </a:p>
          <a:p>
            <a:pPr lvl="1" eaLnBrk="1" hangingPunct="1">
              <a:defRPr/>
            </a:pPr>
            <a:r>
              <a:rPr lang="en-US" dirty="0">
                <a:latin typeface="Arial Narrow" charset="0"/>
              </a:rPr>
              <a:t>Smoking food as a method to preserve it (but not to enhance flavor)</a:t>
            </a:r>
          </a:p>
          <a:p>
            <a:pPr lvl="1" eaLnBrk="1" hangingPunct="1">
              <a:defRPr/>
            </a:pPr>
            <a:r>
              <a:rPr lang="en-US" dirty="0">
                <a:latin typeface="Arial Narrow" charset="0"/>
              </a:rPr>
              <a:t>Using food additives or components such as vinegar to preserve or alter food so it no longer requires time and temperature control for safety</a:t>
            </a:r>
          </a:p>
          <a:p>
            <a:pPr lvl="1" eaLnBrk="1" hangingPunct="1">
              <a:defRPr/>
            </a:pPr>
            <a:r>
              <a:rPr lang="en-US" dirty="0">
                <a:latin typeface="Arial Narrow" charset="0"/>
              </a:rPr>
              <a:t>Curing food</a:t>
            </a:r>
          </a:p>
          <a:p>
            <a:pPr lvl="1" eaLnBrk="1" hangingPunct="1">
              <a:defRPr/>
            </a:pPr>
            <a:r>
              <a:rPr lang="en-US" dirty="0">
                <a:latin typeface="Arial Narrow" charset="0"/>
              </a:rPr>
              <a:t>Custom-processing animals</a:t>
            </a:r>
          </a:p>
        </p:txBody>
      </p:sp>
      <p:sp>
        <p:nvSpPr>
          <p:cNvPr id="227331" name="Text Box 5"/>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8-18</a:t>
            </a:r>
          </a:p>
        </p:txBody>
      </p:sp>
      <p:sp>
        <p:nvSpPr>
          <p:cNvPr id="227332" name="Rectangle 7"/>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HACCP</a:t>
            </a:r>
          </a:p>
        </p:txBody>
      </p:sp>
    </p:spTree>
    <p:extLst>
      <p:ext uri="{BB962C8B-B14F-4D97-AF65-F5344CB8AC3E}">
        <p14:creationId xmlns:p14="http://schemas.microsoft.com/office/powerpoint/2010/main" val="23874121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3"/>
          <p:cNvSpPr>
            <a:spLocks noGrp="1" noChangeArrowheads="1"/>
          </p:cNvSpPr>
          <p:nvPr>
            <p:ph type="body" idx="1"/>
          </p:nvPr>
        </p:nvSpPr>
        <p:spPr>
          <a:xfrm>
            <a:off x="393192" y="1143000"/>
            <a:ext cx="6490224" cy="4563878"/>
          </a:xfrm>
        </p:spPr>
        <p:txBody>
          <a:bodyPr/>
          <a:lstStyle/>
          <a:p>
            <a:pPr marL="0" indent="0" eaLnBrk="1" hangingPunct="1">
              <a:defRPr/>
            </a:pPr>
            <a:r>
              <a:rPr lang="en-US" dirty="0">
                <a:latin typeface="Arial Narrow" charset="0"/>
                <a:cs typeface="+mn-cs"/>
              </a:rPr>
              <a:t>These specialized processing methods require a variance and may require a HACCP plan: </a:t>
            </a:r>
          </a:p>
          <a:p>
            <a:pPr lvl="1" eaLnBrk="1" hangingPunct="1">
              <a:defRPr/>
            </a:pPr>
            <a:r>
              <a:rPr lang="en-US" dirty="0">
                <a:latin typeface="Arial Narrow" charset="0"/>
              </a:rPr>
              <a:t>Packaging food using ROP methods </a:t>
            </a:r>
            <a:r>
              <a:rPr lang="en-US" dirty="0" smtClean="0">
                <a:latin typeface="Arial Narrow" charset="0"/>
              </a:rPr>
              <a:t>including</a:t>
            </a:r>
            <a:endParaRPr lang="en-US" dirty="0">
              <a:latin typeface="Arial Narrow" charset="0"/>
            </a:endParaRPr>
          </a:p>
          <a:p>
            <a:pPr lvl="2" eaLnBrk="1" hangingPunct="1">
              <a:defRPr/>
            </a:pPr>
            <a:r>
              <a:rPr lang="en-US" dirty="0">
                <a:latin typeface="Arial Narrow" charset="0"/>
              </a:rPr>
              <a:t>MAP</a:t>
            </a:r>
          </a:p>
          <a:p>
            <a:pPr lvl="2" eaLnBrk="1" hangingPunct="1">
              <a:defRPr/>
            </a:pPr>
            <a:r>
              <a:rPr lang="en-US" dirty="0">
                <a:latin typeface="Arial Narrow" charset="0"/>
              </a:rPr>
              <a:t>Vacuum-packed</a:t>
            </a:r>
          </a:p>
          <a:p>
            <a:pPr lvl="2" eaLnBrk="1" hangingPunct="1">
              <a:defRPr/>
            </a:pPr>
            <a:r>
              <a:rPr lang="en-US" i="1" dirty="0">
                <a:latin typeface="Arial Narrow" charset="0"/>
              </a:rPr>
              <a:t>Sous vide</a:t>
            </a:r>
          </a:p>
          <a:p>
            <a:pPr lvl="1" eaLnBrk="1" hangingPunct="1">
              <a:defRPr/>
            </a:pPr>
            <a:r>
              <a:rPr lang="en-US" dirty="0">
                <a:latin typeface="Arial Narrow" charset="0"/>
              </a:rPr>
              <a:t>Treating (e.g</a:t>
            </a:r>
            <a:r>
              <a:rPr lang="en-US" dirty="0" smtClean="0">
                <a:latin typeface="Arial Narrow" charset="0"/>
              </a:rPr>
              <a:t>. pasteurizing) </a:t>
            </a:r>
            <a:r>
              <a:rPr lang="en-US" dirty="0">
                <a:latin typeface="Arial Narrow" charset="0"/>
              </a:rPr>
              <a:t>juice on-site and packaging it for later sale</a:t>
            </a:r>
          </a:p>
          <a:p>
            <a:pPr lvl="1" eaLnBrk="1" hangingPunct="1">
              <a:defRPr/>
            </a:pPr>
            <a:r>
              <a:rPr lang="en-US" dirty="0">
                <a:latin typeface="Arial Narrow" charset="0"/>
              </a:rPr>
              <a:t>Sprouting seeds or beans</a:t>
            </a:r>
          </a:p>
        </p:txBody>
      </p:sp>
      <p:sp>
        <p:nvSpPr>
          <p:cNvPr id="228355" name="Text Box 4"/>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8-19</a:t>
            </a:r>
          </a:p>
        </p:txBody>
      </p:sp>
      <p:sp>
        <p:nvSpPr>
          <p:cNvPr id="228356" name="Rectangle 8"/>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HACCP</a:t>
            </a:r>
          </a:p>
        </p:txBody>
      </p:sp>
    </p:spTree>
    <p:extLst>
      <p:ext uri="{BB962C8B-B14F-4D97-AF65-F5344CB8AC3E}">
        <p14:creationId xmlns:p14="http://schemas.microsoft.com/office/powerpoint/2010/main" val="3623952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ext Box 5"/>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8-2</a:t>
            </a:r>
          </a:p>
        </p:txBody>
      </p:sp>
      <p:sp>
        <p:nvSpPr>
          <p:cNvPr id="210947" name="Rectangle 11"/>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Food Safety Management Systems</a:t>
            </a:r>
          </a:p>
        </p:txBody>
      </p:sp>
      <p:sp>
        <p:nvSpPr>
          <p:cNvPr id="210948" name="Rectangle 13"/>
          <p:cNvSpPr>
            <a:spLocks noGrp="1" noChangeArrowheads="1"/>
          </p:cNvSpPr>
          <p:nvPr>
            <p:ph type="body" idx="1"/>
          </p:nvPr>
        </p:nvSpPr>
        <p:spPr>
          <a:xfrm>
            <a:off x="393192" y="1143001"/>
            <a:ext cx="4927600" cy="3550920"/>
          </a:xfrm>
        </p:spPr>
        <p:txBody>
          <a:bodyPr/>
          <a:lstStyle/>
          <a:p>
            <a:pPr marL="0" indent="0" eaLnBrk="1" hangingPunct="1">
              <a:buFont typeface="Wingdings" pitchFamily="2" charset="2"/>
              <a:buNone/>
              <a:defRPr/>
            </a:pPr>
            <a:r>
              <a:rPr lang="en-US" dirty="0" smtClean="0">
                <a:ea typeface="+mn-ea"/>
                <a:cs typeface="+mn-cs"/>
              </a:rPr>
              <a:t>Food safety management system:</a:t>
            </a:r>
          </a:p>
          <a:p>
            <a:pPr lvl="1" eaLnBrk="1" hangingPunct="1">
              <a:buFont typeface="Wingdings" pitchFamily="2" charset="2"/>
              <a:buChar char="l"/>
              <a:defRPr/>
            </a:pPr>
            <a:r>
              <a:rPr lang="en-US" dirty="0" smtClean="0"/>
              <a:t>Group of practices and procedures intended to prevent foodborne illness</a:t>
            </a:r>
          </a:p>
          <a:p>
            <a:pPr lvl="1" eaLnBrk="1" hangingPunct="1">
              <a:buFont typeface="Wingdings" pitchFamily="2" charset="2"/>
              <a:buChar char="l"/>
              <a:defRPr/>
            </a:pPr>
            <a:r>
              <a:rPr lang="en-US" dirty="0" smtClean="0"/>
              <a:t>Actively controls risks and hazards throughout the flow of food</a:t>
            </a:r>
          </a:p>
          <a:p>
            <a:pPr marL="114300" lvl="1" indent="0" eaLnBrk="1" hangingPunct="1">
              <a:buFont typeface="Wingdings" pitchFamily="2" charset="2"/>
              <a:buNone/>
              <a:defRPr/>
            </a:pPr>
            <a:endParaRPr lang="en-US" dirty="0" smtClean="0"/>
          </a:p>
          <a:p>
            <a:pPr marL="571500" lvl="1" indent="-457200" eaLnBrk="1" hangingPunct="1">
              <a:buFont typeface="Wingdings" pitchFamily="2" charset="2"/>
              <a:buChar char="l"/>
              <a:defRPr/>
            </a:pPr>
            <a:endParaRPr lang="en-US" dirty="0" smtClean="0"/>
          </a:p>
        </p:txBody>
      </p:sp>
    </p:spTree>
    <p:extLst>
      <p:ext uri="{BB962C8B-B14F-4D97-AF65-F5344CB8AC3E}">
        <p14:creationId xmlns:p14="http://schemas.microsoft.com/office/powerpoint/2010/main" val="2624415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5"/>
          <p:cNvSpPr>
            <a:spLocks noGrp="1" noChangeArrowheads="1"/>
          </p:cNvSpPr>
          <p:nvPr>
            <p:ph type="body" sz="half" idx="1"/>
          </p:nvPr>
        </p:nvSpPr>
        <p:spPr>
          <a:xfrm>
            <a:off x="393192" y="1143000"/>
            <a:ext cx="8115300" cy="800100"/>
          </a:xfrm>
        </p:spPr>
        <p:txBody>
          <a:bodyPr/>
          <a:lstStyle/>
          <a:p>
            <a:pPr eaLnBrk="1" hangingPunct="1">
              <a:lnSpc>
                <a:spcPct val="100000"/>
              </a:lnSpc>
              <a:spcBef>
                <a:spcPct val="0"/>
              </a:spcBef>
              <a:buClrTx/>
              <a:buSzTx/>
              <a:defRPr/>
            </a:pPr>
            <a:r>
              <a:rPr lang="en-US" dirty="0">
                <a:latin typeface="Arial Narrow" charset="0"/>
                <a:cs typeface="+mn-cs"/>
              </a:rPr>
              <a:t>These are the foundation of a food safety management system:</a:t>
            </a:r>
          </a:p>
        </p:txBody>
      </p:sp>
      <p:sp>
        <p:nvSpPr>
          <p:cNvPr id="211974" name="Text Box 8"/>
          <p:cNvSpPr txBox="1">
            <a:spLocks noChangeArrowheads="1"/>
          </p:cNvSpPr>
          <p:nvPr/>
        </p:nvSpPr>
        <p:spPr bwMode="auto">
          <a:xfrm>
            <a:off x="5069134" y="3329542"/>
            <a:ext cx="3173239"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eaLnBrk="0" hangingPunct="0">
              <a:defRPr sz="3200" b="1">
                <a:solidFill>
                  <a:srgbClr val="FFFFFF"/>
                </a:solidFill>
                <a:latin typeface="Arial" charset="0"/>
              </a:defRPr>
            </a:lvl1pPr>
            <a:lvl2pPr marL="742950" indent="-285750" eaLnBrk="0" hangingPunct="0">
              <a:defRPr sz="3200" b="1">
                <a:solidFill>
                  <a:srgbClr val="FFFFFF"/>
                </a:solidFill>
                <a:latin typeface="Arial" charset="0"/>
              </a:defRPr>
            </a:lvl2pPr>
            <a:lvl3pPr marL="1143000" indent="-228600" eaLnBrk="0" hangingPunct="0">
              <a:defRPr sz="3200" b="1">
                <a:solidFill>
                  <a:srgbClr val="FFFFFF"/>
                </a:solidFill>
                <a:latin typeface="Arial" charset="0"/>
              </a:defRPr>
            </a:lvl3pPr>
            <a:lvl4pPr marL="1600200" indent="-228600" eaLnBrk="0" hangingPunct="0">
              <a:defRPr sz="3200" b="1">
                <a:solidFill>
                  <a:srgbClr val="FFFFFF"/>
                </a:solidFill>
                <a:latin typeface="Arial" charset="0"/>
              </a:defRPr>
            </a:lvl4pPr>
            <a:lvl5pPr marL="2057400" indent="-228600" eaLnBrk="0" hangingPunct="0">
              <a:defRPr sz="3200" b="1">
                <a:solidFill>
                  <a:srgbClr val="FFFFFF"/>
                </a:solidFill>
                <a:latin typeface="Arial" charset="0"/>
              </a:defRPr>
            </a:lvl5pPr>
            <a:lvl6pPr marL="2514600" indent="-228600" eaLnBrk="0" fontAlgn="base" hangingPunct="0">
              <a:spcBef>
                <a:spcPct val="0"/>
              </a:spcBef>
              <a:spcAft>
                <a:spcPct val="0"/>
              </a:spcAft>
              <a:defRPr sz="3200" b="1">
                <a:solidFill>
                  <a:srgbClr val="FFFFFF"/>
                </a:solidFill>
                <a:latin typeface="Arial" charset="0"/>
              </a:defRPr>
            </a:lvl6pPr>
            <a:lvl7pPr marL="2971800" indent="-228600" eaLnBrk="0" fontAlgn="base" hangingPunct="0">
              <a:spcBef>
                <a:spcPct val="0"/>
              </a:spcBef>
              <a:spcAft>
                <a:spcPct val="0"/>
              </a:spcAft>
              <a:defRPr sz="3200" b="1">
                <a:solidFill>
                  <a:srgbClr val="FFFFFF"/>
                </a:solidFill>
                <a:latin typeface="Arial" charset="0"/>
              </a:defRPr>
            </a:lvl7pPr>
            <a:lvl8pPr marL="3429000" indent="-228600" eaLnBrk="0" fontAlgn="base" hangingPunct="0">
              <a:spcBef>
                <a:spcPct val="0"/>
              </a:spcBef>
              <a:spcAft>
                <a:spcPct val="0"/>
              </a:spcAft>
              <a:defRPr sz="3200" b="1">
                <a:solidFill>
                  <a:srgbClr val="FFFFFF"/>
                </a:solidFill>
                <a:latin typeface="Arial" charset="0"/>
              </a:defRPr>
            </a:lvl8pPr>
            <a:lvl9pPr marL="3886200" indent="-228600" eaLnBrk="0" fontAlgn="base" hangingPunct="0">
              <a:spcBef>
                <a:spcPct val="0"/>
              </a:spcBef>
              <a:spcAft>
                <a:spcPct val="0"/>
              </a:spcAft>
              <a:defRPr sz="3200" b="1">
                <a:solidFill>
                  <a:srgbClr val="FFFFFF"/>
                </a:solidFill>
                <a:latin typeface="Arial" charset="0"/>
              </a:defRPr>
            </a:lvl9pPr>
          </a:lstStyle>
          <a:p>
            <a:pPr algn="ctr" eaLnBrk="1" hangingPunct="1">
              <a:lnSpc>
                <a:spcPct val="80000"/>
              </a:lnSpc>
              <a:spcBef>
                <a:spcPct val="50000"/>
              </a:spcBef>
              <a:defRPr/>
            </a:pPr>
            <a:r>
              <a:rPr lang="en-US" sz="1800" dirty="0" smtClean="0">
                <a:solidFill>
                  <a:srgbClr val="00AEEF"/>
                </a:solidFill>
                <a:latin typeface="+mj-lt"/>
                <a:ea typeface="+mn-ea"/>
                <a:cs typeface="+mn-cs"/>
              </a:rPr>
              <a:t>Food safety training program</a:t>
            </a:r>
          </a:p>
        </p:txBody>
      </p:sp>
      <p:sp>
        <p:nvSpPr>
          <p:cNvPr id="211972" name="AutoShape 11"/>
          <p:cNvSpPr>
            <a:spLocks noChangeArrowheads="1"/>
          </p:cNvSpPr>
          <p:nvPr/>
        </p:nvSpPr>
        <p:spPr bwMode="auto">
          <a:xfrm>
            <a:off x="3924300" y="4521200"/>
            <a:ext cx="1854200" cy="1371600"/>
          </a:xfrm>
          <a:prstGeom prst="flowChartAlternateProcess">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dirty="0">
              <a:cs typeface="+mn-cs"/>
            </a:endParaRPr>
          </a:p>
        </p:txBody>
      </p:sp>
      <p:sp>
        <p:nvSpPr>
          <p:cNvPr id="2" name="AutoShape 13"/>
          <p:cNvSpPr>
            <a:spLocks noChangeArrowheads="1"/>
          </p:cNvSpPr>
          <p:nvPr/>
        </p:nvSpPr>
        <p:spPr bwMode="auto">
          <a:xfrm>
            <a:off x="584200" y="2044700"/>
            <a:ext cx="2400300" cy="1244600"/>
          </a:xfrm>
          <a:prstGeom prst="flowChartAlternateProcess">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dirty="0">
              <a:cs typeface="+mn-cs"/>
            </a:endParaRPr>
          </a:p>
        </p:txBody>
      </p:sp>
      <p:sp>
        <p:nvSpPr>
          <p:cNvPr id="211976" name="AutoShape 15"/>
          <p:cNvSpPr>
            <a:spLocks noChangeArrowheads="1"/>
          </p:cNvSpPr>
          <p:nvPr/>
        </p:nvSpPr>
        <p:spPr bwMode="auto">
          <a:xfrm>
            <a:off x="749300" y="4508500"/>
            <a:ext cx="2311400" cy="1371600"/>
          </a:xfrm>
          <a:prstGeom prst="flowChartAlternateProcess">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dirty="0">
              <a:cs typeface="+mn-cs"/>
            </a:endParaRPr>
          </a:p>
        </p:txBody>
      </p:sp>
      <p:sp>
        <p:nvSpPr>
          <p:cNvPr id="211977" name="Text Box 18"/>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8-3</a:t>
            </a:r>
          </a:p>
        </p:txBody>
      </p:sp>
      <p:sp>
        <p:nvSpPr>
          <p:cNvPr id="211978" name="Rectangle 20"/>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Food Safety Programs</a:t>
            </a:r>
          </a:p>
        </p:txBody>
      </p:sp>
      <p:sp>
        <p:nvSpPr>
          <p:cNvPr id="3" name="Text Box 7"/>
          <p:cNvSpPr txBox="1">
            <a:spLocks noChangeArrowheads="1"/>
          </p:cNvSpPr>
          <p:nvPr/>
        </p:nvSpPr>
        <p:spPr bwMode="auto">
          <a:xfrm>
            <a:off x="5165091" y="5542404"/>
            <a:ext cx="2981325" cy="54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eaLnBrk="0" hangingPunct="0">
              <a:defRPr sz="3200" b="1">
                <a:solidFill>
                  <a:srgbClr val="FFFFFF"/>
                </a:solidFill>
                <a:latin typeface="Arial" charset="0"/>
              </a:defRPr>
            </a:lvl1pPr>
            <a:lvl2pPr marL="742950" indent="-285750" eaLnBrk="0" hangingPunct="0">
              <a:defRPr sz="3200" b="1">
                <a:solidFill>
                  <a:srgbClr val="FFFFFF"/>
                </a:solidFill>
                <a:latin typeface="Arial" charset="0"/>
              </a:defRPr>
            </a:lvl2pPr>
            <a:lvl3pPr marL="1143000" indent="-228600" eaLnBrk="0" hangingPunct="0">
              <a:defRPr sz="3200" b="1">
                <a:solidFill>
                  <a:srgbClr val="FFFFFF"/>
                </a:solidFill>
                <a:latin typeface="Arial" charset="0"/>
              </a:defRPr>
            </a:lvl3pPr>
            <a:lvl4pPr marL="1600200" indent="-228600" eaLnBrk="0" hangingPunct="0">
              <a:defRPr sz="3200" b="1">
                <a:solidFill>
                  <a:srgbClr val="FFFFFF"/>
                </a:solidFill>
                <a:latin typeface="Arial" charset="0"/>
              </a:defRPr>
            </a:lvl4pPr>
            <a:lvl5pPr marL="2057400" indent="-228600" eaLnBrk="0" hangingPunct="0">
              <a:defRPr sz="3200" b="1">
                <a:solidFill>
                  <a:srgbClr val="FFFFFF"/>
                </a:solidFill>
                <a:latin typeface="Arial" charset="0"/>
              </a:defRPr>
            </a:lvl5pPr>
            <a:lvl6pPr marL="2514600" indent="-228600" eaLnBrk="0" fontAlgn="base" hangingPunct="0">
              <a:spcBef>
                <a:spcPct val="0"/>
              </a:spcBef>
              <a:spcAft>
                <a:spcPct val="0"/>
              </a:spcAft>
              <a:defRPr sz="3200" b="1">
                <a:solidFill>
                  <a:srgbClr val="FFFFFF"/>
                </a:solidFill>
                <a:latin typeface="Arial" charset="0"/>
              </a:defRPr>
            </a:lvl6pPr>
            <a:lvl7pPr marL="2971800" indent="-228600" eaLnBrk="0" fontAlgn="base" hangingPunct="0">
              <a:spcBef>
                <a:spcPct val="0"/>
              </a:spcBef>
              <a:spcAft>
                <a:spcPct val="0"/>
              </a:spcAft>
              <a:defRPr sz="3200" b="1">
                <a:solidFill>
                  <a:srgbClr val="FFFFFF"/>
                </a:solidFill>
                <a:latin typeface="Arial" charset="0"/>
              </a:defRPr>
            </a:lvl7pPr>
            <a:lvl8pPr marL="3429000" indent="-228600" eaLnBrk="0" fontAlgn="base" hangingPunct="0">
              <a:spcBef>
                <a:spcPct val="0"/>
              </a:spcBef>
              <a:spcAft>
                <a:spcPct val="0"/>
              </a:spcAft>
              <a:defRPr sz="3200" b="1">
                <a:solidFill>
                  <a:srgbClr val="FFFFFF"/>
                </a:solidFill>
                <a:latin typeface="Arial" charset="0"/>
              </a:defRPr>
            </a:lvl8pPr>
            <a:lvl9pPr marL="3886200" indent="-228600" eaLnBrk="0" fontAlgn="base" hangingPunct="0">
              <a:spcBef>
                <a:spcPct val="0"/>
              </a:spcBef>
              <a:spcAft>
                <a:spcPct val="0"/>
              </a:spcAft>
              <a:defRPr sz="3200" b="1">
                <a:solidFill>
                  <a:srgbClr val="FFFFFF"/>
                </a:solidFill>
                <a:latin typeface="Arial" charset="0"/>
              </a:defRPr>
            </a:lvl9pPr>
          </a:lstStyle>
          <a:p>
            <a:pPr algn="ctr" eaLnBrk="1" hangingPunct="1">
              <a:lnSpc>
                <a:spcPct val="80000"/>
              </a:lnSpc>
              <a:spcBef>
                <a:spcPct val="50000"/>
              </a:spcBef>
              <a:defRPr/>
            </a:pPr>
            <a:r>
              <a:rPr lang="en-US" sz="1800" dirty="0" smtClean="0">
                <a:solidFill>
                  <a:srgbClr val="00AEEF"/>
                </a:solidFill>
                <a:latin typeface="+mj-lt"/>
                <a:ea typeface="+mn-ea"/>
                <a:cs typeface="+mn-cs"/>
              </a:rPr>
              <a:t>Quality control and </a:t>
            </a:r>
            <a:br>
              <a:rPr lang="en-US" sz="1800" dirty="0" smtClean="0">
                <a:solidFill>
                  <a:srgbClr val="00AEEF"/>
                </a:solidFill>
                <a:latin typeface="+mj-lt"/>
                <a:ea typeface="+mn-ea"/>
                <a:cs typeface="+mn-cs"/>
              </a:rPr>
            </a:br>
            <a:r>
              <a:rPr lang="en-US" sz="1800" dirty="0" smtClean="0">
                <a:solidFill>
                  <a:srgbClr val="00AEEF"/>
                </a:solidFill>
                <a:latin typeface="+mj-lt"/>
                <a:ea typeface="+mn-ea"/>
                <a:cs typeface="+mn-cs"/>
              </a:rPr>
              <a:t>assurance program</a:t>
            </a:r>
          </a:p>
        </p:txBody>
      </p:sp>
      <p:sp>
        <p:nvSpPr>
          <p:cNvPr id="4" name="Text Box 10"/>
          <p:cNvSpPr txBox="1">
            <a:spLocks noChangeArrowheads="1"/>
          </p:cNvSpPr>
          <p:nvPr/>
        </p:nvSpPr>
        <p:spPr bwMode="auto">
          <a:xfrm>
            <a:off x="1114578" y="5542404"/>
            <a:ext cx="2397125" cy="54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eaLnBrk="0" hangingPunct="0">
              <a:defRPr sz="3200" b="1">
                <a:solidFill>
                  <a:srgbClr val="FFFFFF"/>
                </a:solidFill>
                <a:latin typeface="Arial" charset="0"/>
              </a:defRPr>
            </a:lvl1pPr>
            <a:lvl2pPr marL="742950" indent="-285750" eaLnBrk="0" hangingPunct="0">
              <a:defRPr sz="3200" b="1">
                <a:solidFill>
                  <a:srgbClr val="FFFFFF"/>
                </a:solidFill>
                <a:latin typeface="Arial" charset="0"/>
              </a:defRPr>
            </a:lvl2pPr>
            <a:lvl3pPr marL="1143000" indent="-228600" eaLnBrk="0" hangingPunct="0">
              <a:defRPr sz="3200" b="1">
                <a:solidFill>
                  <a:srgbClr val="FFFFFF"/>
                </a:solidFill>
                <a:latin typeface="Arial" charset="0"/>
              </a:defRPr>
            </a:lvl3pPr>
            <a:lvl4pPr marL="1600200" indent="-228600" eaLnBrk="0" hangingPunct="0">
              <a:defRPr sz="3200" b="1">
                <a:solidFill>
                  <a:srgbClr val="FFFFFF"/>
                </a:solidFill>
                <a:latin typeface="Arial" charset="0"/>
              </a:defRPr>
            </a:lvl4pPr>
            <a:lvl5pPr marL="2057400" indent="-228600" eaLnBrk="0" hangingPunct="0">
              <a:defRPr sz="3200" b="1">
                <a:solidFill>
                  <a:srgbClr val="FFFFFF"/>
                </a:solidFill>
                <a:latin typeface="Arial" charset="0"/>
              </a:defRPr>
            </a:lvl5pPr>
            <a:lvl6pPr marL="2514600" indent="-228600" eaLnBrk="0" fontAlgn="base" hangingPunct="0">
              <a:spcBef>
                <a:spcPct val="0"/>
              </a:spcBef>
              <a:spcAft>
                <a:spcPct val="0"/>
              </a:spcAft>
              <a:defRPr sz="3200" b="1">
                <a:solidFill>
                  <a:srgbClr val="FFFFFF"/>
                </a:solidFill>
                <a:latin typeface="Arial" charset="0"/>
              </a:defRPr>
            </a:lvl6pPr>
            <a:lvl7pPr marL="2971800" indent="-228600" eaLnBrk="0" fontAlgn="base" hangingPunct="0">
              <a:spcBef>
                <a:spcPct val="0"/>
              </a:spcBef>
              <a:spcAft>
                <a:spcPct val="0"/>
              </a:spcAft>
              <a:defRPr sz="3200" b="1">
                <a:solidFill>
                  <a:srgbClr val="FFFFFF"/>
                </a:solidFill>
                <a:latin typeface="Arial" charset="0"/>
              </a:defRPr>
            </a:lvl7pPr>
            <a:lvl8pPr marL="3429000" indent="-228600" eaLnBrk="0" fontAlgn="base" hangingPunct="0">
              <a:spcBef>
                <a:spcPct val="0"/>
              </a:spcBef>
              <a:spcAft>
                <a:spcPct val="0"/>
              </a:spcAft>
              <a:defRPr sz="3200" b="1">
                <a:solidFill>
                  <a:srgbClr val="FFFFFF"/>
                </a:solidFill>
                <a:latin typeface="Arial" charset="0"/>
              </a:defRPr>
            </a:lvl8pPr>
            <a:lvl9pPr marL="3886200" indent="-228600" eaLnBrk="0" fontAlgn="base" hangingPunct="0">
              <a:spcBef>
                <a:spcPct val="0"/>
              </a:spcBef>
              <a:spcAft>
                <a:spcPct val="0"/>
              </a:spcAft>
              <a:defRPr sz="3200" b="1">
                <a:solidFill>
                  <a:srgbClr val="FFFFFF"/>
                </a:solidFill>
                <a:latin typeface="Arial" charset="0"/>
              </a:defRPr>
            </a:lvl9pPr>
          </a:lstStyle>
          <a:p>
            <a:pPr algn="ctr" eaLnBrk="1" hangingPunct="1">
              <a:lnSpc>
                <a:spcPct val="80000"/>
              </a:lnSpc>
              <a:spcBef>
                <a:spcPct val="50000"/>
              </a:spcBef>
              <a:defRPr/>
            </a:pPr>
            <a:r>
              <a:rPr lang="en-US" sz="1800" dirty="0" smtClean="0">
                <a:solidFill>
                  <a:srgbClr val="00AEEF"/>
                </a:solidFill>
                <a:latin typeface="+mj-lt"/>
                <a:ea typeface="+mn-ea"/>
                <a:cs typeface="+mn-cs"/>
              </a:rPr>
              <a:t>Supplier selection and specification program</a:t>
            </a:r>
          </a:p>
        </p:txBody>
      </p:sp>
      <p:sp>
        <p:nvSpPr>
          <p:cNvPr id="5" name="Text Box 6"/>
          <p:cNvSpPr txBox="1">
            <a:spLocks noChangeArrowheads="1"/>
          </p:cNvSpPr>
          <p:nvPr/>
        </p:nvSpPr>
        <p:spPr bwMode="auto">
          <a:xfrm>
            <a:off x="1032870" y="3329542"/>
            <a:ext cx="256054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eaLnBrk="0" hangingPunct="0">
              <a:defRPr sz="3200" b="1">
                <a:solidFill>
                  <a:srgbClr val="FFFFFF"/>
                </a:solidFill>
                <a:latin typeface="Arial" charset="0"/>
              </a:defRPr>
            </a:lvl1pPr>
            <a:lvl2pPr marL="742950" indent="-285750" eaLnBrk="0" hangingPunct="0">
              <a:defRPr sz="3200" b="1">
                <a:solidFill>
                  <a:srgbClr val="FFFFFF"/>
                </a:solidFill>
                <a:latin typeface="Arial" charset="0"/>
              </a:defRPr>
            </a:lvl2pPr>
            <a:lvl3pPr marL="1143000" indent="-228600" eaLnBrk="0" hangingPunct="0">
              <a:defRPr sz="3200" b="1">
                <a:solidFill>
                  <a:srgbClr val="FFFFFF"/>
                </a:solidFill>
                <a:latin typeface="Arial" charset="0"/>
              </a:defRPr>
            </a:lvl3pPr>
            <a:lvl4pPr marL="1600200" indent="-228600" eaLnBrk="0" hangingPunct="0">
              <a:defRPr sz="3200" b="1">
                <a:solidFill>
                  <a:srgbClr val="FFFFFF"/>
                </a:solidFill>
                <a:latin typeface="Arial" charset="0"/>
              </a:defRPr>
            </a:lvl4pPr>
            <a:lvl5pPr marL="2057400" indent="-228600" eaLnBrk="0" hangingPunct="0">
              <a:defRPr sz="3200" b="1">
                <a:solidFill>
                  <a:srgbClr val="FFFFFF"/>
                </a:solidFill>
                <a:latin typeface="Arial" charset="0"/>
              </a:defRPr>
            </a:lvl5pPr>
            <a:lvl6pPr marL="2514600" indent="-228600" eaLnBrk="0" fontAlgn="base" hangingPunct="0">
              <a:spcBef>
                <a:spcPct val="0"/>
              </a:spcBef>
              <a:spcAft>
                <a:spcPct val="0"/>
              </a:spcAft>
              <a:defRPr sz="3200" b="1">
                <a:solidFill>
                  <a:srgbClr val="FFFFFF"/>
                </a:solidFill>
                <a:latin typeface="Arial" charset="0"/>
              </a:defRPr>
            </a:lvl6pPr>
            <a:lvl7pPr marL="2971800" indent="-228600" eaLnBrk="0" fontAlgn="base" hangingPunct="0">
              <a:spcBef>
                <a:spcPct val="0"/>
              </a:spcBef>
              <a:spcAft>
                <a:spcPct val="0"/>
              </a:spcAft>
              <a:defRPr sz="3200" b="1">
                <a:solidFill>
                  <a:srgbClr val="FFFFFF"/>
                </a:solidFill>
                <a:latin typeface="Arial" charset="0"/>
              </a:defRPr>
            </a:lvl7pPr>
            <a:lvl8pPr marL="3429000" indent="-228600" eaLnBrk="0" fontAlgn="base" hangingPunct="0">
              <a:spcBef>
                <a:spcPct val="0"/>
              </a:spcBef>
              <a:spcAft>
                <a:spcPct val="0"/>
              </a:spcAft>
              <a:defRPr sz="3200" b="1">
                <a:solidFill>
                  <a:srgbClr val="FFFFFF"/>
                </a:solidFill>
                <a:latin typeface="Arial" charset="0"/>
              </a:defRPr>
            </a:lvl8pPr>
            <a:lvl9pPr marL="3886200" indent="-228600" eaLnBrk="0" fontAlgn="base" hangingPunct="0">
              <a:spcBef>
                <a:spcPct val="0"/>
              </a:spcBef>
              <a:spcAft>
                <a:spcPct val="0"/>
              </a:spcAft>
              <a:defRPr sz="3200" b="1">
                <a:solidFill>
                  <a:srgbClr val="FFFFFF"/>
                </a:solidFill>
                <a:latin typeface="Arial" charset="0"/>
              </a:defRPr>
            </a:lvl9pPr>
          </a:lstStyle>
          <a:p>
            <a:pPr algn="ctr" eaLnBrk="1" hangingPunct="1">
              <a:lnSpc>
                <a:spcPct val="80000"/>
              </a:lnSpc>
              <a:spcBef>
                <a:spcPct val="50000"/>
              </a:spcBef>
              <a:defRPr/>
            </a:pPr>
            <a:r>
              <a:rPr lang="en-US" sz="1800" dirty="0">
                <a:solidFill>
                  <a:schemeClr val="accent3"/>
                </a:solidFill>
                <a:latin typeface="+mj-lt"/>
                <a:ea typeface="+mn-ea"/>
                <a:cs typeface="+mn-cs"/>
              </a:rPr>
              <a:t>Personal hygiene program</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048" y="2052638"/>
            <a:ext cx="2100183" cy="1269047"/>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4194" y="2053529"/>
            <a:ext cx="2103118" cy="1267264"/>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04193" y="4255598"/>
            <a:ext cx="2103119" cy="1263677"/>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1580" y="4255597"/>
            <a:ext cx="2103120" cy="1263677"/>
          </a:xfrm>
          <a:prstGeom prst="rect">
            <a:avLst/>
          </a:prstGeom>
        </p:spPr>
      </p:pic>
    </p:spTree>
    <p:extLst>
      <p:ext uri="{BB962C8B-B14F-4D97-AF65-F5344CB8AC3E}">
        <p14:creationId xmlns:p14="http://schemas.microsoft.com/office/powerpoint/2010/main" val="3821615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5"/>
          <p:cNvSpPr>
            <a:spLocks noGrp="1" noChangeArrowheads="1"/>
          </p:cNvSpPr>
          <p:nvPr>
            <p:ph type="body" sz="half" idx="1"/>
          </p:nvPr>
        </p:nvSpPr>
        <p:spPr>
          <a:xfrm>
            <a:off x="393192" y="1143000"/>
            <a:ext cx="8115300" cy="800100"/>
          </a:xfrm>
        </p:spPr>
        <p:txBody>
          <a:bodyPr/>
          <a:lstStyle/>
          <a:p>
            <a:pPr eaLnBrk="1" hangingPunct="1">
              <a:lnSpc>
                <a:spcPct val="100000"/>
              </a:lnSpc>
              <a:spcBef>
                <a:spcPct val="0"/>
              </a:spcBef>
              <a:buClrTx/>
              <a:buSzTx/>
              <a:defRPr/>
            </a:pPr>
            <a:r>
              <a:rPr lang="en-US" dirty="0">
                <a:latin typeface="Arial Narrow" charset="0"/>
                <a:cs typeface="+mn-cs"/>
              </a:rPr>
              <a:t>These are the foundation of a food safety management system:</a:t>
            </a:r>
          </a:p>
        </p:txBody>
      </p:sp>
      <p:sp>
        <p:nvSpPr>
          <p:cNvPr id="212997" name="Text Box 18"/>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8-4</a:t>
            </a:r>
          </a:p>
        </p:txBody>
      </p:sp>
      <p:sp>
        <p:nvSpPr>
          <p:cNvPr id="212998" name="Rectangle 20"/>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Food Safety Programs</a:t>
            </a:r>
          </a:p>
        </p:txBody>
      </p:sp>
      <p:sp>
        <p:nvSpPr>
          <p:cNvPr id="14" name="Text Box 8"/>
          <p:cNvSpPr txBox="1">
            <a:spLocks noChangeArrowheads="1"/>
          </p:cNvSpPr>
          <p:nvPr/>
        </p:nvSpPr>
        <p:spPr bwMode="auto">
          <a:xfrm>
            <a:off x="5069134" y="3328358"/>
            <a:ext cx="3173239" cy="54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eaLnBrk="0" hangingPunct="0">
              <a:defRPr sz="3200" b="1">
                <a:solidFill>
                  <a:srgbClr val="FFFFFF"/>
                </a:solidFill>
                <a:latin typeface="Arial" charset="0"/>
              </a:defRPr>
            </a:lvl1pPr>
            <a:lvl2pPr marL="742950" indent="-285750" eaLnBrk="0" hangingPunct="0">
              <a:defRPr sz="3200" b="1">
                <a:solidFill>
                  <a:srgbClr val="FFFFFF"/>
                </a:solidFill>
                <a:latin typeface="Arial" charset="0"/>
              </a:defRPr>
            </a:lvl2pPr>
            <a:lvl3pPr marL="1143000" indent="-228600" eaLnBrk="0" hangingPunct="0">
              <a:defRPr sz="3200" b="1">
                <a:solidFill>
                  <a:srgbClr val="FFFFFF"/>
                </a:solidFill>
                <a:latin typeface="Arial" charset="0"/>
              </a:defRPr>
            </a:lvl3pPr>
            <a:lvl4pPr marL="1600200" indent="-228600" eaLnBrk="0" hangingPunct="0">
              <a:defRPr sz="3200" b="1">
                <a:solidFill>
                  <a:srgbClr val="FFFFFF"/>
                </a:solidFill>
                <a:latin typeface="Arial" charset="0"/>
              </a:defRPr>
            </a:lvl4pPr>
            <a:lvl5pPr marL="2057400" indent="-228600" eaLnBrk="0" hangingPunct="0">
              <a:defRPr sz="3200" b="1">
                <a:solidFill>
                  <a:srgbClr val="FFFFFF"/>
                </a:solidFill>
                <a:latin typeface="Arial" charset="0"/>
              </a:defRPr>
            </a:lvl5pPr>
            <a:lvl6pPr marL="2514600" indent="-228600" eaLnBrk="0" fontAlgn="base" hangingPunct="0">
              <a:spcBef>
                <a:spcPct val="0"/>
              </a:spcBef>
              <a:spcAft>
                <a:spcPct val="0"/>
              </a:spcAft>
              <a:defRPr sz="3200" b="1">
                <a:solidFill>
                  <a:srgbClr val="FFFFFF"/>
                </a:solidFill>
                <a:latin typeface="Arial" charset="0"/>
              </a:defRPr>
            </a:lvl6pPr>
            <a:lvl7pPr marL="2971800" indent="-228600" eaLnBrk="0" fontAlgn="base" hangingPunct="0">
              <a:spcBef>
                <a:spcPct val="0"/>
              </a:spcBef>
              <a:spcAft>
                <a:spcPct val="0"/>
              </a:spcAft>
              <a:defRPr sz="3200" b="1">
                <a:solidFill>
                  <a:srgbClr val="FFFFFF"/>
                </a:solidFill>
                <a:latin typeface="Arial" charset="0"/>
              </a:defRPr>
            </a:lvl7pPr>
            <a:lvl8pPr marL="3429000" indent="-228600" eaLnBrk="0" fontAlgn="base" hangingPunct="0">
              <a:spcBef>
                <a:spcPct val="0"/>
              </a:spcBef>
              <a:spcAft>
                <a:spcPct val="0"/>
              </a:spcAft>
              <a:defRPr sz="3200" b="1">
                <a:solidFill>
                  <a:srgbClr val="FFFFFF"/>
                </a:solidFill>
                <a:latin typeface="Arial" charset="0"/>
              </a:defRPr>
            </a:lvl8pPr>
            <a:lvl9pPr marL="3886200" indent="-228600" eaLnBrk="0" fontAlgn="base" hangingPunct="0">
              <a:spcBef>
                <a:spcPct val="0"/>
              </a:spcBef>
              <a:spcAft>
                <a:spcPct val="0"/>
              </a:spcAft>
              <a:defRPr sz="3200" b="1">
                <a:solidFill>
                  <a:srgbClr val="FFFFFF"/>
                </a:solidFill>
                <a:latin typeface="Arial" charset="0"/>
              </a:defRPr>
            </a:lvl9pPr>
          </a:lstStyle>
          <a:p>
            <a:pPr algn="ctr" eaLnBrk="1" hangingPunct="1">
              <a:lnSpc>
                <a:spcPct val="80000"/>
              </a:lnSpc>
              <a:spcBef>
                <a:spcPct val="50000"/>
              </a:spcBef>
              <a:defRPr/>
            </a:pPr>
            <a:r>
              <a:rPr lang="en-US" sz="1800" dirty="0" smtClean="0">
                <a:solidFill>
                  <a:srgbClr val="00AEEF"/>
                </a:solidFill>
                <a:latin typeface="+mj-lt"/>
                <a:ea typeface="+mn-ea"/>
                <a:cs typeface="+mn-cs"/>
              </a:rPr>
              <a:t>Standard operating </a:t>
            </a:r>
            <a:br>
              <a:rPr lang="en-US" sz="1800" dirty="0" smtClean="0">
                <a:solidFill>
                  <a:srgbClr val="00AEEF"/>
                </a:solidFill>
                <a:latin typeface="+mj-lt"/>
                <a:ea typeface="+mn-ea"/>
                <a:cs typeface="+mn-cs"/>
              </a:rPr>
            </a:br>
            <a:r>
              <a:rPr lang="en-US" sz="1800" dirty="0" smtClean="0">
                <a:solidFill>
                  <a:srgbClr val="00AEEF"/>
                </a:solidFill>
                <a:latin typeface="+mj-lt"/>
                <a:ea typeface="+mn-ea"/>
                <a:cs typeface="+mn-cs"/>
              </a:rPr>
              <a:t>procedures (SOPs)</a:t>
            </a:r>
          </a:p>
        </p:txBody>
      </p:sp>
      <p:sp>
        <p:nvSpPr>
          <p:cNvPr id="15" name="AutoShape 11"/>
          <p:cNvSpPr>
            <a:spLocks noChangeArrowheads="1"/>
          </p:cNvSpPr>
          <p:nvPr/>
        </p:nvSpPr>
        <p:spPr bwMode="auto">
          <a:xfrm>
            <a:off x="3924300" y="4521200"/>
            <a:ext cx="1854200" cy="1371600"/>
          </a:xfrm>
          <a:prstGeom prst="flowChartAlternateProcess">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dirty="0">
              <a:cs typeface="+mn-cs"/>
            </a:endParaRPr>
          </a:p>
        </p:txBody>
      </p:sp>
      <p:sp>
        <p:nvSpPr>
          <p:cNvPr id="16" name="AutoShape 13"/>
          <p:cNvSpPr>
            <a:spLocks noChangeArrowheads="1"/>
          </p:cNvSpPr>
          <p:nvPr/>
        </p:nvSpPr>
        <p:spPr bwMode="auto">
          <a:xfrm>
            <a:off x="584200" y="2044700"/>
            <a:ext cx="2400300" cy="1244600"/>
          </a:xfrm>
          <a:prstGeom prst="flowChartAlternateProcess">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dirty="0">
              <a:cs typeface="+mn-cs"/>
            </a:endParaRPr>
          </a:p>
        </p:txBody>
      </p:sp>
      <p:sp>
        <p:nvSpPr>
          <p:cNvPr id="17" name="AutoShape 15"/>
          <p:cNvSpPr>
            <a:spLocks noChangeArrowheads="1"/>
          </p:cNvSpPr>
          <p:nvPr/>
        </p:nvSpPr>
        <p:spPr bwMode="auto">
          <a:xfrm>
            <a:off x="749300" y="4508500"/>
            <a:ext cx="2311400" cy="1371600"/>
          </a:xfrm>
          <a:prstGeom prst="flowChartAlternateProcess">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dirty="0">
              <a:cs typeface="+mn-cs"/>
            </a:endParaRPr>
          </a:p>
        </p:txBody>
      </p:sp>
      <p:sp>
        <p:nvSpPr>
          <p:cNvPr id="18" name="Text Box 7"/>
          <p:cNvSpPr txBox="1">
            <a:spLocks noChangeArrowheads="1"/>
          </p:cNvSpPr>
          <p:nvPr/>
        </p:nvSpPr>
        <p:spPr bwMode="auto">
          <a:xfrm>
            <a:off x="5165091" y="5532580"/>
            <a:ext cx="2981325"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eaLnBrk="0" hangingPunct="0">
              <a:defRPr sz="3200" b="1">
                <a:solidFill>
                  <a:srgbClr val="FFFFFF"/>
                </a:solidFill>
                <a:latin typeface="Arial" charset="0"/>
              </a:defRPr>
            </a:lvl1pPr>
            <a:lvl2pPr marL="742950" indent="-285750" eaLnBrk="0" hangingPunct="0">
              <a:defRPr sz="3200" b="1">
                <a:solidFill>
                  <a:srgbClr val="FFFFFF"/>
                </a:solidFill>
                <a:latin typeface="Arial" charset="0"/>
              </a:defRPr>
            </a:lvl2pPr>
            <a:lvl3pPr marL="1143000" indent="-228600" eaLnBrk="0" hangingPunct="0">
              <a:defRPr sz="3200" b="1">
                <a:solidFill>
                  <a:srgbClr val="FFFFFF"/>
                </a:solidFill>
                <a:latin typeface="Arial" charset="0"/>
              </a:defRPr>
            </a:lvl3pPr>
            <a:lvl4pPr marL="1600200" indent="-228600" eaLnBrk="0" hangingPunct="0">
              <a:defRPr sz="3200" b="1">
                <a:solidFill>
                  <a:srgbClr val="FFFFFF"/>
                </a:solidFill>
                <a:latin typeface="Arial" charset="0"/>
              </a:defRPr>
            </a:lvl4pPr>
            <a:lvl5pPr marL="2057400" indent="-228600" eaLnBrk="0" hangingPunct="0">
              <a:defRPr sz="3200" b="1">
                <a:solidFill>
                  <a:srgbClr val="FFFFFF"/>
                </a:solidFill>
                <a:latin typeface="Arial" charset="0"/>
              </a:defRPr>
            </a:lvl5pPr>
            <a:lvl6pPr marL="2514600" indent="-228600" eaLnBrk="0" fontAlgn="base" hangingPunct="0">
              <a:spcBef>
                <a:spcPct val="0"/>
              </a:spcBef>
              <a:spcAft>
                <a:spcPct val="0"/>
              </a:spcAft>
              <a:defRPr sz="3200" b="1">
                <a:solidFill>
                  <a:srgbClr val="FFFFFF"/>
                </a:solidFill>
                <a:latin typeface="Arial" charset="0"/>
              </a:defRPr>
            </a:lvl6pPr>
            <a:lvl7pPr marL="2971800" indent="-228600" eaLnBrk="0" fontAlgn="base" hangingPunct="0">
              <a:spcBef>
                <a:spcPct val="0"/>
              </a:spcBef>
              <a:spcAft>
                <a:spcPct val="0"/>
              </a:spcAft>
              <a:defRPr sz="3200" b="1">
                <a:solidFill>
                  <a:srgbClr val="FFFFFF"/>
                </a:solidFill>
                <a:latin typeface="Arial" charset="0"/>
              </a:defRPr>
            </a:lvl7pPr>
            <a:lvl8pPr marL="3429000" indent="-228600" eaLnBrk="0" fontAlgn="base" hangingPunct="0">
              <a:spcBef>
                <a:spcPct val="0"/>
              </a:spcBef>
              <a:spcAft>
                <a:spcPct val="0"/>
              </a:spcAft>
              <a:defRPr sz="3200" b="1">
                <a:solidFill>
                  <a:srgbClr val="FFFFFF"/>
                </a:solidFill>
                <a:latin typeface="Arial" charset="0"/>
              </a:defRPr>
            </a:lvl8pPr>
            <a:lvl9pPr marL="3886200" indent="-228600" eaLnBrk="0" fontAlgn="base" hangingPunct="0">
              <a:spcBef>
                <a:spcPct val="0"/>
              </a:spcBef>
              <a:spcAft>
                <a:spcPct val="0"/>
              </a:spcAft>
              <a:defRPr sz="3200" b="1">
                <a:solidFill>
                  <a:srgbClr val="FFFFFF"/>
                </a:solidFill>
                <a:latin typeface="Arial" charset="0"/>
              </a:defRPr>
            </a:lvl9pPr>
          </a:lstStyle>
          <a:p>
            <a:pPr algn="ctr" eaLnBrk="1" hangingPunct="1">
              <a:lnSpc>
                <a:spcPct val="80000"/>
              </a:lnSpc>
              <a:spcBef>
                <a:spcPct val="50000"/>
              </a:spcBef>
              <a:defRPr/>
            </a:pPr>
            <a:r>
              <a:rPr lang="en-US" sz="1800" dirty="0" smtClean="0">
                <a:solidFill>
                  <a:srgbClr val="00AEEF"/>
                </a:solidFill>
                <a:latin typeface="+mj-lt"/>
                <a:ea typeface="+mn-ea"/>
                <a:cs typeface="+mn-cs"/>
              </a:rPr>
              <a:t>Pest control program</a:t>
            </a:r>
          </a:p>
        </p:txBody>
      </p:sp>
      <p:sp>
        <p:nvSpPr>
          <p:cNvPr id="19" name="Text Box 10"/>
          <p:cNvSpPr txBox="1">
            <a:spLocks noChangeArrowheads="1"/>
          </p:cNvSpPr>
          <p:nvPr/>
        </p:nvSpPr>
        <p:spPr bwMode="auto">
          <a:xfrm>
            <a:off x="806837" y="5532580"/>
            <a:ext cx="3020557" cy="54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eaLnBrk="0" hangingPunct="0">
              <a:defRPr sz="3200" b="1">
                <a:solidFill>
                  <a:srgbClr val="FFFFFF"/>
                </a:solidFill>
                <a:latin typeface="Arial" charset="0"/>
              </a:defRPr>
            </a:lvl1pPr>
            <a:lvl2pPr marL="742950" indent="-285750" eaLnBrk="0" hangingPunct="0">
              <a:defRPr sz="3200" b="1">
                <a:solidFill>
                  <a:srgbClr val="FFFFFF"/>
                </a:solidFill>
                <a:latin typeface="Arial" charset="0"/>
              </a:defRPr>
            </a:lvl2pPr>
            <a:lvl3pPr marL="1143000" indent="-228600" eaLnBrk="0" hangingPunct="0">
              <a:defRPr sz="3200" b="1">
                <a:solidFill>
                  <a:srgbClr val="FFFFFF"/>
                </a:solidFill>
                <a:latin typeface="Arial" charset="0"/>
              </a:defRPr>
            </a:lvl3pPr>
            <a:lvl4pPr marL="1600200" indent="-228600" eaLnBrk="0" hangingPunct="0">
              <a:defRPr sz="3200" b="1">
                <a:solidFill>
                  <a:srgbClr val="FFFFFF"/>
                </a:solidFill>
                <a:latin typeface="Arial" charset="0"/>
              </a:defRPr>
            </a:lvl4pPr>
            <a:lvl5pPr marL="2057400" indent="-228600" eaLnBrk="0" hangingPunct="0">
              <a:defRPr sz="3200" b="1">
                <a:solidFill>
                  <a:srgbClr val="FFFFFF"/>
                </a:solidFill>
                <a:latin typeface="Arial" charset="0"/>
              </a:defRPr>
            </a:lvl5pPr>
            <a:lvl6pPr marL="2514600" indent="-228600" eaLnBrk="0" fontAlgn="base" hangingPunct="0">
              <a:spcBef>
                <a:spcPct val="0"/>
              </a:spcBef>
              <a:spcAft>
                <a:spcPct val="0"/>
              </a:spcAft>
              <a:defRPr sz="3200" b="1">
                <a:solidFill>
                  <a:srgbClr val="FFFFFF"/>
                </a:solidFill>
                <a:latin typeface="Arial" charset="0"/>
              </a:defRPr>
            </a:lvl6pPr>
            <a:lvl7pPr marL="2971800" indent="-228600" eaLnBrk="0" fontAlgn="base" hangingPunct="0">
              <a:spcBef>
                <a:spcPct val="0"/>
              </a:spcBef>
              <a:spcAft>
                <a:spcPct val="0"/>
              </a:spcAft>
              <a:defRPr sz="3200" b="1">
                <a:solidFill>
                  <a:srgbClr val="FFFFFF"/>
                </a:solidFill>
                <a:latin typeface="Arial" charset="0"/>
              </a:defRPr>
            </a:lvl7pPr>
            <a:lvl8pPr marL="3429000" indent="-228600" eaLnBrk="0" fontAlgn="base" hangingPunct="0">
              <a:spcBef>
                <a:spcPct val="0"/>
              </a:spcBef>
              <a:spcAft>
                <a:spcPct val="0"/>
              </a:spcAft>
              <a:defRPr sz="3200" b="1">
                <a:solidFill>
                  <a:srgbClr val="FFFFFF"/>
                </a:solidFill>
                <a:latin typeface="Arial" charset="0"/>
              </a:defRPr>
            </a:lvl8pPr>
            <a:lvl9pPr marL="3886200" indent="-228600" eaLnBrk="0" fontAlgn="base" hangingPunct="0">
              <a:spcBef>
                <a:spcPct val="0"/>
              </a:spcBef>
              <a:spcAft>
                <a:spcPct val="0"/>
              </a:spcAft>
              <a:defRPr sz="3200" b="1">
                <a:solidFill>
                  <a:srgbClr val="FFFFFF"/>
                </a:solidFill>
                <a:latin typeface="Arial" charset="0"/>
              </a:defRPr>
            </a:lvl9pPr>
          </a:lstStyle>
          <a:p>
            <a:pPr algn="ctr" eaLnBrk="1" hangingPunct="1">
              <a:lnSpc>
                <a:spcPct val="80000"/>
              </a:lnSpc>
              <a:spcBef>
                <a:spcPct val="50000"/>
              </a:spcBef>
              <a:defRPr/>
            </a:pPr>
            <a:r>
              <a:rPr lang="en-US" sz="1800" dirty="0" smtClean="0">
                <a:solidFill>
                  <a:srgbClr val="00AEEF"/>
                </a:solidFill>
                <a:latin typeface="+mj-lt"/>
                <a:ea typeface="+mn-ea"/>
                <a:cs typeface="+mn-cs"/>
              </a:rPr>
              <a:t>Facility design and equipment maintenance program</a:t>
            </a:r>
          </a:p>
        </p:txBody>
      </p:sp>
      <p:sp>
        <p:nvSpPr>
          <p:cNvPr id="20" name="Text Box 6"/>
          <p:cNvSpPr txBox="1">
            <a:spLocks noChangeArrowheads="1"/>
          </p:cNvSpPr>
          <p:nvPr/>
        </p:nvSpPr>
        <p:spPr bwMode="auto">
          <a:xfrm>
            <a:off x="1036845" y="3328358"/>
            <a:ext cx="2560540" cy="54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eaLnBrk="0" hangingPunct="0">
              <a:defRPr sz="3200" b="1">
                <a:solidFill>
                  <a:srgbClr val="FFFFFF"/>
                </a:solidFill>
                <a:latin typeface="Arial" charset="0"/>
              </a:defRPr>
            </a:lvl1pPr>
            <a:lvl2pPr marL="742950" indent="-285750" eaLnBrk="0" hangingPunct="0">
              <a:defRPr sz="3200" b="1">
                <a:solidFill>
                  <a:srgbClr val="FFFFFF"/>
                </a:solidFill>
                <a:latin typeface="Arial" charset="0"/>
              </a:defRPr>
            </a:lvl2pPr>
            <a:lvl3pPr marL="1143000" indent="-228600" eaLnBrk="0" hangingPunct="0">
              <a:defRPr sz="3200" b="1">
                <a:solidFill>
                  <a:srgbClr val="FFFFFF"/>
                </a:solidFill>
                <a:latin typeface="Arial" charset="0"/>
              </a:defRPr>
            </a:lvl3pPr>
            <a:lvl4pPr marL="1600200" indent="-228600" eaLnBrk="0" hangingPunct="0">
              <a:defRPr sz="3200" b="1">
                <a:solidFill>
                  <a:srgbClr val="FFFFFF"/>
                </a:solidFill>
                <a:latin typeface="Arial" charset="0"/>
              </a:defRPr>
            </a:lvl4pPr>
            <a:lvl5pPr marL="2057400" indent="-228600" eaLnBrk="0" hangingPunct="0">
              <a:defRPr sz="3200" b="1">
                <a:solidFill>
                  <a:srgbClr val="FFFFFF"/>
                </a:solidFill>
                <a:latin typeface="Arial" charset="0"/>
              </a:defRPr>
            </a:lvl5pPr>
            <a:lvl6pPr marL="2514600" indent="-228600" eaLnBrk="0" fontAlgn="base" hangingPunct="0">
              <a:spcBef>
                <a:spcPct val="0"/>
              </a:spcBef>
              <a:spcAft>
                <a:spcPct val="0"/>
              </a:spcAft>
              <a:defRPr sz="3200" b="1">
                <a:solidFill>
                  <a:srgbClr val="FFFFFF"/>
                </a:solidFill>
                <a:latin typeface="Arial" charset="0"/>
              </a:defRPr>
            </a:lvl6pPr>
            <a:lvl7pPr marL="2971800" indent="-228600" eaLnBrk="0" fontAlgn="base" hangingPunct="0">
              <a:spcBef>
                <a:spcPct val="0"/>
              </a:spcBef>
              <a:spcAft>
                <a:spcPct val="0"/>
              </a:spcAft>
              <a:defRPr sz="3200" b="1">
                <a:solidFill>
                  <a:srgbClr val="FFFFFF"/>
                </a:solidFill>
                <a:latin typeface="Arial" charset="0"/>
              </a:defRPr>
            </a:lvl7pPr>
            <a:lvl8pPr marL="3429000" indent="-228600" eaLnBrk="0" fontAlgn="base" hangingPunct="0">
              <a:spcBef>
                <a:spcPct val="0"/>
              </a:spcBef>
              <a:spcAft>
                <a:spcPct val="0"/>
              </a:spcAft>
              <a:defRPr sz="3200" b="1">
                <a:solidFill>
                  <a:srgbClr val="FFFFFF"/>
                </a:solidFill>
                <a:latin typeface="Arial" charset="0"/>
              </a:defRPr>
            </a:lvl8pPr>
            <a:lvl9pPr marL="3886200" indent="-228600" eaLnBrk="0" fontAlgn="base" hangingPunct="0">
              <a:spcBef>
                <a:spcPct val="0"/>
              </a:spcBef>
              <a:spcAft>
                <a:spcPct val="0"/>
              </a:spcAft>
              <a:defRPr sz="3200" b="1">
                <a:solidFill>
                  <a:srgbClr val="FFFFFF"/>
                </a:solidFill>
                <a:latin typeface="Arial" charset="0"/>
              </a:defRPr>
            </a:lvl9pPr>
          </a:lstStyle>
          <a:p>
            <a:pPr algn="ctr" eaLnBrk="1" hangingPunct="1">
              <a:lnSpc>
                <a:spcPct val="80000"/>
              </a:lnSpc>
              <a:spcBef>
                <a:spcPct val="50000"/>
              </a:spcBef>
              <a:defRPr/>
            </a:pPr>
            <a:r>
              <a:rPr lang="en-US" sz="1800" dirty="0" smtClean="0">
                <a:solidFill>
                  <a:schemeClr val="accent3"/>
                </a:solidFill>
                <a:latin typeface="+mj-lt"/>
                <a:ea typeface="+mn-ea"/>
                <a:cs typeface="+mn-cs"/>
              </a:rPr>
              <a:t>Cleaning and </a:t>
            </a:r>
            <a:br>
              <a:rPr lang="en-US" sz="1800" dirty="0" smtClean="0">
                <a:solidFill>
                  <a:schemeClr val="accent3"/>
                </a:solidFill>
                <a:latin typeface="+mj-lt"/>
                <a:ea typeface="+mn-ea"/>
                <a:cs typeface="+mn-cs"/>
              </a:rPr>
            </a:br>
            <a:r>
              <a:rPr lang="en-US" sz="1800" dirty="0" smtClean="0">
                <a:solidFill>
                  <a:schemeClr val="accent3"/>
                </a:solidFill>
                <a:latin typeface="+mj-lt"/>
                <a:ea typeface="+mn-ea"/>
                <a:cs typeface="+mn-cs"/>
              </a:rPr>
              <a:t>sanitation program</a:t>
            </a:r>
            <a:endParaRPr lang="en-US" sz="1800" dirty="0">
              <a:solidFill>
                <a:schemeClr val="accent3"/>
              </a:solidFill>
              <a:latin typeface="+mj-lt"/>
              <a:ea typeface="+mn-ea"/>
              <a:cs typeface="+mn-cs"/>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284" y="2053066"/>
            <a:ext cx="2095661" cy="1268190"/>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8687" y="2053529"/>
            <a:ext cx="2094131" cy="1267264"/>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07880" y="4256937"/>
            <a:ext cx="2095746" cy="1260999"/>
          </a:xfrm>
          <a:prstGeom prst="rect">
            <a:avLst/>
          </a:prstGeom>
        </p:spPr>
      </p:pic>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1448" y="4255586"/>
            <a:ext cx="2091333" cy="1263699"/>
          </a:xfrm>
          <a:prstGeom prst="rect">
            <a:avLst/>
          </a:prstGeom>
        </p:spPr>
      </p:pic>
    </p:spTree>
    <p:extLst>
      <p:ext uri="{BB962C8B-B14F-4D97-AF65-F5344CB8AC3E}">
        <p14:creationId xmlns:p14="http://schemas.microsoft.com/office/powerpoint/2010/main" val="3394430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3"/>
          <p:cNvSpPr>
            <a:spLocks noGrp="1" noChangeArrowheads="1"/>
          </p:cNvSpPr>
          <p:nvPr>
            <p:ph type="body" idx="1"/>
          </p:nvPr>
        </p:nvSpPr>
        <p:spPr>
          <a:xfrm>
            <a:off x="393192" y="1143000"/>
            <a:ext cx="8307388" cy="4983163"/>
          </a:xfrm>
        </p:spPr>
        <p:txBody>
          <a:bodyPr/>
          <a:lstStyle/>
          <a:p>
            <a:pPr marL="0" indent="0" eaLnBrk="1" hangingPunct="1">
              <a:defRPr/>
            </a:pPr>
            <a:r>
              <a:rPr lang="en-US" dirty="0">
                <a:latin typeface="Arial Narrow" charset="0"/>
                <a:cs typeface="+mn-cs"/>
              </a:rPr>
              <a:t>Focuses on controlling the </a:t>
            </a:r>
            <a:r>
              <a:rPr lang="en-US" dirty="0" smtClean="0">
                <a:latin typeface="Arial Narrow" charset="0"/>
                <a:cs typeface="+mn-cs"/>
              </a:rPr>
              <a:t>five </a:t>
            </a:r>
            <a:r>
              <a:rPr lang="en-US" dirty="0">
                <a:latin typeface="Arial Narrow" charset="0"/>
                <a:cs typeface="+mn-cs"/>
              </a:rPr>
              <a:t>most common risk factors for foodborne illness: </a:t>
            </a:r>
          </a:p>
          <a:p>
            <a:pPr lvl="1" eaLnBrk="1" hangingPunct="1">
              <a:buSzTx/>
              <a:buFont typeface="Wingdings" charset="0"/>
              <a:buAutoNum type="arabicPeriod"/>
              <a:defRPr/>
            </a:pPr>
            <a:r>
              <a:rPr lang="en-US" dirty="0">
                <a:latin typeface="Arial Narrow" charset="0"/>
              </a:rPr>
              <a:t>Purchasing food from unsafe sources</a:t>
            </a:r>
          </a:p>
          <a:p>
            <a:pPr lvl="1" eaLnBrk="1" hangingPunct="1">
              <a:buSzTx/>
              <a:buFont typeface="Wingdings" charset="0"/>
              <a:buAutoNum type="arabicPeriod"/>
              <a:defRPr/>
            </a:pPr>
            <a:r>
              <a:rPr lang="en-US" dirty="0">
                <a:latin typeface="Arial Narrow" charset="0"/>
              </a:rPr>
              <a:t>Failing to cook food adequately</a:t>
            </a:r>
          </a:p>
          <a:p>
            <a:pPr lvl="1" eaLnBrk="1" hangingPunct="1">
              <a:buSzTx/>
              <a:buFont typeface="Wingdings" charset="0"/>
              <a:buAutoNum type="arabicPeriod"/>
              <a:defRPr/>
            </a:pPr>
            <a:r>
              <a:rPr lang="en-US" dirty="0">
                <a:latin typeface="Arial Narrow" charset="0"/>
              </a:rPr>
              <a:t>Holding food at incorrect temperatures</a:t>
            </a:r>
          </a:p>
          <a:p>
            <a:pPr lvl="1" eaLnBrk="1" hangingPunct="1">
              <a:buSzTx/>
              <a:buFont typeface="Wingdings" charset="0"/>
              <a:buAutoNum type="arabicPeriod"/>
              <a:defRPr/>
            </a:pPr>
            <a:r>
              <a:rPr lang="en-US" dirty="0">
                <a:latin typeface="Arial Narrow" charset="0"/>
              </a:rPr>
              <a:t>Using contaminated equipment</a:t>
            </a:r>
          </a:p>
          <a:p>
            <a:pPr lvl="1" eaLnBrk="1" hangingPunct="1">
              <a:buSzTx/>
              <a:buFont typeface="Wingdings" charset="0"/>
              <a:buAutoNum type="arabicPeriod"/>
              <a:defRPr/>
            </a:pPr>
            <a:r>
              <a:rPr lang="en-US" dirty="0">
                <a:latin typeface="Arial Narrow" charset="0"/>
              </a:rPr>
              <a:t>Practicing poor personal hygiene</a:t>
            </a:r>
          </a:p>
        </p:txBody>
      </p:sp>
      <p:sp>
        <p:nvSpPr>
          <p:cNvPr id="214019" name="Text Box 6"/>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8-5</a:t>
            </a:r>
          </a:p>
        </p:txBody>
      </p:sp>
      <p:sp>
        <p:nvSpPr>
          <p:cNvPr id="214020" name="Rectangle 8"/>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Active Managerial Control</a:t>
            </a:r>
          </a:p>
        </p:txBody>
      </p:sp>
    </p:spTree>
    <p:extLst>
      <p:ext uri="{BB962C8B-B14F-4D97-AF65-F5344CB8AC3E}">
        <p14:creationId xmlns:p14="http://schemas.microsoft.com/office/powerpoint/2010/main" val="2963503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3"/>
          <p:cNvSpPr>
            <a:spLocks noGrp="1" noChangeArrowheads="1"/>
          </p:cNvSpPr>
          <p:nvPr>
            <p:ph type="body" idx="1"/>
          </p:nvPr>
        </p:nvSpPr>
        <p:spPr>
          <a:xfrm>
            <a:off x="393192" y="1143000"/>
            <a:ext cx="7529255" cy="4910256"/>
          </a:xfrm>
        </p:spPr>
        <p:txBody>
          <a:bodyPr/>
          <a:lstStyle/>
          <a:p>
            <a:pPr marL="0" indent="0" eaLnBrk="1" hangingPunct="1">
              <a:buFont typeface="Wingdings" pitchFamily="2" charset="2"/>
              <a:buNone/>
              <a:defRPr/>
            </a:pPr>
            <a:r>
              <a:rPr lang="en-US" dirty="0" smtClean="0">
                <a:ea typeface="+mn-ea"/>
                <a:cs typeface="+mn-cs"/>
              </a:rPr>
              <a:t>There are many ways to achieve active managerial control in the operation: </a:t>
            </a:r>
          </a:p>
          <a:p>
            <a:pPr lvl="1" eaLnBrk="1" hangingPunct="1">
              <a:buFont typeface="Wingdings" pitchFamily="2" charset="2"/>
              <a:buChar char="l"/>
              <a:defRPr/>
            </a:pPr>
            <a:r>
              <a:rPr lang="en-US" dirty="0" smtClean="0"/>
              <a:t>Training programs</a:t>
            </a:r>
          </a:p>
          <a:p>
            <a:pPr lvl="1" eaLnBrk="1" hangingPunct="1">
              <a:buFont typeface="Wingdings" pitchFamily="2" charset="2"/>
              <a:buChar char="l"/>
              <a:defRPr/>
            </a:pPr>
            <a:r>
              <a:rPr lang="en-US" dirty="0" smtClean="0"/>
              <a:t>Manager supervision</a:t>
            </a:r>
          </a:p>
          <a:p>
            <a:pPr lvl="1" eaLnBrk="1" hangingPunct="1">
              <a:buFont typeface="Wingdings" pitchFamily="2" charset="2"/>
              <a:buChar char="l"/>
              <a:defRPr/>
            </a:pPr>
            <a:r>
              <a:rPr lang="en-US" dirty="0" smtClean="0"/>
              <a:t>Incorporation</a:t>
            </a:r>
            <a:r>
              <a:rPr lang="en-US" dirty="0"/>
              <a:t> </a:t>
            </a:r>
            <a:r>
              <a:rPr lang="en-US" dirty="0" smtClean="0"/>
              <a:t>of standard operating procedures (SOPs)</a:t>
            </a:r>
          </a:p>
          <a:p>
            <a:pPr lvl="1" eaLnBrk="1" hangingPunct="1">
              <a:buFont typeface="Wingdings" pitchFamily="2" charset="2"/>
              <a:buChar char="l"/>
              <a:defRPr/>
            </a:pPr>
            <a:r>
              <a:rPr lang="en-US" dirty="0" smtClean="0"/>
              <a:t>HACCP</a:t>
            </a:r>
          </a:p>
          <a:p>
            <a:pPr marL="0" lvl="1" indent="0" eaLnBrk="1" hangingPunct="1">
              <a:buSzTx/>
              <a:buFont typeface="Wingdings" pitchFamily="2" charset="2"/>
              <a:buNone/>
              <a:defRPr/>
            </a:pPr>
            <a:r>
              <a:rPr lang="en-US" sz="2400" b="1" dirty="0">
                <a:solidFill>
                  <a:srgbClr val="005CAB"/>
                </a:solidFill>
                <a:ea typeface="+mn-ea"/>
                <a:cs typeface="+mn-cs"/>
              </a:rPr>
              <a:t>These are critical to the success of active managerial </a:t>
            </a:r>
            <a:r>
              <a:rPr lang="en-US" sz="2400" b="1" dirty="0" smtClean="0">
                <a:solidFill>
                  <a:srgbClr val="005CAB"/>
                </a:solidFill>
                <a:ea typeface="+mn-ea"/>
                <a:cs typeface="+mn-cs"/>
              </a:rPr>
              <a:t>control:</a:t>
            </a:r>
            <a:endParaRPr lang="en-US" dirty="0" smtClean="0"/>
          </a:p>
          <a:p>
            <a:pPr lvl="1" eaLnBrk="1" hangingPunct="1">
              <a:buFont typeface="Wingdings" pitchFamily="2" charset="2"/>
              <a:buChar char="l"/>
              <a:defRPr/>
            </a:pPr>
            <a:r>
              <a:rPr lang="en-US" dirty="0" smtClean="0"/>
              <a:t>Monitoring critical activities in the operation</a:t>
            </a:r>
          </a:p>
          <a:p>
            <a:pPr lvl="1" eaLnBrk="1" hangingPunct="1">
              <a:buFont typeface="Wingdings" pitchFamily="2" charset="2"/>
              <a:buChar char="l"/>
              <a:defRPr/>
            </a:pPr>
            <a:r>
              <a:rPr lang="en-US" dirty="0" smtClean="0"/>
              <a:t>Taking the necessary corrective action when required</a:t>
            </a:r>
          </a:p>
          <a:p>
            <a:pPr lvl="1" eaLnBrk="1" hangingPunct="1">
              <a:buFont typeface="Wingdings" pitchFamily="2" charset="2"/>
              <a:buChar char="l"/>
              <a:defRPr/>
            </a:pPr>
            <a:r>
              <a:rPr lang="en-US" dirty="0" smtClean="0"/>
              <a:t>Verifying that the actions taken control the risks factors</a:t>
            </a:r>
            <a:endParaRPr lang="en-US" dirty="0"/>
          </a:p>
          <a:p>
            <a:pPr marL="114300" lvl="1" indent="0" eaLnBrk="1" hangingPunct="1">
              <a:buSzTx/>
              <a:buFont typeface="Wingdings" pitchFamily="2" charset="2"/>
              <a:buNone/>
              <a:defRPr/>
            </a:pPr>
            <a:endParaRPr lang="en-US" dirty="0" smtClean="0"/>
          </a:p>
        </p:txBody>
      </p:sp>
      <p:sp>
        <p:nvSpPr>
          <p:cNvPr id="215043" name="Text Box 6"/>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8-6</a:t>
            </a:r>
          </a:p>
        </p:txBody>
      </p:sp>
      <p:sp>
        <p:nvSpPr>
          <p:cNvPr id="215044" name="Rectangle 8"/>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Active Managerial Control</a:t>
            </a:r>
          </a:p>
        </p:txBody>
      </p:sp>
    </p:spTree>
    <p:extLst>
      <p:ext uri="{BB962C8B-B14F-4D97-AF65-F5344CB8AC3E}">
        <p14:creationId xmlns:p14="http://schemas.microsoft.com/office/powerpoint/2010/main" val="2617975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3"/>
          <p:cNvSpPr>
            <a:spLocks noGrp="1" noChangeArrowheads="1"/>
          </p:cNvSpPr>
          <p:nvPr>
            <p:ph type="body" idx="1"/>
          </p:nvPr>
        </p:nvSpPr>
        <p:spPr>
          <a:xfrm>
            <a:off x="393192" y="1143000"/>
            <a:ext cx="5062868" cy="5015219"/>
          </a:xfrm>
        </p:spPr>
        <p:txBody>
          <a:bodyPr/>
          <a:lstStyle/>
          <a:p>
            <a:pPr marL="0" indent="0" eaLnBrk="1" hangingPunct="1">
              <a:buFont typeface="Wingdings" pitchFamily="2" charset="2"/>
              <a:buNone/>
              <a:defRPr/>
            </a:pPr>
            <a:r>
              <a:rPr lang="en-US" dirty="0" smtClean="0">
                <a:ea typeface="+mn-ea"/>
                <a:cs typeface="+mn-cs"/>
              </a:rPr>
              <a:t>The FDA provides recommendations for controlling the common risk factors for  foodborne illness: </a:t>
            </a:r>
            <a:endParaRPr lang="en-US" sz="2200" dirty="0">
              <a:ea typeface="+mn-ea"/>
              <a:cs typeface="+mn-cs"/>
            </a:endParaRPr>
          </a:p>
          <a:p>
            <a:pPr lvl="1" eaLnBrk="1" hangingPunct="1">
              <a:buFont typeface="Wingdings" pitchFamily="2" charset="2"/>
              <a:buChar char="l"/>
              <a:defRPr/>
            </a:pPr>
            <a:r>
              <a:rPr lang="en-US" dirty="0"/>
              <a:t>Demonstration of </a:t>
            </a:r>
            <a:r>
              <a:rPr lang="en-US" dirty="0" smtClean="0"/>
              <a:t>knowledge</a:t>
            </a:r>
          </a:p>
          <a:p>
            <a:pPr lvl="1" eaLnBrk="1" hangingPunct="1">
              <a:buFont typeface="Wingdings" pitchFamily="2" charset="2"/>
              <a:buChar char="l"/>
              <a:defRPr/>
            </a:pPr>
            <a:r>
              <a:rPr lang="en-US" dirty="0" smtClean="0"/>
              <a:t>Staff </a:t>
            </a:r>
            <a:r>
              <a:rPr lang="en-US" dirty="0"/>
              <a:t>health </a:t>
            </a:r>
            <a:r>
              <a:rPr lang="en-US" dirty="0" smtClean="0"/>
              <a:t>controls</a:t>
            </a:r>
          </a:p>
          <a:p>
            <a:pPr lvl="1" eaLnBrk="1" hangingPunct="1">
              <a:buFont typeface="Wingdings" pitchFamily="2" charset="2"/>
              <a:buChar char="l"/>
              <a:defRPr/>
            </a:pPr>
            <a:r>
              <a:rPr lang="en-US" dirty="0" smtClean="0"/>
              <a:t>Controlling hands as a vehicle of contamination</a:t>
            </a:r>
          </a:p>
          <a:p>
            <a:pPr lvl="1" eaLnBrk="1" hangingPunct="1">
              <a:buFont typeface="Wingdings" pitchFamily="2" charset="2"/>
              <a:buChar char="l"/>
              <a:defRPr/>
            </a:pPr>
            <a:r>
              <a:rPr lang="en-US" dirty="0" smtClean="0"/>
              <a:t>Time and temperature parameters for controlling pathogens</a:t>
            </a:r>
          </a:p>
          <a:p>
            <a:pPr lvl="1" eaLnBrk="1" hangingPunct="1">
              <a:buFont typeface="Wingdings" pitchFamily="2" charset="2"/>
              <a:buChar char="l"/>
              <a:defRPr/>
            </a:pPr>
            <a:r>
              <a:rPr lang="en-US" dirty="0" smtClean="0"/>
              <a:t>Consumer advisories</a:t>
            </a:r>
          </a:p>
          <a:p>
            <a:pPr marL="114300" lvl="1" indent="0" eaLnBrk="1" hangingPunct="1">
              <a:buFont typeface="Wingdings" pitchFamily="2" charset="2"/>
              <a:buNone/>
              <a:defRPr/>
            </a:pPr>
            <a:endParaRPr lang="en-US" dirty="0"/>
          </a:p>
        </p:txBody>
      </p:sp>
      <p:sp>
        <p:nvSpPr>
          <p:cNvPr id="216067" name="Text Box 4"/>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8-7</a:t>
            </a:r>
          </a:p>
        </p:txBody>
      </p:sp>
      <p:sp>
        <p:nvSpPr>
          <p:cNvPr id="216068" name="Rectangle 6"/>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Active Managerial Control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6756" y="1243013"/>
            <a:ext cx="1893143" cy="1410255"/>
          </a:xfrm>
          <a:prstGeom prst="rect">
            <a:avLst/>
          </a:prstGeom>
        </p:spPr>
      </p:pic>
    </p:spTree>
    <p:extLst>
      <p:ext uri="{BB962C8B-B14F-4D97-AF65-F5344CB8AC3E}">
        <p14:creationId xmlns:p14="http://schemas.microsoft.com/office/powerpoint/2010/main" val="475969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3"/>
          <p:cNvSpPr>
            <a:spLocks noGrp="1" noChangeArrowheads="1"/>
          </p:cNvSpPr>
          <p:nvPr>
            <p:ph type="body" idx="1"/>
          </p:nvPr>
        </p:nvSpPr>
        <p:spPr>
          <a:xfrm>
            <a:off x="393192" y="1143000"/>
            <a:ext cx="6238337" cy="4675369"/>
          </a:xfrm>
        </p:spPr>
        <p:txBody>
          <a:bodyPr/>
          <a:lstStyle/>
          <a:p>
            <a:pPr marL="0" indent="0" eaLnBrk="1" hangingPunct="1">
              <a:defRPr/>
            </a:pPr>
            <a:r>
              <a:rPr lang="en-US" dirty="0">
                <a:latin typeface="Arial Narrow" charset="0"/>
                <a:cs typeface="+mn-cs"/>
              </a:rPr>
              <a:t>The HACCP </a:t>
            </a:r>
            <a:r>
              <a:rPr lang="en-US" dirty="0" smtClean="0">
                <a:latin typeface="Arial Narrow" charset="0"/>
                <a:cs typeface="+mn-cs"/>
              </a:rPr>
              <a:t>approach:</a:t>
            </a:r>
            <a:endParaRPr lang="en-US" dirty="0">
              <a:latin typeface="Arial Narrow" charset="0"/>
              <a:cs typeface="+mn-cs"/>
            </a:endParaRPr>
          </a:p>
          <a:p>
            <a:pPr lvl="1" eaLnBrk="1" hangingPunct="1">
              <a:defRPr/>
            </a:pPr>
            <a:r>
              <a:rPr lang="en-US" dirty="0">
                <a:latin typeface="Arial Narrow" charset="0"/>
              </a:rPr>
              <a:t>HACCP is based on identifying significant biological, chemical, or physical hazards at specific points within </a:t>
            </a:r>
            <a:r>
              <a:rPr lang="en-US" dirty="0" smtClean="0">
                <a:latin typeface="Arial Narrow" charset="0"/>
              </a:rPr>
              <a:t/>
            </a:r>
            <a:br>
              <a:rPr lang="en-US" dirty="0" smtClean="0">
                <a:latin typeface="Arial Narrow" charset="0"/>
              </a:rPr>
            </a:br>
            <a:r>
              <a:rPr lang="en-US" dirty="0" smtClean="0">
                <a:latin typeface="Arial Narrow" charset="0"/>
              </a:rPr>
              <a:t>a </a:t>
            </a:r>
            <a:r>
              <a:rPr lang="en-US" dirty="0">
                <a:latin typeface="Arial Narrow" charset="0"/>
              </a:rPr>
              <a:t>product</a:t>
            </a:r>
            <a:r>
              <a:rPr lang="ja-JP" altLang="en-US" dirty="0">
                <a:latin typeface="Arial Narrow" charset="0"/>
              </a:rPr>
              <a:t>’</a:t>
            </a:r>
            <a:r>
              <a:rPr lang="en-US" dirty="0">
                <a:latin typeface="Arial Narrow" charset="0"/>
              </a:rPr>
              <a:t>s flow through an operation</a:t>
            </a:r>
          </a:p>
          <a:p>
            <a:pPr lvl="1" eaLnBrk="1" hangingPunct="1">
              <a:defRPr/>
            </a:pPr>
            <a:r>
              <a:rPr lang="en-US" dirty="0">
                <a:latin typeface="Arial Narrow" charset="0"/>
              </a:rPr>
              <a:t>Once identified, hazards can be prevented, eliminated, or reduced to safe levels</a:t>
            </a:r>
          </a:p>
          <a:p>
            <a:pPr marL="0" indent="0" eaLnBrk="1" hangingPunct="1">
              <a:defRPr/>
            </a:pPr>
            <a:endParaRPr lang="en-US" dirty="0">
              <a:latin typeface="Arial Narrow" charset="0"/>
              <a:cs typeface="+mn-cs"/>
            </a:endParaRPr>
          </a:p>
          <a:p>
            <a:pPr marL="0" indent="0" eaLnBrk="1" hangingPunct="1">
              <a:defRPr/>
            </a:pPr>
            <a:endParaRPr lang="en-US" dirty="0">
              <a:solidFill>
                <a:srgbClr val="000000"/>
              </a:solidFill>
              <a:latin typeface="Arial Narrow" charset="0"/>
              <a:cs typeface="+mn-cs"/>
            </a:endParaRPr>
          </a:p>
        </p:txBody>
      </p:sp>
      <p:sp>
        <p:nvSpPr>
          <p:cNvPr id="217091" name="Text Box 5"/>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8-8</a:t>
            </a:r>
          </a:p>
        </p:txBody>
      </p:sp>
      <p:sp>
        <p:nvSpPr>
          <p:cNvPr id="217092" name="Rectangle 7"/>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HACCP</a:t>
            </a:r>
          </a:p>
        </p:txBody>
      </p:sp>
    </p:spTree>
    <p:extLst>
      <p:ext uri="{BB962C8B-B14F-4D97-AF65-F5344CB8AC3E}">
        <p14:creationId xmlns:p14="http://schemas.microsoft.com/office/powerpoint/2010/main" val="28602654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3"/>
          <p:cNvSpPr>
            <a:spLocks noGrp="1" noChangeArrowheads="1"/>
          </p:cNvSpPr>
          <p:nvPr>
            <p:ph type="body" idx="1"/>
          </p:nvPr>
        </p:nvSpPr>
        <p:spPr>
          <a:xfrm>
            <a:off x="393192" y="1143000"/>
            <a:ext cx="5692584" cy="4857775"/>
          </a:xfrm>
        </p:spPr>
        <p:txBody>
          <a:bodyPr/>
          <a:lstStyle/>
          <a:p>
            <a:pPr marL="0" indent="0" eaLnBrk="1" hangingPunct="1">
              <a:defRPr/>
            </a:pPr>
            <a:r>
              <a:rPr lang="en-US" dirty="0">
                <a:latin typeface="Arial Narrow" charset="0"/>
                <a:cs typeface="+mn-cs"/>
              </a:rPr>
              <a:t>To be effective, a HACCP system must be based on a written plan:</a:t>
            </a:r>
          </a:p>
          <a:p>
            <a:pPr lvl="1" eaLnBrk="1" hangingPunct="1">
              <a:defRPr/>
            </a:pPr>
            <a:r>
              <a:rPr lang="en-US" dirty="0">
                <a:latin typeface="Arial Narrow" charset="0"/>
              </a:rPr>
              <a:t>It must be specific to each facility</a:t>
            </a:r>
            <a:r>
              <a:rPr lang="ja-JP" altLang="en-US" dirty="0">
                <a:latin typeface="Arial Narrow" charset="0"/>
              </a:rPr>
              <a:t>’</a:t>
            </a:r>
            <a:r>
              <a:rPr lang="en-US" dirty="0">
                <a:latin typeface="Arial Narrow" charset="0"/>
              </a:rPr>
              <a:t>s menu, customers, equipment, processes, and operations</a:t>
            </a:r>
          </a:p>
          <a:p>
            <a:pPr lvl="1" eaLnBrk="1" hangingPunct="1">
              <a:defRPr/>
            </a:pPr>
            <a:r>
              <a:rPr lang="en-US" dirty="0">
                <a:latin typeface="Arial Narrow" charset="0"/>
              </a:rPr>
              <a:t>A plan that works for one operation may not work for another</a:t>
            </a:r>
          </a:p>
        </p:txBody>
      </p:sp>
      <p:sp>
        <p:nvSpPr>
          <p:cNvPr id="218115" name="Text Box 5"/>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8-9</a:t>
            </a:r>
          </a:p>
        </p:txBody>
      </p:sp>
      <p:sp>
        <p:nvSpPr>
          <p:cNvPr id="218116" name="Rectangle 11"/>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HACCP</a:t>
            </a:r>
          </a:p>
        </p:txBody>
      </p:sp>
    </p:spTree>
    <p:extLst>
      <p:ext uri="{BB962C8B-B14F-4D97-AF65-F5344CB8AC3E}">
        <p14:creationId xmlns:p14="http://schemas.microsoft.com/office/powerpoint/2010/main" val="405112174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3_SS5e_08_16hr">
  <a:themeElements>
    <a:clrScheme name="manager colors">
      <a:dk1>
        <a:srgbClr val="000000"/>
      </a:dk1>
      <a:lt1>
        <a:srgbClr val="FFFFFF"/>
      </a:lt1>
      <a:dk2>
        <a:srgbClr val="000000"/>
      </a:dk2>
      <a:lt2>
        <a:srgbClr val="808080"/>
      </a:lt2>
      <a:accent1>
        <a:srgbClr val="005CAB"/>
      </a:accent1>
      <a:accent2>
        <a:srgbClr val="B5121B"/>
      </a:accent2>
      <a:accent3>
        <a:srgbClr val="00AEEF"/>
      </a:accent3>
      <a:accent4>
        <a:srgbClr val="00B9F2"/>
      </a:accent4>
      <a:accent5>
        <a:srgbClr val="DAEDEF"/>
      </a:accent5>
      <a:accent6>
        <a:srgbClr val="2D2D8A"/>
      </a:accent6>
      <a:hlink>
        <a:srgbClr val="009999"/>
      </a:hlink>
      <a:folHlink>
        <a:srgbClr val="99CC00"/>
      </a:folHlink>
    </a:clrScheme>
    <a:fontScheme name="2_SS5e_08_16hr">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FFFFFF"/>
            </a:solidFill>
            <a:effectLst/>
            <a:latin typeface="Arial" charset="0"/>
          </a:defRPr>
        </a:defPPr>
      </a:lstStyle>
    </a:lnDef>
  </a:objectDefaults>
  <a:extraClrSchemeLst>
    <a:extraClrScheme>
      <a:clrScheme name="2_SS5e_08_16h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SS5e_08_16h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SS5e_08_16h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SS5e_08_16h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SS5e_08_16h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SS5e_08_16h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SS5e_08_16h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SS5e_08_16h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SS5e_08_16h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SS5e_08_16h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SS5e_08_16h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SS5e_08_16h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SS5e_08_16hr">
  <a:themeElements>
    <a:clrScheme name="manager colors">
      <a:dk1>
        <a:srgbClr val="000000"/>
      </a:dk1>
      <a:lt1>
        <a:srgbClr val="FFFFFF"/>
      </a:lt1>
      <a:dk2>
        <a:srgbClr val="000000"/>
      </a:dk2>
      <a:lt2>
        <a:srgbClr val="808080"/>
      </a:lt2>
      <a:accent1>
        <a:srgbClr val="005CAB"/>
      </a:accent1>
      <a:accent2>
        <a:srgbClr val="B5121B"/>
      </a:accent2>
      <a:accent3>
        <a:srgbClr val="00AEEF"/>
      </a:accent3>
      <a:accent4>
        <a:srgbClr val="00B9F2"/>
      </a:accent4>
      <a:accent5>
        <a:srgbClr val="DAEDEF"/>
      </a:accent5>
      <a:accent6>
        <a:srgbClr val="2D2D8A"/>
      </a:accent6>
      <a:hlink>
        <a:srgbClr val="009999"/>
      </a:hlink>
      <a:folHlink>
        <a:srgbClr val="99CC00"/>
      </a:folHlink>
    </a:clrScheme>
    <a:fontScheme name="2_SS5e_08_16hr">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FFFFFF"/>
            </a:solidFill>
            <a:effectLst/>
            <a:latin typeface="Arial" charset="0"/>
          </a:defRPr>
        </a:defPPr>
      </a:lstStyle>
    </a:lnDef>
  </a:objectDefaults>
  <a:extraClrSchemeLst>
    <a:extraClrScheme>
      <a:clrScheme name="2_SS5e_08_16h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SS5e_08_16h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SS5e_08_16h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SS5e_08_16h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SS5e_08_16h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SS5e_08_16h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SS5e_08_16h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SS5e_08_16h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SS5e_08_16h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SS5e_08_16h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SS5e_08_16h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SS5e_08_16h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18111</TotalTime>
  <Words>2128</Words>
  <Application>Microsoft Office PowerPoint</Application>
  <PresentationFormat>On-screen Show (4:3)</PresentationFormat>
  <Paragraphs>209</Paragraphs>
  <Slides>19</Slides>
  <Notes>19</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3_SS5e_08_16hr</vt:lpstr>
      <vt:lpstr>4_SS5e_08_16hr</vt:lpstr>
      <vt:lpstr>PowerPoint Presentation</vt:lpstr>
      <vt:lpstr>Food Safety Management Systems</vt:lpstr>
      <vt:lpstr>Food Safety Programs</vt:lpstr>
      <vt:lpstr>Food Safety Programs</vt:lpstr>
      <vt:lpstr>Active Managerial Control</vt:lpstr>
      <vt:lpstr>Active Managerial Control</vt:lpstr>
      <vt:lpstr>Active Managerial Control</vt:lpstr>
      <vt:lpstr>HACCP</vt:lpstr>
      <vt:lpstr>HACCP</vt:lpstr>
      <vt:lpstr>The 7 HACCP Principles</vt:lpstr>
      <vt:lpstr>The 7 HACCP Principles</vt:lpstr>
      <vt:lpstr>The 7 HACCP Principles</vt:lpstr>
      <vt:lpstr>The 7 HACCP Principles</vt:lpstr>
      <vt:lpstr>The 7 HACCP Principles</vt:lpstr>
      <vt:lpstr>The 7 HACCP Principles</vt:lpstr>
      <vt:lpstr>The 7 HACCP Principles</vt:lpstr>
      <vt:lpstr>The 7 HACCP Principles</vt:lpstr>
      <vt:lpstr>HACCP</vt:lpstr>
      <vt:lpstr>HACCP</vt:lpstr>
    </vt:vector>
  </TitlesOfParts>
  <Company>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Providing Safe Food</dc:title>
  <dc:creator>a</dc:creator>
  <cp:lastModifiedBy>ntadmin</cp:lastModifiedBy>
  <cp:revision>2382</cp:revision>
  <cp:lastPrinted>2012-03-16T18:45:25Z</cp:lastPrinted>
  <dcterms:created xsi:type="dcterms:W3CDTF">2006-02-24T04:29:02Z</dcterms:created>
  <dcterms:modified xsi:type="dcterms:W3CDTF">2014-07-08T22:13:06Z</dcterms:modified>
</cp:coreProperties>
</file>