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25"/>
  </p:notesMasterIdLst>
  <p:handoutMasterIdLst>
    <p:handoutMasterId r:id="rId26"/>
  </p:handoutMasterIdLst>
  <p:sldIdLst>
    <p:sldId id="1932" r:id="rId3"/>
    <p:sldId id="1933" r:id="rId4"/>
    <p:sldId id="1934" r:id="rId5"/>
    <p:sldId id="1935" r:id="rId6"/>
    <p:sldId id="2060" r:id="rId7"/>
    <p:sldId id="1936" r:id="rId8"/>
    <p:sldId id="1937" r:id="rId9"/>
    <p:sldId id="2061" r:id="rId10"/>
    <p:sldId id="1938" r:id="rId11"/>
    <p:sldId id="2062" r:id="rId12"/>
    <p:sldId id="1940" r:id="rId13"/>
    <p:sldId id="1941" r:id="rId14"/>
    <p:sldId id="2063" r:id="rId15"/>
    <p:sldId id="1943" r:id="rId16"/>
    <p:sldId id="1944" r:id="rId17"/>
    <p:sldId id="1945" r:id="rId18"/>
    <p:sldId id="1946" r:id="rId19"/>
    <p:sldId id="1947" r:id="rId20"/>
    <p:sldId id="1948" r:id="rId21"/>
    <p:sldId id="1949" r:id="rId22"/>
    <p:sldId id="2064" r:id="rId23"/>
    <p:sldId id="2065" r:id="rId24"/>
  </p:sldIdLst>
  <p:sldSz cx="9144000" cy="6858000" type="screen4x3"/>
  <p:notesSz cx="7010400" cy="9296400"/>
  <p:custDataLst>
    <p:tags r:id="rId27"/>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outlineViewPr>
  <p:notesTextViewPr>
    <p:cViewPr>
      <p:scale>
        <a:sx n="100" d="100"/>
        <a:sy n="100" d="100"/>
      </p:scale>
      <p:origin x="0" y="0"/>
    </p:cViewPr>
  </p:notesTextViewPr>
  <p:sorterViewPr>
    <p:cViewPr>
      <p:scale>
        <a:sx n="60" d="100"/>
        <a:sy n="6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a:ln/>
        </p:spPr>
      </p:sp>
      <p:sp>
        <p:nvSpPr>
          <p:cNvPr id="31744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317444"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F1F4FDD-7786-E249-BDDE-ACCF5E318278}"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1B72689-3E5B-9C48-A727-38FADDD5BD19}"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336899" name="Rectangle 2"/>
          <p:cNvSpPr>
            <a:spLocks noGrp="1" noRot="1" noChangeAspect="1" noChangeArrowheads="1" noTextEdit="1"/>
          </p:cNvSpPr>
          <p:nvPr>
            <p:ph type="sldImg"/>
          </p:nvPr>
        </p:nvSpPr>
        <p:spPr>
          <a:xfrm>
            <a:off x="1182688" y="696913"/>
            <a:ext cx="4648200" cy="3486150"/>
          </a:xfrm>
          <a:ln/>
        </p:spPr>
      </p:sp>
      <p:sp>
        <p:nvSpPr>
          <p:cNvPr id="120835" name="Rectangle 3"/>
          <p:cNvSpPr>
            <a:spLocks noGrp="1" noChangeArrowheads="1"/>
          </p:cNvSpPr>
          <p:nvPr>
            <p:ph type="body" idx="1"/>
          </p:nvPr>
        </p:nvSpPr>
        <p:spPr>
          <a:xfrm>
            <a:off x="876300" y="4468813"/>
            <a:ext cx="5432425" cy="4294187"/>
          </a:xfrm>
          <a:noFill/>
        </p:spPr>
        <p:txBody>
          <a:bodyPr lIns="93557" tIns="46778" rIns="93557" bIns="46778"/>
          <a:lstStyle/>
          <a:p>
            <a:pPr marL="114300" indent="-114300" eaLnBrk="1" hangingPunct="1"/>
            <a:r>
              <a:rPr lang="en-US" b="1" dirty="0">
                <a:latin typeface="Times New Roman" charset="0"/>
              </a:rPr>
              <a:t>Instructor Notes</a:t>
            </a:r>
          </a:p>
          <a:p>
            <a:pPr marL="114300" indent="-114300" eaLnBrk="1" hangingPunct="1">
              <a:buFontTx/>
              <a:buChar char="•"/>
            </a:pPr>
            <a:r>
              <a:rPr lang="en-US" dirty="0" smtClean="0">
                <a:latin typeface="Times New Roman" charset="0"/>
              </a:rPr>
              <a:t>Shiga toxin-producing </a:t>
            </a:r>
            <a:r>
              <a:rPr lang="en-US" i="1" dirty="0" smtClean="0">
                <a:latin typeface="Times New Roman" charset="0"/>
              </a:rPr>
              <a:t>E. coli </a:t>
            </a:r>
            <a:r>
              <a:rPr lang="en-US" dirty="0" smtClean="0">
                <a:latin typeface="Times New Roman" charset="0"/>
              </a:rPr>
              <a:t>can be found in the intestines of cattle. </a:t>
            </a:r>
          </a:p>
          <a:p>
            <a:pPr marL="114300" indent="-114300" eaLnBrk="1" hangingPunct="1">
              <a:buFontTx/>
              <a:buChar char="•"/>
            </a:pPr>
            <a:r>
              <a:rPr lang="en-US" dirty="0" smtClean="0">
                <a:latin typeface="Times New Roman" charset="0"/>
              </a:rPr>
              <a:t>It is also found in infected people. </a:t>
            </a:r>
          </a:p>
          <a:p>
            <a:pPr marL="114300" indent="-114300" eaLnBrk="1" hangingPunct="1">
              <a:buFontTx/>
              <a:buChar char="•"/>
            </a:pPr>
            <a:r>
              <a:rPr lang="en-US" dirty="0" smtClean="0">
                <a:latin typeface="Times New Roman" charset="0"/>
              </a:rPr>
              <a:t>The bacteria can contaminate meat during slaughtering.</a:t>
            </a:r>
          </a:p>
          <a:p>
            <a:pPr marL="114300" indent="-114300" eaLnBrk="1" hangingPunct="1">
              <a:buFontTx/>
              <a:buChar char="•"/>
            </a:pPr>
            <a:r>
              <a:rPr lang="en-US" dirty="0" smtClean="0">
                <a:latin typeface="Times New Roman" charset="0"/>
              </a:rPr>
              <a:t>Eating only a small amount of the bacteria can make a person sick.</a:t>
            </a:r>
          </a:p>
          <a:p>
            <a:pPr marL="114300" indent="-114300" eaLnBrk="1" hangingPunct="1">
              <a:buFontTx/>
              <a:buChar char="•"/>
            </a:pPr>
            <a:r>
              <a:rPr lang="en-US" dirty="0" smtClean="0">
                <a:latin typeface="Times New Roman" charset="0"/>
              </a:rPr>
              <a:t>Once eaten, it produces toxins in the intestines, which cause the illness. </a:t>
            </a:r>
          </a:p>
          <a:p>
            <a:pPr marL="114300" indent="-114300" eaLnBrk="1" hangingPunct="1">
              <a:buFontTx/>
              <a:buChar char="•"/>
            </a:pPr>
            <a:r>
              <a:rPr lang="en-US" dirty="0" smtClean="0">
                <a:latin typeface="Times New Roman" charset="0"/>
              </a:rPr>
              <a:t>The bacteria are often in a person</a:t>
            </a:r>
            <a:r>
              <a:rPr lang="ja-JP" altLang="en-US" dirty="0" smtClean="0">
                <a:latin typeface="Times New Roman" charset="0"/>
              </a:rPr>
              <a:t>’</a:t>
            </a:r>
            <a:r>
              <a:rPr lang="en-US" altLang="ja-JP" dirty="0" smtClean="0">
                <a:latin typeface="Times New Roman" charset="0"/>
              </a:rPr>
              <a:t>s feces for weeks after symptoms have ended.</a:t>
            </a:r>
          </a:p>
          <a:p>
            <a:pPr marL="114300" indent="-114300" eaLnBrk="1" hangingPunct="1">
              <a:spcBef>
                <a:spcPct val="0"/>
              </a:spcBef>
            </a:pPr>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E2E6588-0A94-0846-ADCC-BAC9CFB86E19}"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339971" name="Rectangle 2"/>
          <p:cNvSpPr>
            <a:spLocks noGrp="1" noRot="1" noChangeAspect="1" noChangeArrowheads="1" noTextEdit="1"/>
          </p:cNvSpPr>
          <p:nvPr>
            <p:ph type="sldImg"/>
          </p:nvPr>
        </p:nvSpPr>
        <p:spPr>
          <a:xfrm>
            <a:off x="1182688" y="696913"/>
            <a:ext cx="4648200" cy="3486150"/>
          </a:xfrm>
          <a:ln/>
        </p:spPr>
      </p:sp>
      <p:sp>
        <p:nvSpPr>
          <p:cNvPr id="126979" name="Rectangle 6"/>
          <p:cNvSpPr>
            <a:spLocks noGrp="1" noChangeArrowheads="1"/>
          </p:cNvSpPr>
          <p:nvPr>
            <p:ph type="body" idx="1"/>
          </p:nvPr>
        </p:nvSpPr>
        <p:spPr>
          <a:xfrm>
            <a:off x="876300" y="4465638"/>
            <a:ext cx="5608638" cy="4183062"/>
          </a:xfrm>
          <a:noFill/>
        </p:spPr>
        <p:txBody>
          <a:bodyPr/>
          <a:lstStyle/>
          <a:p>
            <a:pPr marL="114300" indent="-114300" eaLnBrk="1" hangingPunct="1"/>
            <a:r>
              <a:rPr lang="en-US" b="1" dirty="0">
                <a:latin typeface="Times New Roman" charset="0"/>
              </a:rPr>
              <a:t>Instructor </a:t>
            </a:r>
            <a:r>
              <a:rPr lang="en-US" b="1" dirty="0" smtClean="0">
                <a:latin typeface="Times New Roman" charset="0"/>
              </a:rPr>
              <a:t>Notes</a:t>
            </a:r>
          </a:p>
          <a:p>
            <a:pPr marL="114300" indent="-114300" eaLnBrk="1" hangingPunct="1">
              <a:buFontTx/>
              <a:buChar char="•"/>
            </a:pPr>
            <a:r>
              <a:rPr lang="en-US" dirty="0" smtClean="0">
                <a:latin typeface="Times New Roman" charset="0"/>
                <a:cs typeface="Times New Roman" charset="0"/>
              </a:rPr>
              <a:t>These two viruses are included in the FDA</a:t>
            </a:r>
            <a:r>
              <a:rPr lang="ja-JP" altLang="en-US" dirty="0" smtClean="0">
                <a:latin typeface="Times New Roman" charset="0"/>
                <a:cs typeface="Times New Roman" charset="0"/>
              </a:rPr>
              <a:t>’</a:t>
            </a:r>
            <a:r>
              <a:rPr lang="en-US" altLang="ja-JP" dirty="0" smtClean="0">
                <a:latin typeface="Times New Roman" charset="0"/>
                <a:cs typeface="Times New Roman" charset="0"/>
              </a:rPr>
              <a:t>s </a:t>
            </a:r>
            <a:r>
              <a:rPr lang="ja-JP" altLang="en-US" dirty="0" smtClean="0">
                <a:latin typeface="Times New Roman" charset="0"/>
                <a:cs typeface="Times New Roman" charset="0"/>
              </a:rPr>
              <a:t>“</a:t>
            </a:r>
            <a:r>
              <a:rPr lang="en-US" altLang="ja-JP" dirty="0" smtClean="0">
                <a:latin typeface="Times New Roman" charset="0"/>
                <a:cs typeface="Times New Roman" charset="0"/>
              </a:rPr>
              <a:t>Big Six</a:t>
            </a:r>
            <a:r>
              <a:rPr lang="ja-JP" altLang="en-US" dirty="0" smtClean="0">
                <a:latin typeface="Times New Roman" charset="0"/>
                <a:cs typeface="Times New Roman" charset="0"/>
              </a:rPr>
              <a:t>”</a:t>
            </a:r>
            <a:r>
              <a:rPr lang="en-US" altLang="ja-JP" dirty="0" smtClean="0">
                <a:latin typeface="Times New Roman" charset="0"/>
                <a:cs typeface="Times New Roman" charset="0"/>
              </a:rPr>
              <a:t> pathogens.</a:t>
            </a:r>
          </a:p>
          <a:p>
            <a:pPr marL="114300" indent="-114300" eaLnBrk="1" hangingPunct="1"/>
            <a:endParaRPr lang="en-US" dirty="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235FA83-5E59-F641-B382-392C98CB1D6C}"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340995" name="Rectangle 2"/>
          <p:cNvSpPr>
            <a:spLocks noGrp="1" noRot="1" noChangeAspect="1" noChangeArrowheads="1" noTextEdit="1"/>
          </p:cNvSpPr>
          <p:nvPr>
            <p:ph type="sldImg"/>
          </p:nvPr>
        </p:nvSpPr>
        <p:spPr>
          <a:xfrm>
            <a:off x="1182688" y="696913"/>
            <a:ext cx="4648200" cy="3486150"/>
          </a:xfrm>
          <a:ln/>
        </p:spPr>
      </p:sp>
      <p:sp>
        <p:nvSpPr>
          <p:cNvPr id="332804" name="Rectangle 3"/>
          <p:cNvSpPr>
            <a:spLocks noGrp="1" noChangeArrowheads="1"/>
          </p:cNvSpPr>
          <p:nvPr>
            <p:ph type="body" idx="1"/>
          </p:nvPr>
        </p:nvSpPr>
        <p:spPr>
          <a:xfrm>
            <a:off x="876300" y="4468813"/>
            <a:ext cx="5432425" cy="4294187"/>
          </a:xfrm>
        </p:spPr>
        <p:txBody>
          <a:bodyPr lIns="93557" tIns="46778" rIns="93557" bIns="46778"/>
          <a:lstStyle/>
          <a:p>
            <a:pPr>
              <a:defRPr/>
            </a:pPr>
            <a:r>
              <a:rPr lang="en-US" b="1" dirty="0" smtClean="0">
                <a:ea typeface="+mn-ea"/>
                <a:cs typeface="+mn-cs"/>
              </a:rPr>
              <a:t>Instructor Notes</a:t>
            </a:r>
          </a:p>
          <a:p>
            <a:pPr>
              <a:buFontTx/>
              <a:buChar char="•"/>
              <a:defRPr/>
            </a:pPr>
            <a:r>
              <a:rPr lang="en-US" dirty="0" smtClean="0">
                <a:ea typeface="+mn-ea"/>
                <a:cs typeface="+mn-cs"/>
              </a:rPr>
              <a:t>Hepatitis A is mainly found in the feces of people infected with it. </a:t>
            </a:r>
          </a:p>
          <a:p>
            <a:pPr>
              <a:buFontTx/>
              <a:buChar char="•"/>
              <a:defRPr/>
            </a:pPr>
            <a:r>
              <a:rPr lang="en-US" dirty="0" smtClean="0">
                <a:ea typeface="+mn-ea"/>
                <a:cs typeface="+mn-cs"/>
              </a:rPr>
              <a:t>The virus can contaminate water and many types of food. </a:t>
            </a:r>
          </a:p>
          <a:p>
            <a:pPr>
              <a:buFontTx/>
              <a:buChar char="•"/>
              <a:defRPr/>
            </a:pPr>
            <a:r>
              <a:rPr lang="en-US" dirty="0" smtClean="0">
                <a:ea typeface="+mn-ea"/>
                <a:cs typeface="+mn-cs"/>
              </a:rPr>
              <a:t>It is commonly linked with ready-to-eat food. However, it has also been linked with shellfish from contaminated water.</a:t>
            </a:r>
          </a:p>
          <a:p>
            <a:pPr>
              <a:buFontTx/>
              <a:buChar char="•"/>
              <a:defRPr/>
            </a:pPr>
            <a:r>
              <a:rPr lang="en-US" dirty="0" smtClean="0">
                <a:ea typeface="+mn-ea"/>
                <a:cs typeface="+mn-cs"/>
              </a:rPr>
              <a:t>The virus is often transferred to food when infected food handlers touch food or equipment with fingers that have feces on them. </a:t>
            </a:r>
          </a:p>
          <a:p>
            <a:pPr>
              <a:buFontTx/>
              <a:buChar char="•"/>
              <a:defRPr/>
            </a:pPr>
            <a:r>
              <a:rPr lang="en-US" dirty="0" smtClean="0">
                <a:ea typeface="+mn-ea"/>
                <a:cs typeface="+mn-cs"/>
              </a:rPr>
              <a:t>Eating only a small amount of the virus can make a person sick. </a:t>
            </a:r>
          </a:p>
          <a:p>
            <a:pPr>
              <a:buFontTx/>
              <a:buChar char="•"/>
              <a:defRPr/>
            </a:pPr>
            <a:r>
              <a:rPr lang="en-US" dirty="0" smtClean="0">
                <a:ea typeface="+mn-ea"/>
                <a:cs typeface="+mn-cs"/>
              </a:rPr>
              <a:t>An infected person may not show symptoms for weeks but can be very infectious. </a:t>
            </a:r>
          </a:p>
          <a:p>
            <a:pPr>
              <a:buFontTx/>
              <a:buChar char="•"/>
              <a:defRPr/>
            </a:pPr>
            <a:r>
              <a:rPr lang="en-US" dirty="0" smtClean="0">
                <a:ea typeface="+mn-ea"/>
                <a:cs typeface="+mn-cs"/>
              </a:rPr>
              <a:t>Cooking does not destroy hepatitis A.</a:t>
            </a:r>
          </a:p>
          <a:p>
            <a:pPr marL="0" indent="0" eaLnBrk="1" hangingPunct="1">
              <a:spcBef>
                <a:spcPct val="0"/>
              </a:spcBef>
              <a:defRPr/>
            </a:pPr>
            <a:endParaRPr lang="en-US" dirty="0" smtClean="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73503FA-E4A9-5949-ADF4-8F996706BD42}" type="slidenum">
              <a:rPr lang="en-US" sz="1200" b="0" smtClean="0">
                <a:solidFill>
                  <a:schemeClr val="tx1"/>
                </a:solidFill>
              </a:rPr>
              <a:pPr eaLnBrk="1" hangingPunct="1">
                <a:defRPr/>
              </a:pPr>
              <a:t>13</a:t>
            </a:fld>
            <a:endParaRPr lang="en-US" sz="1200" b="0" dirty="0" smtClean="0">
              <a:solidFill>
                <a:schemeClr val="tx1"/>
              </a:solidFill>
            </a:endParaRPr>
          </a:p>
        </p:txBody>
      </p:sp>
      <p:sp>
        <p:nvSpPr>
          <p:cNvPr id="342019" name="Rectangle 2"/>
          <p:cNvSpPr>
            <a:spLocks noGrp="1" noRot="1" noChangeAspect="1" noChangeArrowheads="1" noTextEdit="1"/>
          </p:cNvSpPr>
          <p:nvPr>
            <p:ph type="sldImg"/>
          </p:nvPr>
        </p:nvSpPr>
        <p:spPr>
          <a:xfrm>
            <a:off x="1182688" y="696913"/>
            <a:ext cx="4648200" cy="3486150"/>
          </a:xfrm>
          <a:ln/>
        </p:spPr>
      </p:sp>
      <p:sp>
        <p:nvSpPr>
          <p:cNvPr id="131075" name="Rectangle 3"/>
          <p:cNvSpPr>
            <a:spLocks noGrp="1" noChangeArrowheads="1"/>
          </p:cNvSpPr>
          <p:nvPr>
            <p:ph type="body" idx="1"/>
          </p:nvPr>
        </p:nvSpPr>
        <p:spPr>
          <a:xfrm>
            <a:off x="876300" y="4468813"/>
            <a:ext cx="5432425" cy="4294187"/>
          </a:xfrm>
          <a:noFill/>
        </p:spPr>
        <p:txBody>
          <a:bodyPr lIns="93557" tIns="46778" rIns="93557" bIns="46778"/>
          <a:lstStyle/>
          <a:p>
            <a:pPr marL="115888" indent="-115888" eaLnBrk="1" hangingPunct="1"/>
            <a:r>
              <a:rPr lang="en-US" b="1" dirty="0">
                <a:latin typeface="Times New Roman" charset="0"/>
              </a:rPr>
              <a:t>Instructor Notes</a:t>
            </a:r>
          </a:p>
          <a:p>
            <a:pPr marL="115888" indent="-115888" eaLnBrk="1" hangingPunct="1">
              <a:buFontTx/>
              <a:buChar char="•"/>
            </a:pPr>
            <a:r>
              <a:rPr lang="en-US" dirty="0">
                <a:latin typeface="Times New Roman" charset="0"/>
              </a:rPr>
              <a:t>Like hepatitis A, Norovirus is commonly linked with ready-to-eat food. </a:t>
            </a:r>
          </a:p>
          <a:p>
            <a:pPr marL="115888" indent="-115888" eaLnBrk="1" hangingPunct="1">
              <a:buFontTx/>
              <a:buChar char="•"/>
            </a:pPr>
            <a:r>
              <a:rPr lang="en-US" dirty="0">
                <a:latin typeface="Times New Roman" charset="0"/>
              </a:rPr>
              <a:t>It has also been linked with contaminated water. </a:t>
            </a:r>
          </a:p>
          <a:p>
            <a:pPr marL="115888" indent="-115888" eaLnBrk="1" hangingPunct="1">
              <a:buFontTx/>
              <a:buChar char="•"/>
            </a:pPr>
            <a:r>
              <a:rPr lang="en-US" dirty="0">
                <a:latin typeface="Times New Roman" charset="0"/>
              </a:rPr>
              <a:t>Norovirus is often transferred to food when infected </a:t>
            </a:r>
            <a:r>
              <a:rPr lang="en-US" dirty="0" smtClean="0">
                <a:latin typeface="Times New Roman" charset="0"/>
              </a:rPr>
              <a:t>food handlers </a:t>
            </a:r>
            <a:r>
              <a:rPr lang="en-US" dirty="0">
                <a:latin typeface="Times New Roman" charset="0"/>
              </a:rPr>
              <a:t>touch food or equipment with fingers that have feces on them.</a:t>
            </a:r>
          </a:p>
          <a:p>
            <a:pPr marL="115888" indent="-115888" eaLnBrk="1" hangingPunct="1">
              <a:buFontTx/>
              <a:buChar char="•"/>
            </a:pPr>
            <a:r>
              <a:rPr lang="en-US" dirty="0">
                <a:latin typeface="Times New Roman" charset="0"/>
              </a:rPr>
              <a:t>Eating only a small amount of Norovirus can make a person sick. It is also very contagious. </a:t>
            </a:r>
          </a:p>
          <a:p>
            <a:pPr marL="115888" indent="-115888" eaLnBrk="1" hangingPunct="1">
              <a:buFontTx/>
              <a:buChar char="•"/>
            </a:pPr>
            <a:r>
              <a:rPr lang="en-US" dirty="0">
                <a:latin typeface="Times New Roman" charset="0"/>
              </a:rPr>
              <a:t>People become contagious within a few hours after eating it. </a:t>
            </a:r>
          </a:p>
          <a:p>
            <a:pPr marL="115888" indent="-115888" eaLnBrk="1" hangingPunct="1">
              <a:buFontTx/>
              <a:buChar char="•"/>
            </a:pPr>
            <a:r>
              <a:rPr lang="en-US" dirty="0">
                <a:latin typeface="Times New Roman" charset="0"/>
              </a:rPr>
              <a:t>The virus is often in a person</a:t>
            </a:r>
            <a:r>
              <a:rPr lang="ja-JP" altLang="en-US" dirty="0">
                <a:latin typeface="Times New Roman" charset="0"/>
              </a:rPr>
              <a:t>’</a:t>
            </a:r>
            <a:r>
              <a:rPr lang="en-US" altLang="ja-JP" dirty="0">
                <a:latin typeface="Times New Roman" charset="0"/>
              </a:rPr>
              <a:t>s feces for days after symptoms have ended.</a:t>
            </a:r>
          </a:p>
          <a:p>
            <a:pPr marL="115888" indent="-115888" eaLnBrk="1" hangingPunct="1">
              <a:spcBef>
                <a:spcPct val="0"/>
              </a:spcBef>
            </a:pPr>
            <a:endParaRPr lang="en-US" dirty="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0677540-4EC5-1940-9000-19F53D779FB8}" type="slidenum">
              <a:rPr lang="en-US" sz="1200" b="0" smtClean="0">
                <a:solidFill>
                  <a:schemeClr val="tx1"/>
                </a:solidFill>
              </a:rPr>
              <a:pPr eaLnBrk="1" hangingPunct="1">
                <a:defRPr/>
              </a:pPr>
              <a:t>14</a:t>
            </a:fld>
            <a:endParaRPr lang="en-US" sz="1200" b="0" dirty="0" smtClean="0">
              <a:solidFill>
                <a:schemeClr val="tx1"/>
              </a:solidFill>
            </a:endParaRPr>
          </a:p>
        </p:txBody>
      </p:sp>
      <p:sp>
        <p:nvSpPr>
          <p:cNvPr id="346115" name="Rectangle 2"/>
          <p:cNvSpPr>
            <a:spLocks noGrp="1" noRot="1" noChangeAspect="1" noChangeArrowheads="1" noTextEdit="1"/>
          </p:cNvSpPr>
          <p:nvPr>
            <p:ph type="sldImg"/>
          </p:nvPr>
        </p:nvSpPr>
        <p:spPr>
          <a:xfrm>
            <a:off x="1182688" y="696913"/>
            <a:ext cx="4648200" cy="3486150"/>
          </a:xfrm>
          <a:ln/>
        </p:spPr>
      </p:sp>
      <p:sp>
        <p:nvSpPr>
          <p:cNvPr id="139267" name="Rectangle 3"/>
          <p:cNvSpPr>
            <a:spLocks noGrp="1" noChangeArrowheads="1"/>
          </p:cNvSpPr>
          <p:nvPr>
            <p:ph type="body" idx="1"/>
          </p:nvPr>
        </p:nvSpPr>
        <p:spPr>
          <a:xfrm>
            <a:off x="876300" y="4468813"/>
            <a:ext cx="5318125" cy="4294187"/>
          </a:xfrm>
          <a:noFill/>
        </p:spPr>
        <p:txBody>
          <a:bodyPr lIns="93557" tIns="46778" rIns="93557" bIns="46778"/>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dirty="0">
                <a:latin typeface="Times New Roman" charset="0"/>
              </a:rPr>
              <a:t>Some toxins are naturally associated with certain plants, mushrooms, and seafood. Toxins are a natural part of some fish.</a:t>
            </a:r>
          </a:p>
          <a:p>
            <a:pPr marL="114300" indent="-114300" eaLnBrk="1" hangingPunct="1">
              <a:buFontTx/>
              <a:buChar char="•"/>
            </a:pPr>
            <a:r>
              <a:rPr lang="en-US" dirty="0">
                <a:latin typeface="Times New Roman" charset="0"/>
              </a:rPr>
              <a:t>Other toxins, such as histamine, are made by pathogens on the fish when it is time-temperature abused. This can occur in tuna, bonito, mackerel, and </a:t>
            </a:r>
            <a:r>
              <a:rPr lang="en-US" dirty="0" smtClean="0">
                <a:latin typeface="Times New Roman" charset="0"/>
              </a:rPr>
              <a:t>mahimahi</a:t>
            </a:r>
            <a:r>
              <a:rPr lang="en-US" dirty="0">
                <a:latin typeface="Times New Roman" charset="0"/>
              </a:rPr>
              <a:t>. </a:t>
            </a:r>
          </a:p>
          <a:p>
            <a:pPr marL="114300" indent="-114300" eaLnBrk="1" hangingPunct="1">
              <a:buFontTx/>
              <a:buChar char="•"/>
            </a:pPr>
            <a:r>
              <a:rPr lang="en-US" dirty="0">
                <a:latin typeface="Times New Roman" charset="0"/>
              </a:rPr>
              <a:t>Some fish become contaminated when they eat smaller fish that have eaten a toxin. One of these toxins is the ciguatera toxin. It can be found in barracuda, snapper, grouper, and amberjack. Shellfish, such as oysters, can be contaminated when they eat marine algae that have a toxin.</a:t>
            </a:r>
          </a:p>
          <a:p>
            <a:pPr marL="114300" indent="-114300" eaLnBrk="1" hangingPunct="1"/>
            <a:endParaRPr lang="en-US" dirty="0">
              <a:latin typeface="Times New Roman" charset="0"/>
            </a:endParaRPr>
          </a:p>
          <a:p>
            <a:pPr marL="114300" indent="-114300" eaLnBrk="1" hangingPunct="1"/>
            <a:endParaRPr lang="en-US" dirty="0">
              <a:latin typeface="Times New Roman" charset="0"/>
            </a:endParaRPr>
          </a:p>
          <a:p>
            <a:pPr marL="114300" indent="-114300" eaLnBrk="1" hangingPunct="1">
              <a:spcBef>
                <a:spcPct val="0"/>
              </a:spcBef>
              <a:buFontTx/>
              <a:buChar char="•"/>
            </a:pPr>
            <a:endParaRPr lang="en-US" dirty="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8A09A69-E1C8-434A-9253-B4A500A9A692}" type="slidenum">
              <a:rPr lang="en-US" sz="1200" b="0" smtClean="0">
                <a:solidFill>
                  <a:schemeClr val="tx1"/>
                </a:solidFill>
              </a:rPr>
              <a:pPr eaLnBrk="1" hangingPunct="1">
                <a:defRPr/>
              </a:pPr>
              <a:t>15</a:t>
            </a:fld>
            <a:endParaRPr lang="en-US" sz="1200" b="0" dirty="0" smtClean="0">
              <a:solidFill>
                <a:schemeClr val="tx1"/>
              </a:solidFill>
            </a:endParaRPr>
          </a:p>
        </p:txBody>
      </p:sp>
      <p:sp>
        <p:nvSpPr>
          <p:cNvPr id="347139" name="Rectangle 2"/>
          <p:cNvSpPr>
            <a:spLocks noGrp="1" noRot="1" noChangeAspect="1" noChangeArrowheads="1" noTextEdit="1"/>
          </p:cNvSpPr>
          <p:nvPr>
            <p:ph type="sldImg"/>
          </p:nvPr>
        </p:nvSpPr>
        <p:spPr>
          <a:xfrm>
            <a:off x="1182688" y="696913"/>
            <a:ext cx="4648200" cy="3486150"/>
          </a:xfrm>
          <a:ln/>
        </p:spPr>
      </p:sp>
      <p:sp>
        <p:nvSpPr>
          <p:cNvPr id="141315" name="Rectangle 3"/>
          <p:cNvSpPr>
            <a:spLocks noGrp="1" noChangeArrowheads="1"/>
          </p:cNvSpPr>
          <p:nvPr>
            <p:ph type="body" idx="1"/>
          </p:nvPr>
        </p:nvSpPr>
        <p:spPr>
          <a:xfrm>
            <a:off x="876300" y="4468813"/>
            <a:ext cx="5318125" cy="4294187"/>
          </a:xfrm>
          <a:noFill/>
        </p:spPr>
        <p:txBody>
          <a:bodyPr lIns="93557" tIns="46778" rIns="93557" bIns="46778"/>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dirty="0">
                <a:latin typeface="Times New Roman" charset="0"/>
              </a:rPr>
              <a:t>Toxins cannot be destroyed by cooking or freezing. The most important way to prevent a foodborne illness is to purchase plants, mushrooms, and seafood from approved, reputable suppliers. It is also important to control time and temperature when handling raw fish.</a:t>
            </a:r>
          </a:p>
          <a:p>
            <a:pPr marL="114300" indent="-114300" eaLnBrk="1" hangingPunct="1"/>
            <a:endParaRPr lang="en-US" dirty="0">
              <a:latin typeface="Times New Roman" charset="0"/>
            </a:endParaRPr>
          </a:p>
          <a:p>
            <a:pPr marL="114300" indent="-114300" eaLnBrk="1" hangingPunct="1"/>
            <a:endParaRPr lang="en-US" dirty="0">
              <a:latin typeface="Times New Roman" charset="0"/>
            </a:endParaRPr>
          </a:p>
          <a:p>
            <a:pPr marL="114300" indent="-114300" eaLnBrk="1" hangingPunct="1">
              <a:spcBef>
                <a:spcPct val="0"/>
              </a:spcBef>
              <a:buFontTx/>
              <a:buChar char="•"/>
            </a:pPr>
            <a:endParaRPr lang="en-US" dirty="0">
              <a:latin typeface="Times New Roman" charset="0"/>
            </a:endParaRPr>
          </a:p>
          <a:p>
            <a:pPr marL="114300" indent="-114300" eaLnBrk="1" hangingPunct="1"/>
            <a:endParaRPr lang="en-US" dirty="0">
              <a:latin typeface="Times New Roman" charset="0"/>
            </a:endParaRPr>
          </a:p>
          <a:p>
            <a:pPr marL="114300" indent="-114300" eaLnBrk="1" hangingPunct="1"/>
            <a:endParaRPr lang="en-US" dirty="0">
              <a:latin typeface="Times New Roman" charset="0"/>
            </a:endParaRPr>
          </a:p>
          <a:p>
            <a:pPr marL="114300" indent="-114300" eaLnBrk="1" hangingPunct="1">
              <a:spcBef>
                <a:spcPct val="0"/>
              </a:spcBef>
              <a:buFontTx/>
              <a:buChar char="•"/>
            </a:pPr>
            <a:endParaRPr lang="en-US" dirty="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CB15045-FDDF-2F49-8F1F-576D3DC7CFAE}" type="slidenum">
              <a:rPr lang="en-US" sz="1200" b="0" smtClean="0">
                <a:solidFill>
                  <a:schemeClr val="tx1"/>
                </a:solidFill>
              </a:rPr>
              <a:pPr eaLnBrk="1" hangingPunct="1">
                <a:defRPr/>
              </a:pPr>
              <a:t>16</a:t>
            </a:fld>
            <a:endParaRPr lang="en-US" sz="1200" b="0" dirty="0" smtClean="0">
              <a:solidFill>
                <a:schemeClr val="tx1"/>
              </a:solidFill>
            </a:endParaRPr>
          </a:p>
        </p:txBody>
      </p:sp>
      <p:sp>
        <p:nvSpPr>
          <p:cNvPr id="354307" name="Rectangle 2"/>
          <p:cNvSpPr>
            <a:spLocks noGrp="1" noRot="1" noChangeAspect="1" noChangeArrowheads="1" noTextEdit="1"/>
          </p:cNvSpPr>
          <p:nvPr>
            <p:ph type="sldImg"/>
          </p:nvPr>
        </p:nvSpPr>
        <p:spPr>
          <a:xfrm>
            <a:off x="1181100" y="698500"/>
            <a:ext cx="4648200" cy="3486150"/>
          </a:xfrm>
          <a:ln/>
        </p:spPr>
      </p:sp>
      <p:sp>
        <p:nvSpPr>
          <p:cNvPr id="155651" name="Rectangle 3"/>
          <p:cNvSpPr>
            <a:spLocks noGrp="1" noChangeArrowheads="1"/>
          </p:cNvSpPr>
          <p:nvPr>
            <p:ph type="body" idx="1"/>
          </p:nvPr>
        </p:nvSpPr>
        <p:spPr>
          <a:xfrm>
            <a:off x="876300" y="4465638"/>
            <a:ext cx="539115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dirty="0">
                <a:latin typeface="Times New Roman" charset="0"/>
              </a:rPr>
              <a:t>So far, you have learned about methods to prevent the accidental contamination of food. But you also must take steps to stop people who are actually trying to contaminate it. This may include the groups listed on the slide.</a:t>
            </a:r>
          </a:p>
          <a:p>
            <a:pPr marL="114300" indent="-114300" eaLnBrk="1" hangingPunct="1">
              <a:buFontTx/>
              <a:buChar char="•"/>
            </a:pPr>
            <a:r>
              <a:rPr lang="en-US" dirty="0">
                <a:latin typeface="Times New Roman" charset="0"/>
              </a:rPr>
              <a:t>These people may try to tamper with your food using biological, chemical, or physical contaminants. They may even use radioactive materials. Attacks might occur anywhere in the food supply chain. But they are usually focused on a specific food item, process, or business.</a:t>
            </a:r>
          </a:p>
          <a:p>
            <a:pPr marL="114300" indent="-114300" eaLnBrk="1" hangingPunct="1">
              <a:buFont typeface="Wingdings" charset="0"/>
              <a:buChar char="§"/>
            </a:pPr>
            <a:r>
              <a:rPr lang="en-US" dirty="0">
                <a:latin typeface="Times New Roman" charset="0"/>
              </a:rPr>
              <a:t>The best way to protect food is to make it as difficult as possible for someone to tamper with it. For this reason, a food defense program should deal with the points in your operation where food is at risk.</a:t>
            </a:r>
          </a:p>
          <a:p>
            <a:pPr marL="114300" indent="-114300" eaLnBrk="1" hangingPunct="1">
              <a:buFont typeface="Wingdings" charset="0"/>
              <a:buChar char="§"/>
            </a:pPr>
            <a:r>
              <a:rPr lang="en-US" dirty="0">
                <a:latin typeface="Times New Roman" charset="0"/>
              </a:rPr>
              <a:t>The FDA has created a tool that can be used to develop a food defense program. It is based on the acronym A.L.E.R.T. It can be used to help you identify the points in your operation where food is at risk.</a:t>
            </a:r>
          </a:p>
          <a:p>
            <a:pPr marL="114300" indent="-114300" eaLnBrk="1" hangingPunct="1">
              <a:buFontTx/>
              <a:buChar char="•"/>
            </a:pPr>
            <a:endParaRPr lang="en-US" dirty="0">
              <a:latin typeface="Times New Roman" charset="0"/>
            </a:endParaRPr>
          </a:p>
          <a:p>
            <a:pPr marL="114300" indent="-114300" eaLnBrk="1" hangingPunct="1">
              <a:buFontTx/>
              <a:buChar char="•"/>
            </a:pPr>
            <a:endParaRPr lang="en-US" dirty="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B8E1AA1-582F-FF46-9750-8CA2D234F02E}" type="slidenum">
              <a:rPr lang="en-US" sz="1200" b="0" smtClean="0">
                <a:solidFill>
                  <a:schemeClr val="tx1"/>
                </a:solidFill>
              </a:rPr>
              <a:pPr eaLnBrk="1" hangingPunct="1">
                <a:defRPr/>
              </a:pPr>
              <a:t>17</a:t>
            </a:fld>
            <a:endParaRPr lang="en-US" sz="1200" b="0" dirty="0" smtClean="0">
              <a:solidFill>
                <a:schemeClr val="tx1"/>
              </a:solidFill>
            </a:endParaRPr>
          </a:p>
        </p:txBody>
      </p:sp>
      <p:sp>
        <p:nvSpPr>
          <p:cNvPr id="355331" name="Rectangle 2"/>
          <p:cNvSpPr>
            <a:spLocks noGrp="1" noRot="1" noChangeAspect="1" noChangeArrowheads="1" noTextEdit="1"/>
          </p:cNvSpPr>
          <p:nvPr>
            <p:ph type="sldImg"/>
          </p:nvPr>
        </p:nvSpPr>
        <p:spPr>
          <a:xfrm>
            <a:off x="1181100" y="698500"/>
            <a:ext cx="4648200" cy="3486150"/>
          </a:xfrm>
          <a:ln/>
        </p:spPr>
      </p:sp>
      <p:sp>
        <p:nvSpPr>
          <p:cNvPr id="157699" name="Rectangle 3"/>
          <p:cNvSpPr>
            <a:spLocks noGrp="1" noChangeArrowheads="1"/>
          </p:cNvSpPr>
          <p:nvPr>
            <p:ph type="body" idx="1"/>
          </p:nvPr>
        </p:nvSpPr>
        <p:spPr>
          <a:xfrm>
            <a:off x="876300" y="4465638"/>
            <a:ext cx="57150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b="1" dirty="0">
                <a:latin typeface="Times New Roman" charset="0"/>
              </a:rPr>
              <a:t>Assure</a:t>
            </a:r>
            <a:r>
              <a:rPr lang="en-US" dirty="0">
                <a:latin typeface="Times New Roman" charset="0"/>
              </a:rPr>
              <a:t> Make sure that products you receive are from safe sources. Supervise product deliveries. Use approved suppliers who practice food defense. Request that delivery vehicles are locked or sealed.</a:t>
            </a:r>
          </a:p>
          <a:p>
            <a:pPr marL="114300" indent="-114300" eaLnBrk="1" hangingPunct="1">
              <a:buFontTx/>
              <a:buChar char="•"/>
            </a:pPr>
            <a:r>
              <a:rPr lang="en-US" b="1" dirty="0">
                <a:latin typeface="Times New Roman" charset="0"/>
              </a:rPr>
              <a:t>Look</a:t>
            </a:r>
            <a:r>
              <a:rPr lang="en-US" dirty="0">
                <a:latin typeface="Times New Roman" charset="0"/>
              </a:rPr>
              <a:t> Monitor the security of products in the facility. Limit access to prep and storage areas. Locking storage areas is one way to do this. Create a system for handling damaged products. Store chemicals in a secure location. Train staff to spot food defense threats.</a:t>
            </a:r>
          </a:p>
          <a:p>
            <a:pPr marL="114300" indent="-114300" eaLnBrk="1" hangingPunct="1">
              <a:buFontTx/>
              <a:buChar char="•"/>
            </a:pPr>
            <a:r>
              <a:rPr lang="en-US" b="1" dirty="0">
                <a:latin typeface="Times New Roman" charset="0"/>
              </a:rPr>
              <a:t>Employees</a:t>
            </a:r>
            <a:r>
              <a:rPr lang="en-US" dirty="0">
                <a:latin typeface="Times New Roman" charset="0"/>
              </a:rPr>
              <a:t> Know who is in your facility. Limit access to prep and storage areas. Identify all visitors, and verify credentials. Conduct background checks on staff.</a:t>
            </a:r>
          </a:p>
          <a:p>
            <a:pPr marL="114300" indent="-114300">
              <a:buFontTx/>
              <a:buChar char="•"/>
            </a:pPr>
            <a:r>
              <a:rPr lang="en-US" b="1" dirty="0">
                <a:latin typeface="Times New Roman" charset="0"/>
              </a:rPr>
              <a:t>Reports</a:t>
            </a:r>
            <a:r>
              <a:rPr lang="en-US" dirty="0">
                <a:latin typeface="Times New Roman" charset="0"/>
              </a:rPr>
              <a:t> Keep information related to food defense </a:t>
            </a:r>
            <a:r>
              <a:rPr lang="en-US" dirty="0" smtClean="0">
                <a:latin typeface="Times New Roman" charset="0"/>
              </a:rPr>
              <a:t>accessible: receiving logs, </a:t>
            </a:r>
            <a:r>
              <a:rPr lang="en-US" dirty="0">
                <a:latin typeface="Times New Roman" charset="0"/>
              </a:rPr>
              <a:t>o</a:t>
            </a:r>
            <a:r>
              <a:rPr lang="en-US" dirty="0" smtClean="0">
                <a:latin typeface="Times New Roman" charset="0"/>
              </a:rPr>
              <a:t>ffice </a:t>
            </a:r>
            <a:r>
              <a:rPr lang="en-US" dirty="0">
                <a:latin typeface="Times New Roman" charset="0"/>
              </a:rPr>
              <a:t>files and </a:t>
            </a:r>
            <a:r>
              <a:rPr lang="en-US" dirty="0" smtClean="0">
                <a:latin typeface="Times New Roman" charset="0"/>
              </a:rPr>
              <a:t>documents, </a:t>
            </a:r>
            <a:r>
              <a:rPr lang="en-US" dirty="0">
                <a:latin typeface="Times New Roman" charset="0"/>
              </a:rPr>
              <a:t>s</a:t>
            </a:r>
            <a:r>
              <a:rPr lang="en-US" dirty="0" smtClean="0">
                <a:latin typeface="Times New Roman" charset="0"/>
              </a:rPr>
              <a:t>taff files, and random </a:t>
            </a:r>
            <a:r>
              <a:rPr lang="en-US" dirty="0">
                <a:latin typeface="Times New Roman" charset="0"/>
              </a:rPr>
              <a:t>food defense self-inspections.</a:t>
            </a:r>
          </a:p>
          <a:p>
            <a:pPr marL="114300" indent="-114300">
              <a:buFontTx/>
              <a:buChar char="•"/>
            </a:pPr>
            <a:r>
              <a:rPr lang="en-US" b="1" dirty="0">
                <a:latin typeface="Times New Roman" charset="0"/>
              </a:rPr>
              <a:t>Threat</a:t>
            </a:r>
            <a:r>
              <a:rPr lang="en-US" dirty="0">
                <a:latin typeface="Times New Roman" charset="0"/>
              </a:rPr>
              <a:t> Identify what you will do and who you will contact if there is suspicious activity or a threat at your operation</a:t>
            </a:r>
            <a:r>
              <a:rPr lang="en-US" dirty="0" smtClean="0">
                <a:latin typeface="Times New Roman" charset="0"/>
              </a:rPr>
              <a:t>. Hold </a:t>
            </a:r>
            <a:r>
              <a:rPr lang="en-US" dirty="0">
                <a:latin typeface="Times New Roman" charset="0"/>
              </a:rPr>
              <a:t>any product you suspect to be contaminated</a:t>
            </a:r>
            <a:r>
              <a:rPr lang="en-US" dirty="0" smtClean="0">
                <a:latin typeface="Times New Roman" charset="0"/>
              </a:rPr>
              <a:t>. Contact </a:t>
            </a:r>
            <a:r>
              <a:rPr lang="en-US" dirty="0">
                <a:latin typeface="Times New Roman" charset="0"/>
              </a:rPr>
              <a:t>your regulatory authority immediately. Maintain an emergency contact list.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E2B4E48-3C45-1F42-9AB4-0A08A8E36146}" type="slidenum">
              <a:rPr lang="en-US" sz="1200" b="0" smtClean="0">
                <a:solidFill>
                  <a:schemeClr val="tx1"/>
                </a:solidFill>
              </a:rPr>
              <a:pPr eaLnBrk="1" hangingPunct="1">
                <a:defRPr/>
              </a:pPr>
              <a:t>18</a:t>
            </a:fld>
            <a:endParaRPr lang="en-US" sz="1200" b="0" dirty="0" smtClean="0">
              <a:solidFill>
                <a:schemeClr val="tx1"/>
              </a:solidFill>
            </a:endParaRPr>
          </a:p>
        </p:txBody>
      </p:sp>
      <p:sp>
        <p:nvSpPr>
          <p:cNvPr id="357379" name="Rectangle 2"/>
          <p:cNvSpPr>
            <a:spLocks noGrp="1" noRot="1" noChangeAspect="1" noChangeArrowheads="1" noTextEdit="1"/>
          </p:cNvSpPr>
          <p:nvPr>
            <p:ph type="sldImg"/>
          </p:nvPr>
        </p:nvSpPr>
        <p:spPr>
          <a:xfrm>
            <a:off x="1181100" y="698500"/>
            <a:ext cx="4648200" cy="3486150"/>
          </a:xfrm>
          <a:ln/>
        </p:spPr>
      </p:sp>
      <p:sp>
        <p:nvSpPr>
          <p:cNvPr id="80900" name="Rectangle 3"/>
          <p:cNvSpPr>
            <a:spLocks noGrp="1" noChangeArrowheads="1"/>
          </p:cNvSpPr>
          <p:nvPr>
            <p:ph type="body" idx="1"/>
          </p:nvPr>
        </p:nvSpPr>
        <p:spPr>
          <a:xfrm>
            <a:off x="876300" y="4465638"/>
            <a:ext cx="5715000" cy="4525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defRPr/>
            </a:pPr>
            <a:r>
              <a:rPr lang="en-US" b="1" dirty="0" smtClean="0">
                <a:ea typeface="+mn-ea"/>
                <a:cs typeface="+mn-cs"/>
              </a:rPr>
              <a:t>Instructor </a:t>
            </a:r>
            <a:r>
              <a:rPr lang="en-US" b="1" dirty="0" smtClean="0">
                <a:ea typeface="+mn-ea"/>
                <a:cs typeface="+mn-cs"/>
              </a:rPr>
              <a:t>Notes</a:t>
            </a:r>
          </a:p>
          <a:p>
            <a:pPr marL="114300" indent="-114300" eaLnBrk="1" hangingPunct="1">
              <a:buFontTx/>
              <a:buChar char="•"/>
            </a:pPr>
            <a:r>
              <a:rPr lang="en-US" dirty="0" smtClean="0">
                <a:ea typeface="+mn-ea"/>
                <a:cs typeface="+mn-cs"/>
              </a:rPr>
              <a:t>Ask </a:t>
            </a:r>
            <a:r>
              <a:rPr lang="en-US" dirty="0" smtClean="0">
                <a:ea typeface="+mn-ea"/>
                <a:cs typeface="+mn-cs"/>
              </a:rPr>
              <a:t>the person making the complaint for general contact information and to identify the food that was eaten. Also ask for a description of symptoms and when the person first got sick</a:t>
            </a:r>
            <a:r>
              <a:rPr lang="en-US" dirty="0" smtClean="0">
                <a:ea typeface="+mn-ea"/>
                <a:cs typeface="+mn-cs"/>
              </a:rPr>
              <a:t>.</a:t>
            </a:r>
          </a:p>
          <a:p>
            <a:pPr marL="114300" indent="-114300" eaLnBrk="1" hangingPunct="1">
              <a:buFontTx/>
              <a:buChar char="•"/>
            </a:pPr>
            <a:r>
              <a:rPr lang="en-US" dirty="0" smtClean="0">
                <a:ea typeface="+mn-ea"/>
                <a:cs typeface="+mn-cs"/>
              </a:rPr>
              <a:t>Contact </a:t>
            </a:r>
            <a:r>
              <a:rPr lang="en-US" dirty="0" smtClean="0">
                <a:ea typeface="+mn-ea"/>
                <a:cs typeface="+mn-cs"/>
              </a:rPr>
              <a:t>the local regulatory authority if you suspect an outbreak.</a:t>
            </a:r>
          </a:p>
          <a:p>
            <a:pPr marL="0" indent="0" eaLnBrk="1" hangingPunct="1">
              <a:buFont typeface="Arial" pitchFamily="34" charset="0"/>
              <a:buNone/>
              <a:defRPr/>
            </a:pPr>
            <a:endParaRPr lang="en-US" dirty="0" smtClean="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AA3FEF9-2CAE-3D47-954F-EADCB13271BA}" type="slidenum">
              <a:rPr lang="en-US" sz="1200" b="0" smtClean="0">
                <a:solidFill>
                  <a:schemeClr val="tx1"/>
                </a:solidFill>
              </a:rPr>
              <a:pPr eaLnBrk="1" hangingPunct="1">
                <a:defRPr/>
              </a:pPr>
              <a:t>19</a:t>
            </a:fld>
            <a:endParaRPr lang="en-US" sz="1200" b="0" dirty="0" smtClean="0">
              <a:solidFill>
                <a:schemeClr val="tx1"/>
              </a:solidFill>
            </a:endParaRPr>
          </a:p>
        </p:txBody>
      </p:sp>
      <p:sp>
        <p:nvSpPr>
          <p:cNvPr id="358403" name="Rectangle 2"/>
          <p:cNvSpPr>
            <a:spLocks noGrp="1" noRot="1" noChangeAspect="1" noChangeArrowheads="1" noTextEdit="1"/>
          </p:cNvSpPr>
          <p:nvPr>
            <p:ph type="sldImg"/>
          </p:nvPr>
        </p:nvSpPr>
        <p:spPr>
          <a:xfrm>
            <a:off x="1181100" y="698500"/>
            <a:ext cx="4648200" cy="3486150"/>
          </a:xfrm>
          <a:ln/>
        </p:spPr>
      </p:sp>
      <p:sp>
        <p:nvSpPr>
          <p:cNvPr id="80900" name="Rectangle 3"/>
          <p:cNvSpPr>
            <a:spLocks noGrp="1" noChangeArrowheads="1"/>
          </p:cNvSpPr>
          <p:nvPr>
            <p:ph type="body" idx="1"/>
          </p:nvPr>
        </p:nvSpPr>
        <p:spPr>
          <a:xfrm>
            <a:off x="876300" y="4465638"/>
            <a:ext cx="5715000" cy="4525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smtClean="0">
                <a:ea typeface="+mn-ea"/>
                <a:cs typeface="+mn-cs"/>
              </a:rPr>
              <a:t>Instructor </a:t>
            </a:r>
            <a:r>
              <a:rPr lang="en-US" b="1" dirty="0" smtClean="0">
                <a:ea typeface="+mn-ea"/>
                <a:cs typeface="+mn-cs"/>
              </a:rPr>
              <a:t>Notes</a:t>
            </a:r>
            <a:endParaRPr lang="en-US" b="1" dirty="0" smtClean="0">
              <a:latin typeface="Times New Roman" charset="0"/>
            </a:endParaRPr>
          </a:p>
          <a:p>
            <a:pPr marL="114300" indent="-114300" eaLnBrk="1" hangingPunct="1">
              <a:buFontTx/>
              <a:buChar char="•"/>
            </a:pPr>
            <a:r>
              <a:rPr lang="en-US" dirty="0" smtClean="0">
                <a:ea typeface="+mn-ea"/>
                <a:cs typeface="+mn-cs"/>
              </a:rPr>
              <a:t>Set </a:t>
            </a:r>
            <a:r>
              <a:rPr lang="en-US" dirty="0" smtClean="0">
                <a:ea typeface="+mn-ea"/>
                <a:cs typeface="+mn-cs"/>
              </a:rPr>
              <a:t>the suspected product aside if any remains. Include a label with Do Not Use and Do Not Discard on it, as shown in the photo on the slide</a:t>
            </a:r>
            <a:r>
              <a:rPr lang="en-US" dirty="0" smtClean="0">
                <a:ea typeface="+mn-ea"/>
                <a:cs typeface="+mn-cs"/>
              </a:rPr>
              <a:t>.</a:t>
            </a:r>
          </a:p>
          <a:p>
            <a:pPr marL="114300" indent="-114300" eaLnBrk="1" hangingPunct="1">
              <a:buFontTx/>
              <a:buChar char="•"/>
            </a:pPr>
            <a:r>
              <a:rPr lang="en-US" dirty="0" smtClean="0">
                <a:ea typeface="+mn-ea"/>
                <a:cs typeface="+mn-cs"/>
              </a:rPr>
              <a:t>Log </a:t>
            </a:r>
            <a:r>
              <a:rPr lang="en-US" dirty="0" smtClean="0">
                <a:ea typeface="+mn-ea"/>
                <a:cs typeface="+mn-cs"/>
              </a:rPr>
              <a:t>information about the suspected product. This might include a product description, production date, and lot number. The sell-by date and pack size should also be recorded. </a:t>
            </a:r>
          </a:p>
          <a:p>
            <a:pPr marL="0" indent="0" eaLnBrk="1" hangingPunct="1">
              <a:buFont typeface="Arial" pitchFamily="34" charset="0"/>
              <a:buNone/>
              <a:defRPr/>
            </a:pPr>
            <a:endParaRPr lang="en-US" dirty="0" smtClean="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D160B8F2-5E34-184E-A935-1A4DBDAD3270}"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319491" name="Rectangle 2"/>
          <p:cNvSpPr>
            <a:spLocks noGrp="1" noRot="1" noChangeAspect="1" noChangeArrowheads="1" noTextEdit="1"/>
          </p:cNvSpPr>
          <p:nvPr>
            <p:ph type="sldImg"/>
          </p:nvPr>
        </p:nvSpPr>
        <p:spPr>
          <a:xfrm>
            <a:off x="1181100" y="698500"/>
            <a:ext cx="4648200" cy="3486150"/>
          </a:xfrm>
          <a:ln/>
        </p:spPr>
      </p:sp>
      <p:sp>
        <p:nvSpPr>
          <p:cNvPr id="86019" name="Rectangle 3"/>
          <p:cNvSpPr>
            <a:spLocks noGrp="1" noChangeArrowheads="1"/>
          </p:cNvSpPr>
          <p:nvPr>
            <p:ph type="body" idx="1"/>
          </p:nvPr>
        </p:nvSpPr>
        <p:spPr>
          <a:xfrm>
            <a:off x="876300" y="4465638"/>
            <a:ext cx="539115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dirty="0">
                <a:latin typeface="Times New Roman" charset="0"/>
              </a:rPr>
              <a:t>Contamination comes from a variety of places.</a:t>
            </a:r>
          </a:p>
          <a:p>
            <a:pPr marL="114300" indent="-114300" eaLnBrk="1" hangingPunct="1">
              <a:buFontTx/>
              <a:buChar char="•"/>
            </a:pPr>
            <a:r>
              <a:rPr lang="en-US" dirty="0">
                <a:latin typeface="Times New Roman" charset="0"/>
              </a:rPr>
              <a:t>Contaminants can cause foodborne illness or result in physical injury.</a:t>
            </a:r>
          </a:p>
          <a:p>
            <a:pPr marL="114300" indent="-114300" eaLnBrk="1" hangingPunct="1">
              <a:buFontTx/>
              <a:buChar char="•"/>
            </a:pPr>
            <a:r>
              <a:rPr lang="en-US" dirty="0">
                <a:latin typeface="Times New Roman" charset="0"/>
              </a:rPr>
              <a:t>Contaminants are found in the animals we use for food, the air, water, </a:t>
            </a:r>
            <a:r>
              <a:rPr lang="en-US" dirty="0" smtClean="0">
                <a:latin typeface="Times New Roman" charset="0"/>
              </a:rPr>
              <a:t>dirt; </a:t>
            </a:r>
            <a:r>
              <a:rPr lang="en-US" dirty="0">
                <a:latin typeface="Times New Roman" charset="0"/>
              </a:rPr>
              <a:t>and </a:t>
            </a:r>
            <a:r>
              <a:rPr lang="en-US" dirty="0" smtClean="0">
                <a:latin typeface="Times New Roman" charset="0"/>
              </a:rPr>
              <a:t>they occur </a:t>
            </a:r>
            <a:r>
              <a:rPr lang="en-US" dirty="0">
                <a:latin typeface="Times New Roman" charset="0"/>
              </a:rPr>
              <a:t>naturally in food, such as bones in fish.</a:t>
            </a:r>
          </a:p>
          <a:p>
            <a:pPr marL="114300" indent="-114300" eaLnBrk="1" hangingPunct="1">
              <a:buFontTx/>
              <a:buChar char="•"/>
            </a:pPr>
            <a:r>
              <a:rPr lang="en-US" dirty="0">
                <a:latin typeface="Times New Roman" charset="0"/>
              </a:rPr>
              <a:t>Food can be contaminated on purpose.</a:t>
            </a:r>
          </a:p>
          <a:p>
            <a:pPr marL="114300" indent="-114300" eaLnBrk="1" hangingPunct="1">
              <a:buFontTx/>
              <a:buChar char="•"/>
            </a:pPr>
            <a:r>
              <a:rPr lang="en-US" dirty="0">
                <a:latin typeface="Times New Roman" charset="0"/>
              </a:rPr>
              <a:t>Most food is contaminated accidently. </a:t>
            </a:r>
          </a:p>
          <a:p>
            <a:pPr marL="114300" indent="-114300" eaLnBrk="1" hangingPunct="1">
              <a:buFontTx/>
              <a:buChar char="•"/>
            </a:pPr>
            <a:r>
              <a:rPr lang="en-US" dirty="0">
                <a:latin typeface="Times New Roman" charset="0"/>
              </a:rPr>
              <a:t>Examples of accidental contamination include: </a:t>
            </a:r>
            <a:r>
              <a:rPr lang="en-US" dirty="0" smtClean="0">
                <a:latin typeface="Times New Roman" charset="0"/>
              </a:rPr>
              <a:t>food handlers </a:t>
            </a:r>
            <a:r>
              <a:rPr lang="en-US" dirty="0">
                <a:latin typeface="Times New Roman" charset="0"/>
              </a:rPr>
              <a:t>who don</a:t>
            </a:r>
            <a:r>
              <a:rPr lang="ja-JP" altLang="en-US" dirty="0">
                <a:latin typeface="Times New Roman" charset="0"/>
              </a:rPr>
              <a:t>’</a:t>
            </a:r>
            <a:r>
              <a:rPr lang="en-US" altLang="ja-JP" dirty="0">
                <a:latin typeface="Times New Roman" charset="0"/>
              </a:rPr>
              <a:t>t wash their hands after using the restroom, and then contaminate food and surfaces with feces from their </a:t>
            </a:r>
            <a:r>
              <a:rPr lang="en-US" altLang="ja-JP" dirty="0" smtClean="0">
                <a:latin typeface="Times New Roman" charset="0"/>
              </a:rPr>
              <a:t>fingers; and food handlers </a:t>
            </a:r>
            <a:r>
              <a:rPr lang="en-US" altLang="ja-JP" dirty="0">
                <a:latin typeface="Times New Roman" charset="0"/>
              </a:rPr>
              <a:t>who pass contaminants through </a:t>
            </a:r>
            <a:r>
              <a:rPr lang="en-US" altLang="ja-JP" dirty="0" smtClean="0">
                <a:latin typeface="Times New Roman" charset="0"/>
              </a:rPr>
              <a:t>illness.</a:t>
            </a:r>
            <a:endParaRPr lang="en-US" dirty="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E4F9023-08C6-224F-946C-6936E4E3B08D}" type="slidenum">
              <a:rPr lang="en-US" sz="1200" b="0" smtClean="0">
                <a:solidFill>
                  <a:schemeClr val="tx1"/>
                </a:solidFill>
              </a:rPr>
              <a:pPr eaLnBrk="1" hangingPunct="1">
                <a:defRPr/>
              </a:pPr>
              <a:t>20</a:t>
            </a:fld>
            <a:endParaRPr lang="en-US" sz="1200" b="0" dirty="0" smtClean="0">
              <a:solidFill>
                <a:schemeClr val="tx1"/>
              </a:solidFill>
            </a:endParaRPr>
          </a:p>
        </p:txBody>
      </p:sp>
      <p:sp>
        <p:nvSpPr>
          <p:cNvPr id="359427" name="Rectangle 2"/>
          <p:cNvSpPr>
            <a:spLocks noGrp="1" noRot="1" noChangeAspect="1" noChangeArrowheads="1" noTextEdit="1"/>
          </p:cNvSpPr>
          <p:nvPr>
            <p:ph type="sldImg"/>
          </p:nvPr>
        </p:nvSpPr>
        <p:spPr>
          <a:xfrm>
            <a:off x="1181100" y="698500"/>
            <a:ext cx="4648200" cy="3486150"/>
          </a:xfrm>
          <a:ln/>
        </p:spPr>
      </p:sp>
      <p:sp>
        <p:nvSpPr>
          <p:cNvPr id="80900" name="Rectangle 3"/>
          <p:cNvSpPr>
            <a:spLocks noGrp="1" noChangeArrowheads="1"/>
          </p:cNvSpPr>
          <p:nvPr>
            <p:ph type="body" idx="1"/>
          </p:nvPr>
        </p:nvSpPr>
        <p:spPr>
          <a:xfrm>
            <a:off x="876300" y="4465638"/>
            <a:ext cx="5715000" cy="4525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defRPr/>
            </a:pPr>
            <a:r>
              <a:rPr lang="en-US" b="1" dirty="0" smtClean="0">
                <a:ea typeface="+mn-ea"/>
                <a:cs typeface="+mn-cs"/>
              </a:rPr>
              <a:t>Instructor Notes</a:t>
            </a:r>
          </a:p>
          <a:p>
            <a:pPr marL="171450" indent="-171450" eaLnBrk="1" hangingPunct="1">
              <a:buFont typeface="Arial" pitchFamily="34" charset="0"/>
              <a:buChar char="•"/>
              <a:defRPr/>
            </a:pPr>
            <a:r>
              <a:rPr lang="en-US" dirty="0" smtClean="0">
                <a:ea typeface="+mn-ea"/>
                <a:cs typeface="+mn-cs"/>
              </a:rPr>
              <a:t>Maintain a list of food handlers scheduled at the time of the suspected contamination. These staff members may be subject to an interview and sampling by investigators. They should also be interviewed immediately by management about their health status.</a:t>
            </a:r>
          </a:p>
          <a:p>
            <a:pPr marL="171450" indent="-171450" eaLnBrk="1" hangingPunct="1">
              <a:buFont typeface="Arial" pitchFamily="34" charset="0"/>
              <a:buChar char="•"/>
              <a:defRPr/>
            </a:pPr>
            <a:r>
              <a:rPr lang="en-US" dirty="0" smtClean="0">
                <a:ea typeface="+mn-ea"/>
                <a:cs typeface="+mn-cs"/>
              </a:rPr>
              <a:t>Cooperate with regulatory authorities in the investigation. Provide appropriate documentation. You may be asked to provide temperature logs, HACCP documents, staff files, etc.</a:t>
            </a:r>
          </a:p>
          <a:p>
            <a:pPr marL="171450" indent="-171450" eaLnBrk="1" hangingPunct="1">
              <a:buFont typeface="Arial" pitchFamily="34" charset="0"/>
              <a:buChar char="•"/>
              <a:defRPr/>
            </a:pPr>
            <a:r>
              <a:rPr lang="en-US" dirty="0" smtClean="0">
                <a:ea typeface="+mn-ea"/>
                <a:cs typeface="+mn-cs"/>
              </a:rPr>
              <a:t>Review food-handling procedures to identify if standards are not being met or procedures are not working.</a:t>
            </a:r>
          </a:p>
          <a:p>
            <a:pPr marL="0" indent="0" eaLnBrk="1" hangingPunct="1">
              <a:buFont typeface="Arial" pitchFamily="34" charset="0"/>
              <a:buNone/>
              <a:defRPr/>
            </a:pPr>
            <a:endParaRPr lang="en-US" dirty="0" smtClean="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114300" eaLnBrk="1" hangingPunct="1"/>
            <a:r>
              <a:rPr lang="en-US" b="1" dirty="0" smtClean="0"/>
              <a:t>Instructor</a:t>
            </a:r>
            <a:r>
              <a:rPr lang="en-US" b="1" baseline="0" dirty="0" smtClean="0"/>
              <a:t> </a:t>
            </a:r>
            <a:r>
              <a:rPr lang="en-US" b="1" baseline="0" dirty="0" smtClean="0"/>
              <a:t>Notes</a:t>
            </a:r>
            <a:endParaRPr lang="en-US" b="1" dirty="0" smtClean="0">
              <a:latin typeface="Times New Roman" charset="0"/>
            </a:endParaRPr>
          </a:p>
          <a:p>
            <a:pPr marL="114300" indent="-114300" eaLnBrk="1" hangingPunct="1">
              <a:buFontTx/>
              <a:buChar char="•"/>
            </a:pPr>
            <a:r>
              <a:rPr lang="en-US" dirty="0" smtClean="0">
                <a:latin typeface="+mn-lt"/>
                <a:ea typeface="+mn-ea"/>
                <a:cs typeface="+mn-cs"/>
              </a:rPr>
              <a:t>Your </a:t>
            </a:r>
            <a:r>
              <a:rPr lang="en-US" dirty="0">
                <a:latin typeface="+mn-lt"/>
                <a:ea typeface="+mn-ea"/>
                <a:cs typeface="+mn-cs"/>
              </a:rPr>
              <a:t>staff should be able to tell customers about menu items that contain potential allergens. At minimum, have one person available per shift to answer customers’ questions about menu items. When working with a customer to place an allergen special order, staff must be able to do the following</a:t>
            </a:r>
            <a:r>
              <a:rPr lang="en-US" dirty="0" smtClean="0">
                <a:latin typeface="+mn-lt"/>
                <a:ea typeface="+mn-ea"/>
                <a:cs typeface="+mn-cs"/>
              </a:rPr>
              <a:t>.</a:t>
            </a:r>
          </a:p>
          <a:p>
            <a:pPr marL="114300" indent="-114300" eaLnBrk="1" hangingPunct="1">
              <a:buFontTx/>
              <a:buChar char="•"/>
            </a:pPr>
            <a:r>
              <a:rPr lang="en-US" dirty="0" smtClean="0">
                <a:solidFill>
                  <a:schemeClr val="accent6">
                    <a:lumMod val="60000"/>
                    <a:lumOff val="40000"/>
                  </a:schemeClr>
                </a:solidFill>
              </a:rPr>
              <a:t>Describe </a:t>
            </a:r>
            <a:r>
              <a:rPr lang="en-US" dirty="0" smtClean="0">
                <a:solidFill>
                  <a:schemeClr val="accent6">
                    <a:lumMod val="60000"/>
                    <a:lumOff val="40000"/>
                  </a:schemeClr>
                </a:solidFill>
              </a:rPr>
              <a:t>menu items to guests, and identify any allergens in the item. </a:t>
            </a:r>
            <a:r>
              <a:rPr lang="en-US" dirty="0">
                <a:latin typeface="+mn-lt"/>
                <a:ea typeface="+mn-ea"/>
                <a:cs typeface="+mn-cs"/>
              </a:rPr>
              <a:t>Identify any “secret” ingredients. For example, your operation may have a house specialty that includes an allergen. </a:t>
            </a:r>
            <a:endParaRPr lang="en-US" dirty="0" smtClean="0">
              <a:latin typeface="+mn-lt"/>
              <a:ea typeface="+mn-ea"/>
              <a:cs typeface="+mn-cs"/>
            </a:endParaRPr>
          </a:p>
          <a:p>
            <a:pPr marL="114300" indent="-114300" eaLnBrk="1" hangingPunct="1">
              <a:buFontTx/>
              <a:buChar char="•"/>
            </a:pPr>
            <a:r>
              <a:rPr lang="en-US" dirty="0" smtClean="0">
                <a:latin typeface="+mn-lt"/>
                <a:ea typeface="+mn-ea"/>
                <a:cs typeface="+mn-cs"/>
              </a:rPr>
              <a:t>Suggest </a:t>
            </a:r>
            <a:r>
              <a:rPr lang="en-US" dirty="0">
                <a:latin typeface="+mn-lt"/>
                <a:ea typeface="+mn-ea"/>
                <a:cs typeface="+mn-cs"/>
              </a:rPr>
              <a:t>menu items that do not contain the food that the customer is allergic to</a:t>
            </a:r>
            <a:r>
              <a:rPr lang="en-US" dirty="0" smtClean="0">
                <a:latin typeface="+mn-lt"/>
                <a:ea typeface="+mn-ea"/>
                <a:cs typeface="+mn-cs"/>
              </a:rPr>
              <a:t>.</a:t>
            </a:r>
          </a:p>
          <a:p>
            <a:pPr marL="114300" indent="-114300" eaLnBrk="1" hangingPunct="1">
              <a:buFontTx/>
              <a:buChar char="•"/>
            </a:pPr>
            <a:r>
              <a:rPr lang="en-US" dirty="0" smtClean="0">
                <a:latin typeface="+mn-lt"/>
                <a:ea typeface="+mn-ea"/>
                <a:cs typeface="+mn-cs"/>
              </a:rPr>
              <a:t>Identify </a:t>
            </a:r>
            <a:r>
              <a:rPr lang="en-US" dirty="0">
                <a:latin typeface="+mn-lt"/>
                <a:ea typeface="+mn-ea"/>
                <a:cs typeface="+mn-cs"/>
              </a:rPr>
              <a:t>the allergen special order. Clearly mark or otherwise indicate the order for the guest with the identified food allergy. This is done to inform the kitchen staff of the guest’s food allergy</a:t>
            </a:r>
            <a:r>
              <a:rPr lang="en-US" dirty="0" smtClean="0">
                <a:latin typeface="+mn-lt"/>
                <a:ea typeface="+mn-ea"/>
                <a:cs typeface="+mn-cs"/>
              </a:rPr>
              <a:t>.</a:t>
            </a:r>
          </a:p>
          <a:p>
            <a:pPr marL="114300" indent="-114300" eaLnBrk="1" hangingPunct="1">
              <a:buFontTx/>
              <a:buChar char="•"/>
            </a:pPr>
            <a:r>
              <a:rPr lang="en-US" dirty="0" smtClean="0">
                <a:latin typeface="+mn-lt"/>
                <a:ea typeface="+mn-ea"/>
                <a:cs typeface="+mn-cs"/>
              </a:rPr>
              <a:t>Confirm </a:t>
            </a:r>
            <a:r>
              <a:rPr lang="en-US" dirty="0">
                <a:latin typeface="+mn-lt"/>
                <a:ea typeface="+mn-ea"/>
                <a:cs typeface="+mn-cs"/>
              </a:rPr>
              <a:t>the allergen special order with the kitchen staff when picking up the food. Make sure no garnishes or other items containing the allergen touch the plate. Food should be hand-delivered to guests with allergies. Delivering food separately from the other food delivered to a table will help prevent contact with food allergens.</a:t>
            </a:r>
          </a:p>
        </p:txBody>
      </p:sp>
      <p:sp>
        <p:nvSpPr>
          <p:cNvPr id="4" name="Slide Number Placeholder 3"/>
          <p:cNvSpPr>
            <a:spLocks noGrp="1"/>
          </p:cNvSpPr>
          <p:nvPr>
            <p:ph type="sldNum" sz="quarter" idx="10"/>
          </p:nvPr>
        </p:nvSpPr>
        <p:spPr/>
        <p:txBody>
          <a:bodyPr/>
          <a:lstStyle/>
          <a:p>
            <a:fld id="{6E113976-0BB7-43CD-B8AA-A45C1DB02039}" type="slidenum">
              <a:rPr lang="en-US" smtClean="0"/>
              <a:t>21</a:t>
            </a:fld>
            <a:endParaRPr lang="en-US" dirty="0"/>
          </a:p>
        </p:txBody>
      </p:sp>
    </p:spTree>
    <p:extLst>
      <p:ext uri="{BB962C8B-B14F-4D97-AF65-F5344CB8AC3E}">
        <p14:creationId xmlns:p14="http://schemas.microsoft.com/office/powerpoint/2010/main" val="27766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Instructor</a:t>
            </a:r>
            <a:r>
              <a:rPr lang="en-US" b="1" baseline="0" dirty="0" smtClean="0"/>
              <a:t> Notes</a:t>
            </a:r>
          </a:p>
          <a:p>
            <a:pPr marL="174708" indent="-174708">
              <a:buFont typeface="Arial" panose="020B0604020202020204" pitchFamily="34" charset="0"/>
              <a:buChar char="•"/>
            </a:pPr>
            <a:r>
              <a:rPr lang="en-US" baseline="0" dirty="0" smtClean="0"/>
              <a:t>When preparing an allergen special order, always check recipes and food labels for the allergen. M</a:t>
            </a:r>
            <a:r>
              <a:rPr lang="en-US" dirty="0">
                <a:latin typeface="+mn-lt"/>
                <a:ea typeface="+mn-ea"/>
                <a:cs typeface="+mn-cs"/>
              </a:rPr>
              <a:t>anufactured products that contain one or more of the Big Eight allergens are required to clearly identify them on the ingredient label. This makes it easy to see if a product is safe.</a:t>
            </a:r>
            <a:endParaRPr lang="en-US" baseline="0" dirty="0" smtClean="0"/>
          </a:p>
          <a:p>
            <a:pPr marL="174708" indent="-174708">
              <a:buFont typeface="Arial" panose="020B0604020202020204" pitchFamily="34" charset="0"/>
              <a:buChar char="•"/>
            </a:pPr>
            <a:r>
              <a:rPr lang="en-US" dirty="0">
                <a:latin typeface="+mn-lt"/>
                <a:ea typeface="+mn-ea"/>
                <a:cs typeface="+mn-cs"/>
              </a:rPr>
              <a:t>Used cleaned an sanitized utensils and equipment, including food-prep surfaces. Some operations use a separate set of cooking utensils just for allergen special orders. Make sure the allergen does not touch anything for customers with food allergies.</a:t>
            </a:r>
          </a:p>
          <a:p>
            <a:pPr marL="174708" indent="-174708">
              <a:buFont typeface="Arial" panose="020B0604020202020204" pitchFamily="34" charset="0"/>
              <a:buChar char="•"/>
            </a:pPr>
            <a:r>
              <a:rPr lang="en-US" dirty="0">
                <a:latin typeface="+mn-lt"/>
                <a:ea typeface="+mn-ea"/>
                <a:cs typeface="+mn-cs"/>
              </a:rPr>
              <a:t>Wash hands and change gloves before preparing the order.</a:t>
            </a:r>
          </a:p>
          <a:p>
            <a:pPr marL="174708" indent="-174708">
              <a:buFont typeface="Arial" panose="020B0604020202020204" pitchFamily="34" charset="0"/>
              <a:buChar char="•"/>
            </a:pPr>
            <a:r>
              <a:rPr lang="en-US" dirty="0">
                <a:latin typeface="+mn-lt"/>
                <a:ea typeface="+mn-ea"/>
                <a:cs typeface="+mn-cs"/>
              </a:rPr>
              <a:t>Use separate fryers and cooking oils when frying food for customers with food allergies. As an example, cooking shrimp in a fryer will make that oil dangerous for guest with a shellfish allergy</a:t>
            </a:r>
            <a:r>
              <a:rPr lang="en-US" dirty="0" smtClean="0">
                <a:latin typeface="+mn-lt"/>
                <a:ea typeface="+mn-ea"/>
                <a:cs typeface="+mn-cs"/>
              </a:rPr>
              <a:t>. Any </a:t>
            </a:r>
            <a:r>
              <a:rPr lang="en-US" dirty="0">
                <a:latin typeface="+mn-lt"/>
                <a:ea typeface="+mn-ea"/>
                <a:cs typeface="+mn-cs"/>
              </a:rPr>
              <a:t>other </a:t>
            </a:r>
            <a:r>
              <a:rPr lang="en-US" dirty="0" smtClean="0">
                <a:latin typeface="+mn-lt"/>
                <a:ea typeface="+mn-ea"/>
                <a:cs typeface="+mn-cs"/>
              </a:rPr>
              <a:t>food cooked </a:t>
            </a:r>
            <a:r>
              <a:rPr lang="en-US" dirty="0">
                <a:latin typeface="+mn-lt"/>
                <a:ea typeface="+mn-ea"/>
                <a:cs typeface="+mn-cs"/>
              </a:rPr>
              <a:t>in that oil could cause an allergic reaction in those guests.</a:t>
            </a:r>
          </a:p>
          <a:p>
            <a:pPr marL="174708" indent="-174708">
              <a:buFont typeface="Arial" panose="020B0604020202020204" pitchFamily="34" charset="0"/>
              <a:buChar char="•"/>
            </a:pPr>
            <a:r>
              <a:rPr lang="en-US" dirty="0">
                <a:latin typeface="+mn-lt"/>
                <a:ea typeface="+mn-ea"/>
                <a:cs typeface="+mn-cs"/>
              </a:rPr>
              <a:t>When labeling food packaged on-site for retail sale, make sure the label includes any of the Big Eight allergens contained in the product.</a:t>
            </a:r>
          </a:p>
        </p:txBody>
      </p:sp>
      <p:sp>
        <p:nvSpPr>
          <p:cNvPr id="4" name="Slide Number Placeholder 3"/>
          <p:cNvSpPr>
            <a:spLocks noGrp="1"/>
          </p:cNvSpPr>
          <p:nvPr>
            <p:ph type="sldNum" sz="quarter" idx="10"/>
          </p:nvPr>
        </p:nvSpPr>
        <p:spPr/>
        <p:txBody>
          <a:bodyPr/>
          <a:lstStyle/>
          <a:p>
            <a:fld id="{6E113976-0BB7-43CD-B8AA-A45C1DB02039}" type="slidenum">
              <a:rPr lang="en-US" smtClean="0"/>
              <a:t>22</a:t>
            </a:fld>
            <a:endParaRPr lang="en-US" dirty="0"/>
          </a:p>
        </p:txBody>
      </p:sp>
    </p:spTree>
    <p:extLst>
      <p:ext uri="{BB962C8B-B14F-4D97-AF65-F5344CB8AC3E}">
        <p14:creationId xmlns:p14="http://schemas.microsoft.com/office/powerpoint/2010/main" val="251848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2072FBC-CBC6-4C43-BA7F-C97A70A09E63}"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320515" name="Rectangle 2"/>
          <p:cNvSpPr>
            <a:spLocks noGrp="1" noRot="1" noChangeAspect="1" noChangeArrowheads="1" noTextEdit="1"/>
          </p:cNvSpPr>
          <p:nvPr>
            <p:ph type="sldImg"/>
          </p:nvPr>
        </p:nvSpPr>
        <p:spPr>
          <a:xfrm>
            <a:off x="1181100" y="698500"/>
            <a:ext cx="4648200" cy="3486150"/>
          </a:xfrm>
          <a:ln/>
        </p:spPr>
      </p:sp>
      <p:sp>
        <p:nvSpPr>
          <p:cNvPr id="88067" name="Rectangle 3"/>
          <p:cNvSpPr>
            <a:spLocks noGrp="1" noChangeArrowheads="1"/>
          </p:cNvSpPr>
          <p:nvPr>
            <p:ph type="body" idx="1"/>
          </p:nvPr>
        </p:nvSpPr>
        <p:spPr>
          <a:xfrm>
            <a:off x="876300" y="4465638"/>
            <a:ext cx="539115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buFontTx/>
              <a:buChar char="•"/>
            </a:pPr>
            <a:r>
              <a:rPr lang="en-US" dirty="0">
                <a:latin typeface="Times New Roman" charset="0"/>
              </a:rPr>
              <a:t>Food handlers who don</a:t>
            </a:r>
            <a:r>
              <a:rPr lang="ja-JP" altLang="en-US" dirty="0">
                <a:latin typeface="Times New Roman" charset="0"/>
              </a:rPr>
              <a:t>’</a:t>
            </a:r>
            <a:r>
              <a:rPr lang="en-US" altLang="ja-JP" dirty="0">
                <a:latin typeface="Times New Roman" charset="0"/>
              </a:rPr>
              <a:t>t wash their hands after using the restroom may contaminate food and surfaces with feces from their fingers. Once the food that the food handler touched is eaten, a foodborne illness may result. This is called the fecal-oral route of contamination.</a:t>
            </a:r>
            <a:endParaRPr lang="en-US" dirty="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478CC097-7AD7-6947-9A60-E0E0DE2B92F1}"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323587" name="Rectangle 2"/>
          <p:cNvSpPr>
            <a:spLocks noGrp="1" noRot="1" noChangeAspect="1" noChangeArrowheads="1" noTextEdit="1"/>
          </p:cNvSpPr>
          <p:nvPr>
            <p:ph type="sldImg"/>
          </p:nvPr>
        </p:nvSpPr>
        <p:spPr>
          <a:xfrm>
            <a:off x="1181100" y="698500"/>
            <a:ext cx="4648200" cy="3486150"/>
          </a:xfrm>
          <a:ln/>
        </p:spPr>
      </p:sp>
      <p:sp>
        <p:nvSpPr>
          <p:cNvPr id="94211" name="Rectangle 3"/>
          <p:cNvSpPr>
            <a:spLocks noGrp="1" noChangeArrowheads="1"/>
          </p:cNvSpPr>
          <p:nvPr>
            <p:ph type="body" idx="1"/>
          </p:nvPr>
        </p:nvSpPr>
        <p:spPr>
          <a:xfrm>
            <a:off x="876300" y="4465638"/>
            <a:ext cx="5359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4300" indent="-114300" eaLnBrk="1" hangingPunct="1">
              <a:buFontTx/>
              <a:buChar char="•"/>
            </a:pPr>
            <a:r>
              <a:rPr lang="en-US" dirty="0">
                <a:latin typeface="Times New Roman" charset="0"/>
              </a:rPr>
              <a:t>The symptoms of a foodborne illness </a:t>
            </a:r>
            <a:r>
              <a:rPr lang="en-US" dirty="0" smtClean="0">
                <a:latin typeface="Times New Roman" charset="0"/>
              </a:rPr>
              <a:t>vary </a:t>
            </a:r>
            <a:r>
              <a:rPr lang="en-US" dirty="0">
                <a:latin typeface="Times New Roman" charset="0"/>
              </a:rPr>
              <a:t>depending on which illness a person has. But most victims of foodborne illness share some common symptoms.</a:t>
            </a:r>
          </a:p>
          <a:p>
            <a:pPr marL="114300" indent="-114300" eaLnBrk="1" hangingPunct="1">
              <a:buFontTx/>
              <a:buChar char="•"/>
            </a:pPr>
            <a:r>
              <a:rPr lang="en-US" dirty="0">
                <a:latin typeface="Times New Roman" charset="0"/>
              </a:rPr>
              <a:t>Not every person who is sick from a foodborne illness will have all of these symptoms. Nor are the symptoms of a foodborne illness limited to this list.</a:t>
            </a:r>
          </a:p>
          <a:p>
            <a:pPr marL="114300" indent="-114300" eaLnBrk="1" hangingPunct="1">
              <a:buFontTx/>
              <a:buChar char="•"/>
            </a:pPr>
            <a:r>
              <a:rPr lang="en-US" dirty="0">
                <a:latin typeface="Times New Roman" charset="0"/>
              </a:rPr>
              <a:t>How quickly foodborne-illness symptoms appear in a person is known as the onset time of the illness. Onset times depend on the type of foodborne illness a person has. They can range from 30 minutes to as long as six weeks. How severe the illness is can also vary, from mild diarrhea to death.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462" eaLnBrk="0" hangingPunct="0">
              <a:defRPr sz="3200" b="1">
                <a:solidFill>
                  <a:srgbClr val="FFFFFF"/>
                </a:solidFill>
                <a:latin typeface="Arial" charset="0"/>
                <a:ea typeface="ＭＳ Ｐゴシック" charset="0"/>
              </a:defRPr>
            </a:lvl1pPr>
            <a:lvl2pPr marL="742909" indent="-285734" defTabSz="925462" eaLnBrk="0" hangingPunct="0">
              <a:defRPr sz="3200" b="1">
                <a:solidFill>
                  <a:srgbClr val="FFFFFF"/>
                </a:solidFill>
                <a:latin typeface="Arial" charset="0"/>
                <a:ea typeface="ＭＳ Ｐゴシック" charset="0"/>
              </a:defRPr>
            </a:lvl2pPr>
            <a:lvl3pPr marL="1142937" indent="-228587" defTabSz="925462" eaLnBrk="0" hangingPunct="0">
              <a:defRPr sz="3200" b="1">
                <a:solidFill>
                  <a:srgbClr val="FFFFFF"/>
                </a:solidFill>
                <a:latin typeface="Arial" charset="0"/>
                <a:ea typeface="ＭＳ Ｐゴシック" charset="0"/>
              </a:defRPr>
            </a:lvl3pPr>
            <a:lvl4pPr marL="1600111" indent="-228587" defTabSz="925462" eaLnBrk="0" hangingPunct="0">
              <a:defRPr sz="3200" b="1">
                <a:solidFill>
                  <a:srgbClr val="FFFFFF"/>
                </a:solidFill>
                <a:latin typeface="Arial" charset="0"/>
                <a:ea typeface="ＭＳ Ｐゴシック" charset="0"/>
              </a:defRPr>
            </a:lvl4pPr>
            <a:lvl5pPr marL="2057287" indent="-228587" defTabSz="925462" eaLnBrk="0" hangingPunct="0">
              <a:defRPr sz="3200" b="1">
                <a:solidFill>
                  <a:srgbClr val="FFFFFF"/>
                </a:solidFill>
                <a:latin typeface="Arial" charset="0"/>
                <a:ea typeface="ＭＳ Ｐゴシック" charset="0"/>
              </a:defRPr>
            </a:lvl5pPr>
            <a:lvl6pPr marL="2514461" indent="-228587" defTabSz="925462" eaLnBrk="0" fontAlgn="base" hangingPunct="0">
              <a:spcBef>
                <a:spcPct val="0"/>
              </a:spcBef>
              <a:spcAft>
                <a:spcPct val="0"/>
              </a:spcAft>
              <a:defRPr sz="3200" b="1">
                <a:solidFill>
                  <a:srgbClr val="FFFFFF"/>
                </a:solidFill>
                <a:latin typeface="Arial" charset="0"/>
                <a:ea typeface="ＭＳ Ｐゴシック" charset="0"/>
              </a:defRPr>
            </a:lvl6pPr>
            <a:lvl7pPr marL="2971635" indent="-228587" defTabSz="925462" eaLnBrk="0" fontAlgn="base" hangingPunct="0">
              <a:spcBef>
                <a:spcPct val="0"/>
              </a:spcBef>
              <a:spcAft>
                <a:spcPct val="0"/>
              </a:spcAft>
              <a:defRPr sz="3200" b="1">
                <a:solidFill>
                  <a:srgbClr val="FFFFFF"/>
                </a:solidFill>
                <a:latin typeface="Arial" charset="0"/>
                <a:ea typeface="ＭＳ Ｐゴシック" charset="0"/>
              </a:defRPr>
            </a:lvl7pPr>
            <a:lvl8pPr marL="3428811" indent="-228587" defTabSz="925462" eaLnBrk="0" fontAlgn="base" hangingPunct="0">
              <a:spcBef>
                <a:spcPct val="0"/>
              </a:spcBef>
              <a:spcAft>
                <a:spcPct val="0"/>
              </a:spcAft>
              <a:defRPr sz="3200" b="1">
                <a:solidFill>
                  <a:srgbClr val="FFFFFF"/>
                </a:solidFill>
                <a:latin typeface="Arial" charset="0"/>
                <a:ea typeface="ＭＳ Ｐゴシック" charset="0"/>
              </a:defRPr>
            </a:lvl8pPr>
            <a:lvl9pPr marL="3885985" indent="-228587" defTabSz="925462"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478CC097-7AD7-6947-9A60-E0E0DE2B92F1}" type="slidenum">
              <a:rPr lang="en-US" sz="1200" b="0">
                <a:solidFill>
                  <a:prstClr val="black"/>
                </a:solidFill>
              </a:rPr>
              <a:pPr eaLnBrk="1" hangingPunct="1">
                <a:defRPr/>
              </a:pPr>
              <a:t>5</a:t>
            </a:fld>
            <a:endParaRPr lang="en-US" sz="1200" b="0" dirty="0">
              <a:solidFill>
                <a:prstClr val="black"/>
              </a:solidFill>
            </a:endParaRPr>
          </a:p>
        </p:txBody>
      </p:sp>
      <p:sp>
        <p:nvSpPr>
          <p:cNvPr id="323587" name="Rectangle 2"/>
          <p:cNvSpPr>
            <a:spLocks noGrp="1" noRot="1" noChangeAspect="1" noChangeArrowheads="1" noTextEdit="1"/>
          </p:cNvSpPr>
          <p:nvPr>
            <p:ph type="sldImg"/>
          </p:nvPr>
        </p:nvSpPr>
        <p:spPr>
          <a:xfrm>
            <a:off x="1181100" y="698500"/>
            <a:ext cx="4648200" cy="3486150"/>
          </a:xfrm>
          <a:ln/>
        </p:spPr>
      </p:sp>
      <p:sp>
        <p:nvSpPr>
          <p:cNvPr id="94211" name="Rectangle 3"/>
          <p:cNvSpPr>
            <a:spLocks noGrp="1" noChangeArrowheads="1"/>
          </p:cNvSpPr>
          <p:nvPr>
            <p:ph type="body" idx="1"/>
          </p:nvPr>
        </p:nvSpPr>
        <p:spPr>
          <a:xfrm>
            <a:off x="876300" y="4465639"/>
            <a:ext cx="5359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25" tIns="46412" rIns="92825" bIns="46412"/>
          <a:lstStyle/>
          <a:p>
            <a:pPr marL="114300" indent="-114300" eaLnBrk="1" hangingPunct="1"/>
            <a:r>
              <a:rPr lang="en-US" b="1" dirty="0">
                <a:latin typeface="Times New Roman" charset="0"/>
              </a:rPr>
              <a:t>Instructor </a:t>
            </a:r>
            <a:r>
              <a:rPr lang="en-US" b="1" dirty="0" smtClean="0">
                <a:latin typeface="Times New Roman" charset="0"/>
              </a:rPr>
              <a:t>Notes </a:t>
            </a:r>
            <a:endParaRPr lang="en-US" dirty="0" smtClean="0">
              <a:latin typeface="Times New Roman" charset="0"/>
            </a:endParaRPr>
          </a:p>
          <a:p>
            <a:pPr marL="114300" indent="-114300" eaLnBrk="1" hangingPunct="1">
              <a:buFontTx/>
              <a:buChar char="•"/>
            </a:pPr>
            <a:r>
              <a:rPr lang="en-US" dirty="0" smtClean="0">
                <a:latin typeface="+mn-lt"/>
                <a:ea typeface="+mn-ea"/>
                <a:cs typeface="+mn-cs"/>
              </a:rPr>
              <a:t>According </a:t>
            </a:r>
            <a:r>
              <a:rPr lang="en-US" dirty="0">
                <a:latin typeface="+mn-lt"/>
                <a:ea typeface="+mn-ea"/>
                <a:cs typeface="+mn-cs"/>
              </a:rPr>
              <a:t>to the Food and Drug Administration (FDA), there are over 40 different kinds of bacteria, viruses, parasites, and molds that can occur in food and cause a foodborne illness. Of these, six have been singled out by the FDA. These have been dubbed the “Big Six” because they are highly contagious and can cause severe illness. They include:</a:t>
            </a:r>
          </a:p>
          <a:p>
            <a:pPr marL="571494" lvl="1" indent="-114294">
              <a:buFontTx/>
              <a:buChar char="•"/>
            </a:pPr>
            <a:r>
              <a:rPr lang="en-US" i="1" dirty="0">
                <a:latin typeface="+mn-lt"/>
                <a:ea typeface="+mn-ea"/>
                <a:cs typeface="+mn-cs"/>
              </a:rPr>
              <a:t>Shigella</a:t>
            </a:r>
            <a:r>
              <a:rPr lang="en-US" dirty="0">
                <a:latin typeface="+mn-lt"/>
                <a:ea typeface="+mn-ea"/>
                <a:cs typeface="+mn-cs"/>
              </a:rPr>
              <a:t> spp. </a:t>
            </a:r>
          </a:p>
          <a:p>
            <a:pPr marL="571494" lvl="1" indent="-114294">
              <a:buFontTx/>
              <a:buChar char="•"/>
            </a:pPr>
            <a:r>
              <a:rPr lang="en-US" i="1" dirty="0">
                <a:latin typeface="+mn-lt"/>
                <a:ea typeface="+mn-ea"/>
                <a:cs typeface="+mn-cs"/>
              </a:rPr>
              <a:t>Salmonella</a:t>
            </a:r>
            <a:r>
              <a:rPr lang="en-US" dirty="0">
                <a:latin typeface="+mn-lt"/>
                <a:ea typeface="+mn-ea"/>
                <a:cs typeface="+mn-cs"/>
              </a:rPr>
              <a:t> Typhi</a:t>
            </a:r>
          </a:p>
          <a:p>
            <a:pPr marL="571494" lvl="1" indent="-114294">
              <a:buFontTx/>
              <a:buChar char="•"/>
            </a:pPr>
            <a:r>
              <a:rPr lang="en-US" dirty="0">
                <a:latin typeface="+mn-lt"/>
                <a:ea typeface="+mn-ea"/>
                <a:cs typeface="+mn-cs"/>
              </a:rPr>
              <a:t>Nontyphoidal </a:t>
            </a:r>
            <a:r>
              <a:rPr lang="en-US" i="1" dirty="0">
                <a:latin typeface="+mn-lt"/>
                <a:ea typeface="+mn-ea"/>
                <a:cs typeface="+mn-cs"/>
              </a:rPr>
              <a:t>Salmonella</a:t>
            </a:r>
            <a:r>
              <a:rPr lang="en-US" dirty="0">
                <a:latin typeface="+mn-lt"/>
                <a:ea typeface="+mn-ea"/>
                <a:cs typeface="+mn-cs"/>
              </a:rPr>
              <a:t> (NTS)</a:t>
            </a:r>
          </a:p>
          <a:p>
            <a:pPr marL="571494" lvl="1" indent="-114294">
              <a:buFontTx/>
              <a:buChar char="•"/>
            </a:pPr>
            <a:r>
              <a:rPr lang="en-US" dirty="0">
                <a:latin typeface="+mn-lt"/>
                <a:ea typeface="+mn-ea"/>
                <a:cs typeface="+mn-cs"/>
              </a:rPr>
              <a:t>Shiga toxin-producing </a:t>
            </a:r>
            <a:r>
              <a:rPr lang="en-US" i="1" dirty="0">
                <a:latin typeface="+mn-lt"/>
                <a:ea typeface="+mn-ea"/>
                <a:cs typeface="+mn-cs"/>
              </a:rPr>
              <a:t>Escherichia coli </a:t>
            </a:r>
            <a:r>
              <a:rPr lang="en-US" dirty="0">
                <a:latin typeface="+mn-lt"/>
                <a:ea typeface="+mn-ea"/>
                <a:cs typeface="+mn-cs"/>
              </a:rPr>
              <a:t>(STEC), also known as </a:t>
            </a:r>
            <a:r>
              <a:rPr lang="en-US" i="1" dirty="0">
                <a:latin typeface="+mn-lt"/>
                <a:ea typeface="+mn-ea"/>
                <a:cs typeface="+mn-cs"/>
              </a:rPr>
              <a:t>E. coli</a:t>
            </a:r>
            <a:r>
              <a:rPr lang="en-US" dirty="0">
                <a:latin typeface="+mn-lt"/>
                <a:ea typeface="+mn-ea"/>
                <a:cs typeface="+mn-cs"/>
              </a:rPr>
              <a:t> </a:t>
            </a:r>
          </a:p>
          <a:p>
            <a:pPr marL="571494" lvl="1" indent="-114294">
              <a:buFontTx/>
              <a:buChar char="•"/>
            </a:pPr>
            <a:r>
              <a:rPr lang="en-US" dirty="0">
                <a:latin typeface="+mn-lt"/>
                <a:ea typeface="+mn-ea"/>
                <a:cs typeface="+mn-cs"/>
              </a:rPr>
              <a:t>Hepatitis A</a:t>
            </a:r>
          </a:p>
          <a:p>
            <a:pPr marL="571494" lvl="1" indent="-114294">
              <a:buFontTx/>
              <a:buChar char="•"/>
            </a:pPr>
            <a:r>
              <a:rPr lang="en-US" dirty="0" smtClean="0">
                <a:latin typeface="+mn-lt"/>
                <a:ea typeface="+mn-ea"/>
                <a:cs typeface="+mn-cs"/>
              </a:rPr>
              <a:t>Norovirus</a:t>
            </a:r>
          </a:p>
          <a:p>
            <a:pPr marL="114300" indent="-114300" eaLnBrk="1" hangingPunct="1">
              <a:buFontTx/>
              <a:buChar char="•"/>
            </a:pPr>
            <a:r>
              <a:rPr lang="en-US" dirty="0" smtClean="0">
                <a:latin typeface="+mn-lt"/>
                <a:ea typeface="+mn-ea"/>
                <a:cs typeface="+mn-cs"/>
              </a:rPr>
              <a:t>These </a:t>
            </a:r>
            <a:r>
              <a:rPr lang="en-US" dirty="0">
                <a:latin typeface="+mn-lt"/>
                <a:ea typeface="+mn-ea"/>
                <a:cs typeface="+mn-cs"/>
              </a:rPr>
              <a:t>pathogens are often found in very high numbers in an </a:t>
            </a:r>
            <a:r>
              <a:rPr lang="en-US" dirty="0" smtClean="0">
                <a:latin typeface="+mn-lt"/>
                <a:ea typeface="+mn-ea"/>
                <a:cs typeface="+mn-cs"/>
              </a:rPr>
              <a:t>infected</a:t>
            </a:r>
            <a:r>
              <a:rPr lang="en-US" baseline="0" dirty="0" smtClean="0">
                <a:latin typeface="+mn-lt"/>
                <a:ea typeface="+mn-ea"/>
                <a:cs typeface="+mn-cs"/>
              </a:rPr>
              <a:t> </a:t>
            </a:r>
            <a:r>
              <a:rPr lang="en-US" dirty="0" smtClean="0">
                <a:latin typeface="+mn-lt"/>
                <a:ea typeface="+mn-ea"/>
                <a:cs typeface="+mn-cs"/>
              </a:rPr>
              <a:t>person’s </a:t>
            </a:r>
            <a:r>
              <a:rPr lang="en-US" dirty="0">
                <a:latin typeface="+mn-lt"/>
                <a:ea typeface="+mn-ea"/>
                <a:cs typeface="+mn-cs"/>
              </a:rPr>
              <a:t>feces and can be transferred to food easily. A person does not </a:t>
            </a:r>
            <a:r>
              <a:rPr lang="en-US" dirty="0" smtClean="0">
                <a:latin typeface="+mn-lt"/>
                <a:ea typeface="+mn-ea"/>
                <a:cs typeface="+mn-cs"/>
              </a:rPr>
              <a:t>have</a:t>
            </a:r>
            <a:r>
              <a:rPr lang="en-US" baseline="0" dirty="0" smtClean="0">
                <a:latin typeface="+mn-lt"/>
                <a:ea typeface="+mn-ea"/>
                <a:cs typeface="+mn-cs"/>
              </a:rPr>
              <a:t> </a:t>
            </a:r>
            <a:r>
              <a:rPr lang="en-US" dirty="0" smtClean="0">
                <a:latin typeface="+mn-lt"/>
                <a:ea typeface="+mn-ea"/>
                <a:cs typeface="+mn-cs"/>
              </a:rPr>
              <a:t>to </a:t>
            </a:r>
            <a:r>
              <a:rPr lang="en-US" dirty="0">
                <a:latin typeface="+mn-lt"/>
                <a:ea typeface="+mn-ea"/>
                <a:cs typeface="+mn-cs"/>
              </a:rPr>
              <a:t>eat much of the pathogen in order to get sick, and that illness is </a:t>
            </a:r>
            <a:r>
              <a:rPr lang="en-US" dirty="0" smtClean="0">
                <a:latin typeface="+mn-lt"/>
                <a:ea typeface="+mn-ea"/>
                <a:cs typeface="+mn-cs"/>
              </a:rPr>
              <a:t>often</a:t>
            </a:r>
            <a:r>
              <a:rPr lang="en-US" baseline="0" dirty="0" smtClean="0">
                <a:latin typeface="+mn-lt"/>
                <a:ea typeface="+mn-ea"/>
                <a:cs typeface="+mn-cs"/>
              </a:rPr>
              <a:t> </a:t>
            </a:r>
            <a:r>
              <a:rPr lang="en-US" dirty="0" smtClean="0">
                <a:latin typeface="+mn-lt"/>
                <a:ea typeface="+mn-ea"/>
                <a:cs typeface="+mn-cs"/>
              </a:rPr>
              <a:t>severe</a:t>
            </a:r>
            <a:r>
              <a:rPr lang="en-US" dirty="0">
                <a:latin typeface="+mn-lt"/>
                <a:ea typeface="+mn-ea"/>
                <a:cs typeface="+mn-cs"/>
              </a:rPr>
              <a:t>. For this reason, food handlers diagnosed with illnesses from </a:t>
            </a:r>
            <a:r>
              <a:rPr lang="en-US" dirty="0" smtClean="0">
                <a:latin typeface="+mn-lt"/>
                <a:ea typeface="+mn-ea"/>
                <a:cs typeface="+mn-cs"/>
              </a:rPr>
              <a:t>these</a:t>
            </a:r>
            <a:r>
              <a:rPr lang="en-US" baseline="0" dirty="0" smtClean="0">
                <a:latin typeface="+mn-lt"/>
                <a:ea typeface="+mn-ea"/>
                <a:cs typeface="+mn-cs"/>
              </a:rPr>
              <a:t> </a:t>
            </a:r>
            <a:r>
              <a:rPr lang="en-US" dirty="0" smtClean="0">
                <a:latin typeface="+mn-lt"/>
                <a:ea typeface="+mn-ea"/>
                <a:cs typeface="+mn-cs"/>
              </a:rPr>
              <a:t>pathogens </a:t>
            </a:r>
            <a:r>
              <a:rPr lang="en-US" dirty="0">
                <a:latin typeface="+mn-lt"/>
                <a:ea typeface="+mn-ea"/>
                <a:cs typeface="+mn-cs"/>
              </a:rPr>
              <a:t>cannot work in a foodservice operation while they are sick.</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871B50F-F5AE-9141-9F69-F0EF8F92A849}"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333827" name="Rectangle 2"/>
          <p:cNvSpPr>
            <a:spLocks noGrp="1" noRot="1" noChangeAspect="1" noChangeArrowheads="1" noTextEdit="1"/>
          </p:cNvSpPr>
          <p:nvPr>
            <p:ph type="sldImg"/>
          </p:nvPr>
        </p:nvSpPr>
        <p:spPr>
          <a:xfrm>
            <a:off x="1181100" y="698500"/>
            <a:ext cx="4648200" cy="3486150"/>
          </a:xfrm>
          <a:ln/>
        </p:spPr>
      </p:sp>
      <p:sp>
        <p:nvSpPr>
          <p:cNvPr id="333828" name="Rectangle 3"/>
          <p:cNvSpPr>
            <a:spLocks noGrp="1" noChangeArrowheads="1"/>
          </p:cNvSpPr>
          <p:nvPr>
            <p:ph type="body" idx="1"/>
          </p:nvPr>
        </p:nvSpPr>
        <p:spPr>
          <a:xfrm>
            <a:off x="876300" y="4467225"/>
            <a:ext cx="5143500" cy="4181475"/>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830" tIns="46415" rIns="92830" bIns="4641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Times New Roman" charset="0"/>
              </a:rPr>
              <a:t>Food handlers with illnesses from these bacteria can NEVER work in a foodservice operation while they are sick.</a:t>
            </a:r>
          </a:p>
          <a:p>
            <a:pPr marL="114300" indent="-114300" eaLnBrk="1" hangingPunct="1">
              <a:buFontTx/>
              <a:buChar char="•"/>
              <a:defRPr/>
            </a:pPr>
            <a:r>
              <a:rPr lang="en-US" dirty="0">
                <a:latin typeface="Times New Roman" charset="0"/>
                <a:cs typeface="Times New Roman" charset="0"/>
              </a:rPr>
              <a:t>These </a:t>
            </a:r>
            <a:r>
              <a:rPr lang="en-US" dirty="0" smtClean="0">
                <a:latin typeface="Times New Roman" charset="0"/>
                <a:cs typeface="Times New Roman" charset="0"/>
              </a:rPr>
              <a:t>four </a:t>
            </a:r>
            <a:r>
              <a:rPr lang="en-US" dirty="0">
                <a:latin typeface="Times New Roman" charset="0"/>
                <a:cs typeface="Times New Roman" charset="0"/>
              </a:rPr>
              <a:t>bacteria are included in the FDA</a:t>
            </a:r>
            <a:r>
              <a:rPr lang="ja-JP" altLang="en-US" dirty="0">
                <a:latin typeface="Times New Roman" charset="0"/>
                <a:cs typeface="Times New Roman" charset="0"/>
              </a:rPr>
              <a:t>’</a:t>
            </a:r>
            <a:r>
              <a:rPr lang="en-US" dirty="0">
                <a:latin typeface="Times New Roman" charset="0"/>
                <a:cs typeface="Times New Roman" charset="0"/>
              </a:rPr>
              <a:t>s </a:t>
            </a:r>
            <a:r>
              <a:rPr lang="ja-JP" altLang="en-US" dirty="0">
                <a:latin typeface="Times New Roman" charset="0"/>
                <a:cs typeface="Times New Roman" charset="0"/>
              </a:rPr>
              <a:t>“</a:t>
            </a:r>
            <a:r>
              <a:rPr lang="en-US" dirty="0">
                <a:latin typeface="Times New Roman" charset="0"/>
                <a:cs typeface="Times New Roman" charset="0"/>
              </a:rPr>
              <a:t>Big </a:t>
            </a:r>
            <a:r>
              <a:rPr lang="en-US" dirty="0" smtClean="0">
                <a:latin typeface="Times New Roman" charset="0"/>
                <a:cs typeface="Times New Roman" charset="0"/>
              </a:rPr>
              <a:t>Six</a:t>
            </a:r>
            <a:r>
              <a:rPr lang="ja-JP" altLang="en-US" dirty="0" smtClean="0">
                <a:latin typeface="Times New Roman" charset="0"/>
                <a:cs typeface="Times New Roman" charset="0"/>
              </a:rPr>
              <a:t>”</a:t>
            </a:r>
            <a:r>
              <a:rPr lang="en-US" dirty="0" smtClean="0">
                <a:latin typeface="Times New Roman" charset="0"/>
                <a:cs typeface="Times New Roman" charset="0"/>
              </a:rPr>
              <a:t> </a:t>
            </a:r>
            <a:r>
              <a:rPr lang="en-US" dirty="0">
                <a:latin typeface="Times New Roman" charset="0"/>
                <a:cs typeface="Times New Roman" charset="0"/>
              </a:rPr>
              <a:t>pathogens.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104ECBF-50E2-E043-94DF-383730A0E653}"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334851" name="Rectangle 2"/>
          <p:cNvSpPr>
            <a:spLocks noGrp="1" noRot="1" noChangeAspect="1" noChangeArrowheads="1" noTextEdit="1"/>
          </p:cNvSpPr>
          <p:nvPr>
            <p:ph type="sldImg"/>
          </p:nvPr>
        </p:nvSpPr>
        <p:spPr>
          <a:xfrm>
            <a:off x="1182688" y="696913"/>
            <a:ext cx="4648200" cy="3486150"/>
          </a:xfrm>
          <a:ln/>
        </p:spPr>
      </p:sp>
      <p:sp>
        <p:nvSpPr>
          <p:cNvPr id="334852"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57" tIns="46778" rIns="93557" bIns="46778"/>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i="1" dirty="0">
                <a:latin typeface="Times New Roman" charset="0"/>
                <a:cs typeface="+mn-cs"/>
              </a:rPr>
              <a:t>Salmonella</a:t>
            </a:r>
            <a:r>
              <a:rPr lang="en-US" dirty="0">
                <a:latin typeface="Times New Roman" charset="0"/>
                <a:cs typeface="+mn-cs"/>
              </a:rPr>
              <a:t> Typhi lives only in humans.</a:t>
            </a:r>
          </a:p>
          <a:p>
            <a:pPr marL="114300" indent="-114300" eaLnBrk="1" hangingPunct="1">
              <a:buFontTx/>
              <a:buChar char="•"/>
              <a:defRPr/>
            </a:pPr>
            <a:r>
              <a:rPr lang="en-US" dirty="0">
                <a:latin typeface="Times New Roman" charset="0"/>
                <a:cs typeface="+mn-cs"/>
              </a:rPr>
              <a:t>People with typhoid fever carry the bacteria in their bloodstream and intestinal tract. </a:t>
            </a:r>
          </a:p>
          <a:p>
            <a:pPr marL="114300" indent="-114300" eaLnBrk="1" hangingPunct="1">
              <a:buFontTx/>
              <a:buChar char="•"/>
              <a:defRPr/>
            </a:pPr>
            <a:r>
              <a:rPr lang="en-US" dirty="0">
                <a:latin typeface="Times New Roman" charset="0"/>
                <a:cs typeface="+mn-cs"/>
              </a:rPr>
              <a:t>Eating only a small amount of these bacteria can make a person sick. </a:t>
            </a:r>
          </a:p>
          <a:p>
            <a:pPr marL="114300" indent="-114300" eaLnBrk="1" hangingPunct="1">
              <a:buFontTx/>
              <a:buChar char="•"/>
              <a:defRPr/>
            </a:pPr>
            <a:r>
              <a:rPr lang="en-US" dirty="0">
                <a:latin typeface="Times New Roman" charset="0"/>
                <a:cs typeface="+mn-cs"/>
              </a:rPr>
              <a:t>The severity of symptoms depends on the health of the person and the amount of bacteria eaten. The bacteria are often in a person</a:t>
            </a:r>
            <a:r>
              <a:rPr lang="ja-JP" altLang="en-US" dirty="0">
                <a:latin typeface="Times New Roman" charset="0"/>
                <a:cs typeface="+mn-cs"/>
              </a:rPr>
              <a:t>’</a:t>
            </a:r>
            <a:r>
              <a:rPr lang="en-US" dirty="0">
                <a:latin typeface="Times New Roman" charset="0"/>
                <a:cs typeface="+mn-cs"/>
              </a:rPr>
              <a:t>s feces for weeks after symptoms have ended.</a:t>
            </a:r>
          </a:p>
          <a:p>
            <a:pPr marL="114300" indent="-114300" eaLnBrk="1" hangingPunct="1">
              <a:spcBef>
                <a:spcPct val="0"/>
              </a:spcBef>
              <a:buFontTx/>
              <a:buChar char="•"/>
              <a:defRPr/>
            </a:pPr>
            <a:endParaRPr lang="en-US" dirty="0">
              <a:latin typeface="Times New Roman"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104ECBF-50E2-E043-94DF-383730A0E653}"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334851" name="Rectangle 2"/>
          <p:cNvSpPr>
            <a:spLocks noGrp="1" noRot="1" noChangeAspect="1" noChangeArrowheads="1" noTextEdit="1"/>
          </p:cNvSpPr>
          <p:nvPr>
            <p:ph type="sldImg"/>
          </p:nvPr>
        </p:nvSpPr>
        <p:spPr>
          <a:xfrm>
            <a:off x="1182688" y="696913"/>
            <a:ext cx="4648200" cy="3486150"/>
          </a:xfrm>
          <a:ln/>
        </p:spPr>
      </p:sp>
      <p:sp>
        <p:nvSpPr>
          <p:cNvPr id="334852"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57" tIns="46778" rIns="93557" bIns="46778"/>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sz="1200" b="1" kern="1200" dirty="0" smtClean="0">
              <a:solidFill>
                <a:schemeClr val="tx1"/>
              </a:solidFill>
              <a:latin typeface="Times New Roman" charset="0"/>
              <a:ea typeface="ＭＳ Ｐゴシック" charset="0"/>
              <a:cs typeface="ＭＳ Ｐゴシック" charset="0"/>
            </a:endParaRPr>
          </a:p>
          <a:p>
            <a:pPr marL="114300" indent="-114300" eaLnBrk="1" hangingPunct="1">
              <a:buFontTx/>
              <a:buChar char="•"/>
              <a:defRPr/>
            </a:pPr>
            <a:r>
              <a:rPr lang="en-US" baseline="0" dirty="0" smtClean="0"/>
              <a:t>Many </a:t>
            </a:r>
            <a:r>
              <a:rPr lang="en-US" baseline="0" dirty="0" smtClean="0"/>
              <a:t>farm animals carry nontyphoidal </a:t>
            </a:r>
            <a:r>
              <a:rPr lang="en-US" i="1" baseline="0" dirty="0" smtClean="0"/>
              <a:t>Salmonella</a:t>
            </a:r>
            <a:r>
              <a:rPr lang="en-US" baseline="0" dirty="0" smtClean="0"/>
              <a:t> naturally</a:t>
            </a:r>
            <a:r>
              <a:rPr lang="en-US" baseline="0" dirty="0" smtClean="0"/>
              <a:t>.</a:t>
            </a:r>
          </a:p>
          <a:p>
            <a:pPr marL="114300" indent="-114300" eaLnBrk="1" hangingPunct="1">
              <a:buFontTx/>
              <a:buChar char="•"/>
              <a:defRPr/>
            </a:pPr>
            <a:r>
              <a:rPr lang="en-US" baseline="0" dirty="0" smtClean="0"/>
              <a:t>Eating </a:t>
            </a:r>
            <a:r>
              <a:rPr lang="en-US" baseline="0" dirty="0" smtClean="0"/>
              <a:t>only a small amount of these bacteria can make a person sick</a:t>
            </a:r>
            <a:r>
              <a:rPr lang="en-US" baseline="0" dirty="0" smtClean="0"/>
              <a:t>.</a:t>
            </a:r>
          </a:p>
          <a:p>
            <a:pPr marL="114300" indent="-114300" eaLnBrk="1" hangingPunct="1">
              <a:buFontTx/>
              <a:buChar char="•"/>
              <a:defRPr/>
            </a:pPr>
            <a:r>
              <a:rPr lang="en-US" sz="1200" kern="1200" dirty="0" smtClean="0">
                <a:solidFill>
                  <a:schemeClr val="tx1"/>
                </a:solidFill>
                <a:latin typeface="Times New Roman" charset="0"/>
                <a:ea typeface="ＭＳ Ｐゴシック" charset="0"/>
                <a:cs typeface="ＭＳ Ｐゴシック" charset="0"/>
              </a:rPr>
              <a:t>The </a:t>
            </a:r>
            <a:r>
              <a:rPr lang="en-US" sz="1200" kern="1200" dirty="0" smtClean="0">
                <a:solidFill>
                  <a:schemeClr val="tx1"/>
                </a:solidFill>
                <a:latin typeface="Times New Roman" charset="0"/>
                <a:ea typeface="ＭＳ Ｐゴシック" charset="0"/>
                <a:cs typeface="ＭＳ Ｐゴシック" charset="0"/>
              </a:rPr>
              <a:t>severity of symptoms depends on the health of the person and the amount of bacteria eaten. The bacteria are often in a person</a:t>
            </a:r>
            <a:r>
              <a:rPr lang="ja-JP" altLang="en-US" sz="1200" kern="1200" dirty="0" smtClean="0">
                <a:solidFill>
                  <a:schemeClr val="tx1"/>
                </a:solidFill>
                <a:latin typeface="Times New Roman" charset="0"/>
                <a:ea typeface="ＭＳ Ｐゴシック" charset="0"/>
                <a:cs typeface="ＭＳ Ｐゴシック" charset="0"/>
              </a:rPr>
              <a:t>’</a:t>
            </a:r>
            <a:r>
              <a:rPr lang="en-US" sz="1200" kern="1200" dirty="0" smtClean="0">
                <a:solidFill>
                  <a:schemeClr val="tx1"/>
                </a:solidFill>
                <a:latin typeface="Times New Roman" charset="0"/>
                <a:ea typeface="ＭＳ Ｐゴシック" charset="0"/>
                <a:cs typeface="ＭＳ Ｐゴシック" charset="0"/>
              </a:rPr>
              <a:t>s feces for weeks after symptoms have ended.</a:t>
            </a:r>
          </a:p>
          <a:p>
            <a:pPr marL="0" indent="0" eaLnBrk="1" hangingPunct="1">
              <a:spcBef>
                <a:spcPct val="0"/>
              </a:spcBef>
              <a:buFontTx/>
              <a:buNone/>
              <a:defRPr/>
            </a:pPr>
            <a:endParaRPr lang="en-US" dirty="0">
              <a:latin typeface="Times New Roman"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5C42B265-B4C3-F14E-A555-F1A40983EFEC}"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335875" name="Rectangle 2"/>
          <p:cNvSpPr>
            <a:spLocks noGrp="1" noRot="1" noChangeAspect="1" noChangeArrowheads="1" noTextEdit="1"/>
          </p:cNvSpPr>
          <p:nvPr>
            <p:ph type="sldImg"/>
          </p:nvPr>
        </p:nvSpPr>
        <p:spPr>
          <a:xfrm>
            <a:off x="1182688" y="696913"/>
            <a:ext cx="4648200" cy="3486150"/>
          </a:xfrm>
          <a:ln/>
        </p:spPr>
      </p:sp>
      <p:sp>
        <p:nvSpPr>
          <p:cNvPr id="118787" name="Rectangle 3"/>
          <p:cNvSpPr>
            <a:spLocks noGrp="1" noChangeArrowheads="1"/>
          </p:cNvSpPr>
          <p:nvPr>
            <p:ph type="body" idx="1"/>
          </p:nvPr>
        </p:nvSpPr>
        <p:spPr>
          <a:xfrm>
            <a:off x="876300" y="4468813"/>
            <a:ext cx="5432425" cy="4294187"/>
          </a:xfrm>
          <a:noFill/>
        </p:spPr>
        <p:txBody>
          <a:bodyPr lIns="93557" tIns="46778" rIns="93557" bIns="46778"/>
          <a:lstStyle/>
          <a:p>
            <a:pPr marL="114300" indent="-114300" eaLnBrk="1" hangingPunct="1"/>
            <a:r>
              <a:rPr lang="en-US" b="1" dirty="0">
                <a:latin typeface="Times New Roman" charset="0"/>
              </a:rPr>
              <a:t>Instructor </a:t>
            </a:r>
            <a:r>
              <a:rPr lang="en-US" b="1" dirty="0" smtClean="0">
                <a:latin typeface="Times New Roman" charset="0"/>
              </a:rPr>
              <a:t>Notes</a:t>
            </a:r>
            <a:endParaRPr lang="en-US" b="1" dirty="0">
              <a:latin typeface="Times New Roman" charset="0"/>
            </a:endParaRPr>
          </a:p>
          <a:p>
            <a:pPr marL="114300" indent="-114300" eaLnBrk="1" hangingPunct="1">
              <a:spcBef>
                <a:spcPct val="0"/>
              </a:spcBef>
              <a:buFontTx/>
              <a:buChar char="•"/>
            </a:pPr>
            <a:r>
              <a:rPr lang="en-US" i="1" dirty="0">
                <a:latin typeface="Times New Roman" charset="0"/>
              </a:rPr>
              <a:t>Shigella </a:t>
            </a:r>
            <a:r>
              <a:rPr lang="en-US" dirty="0">
                <a:latin typeface="Times New Roman" charset="0"/>
              </a:rPr>
              <a:t>spp. is found in the feces of humans with the illness.</a:t>
            </a:r>
          </a:p>
          <a:p>
            <a:pPr marL="114300" indent="-114300" eaLnBrk="1" hangingPunct="1">
              <a:spcBef>
                <a:spcPct val="0"/>
              </a:spcBef>
              <a:buFontTx/>
              <a:buChar char="•"/>
            </a:pPr>
            <a:r>
              <a:rPr lang="en-US" dirty="0">
                <a:latin typeface="Times New Roman" charset="0"/>
              </a:rPr>
              <a:t>Most illnesses occur when people eat or drink contaminated food or water.</a:t>
            </a:r>
          </a:p>
          <a:p>
            <a:pPr marL="114300" indent="-114300" eaLnBrk="1" hangingPunct="1">
              <a:spcBef>
                <a:spcPct val="0"/>
              </a:spcBef>
              <a:buFontTx/>
              <a:buChar char="•"/>
            </a:pPr>
            <a:r>
              <a:rPr lang="en-US" dirty="0">
                <a:latin typeface="Times New Roman" charset="0"/>
              </a:rPr>
              <a:t>Flies can also transfer the bacteria from feces to food. </a:t>
            </a:r>
          </a:p>
          <a:p>
            <a:pPr marL="114300" indent="-114300" eaLnBrk="1" hangingPunct="1">
              <a:spcBef>
                <a:spcPct val="0"/>
              </a:spcBef>
              <a:buFontTx/>
              <a:buChar char="•"/>
            </a:pPr>
            <a:r>
              <a:rPr lang="en-US" dirty="0">
                <a:latin typeface="Times New Roman" charset="0"/>
              </a:rPr>
              <a:t>Eating only a small amount of these bacteria can make a person sick.</a:t>
            </a:r>
          </a:p>
          <a:p>
            <a:pPr marL="114300" indent="-114300" eaLnBrk="1" hangingPunct="1">
              <a:spcBef>
                <a:spcPct val="0"/>
              </a:spcBef>
              <a:buFontTx/>
              <a:buChar char="•"/>
            </a:pPr>
            <a:r>
              <a:rPr lang="en-US" dirty="0">
                <a:latin typeface="Times New Roman" charset="0"/>
              </a:rPr>
              <a:t>High levels of the bacteria are often in a person</a:t>
            </a:r>
            <a:r>
              <a:rPr lang="ja-JP" altLang="en-US" dirty="0">
                <a:latin typeface="Times New Roman" charset="0"/>
              </a:rPr>
              <a:t>’</a:t>
            </a:r>
            <a:r>
              <a:rPr lang="en-US" altLang="ja-JP" dirty="0">
                <a:latin typeface="Times New Roman" charset="0"/>
              </a:rPr>
              <a:t>s feces for weeks after symptoms have ended.</a:t>
            </a:r>
          </a:p>
          <a:p>
            <a:pPr marL="114300" indent="-114300" eaLnBrk="1" hangingPunct="1">
              <a:spcBef>
                <a:spcPct val="0"/>
              </a:spcBef>
            </a:pPr>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285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2-10</a:t>
            </a:r>
          </a:p>
        </p:txBody>
      </p:sp>
      <p:sp>
        <p:nvSpPr>
          <p:cNvPr id="57361"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Bacteria That Cause Foodborne Illness </a:t>
            </a:r>
          </a:p>
        </p:txBody>
      </p:sp>
      <p:sp>
        <p:nvSpPr>
          <p:cNvPr id="4" name="Rectangle 3"/>
          <p:cNvSpPr/>
          <p:nvPr/>
        </p:nvSpPr>
        <p:spPr>
          <a:xfrm>
            <a:off x="2057400" y="1143000"/>
            <a:ext cx="6803901" cy="1015663"/>
          </a:xfrm>
          <a:prstGeom prst="rect">
            <a:avLst/>
          </a:prstGeom>
        </p:spPr>
        <p:txBody>
          <a:bodyPr wrap="square">
            <a:spAutoFit/>
          </a:bodyPr>
          <a:lstStyle/>
          <a:p>
            <a:pPr>
              <a:tabLst>
                <a:tab pos="1144588" algn="l"/>
              </a:tabLst>
              <a:defRPr/>
            </a:pPr>
            <a:r>
              <a:rPr lang="en-US" sz="2000" dirty="0" smtClean="0">
                <a:solidFill>
                  <a:schemeClr val="tx1"/>
                </a:solidFill>
                <a:ea typeface="+mn-ea"/>
                <a:cs typeface="+mn-cs"/>
              </a:rPr>
              <a:t>Bacteria</a:t>
            </a:r>
            <a:r>
              <a:rPr lang="en-US" sz="2000" b="0" dirty="0" smtClean="0">
                <a:solidFill>
                  <a:schemeClr val="tx1"/>
                </a:solidFill>
                <a:ea typeface="+mn-ea"/>
                <a:cs typeface="+mn-cs"/>
              </a:rPr>
              <a:t>:	</a:t>
            </a:r>
            <a:r>
              <a:rPr lang="en-US" sz="2000" b="0" dirty="0">
                <a:solidFill>
                  <a:schemeClr val="tx1"/>
                </a:solidFill>
                <a:ea typeface="+mn-ea"/>
                <a:cs typeface="+mn-cs"/>
              </a:rPr>
              <a:t>S</a:t>
            </a:r>
            <a:r>
              <a:rPr lang="en-US" sz="2000" b="0" dirty="0" smtClean="0">
                <a:solidFill>
                  <a:schemeClr val="tx1"/>
                </a:solidFill>
                <a:ea typeface="+mn-ea"/>
                <a:cs typeface="+mn-cs"/>
              </a:rPr>
              <a:t>higa </a:t>
            </a:r>
            <a:r>
              <a:rPr lang="en-US" sz="2000" b="0" dirty="0">
                <a:solidFill>
                  <a:schemeClr val="tx1"/>
                </a:solidFill>
                <a:ea typeface="+mn-ea"/>
                <a:cs typeface="+mn-cs"/>
              </a:rPr>
              <a:t>toxin-producing </a:t>
            </a:r>
            <a:r>
              <a:rPr lang="en-US" sz="2000" b="0" i="1" dirty="0" smtClean="0">
                <a:solidFill>
                  <a:schemeClr val="tx1"/>
                </a:solidFill>
                <a:ea typeface="+mn-ea"/>
                <a:cs typeface="+mn-cs"/>
              </a:rPr>
              <a:t>Escherichia coli</a:t>
            </a:r>
            <a:br>
              <a:rPr lang="en-US" sz="2000" b="0" i="1" dirty="0" smtClean="0">
                <a:solidFill>
                  <a:schemeClr val="tx1"/>
                </a:solidFill>
                <a:ea typeface="+mn-ea"/>
                <a:cs typeface="+mn-cs"/>
              </a:rPr>
            </a:br>
            <a:r>
              <a:rPr lang="en-US" sz="2000" b="0" dirty="0" smtClean="0">
                <a:solidFill>
                  <a:schemeClr val="tx1"/>
                </a:solidFill>
                <a:ea typeface="+mn-ea"/>
                <a:cs typeface="+mn-cs"/>
              </a:rPr>
              <a:t>(</a:t>
            </a:r>
            <a:r>
              <a:rPr lang="en-US" sz="2000" b="0" dirty="0">
                <a:solidFill>
                  <a:schemeClr val="tx1"/>
                </a:solidFill>
                <a:ea typeface="+mn-ea"/>
                <a:cs typeface="+mn-cs"/>
              </a:rPr>
              <a:t>ess-chur-EE-kee-UH-KO-LI</a:t>
            </a:r>
            <a:r>
              <a:rPr lang="en-US" sz="2000" b="0" dirty="0" smtClean="0">
                <a:solidFill>
                  <a:schemeClr val="tx1"/>
                </a:solidFill>
                <a:ea typeface="+mn-ea"/>
                <a:cs typeface="+mn-cs"/>
              </a:rPr>
              <a:t>)</a:t>
            </a:r>
          </a:p>
          <a:p>
            <a:pPr>
              <a:tabLst>
                <a:tab pos="1144588" algn="l"/>
              </a:tabLst>
              <a:defRPr/>
            </a:pPr>
            <a:r>
              <a:rPr lang="en-US" sz="2000" dirty="0" smtClean="0">
                <a:solidFill>
                  <a:schemeClr val="tx1"/>
                </a:solidFill>
              </a:rPr>
              <a:t>Source</a:t>
            </a:r>
            <a:r>
              <a:rPr lang="en-US" sz="2000" b="0" dirty="0" smtClean="0">
                <a:solidFill>
                  <a:schemeClr val="tx1"/>
                </a:solidFill>
              </a:rPr>
              <a:t>:	Intestines </a:t>
            </a:r>
            <a:r>
              <a:rPr lang="en-US" sz="2000" b="0" dirty="0">
                <a:solidFill>
                  <a:schemeClr val="tx1"/>
                </a:solidFill>
              </a:rPr>
              <a:t>of cattle; infected people</a:t>
            </a:r>
            <a:endParaRPr lang="en-US" sz="2000" b="0" i="1" dirty="0">
              <a:solidFill>
                <a:schemeClr val="tx1"/>
              </a:solidFill>
              <a:ea typeface="+mn-ea"/>
              <a:cs typeface="+mn-cs"/>
            </a:endParaRPr>
          </a:p>
        </p:txBody>
      </p:sp>
      <p:graphicFrame>
        <p:nvGraphicFramePr>
          <p:cNvPr id="8" name="Group 3"/>
          <p:cNvGraphicFramePr>
            <a:graphicFrameLocks/>
          </p:cNvGraphicFramePr>
          <p:nvPr>
            <p:extLst>
              <p:ext uri="{D42A27DB-BD31-4B8C-83A1-F6EECF244321}">
                <p14:modId xmlns:p14="http://schemas.microsoft.com/office/powerpoint/2010/main" val="2634445096"/>
              </p:ext>
            </p:extLst>
          </p:nvPr>
        </p:nvGraphicFramePr>
        <p:xfrm>
          <a:off x="396875" y="2728913"/>
          <a:ext cx="8229600" cy="3118187"/>
        </p:xfrm>
        <a:graphic>
          <a:graphicData uri="http://schemas.openxmlformats.org/drawingml/2006/table">
            <a:tbl>
              <a:tblPr/>
              <a:tblGrid>
                <a:gridCol w="4179061"/>
                <a:gridCol w="4050539"/>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Bacteria</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r>
              <a:tr h="914420">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Ground beef (raw and undercooked)</a:t>
                      </a:r>
                    </a:p>
                    <a:p>
                      <a:pPr marL="285750" indent="-285750">
                        <a:buClr>
                          <a:schemeClr val="accent1"/>
                        </a:buClr>
                        <a:buFont typeface="Arial"/>
                        <a:buChar char="•"/>
                      </a:pPr>
                      <a:r>
                        <a:rPr lang="en-US" sz="1800" kern="1200" dirty="0" smtClean="0">
                          <a:solidFill>
                            <a:schemeClr val="tx1"/>
                          </a:solidFill>
                          <a:latin typeface="+mj-lt"/>
                          <a:ea typeface="+mn-ea"/>
                          <a:cs typeface="+mn-cs"/>
                        </a:rPr>
                        <a:t>Contaminated produce</a:t>
                      </a:r>
                      <a:endParaRPr lang="en-US" sz="1800" kern="1200" dirty="0" smtClean="0">
                        <a:solidFill>
                          <a:srgbClr val="231F20"/>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Exclude food handlers who have diarrhea and have been diagnosed with a disease from the bacteria</a:t>
                      </a:r>
                    </a:p>
                    <a:p>
                      <a:pPr marL="285750" indent="-285750">
                        <a:buClr>
                          <a:schemeClr val="accent1"/>
                        </a:buClr>
                        <a:buFont typeface="Arial"/>
                        <a:buChar char="•"/>
                      </a:pPr>
                      <a:r>
                        <a:rPr lang="en-US" sz="1800" kern="1200" dirty="0" smtClean="0">
                          <a:solidFill>
                            <a:schemeClr val="tx1"/>
                          </a:solidFill>
                          <a:latin typeface="+mj-lt"/>
                          <a:ea typeface="+mn-ea"/>
                          <a:cs typeface="+mn-cs"/>
                        </a:rPr>
                        <a:t>Cook food, especially ground beef, to minimum internal temperatures</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658037">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Purchase produce from approved, reputable suppliers</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545806">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chemeClr val="tx1"/>
                          </a:solidFill>
                          <a:latin typeface="+mj-lt"/>
                          <a:ea typeface="+mn-ea"/>
                          <a:cs typeface="+mn-cs"/>
                        </a:rPr>
                        <a:t>Prevent cross-contamination between raw meat and ready-to-eat food</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pic>
        <p:nvPicPr>
          <p:cNvPr id="2" name="Picture 1" descr="6e_c02_2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175" y="1243013"/>
            <a:ext cx="1479844" cy="809625"/>
          </a:xfrm>
          <a:prstGeom prst="rect">
            <a:avLst/>
          </a:prstGeom>
        </p:spPr>
      </p:pic>
    </p:spTree>
    <p:extLst>
      <p:ext uri="{BB962C8B-B14F-4D97-AF65-F5344CB8AC3E}">
        <p14:creationId xmlns:p14="http://schemas.microsoft.com/office/powerpoint/2010/main" val="349744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90525" y="1143000"/>
            <a:ext cx="8235950" cy="3789362"/>
          </a:xfrm>
        </p:spPr>
        <p:txBody>
          <a:bodyPr/>
          <a:lstStyle/>
          <a:p>
            <a:pPr marL="0" indent="0" eaLnBrk="1" hangingPunct="1">
              <a:buFont typeface="Wingdings" pitchFamily="2" charset="2"/>
              <a:buNone/>
              <a:defRPr/>
            </a:pPr>
            <a:r>
              <a:rPr lang="en-US" dirty="0">
                <a:ea typeface="+mn-ea"/>
                <a:cs typeface="+mn-cs"/>
              </a:rPr>
              <a:t>The FDA has identified </a:t>
            </a:r>
            <a:r>
              <a:rPr lang="en-US" dirty="0" smtClean="0">
                <a:ea typeface="+mn-ea"/>
                <a:cs typeface="+mn-cs"/>
              </a:rPr>
              <a:t>two </a:t>
            </a:r>
            <a:r>
              <a:rPr lang="en-US" dirty="0">
                <a:ea typeface="+mn-ea"/>
                <a:cs typeface="+mn-cs"/>
              </a:rPr>
              <a:t>viruses that are highly contagious </a:t>
            </a:r>
            <a:r>
              <a:rPr lang="en-US" dirty="0" smtClean="0">
                <a:ea typeface="+mn-ea"/>
                <a:cs typeface="+mn-cs"/>
              </a:rPr>
              <a:t/>
            </a:r>
            <a:br>
              <a:rPr lang="en-US" dirty="0" smtClean="0">
                <a:ea typeface="+mn-ea"/>
                <a:cs typeface="+mn-cs"/>
              </a:rPr>
            </a:br>
            <a:r>
              <a:rPr lang="en-US" dirty="0" smtClean="0">
                <a:ea typeface="+mn-ea"/>
                <a:cs typeface="+mn-cs"/>
              </a:rPr>
              <a:t>and </a:t>
            </a:r>
            <a:r>
              <a:rPr lang="en-US" dirty="0">
                <a:ea typeface="+mn-ea"/>
                <a:cs typeface="+mn-cs"/>
              </a:rPr>
              <a:t>can cause severe </a:t>
            </a:r>
            <a:r>
              <a:rPr lang="en-US" dirty="0" smtClean="0">
                <a:ea typeface="+mn-ea"/>
                <a:cs typeface="+mn-cs"/>
              </a:rPr>
              <a:t>illness:</a:t>
            </a:r>
            <a:endParaRPr lang="en-US" dirty="0">
              <a:ea typeface="+mn-ea"/>
              <a:cs typeface="+mn-cs"/>
            </a:endParaRPr>
          </a:p>
          <a:p>
            <a:pPr marL="347472" lvl="1" indent="-347472" eaLnBrk="1" hangingPunct="1">
              <a:lnSpc>
                <a:spcPct val="100000"/>
              </a:lnSpc>
              <a:spcBef>
                <a:spcPts val="900"/>
              </a:spcBef>
              <a:buFont typeface="Wingdings" pitchFamily="2" charset="2"/>
              <a:buChar char="l"/>
              <a:defRPr/>
            </a:pPr>
            <a:r>
              <a:rPr lang="en-US" dirty="0" smtClean="0"/>
              <a:t>Hepatitis A </a:t>
            </a:r>
          </a:p>
          <a:p>
            <a:pPr marL="347472" lvl="1" indent="-347472" eaLnBrk="1" hangingPunct="1">
              <a:lnSpc>
                <a:spcPct val="100000"/>
              </a:lnSpc>
              <a:spcBef>
                <a:spcPts val="900"/>
              </a:spcBef>
              <a:buFont typeface="Wingdings" pitchFamily="2" charset="2"/>
              <a:buChar char="l"/>
              <a:defRPr/>
            </a:pPr>
            <a:r>
              <a:rPr lang="en-US" dirty="0" smtClean="0"/>
              <a:t>Norovirus</a:t>
            </a:r>
            <a:endParaRPr lang="en-US" dirty="0"/>
          </a:p>
          <a:p>
            <a:pPr marL="114300" lvl="1" indent="0" eaLnBrk="1" hangingPunct="1">
              <a:buNone/>
              <a:defRPr/>
            </a:pPr>
            <a:endParaRPr lang="en-US" sz="2400" b="1" dirty="0" smtClean="0">
              <a:solidFill>
                <a:srgbClr val="005CAB"/>
              </a:solidFill>
              <a:ea typeface="+mn-ea"/>
              <a:cs typeface="+mn-cs"/>
            </a:endParaRPr>
          </a:p>
          <a:p>
            <a:pPr marL="0" lvl="1" indent="0" eaLnBrk="1" hangingPunct="1">
              <a:buNone/>
              <a:defRPr/>
            </a:pPr>
            <a:r>
              <a:rPr lang="en-US" sz="2400" b="1" dirty="0" smtClean="0">
                <a:solidFill>
                  <a:srgbClr val="005CAB"/>
                </a:solidFill>
                <a:ea typeface="+mn-ea"/>
                <a:cs typeface="+mn-cs"/>
              </a:rPr>
              <a:t>Food </a:t>
            </a:r>
            <a:r>
              <a:rPr lang="en-US" sz="2400" b="1" dirty="0">
                <a:solidFill>
                  <a:srgbClr val="005CAB"/>
                </a:solidFill>
                <a:ea typeface="+mn-ea"/>
                <a:cs typeface="+mn-cs"/>
              </a:rPr>
              <a:t>handlers diagnosed </a:t>
            </a:r>
            <a:r>
              <a:rPr lang="en-US" sz="2400" b="1" dirty="0" smtClean="0">
                <a:solidFill>
                  <a:srgbClr val="005CAB"/>
                </a:solidFill>
                <a:ea typeface="+mn-ea"/>
                <a:cs typeface="+mn-cs"/>
              </a:rPr>
              <a:t>with an illness from </a:t>
            </a:r>
            <a:r>
              <a:rPr lang="en-US" sz="2400" b="1" dirty="0">
                <a:solidFill>
                  <a:srgbClr val="005CAB"/>
                </a:solidFill>
                <a:ea typeface="+mn-ea"/>
                <a:cs typeface="+mn-cs"/>
              </a:rPr>
              <a:t>hepatitis A or Norovirus must not work in </a:t>
            </a:r>
            <a:r>
              <a:rPr lang="en-US" sz="2400" b="1" dirty="0" smtClean="0">
                <a:solidFill>
                  <a:srgbClr val="005CAB"/>
                </a:solidFill>
                <a:ea typeface="+mn-ea"/>
                <a:cs typeface="+mn-cs"/>
              </a:rPr>
              <a:t>an operation </a:t>
            </a:r>
            <a:r>
              <a:rPr lang="en-US" sz="2400" b="1" dirty="0">
                <a:solidFill>
                  <a:srgbClr val="005CAB"/>
                </a:solidFill>
                <a:ea typeface="+mn-ea"/>
                <a:cs typeface="+mn-cs"/>
              </a:rPr>
              <a:t>while they are sick.</a:t>
            </a:r>
          </a:p>
          <a:p>
            <a:pPr marL="114300" lvl="1" indent="0" eaLnBrk="1" hangingPunct="1">
              <a:buFont typeface="Wingdings" pitchFamily="2" charset="2"/>
              <a:buNone/>
              <a:defRPr/>
            </a:pPr>
            <a:endParaRPr lang="en-US" dirty="0" smtClean="0"/>
          </a:p>
        </p:txBody>
      </p:sp>
      <p:sp>
        <p:nvSpPr>
          <p:cNvPr id="60419"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2-11</a:t>
            </a:r>
          </a:p>
        </p:txBody>
      </p:sp>
      <p:sp>
        <p:nvSpPr>
          <p:cNvPr id="60420" name="Rectangle 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Viruses that Cause Foodborne Illnesses</a:t>
            </a:r>
          </a:p>
        </p:txBody>
      </p:sp>
    </p:spTree>
    <p:extLst>
      <p:ext uri="{BB962C8B-B14F-4D97-AF65-F5344CB8AC3E}">
        <p14:creationId xmlns:p14="http://schemas.microsoft.com/office/powerpoint/2010/main" val="4272746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2"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2-12</a:t>
            </a:r>
          </a:p>
        </p:txBody>
      </p:sp>
      <p:sp>
        <p:nvSpPr>
          <p:cNvPr id="61463"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Viruses That Cause Foodborne Illness </a:t>
            </a:r>
          </a:p>
        </p:txBody>
      </p:sp>
      <p:sp>
        <p:nvSpPr>
          <p:cNvPr id="128024" name="Rectangle 3"/>
          <p:cNvSpPr>
            <a:spLocks noChangeArrowheads="1"/>
          </p:cNvSpPr>
          <p:nvPr/>
        </p:nvSpPr>
        <p:spPr bwMode="auto">
          <a:xfrm>
            <a:off x="2057400" y="1143000"/>
            <a:ext cx="65690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tabLst>
                <a:tab pos="1025525" algn="l"/>
              </a:tabLst>
            </a:pPr>
            <a:r>
              <a:rPr lang="en-US" sz="2000" dirty="0" smtClean="0">
                <a:solidFill>
                  <a:schemeClr val="tx1"/>
                </a:solidFill>
              </a:rPr>
              <a:t>Virus</a:t>
            </a:r>
            <a:r>
              <a:rPr lang="en-US" sz="2000" b="0" dirty="0" smtClean="0">
                <a:solidFill>
                  <a:schemeClr val="tx1"/>
                </a:solidFill>
              </a:rPr>
              <a:t>:	Hepatitis </a:t>
            </a:r>
            <a:r>
              <a:rPr lang="en-US" sz="2000" b="0" dirty="0">
                <a:solidFill>
                  <a:schemeClr val="tx1"/>
                </a:solidFill>
              </a:rPr>
              <a:t>A (</a:t>
            </a:r>
            <a:r>
              <a:rPr lang="en-US" sz="2000" b="0" dirty="0" smtClean="0">
                <a:solidFill>
                  <a:schemeClr val="tx1"/>
                </a:solidFill>
              </a:rPr>
              <a:t>HEP-a-TI-tiss)</a:t>
            </a:r>
          </a:p>
          <a:p>
            <a:pPr>
              <a:tabLst>
                <a:tab pos="1031875" algn="l"/>
              </a:tabLst>
              <a:defRPr/>
            </a:pPr>
            <a:r>
              <a:rPr lang="en-US" sz="2000" dirty="0" smtClean="0">
                <a:solidFill>
                  <a:schemeClr val="tx1"/>
                </a:solidFill>
              </a:rPr>
              <a:t>Source</a:t>
            </a:r>
            <a:r>
              <a:rPr lang="en-US" sz="2000" b="0" dirty="0" smtClean="0">
                <a:solidFill>
                  <a:schemeClr val="tx1"/>
                </a:solidFill>
              </a:rPr>
              <a:t>:</a:t>
            </a:r>
            <a:r>
              <a:rPr lang="en-US" sz="2000" b="0" dirty="0">
                <a:solidFill>
                  <a:schemeClr val="tx1"/>
                </a:solidFill>
              </a:rPr>
              <a:t>	</a:t>
            </a:r>
            <a:r>
              <a:rPr lang="en-US" sz="2000" b="0" dirty="0" smtClean="0">
                <a:solidFill>
                  <a:schemeClr val="tx1"/>
                </a:solidFill>
              </a:rPr>
              <a:t>I</a:t>
            </a:r>
            <a:r>
              <a:rPr lang="en-US" sz="2000" b="0" dirty="0" smtClean="0">
                <a:solidFill>
                  <a:schemeClr val="tx1"/>
                </a:solidFill>
              </a:rPr>
              <a:t>nfected </a:t>
            </a:r>
            <a:r>
              <a:rPr lang="en-US" sz="2000" b="0" dirty="0">
                <a:solidFill>
                  <a:schemeClr val="tx1"/>
                </a:solidFill>
              </a:rPr>
              <a:t>people</a:t>
            </a:r>
            <a:endParaRPr lang="en-US" sz="2000" b="0" i="1" dirty="0">
              <a:solidFill>
                <a:schemeClr val="tx1"/>
              </a:solidFill>
            </a:endParaRPr>
          </a:p>
        </p:txBody>
      </p:sp>
      <p:graphicFrame>
        <p:nvGraphicFramePr>
          <p:cNvPr id="10" name="Group 3"/>
          <p:cNvGraphicFramePr>
            <a:graphicFrameLocks/>
          </p:cNvGraphicFramePr>
          <p:nvPr>
            <p:extLst>
              <p:ext uri="{D42A27DB-BD31-4B8C-83A1-F6EECF244321}">
                <p14:modId xmlns:p14="http://schemas.microsoft.com/office/powerpoint/2010/main" val="1825940676"/>
              </p:ext>
            </p:extLst>
          </p:nvPr>
        </p:nvGraphicFramePr>
        <p:xfrm>
          <a:off x="396875" y="2728913"/>
          <a:ext cx="8229600" cy="2946558"/>
        </p:xfrm>
        <a:graphic>
          <a:graphicData uri="http://schemas.openxmlformats.org/drawingml/2006/table">
            <a:tbl>
              <a:tblPr/>
              <a:tblGrid>
                <a:gridCol w="3325202"/>
                <a:gridCol w="4904398"/>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Virus</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r>
              <a:tr h="706088">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Ready-to-eat food</a:t>
                      </a:r>
                    </a:p>
                    <a:p>
                      <a:pPr marL="285750" indent="-285750">
                        <a:buClr>
                          <a:schemeClr val="accent1"/>
                        </a:buClr>
                        <a:buFont typeface="Arial"/>
                        <a:buChar char="•"/>
                      </a:pPr>
                      <a:r>
                        <a:rPr lang="en-US" sz="1800" kern="1200" dirty="0" smtClean="0">
                          <a:solidFill>
                            <a:schemeClr val="tx1"/>
                          </a:solidFill>
                          <a:latin typeface="+mj-lt"/>
                          <a:ea typeface="+mn-ea"/>
                          <a:cs typeface="+mn-cs"/>
                        </a:rPr>
                        <a:t>Shellfish from contaminated water</a:t>
                      </a:r>
                      <a:endParaRPr lang="en-US" sz="1800" kern="1200" dirty="0" smtClean="0">
                        <a:solidFill>
                          <a:srgbClr val="231F20"/>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w="5715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Exclude </a:t>
                      </a:r>
                      <a:r>
                        <a:rPr lang="en-US" sz="1800" kern="1200" dirty="0" smtClean="0">
                          <a:solidFill>
                            <a:schemeClr val="tx1"/>
                          </a:solidFill>
                          <a:latin typeface="+mj-lt"/>
                          <a:ea typeface="+mn-ea"/>
                          <a:cs typeface="+mn-cs"/>
                        </a:rPr>
                        <a:t>food handlers </a:t>
                      </a:r>
                      <a:r>
                        <a:rPr lang="en-US" sz="1800" kern="1200" dirty="0" smtClean="0">
                          <a:solidFill>
                            <a:schemeClr val="tx1"/>
                          </a:solidFill>
                          <a:latin typeface="+mj-lt"/>
                          <a:ea typeface="+mn-ea"/>
                          <a:cs typeface="+mn-cs"/>
                        </a:rPr>
                        <a:t>who have been diagnosed with hepatitis A from the operation</a:t>
                      </a:r>
                      <a:endParaRPr lang="en-US" dirty="0">
                        <a:latin typeface="+mj-lt"/>
                      </a:endParaRPr>
                    </a:p>
                  </a:txBody>
                  <a:tcPr marT="45730" marB="45730" horzOverflow="overflow">
                    <a:lnL w="12700" cap="flat" cmpd="sng" algn="ctr">
                      <a:solidFill>
                        <a:schemeClr val="bg2"/>
                      </a:solidFill>
                      <a:prstDash val="solid"/>
                      <a:round/>
                      <a:headEnd type="none" w="med" len="med"/>
                      <a:tailEnd type="none" w="med" len="med"/>
                    </a:lnL>
                    <a:lnR cap="flat">
                      <a:noFill/>
                    </a:lnR>
                    <a:lnT w="5715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5CAB"/>
                        </a:buClr>
                        <a:buSzTx/>
                        <a:buFont typeface="Arial"/>
                        <a:buChar char="•"/>
                        <a:tabLst/>
                        <a:defRPr/>
                      </a:pP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Exclude </a:t>
                      </a: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food handlers </a:t>
                      </a: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who have jaundice for seven days or less from the operation</a:t>
                      </a:r>
                      <a:endParaRPr kumimoji="0" lang="en-US" sz="1800" b="0" i="0" u="none" strike="noStrike" kern="1200" cap="none" spc="0" normalizeH="0" baseline="0" noProof="0" dirty="0">
                        <a:ln>
                          <a:noFill/>
                        </a:ln>
                        <a:solidFill>
                          <a:srgbClr val="000000"/>
                        </a:solidFill>
                        <a:effectLst/>
                        <a:uLnTx/>
                        <a:uFillTx/>
                        <a:latin typeface="Arial Narrow"/>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Wash hands</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Avoid bare-hand contact with ready-to-eat food</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spc="-20" dirty="0" smtClean="0">
                          <a:solidFill>
                            <a:schemeClr val="tx1"/>
                          </a:solidFill>
                          <a:latin typeface="+mj-lt"/>
                          <a:ea typeface="+mn-ea"/>
                          <a:cs typeface="+mn-cs"/>
                        </a:rPr>
                        <a:t>Purchase shellfish from approved, reputable</a:t>
                      </a:r>
                      <a:r>
                        <a:rPr lang="en-US" sz="1800" kern="1200" spc="-20" baseline="0" dirty="0" smtClean="0">
                          <a:solidFill>
                            <a:schemeClr val="tx1"/>
                          </a:solidFill>
                          <a:latin typeface="+mj-lt"/>
                          <a:ea typeface="+mn-ea"/>
                          <a:cs typeface="+mn-cs"/>
                        </a:rPr>
                        <a:t> </a:t>
                      </a:r>
                      <a:r>
                        <a:rPr lang="en-US" sz="1800" kern="1200" spc="-20" dirty="0" smtClean="0">
                          <a:solidFill>
                            <a:schemeClr val="tx1"/>
                          </a:solidFill>
                          <a:latin typeface="+mj-lt"/>
                          <a:ea typeface="+mn-ea"/>
                          <a:cs typeface="+mn-cs"/>
                        </a:rPr>
                        <a:t>suppliers</a:t>
                      </a:r>
                      <a:endParaRPr lang="en-US" sz="1800" kern="1200" spc="-2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243013"/>
            <a:ext cx="1484312" cy="809625"/>
          </a:xfrm>
          <a:prstGeom prst="rect">
            <a:avLst/>
          </a:prstGeom>
        </p:spPr>
      </p:pic>
    </p:spTree>
    <p:extLst>
      <p:ext uri="{BB962C8B-B14F-4D97-AF65-F5344CB8AC3E}">
        <p14:creationId xmlns:p14="http://schemas.microsoft.com/office/powerpoint/2010/main" val="250909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6"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2-13</a:t>
            </a:r>
          </a:p>
        </p:txBody>
      </p:sp>
      <p:sp>
        <p:nvSpPr>
          <p:cNvPr id="62487"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Viruses That Cause Foodborne Illness </a:t>
            </a:r>
          </a:p>
        </p:txBody>
      </p:sp>
      <p:graphicFrame>
        <p:nvGraphicFramePr>
          <p:cNvPr id="9" name="Group 3"/>
          <p:cNvGraphicFramePr>
            <a:graphicFrameLocks/>
          </p:cNvGraphicFramePr>
          <p:nvPr>
            <p:extLst>
              <p:ext uri="{D42A27DB-BD31-4B8C-83A1-F6EECF244321}">
                <p14:modId xmlns:p14="http://schemas.microsoft.com/office/powerpoint/2010/main" val="3792765453"/>
              </p:ext>
            </p:extLst>
          </p:nvPr>
        </p:nvGraphicFramePr>
        <p:xfrm>
          <a:off x="396875" y="2728913"/>
          <a:ext cx="8229600" cy="2514790"/>
        </p:xfrm>
        <a:graphic>
          <a:graphicData uri="http://schemas.openxmlformats.org/drawingml/2006/table">
            <a:tbl>
              <a:tblPr/>
              <a:tblGrid>
                <a:gridCol w="3325202"/>
                <a:gridCol w="4904398"/>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Virus</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r>
              <a:tr h="706088">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Ready-to-eat food</a:t>
                      </a:r>
                    </a:p>
                    <a:p>
                      <a:pPr marL="285750" indent="-285750">
                        <a:buClr>
                          <a:schemeClr val="accent1"/>
                        </a:buClr>
                        <a:buFont typeface="Arial"/>
                        <a:buChar char="•"/>
                      </a:pPr>
                      <a:r>
                        <a:rPr lang="en-US" sz="1800" kern="1200" dirty="0" smtClean="0">
                          <a:solidFill>
                            <a:schemeClr val="tx1"/>
                          </a:solidFill>
                          <a:latin typeface="+mj-lt"/>
                          <a:ea typeface="+mn-ea"/>
                          <a:cs typeface="+mn-cs"/>
                        </a:rPr>
                        <a:t>Shellfish from contaminated water</a:t>
                      </a:r>
                      <a:endParaRPr lang="en-US" sz="1800" kern="1200" dirty="0" smtClean="0">
                        <a:solidFill>
                          <a:srgbClr val="231F20"/>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w="5715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indent="-285750">
                        <a:buClr>
                          <a:schemeClr val="accent1"/>
                        </a:buClr>
                        <a:buFont typeface="Arial"/>
                        <a:buChar char="•"/>
                      </a:pPr>
                      <a:r>
                        <a:rPr lang="en-US" sz="1800" kern="1200" dirty="0" smtClean="0">
                          <a:solidFill>
                            <a:schemeClr val="tx1"/>
                          </a:solidFill>
                          <a:latin typeface="+mj-lt"/>
                          <a:ea typeface="+mn-ea"/>
                          <a:cs typeface="+mn-cs"/>
                        </a:rPr>
                        <a:t>Exclude </a:t>
                      </a:r>
                      <a:r>
                        <a:rPr lang="en-US" sz="1800" kern="1200" dirty="0" smtClean="0">
                          <a:solidFill>
                            <a:schemeClr val="tx1"/>
                          </a:solidFill>
                          <a:latin typeface="+mj-lt"/>
                          <a:ea typeface="+mn-ea"/>
                          <a:cs typeface="+mn-cs"/>
                        </a:rPr>
                        <a:t>food handlers </a:t>
                      </a:r>
                      <a:r>
                        <a:rPr lang="en-US" sz="1800" kern="1200" dirty="0" smtClean="0">
                          <a:solidFill>
                            <a:schemeClr val="tx1"/>
                          </a:solidFill>
                          <a:latin typeface="+mj-lt"/>
                          <a:ea typeface="+mn-ea"/>
                          <a:cs typeface="+mn-cs"/>
                        </a:rPr>
                        <a:t>who are vomiting or have diarrhea and have been diagnosed with Norovirus from the operation</a:t>
                      </a:r>
                      <a:endParaRPr lang="en-US" sz="1800" kern="1200" dirty="0">
                        <a:solidFill>
                          <a:schemeClr val="tx1"/>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5715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Wash hands</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Avoid bare-hand contact with ready-to-eat food</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1446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75000"/>
                        <a:buFont typeface="Arial"/>
                        <a:buChar char="•"/>
                        <a:tabLst/>
                      </a:pP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spc="-20" dirty="0" smtClean="0">
                          <a:solidFill>
                            <a:schemeClr val="tx1"/>
                          </a:solidFill>
                          <a:latin typeface="+mj-lt"/>
                          <a:ea typeface="+mn-ea"/>
                          <a:cs typeface="+mn-cs"/>
                        </a:rPr>
                        <a:t>Purchase shellfish from approved, reputable</a:t>
                      </a:r>
                      <a:r>
                        <a:rPr lang="en-US" sz="1800" kern="1200" spc="-20" baseline="0" dirty="0" smtClean="0">
                          <a:solidFill>
                            <a:schemeClr val="tx1"/>
                          </a:solidFill>
                          <a:latin typeface="+mj-lt"/>
                          <a:ea typeface="+mn-ea"/>
                          <a:cs typeface="+mn-cs"/>
                        </a:rPr>
                        <a:t> </a:t>
                      </a:r>
                      <a:r>
                        <a:rPr lang="en-US" sz="1800" kern="1200" spc="-20" dirty="0" smtClean="0">
                          <a:solidFill>
                            <a:schemeClr val="tx1"/>
                          </a:solidFill>
                          <a:latin typeface="+mj-lt"/>
                          <a:ea typeface="+mn-ea"/>
                          <a:cs typeface="+mn-cs"/>
                        </a:rPr>
                        <a:t>suppliers</a:t>
                      </a:r>
                      <a:endParaRPr lang="en-US" sz="1800" kern="1200" spc="-2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sp>
        <p:nvSpPr>
          <p:cNvPr id="10" name="Rectangle 3"/>
          <p:cNvSpPr>
            <a:spLocks noChangeArrowheads="1"/>
          </p:cNvSpPr>
          <p:nvPr/>
        </p:nvSpPr>
        <p:spPr bwMode="auto">
          <a:xfrm>
            <a:off x="2057400" y="1143000"/>
            <a:ext cx="65690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tabLst>
                <a:tab pos="1025525" algn="l"/>
              </a:tabLst>
            </a:pPr>
            <a:r>
              <a:rPr lang="en-US" sz="2000" dirty="0" smtClean="0">
                <a:solidFill>
                  <a:schemeClr val="tx1"/>
                </a:solidFill>
              </a:rPr>
              <a:t>Virus</a:t>
            </a:r>
            <a:r>
              <a:rPr lang="en-US" sz="2000" b="0" dirty="0" smtClean="0">
                <a:solidFill>
                  <a:schemeClr val="tx1"/>
                </a:solidFill>
              </a:rPr>
              <a:t>:	</a:t>
            </a:r>
            <a:r>
              <a:rPr lang="en-US" sz="2000" b="0" dirty="0">
                <a:solidFill>
                  <a:schemeClr val="tx1"/>
                </a:solidFill>
              </a:rPr>
              <a:t>Norovirus (NOR-o-VI-rus)</a:t>
            </a:r>
            <a:endParaRPr lang="en-US" sz="2000" b="0" dirty="0" smtClean="0">
              <a:solidFill>
                <a:schemeClr val="tx1"/>
              </a:solidFill>
            </a:endParaRPr>
          </a:p>
          <a:p>
            <a:pPr>
              <a:tabLst>
                <a:tab pos="1031875" algn="l"/>
              </a:tabLst>
              <a:defRPr/>
            </a:pPr>
            <a:r>
              <a:rPr lang="en-US" sz="2000" dirty="0" smtClean="0">
                <a:solidFill>
                  <a:schemeClr val="tx1"/>
                </a:solidFill>
              </a:rPr>
              <a:t>Source</a:t>
            </a:r>
            <a:r>
              <a:rPr lang="en-US" sz="2000" b="0" dirty="0" smtClean="0">
                <a:solidFill>
                  <a:schemeClr val="tx1"/>
                </a:solidFill>
              </a:rPr>
              <a:t>:	</a:t>
            </a:r>
            <a:r>
              <a:rPr lang="en-US" sz="2000" b="0" dirty="0">
                <a:solidFill>
                  <a:schemeClr val="tx1"/>
                </a:solidFill>
              </a:rPr>
              <a:t>Infected people</a:t>
            </a:r>
            <a:endParaRPr lang="en-US" sz="2000" b="0" i="1" dirty="0">
              <a:solidFill>
                <a:schemeClr val="tx1"/>
              </a:solidFill>
            </a:endParaRPr>
          </a:p>
        </p:txBody>
      </p:sp>
      <p:pic>
        <p:nvPicPr>
          <p:cNvPr id="7" name="Picture 6" descr="6e_c02_2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175" y="1243013"/>
            <a:ext cx="1484313" cy="809625"/>
          </a:xfrm>
          <a:prstGeom prst="rect">
            <a:avLst/>
          </a:prstGeom>
        </p:spPr>
      </p:pic>
    </p:spTree>
    <p:extLst>
      <p:ext uri="{BB962C8B-B14F-4D97-AF65-F5344CB8AC3E}">
        <p14:creationId xmlns:p14="http://schemas.microsoft.com/office/powerpoint/2010/main" val="2283327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2-14</a:t>
            </a:r>
          </a:p>
        </p:txBody>
      </p:sp>
      <p:sp>
        <p:nvSpPr>
          <p:cNvPr id="66563" name="Rectangle 33"/>
          <p:cNvSpPr>
            <a:spLocks noGrp="1" noChangeArrowheads="1"/>
          </p:cNvSpPr>
          <p:nvPr>
            <p:ph type="title"/>
          </p:nvPr>
        </p:nvSpPr>
        <p:spPr>
          <a:xfrm>
            <a:off x="390525" y="158750"/>
            <a:ext cx="8235950" cy="523875"/>
          </a:xfrm>
        </p:spPr>
        <p:txBody>
          <a:bodyPr/>
          <a:lstStyle/>
          <a:p>
            <a:pPr eaLnBrk="1" hangingPunct="1">
              <a:defRPr/>
            </a:pPr>
            <a:r>
              <a:rPr lang="en-US" dirty="0">
                <a:latin typeface="Arial Narrow" charset="0"/>
                <a:cs typeface="+mj-cs"/>
              </a:rPr>
              <a:t>Biological Toxins</a:t>
            </a:r>
            <a:endParaRPr lang="en-US" sz="2600" i="1" dirty="0">
              <a:latin typeface="Arial Narrow" charset="0"/>
              <a:cs typeface="+mj-cs"/>
            </a:endParaRPr>
          </a:p>
        </p:txBody>
      </p:sp>
      <p:sp>
        <p:nvSpPr>
          <p:cNvPr id="8" name="Rectangle 3"/>
          <p:cNvSpPr txBox="1">
            <a:spLocks noChangeArrowheads="1"/>
          </p:cNvSpPr>
          <p:nvPr/>
        </p:nvSpPr>
        <p:spPr bwMode="auto">
          <a:xfrm>
            <a:off x="390525" y="1143000"/>
            <a:ext cx="54102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rtl="0" eaLnBrk="0" fontAlgn="base" hangingPunct="0">
              <a:lnSpc>
                <a:spcPct val="90000"/>
              </a:lnSpc>
              <a:spcBef>
                <a:spcPct val="100000"/>
              </a:spcBef>
              <a:spcAft>
                <a:spcPct val="0"/>
              </a:spcAft>
              <a:buClr>
                <a:srgbClr val="009DDC"/>
              </a:buClr>
              <a:buSzPct val="75000"/>
              <a:buFont typeface="Wingdings" pitchFamily="2" charset="2"/>
              <a:defRPr sz="2400" b="1">
                <a:solidFill>
                  <a:srgbClr val="005CAB"/>
                </a:solidFill>
                <a:latin typeface="+mj-lt"/>
                <a:ea typeface="+mn-ea"/>
                <a:cs typeface="+mn-cs"/>
              </a:defRPr>
            </a:lvl1pPr>
            <a:lvl2pPr marL="533400" indent="-419100" algn="l" rtl="0" eaLnBrk="0" fontAlgn="base" hangingPunct="0">
              <a:lnSpc>
                <a:spcPct val="90000"/>
              </a:lnSpc>
              <a:spcBef>
                <a:spcPct val="50000"/>
              </a:spcBef>
              <a:spcAft>
                <a:spcPct val="0"/>
              </a:spcAft>
              <a:buClr>
                <a:srgbClr val="005CAB"/>
              </a:buClr>
              <a:buSzPct val="75000"/>
              <a:buFont typeface="Wingdings" pitchFamily="2" charset="2"/>
              <a:buChar char="l"/>
              <a:defRPr sz="2200">
                <a:solidFill>
                  <a:srgbClr val="231F20"/>
                </a:solidFill>
                <a:latin typeface="+mj-lt"/>
              </a:defRPr>
            </a:lvl2pPr>
            <a:lvl3pPr marL="995363" indent="-419100" algn="l" rtl="0" eaLnBrk="0" fontAlgn="base" hangingPunct="0">
              <a:lnSpc>
                <a:spcPct val="90000"/>
              </a:lnSpc>
              <a:spcBef>
                <a:spcPct val="50000"/>
              </a:spcBef>
              <a:spcAft>
                <a:spcPct val="0"/>
              </a:spcAft>
              <a:buClr>
                <a:srgbClr val="005CAB"/>
              </a:buClr>
              <a:buSzPct val="75000"/>
              <a:buFont typeface="Courier New" pitchFamily="49" charset="0"/>
              <a:buChar char="o"/>
              <a:defRPr sz="2000">
                <a:solidFill>
                  <a:srgbClr val="231F20"/>
                </a:solidFill>
                <a:latin typeface="+mj-lt"/>
              </a:defRPr>
            </a:lvl3pPr>
            <a:lvl4pPr marL="1447800" indent="-419100" algn="l" rtl="0" eaLnBrk="0" fontAlgn="base" hangingPunct="0">
              <a:lnSpc>
                <a:spcPct val="90000"/>
              </a:lnSpc>
              <a:spcBef>
                <a:spcPct val="50000"/>
              </a:spcBef>
              <a:spcAft>
                <a:spcPct val="0"/>
              </a:spcAft>
              <a:buClr>
                <a:srgbClr val="005CAB"/>
              </a:buClr>
              <a:buSzPct val="75000"/>
              <a:buFont typeface="Wingdings" pitchFamily="2" charset="2"/>
              <a:buChar char="§"/>
              <a:defRPr>
                <a:solidFill>
                  <a:srgbClr val="231F20"/>
                </a:solidFill>
                <a:latin typeface="+mj-lt"/>
              </a:defRPr>
            </a:lvl4pPr>
            <a:lvl5pPr marL="1909763" indent="-419100" algn="l" rtl="0" eaLnBrk="0" fontAlgn="base" hangingPunct="0">
              <a:lnSpc>
                <a:spcPct val="90000"/>
              </a:lnSpc>
              <a:spcBef>
                <a:spcPct val="50000"/>
              </a:spcBef>
              <a:spcAft>
                <a:spcPct val="0"/>
              </a:spcAft>
              <a:buClr>
                <a:srgbClr val="005CAB"/>
              </a:buClr>
              <a:buSzPct val="75000"/>
              <a:buFont typeface="Arial" charset="0"/>
              <a:buChar char="•"/>
              <a:defRPr sz="1600">
                <a:solidFill>
                  <a:srgbClr val="231F20"/>
                </a:solidFill>
                <a:latin typeface="+mj-lt"/>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a:lstStyle>
          <a:p>
            <a:pPr marL="0" indent="0" eaLnBrk="1" hangingPunct="1">
              <a:defRPr/>
            </a:pPr>
            <a:r>
              <a:rPr lang="en-US" dirty="0" smtClean="0"/>
              <a:t>Origin:</a:t>
            </a:r>
            <a:endParaRPr lang="en-US" dirty="0"/>
          </a:p>
          <a:p>
            <a:pPr marL="347472" lvl="1" indent="-347472" eaLnBrk="1" hangingPunct="1">
              <a:lnSpc>
                <a:spcPct val="100000"/>
              </a:lnSpc>
              <a:spcBef>
                <a:spcPts val="900"/>
              </a:spcBef>
              <a:defRPr/>
            </a:pPr>
            <a:r>
              <a:rPr lang="en-US" b="0" dirty="0" smtClean="0">
                <a:ea typeface="+mn-ea"/>
                <a:cs typeface="+mn-cs"/>
              </a:rPr>
              <a:t>Naturally occur in certain plants, mushrooms, and seafood</a:t>
            </a:r>
            <a:endParaRPr lang="en-US" sz="2400" dirty="0" smtClean="0">
              <a:solidFill>
                <a:srgbClr val="005CAB"/>
              </a:solidFill>
              <a:ea typeface="+mn-ea"/>
              <a:cs typeface="+mn-cs"/>
            </a:endParaRPr>
          </a:p>
          <a:p>
            <a:pPr marL="114300" lvl="1" indent="0" eaLnBrk="1" hangingPunct="1">
              <a:buFont typeface="Wingdings" pitchFamily="2" charset="2"/>
              <a:buNone/>
              <a:defRPr/>
            </a:pPr>
            <a:r>
              <a:rPr lang="en-US" sz="2400" dirty="0" smtClean="0">
                <a:solidFill>
                  <a:srgbClr val="005CAB"/>
                </a:solidFill>
                <a:ea typeface="+mn-ea"/>
                <a:cs typeface="+mn-cs"/>
              </a:rPr>
              <a:t>Seafood toxins:</a:t>
            </a:r>
            <a:endParaRPr lang="en-US" b="0" dirty="0" smtClean="0">
              <a:ea typeface="+mn-ea"/>
              <a:cs typeface="+mn-cs"/>
            </a:endParaRPr>
          </a:p>
          <a:p>
            <a:pPr marL="347472" lvl="1" indent="-347472" eaLnBrk="1" hangingPunct="1">
              <a:lnSpc>
                <a:spcPct val="100000"/>
              </a:lnSpc>
              <a:spcBef>
                <a:spcPts val="900"/>
              </a:spcBef>
              <a:defRPr/>
            </a:pPr>
            <a:r>
              <a:rPr lang="en-US" b="0" dirty="0" smtClean="0">
                <a:ea typeface="+mn-ea"/>
                <a:cs typeface="+mn-cs"/>
              </a:rPr>
              <a:t>Produced by pathogens found on certain fish</a:t>
            </a:r>
          </a:p>
          <a:p>
            <a:pPr marL="694944" lvl="2" indent="-347472" eaLnBrk="1" hangingPunct="1">
              <a:lnSpc>
                <a:spcPct val="100000"/>
              </a:lnSpc>
              <a:spcBef>
                <a:spcPts val="900"/>
              </a:spcBef>
              <a:defRPr/>
            </a:pPr>
            <a:r>
              <a:rPr lang="en-US" b="0" dirty="0">
                <a:ea typeface="+mn-ea"/>
                <a:cs typeface="+mn-cs"/>
              </a:rPr>
              <a:t>Tuna, bonito, </a:t>
            </a:r>
            <a:r>
              <a:rPr lang="en-US" b="0" dirty="0" smtClean="0">
                <a:ea typeface="+mn-ea"/>
                <a:cs typeface="+mn-cs"/>
              </a:rPr>
              <a:t>mahimahi</a:t>
            </a:r>
            <a:endParaRPr lang="en-US" b="0" dirty="0">
              <a:ea typeface="+mn-ea"/>
              <a:cs typeface="+mn-cs"/>
            </a:endParaRPr>
          </a:p>
          <a:p>
            <a:pPr marL="694944" lvl="2" indent="-347472" eaLnBrk="1" hangingPunct="1">
              <a:lnSpc>
                <a:spcPct val="100000"/>
              </a:lnSpc>
              <a:spcBef>
                <a:spcPts val="900"/>
              </a:spcBef>
              <a:defRPr/>
            </a:pPr>
            <a:r>
              <a:rPr lang="en-US" b="0" dirty="0" smtClean="0">
                <a:ea typeface="+mn-ea"/>
                <a:cs typeface="+mn-cs"/>
              </a:rPr>
              <a:t>Histamine produced when fish is time-temperature abused</a:t>
            </a:r>
          </a:p>
          <a:p>
            <a:pPr marL="347472" lvl="1" indent="-347472" eaLnBrk="1" hangingPunct="1">
              <a:lnSpc>
                <a:spcPct val="100000"/>
              </a:lnSpc>
              <a:spcBef>
                <a:spcPts val="900"/>
              </a:spcBef>
              <a:defRPr/>
            </a:pPr>
            <a:r>
              <a:rPr lang="en-US" b="0" dirty="0" smtClean="0">
                <a:ea typeface="+mn-ea"/>
                <a:cs typeface="+mn-cs"/>
              </a:rPr>
              <a:t>Occur in certain fish that eat smaller fish that have consumed the toxin </a:t>
            </a:r>
          </a:p>
          <a:p>
            <a:pPr marL="694944" lvl="2" indent="-347472" eaLnBrk="1" hangingPunct="1">
              <a:lnSpc>
                <a:spcPct val="100000"/>
              </a:lnSpc>
              <a:spcBef>
                <a:spcPts val="900"/>
              </a:spcBef>
              <a:defRPr/>
            </a:pPr>
            <a:r>
              <a:rPr lang="en-US" b="0" dirty="0" smtClean="0">
                <a:ea typeface="+mn-ea"/>
                <a:cs typeface="+mn-cs"/>
              </a:rPr>
              <a:t>Barracuda, snapper, grouper, amberjack</a:t>
            </a:r>
          </a:p>
          <a:p>
            <a:pPr marL="694944" lvl="2" indent="-347472" eaLnBrk="1" hangingPunct="1">
              <a:lnSpc>
                <a:spcPct val="100000"/>
              </a:lnSpc>
              <a:spcBef>
                <a:spcPts val="900"/>
              </a:spcBef>
              <a:defRPr/>
            </a:pPr>
            <a:r>
              <a:rPr lang="en-US" b="0" dirty="0" smtClean="0">
                <a:ea typeface="+mn-ea"/>
                <a:cs typeface="+mn-cs"/>
              </a:rPr>
              <a:t>Ciguatera toxin is an example</a:t>
            </a:r>
            <a:endParaRPr lang="en-US" dirty="0" smtClean="0">
              <a:ea typeface="+mn-ea"/>
              <a:cs typeface="+mn-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55" y="1243013"/>
            <a:ext cx="2103120" cy="2103120"/>
          </a:xfrm>
          <a:prstGeom prst="rect">
            <a:avLst/>
          </a:prstGeom>
        </p:spPr>
      </p:pic>
    </p:spTree>
    <p:extLst>
      <p:ext uri="{BB962C8B-B14F-4D97-AF65-F5344CB8AC3E}">
        <p14:creationId xmlns:p14="http://schemas.microsoft.com/office/powerpoint/2010/main" val="4184929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2-15</a:t>
            </a:r>
          </a:p>
        </p:txBody>
      </p:sp>
      <p:sp>
        <p:nvSpPr>
          <p:cNvPr id="67587" name="Rectangle 33"/>
          <p:cNvSpPr>
            <a:spLocks noGrp="1" noChangeArrowheads="1"/>
          </p:cNvSpPr>
          <p:nvPr>
            <p:ph type="title"/>
          </p:nvPr>
        </p:nvSpPr>
        <p:spPr>
          <a:xfrm>
            <a:off x="390525" y="158750"/>
            <a:ext cx="8235950" cy="523875"/>
          </a:xfrm>
        </p:spPr>
        <p:txBody>
          <a:bodyPr/>
          <a:lstStyle/>
          <a:p>
            <a:pPr eaLnBrk="1" hangingPunct="1">
              <a:defRPr/>
            </a:pPr>
            <a:r>
              <a:rPr lang="en-US" dirty="0">
                <a:latin typeface="Arial Narrow" charset="0"/>
                <a:cs typeface="+mj-cs"/>
              </a:rPr>
              <a:t>Biological Toxins</a:t>
            </a:r>
            <a:endParaRPr lang="en-US" sz="2600" i="1" dirty="0">
              <a:latin typeface="Arial Narrow" charset="0"/>
              <a:cs typeface="+mj-cs"/>
            </a:endParaRPr>
          </a:p>
        </p:txBody>
      </p:sp>
      <p:sp>
        <p:nvSpPr>
          <p:cNvPr id="8" name="Rectangle 3"/>
          <p:cNvSpPr txBox="1">
            <a:spLocks noChangeArrowheads="1"/>
          </p:cNvSpPr>
          <p:nvPr/>
        </p:nvSpPr>
        <p:spPr bwMode="auto">
          <a:xfrm>
            <a:off x="390525" y="1143000"/>
            <a:ext cx="5410200" cy="534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rtl="0" eaLnBrk="0" fontAlgn="base" hangingPunct="0">
              <a:lnSpc>
                <a:spcPct val="90000"/>
              </a:lnSpc>
              <a:spcBef>
                <a:spcPct val="100000"/>
              </a:spcBef>
              <a:spcAft>
                <a:spcPct val="0"/>
              </a:spcAft>
              <a:buClr>
                <a:srgbClr val="009DDC"/>
              </a:buClr>
              <a:buSzPct val="75000"/>
              <a:buFont typeface="Wingdings" pitchFamily="2" charset="2"/>
              <a:defRPr sz="2400" b="1">
                <a:solidFill>
                  <a:srgbClr val="005CAB"/>
                </a:solidFill>
                <a:latin typeface="+mj-lt"/>
                <a:ea typeface="+mn-ea"/>
                <a:cs typeface="+mn-cs"/>
              </a:defRPr>
            </a:lvl1pPr>
            <a:lvl2pPr marL="533400" indent="-419100" algn="l" rtl="0" eaLnBrk="0" fontAlgn="base" hangingPunct="0">
              <a:lnSpc>
                <a:spcPct val="90000"/>
              </a:lnSpc>
              <a:spcBef>
                <a:spcPct val="50000"/>
              </a:spcBef>
              <a:spcAft>
                <a:spcPct val="0"/>
              </a:spcAft>
              <a:buClr>
                <a:srgbClr val="005CAB"/>
              </a:buClr>
              <a:buSzPct val="75000"/>
              <a:buFont typeface="Wingdings" pitchFamily="2" charset="2"/>
              <a:buChar char="l"/>
              <a:defRPr sz="2200">
                <a:solidFill>
                  <a:srgbClr val="231F20"/>
                </a:solidFill>
                <a:latin typeface="+mj-lt"/>
              </a:defRPr>
            </a:lvl2pPr>
            <a:lvl3pPr marL="995363" indent="-419100" algn="l" rtl="0" eaLnBrk="0" fontAlgn="base" hangingPunct="0">
              <a:lnSpc>
                <a:spcPct val="90000"/>
              </a:lnSpc>
              <a:spcBef>
                <a:spcPct val="50000"/>
              </a:spcBef>
              <a:spcAft>
                <a:spcPct val="0"/>
              </a:spcAft>
              <a:buClr>
                <a:srgbClr val="005CAB"/>
              </a:buClr>
              <a:buSzPct val="75000"/>
              <a:buFont typeface="Courier New" pitchFamily="49" charset="0"/>
              <a:buChar char="o"/>
              <a:defRPr sz="2000">
                <a:solidFill>
                  <a:srgbClr val="231F20"/>
                </a:solidFill>
                <a:latin typeface="+mj-lt"/>
              </a:defRPr>
            </a:lvl3pPr>
            <a:lvl4pPr marL="1447800" indent="-419100" algn="l" rtl="0" eaLnBrk="0" fontAlgn="base" hangingPunct="0">
              <a:lnSpc>
                <a:spcPct val="90000"/>
              </a:lnSpc>
              <a:spcBef>
                <a:spcPct val="50000"/>
              </a:spcBef>
              <a:spcAft>
                <a:spcPct val="0"/>
              </a:spcAft>
              <a:buClr>
                <a:srgbClr val="005CAB"/>
              </a:buClr>
              <a:buSzPct val="75000"/>
              <a:buFont typeface="Wingdings" pitchFamily="2" charset="2"/>
              <a:buChar char="§"/>
              <a:defRPr>
                <a:solidFill>
                  <a:srgbClr val="231F20"/>
                </a:solidFill>
                <a:latin typeface="+mj-lt"/>
              </a:defRPr>
            </a:lvl4pPr>
            <a:lvl5pPr marL="1909763" indent="-419100" algn="l" rtl="0" eaLnBrk="0" fontAlgn="base" hangingPunct="0">
              <a:lnSpc>
                <a:spcPct val="90000"/>
              </a:lnSpc>
              <a:spcBef>
                <a:spcPct val="50000"/>
              </a:spcBef>
              <a:spcAft>
                <a:spcPct val="0"/>
              </a:spcAft>
              <a:buClr>
                <a:srgbClr val="005CAB"/>
              </a:buClr>
              <a:buSzPct val="75000"/>
              <a:buFont typeface="Arial" charset="0"/>
              <a:buChar char="•"/>
              <a:defRPr sz="1600">
                <a:solidFill>
                  <a:srgbClr val="231F20"/>
                </a:solidFill>
                <a:latin typeface="+mj-lt"/>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a:lstStyle>
          <a:p>
            <a:pPr marL="0" indent="0" eaLnBrk="1" hangingPunct="1">
              <a:defRPr/>
            </a:pPr>
            <a:r>
              <a:rPr lang="en-US" dirty="0" smtClean="0"/>
              <a:t>Illness:</a:t>
            </a:r>
          </a:p>
          <a:p>
            <a:pPr marL="347472" lvl="1" indent="-347472" eaLnBrk="1" hangingPunct="1">
              <a:lnSpc>
                <a:spcPct val="100000"/>
              </a:lnSpc>
              <a:spcBef>
                <a:spcPts val="900"/>
              </a:spcBef>
              <a:defRPr/>
            </a:pPr>
            <a:r>
              <a:rPr lang="en-US" b="0" dirty="0" smtClean="0">
                <a:ea typeface="+mn-ea"/>
                <a:cs typeface="+mn-cs"/>
              </a:rPr>
              <a:t>Symptoms and onset times vary with illness</a:t>
            </a:r>
          </a:p>
          <a:p>
            <a:pPr marL="347472" lvl="1" indent="-347472" eaLnBrk="1" hangingPunct="1">
              <a:lnSpc>
                <a:spcPct val="100000"/>
              </a:lnSpc>
              <a:spcBef>
                <a:spcPts val="900"/>
              </a:spcBef>
              <a:defRPr/>
            </a:pPr>
            <a:r>
              <a:rPr lang="en-US" b="0" dirty="0" smtClean="0">
                <a:ea typeface="+mn-ea"/>
                <a:cs typeface="+mn-cs"/>
              </a:rPr>
              <a:t>People will experience illness within minutes</a:t>
            </a:r>
          </a:p>
          <a:p>
            <a:pPr marL="0" indent="0" eaLnBrk="1" hangingPunct="1">
              <a:defRPr/>
            </a:pPr>
            <a:r>
              <a:rPr lang="en-US" dirty="0" smtClean="0"/>
              <a:t>General symptoms:</a:t>
            </a:r>
            <a:endParaRPr lang="en-US" dirty="0"/>
          </a:p>
          <a:p>
            <a:pPr marL="347472" lvl="1" indent="-347472" eaLnBrk="1" hangingPunct="1">
              <a:lnSpc>
                <a:spcPct val="100000"/>
              </a:lnSpc>
              <a:spcBef>
                <a:spcPts val="900"/>
              </a:spcBef>
              <a:defRPr/>
            </a:pPr>
            <a:r>
              <a:rPr lang="en-US" b="0" dirty="0">
                <a:ea typeface="+mn-ea"/>
                <a:cs typeface="+mn-cs"/>
              </a:rPr>
              <a:t>Diarrhea or </a:t>
            </a:r>
            <a:r>
              <a:rPr lang="en-US" b="0" dirty="0" smtClean="0">
                <a:ea typeface="+mn-ea"/>
                <a:cs typeface="+mn-cs"/>
              </a:rPr>
              <a:t>vomiting</a:t>
            </a:r>
          </a:p>
          <a:p>
            <a:pPr marL="347472" lvl="1" indent="-347472" eaLnBrk="1" hangingPunct="1">
              <a:lnSpc>
                <a:spcPct val="100000"/>
              </a:lnSpc>
              <a:spcBef>
                <a:spcPts val="900"/>
              </a:spcBef>
              <a:defRPr/>
            </a:pPr>
            <a:r>
              <a:rPr lang="en-US" b="0" dirty="0">
                <a:ea typeface="+mn-ea"/>
                <a:cs typeface="+mn-cs"/>
              </a:rPr>
              <a:t>N</a:t>
            </a:r>
            <a:r>
              <a:rPr lang="en-US" b="0" dirty="0" smtClean="0">
                <a:ea typeface="+mn-ea"/>
                <a:cs typeface="+mn-cs"/>
              </a:rPr>
              <a:t>eurological symptoms</a:t>
            </a:r>
            <a:endParaRPr lang="en-US" b="0" dirty="0">
              <a:ea typeface="+mn-ea"/>
              <a:cs typeface="+mn-cs"/>
            </a:endParaRPr>
          </a:p>
          <a:p>
            <a:pPr marL="694944" lvl="2" indent="-347472" eaLnBrk="1" hangingPunct="1">
              <a:lnSpc>
                <a:spcPct val="100000"/>
              </a:lnSpc>
              <a:spcBef>
                <a:spcPts val="900"/>
              </a:spcBef>
              <a:defRPr/>
            </a:pPr>
            <a:r>
              <a:rPr lang="en-US" b="0" dirty="0" smtClean="0">
                <a:ea typeface="+mn-ea"/>
                <a:cs typeface="+mn-cs"/>
              </a:rPr>
              <a:t>Tingling in extremities</a:t>
            </a:r>
          </a:p>
          <a:p>
            <a:pPr marL="694944" lvl="2" indent="-347472" eaLnBrk="1" hangingPunct="1">
              <a:lnSpc>
                <a:spcPct val="100000"/>
              </a:lnSpc>
              <a:spcBef>
                <a:spcPts val="900"/>
              </a:spcBef>
              <a:defRPr/>
            </a:pPr>
            <a:r>
              <a:rPr lang="en-US" b="0" dirty="0" smtClean="0">
                <a:ea typeface="+mn-ea"/>
                <a:cs typeface="+mn-cs"/>
              </a:rPr>
              <a:t>Reversal of hot and cold sensations</a:t>
            </a:r>
          </a:p>
          <a:p>
            <a:pPr marL="347472" lvl="1" indent="-347472" eaLnBrk="1" hangingPunct="1">
              <a:lnSpc>
                <a:spcPct val="100000"/>
              </a:lnSpc>
              <a:spcBef>
                <a:spcPts val="900"/>
              </a:spcBef>
              <a:defRPr/>
            </a:pPr>
            <a:r>
              <a:rPr lang="en-US" b="0" dirty="0" smtClean="0">
                <a:ea typeface="+mn-ea"/>
                <a:cs typeface="+mn-cs"/>
              </a:rPr>
              <a:t>Flushing of the face and/or hives</a:t>
            </a:r>
          </a:p>
          <a:p>
            <a:pPr marL="347472" lvl="1" indent="-347472" eaLnBrk="1" hangingPunct="1">
              <a:lnSpc>
                <a:spcPct val="100000"/>
              </a:lnSpc>
              <a:spcBef>
                <a:spcPts val="900"/>
              </a:spcBef>
              <a:defRPr/>
            </a:pPr>
            <a:r>
              <a:rPr lang="en-US" b="0" dirty="0" smtClean="0">
                <a:ea typeface="+mn-ea"/>
                <a:cs typeface="+mn-cs"/>
              </a:rPr>
              <a:t>Difficulty breathing</a:t>
            </a:r>
          </a:p>
          <a:p>
            <a:pPr marL="347472" lvl="1" indent="-347472" eaLnBrk="1" hangingPunct="1">
              <a:lnSpc>
                <a:spcPct val="100000"/>
              </a:lnSpc>
              <a:spcBef>
                <a:spcPts val="900"/>
              </a:spcBef>
              <a:defRPr/>
            </a:pPr>
            <a:r>
              <a:rPr lang="en-US" b="0" dirty="0" smtClean="0">
                <a:ea typeface="+mn-ea"/>
                <a:cs typeface="+mn-cs"/>
              </a:rPr>
              <a:t>Heart palpitations</a:t>
            </a:r>
            <a:endParaRPr lang="en-US" dirty="0" smtClean="0">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55" y="1243013"/>
            <a:ext cx="2103120" cy="2103120"/>
          </a:xfrm>
          <a:prstGeom prst="rect">
            <a:avLst/>
          </a:prstGeom>
        </p:spPr>
      </p:pic>
    </p:spTree>
    <p:extLst>
      <p:ext uri="{BB962C8B-B14F-4D97-AF65-F5344CB8AC3E}">
        <p14:creationId xmlns:p14="http://schemas.microsoft.com/office/powerpoint/2010/main" val="379638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Deliberate Contamination of Food</a:t>
            </a:r>
          </a:p>
        </p:txBody>
      </p:sp>
      <p:sp>
        <p:nvSpPr>
          <p:cNvPr id="74755" name="Rectangle 3"/>
          <p:cNvSpPr>
            <a:spLocks noGrp="1" noChangeArrowheads="1"/>
          </p:cNvSpPr>
          <p:nvPr>
            <p:ph type="body" idx="1"/>
          </p:nvPr>
        </p:nvSpPr>
        <p:spPr>
          <a:xfrm>
            <a:off x="398463" y="1143000"/>
            <a:ext cx="8228012" cy="3789362"/>
          </a:xfrm>
        </p:spPr>
        <p:txBody>
          <a:bodyPr/>
          <a:lstStyle/>
          <a:p>
            <a:pPr marL="0" indent="0" eaLnBrk="1" hangingPunct="1">
              <a:defRPr/>
            </a:pPr>
            <a:r>
              <a:rPr lang="en-US" dirty="0">
                <a:latin typeface="Arial Narrow" charset="0"/>
                <a:cs typeface="+mn-cs"/>
              </a:rPr>
              <a:t>Groups who may attempt to contaminate </a:t>
            </a:r>
            <a:r>
              <a:rPr lang="en-US" dirty="0" smtClean="0">
                <a:latin typeface="Arial Narrow" charset="0"/>
                <a:cs typeface="+mn-cs"/>
              </a:rPr>
              <a:t>food:</a:t>
            </a:r>
            <a:endParaRPr lang="en-US" dirty="0">
              <a:latin typeface="Arial Narrow" charset="0"/>
              <a:cs typeface="+mn-cs"/>
            </a:endParaRPr>
          </a:p>
          <a:p>
            <a:pPr marL="347472" lvl="1" indent="-347472" eaLnBrk="1" hangingPunct="1">
              <a:lnSpc>
                <a:spcPct val="100000"/>
              </a:lnSpc>
              <a:spcBef>
                <a:spcPts val="900"/>
              </a:spcBef>
              <a:defRPr/>
            </a:pPr>
            <a:r>
              <a:rPr lang="en-US" dirty="0">
                <a:latin typeface="Arial Narrow" charset="0"/>
              </a:rPr>
              <a:t>Terrorists or activists</a:t>
            </a:r>
          </a:p>
          <a:p>
            <a:pPr marL="347472" lvl="1" indent="-347472" eaLnBrk="1" hangingPunct="1">
              <a:lnSpc>
                <a:spcPct val="100000"/>
              </a:lnSpc>
              <a:spcBef>
                <a:spcPts val="900"/>
              </a:spcBef>
              <a:defRPr/>
            </a:pPr>
            <a:r>
              <a:rPr lang="en-US" dirty="0">
                <a:latin typeface="Arial Narrow" charset="0"/>
              </a:rPr>
              <a:t>Disgruntled current or former staff</a:t>
            </a:r>
          </a:p>
          <a:p>
            <a:pPr marL="347472" lvl="1" indent="-347472" eaLnBrk="1" hangingPunct="1">
              <a:lnSpc>
                <a:spcPct val="100000"/>
              </a:lnSpc>
              <a:spcBef>
                <a:spcPts val="900"/>
              </a:spcBef>
              <a:defRPr/>
            </a:pPr>
            <a:r>
              <a:rPr lang="en-US" dirty="0">
                <a:latin typeface="Arial Narrow" charset="0"/>
              </a:rPr>
              <a:t>Vendors</a:t>
            </a:r>
          </a:p>
          <a:p>
            <a:pPr marL="347472" lvl="1" indent="-347472" eaLnBrk="1" hangingPunct="1">
              <a:lnSpc>
                <a:spcPct val="100000"/>
              </a:lnSpc>
              <a:spcBef>
                <a:spcPts val="900"/>
              </a:spcBef>
              <a:defRPr/>
            </a:pPr>
            <a:r>
              <a:rPr lang="en-US" dirty="0">
                <a:latin typeface="Arial Narrow" charset="0"/>
              </a:rPr>
              <a:t>Competitors</a:t>
            </a:r>
          </a:p>
          <a:p>
            <a:pPr marL="0" indent="0" eaLnBrk="1" hangingPunct="1">
              <a:defRPr/>
            </a:pPr>
            <a:r>
              <a:rPr lang="en-US" dirty="0">
                <a:latin typeface="Arial Narrow" charset="0"/>
                <a:cs typeface="+mn-cs"/>
              </a:rPr>
              <a:t>FDA d</a:t>
            </a:r>
            <a:r>
              <a:rPr lang="en-US" dirty="0" smtClean="0">
                <a:latin typeface="Arial Narrow" charset="0"/>
                <a:cs typeface="+mn-cs"/>
              </a:rPr>
              <a:t>efense tool:</a:t>
            </a:r>
            <a:endParaRPr lang="en-US" dirty="0">
              <a:latin typeface="Arial Narrow" charset="0"/>
              <a:cs typeface="+mn-cs"/>
            </a:endParaRPr>
          </a:p>
          <a:p>
            <a:pPr marL="347472" lvl="1" indent="-347472" eaLnBrk="1" hangingPunct="1">
              <a:lnSpc>
                <a:spcPct val="100000"/>
              </a:lnSpc>
              <a:spcBef>
                <a:spcPts val="900"/>
              </a:spcBef>
              <a:defRPr/>
            </a:pPr>
            <a:r>
              <a:rPr lang="en-US" dirty="0" smtClean="0">
                <a:latin typeface="Arial Narrow" charset="0"/>
              </a:rPr>
              <a:t>A.L.E.R.T.</a:t>
            </a:r>
            <a:endParaRPr lang="en-US" dirty="0">
              <a:latin typeface="Arial Narrow" charset="0"/>
            </a:endParaRPr>
          </a:p>
          <a:p>
            <a:pPr marL="571500" lvl="1" indent="-457200" eaLnBrk="1" hangingPunct="1">
              <a:defRPr/>
            </a:pPr>
            <a:endParaRPr lang="en-US" dirty="0">
              <a:latin typeface="Arial Narrow" charset="0"/>
            </a:endParaRPr>
          </a:p>
        </p:txBody>
      </p:sp>
      <p:sp>
        <p:nvSpPr>
          <p:cNvPr id="74756"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2-16</a:t>
            </a:r>
          </a:p>
        </p:txBody>
      </p:sp>
    </p:spTree>
    <p:extLst>
      <p:ext uri="{BB962C8B-B14F-4D97-AF65-F5344CB8AC3E}">
        <p14:creationId xmlns:p14="http://schemas.microsoft.com/office/powerpoint/2010/main" val="165065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98463" y="1143000"/>
            <a:ext cx="8228012" cy="4983163"/>
          </a:xfrm>
        </p:spPr>
        <p:txBody>
          <a:bodyPr/>
          <a:lstStyle/>
          <a:p>
            <a:pPr marL="1544638" indent="-1544638" eaLnBrk="1" hangingPunct="1">
              <a:lnSpc>
                <a:spcPct val="100000"/>
              </a:lnSpc>
              <a:spcBef>
                <a:spcPts val="900"/>
              </a:spcBef>
              <a:buFont typeface="Wingdings" pitchFamily="2" charset="2"/>
              <a:buNone/>
              <a:defRPr/>
            </a:pPr>
            <a:r>
              <a:rPr lang="en-US" sz="3200" dirty="0" smtClean="0">
                <a:ea typeface="+mn-ea"/>
                <a:cs typeface="+mn-cs"/>
              </a:rPr>
              <a:t>A</a:t>
            </a:r>
            <a:r>
              <a:rPr lang="en-US" dirty="0">
                <a:ea typeface="+mn-ea"/>
                <a:cs typeface="+mn-cs"/>
              </a:rPr>
              <a:t>ssure </a:t>
            </a:r>
            <a:r>
              <a:rPr lang="en-US" dirty="0" smtClean="0">
                <a:ea typeface="+mn-ea"/>
                <a:cs typeface="+mn-cs"/>
              </a:rPr>
              <a:t>	</a:t>
            </a:r>
            <a:r>
              <a:rPr lang="en-US" sz="2200" b="0" dirty="0" smtClean="0">
                <a:solidFill>
                  <a:schemeClr val="tx1"/>
                </a:solidFill>
                <a:ea typeface="+mn-ea"/>
                <a:cs typeface="+mn-cs"/>
              </a:rPr>
              <a:t>Make sure products received are from safe sources</a:t>
            </a:r>
          </a:p>
          <a:p>
            <a:pPr marL="1544638" indent="-1544638" eaLnBrk="1" hangingPunct="1">
              <a:lnSpc>
                <a:spcPct val="100000"/>
              </a:lnSpc>
              <a:spcBef>
                <a:spcPts val="900"/>
              </a:spcBef>
              <a:buFont typeface="Wingdings" pitchFamily="2" charset="2"/>
              <a:buNone/>
              <a:defRPr/>
            </a:pPr>
            <a:r>
              <a:rPr lang="en-US" sz="3200" dirty="0" smtClean="0">
                <a:ea typeface="+mn-ea"/>
                <a:cs typeface="+mn-cs"/>
              </a:rPr>
              <a:t>L</a:t>
            </a:r>
            <a:r>
              <a:rPr lang="en-US" dirty="0" smtClean="0">
                <a:ea typeface="+mn-ea"/>
                <a:cs typeface="+mn-cs"/>
              </a:rPr>
              <a:t>ook	</a:t>
            </a:r>
            <a:r>
              <a:rPr lang="en-US" sz="2200" b="0" dirty="0" smtClean="0">
                <a:solidFill>
                  <a:schemeClr val="tx1"/>
                </a:solidFill>
                <a:ea typeface="+mn-ea"/>
                <a:cs typeface="+mn-cs"/>
              </a:rPr>
              <a:t>Monitor the security of products in the facility</a:t>
            </a:r>
            <a:r>
              <a:rPr lang="en-US" dirty="0" smtClean="0">
                <a:ea typeface="+mn-ea"/>
                <a:cs typeface="+mn-cs"/>
              </a:rPr>
              <a:t>	</a:t>
            </a:r>
          </a:p>
          <a:p>
            <a:pPr marL="1544638" indent="-1544638" eaLnBrk="1" hangingPunct="1">
              <a:lnSpc>
                <a:spcPct val="100000"/>
              </a:lnSpc>
              <a:spcBef>
                <a:spcPts val="900"/>
              </a:spcBef>
              <a:buFont typeface="Wingdings" pitchFamily="2" charset="2"/>
              <a:buNone/>
              <a:defRPr/>
            </a:pPr>
            <a:r>
              <a:rPr lang="en-US" sz="3200" dirty="0" smtClean="0">
                <a:ea typeface="+mn-ea"/>
                <a:cs typeface="+mn-cs"/>
              </a:rPr>
              <a:t>E</a:t>
            </a:r>
            <a:r>
              <a:rPr lang="en-US" dirty="0" smtClean="0">
                <a:ea typeface="+mn-ea"/>
                <a:cs typeface="+mn-cs"/>
              </a:rPr>
              <a:t>mployees	</a:t>
            </a:r>
            <a:r>
              <a:rPr lang="en-US" sz="2200" b="0" dirty="0" smtClean="0">
                <a:solidFill>
                  <a:schemeClr val="tx1"/>
                </a:solidFill>
                <a:ea typeface="+mn-ea"/>
                <a:cs typeface="+mn-cs"/>
              </a:rPr>
              <a:t>Know who is in your facility</a:t>
            </a:r>
            <a:endParaRPr lang="en-US" b="0" dirty="0" smtClean="0">
              <a:ea typeface="+mn-ea"/>
              <a:cs typeface="+mn-cs"/>
            </a:endParaRPr>
          </a:p>
          <a:p>
            <a:pPr marL="1544638" indent="-1544638" eaLnBrk="1" hangingPunct="1">
              <a:lnSpc>
                <a:spcPct val="100000"/>
              </a:lnSpc>
              <a:spcBef>
                <a:spcPts val="900"/>
              </a:spcBef>
              <a:buFont typeface="Wingdings" pitchFamily="2" charset="2"/>
              <a:buNone/>
              <a:defRPr/>
            </a:pPr>
            <a:r>
              <a:rPr lang="en-US" sz="3200" dirty="0" smtClean="0">
                <a:ea typeface="+mn-ea"/>
                <a:cs typeface="+mn-cs"/>
              </a:rPr>
              <a:t>R</a:t>
            </a:r>
            <a:r>
              <a:rPr lang="en-US" dirty="0" smtClean="0">
                <a:ea typeface="+mn-ea"/>
                <a:cs typeface="+mn-cs"/>
              </a:rPr>
              <a:t>eports 	</a:t>
            </a:r>
            <a:r>
              <a:rPr lang="en-US" sz="2200" b="0" dirty="0" smtClean="0">
                <a:solidFill>
                  <a:schemeClr val="tx1"/>
                </a:solidFill>
                <a:ea typeface="+mn-ea"/>
                <a:cs typeface="+mn-cs"/>
              </a:rPr>
              <a:t>Keep information related to food defense accessible</a:t>
            </a:r>
            <a:r>
              <a:rPr lang="en-US" dirty="0" smtClean="0">
                <a:ea typeface="+mn-ea"/>
                <a:cs typeface="+mn-cs"/>
              </a:rPr>
              <a:t>	</a:t>
            </a:r>
          </a:p>
          <a:p>
            <a:pPr marL="1544638" indent="-1544638" eaLnBrk="1" hangingPunct="1">
              <a:lnSpc>
                <a:spcPct val="100000"/>
              </a:lnSpc>
              <a:spcBef>
                <a:spcPts val="900"/>
              </a:spcBef>
              <a:buFont typeface="Wingdings" pitchFamily="2" charset="2"/>
              <a:buNone/>
              <a:defRPr/>
            </a:pPr>
            <a:r>
              <a:rPr lang="en-US" sz="3200" dirty="0" smtClean="0">
                <a:ea typeface="+mn-ea"/>
                <a:cs typeface="+mn-cs"/>
              </a:rPr>
              <a:t>T</a:t>
            </a:r>
            <a:r>
              <a:rPr lang="en-US" dirty="0" smtClean="0">
                <a:ea typeface="+mn-ea"/>
                <a:cs typeface="+mn-cs"/>
              </a:rPr>
              <a:t>hreat 	</a:t>
            </a:r>
            <a:r>
              <a:rPr lang="en-US" sz="2200" b="0" dirty="0" smtClean="0">
                <a:solidFill>
                  <a:schemeClr val="tx1"/>
                </a:solidFill>
                <a:ea typeface="+mn-ea"/>
                <a:cs typeface="+mn-cs"/>
              </a:rPr>
              <a:t>Develop a plan for responding to suspicious activity or </a:t>
            </a:r>
            <a:br>
              <a:rPr lang="en-US" sz="2200" b="0" dirty="0" smtClean="0">
                <a:solidFill>
                  <a:schemeClr val="tx1"/>
                </a:solidFill>
                <a:ea typeface="+mn-ea"/>
                <a:cs typeface="+mn-cs"/>
              </a:rPr>
            </a:br>
            <a:r>
              <a:rPr lang="en-US" sz="2200" b="0" dirty="0" smtClean="0">
                <a:solidFill>
                  <a:schemeClr val="tx1"/>
                </a:solidFill>
                <a:ea typeface="+mn-ea"/>
                <a:cs typeface="+mn-cs"/>
              </a:rPr>
              <a:t>a threat to the operation</a:t>
            </a:r>
            <a:endParaRPr lang="en-US" b="0" dirty="0" smtClean="0">
              <a:ea typeface="+mn-ea"/>
              <a:cs typeface="+mn-cs"/>
            </a:endParaRPr>
          </a:p>
          <a:p>
            <a:pPr marL="1544638" lvl="1" indent="-1544638" eaLnBrk="1" hangingPunct="1">
              <a:buFont typeface="Wingdings" pitchFamily="2" charset="2"/>
              <a:buNone/>
              <a:defRPr/>
            </a:pPr>
            <a:endParaRPr lang="en-US" dirty="0" smtClean="0"/>
          </a:p>
        </p:txBody>
      </p:sp>
      <p:sp>
        <p:nvSpPr>
          <p:cNvPr id="75779"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2-17</a:t>
            </a:r>
          </a:p>
        </p:txBody>
      </p:sp>
      <p:sp>
        <p:nvSpPr>
          <p:cNvPr id="75780"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Deliberate Contamination of Food</a:t>
            </a:r>
          </a:p>
        </p:txBody>
      </p:sp>
    </p:spTree>
    <p:extLst>
      <p:ext uri="{BB962C8B-B14F-4D97-AF65-F5344CB8AC3E}">
        <p14:creationId xmlns:p14="http://schemas.microsoft.com/office/powerpoint/2010/main" val="3565876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Responding to a Foodborne-Illness Outbreak</a:t>
            </a:r>
          </a:p>
        </p:txBody>
      </p:sp>
      <p:sp>
        <p:nvSpPr>
          <p:cNvPr id="78851" name="Rectangle 3"/>
          <p:cNvSpPr>
            <a:spLocks noGrp="1" noChangeArrowheads="1"/>
          </p:cNvSpPr>
          <p:nvPr>
            <p:ph type="body" idx="1"/>
          </p:nvPr>
        </p:nvSpPr>
        <p:spPr>
          <a:xfrm>
            <a:off x="390525" y="1143000"/>
            <a:ext cx="5746118" cy="4983163"/>
          </a:xfrm>
        </p:spPr>
        <p:txBody>
          <a:bodyPr/>
          <a:lstStyle/>
          <a:p>
            <a:pPr marL="347472" lvl="1" indent="-347472" eaLnBrk="1" hangingPunct="1">
              <a:lnSpc>
                <a:spcPct val="100000"/>
              </a:lnSpc>
              <a:spcBef>
                <a:spcPts val="900"/>
              </a:spcBef>
              <a:buFont typeface="Wingdings" pitchFamily="2" charset="2"/>
              <a:buChar char="l"/>
              <a:defRPr/>
            </a:pPr>
            <a:r>
              <a:rPr lang="en-US" dirty="0" smtClean="0"/>
              <a:t>Gather information</a:t>
            </a:r>
          </a:p>
          <a:p>
            <a:pPr marL="694944" lvl="2" indent="-347472" eaLnBrk="1" hangingPunct="1">
              <a:lnSpc>
                <a:spcPct val="100000"/>
              </a:lnSpc>
              <a:spcBef>
                <a:spcPts val="900"/>
              </a:spcBef>
              <a:buFont typeface="Courier New" pitchFamily="49" charset="0"/>
              <a:buChar char="o"/>
              <a:defRPr/>
            </a:pPr>
            <a:r>
              <a:rPr lang="en-US" dirty="0" smtClean="0"/>
              <a:t>Ask the person for general contact information</a:t>
            </a:r>
          </a:p>
          <a:p>
            <a:pPr marL="694944" lvl="2" indent="-347472" eaLnBrk="1" hangingPunct="1">
              <a:lnSpc>
                <a:spcPct val="100000"/>
              </a:lnSpc>
              <a:spcBef>
                <a:spcPts val="900"/>
              </a:spcBef>
              <a:buFont typeface="Courier New" pitchFamily="49" charset="0"/>
              <a:buChar char="o"/>
              <a:defRPr/>
            </a:pPr>
            <a:r>
              <a:rPr lang="en-US" dirty="0" smtClean="0"/>
              <a:t>Ask the person to identify the food eaten</a:t>
            </a:r>
          </a:p>
          <a:p>
            <a:pPr marL="694944" lvl="2" indent="-347472" eaLnBrk="1" hangingPunct="1">
              <a:lnSpc>
                <a:spcPct val="100000"/>
              </a:lnSpc>
              <a:spcBef>
                <a:spcPts val="900"/>
              </a:spcBef>
              <a:buFont typeface="Courier New" pitchFamily="49" charset="0"/>
              <a:buChar char="o"/>
              <a:defRPr/>
            </a:pPr>
            <a:r>
              <a:rPr lang="en-US" dirty="0" smtClean="0"/>
              <a:t>Ask for a description of symptoms</a:t>
            </a:r>
          </a:p>
          <a:p>
            <a:pPr marL="694944" lvl="2" indent="-347472" eaLnBrk="1" hangingPunct="1">
              <a:lnSpc>
                <a:spcPct val="100000"/>
              </a:lnSpc>
              <a:spcBef>
                <a:spcPts val="900"/>
              </a:spcBef>
              <a:buFont typeface="Courier New" pitchFamily="49" charset="0"/>
              <a:buChar char="o"/>
              <a:defRPr/>
            </a:pPr>
            <a:r>
              <a:rPr lang="en-US" dirty="0" smtClean="0"/>
              <a:t>Ask when the person first got sick</a:t>
            </a:r>
            <a:endParaRPr lang="en-US" dirty="0"/>
          </a:p>
          <a:p>
            <a:pPr marL="347472" lvl="1" indent="-347472" eaLnBrk="1" hangingPunct="1">
              <a:lnSpc>
                <a:spcPct val="100000"/>
              </a:lnSpc>
              <a:spcBef>
                <a:spcPts val="900"/>
              </a:spcBef>
              <a:buFont typeface="Wingdings" pitchFamily="2" charset="2"/>
              <a:buChar char="l"/>
              <a:defRPr/>
            </a:pPr>
            <a:r>
              <a:rPr lang="en-US" dirty="0"/>
              <a:t>Notify </a:t>
            </a:r>
            <a:r>
              <a:rPr lang="en-US" dirty="0" smtClean="0"/>
              <a:t>authorities</a:t>
            </a:r>
            <a:endParaRPr lang="en-US" dirty="0"/>
          </a:p>
          <a:p>
            <a:pPr marL="694944" lvl="2" indent="-347472" eaLnBrk="1" hangingPunct="1">
              <a:lnSpc>
                <a:spcPct val="100000"/>
              </a:lnSpc>
              <a:spcBef>
                <a:spcPts val="900"/>
              </a:spcBef>
              <a:buFont typeface="Courier New" pitchFamily="49" charset="0"/>
              <a:buChar char="o"/>
              <a:defRPr/>
            </a:pPr>
            <a:r>
              <a:rPr lang="en-US" dirty="0"/>
              <a:t>Contact the local regulatory authority if an </a:t>
            </a:r>
            <a:r>
              <a:rPr lang="en-US" dirty="0" smtClean="0"/>
              <a:t/>
            </a:r>
            <a:br>
              <a:rPr lang="en-US" dirty="0" smtClean="0"/>
            </a:br>
            <a:r>
              <a:rPr lang="en-US" dirty="0" smtClean="0"/>
              <a:t>outbreak </a:t>
            </a:r>
            <a:r>
              <a:rPr lang="en-US" dirty="0"/>
              <a:t>is </a:t>
            </a:r>
            <a:r>
              <a:rPr lang="en-US" dirty="0" smtClean="0"/>
              <a:t>suspected</a:t>
            </a:r>
            <a:endParaRPr lang="en-US" dirty="0"/>
          </a:p>
          <a:p>
            <a:pPr marL="576263" lvl="2" indent="0" eaLnBrk="1" hangingPunct="1">
              <a:buFont typeface="Courier New" pitchFamily="49" charset="0"/>
              <a:buNone/>
              <a:defRPr/>
            </a:pPr>
            <a:endParaRPr lang="en-US" dirty="0" smtClean="0"/>
          </a:p>
        </p:txBody>
      </p:sp>
      <p:sp>
        <p:nvSpPr>
          <p:cNvPr id="77828"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2-18</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55" y="1243013"/>
            <a:ext cx="2103120" cy="2103120"/>
          </a:xfrm>
          <a:prstGeom prst="rect">
            <a:avLst/>
          </a:prstGeom>
        </p:spPr>
      </p:pic>
    </p:spTree>
    <p:extLst>
      <p:ext uri="{BB962C8B-B14F-4D97-AF65-F5344CB8AC3E}">
        <p14:creationId xmlns:p14="http://schemas.microsoft.com/office/powerpoint/2010/main" val="2828809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Responding to a Foodborne-Illness Outbreak</a:t>
            </a:r>
          </a:p>
        </p:txBody>
      </p:sp>
      <p:sp>
        <p:nvSpPr>
          <p:cNvPr id="78851" name="Rectangle 3"/>
          <p:cNvSpPr>
            <a:spLocks noGrp="1" noChangeArrowheads="1"/>
          </p:cNvSpPr>
          <p:nvPr>
            <p:ph type="body" idx="1"/>
          </p:nvPr>
        </p:nvSpPr>
        <p:spPr>
          <a:xfrm>
            <a:off x="390525" y="1143000"/>
            <a:ext cx="5402264" cy="4983163"/>
          </a:xfrm>
        </p:spPr>
        <p:txBody>
          <a:bodyPr/>
          <a:lstStyle/>
          <a:p>
            <a:pPr marL="347472" lvl="1" indent="-347472" eaLnBrk="1" hangingPunct="1">
              <a:lnSpc>
                <a:spcPct val="100000"/>
              </a:lnSpc>
              <a:spcBef>
                <a:spcPts val="900"/>
              </a:spcBef>
              <a:defRPr/>
            </a:pPr>
            <a:r>
              <a:rPr lang="en-US" dirty="0">
                <a:latin typeface="Arial Narrow" charset="0"/>
              </a:rPr>
              <a:t>Segregate product</a:t>
            </a:r>
          </a:p>
          <a:p>
            <a:pPr marL="694944" lvl="2" indent="-347472" eaLnBrk="1" hangingPunct="1">
              <a:lnSpc>
                <a:spcPct val="100000"/>
              </a:lnSpc>
              <a:spcBef>
                <a:spcPts val="900"/>
              </a:spcBef>
              <a:defRPr/>
            </a:pPr>
            <a:r>
              <a:rPr lang="en-US" dirty="0">
                <a:latin typeface="Arial Narrow" charset="0"/>
              </a:rPr>
              <a:t>Set the </a:t>
            </a:r>
            <a:r>
              <a:rPr lang="en-US" dirty="0" smtClean="0">
                <a:latin typeface="Arial Narrow" charset="0"/>
              </a:rPr>
              <a:t>suspected </a:t>
            </a:r>
            <a:r>
              <a:rPr lang="en-US" dirty="0">
                <a:latin typeface="Arial Narrow" charset="0"/>
              </a:rPr>
              <a:t>product aside if any remains</a:t>
            </a:r>
          </a:p>
          <a:p>
            <a:pPr marL="694944" lvl="2" indent="-347472" eaLnBrk="1" hangingPunct="1">
              <a:lnSpc>
                <a:spcPct val="100000"/>
              </a:lnSpc>
              <a:spcBef>
                <a:spcPts val="900"/>
              </a:spcBef>
              <a:defRPr/>
            </a:pPr>
            <a:r>
              <a:rPr lang="en-US" dirty="0">
                <a:latin typeface="Arial Narrow" charset="0"/>
              </a:rPr>
              <a:t>Include a label with </a:t>
            </a:r>
            <a:r>
              <a:rPr lang="ja-JP" altLang="en-US" dirty="0">
                <a:latin typeface="Arial Narrow" charset="0"/>
              </a:rPr>
              <a:t>“</a:t>
            </a:r>
            <a:r>
              <a:rPr lang="en-US" dirty="0">
                <a:latin typeface="Arial Narrow" charset="0"/>
              </a:rPr>
              <a:t>Do </a:t>
            </a:r>
            <a:r>
              <a:rPr lang="en-US" dirty="0" smtClean="0">
                <a:latin typeface="Arial Narrow" charset="0"/>
              </a:rPr>
              <a:t>Not Use</a:t>
            </a:r>
            <a:r>
              <a:rPr lang="ja-JP" altLang="en-US" dirty="0">
                <a:latin typeface="Arial Narrow" charset="0"/>
              </a:rPr>
              <a:t>”</a:t>
            </a:r>
            <a:r>
              <a:rPr lang="en-US" dirty="0">
                <a:latin typeface="Arial Narrow" charset="0"/>
              </a:rPr>
              <a:t> </a:t>
            </a:r>
            <a:r>
              <a:rPr lang="en-US" dirty="0" smtClean="0">
                <a:latin typeface="Arial Narrow" charset="0"/>
              </a:rPr>
              <a:t/>
            </a:r>
            <a:br>
              <a:rPr lang="en-US" dirty="0" smtClean="0">
                <a:latin typeface="Arial Narrow" charset="0"/>
              </a:rPr>
            </a:br>
            <a:r>
              <a:rPr lang="en-US" dirty="0" smtClean="0">
                <a:latin typeface="Arial Narrow" charset="0"/>
              </a:rPr>
              <a:t>and </a:t>
            </a:r>
            <a:r>
              <a:rPr lang="ja-JP" altLang="en-US" dirty="0" smtClean="0">
                <a:latin typeface="Arial Narrow" charset="0"/>
              </a:rPr>
              <a:t>“</a:t>
            </a:r>
            <a:r>
              <a:rPr lang="en-US" dirty="0">
                <a:latin typeface="Arial Narrow" charset="0"/>
              </a:rPr>
              <a:t>Do Not Discard</a:t>
            </a:r>
            <a:r>
              <a:rPr lang="ja-JP" altLang="en-US" dirty="0">
                <a:latin typeface="Arial Narrow" charset="0"/>
              </a:rPr>
              <a:t>”</a:t>
            </a:r>
            <a:r>
              <a:rPr lang="en-US" dirty="0">
                <a:latin typeface="Arial Narrow" charset="0"/>
              </a:rPr>
              <a:t> on </a:t>
            </a:r>
            <a:r>
              <a:rPr lang="en-US" dirty="0" smtClean="0">
                <a:latin typeface="Arial Narrow" charset="0"/>
              </a:rPr>
              <a:t>it</a:t>
            </a:r>
            <a:endParaRPr lang="en-US" dirty="0">
              <a:latin typeface="Arial Narrow" charset="0"/>
            </a:endParaRPr>
          </a:p>
          <a:p>
            <a:pPr marL="347472" lvl="1" indent="-347472" eaLnBrk="1" hangingPunct="1">
              <a:lnSpc>
                <a:spcPct val="100000"/>
              </a:lnSpc>
              <a:spcBef>
                <a:spcPts val="900"/>
              </a:spcBef>
              <a:defRPr/>
            </a:pPr>
            <a:r>
              <a:rPr lang="en-US" dirty="0">
                <a:latin typeface="Arial Narrow" charset="0"/>
              </a:rPr>
              <a:t>Document the information</a:t>
            </a:r>
          </a:p>
          <a:p>
            <a:pPr marL="694944" lvl="2" indent="-347472" eaLnBrk="1" hangingPunct="1">
              <a:lnSpc>
                <a:spcPct val="100000"/>
              </a:lnSpc>
              <a:spcBef>
                <a:spcPts val="900"/>
              </a:spcBef>
              <a:defRPr/>
            </a:pPr>
            <a:r>
              <a:rPr lang="en-US" dirty="0">
                <a:latin typeface="Arial Narrow" charset="0"/>
              </a:rPr>
              <a:t>Log information about </a:t>
            </a:r>
            <a:r>
              <a:rPr lang="en-US" dirty="0" smtClean="0">
                <a:latin typeface="Arial Narrow" charset="0"/>
              </a:rPr>
              <a:t>suspected </a:t>
            </a:r>
            <a:r>
              <a:rPr lang="en-US" dirty="0">
                <a:latin typeface="Arial Narrow" charset="0"/>
              </a:rPr>
              <a:t>product</a:t>
            </a:r>
          </a:p>
          <a:p>
            <a:pPr marL="694944" lvl="2" indent="-347472" eaLnBrk="1" hangingPunct="1">
              <a:lnSpc>
                <a:spcPct val="100000"/>
              </a:lnSpc>
              <a:spcBef>
                <a:spcPts val="900"/>
              </a:spcBef>
              <a:defRPr/>
            </a:pPr>
            <a:r>
              <a:rPr lang="en-US" dirty="0">
                <a:latin typeface="Arial Narrow" charset="0"/>
              </a:rPr>
              <a:t>Include a product description, product date, lot number, sell-by date, and pack size</a:t>
            </a:r>
          </a:p>
          <a:p>
            <a:pPr marL="1033463" lvl="2" indent="-457200" eaLnBrk="1" hangingPunct="1">
              <a:defRPr/>
            </a:pPr>
            <a:endParaRPr lang="en-US" dirty="0">
              <a:latin typeface="Arial Narrow" charset="0"/>
            </a:endParaRPr>
          </a:p>
        </p:txBody>
      </p:sp>
      <p:sp>
        <p:nvSpPr>
          <p:cNvPr id="78852"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2-19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259" y="1243013"/>
            <a:ext cx="2109216" cy="1834896"/>
          </a:xfrm>
          <a:prstGeom prst="rect">
            <a:avLst/>
          </a:prstGeom>
        </p:spPr>
      </p:pic>
    </p:spTree>
    <p:extLst>
      <p:ext uri="{BB962C8B-B14F-4D97-AF65-F5344CB8AC3E}">
        <p14:creationId xmlns:p14="http://schemas.microsoft.com/office/powerpoint/2010/main" val="2502750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How Contamination Happens</a:t>
            </a:r>
          </a:p>
        </p:txBody>
      </p:sp>
      <p:sp>
        <p:nvSpPr>
          <p:cNvPr id="39939" name="Rectangle 3"/>
          <p:cNvSpPr>
            <a:spLocks noGrp="1" noChangeArrowheads="1"/>
          </p:cNvSpPr>
          <p:nvPr>
            <p:ph type="body" idx="1"/>
          </p:nvPr>
        </p:nvSpPr>
        <p:spPr>
          <a:xfrm>
            <a:off x="398463" y="1143000"/>
            <a:ext cx="7308850" cy="3789362"/>
          </a:xfrm>
        </p:spPr>
        <p:txBody>
          <a:bodyPr/>
          <a:lstStyle/>
          <a:p>
            <a:pPr marL="0" indent="0" eaLnBrk="1" hangingPunct="1">
              <a:defRPr/>
            </a:pPr>
            <a:r>
              <a:rPr lang="en-US" dirty="0">
                <a:latin typeface="Arial Narrow" charset="0"/>
                <a:cs typeface="+mn-cs"/>
              </a:rPr>
              <a:t>Contaminants come from a variety of places: </a:t>
            </a:r>
          </a:p>
          <a:p>
            <a:pPr marL="347472" lvl="1" indent="-347472" eaLnBrk="1" hangingPunct="1">
              <a:lnSpc>
                <a:spcPct val="100000"/>
              </a:lnSpc>
              <a:spcBef>
                <a:spcPts val="900"/>
              </a:spcBef>
              <a:defRPr/>
            </a:pPr>
            <a:r>
              <a:rPr lang="en-US" dirty="0">
                <a:latin typeface="Arial Narrow" charset="0"/>
              </a:rPr>
              <a:t>Animals we use for food</a:t>
            </a:r>
          </a:p>
          <a:p>
            <a:pPr marL="347472" lvl="1" indent="-347472" eaLnBrk="1" hangingPunct="1">
              <a:lnSpc>
                <a:spcPct val="100000"/>
              </a:lnSpc>
              <a:spcBef>
                <a:spcPts val="900"/>
              </a:spcBef>
              <a:defRPr/>
            </a:pPr>
            <a:r>
              <a:rPr lang="en-US" dirty="0">
                <a:latin typeface="Arial Narrow" charset="0"/>
              </a:rPr>
              <a:t>Air, contaminated water, and dirt</a:t>
            </a:r>
          </a:p>
          <a:p>
            <a:pPr marL="347472" lvl="1" indent="-347472" eaLnBrk="1" hangingPunct="1">
              <a:lnSpc>
                <a:spcPct val="100000"/>
              </a:lnSpc>
              <a:spcBef>
                <a:spcPts val="900"/>
              </a:spcBef>
              <a:defRPr/>
            </a:pPr>
            <a:r>
              <a:rPr lang="en-US" dirty="0">
                <a:latin typeface="Arial Narrow" charset="0"/>
              </a:rPr>
              <a:t>People</a:t>
            </a:r>
          </a:p>
          <a:p>
            <a:pPr marL="694944" lvl="2" indent="-347472" eaLnBrk="1" hangingPunct="1">
              <a:lnSpc>
                <a:spcPct val="100000"/>
              </a:lnSpc>
              <a:spcBef>
                <a:spcPts val="900"/>
              </a:spcBef>
              <a:defRPr/>
            </a:pPr>
            <a:r>
              <a:rPr lang="en-US" dirty="0">
                <a:latin typeface="Arial Narrow" charset="0"/>
              </a:rPr>
              <a:t>Deliberately</a:t>
            </a:r>
          </a:p>
          <a:p>
            <a:pPr marL="694944" lvl="2" indent="-347472" eaLnBrk="1" hangingPunct="1">
              <a:lnSpc>
                <a:spcPct val="100000"/>
              </a:lnSpc>
              <a:spcBef>
                <a:spcPts val="900"/>
              </a:spcBef>
              <a:defRPr/>
            </a:pPr>
            <a:r>
              <a:rPr lang="en-US" dirty="0">
                <a:latin typeface="Arial Narrow" charset="0"/>
              </a:rPr>
              <a:t>Accidentally</a:t>
            </a:r>
          </a:p>
          <a:p>
            <a:pPr marL="571500" lvl="1" indent="-457200" eaLnBrk="1" hangingPunct="1">
              <a:defRPr/>
            </a:pPr>
            <a:endParaRPr lang="en-US" dirty="0">
              <a:latin typeface="Arial Narrow" charset="0"/>
            </a:endParaRPr>
          </a:p>
        </p:txBody>
      </p:sp>
      <p:sp>
        <p:nvSpPr>
          <p:cNvPr id="39940"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2-2</a:t>
            </a:r>
          </a:p>
        </p:txBody>
      </p:sp>
    </p:spTree>
    <p:extLst>
      <p:ext uri="{BB962C8B-B14F-4D97-AF65-F5344CB8AC3E}">
        <p14:creationId xmlns:p14="http://schemas.microsoft.com/office/powerpoint/2010/main" val="539471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90525" y="158750"/>
            <a:ext cx="8307388" cy="519112"/>
          </a:xfrm>
        </p:spPr>
        <p:txBody>
          <a:bodyPr/>
          <a:lstStyle/>
          <a:p>
            <a:pPr eaLnBrk="1" hangingPunct="1">
              <a:defRPr/>
            </a:pPr>
            <a:r>
              <a:rPr lang="en-US" dirty="0">
                <a:latin typeface="Arial Narrow" charset="0"/>
                <a:cs typeface="+mj-cs"/>
              </a:rPr>
              <a:t>Responding to a Foodborne-Illness Outbreak</a:t>
            </a:r>
          </a:p>
        </p:txBody>
      </p:sp>
      <p:sp>
        <p:nvSpPr>
          <p:cNvPr id="78851" name="Rectangle 3"/>
          <p:cNvSpPr>
            <a:spLocks noGrp="1" noChangeArrowheads="1"/>
          </p:cNvSpPr>
          <p:nvPr>
            <p:ph type="body" idx="1"/>
          </p:nvPr>
        </p:nvSpPr>
        <p:spPr>
          <a:xfrm>
            <a:off x="393192" y="1143000"/>
            <a:ext cx="8235950" cy="4983163"/>
          </a:xfrm>
        </p:spPr>
        <p:txBody>
          <a:bodyPr/>
          <a:lstStyle/>
          <a:p>
            <a:pPr marL="347472" lvl="1" indent="-347472" eaLnBrk="1" hangingPunct="1">
              <a:lnSpc>
                <a:spcPct val="100000"/>
              </a:lnSpc>
              <a:spcBef>
                <a:spcPts val="900"/>
              </a:spcBef>
              <a:buFont typeface="Wingdings" pitchFamily="2" charset="2"/>
              <a:buChar char="l"/>
              <a:defRPr/>
            </a:pPr>
            <a:r>
              <a:rPr lang="en-US" dirty="0" smtClean="0"/>
              <a:t>Identify staff</a:t>
            </a:r>
          </a:p>
          <a:p>
            <a:pPr marL="694944" lvl="2" indent="-347472" eaLnBrk="1" hangingPunct="1">
              <a:lnSpc>
                <a:spcPct val="100000"/>
              </a:lnSpc>
              <a:spcBef>
                <a:spcPts val="900"/>
              </a:spcBef>
              <a:buFont typeface="Courier New" pitchFamily="49" charset="0"/>
              <a:buChar char="o"/>
              <a:defRPr/>
            </a:pPr>
            <a:r>
              <a:rPr lang="en-US" dirty="0" smtClean="0"/>
              <a:t>Keep a list of food handlers scheduled at time of incident</a:t>
            </a:r>
          </a:p>
          <a:p>
            <a:pPr marL="694944" lvl="2" indent="-347472" eaLnBrk="1" hangingPunct="1">
              <a:lnSpc>
                <a:spcPct val="100000"/>
              </a:lnSpc>
              <a:spcBef>
                <a:spcPts val="900"/>
              </a:spcBef>
              <a:buFont typeface="Courier New" pitchFamily="49" charset="0"/>
              <a:buChar char="o"/>
              <a:defRPr/>
            </a:pPr>
            <a:r>
              <a:rPr lang="en-US" dirty="0" smtClean="0"/>
              <a:t>Interview staff immediately</a:t>
            </a:r>
          </a:p>
          <a:p>
            <a:pPr marL="347472" lvl="1" indent="-347472" eaLnBrk="1" hangingPunct="1">
              <a:lnSpc>
                <a:spcPct val="100000"/>
              </a:lnSpc>
              <a:spcBef>
                <a:spcPts val="900"/>
              </a:spcBef>
              <a:buFont typeface="Wingdings" pitchFamily="2" charset="2"/>
              <a:buChar char="l"/>
              <a:defRPr/>
            </a:pPr>
            <a:r>
              <a:rPr lang="en-US" dirty="0" smtClean="0"/>
              <a:t>Cooperate with authorities</a:t>
            </a:r>
            <a:endParaRPr lang="en-US" dirty="0"/>
          </a:p>
          <a:p>
            <a:pPr marL="694944" lvl="2" indent="-347472" eaLnBrk="1" hangingPunct="1">
              <a:lnSpc>
                <a:spcPct val="100000"/>
              </a:lnSpc>
              <a:spcBef>
                <a:spcPts val="900"/>
              </a:spcBef>
              <a:buFont typeface="Courier New" pitchFamily="49" charset="0"/>
              <a:buChar char="o"/>
              <a:defRPr/>
            </a:pPr>
            <a:r>
              <a:rPr lang="en-US" dirty="0" smtClean="0"/>
              <a:t>Provide appropriate documentation</a:t>
            </a:r>
            <a:endParaRPr lang="en-US" dirty="0"/>
          </a:p>
          <a:p>
            <a:pPr marL="347472" lvl="1" indent="-347472" eaLnBrk="1" hangingPunct="1">
              <a:lnSpc>
                <a:spcPct val="100000"/>
              </a:lnSpc>
              <a:spcBef>
                <a:spcPts val="900"/>
              </a:spcBef>
              <a:buFont typeface="Wingdings" pitchFamily="2" charset="2"/>
              <a:buChar char="l"/>
              <a:defRPr/>
            </a:pPr>
            <a:r>
              <a:rPr lang="en-US" dirty="0" smtClean="0"/>
              <a:t>Review procedures</a:t>
            </a:r>
            <a:endParaRPr lang="en-US" dirty="0"/>
          </a:p>
          <a:p>
            <a:pPr marL="694944" lvl="2" indent="-347472" eaLnBrk="1" hangingPunct="1">
              <a:lnSpc>
                <a:spcPct val="100000"/>
              </a:lnSpc>
              <a:spcBef>
                <a:spcPts val="900"/>
              </a:spcBef>
              <a:buFont typeface="Courier New" pitchFamily="49" charset="0"/>
              <a:buChar char="o"/>
              <a:defRPr/>
            </a:pPr>
            <a:r>
              <a:rPr lang="en-US" dirty="0" smtClean="0"/>
              <a:t>Determine if standards are being met</a:t>
            </a:r>
          </a:p>
          <a:p>
            <a:pPr marL="694944" lvl="2" indent="-347472" eaLnBrk="1" hangingPunct="1">
              <a:lnSpc>
                <a:spcPct val="100000"/>
              </a:lnSpc>
              <a:spcBef>
                <a:spcPts val="900"/>
              </a:spcBef>
              <a:buFont typeface="Courier New" pitchFamily="49" charset="0"/>
              <a:buChar char="o"/>
              <a:defRPr/>
            </a:pPr>
            <a:r>
              <a:rPr lang="en-US" dirty="0" smtClean="0"/>
              <a:t>Identify if standards are not working</a:t>
            </a:r>
            <a:endParaRPr lang="en-US" dirty="0"/>
          </a:p>
          <a:p>
            <a:pPr marL="576263" lvl="2" indent="0" eaLnBrk="1" hangingPunct="1">
              <a:buFont typeface="Courier New" pitchFamily="49" charset="0"/>
              <a:buNone/>
              <a:defRPr/>
            </a:pPr>
            <a:endParaRPr lang="en-US" dirty="0" smtClean="0"/>
          </a:p>
        </p:txBody>
      </p:sp>
      <p:sp>
        <p:nvSpPr>
          <p:cNvPr id="79876"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2-20</a:t>
            </a:r>
          </a:p>
        </p:txBody>
      </p:sp>
    </p:spTree>
    <p:extLst>
      <p:ext uri="{BB962C8B-B14F-4D97-AF65-F5344CB8AC3E}">
        <p14:creationId xmlns:p14="http://schemas.microsoft.com/office/powerpoint/2010/main" val="169543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6230"/>
            <a:ext cx="8307388" cy="523220"/>
          </a:xfrm>
        </p:spPr>
        <p:txBody>
          <a:bodyPr/>
          <a:lstStyle/>
          <a:p>
            <a:r>
              <a:rPr lang="en-US" dirty="0"/>
              <a:t>Preventing Allergic </a:t>
            </a:r>
            <a:r>
              <a:rPr lang="en-US" dirty="0" smtClean="0"/>
              <a:t>Reactions</a:t>
            </a:r>
            <a:endParaRPr lang="en-US" dirty="0"/>
          </a:p>
        </p:txBody>
      </p:sp>
      <p:sp>
        <p:nvSpPr>
          <p:cNvPr id="3" name="Content Placeholder 2"/>
          <p:cNvSpPr>
            <a:spLocks noGrp="1"/>
          </p:cNvSpPr>
          <p:nvPr>
            <p:ph idx="1"/>
          </p:nvPr>
        </p:nvSpPr>
        <p:spPr/>
        <p:txBody>
          <a:bodyPr/>
          <a:lstStyle/>
          <a:p>
            <a:r>
              <a:rPr lang="en-US" dirty="0"/>
              <a:t>To help prevent allergic reactions, service staff should</a:t>
            </a:r>
            <a:r>
              <a:rPr lang="en-US" dirty="0" smtClean="0"/>
              <a:t>:</a:t>
            </a:r>
          </a:p>
          <a:p>
            <a:pPr lvl="1" eaLnBrk="1" hangingPunct="1">
              <a:defRPr/>
            </a:pPr>
            <a:r>
              <a:rPr lang="en-US" dirty="0" smtClean="0"/>
              <a:t>Describe </a:t>
            </a:r>
            <a:r>
              <a:rPr lang="en-US" dirty="0"/>
              <a:t>menu items to guests, and identify any allergens in the </a:t>
            </a:r>
            <a:r>
              <a:rPr lang="en-US" dirty="0" smtClean="0"/>
              <a:t>item.</a:t>
            </a:r>
          </a:p>
          <a:p>
            <a:pPr lvl="1" eaLnBrk="1" hangingPunct="1">
              <a:defRPr/>
            </a:pPr>
            <a:r>
              <a:rPr lang="en-US" dirty="0" smtClean="0"/>
              <a:t>Suggest </a:t>
            </a:r>
            <a:r>
              <a:rPr lang="en-US" dirty="0"/>
              <a:t>menu items without the </a:t>
            </a:r>
            <a:r>
              <a:rPr lang="en-US" dirty="0" smtClean="0"/>
              <a:t>allergen.</a:t>
            </a:r>
          </a:p>
          <a:p>
            <a:pPr lvl="1" eaLnBrk="1" hangingPunct="1">
              <a:defRPr/>
            </a:pPr>
            <a:r>
              <a:rPr lang="en-US" dirty="0" smtClean="0"/>
              <a:t>Clearly </a:t>
            </a:r>
            <a:r>
              <a:rPr lang="en-US" dirty="0"/>
              <a:t>identify the </a:t>
            </a:r>
            <a:r>
              <a:rPr lang="en-US" dirty="0" smtClean="0"/>
              <a:t>guest's order </a:t>
            </a:r>
            <a:r>
              <a:rPr lang="en-US" dirty="0"/>
              <a:t>for kitchen and service </a:t>
            </a:r>
            <a:r>
              <a:rPr lang="en-US" dirty="0" smtClean="0"/>
              <a:t>staff.</a:t>
            </a:r>
          </a:p>
          <a:p>
            <a:pPr lvl="1" eaLnBrk="1" hangingPunct="1">
              <a:defRPr/>
            </a:pPr>
            <a:r>
              <a:rPr lang="en-US" dirty="0" smtClean="0"/>
              <a:t>Deliver </a:t>
            </a:r>
            <a:r>
              <a:rPr lang="en-US" dirty="0"/>
              <a:t>food separately to prevent </a:t>
            </a:r>
            <a:r>
              <a:rPr lang="en-US" dirty="0" smtClean="0"/>
              <a:t>cross-contact.</a:t>
            </a:r>
            <a:endParaRPr lang="en-US" dirty="0"/>
          </a:p>
          <a:p>
            <a:r>
              <a:rPr lang="en-US" dirty="0" smtClean="0"/>
              <a:t> </a:t>
            </a:r>
          </a:p>
          <a:p>
            <a:pPr marL="457200" lvl="1" indent="-457200">
              <a:lnSpc>
                <a:spcPct val="90000"/>
              </a:lnSpc>
              <a:spcBef>
                <a:spcPct val="100000"/>
              </a:spcBef>
              <a:buClr>
                <a:srgbClr val="009DDC"/>
              </a:buClr>
              <a:buNone/>
            </a:pPr>
            <a:endParaRPr lang="en-US" dirty="0"/>
          </a:p>
        </p:txBody>
      </p:sp>
      <p:sp>
        <p:nvSpPr>
          <p:cNvPr id="4"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2-21</a:t>
            </a:r>
          </a:p>
        </p:txBody>
      </p:sp>
    </p:spTree>
    <p:extLst>
      <p:ext uri="{BB962C8B-B14F-4D97-AF65-F5344CB8AC3E}">
        <p14:creationId xmlns:p14="http://schemas.microsoft.com/office/powerpoint/2010/main" val="1673836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6230"/>
            <a:ext cx="8307388" cy="523220"/>
          </a:xfrm>
        </p:spPr>
        <p:txBody>
          <a:bodyPr/>
          <a:lstStyle/>
          <a:p>
            <a:r>
              <a:rPr lang="en-US" dirty="0"/>
              <a:t>Avoiding Cross-</a:t>
            </a:r>
            <a:r>
              <a:rPr lang="en-US" dirty="0" smtClean="0"/>
              <a:t>Contact</a:t>
            </a:r>
            <a:endParaRPr lang="en-US" dirty="0"/>
          </a:p>
        </p:txBody>
      </p:sp>
      <p:sp>
        <p:nvSpPr>
          <p:cNvPr id="3" name="Content Placeholder 2"/>
          <p:cNvSpPr>
            <a:spLocks noGrp="1"/>
          </p:cNvSpPr>
          <p:nvPr>
            <p:ph idx="1"/>
          </p:nvPr>
        </p:nvSpPr>
        <p:spPr/>
        <p:txBody>
          <a:bodyPr/>
          <a:lstStyle/>
          <a:p>
            <a:pPr marL="0" lvl="1" indent="0">
              <a:buNone/>
            </a:pPr>
            <a:r>
              <a:rPr lang="en-US" sz="2400" b="1" dirty="0" smtClean="0">
                <a:solidFill>
                  <a:srgbClr val="005CAB"/>
                </a:solidFill>
              </a:rPr>
              <a:t>When </a:t>
            </a:r>
            <a:r>
              <a:rPr lang="en-US" sz="2400" b="1" dirty="0">
                <a:solidFill>
                  <a:srgbClr val="005CAB"/>
                </a:solidFill>
              </a:rPr>
              <a:t>preparing food for a guest with a known allergy, </a:t>
            </a:r>
            <a:r>
              <a:rPr lang="en-US" sz="2400" b="1" dirty="0" smtClean="0">
                <a:solidFill>
                  <a:srgbClr val="005CAB"/>
                </a:solidFill>
              </a:rPr>
              <a:t/>
            </a:r>
            <a:br>
              <a:rPr lang="en-US" sz="2400" b="1" dirty="0" smtClean="0">
                <a:solidFill>
                  <a:srgbClr val="005CAB"/>
                </a:solidFill>
              </a:rPr>
            </a:br>
            <a:r>
              <a:rPr lang="en-US" sz="2400" b="1" dirty="0" smtClean="0">
                <a:solidFill>
                  <a:srgbClr val="005CAB"/>
                </a:solidFill>
              </a:rPr>
              <a:t>kitchen </a:t>
            </a:r>
            <a:r>
              <a:rPr lang="en-US" sz="2400" b="1" dirty="0">
                <a:solidFill>
                  <a:srgbClr val="005CAB"/>
                </a:solidFill>
              </a:rPr>
              <a:t>staff </a:t>
            </a:r>
            <a:r>
              <a:rPr lang="en-US" sz="2400" b="1" dirty="0" smtClean="0">
                <a:solidFill>
                  <a:srgbClr val="005CAB"/>
                </a:solidFill>
              </a:rPr>
              <a:t>should:</a:t>
            </a:r>
            <a:endParaRPr lang="en-US" sz="2400" b="1" dirty="0">
              <a:solidFill>
                <a:srgbClr val="005CAB"/>
              </a:solidFill>
            </a:endParaRPr>
          </a:p>
          <a:p>
            <a:pPr lvl="1" eaLnBrk="1" hangingPunct="1">
              <a:defRPr/>
            </a:pPr>
            <a:r>
              <a:rPr lang="en-US" dirty="0" smtClean="0"/>
              <a:t>Check </a:t>
            </a:r>
            <a:r>
              <a:rPr lang="en-US" dirty="0"/>
              <a:t>recipes and food labels for the </a:t>
            </a:r>
            <a:r>
              <a:rPr lang="en-US" dirty="0" smtClean="0"/>
              <a:t>allergen</a:t>
            </a:r>
          </a:p>
          <a:p>
            <a:pPr lvl="1" eaLnBrk="1" hangingPunct="1">
              <a:defRPr/>
            </a:pPr>
            <a:r>
              <a:rPr lang="en-US" dirty="0" smtClean="0"/>
              <a:t>Use </a:t>
            </a:r>
            <a:r>
              <a:rPr lang="en-US" dirty="0"/>
              <a:t>cleaned and sanitized </a:t>
            </a:r>
            <a:r>
              <a:rPr lang="en-US" dirty="0" smtClean="0"/>
              <a:t>utensils</a:t>
            </a:r>
          </a:p>
          <a:p>
            <a:pPr lvl="1" eaLnBrk="1" hangingPunct="1">
              <a:defRPr/>
            </a:pPr>
            <a:r>
              <a:rPr lang="en-US" dirty="0" smtClean="0"/>
              <a:t>Wash </a:t>
            </a:r>
            <a:r>
              <a:rPr lang="en-US" dirty="0"/>
              <a:t>hands and change </a:t>
            </a:r>
            <a:r>
              <a:rPr lang="en-US" dirty="0" smtClean="0"/>
              <a:t>gloves</a:t>
            </a:r>
          </a:p>
          <a:p>
            <a:pPr lvl="1" eaLnBrk="1" hangingPunct="1">
              <a:defRPr/>
            </a:pPr>
            <a:r>
              <a:rPr lang="en-US" dirty="0" smtClean="0"/>
              <a:t>Use </a:t>
            </a:r>
            <a:r>
              <a:rPr lang="en-US" dirty="0"/>
              <a:t>separate fryers and cooking </a:t>
            </a:r>
            <a:r>
              <a:rPr lang="en-US" dirty="0" smtClean="0"/>
              <a:t>oils</a:t>
            </a:r>
          </a:p>
          <a:p>
            <a:pPr lvl="1" eaLnBrk="1" hangingPunct="1">
              <a:defRPr/>
            </a:pPr>
            <a:r>
              <a:rPr lang="en-US" dirty="0" smtClean="0"/>
              <a:t>Label </a:t>
            </a:r>
            <a:r>
              <a:rPr lang="en-US" dirty="0"/>
              <a:t>packages </a:t>
            </a:r>
            <a:r>
              <a:rPr lang="en-US" dirty="0" smtClean="0"/>
              <a:t>properly</a:t>
            </a:r>
            <a:endParaRPr lang="en-US" dirty="0"/>
          </a:p>
        </p:txBody>
      </p:sp>
      <p:sp>
        <p:nvSpPr>
          <p:cNvPr id="4"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2-22</a:t>
            </a:r>
          </a:p>
        </p:txBody>
      </p:sp>
    </p:spTree>
    <p:extLst>
      <p:ext uri="{BB962C8B-B14F-4D97-AF65-F5344CB8AC3E}">
        <p14:creationId xmlns:p14="http://schemas.microsoft.com/office/powerpoint/2010/main" val="2678324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eezing-employ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oundRect">
            <a:avLst>
              <a:gd name="adj" fmla="val 7217"/>
            </a:avLst>
          </a:prstGeom>
          <a:solidFill>
            <a:srgbClr val="FFFFFF"/>
          </a:solidFill>
          <a:ln w="76200" cap="sq">
            <a:noFill/>
            <a:miter lim="800000"/>
          </a:ln>
          <a:effectLst/>
          <a:scene3d>
            <a:camera prst="orthographicFront"/>
            <a:lightRig rig="threePt" dir="t">
              <a:rot lat="0" lon="0" rev="2700000"/>
            </a:lightRig>
          </a:scene3d>
          <a:sp3d contourW="6350">
            <a:contourClr>
              <a:srgbClr val="C0C0C0"/>
            </a:contourClr>
          </a:sp3d>
        </p:spPr>
      </p:pic>
      <p:sp>
        <p:nvSpPr>
          <p:cNvPr id="40962"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How Contamination Happens</a:t>
            </a:r>
          </a:p>
        </p:txBody>
      </p:sp>
      <p:sp>
        <p:nvSpPr>
          <p:cNvPr id="40963" name="Rectangle 3"/>
          <p:cNvSpPr>
            <a:spLocks noGrp="1" noChangeArrowheads="1"/>
          </p:cNvSpPr>
          <p:nvPr>
            <p:ph type="body" idx="1"/>
          </p:nvPr>
        </p:nvSpPr>
        <p:spPr>
          <a:xfrm>
            <a:off x="390524" y="1143000"/>
            <a:ext cx="5029200" cy="4983163"/>
          </a:xfrm>
        </p:spPr>
        <p:txBody>
          <a:bodyPr/>
          <a:lstStyle/>
          <a:p>
            <a:pPr marL="0" indent="0" eaLnBrk="1" hangingPunct="1">
              <a:defRPr/>
            </a:pPr>
            <a:r>
              <a:rPr lang="en-US" dirty="0">
                <a:latin typeface="Arial Narrow" charset="0"/>
                <a:cs typeface="+mn-cs"/>
              </a:rPr>
              <a:t>People can contaminate food when: </a:t>
            </a:r>
          </a:p>
          <a:p>
            <a:pPr marL="347472" lvl="1" indent="-347472" eaLnBrk="1" hangingPunct="1">
              <a:lnSpc>
                <a:spcPct val="100000"/>
              </a:lnSpc>
              <a:spcBef>
                <a:spcPts val="900"/>
              </a:spcBef>
              <a:defRPr/>
            </a:pPr>
            <a:r>
              <a:rPr lang="en-US" dirty="0">
                <a:latin typeface="Arial Narrow" charset="0"/>
              </a:rPr>
              <a:t>T</a:t>
            </a:r>
            <a:r>
              <a:rPr lang="en-US" dirty="0" smtClean="0">
                <a:latin typeface="Arial Narrow" charset="0"/>
              </a:rPr>
              <a:t>hey do not </a:t>
            </a:r>
            <a:r>
              <a:rPr lang="en-US" dirty="0">
                <a:latin typeface="Arial Narrow" charset="0"/>
              </a:rPr>
              <a:t>wash their hands after using </a:t>
            </a:r>
            <a:r>
              <a:rPr lang="en-US" dirty="0" smtClean="0">
                <a:latin typeface="Arial Narrow" charset="0"/>
              </a:rPr>
              <a:t/>
            </a:r>
            <a:br>
              <a:rPr lang="en-US" dirty="0" smtClean="0">
                <a:latin typeface="Arial Narrow" charset="0"/>
              </a:rPr>
            </a:br>
            <a:r>
              <a:rPr lang="en-US" dirty="0" smtClean="0">
                <a:latin typeface="Arial Narrow" charset="0"/>
              </a:rPr>
              <a:t>the </a:t>
            </a:r>
            <a:r>
              <a:rPr lang="en-US" dirty="0">
                <a:latin typeface="Arial Narrow" charset="0"/>
              </a:rPr>
              <a:t>restroom</a:t>
            </a:r>
          </a:p>
          <a:p>
            <a:pPr marL="347472" lvl="1" indent="-347472" eaLnBrk="1" hangingPunct="1">
              <a:lnSpc>
                <a:spcPct val="100000"/>
              </a:lnSpc>
              <a:spcBef>
                <a:spcPts val="900"/>
              </a:spcBef>
              <a:defRPr/>
            </a:pPr>
            <a:r>
              <a:rPr lang="en-US" dirty="0">
                <a:latin typeface="Arial Narrow" charset="0"/>
              </a:rPr>
              <a:t>T</a:t>
            </a:r>
            <a:r>
              <a:rPr lang="en-US" dirty="0" smtClean="0">
                <a:latin typeface="Arial Narrow" charset="0"/>
              </a:rPr>
              <a:t>hey </a:t>
            </a:r>
            <a:r>
              <a:rPr lang="en-US" dirty="0">
                <a:latin typeface="Arial Narrow" charset="0"/>
              </a:rPr>
              <a:t>are in contact with a person who is </a:t>
            </a:r>
            <a:r>
              <a:rPr lang="en-US" dirty="0" smtClean="0">
                <a:latin typeface="Arial Narrow" charset="0"/>
              </a:rPr>
              <a:t>sick</a:t>
            </a:r>
            <a:endParaRPr lang="en-US" dirty="0">
              <a:latin typeface="Arial Narrow" charset="0"/>
            </a:endParaRPr>
          </a:p>
          <a:p>
            <a:pPr marL="347472" lvl="1" indent="-347472" eaLnBrk="1" hangingPunct="1">
              <a:lnSpc>
                <a:spcPct val="100000"/>
              </a:lnSpc>
              <a:spcBef>
                <a:spcPts val="900"/>
              </a:spcBef>
              <a:defRPr/>
            </a:pPr>
            <a:r>
              <a:rPr lang="en-US" dirty="0">
                <a:latin typeface="Arial Narrow" charset="0"/>
              </a:rPr>
              <a:t>T</a:t>
            </a:r>
            <a:r>
              <a:rPr lang="en-US" dirty="0" smtClean="0">
                <a:latin typeface="Arial Narrow" charset="0"/>
              </a:rPr>
              <a:t>hey </a:t>
            </a:r>
            <a:r>
              <a:rPr lang="en-US" dirty="0">
                <a:latin typeface="Arial Narrow" charset="0"/>
              </a:rPr>
              <a:t>sneeze or vomit onto food or </a:t>
            </a:r>
            <a:r>
              <a:rPr lang="en-US" dirty="0" smtClean="0">
                <a:latin typeface="Arial Narrow" charset="0"/>
              </a:rPr>
              <a:t>food-contact </a:t>
            </a:r>
            <a:r>
              <a:rPr lang="en-US" dirty="0">
                <a:latin typeface="Arial Narrow" charset="0"/>
              </a:rPr>
              <a:t>surfaces</a:t>
            </a:r>
          </a:p>
          <a:p>
            <a:pPr marL="347472" lvl="1" indent="-347472" eaLnBrk="1" hangingPunct="1">
              <a:lnSpc>
                <a:spcPct val="100000"/>
              </a:lnSpc>
              <a:spcBef>
                <a:spcPts val="900"/>
              </a:spcBef>
              <a:defRPr/>
            </a:pPr>
            <a:r>
              <a:rPr lang="en-US" dirty="0">
                <a:latin typeface="Arial Narrow" charset="0"/>
              </a:rPr>
              <a:t>T</a:t>
            </a:r>
            <a:r>
              <a:rPr lang="en-US" dirty="0" smtClean="0">
                <a:latin typeface="Arial Narrow" charset="0"/>
              </a:rPr>
              <a:t>hey </a:t>
            </a:r>
            <a:r>
              <a:rPr lang="en-US" dirty="0">
                <a:latin typeface="Arial Narrow" charset="0"/>
              </a:rPr>
              <a:t>touch dirty food-contact surfaces and equipment and then touch food</a:t>
            </a:r>
          </a:p>
          <a:p>
            <a:pPr marL="571500" lvl="1" indent="-457200" eaLnBrk="1" hangingPunct="1">
              <a:defRPr/>
            </a:pPr>
            <a:endParaRPr lang="en-US" dirty="0">
              <a:latin typeface="Arial Narrow" charset="0"/>
            </a:endParaRPr>
          </a:p>
          <a:p>
            <a:pPr marL="571500" lvl="1" indent="-457200" eaLnBrk="1" hangingPunct="1">
              <a:defRPr/>
            </a:pPr>
            <a:endParaRPr lang="en-US" dirty="0">
              <a:latin typeface="Arial Narrow" charset="0"/>
            </a:endParaRPr>
          </a:p>
        </p:txBody>
      </p:sp>
      <p:sp>
        <p:nvSpPr>
          <p:cNvPr id="40964" name="Text Box 104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2-3</a:t>
            </a:r>
          </a:p>
        </p:txBody>
      </p:sp>
    </p:spTree>
    <p:extLst>
      <p:ext uri="{BB962C8B-B14F-4D97-AF65-F5344CB8AC3E}">
        <p14:creationId xmlns:p14="http://schemas.microsoft.com/office/powerpoint/2010/main" val="255777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0525" y="158750"/>
            <a:ext cx="8307388" cy="519112"/>
          </a:xfrm>
        </p:spPr>
        <p:txBody>
          <a:bodyPr/>
          <a:lstStyle/>
          <a:p>
            <a:pPr eaLnBrk="1" hangingPunct="1">
              <a:defRPr/>
            </a:pPr>
            <a:r>
              <a:rPr lang="en-US" dirty="0">
                <a:latin typeface="Arial Narrow" charset="0"/>
                <a:cs typeface="+mj-cs"/>
              </a:rPr>
              <a:t>Biological Contamination</a:t>
            </a:r>
          </a:p>
        </p:txBody>
      </p:sp>
      <p:sp>
        <p:nvSpPr>
          <p:cNvPr id="44035" name="Text Box 205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2-4</a:t>
            </a:r>
          </a:p>
        </p:txBody>
      </p:sp>
      <p:sp>
        <p:nvSpPr>
          <p:cNvPr id="15" name="Rectangle 3"/>
          <p:cNvSpPr txBox="1">
            <a:spLocks noChangeArrowheads="1"/>
          </p:cNvSpPr>
          <p:nvPr/>
        </p:nvSpPr>
        <p:spPr bwMode="auto">
          <a:xfrm>
            <a:off x="390525" y="1143000"/>
            <a:ext cx="5402263"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rtl="0" fontAlgn="base">
              <a:lnSpc>
                <a:spcPct val="90000"/>
              </a:lnSpc>
              <a:spcBef>
                <a:spcPct val="100000"/>
              </a:spcBef>
              <a:spcAft>
                <a:spcPct val="0"/>
              </a:spcAft>
              <a:buClr>
                <a:srgbClr val="009DDC"/>
              </a:buClr>
              <a:buSzPct val="75000"/>
              <a:buFont typeface="Wingdings" pitchFamily="2" charset="2"/>
              <a:defRPr sz="2400" b="1">
                <a:solidFill>
                  <a:srgbClr val="005CAB"/>
                </a:solidFill>
                <a:latin typeface="+mj-lt"/>
                <a:ea typeface="+mn-ea"/>
                <a:cs typeface="+mn-cs"/>
              </a:defRPr>
            </a:lvl1pPr>
            <a:lvl2pPr marL="533400" indent="-419100" algn="l" rtl="0" fontAlgn="base">
              <a:lnSpc>
                <a:spcPct val="90000"/>
              </a:lnSpc>
              <a:spcBef>
                <a:spcPct val="50000"/>
              </a:spcBef>
              <a:spcAft>
                <a:spcPct val="0"/>
              </a:spcAft>
              <a:buClr>
                <a:srgbClr val="005CAB"/>
              </a:buClr>
              <a:buSzPct val="75000"/>
              <a:buFont typeface="Wingdings" pitchFamily="2" charset="2"/>
              <a:buChar char="l"/>
              <a:defRPr sz="2200">
                <a:solidFill>
                  <a:srgbClr val="231F20"/>
                </a:solidFill>
                <a:latin typeface="+mj-lt"/>
              </a:defRPr>
            </a:lvl2pPr>
            <a:lvl3pPr marL="995363" indent="-419100" algn="l" rtl="0" fontAlgn="base">
              <a:lnSpc>
                <a:spcPct val="90000"/>
              </a:lnSpc>
              <a:spcBef>
                <a:spcPct val="50000"/>
              </a:spcBef>
              <a:spcAft>
                <a:spcPct val="0"/>
              </a:spcAft>
              <a:buClr>
                <a:srgbClr val="005CAB"/>
              </a:buClr>
              <a:buSzPct val="75000"/>
              <a:buFont typeface="Courier New" pitchFamily="49" charset="0"/>
              <a:buChar char="o"/>
              <a:defRPr sz="2000">
                <a:solidFill>
                  <a:srgbClr val="231F20"/>
                </a:solidFill>
                <a:latin typeface="+mj-lt"/>
              </a:defRPr>
            </a:lvl3pPr>
            <a:lvl4pPr marL="1447800" indent="-419100" algn="l" rtl="0" fontAlgn="base">
              <a:lnSpc>
                <a:spcPct val="90000"/>
              </a:lnSpc>
              <a:spcBef>
                <a:spcPct val="50000"/>
              </a:spcBef>
              <a:spcAft>
                <a:spcPct val="0"/>
              </a:spcAft>
              <a:buClr>
                <a:srgbClr val="005CAB"/>
              </a:buClr>
              <a:buSzPct val="75000"/>
              <a:buFont typeface="Wingdings" pitchFamily="2" charset="2"/>
              <a:buChar char="§"/>
              <a:defRPr>
                <a:solidFill>
                  <a:srgbClr val="231F20"/>
                </a:solidFill>
                <a:latin typeface="+mj-lt"/>
              </a:defRPr>
            </a:lvl4pPr>
            <a:lvl5pPr marL="1909763" indent="-419100" algn="l" rtl="0" fontAlgn="base">
              <a:lnSpc>
                <a:spcPct val="90000"/>
              </a:lnSpc>
              <a:spcBef>
                <a:spcPct val="50000"/>
              </a:spcBef>
              <a:spcAft>
                <a:spcPct val="0"/>
              </a:spcAft>
              <a:buClr>
                <a:srgbClr val="005CAB"/>
              </a:buClr>
              <a:buSzPct val="75000"/>
              <a:buFont typeface="Arial" charset="0"/>
              <a:buChar char="•"/>
              <a:defRPr sz="1600">
                <a:solidFill>
                  <a:srgbClr val="231F20"/>
                </a:solidFill>
                <a:latin typeface="+mj-lt"/>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a:lstStyle>
          <a:p>
            <a:pPr marL="0" lvl="1" indent="0">
              <a:buFont typeface="Wingdings" pitchFamily="2" charset="2"/>
              <a:buNone/>
              <a:defRPr/>
            </a:pPr>
            <a:r>
              <a:rPr lang="en-US" sz="2400" dirty="0" smtClean="0">
                <a:solidFill>
                  <a:srgbClr val="005CAB"/>
                </a:solidFill>
                <a:ea typeface="+mn-ea"/>
                <a:cs typeface="+mn-cs"/>
              </a:rPr>
              <a:t>Common symptoms of foodborne illness:</a:t>
            </a:r>
          </a:p>
          <a:p>
            <a:pPr marL="347472" lvl="1" indent="-347472">
              <a:lnSpc>
                <a:spcPct val="100000"/>
              </a:lnSpc>
              <a:spcBef>
                <a:spcPts val="900"/>
              </a:spcBef>
              <a:defRPr/>
            </a:pPr>
            <a:r>
              <a:rPr lang="en-US" b="0" dirty="0" smtClean="0">
                <a:ea typeface="+mn-ea"/>
                <a:cs typeface="+mn-cs"/>
              </a:rPr>
              <a:t>Diarrhea</a:t>
            </a:r>
          </a:p>
          <a:p>
            <a:pPr marL="347472" lvl="1" indent="-347472">
              <a:lnSpc>
                <a:spcPct val="100000"/>
              </a:lnSpc>
              <a:spcBef>
                <a:spcPts val="900"/>
              </a:spcBef>
              <a:defRPr/>
            </a:pPr>
            <a:r>
              <a:rPr lang="en-US" b="0" dirty="0" smtClean="0">
                <a:ea typeface="+mn-ea"/>
                <a:cs typeface="+mn-cs"/>
              </a:rPr>
              <a:t>Vomiting</a:t>
            </a:r>
          </a:p>
          <a:p>
            <a:pPr marL="347472" lvl="1" indent="-347472">
              <a:lnSpc>
                <a:spcPct val="100000"/>
              </a:lnSpc>
              <a:spcBef>
                <a:spcPts val="900"/>
              </a:spcBef>
              <a:defRPr/>
            </a:pPr>
            <a:r>
              <a:rPr lang="en-US" b="0" dirty="0" smtClean="0">
                <a:ea typeface="+mn-ea"/>
                <a:cs typeface="+mn-cs"/>
              </a:rPr>
              <a:t>Fever</a:t>
            </a:r>
          </a:p>
          <a:p>
            <a:pPr marL="347472" lvl="1" indent="-347472">
              <a:lnSpc>
                <a:spcPct val="100000"/>
              </a:lnSpc>
              <a:spcBef>
                <a:spcPts val="900"/>
              </a:spcBef>
              <a:defRPr/>
            </a:pPr>
            <a:r>
              <a:rPr lang="en-US" b="0" dirty="0" smtClean="0">
                <a:ea typeface="+mn-ea"/>
                <a:cs typeface="+mn-cs"/>
              </a:rPr>
              <a:t>Nausea</a:t>
            </a:r>
          </a:p>
          <a:p>
            <a:pPr marL="347472" lvl="1" indent="-347472">
              <a:lnSpc>
                <a:spcPct val="100000"/>
              </a:lnSpc>
              <a:spcBef>
                <a:spcPts val="900"/>
              </a:spcBef>
              <a:defRPr/>
            </a:pPr>
            <a:r>
              <a:rPr lang="en-US" b="0" dirty="0" smtClean="0">
                <a:ea typeface="+mn-ea"/>
                <a:cs typeface="+mn-cs"/>
              </a:rPr>
              <a:t>Abdominal cramps</a:t>
            </a:r>
          </a:p>
          <a:p>
            <a:pPr marL="347472" lvl="1" indent="-347472">
              <a:lnSpc>
                <a:spcPct val="100000"/>
              </a:lnSpc>
              <a:spcBef>
                <a:spcPts val="900"/>
              </a:spcBef>
              <a:defRPr/>
            </a:pPr>
            <a:r>
              <a:rPr lang="en-US" b="0" dirty="0" smtClean="0">
                <a:ea typeface="+mn-ea"/>
                <a:cs typeface="+mn-cs"/>
              </a:rPr>
              <a:t>Jaundice (yellowing of skin and eyes)</a:t>
            </a:r>
          </a:p>
          <a:p>
            <a:pPr marL="0" lvl="1" indent="0">
              <a:buNone/>
              <a:defRPr/>
            </a:pPr>
            <a:endParaRPr lang="en-US" dirty="0" smtClean="0">
              <a:solidFill>
                <a:srgbClr val="005CAB"/>
              </a:solidFill>
              <a:ea typeface="+mn-ea"/>
              <a:cs typeface="+mn-cs"/>
            </a:endParaRPr>
          </a:p>
          <a:p>
            <a:pPr marL="0" lvl="1" indent="0">
              <a:buFont typeface="Wingdings" pitchFamily="2" charset="2"/>
              <a:buNone/>
              <a:defRPr/>
            </a:pPr>
            <a:r>
              <a:rPr lang="en-US" sz="2400" dirty="0" smtClean="0">
                <a:solidFill>
                  <a:srgbClr val="005CAB"/>
                </a:solidFill>
                <a:ea typeface="+mn-ea"/>
                <a:cs typeface="+mn-cs"/>
              </a:rPr>
              <a:t>Onset times: </a:t>
            </a:r>
            <a:endParaRPr lang="en-US" sz="2400" dirty="0">
              <a:solidFill>
                <a:srgbClr val="005CAB"/>
              </a:solidFill>
              <a:ea typeface="+mn-ea"/>
              <a:cs typeface="+mn-cs"/>
            </a:endParaRPr>
          </a:p>
          <a:p>
            <a:pPr marL="347472" lvl="1" indent="-347472">
              <a:lnSpc>
                <a:spcPct val="100000"/>
              </a:lnSpc>
              <a:spcBef>
                <a:spcPts val="900"/>
              </a:spcBef>
              <a:defRPr/>
            </a:pPr>
            <a:r>
              <a:rPr lang="en-US" b="0" dirty="0">
                <a:ea typeface="+mn-ea"/>
                <a:cs typeface="+mn-cs"/>
              </a:rPr>
              <a:t>Depend </a:t>
            </a:r>
            <a:r>
              <a:rPr lang="en-US" b="0" dirty="0" smtClean="0">
                <a:ea typeface="+mn-ea"/>
                <a:cs typeface="+mn-cs"/>
              </a:rPr>
              <a:t>on </a:t>
            </a:r>
            <a:r>
              <a:rPr lang="en-US" b="0" dirty="0">
                <a:ea typeface="+mn-ea"/>
                <a:cs typeface="+mn-cs"/>
              </a:rPr>
              <a:t>the type of foodborne illness</a:t>
            </a:r>
          </a:p>
          <a:p>
            <a:pPr marL="347472" lvl="1" indent="-347472">
              <a:lnSpc>
                <a:spcPct val="100000"/>
              </a:lnSpc>
              <a:spcBef>
                <a:spcPts val="900"/>
              </a:spcBef>
              <a:defRPr/>
            </a:pPr>
            <a:r>
              <a:rPr lang="en-US" b="0" dirty="0">
                <a:ea typeface="+mn-ea"/>
                <a:cs typeface="+mn-cs"/>
              </a:rPr>
              <a:t>Can range from 30 minutes to </a:t>
            </a:r>
            <a:r>
              <a:rPr lang="en-US" b="0" dirty="0" smtClean="0">
                <a:ea typeface="+mn-ea"/>
                <a:cs typeface="+mn-cs"/>
              </a:rPr>
              <a:t>six </a:t>
            </a:r>
            <a:r>
              <a:rPr lang="en-US" b="0" dirty="0">
                <a:ea typeface="+mn-ea"/>
                <a:cs typeface="+mn-cs"/>
              </a:rPr>
              <a:t>weeks</a:t>
            </a:r>
          </a:p>
          <a:p>
            <a:pPr marL="114300" lvl="1" indent="0">
              <a:buFont typeface="Wingdings" pitchFamily="2" charset="2"/>
              <a:buNone/>
              <a:defRPr/>
            </a:pPr>
            <a:endParaRPr lang="en-US" sz="2000" dirty="0">
              <a:solidFill>
                <a:srgbClr val="005CAB"/>
              </a:solidFill>
              <a:ea typeface="+mn-ea"/>
              <a:cs typeface="+mn-cs"/>
            </a:endParaRPr>
          </a:p>
          <a:p>
            <a:pPr marL="114300" lvl="1" indent="0">
              <a:buFont typeface="Wingdings" pitchFamily="2" charset="2"/>
              <a:buNone/>
              <a:defRPr/>
            </a:pPr>
            <a:endParaRPr lang="en-US" b="0" dirty="0" smtClean="0">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oundRect">
            <a:avLst>
              <a:gd name="adj" fmla="val 7217"/>
            </a:avLst>
          </a:prstGeom>
          <a:noFill/>
          <a:ln w="76200" cap="sq">
            <a:no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554203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0525" y="158750"/>
            <a:ext cx="8307388" cy="519112"/>
          </a:xfrm>
        </p:spPr>
        <p:txBody>
          <a:bodyPr/>
          <a:lstStyle/>
          <a:p>
            <a:pPr eaLnBrk="1" hangingPunct="1">
              <a:defRPr/>
            </a:pPr>
            <a:r>
              <a:rPr lang="en-US" dirty="0"/>
              <a:t>The “Big Six” Pathogens</a:t>
            </a:r>
            <a:endParaRPr lang="en-US" dirty="0">
              <a:cs typeface="+mj-cs"/>
            </a:endParaRPr>
          </a:p>
        </p:txBody>
      </p:sp>
      <p:sp>
        <p:nvSpPr>
          <p:cNvPr id="44035" name="Text Box 205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rgbClr val="000000"/>
                </a:solidFill>
                <a:cs typeface="+mn-cs"/>
              </a:rPr>
              <a:t>2-5</a:t>
            </a:r>
          </a:p>
        </p:txBody>
      </p:sp>
      <p:sp>
        <p:nvSpPr>
          <p:cNvPr id="15" name="Rectangle 3"/>
          <p:cNvSpPr txBox="1">
            <a:spLocks noChangeArrowheads="1"/>
          </p:cNvSpPr>
          <p:nvPr/>
        </p:nvSpPr>
        <p:spPr bwMode="auto">
          <a:xfrm>
            <a:off x="390524" y="1143000"/>
            <a:ext cx="572899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rtl="0" fontAlgn="base">
              <a:lnSpc>
                <a:spcPct val="90000"/>
              </a:lnSpc>
              <a:spcBef>
                <a:spcPct val="100000"/>
              </a:spcBef>
              <a:spcAft>
                <a:spcPct val="0"/>
              </a:spcAft>
              <a:buClr>
                <a:srgbClr val="009DDC"/>
              </a:buClr>
              <a:buSzPct val="75000"/>
              <a:buFont typeface="Wingdings" pitchFamily="2" charset="2"/>
              <a:defRPr sz="2400" b="1">
                <a:solidFill>
                  <a:srgbClr val="005CAB"/>
                </a:solidFill>
                <a:latin typeface="+mj-lt"/>
                <a:ea typeface="+mn-ea"/>
                <a:cs typeface="+mn-cs"/>
              </a:defRPr>
            </a:lvl1pPr>
            <a:lvl2pPr marL="533400" indent="-419100" algn="l" rtl="0" fontAlgn="base">
              <a:lnSpc>
                <a:spcPct val="90000"/>
              </a:lnSpc>
              <a:spcBef>
                <a:spcPct val="50000"/>
              </a:spcBef>
              <a:spcAft>
                <a:spcPct val="0"/>
              </a:spcAft>
              <a:buClr>
                <a:srgbClr val="005CAB"/>
              </a:buClr>
              <a:buSzPct val="75000"/>
              <a:buFont typeface="Wingdings" pitchFamily="2" charset="2"/>
              <a:buChar char="l"/>
              <a:defRPr sz="2200">
                <a:solidFill>
                  <a:srgbClr val="231F20"/>
                </a:solidFill>
                <a:latin typeface="+mj-lt"/>
              </a:defRPr>
            </a:lvl2pPr>
            <a:lvl3pPr marL="995363" indent="-419100" algn="l" rtl="0" fontAlgn="base">
              <a:lnSpc>
                <a:spcPct val="90000"/>
              </a:lnSpc>
              <a:spcBef>
                <a:spcPct val="50000"/>
              </a:spcBef>
              <a:spcAft>
                <a:spcPct val="0"/>
              </a:spcAft>
              <a:buClr>
                <a:srgbClr val="005CAB"/>
              </a:buClr>
              <a:buSzPct val="75000"/>
              <a:buFont typeface="Courier New" pitchFamily="49" charset="0"/>
              <a:buChar char="o"/>
              <a:defRPr sz="2000">
                <a:solidFill>
                  <a:srgbClr val="231F20"/>
                </a:solidFill>
                <a:latin typeface="+mj-lt"/>
              </a:defRPr>
            </a:lvl3pPr>
            <a:lvl4pPr marL="1447800" indent="-419100" algn="l" rtl="0" fontAlgn="base">
              <a:lnSpc>
                <a:spcPct val="90000"/>
              </a:lnSpc>
              <a:spcBef>
                <a:spcPct val="50000"/>
              </a:spcBef>
              <a:spcAft>
                <a:spcPct val="0"/>
              </a:spcAft>
              <a:buClr>
                <a:srgbClr val="005CAB"/>
              </a:buClr>
              <a:buSzPct val="75000"/>
              <a:buFont typeface="Wingdings" pitchFamily="2" charset="2"/>
              <a:buChar char="§"/>
              <a:defRPr>
                <a:solidFill>
                  <a:srgbClr val="231F20"/>
                </a:solidFill>
                <a:latin typeface="+mj-lt"/>
              </a:defRPr>
            </a:lvl4pPr>
            <a:lvl5pPr marL="1909763" indent="-419100" algn="l" rtl="0" fontAlgn="base">
              <a:lnSpc>
                <a:spcPct val="90000"/>
              </a:lnSpc>
              <a:spcBef>
                <a:spcPct val="50000"/>
              </a:spcBef>
              <a:spcAft>
                <a:spcPct val="0"/>
              </a:spcAft>
              <a:buClr>
                <a:srgbClr val="005CAB"/>
              </a:buClr>
              <a:buSzPct val="75000"/>
              <a:buFont typeface="Arial" charset="0"/>
              <a:buChar char="•"/>
              <a:defRPr sz="1600">
                <a:solidFill>
                  <a:srgbClr val="231F20"/>
                </a:solidFill>
                <a:latin typeface="+mj-lt"/>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a:lstStyle>
          <a:p>
            <a:pPr marL="114300" lvl="1" indent="0">
              <a:buFont typeface="Wingdings" pitchFamily="2" charset="2"/>
              <a:buNone/>
            </a:pPr>
            <a:r>
              <a:rPr lang="en-US" sz="2400" dirty="0" smtClean="0">
                <a:solidFill>
                  <a:srgbClr val="005CAB"/>
                </a:solidFill>
                <a:latin typeface="Arial Narrow"/>
                <a:ea typeface="+mn-ea"/>
                <a:cs typeface="+mn-cs"/>
              </a:rPr>
              <a:t>Food </a:t>
            </a:r>
            <a:r>
              <a:rPr lang="en-US" sz="2400" dirty="0">
                <a:solidFill>
                  <a:srgbClr val="005CAB"/>
                </a:solidFill>
                <a:latin typeface="Arial Narrow"/>
                <a:ea typeface="+mn-ea"/>
                <a:cs typeface="+mn-cs"/>
              </a:rPr>
              <a:t>handlers diagnosed with illnesses from the “Big Six” pathogens cannot work in a foodservice operation while they are sick.</a:t>
            </a:r>
          </a:p>
          <a:p>
            <a:pPr marL="347472" lvl="1" indent="-347472">
              <a:lnSpc>
                <a:spcPct val="100000"/>
              </a:lnSpc>
              <a:spcBef>
                <a:spcPts val="900"/>
              </a:spcBef>
              <a:defRPr/>
            </a:pPr>
            <a:r>
              <a:rPr lang="en-US" b="0" i="1" dirty="0" smtClean="0">
                <a:latin typeface="Arial Narrow"/>
                <a:ea typeface="+mn-ea"/>
                <a:cs typeface="+mn-cs"/>
              </a:rPr>
              <a:t>Shigella</a:t>
            </a:r>
            <a:r>
              <a:rPr lang="en-US" b="0" dirty="0" smtClean="0">
                <a:latin typeface="Arial Narrow"/>
                <a:ea typeface="+mn-ea"/>
                <a:cs typeface="+mn-cs"/>
              </a:rPr>
              <a:t> </a:t>
            </a:r>
            <a:r>
              <a:rPr lang="en-US" b="0" dirty="0">
                <a:latin typeface="Arial Narrow"/>
                <a:ea typeface="+mn-ea"/>
                <a:cs typeface="+mn-cs"/>
              </a:rPr>
              <a:t>spp. </a:t>
            </a:r>
            <a:endParaRPr lang="en-US" b="0" dirty="0" smtClean="0">
              <a:latin typeface="Arial Narrow"/>
              <a:ea typeface="+mn-ea"/>
              <a:cs typeface="+mn-cs"/>
            </a:endParaRPr>
          </a:p>
          <a:p>
            <a:pPr marL="347472" lvl="1" indent="-347472">
              <a:lnSpc>
                <a:spcPct val="100000"/>
              </a:lnSpc>
              <a:spcBef>
                <a:spcPts val="900"/>
              </a:spcBef>
              <a:defRPr/>
            </a:pPr>
            <a:r>
              <a:rPr lang="en-US" b="0" i="1" dirty="0" smtClean="0">
                <a:latin typeface="Arial Narrow"/>
                <a:ea typeface="+mn-ea"/>
                <a:cs typeface="+mn-cs"/>
              </a:rPr>
              <a:t>Salmonella</a:t>
            </a:r>
            <a:r>
              <a:rPr lang="en-US" b="0" dirty="0" smtClean="0">
                <a:latin typeface="Arial Narrow"/>
                <a:ea typeface="+mn-ea"/>
                <a:cs typeface="+mn-cs"/>
              </a:rPr>
              <a:t> Typhi</a:t>
            </a:r>
            <a:endParaRPr lang="en-US" b="0" dirty="0">
              <a:latin typeface="Arial Narrow"/>
              <a:ea typeface="+mn-ea"/>
              <a:cs typeface="+mn-cs"/>
            </a:endParaRPr>
          </a:p>
          <a:p>
            <a:pPr marL="347472" lvl="1" indent="-347472">
              <a:lnSpc>
                <a:spcPct val="100000"/>
              </a:lnSpc>
              <a:spcBef>
                <a:spcPts val="900"/>
              </a:spcBef>
              <a:defRPr/>
            </a:pPr>
            <a:r>
              <a:rPr lang="en-US" b="0" dirty="0" smtClean="0">
                <a:latin typeface="Arial Narrow"/>
                <a:ea typeface="+mn-ea"/>
                <a:cs typeface="+mn-cs"/>
              </a:rPr>
              <a:t>Nontyphoidal </a:t>
            </a:r>
            <a:r>
              <a:rPr lang="en-US" b="0" i="1" dirty="0">
                <a:latin typeface="Arial Narrow"/>
                <a:ea typeface="+mn-ea"/>
                <a:cs typeface="+mn-cs"/>
              </a:rPr>
              <a:t>Salmonella</a:t>
            </a:r>
            <a:r>
              <a:rPr lang="en-US" b="0" dirty="0">
                <a:latin typeface="Arial Narrow"/>
                <a:ea typeface="+mn-ea"/>
                <a:cs typeface="+mn-cs"/>
              </a:rPr>
              <a:t> (NTS</a:t>
            </a:r>
            <a:r>
              <a:rPr lang="en-US" b="0" dirty="0" smtClean="0">
                <a:latin typeface="Arial Narrow"/>
                <a:ea typeface="+mn-ea"/>
                <a:cs typeface="+mn-cs"/>
              </a:rPr>
              <a:t>)</a:t>
            </a:r>
          </a:p>
          <a:p>
            <a:pPr marL="347472" lvl="1" indent="-347472">
              <a:lnSpc>
                <a:spcPct val="100000"/>
              </a:lnSpc>
              <a:spcBef>
                <a:spcPts val="900"/>
              </a:spcBef>
              <a:defRPr/>
            </a:pPr>
            <a:r>
              <a:rPr lang="en-US" b="0" dirty="0" smtClean="0">
                <a:latin typeface="Arial Narrow"/>
                <a:ea typeface="+mn-ea"/>
                <a:cs typeface="+mn-cs"/>
              </a:rPr>
              <a:t>Shiga </a:t>
            </a:r>
            <a:r>
              <a:rPr lang="en-US" b="0" dirty="0">
                <a:latin typeface="Arial Narrow"/>
                <a:ea typeface="+mn-ea"/>
                <a:cs typeface="+mn-cs"/>
              </a:rPr>
              <a:t>toxin-producing </a:t>
            </a:r>
            <a:r>
              <a:rPr lang="en-US" b="0" i="1" dirty="0">
                <a:latin typeface="Arial Narrow"/>
                <a:ea typeface="+mn-ea"/>
                <a:cs typeface="+mn-cs"/>
              </a:rPr>
              <a:t>Escherichia coli </a:t>
            </a:r>
            <a:r>
              <a:rPr lang="en-US" b="0" dirty="0">
                <a:latin typeface="Arial Narrow"/>
                <a:ea typeface="+mn-ea"/>
                <a:cs typeface="+mn-cs"/>
              </a:rPr>
              <a:t>(STEC), also known as </a:t>
            </a:r>
            <a:r>
              <a:rPr lang="en-US" b="0" i="1" dirty="0">
                <a:latin typeface="Arial Narrow"/>
                <a:ea typeface="+mn-ea"/>
                <a:cs typeface="+mn-cs"/>
              </a:rPr>
              <a:t>E. coli </a:t>
            </a:r>
            <a:endParaRPr lang="en-US" b="0" i="1" dirty="0" smtClean="0">
              <a:latin typeface="Arial Narrow"/>
              <a:ea typeface="+mn-ea"/>
              <a:cs typeface="+mn-cs"/>
            </a:endParaRPr>
          </a:p>
          <a:p>
            <a:pPr marL="347472" lvl="1" indent="-347472">
              <a:lnSpc>
                <a:spcPct val="100000"/>
              </a:lnSpc>
              <a:spcBef>
                <a:spcPts val="900"/>
              </a:spcBef>
              <a:defRPr/>
            </a:pPr>
            <a:r>
              <a:rPr lang="en-US" b="0" dirty="0" smtClean="0">
                <a:latin typeface="Arial Narrow"/>
                <a:ea typeface="+mn-ea"/>
                <a:cs typeface="+mn-cs"/>
              </a:rPr>
              <a:t>Hepatitis A</a:t>
            </a:r>
          </a:p>
          <a:p>
            <a:pPr marL="347472" lvl="1" indent="-347472">
              <a:lnSpc>
                <a:spcPct val="100000"/>
              </a:lnSpc>
              <a:spcBef>
                <a:spcPts val="900"/>
              </a:spcBef>
              <a:defRPr/>
            </a:pPr>
            <a:r>
              <a:rPr lang="en-US" b="0" dirty="0" smtClean="0">
                <a:latin typeface="Arial Narrow"/>
                <a:ea typeface="+mn-ea"/>
                <a:cs typeface="+mn-cs"/>
              </a:rPr>
              <a:t>Norovirus</a:t>
            </a:r>
            <a:endParaRPr lang="en-US" sz="2000" dirty="0">
              <a:solidFill>
                <a:srgbClr val="005CAB"/>
              </a:solidFill>
              <a:latin typeface="Arial Narrow"/>
              <a:ea typeface="+mn-ea"/>
              <a:cs typeface="+mn-cs"/>
            </a:endParaRPr>
          </a:p>
          <a:p>
            <a:pPr marL="114300" lvl="1" indent="0">
              <a:buFont typeface="Wingdings" pitchFamily="2" charset="2"/>
              <a:buNone/>
              <a:defRPr/>
            </a:pPr>
            <a:endParaRPr lang="en-US" b="0" dirty="0" smtClean="0">
              <a:latin typeface="Arial Narrow"/>
              <a:ea typeface="+mn-ea"/>
              <a:cs typeface="+mn-cs"/>
            </a:endParaRPr>
          </a:p>
        </p:txBody>
      </p:sp>
    </p:spTree>
    <p:extLst>
      <p:ext uri="{BB962C8B-B14F-4D97-AF65-F5344CB8AC3E}">
        <p14:creationId xmlns:p14="http://schemas.microsoft.com/office/powerpoint/2010/main" val="3767786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90525" y="1143000"/>
            <a:ext cx="8235950" cy="4983163"/>
          </a:xfrm>
        </p:spPr>
        <p:txBody>
          <a:bodyPr/>
          <a:lstStyle/>
          <a:p>
            <a:pPr marL="0" indent="0" eaLnBrk="1" hangingPunct="1">
              <a:lnSpc>
                <a:spcPct val="80000"/>
              </a:lnSpc>
              <a:defRPr/>
            </a:pPr>
            <a:r>
              <a:rPr lang="en-US" dirty="0">
                <a:latin typeface="Arial Narrow" charset="0"/>
                <a:cs typeface="+mn-cs"/>
              </a:rPr>
              <a:t>The FDA has identified </a:t>
            </a:r>
            <a:r>
              <a:rPr lang="en-US" dirty="0" smtClean="0">
                <a:latin typeface="Arial Narrow" charset="0"/>
                <a:cs typeface="+mn-cs"/>
              </a:rPr>
              <a:t>four </a:t>
            </a:r>
            <a:r>
              <a:rPr lang="en-US" dirty="0">
                <a:latin typeface="Arial Narrow" charset="0"/>
                <a:cs typeface="+mn-cs"/>
              </a:rPr>
              <a:t>types of bacteria that cause severe illness and are highly </a:t>
            </a:r>
            <a:r>
              <a:rPr lang="en-US" dirty="0" smtClean="0">
                <a:latin typeface="Arial Narrow" charset="0"/>
                <a:cs typeface="+mn-cs"/>
              </a:rPr>
              <a:t>contagious</a:t>
            </a:r>
            <a:r>
              <a:rPr lang="en-US" dirty="0">
                <a:latin typeface="Arial Narrow" charset="0"/>
                <a:cs typeface="+mn-cs"/>
              </a:rPr>
              <a:t>:</a:t>
            </a:r>
          </a:p>
          <a:p>
            <a:pPr marL="347472" lvl="1" indent="-347472" eaLnBrk="1" hangingPunct="1">
              <a:lnSpc>
                <a:spcPct val="100000"/>
              </a:lnSpc>
              <a:spcBef>
                <a:spcPts val="900"/>
              </a:spcBef>
              <a:defRPr/>
            </a:pPr>
            <a:r>
              <a:rPr lang="en-US" i="1" dirty="0">
                <a:latin typeface="Arial Narrow" charset="0"/>
              </a:rPr>
              <a:t>Salmonella</a:t>
            </a:r>
            <a:r>
              <a:rPr lang="en-US" dirty="0">
                <a:latin typeface="Arial Narrow" charset="0"/>
              </a:rPr>
              <a:t> Typhi</a:t>
            </a:r>
          </a:p>
          <a:p>
            <a:pPr marL="347472" lvl="1" indent="-347472" eaLnBrk="1" hangingPunct="1">
              <a:lnSpc>
                <a:spcPct val="100000"/>
              </a:lnSpc>
              <a:spcBef>
                <a:spcPts val="900"/>
              </a:spcBef>
              <a:defRPr/>
            </a:pPr>
            <a:r>
              <a:rPr lang="en-US" dirty="0" smtClean="0">
                <a:latin typeface="Arial Narrow" charset="0"/>
              </a:rPr>
              <a:t>Nontyphoidal</a:t>
            </a:r>
            <a:r>
              <a:rPr lang="en-US" i="1" dirty="0" smtClean="0">
                <a:latin typeface="Arial Narrow" charset="0"/>
              </a:rPr>
              <a:t> Salmonella</a:t>
            </a:r>
          </a:p>
          <a:p>
            <a:pPr marL="347472" lvl="1" indent="-347472" eaLnBrk="1" hangingPunct="1">
              <a:lnSpc>
                <a:spcPct val="100000"/>
              </a:lnSpc>
              <a:spcBef>
                <a:spcPts val="900"/>
              </a:spcBef>
              <a:defRPr/>
            </a:pPr>
            <a:r>
              <a:rPr lang="en-US" i="1" dirty="0" smtClean="0">
                <a:latin typeface="Arial Narrow" charset="0"/>
              </a:rPr>
              <a:t>Shigella</a:t>
            </a:r>
            <a:r>
              <a:rPr lang="en-US" dirty="0" smtClean="0">
                <a:latin typeface="Arial Narrow" charset="0"/>
              </a:rPr>
              <a:t> </a:t>
            </a:r>
            <a:r>
              <a:rPr lang="en-US" dirty="0">
                <a:latin typeface="Arial Narrow" charset="0"/>
              </a:rPr>
              <a:t>spp.</a:t>
            </a:r>
          </a:p>
          <a:p>
            <a:pPr marL="347472" lvl="1" indent="-347472" eaLnBrk="1" hangingPunct="1">
              <a:lnSpc>
                <a:spcPct val="100000"/>
              </a:lnSpc>
              <a:spcBef>
                <a:spcPts val="900"/>
              </a:spcBef>
              <a:defRPr/>
            </a:pPr>
            <a:r>
              <a:rPr lang="en-US" dirty="0">
                <a:latin typeface="Arial Narrow" charset="0"/>
              </a:rPr>
              <a:t>S</a:t>
            </a:r>
            <a:r>
              <a:rPr lang="en-US" dirty="0" smtClean="0">
                <a:latin typeface="Arial Narrow" charset="0"/>
              </a:rPr>
              <a:t>higa </a:t>
            </a:r>
            <a:r>
              <a:rPr lang="en-US" dirty="0">
                <a:latin typeface="Arial Narrow" charset="0"/>
              </a:rPr>
              <a:t>toxin-producing </a:t>
            </a:r>
            <a:r>
              <a:rPr lang="en-US" i="1" dirty="0">
                <a:latin typeface="Arial Narrow" charset="0"/>
              </a:rPr>
              <a:t>Escherichia coli</a:t>
            </a:r>
          </a:p>
        </p:txBody>
      </p:sp>
      <p:sp>
        <p:nvSpPr>
          <p:cNvPr id="54275" name="Text Box 205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2-6</a:t>
            </a:r>
          </a:p>
        </p:txBody>
      </p:sp>
      <p:sp>
        <p:nvSpPr>
          <p:cNvPr id="54276" name="Rectangle 2060"/>
          <p:cNvSpPr>
            <a:spLocks noGrp="1" noChangeArrowheads="1"/>
          </p:cNvSpPr>
          <p:nvPr>
            <p:ph type="title"/>
          </p:nvPr>
        </p:nvSpPr>
        <p:spPr>
          <a:xfrm>
            <a:off x="390525" y="158750"/>
            <a:ext cx="8307388" cy="523875"/>
          </a:xfrm>
        </p:spPr>
        <p:txBody>
          <a:bodyPr/>
          <a:lstStyle/>
          <a:p>
            <a:pPr eaLnBrk="1" hangingPunct="1">
              <a:defRPr/>
            </a:pPr>
            <a:r>
              <a:rPr lang="en-US" dirty="0">
                <a:latin typeface="Arial Narrow" charset="0"/>
                <a:cs typeface="+mj-cs"/>
              </a:rPr>
              <a:t>Major Bacteria That Cause Foodborne Illness</a:t>
            </a:r>
          </a:p>
        </p:txBody>
      </p:sp>
    </p:spTree>
    <p:extLst>
      <p:ext uri="{BB962C8B-B14F-4D97-AF65-F5344CB8AC3E}">
        <p14:creationId xmlns:p14="http://schemas.microsoft.com/office/powerpoint/2010/main" val="138309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8051" name="Group 3"/>
          <p:cNvGraphicFramePr>
            <a:graphicFrameLocks noGrp="1"/>
          </p:cNvGraphicFramePr>
          <p:nvPr>
            <p:ph type="tbl" idx="1"/>
            <p:extLst>
              <p:ext uri="{D42A27DB-BD31-4B8C-83A1-F6EECF244321}">
                <p14:modId xmlns:p14="http://schemas.microsoft.com/office/powerpoint/2010/main" val="2528604279"/>
              </p:ext>
            </p:extLst>
          </p:nvPr>
        </p:nvGraphicFramePr>
        <p:xfrm>
          <a:off x="396875" y="2728913"/>
          <a:ext cx="8229600" cy="3100250"/>
        </p:xfrm>
        <a:graphic>
          <a:graphicData uri="http://schemas.openxmlformats.org/drawingml/2006/table">
            <a:tbl>
              <a:tblPr/>
              <a:tblGrid>
                <a:gridCol w="4179061"/>
                <a:gridCol w="4050539"/>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Bacteria</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r>
              <a:tr h="914420">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dirty="0" smtClean="0">
                          <a:solidFill>
                            <a:srgbClr val="231F20"/>
                          </a:solidFill>
                          <a:latin typeface="+mj-lt"/>
                        </a:rPr>
                        <a:t>Ready-to-eat food</a:t>
                      </a:r>
                    </a:p>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Beverages</a:t>
                      </a:r>
                    </a:p>
                  </a:txBody>
                  <a:tcPr marT="45730" marB="45730" horzOverflow="overflow">
                    <a:lnL cap="flat">
                      <a:noFill/>
                    </a:lnL>
                    <a:lnR w="12700" cap="flat" cmpd="sng" algn="ctr">
                      <a:solidFill>
                        <a:schemeClr val="bg2"/>
                      </a:solid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Exclude food handlers diagnosed with an illness caused by </a:t>
                      </a:r>
                      <a:r>
                        <a:rPr lang="en-US" sz="1800" i="1" kern="1200" dirty="0" smtClean="0">
                          <a:solidFill>
                            <a:srgbClr val="231F20"/>
                          </a:solidFill>
                          <a:latin typeface="+mj-lt"/>
                          <a:ea typeface="+mn-ea"/>
                          <a:cs typeface="+mn-cs"/>
                        </a:rPr>
                        <a:t>Salmonella</a:t>
                      </a:r>
                      <a:r>
                        <a:rPr lang="en-US" sz="1800" kern="1200" dirty="0" smtClean="0">
                          <a:solidFill>
                            <a:srgbClr val="231F20"/>
                          </a:solidFill>
                          <a:latin typeface="+mj-lt"/>
                          <a:ea typeface="+mn-ea"/>
                          <a:cs typeface="+mn-cs"/>
                        </a:rPr>
                        <a:t> Typhi from </a:t>
                      </a:r>
                      <a:br>
                        <a:rPr lang="en-US" sz="1800" kern="1200" dirty="0" smtClean="0">
                          <a:solidFill>
                            <a:srgbClr val="231F20"/>
                          </a:solidFill>
                          <a:latin typeface="+mj-lt"/>
                          <a:ea typeface="+mn-ea"/>
                          <a:cs typeface="+mn-cs"/>
                        </a:rPr>
                      </a:br>
                      <a:r>
                        <a:rPr lang="en-US" sz="1800" kern="1200" dirty="0" smtClean="0">
                          <a:solidFill>
                            <a:srgbClr val="231F20"/>
                          </a:solidFill>
                          <a:latin typeface="+mj-lt"/>
                          <a:ea typeface="+mn-ea"/>
                          <a:cs typeface="+mn-cs"/>
                        </a:rPr>
                        <a:t>the operation</a:t>
                      </a:r>
                    </a:p>
                  </a:txBody>
                  <a:tcPr marT="45730" marB="45730" horzOverflow="overflow">
                    <a:lnL w="12700" cap="flat" cmpd="sng" algn="ctr">
                      <a:solidFill>
                        <a:schemeClr val="bg2"/>
                      </a:solidFill>
                      <a:prstDash val="solid"/>
                      <a:round/>
                      <a:headEnd type="none" w="med" len="med"/>
                      <a:tailEnd type="none" w="med" len="med"/>
                    </a:lnL>
                    <a:lnR cap="flat">
                      <a:noFill/>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914420">
                <a:tc>
                  <a:txBody>
                    <a:bodyPr/>
                    <a:lstStyle/>
                    <a:p>
                      <a:pPr marL="228600" marR="0" lvl="0" indent="-228600" algn="l" defTabSz="914400" rtl="0" eaLnBrk="1" fontAlgn="base" latinLnBrk="0" hangingPunct="1">
                        <a:lnSpc>
                          <a:spcPct val="100000"/>
                        </a:lnSpc>
                        <a:spcBef>
                          <a:spcPts val="0"/>
                        </a:spcBef>
                        <a:spcAft>
                          <a:spcPct val="0"/>
                        </a:spcAft>
                        <a:buClr>
                          <a:srgbClr val="009DDC"/>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Wash hands</a:t>
                      </a: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914420">
                <a:tc>
                  <a:txBody>
                    <a:bodyPr/>
                    <a:lstStyle/>
                    <a:p>
                      <a:pPr marL="228600" marR="0" lvl="0" indent="-228600" algn="l" defTabSz="914400" rtl="0" eaLnBrk="1" fontAlgn="base" latinLnBrk="0" hangingPunct="1">
                        <a:lnSpc>
                          <a:spcPct val="100000"/>
                        </a:lnSpc>
                        <a:spcBef>
                          <a:spcPts val="0"/>
                        </a:spcBef>
                        <a:spcAft>
                          <a:spcPct val="0"/>
                        </a:spcAft>
                        <a:buClr>
                          <a:srgbClr val="009DDC"/>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Cook food to minimum internal temperatures</a:t>
                      </a: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sp>
        <p:nvSpPr>
          <p:cNvPr id="55312"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2-7</a:t>
            </a:r>
          </a:p>
        </p:txBody>
      </p:sp>
      <p:sp>
        <p:nvSpPr>
          <p:cNvPr id="55313"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Bacteria That Cause Foodborne Illness </a:t>
            </a:r>
          </a:p>
        </p:txBody>
      </p:sp>
      <p:sp>
        <p:nvSpPr>
          <p:cNvPr id="115731" name="Rectangle 3"/>
          <p:cNvSpPr>
            <a:spLocks noChangeArrowheads="1"/>
          </p:cNvSpPr>
          <p:nvPr/>
        </p:nvSpPr>
        <p:spPr bwMode="auto">
          <a:xfrm>
            <a:off x="2057400" y="1143000"/>
            <a:ext cx="65690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tabLst>
                <a:tab pos="1144588" algn="l"/>
              </a:tabLst>
            </a:pPr>
            <a:r>
              <a:rPr lang="en-US" sz="2000" dirty="0" smtClean="0">
                <a:solidFill>
                  <a:schemeClr val="tx1"/>
                </a:solidFill>
              </a:rPr>
              <a:t>Bacteria</a:t>
            </a:r>
            <a:r>
              <a:rPr lang="en-US" sz="2000" b="0" dirty="0" smtClean="0">
                <a:solidFill>
                  <a:schemeClr val="tx1"/>
                </a:solidFill>
              </a:rPr>
              <a:t>:	</a:t>
            </a:r>
            <a:r>
              <a:rPr lang="en-US" sz="2000" b="0" i="1" dirty="0" smtClean="0">
                <a:solidFill>
                  <a:schemeClr val="tx1"/>
                </a:solidFill>
              </a:rPr>
              <a:t>Salmonella</a:t>
            </a:r>
            <a:r>
              <a:rPr lang="en-US" sz="2000" b="0" dirty="0" smtClean="0">
                <a:solidFill>
                  <a:schemeClr val="tx1"/>
                </a:solidFill>
              </a:rPr>
              <a:t> </a:t>
            </a:r>
            <a:r>
              <a:rPr lang="en-US" sz="2000" b="0" dirty="0">
                <a:solidFill>
                  <a:schemeClr val="tx1"/>
                </a:solidFill>
              </a:rPr>
              <a:t>Typhi (SAL-me-NEL-uh TI-fee</a:t>
            </a:r>
            <a:r>
              <a:rPr lang="en-US" sz="2000" b="0" dirty="0" smtClean="0">
                <a:solidFill>
                  <a:schemeClr val="tx1"/>
                </a:solidFill>
              </a:rPr>
              <a:t>)</a:t>
            </a:r>
          </a:p>
          <a:p>
            <a:pPr>
              <a:tabLst>
                <a:tab pos="1144588" algn="l"/>
              </a:tabLst>
            </a:pPr>
            <a:r>
              <a:rPr lang="en-US" sz="2000" dirty="0">
                <a:solidFill>
                  <a:schemeClr val="tx1"/>
                </a:solidFill>
              </a:rPr>
              <a:t>Source</a:t>
            </a:r>
            <a:r>
              <a:rPr lang="en-US" sz="2000" b="0" dirty="0">
                <a:solidFill>
                  <a:schemeClr val="tx1"/>
                </a:solidFill>
              </a:rPr>
              <a:t>: </a:t>
            </a:r>
            <a:r>
              <a:rPr lang="en-US" sz="2000" b="0" dirty="0" smtClean="0">
                <a:solidFill>
                  <a:schemeClr val="tx1"/>
                </a:solidFill>
              </a:rPr>
              <a:t>	People</a:t>
            </a:r>
            <a:endParaRPr lang="en-US" sz="2000" b="0" i="1"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243013"/>
            <a:ext cx="1484312" cy="809625"/>
          </a:xfrm>
          <a:prstGeom prst="rect">
            <a:avLst/>
          </a:prstGeom>
        </p:spPr>
      </p:pic>
    </p:spTree>
    <p:extLst>
      <p:ext uri="{BB962C8B-B14F-4D97-AF65-F5344CB8AC3E}">
        <p14:creationId xmlns:p14="http://schemas.microsoft.com/office/powerpoint/2010/main" val="121161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8051" name="Group 3"/>
          <p:cNvGraphicFramePr>
            <a:graphicFrameLocks noGrp="1"/>
          </p:cNvGraphicFramePr>
          <p:nvPr>
            <p:ph type="tbl" idx="1"/>
            <p:extLst>
              <p:ext uri="{D42A27DB-BD31-4B8C-83A1-F6EECF244321}">
                <p14:modId xmlns:p14="http://schemas.microsoft.com/office/powerpoint/2010/main" val="3608264827"/>
              </p:ext>
            </p:extLst>
          </p:nvPr>
        </p:nvGraphicFramePr>
        <p:xfrm>
          <a:off x="396875" y="2728913"/>
          <a:ext cx="8229600" cy="3648890"/>
        </p:xfrm>
        <a:graphic>
          <a:graphicData uri="http://schemas.openxmlformats.org/drawingml/2006/table">
            <a:tbl>
              <a:tblPr/>
              <a:tblGrid>
                <a:gridCol w="4179061"/>
                <a:gridCol w="4050539"/>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Bacteria</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r>
              <a:tr h="1142719">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Poultry and eggs</a:t>
                      </a:r>
                    </a:p>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Meat</a:t>
                      </a:r>
                    </a:p>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Milk and Dairy products</a:t>
                      </a:r>
                    </a:p>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Produce, such as tomatoes, peppers, and cantaloupes</a:t>
                      </a:r>
                      <a:endParaRPr lang="en-US" sz="1800" kern="1200" dirty="0" smtClean="0">
                        <a:solidFill>
                          <a:srgbClr val="231F20"/>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Cook poultry and eggs to minimum internal temperatures</a:t>
                      </a:r>
                    </a:p>
                  </a:txBody>
                  <a:tcPr marT="45730" marB="45730" horzOverflow="overflow">
                    <a:lnL w="12700" cap="flat" cmpd="sng" algn="ctr">
                      <a:solidFill>
                        <a:schemeClr val="bg2"/>
                      </a:solidFill>
                      <a:prstDash val="solid"/>
                      <a:round/>
                      <a:headEnd type="none" w="med" len="med"/>
                      <a:tailEnd type="none" w="med" len="med"/>
                    </a:lnL>
                    <a:lnR cap="flat">
                      <a:noFill/>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615967">
                <a:tc>
                  <a:txBody>
                    <a:bodyPr/>
                    <a:lstStyle/>
                    <a:p>
                      <a:pPr marL="228600" marR="0" lvl="0" indent="-228600" algn="l" defTabSz="914400" rtl="0" eaLnBrk="1" fontAlgn="base" latinLnBrk="0" hangingPunct="1">
                        <a:lnSpc>
                          <a:spcPct val="100000"/>
                        </a:lnSpc>
                        <a:spcBef>
                          <a:spcPts val="0"/>
                        </a:spcBef>
                        <a:spcAft>
                          <a:spcPct val="0"/>
                        </a:spcAft>
                        <a:buClr>
                          <a:srgbClr val="009DDC"/>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Prevent cross-contamination between poultry and ready-to-eat food</a:t>
                      </a: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914420">
                <a:tc>
                  <a:txBody>
                    <a:bodyPr/>
                    <a:lstStyle/>
                    <a:p>
                      <a:pPr marL="228600" marR="0" lvl="0" indent="-228600" algn="l" defTabSz="914400" rtl="0" eaLnBrk="1" fontAlgn="base" latinLnBrk="0" hangingPunct="1">
                        <a:lnSpc>
                          <a:spcPct val="100000"/>
                        </a:lnSpc>
                        <a:spcBef>
                          <a:spcPts val="0"/>
                        </a:spcBef>
                        <a:spcAft>
                          <a:spcPct val="0"/>
                        </a:spcAft>
                        <a:buClr>
                          <a:srgbClr val="009DDC"/>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Keep food handlers who are vomiting or have diarrhea and have been diagnosed with an illness from nontyphoidal </a:t>
                      </a:r>
                      <a:r>
                        <a:rPr lang="en-US" sz="1800" i="1" kern="1200" dirty="0" smtClean="0">
                          <a:solidFill>
                            <a:srgbClr val="231F20"/>
                          </a:solidFill>
                          <a:latin typeface="+mj-lt"/>
                          <a:ea typeface="+mn-ea"/>
                          <a:cs typeface="+mn-cs"/>
                        </a:rPr>
                        <a:t>Salmonella</a:t>
                      </a:r>
                      <a:r>
                        <a:rPr lang="en-US" sz="1800" kern="1200" dirty="0" smtClean="0">
                          <a:solidFill>
                            <a:srgbClr val="231F20"/>
                          </a:solidFill>
                          <a:latin typeface="+mj-lt"/>
                          <a:ea typeface="+mn-ea"/>
                          <a:cs typeface="+mn-cs"/>
                        </a:rPr>
                        <a:t> out of the operation</a:t>
                      </a: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sp>
        <p:nvSpPr>
          <p:cNvPr id="55312"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2-8</a:t>
            </a:r>
          </a:p>
        </p:txBody>
      </p:sp>
      <p:sp>
        <p:nvSpPr>
          <p:cNvPr id="55313"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Bacteria That Cause Foodborne Illness </a:t>
            </a:r>
          </a:p>
        </p:txBody>
      </p:sp>
      <p:sp>
        <p:nvSpPr>
          <p:cNvPr id="115731" name="Rectangle 3"/>
          <p:cNvSpPr>
            <a:spLocks noChangeArrowheads="1"/>
          </p:cNvSpPr>
          <p:nvPr/>
        </p:nvSpPr>
        <p:spPr bwMode="auto">
          <a:xfrm>
            <a:off x="2057400" y="1143000"/>
            <a:ext cx="708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tabLst>
                <a:tab pos="1144588" algn="l"/>
              </a:tabLst>
            </a:pPr>
            <a:r>
              <a:rPr lang="en-US" sz="2000" dirty="0" smtClean="0">
                <a:solidFill>
                  <a:schemeClr val="tx1"/>
                </a:solidFill>
              </a:rPr>
              <a:t>Bacteria</a:t>
            </a:r>
            <a:r>
              <a:rPr lang="en-US" sz="2000" b="0" dirty="0" smtClean="0">
                <a:solidFill>
                  <a:schemeClr val="tx1"/>
                </a:solidFill>
              </a:rPr>
              <a:t>:	Nontyphoidal </a:t>
            </a:r>
            <a:r>
              <a:rPr lang="en-US" sz="2000" b="0" i="1" dirty="0" smtClean="0">
                <a:solidFill>
                  <a:schemeClr val="tx1"/>
                </a:solidFill>
              </a:rPr>
              <a:t>Salmonella</a:t>
            </a:r>
            <a:r>
              <a:rPr lang="en-US" sz="2000" b="0" dirty="0" smtClean="0">
                <a:solidFill>
                  <a:schemeClr val="tx1"/>
                </a:solidFill>
              </a:rPr>
              <a:t> (</a:t>
            </a:r>
            <a:r>
              <a:rPr lang="en-US" sz="2000" b="0" dirty="0">
                <a:solidFill>
                  <a:schemeClr val="tx1"/>
                </a:solidFill>
              </a:rPr>
              <a:t>SAL-me-NEL-</a:t>
            </a:r>
            <a:r>
              <a:rPr lang="en-US" sz="2000" b="0" dirty="0" smtClean="0">
                <a:solidFill>
                  <a:schemeClr val="tx1"/>
                </a:solidFill>
              </a:rPr>
              <a:t>uh)</a:t>
            </a:r>
          </a:p>
          <a:p>
            <a:pPr>
              <a:tabLst>
                <a:tab pos="1144588" algn="l"/>
              </a:tabLst>
            </a:pPr>
            <a:r>
              <a:rPr lang="en-US" sz="2000" dirty="0">
                <a:solidFill>
                  <a:schemeClr val="tx1"/>
                </a:solidFill>
              </a:rPr>
              <a:t>Source</a:t>
            </a:r>
            <a:r>
              <a:rPr lang="en-US" sz="2000" b="0" dirty="0">
                <a:solidFill>
                  <a:schemeClr val="tx1"/>
                </a:solidFill>
              </a:rPr>
              <a:t>: </a:t>
            </a:r>
            <a:r>
              <a:rPr lang="en-US" sz="2000" b="0" dirty="0" smtClean="0">
                <a:solidFill>
                  <a:schemeClr val="tx1"/>
                </a:solidFill>
              </a:rPr>
              <a:t>	</a:t>
            </a:r>
            <a:r>
              <a:rPr lang="en-US" sz="2000" b="0" dirty="0">
                <a:solidFill>
                  <a:schemeClr val="tx1"/>
                </a:solidFill>
              </a:rPr>
              <a:t>Farm </a:t>
            </a:r>
            <a:r>
              <a:rPr lang="en-US" sz="2000" b="0" dirty="0" smtClean="0">
                <a:solidFill>
                  <a:schemeClr val="tx1"/>
                </a:solidFill>
              </a:rPr>
              <a:t>animals</a:t>
            </a:r>
            <a:endParaRPr lang="en-US" sz="2000" b="0" i="1" dirty="0">
              <a:solidFill>
                <a:schemeClr val="tx1"/>
              </a:solidFill>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0328" y="1233488"/>
            <a:ext cx="1483930" cy="88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08295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3" name="Text Box 3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2-9</a:t>
            </a:r>
          </a:p>
        </p:txBody>
      </p:sp>
      <p:sp>
        <p:nvSpPr>
          <p:cNvPr id="56334" name="Rectangle 37"/>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Major Bacteria That Cause Foodborne Illness </a:t>
            </a:r>
          </a:p>
        </p:txBody>
      </p:sp>
      <p:sp>
        <p:nvSpPr>
          <p:cNvPr id="117775" name="Rectangle 3"/>
          <p:cNvSpPr>
            <a:spLocks noChangeArrowheads="1"/>
          </p:cNvSpPr>
          <p:nvPr/>
        </p:nvSpPr>
        <p:spPr bwMode="auto">
          <a:xfrm>
            <a:off x="2057400" y="1143000"/>
            <a:ext cx="65471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p>
            <a:pPr>
              <a:tabLst>
                <a:tab pos="1144588" algn="l"/>
              </a:tabLst>
            </a:pPr>
            <a:r>
              <a:rPr lang="en-US" sz="2000" dirty="0" smtClean="0">
                <a:solidFill>
                  <a:schemeClr val="tx1"/>
                </a:solidFill>
              </a:rPr>
              <a:t>Bacteria</a:t>
            </a:r>
            <a:r>
              <a:rPr lang="en-US" sz="2000" b="0" dirty="0" smtClean="0">
                <a:solidFill>
                  <a:schemeClr val="tx1"/>
                </a:solidFill>
              </a:rPr>
              <a:t>:	</a:t>
            </a:r>
            <a:r>
              <a:rPr lang="en-US" sz="2000" b="0" i="1" dirty="0" smtClean="0">
                <a:solidFill>
                  <a:schemeClr val="tx1"/>
                </a:solidFill>
              </a:rPr>
              <a:t>Shigella</a:t>
            </a:r>
            <a:r>
              <a:rPr lang="en-US" sz="2000" b="0" dirty="0" smtClean="0">
                <a:solidFill>
                  <a:schemeClr val="tx1"/>
                </a:solidFill>
              </a:rPr>
              <a:t> </a:t>
            </a:r>
            <a:r>
              <a:rPr lang="en-US" sz="2000" b="0" dirty="0">
                <a:solidFill>
                  <a:schemeClr val="tx1"/>
                </a:solidFill>
              </a:rPr>
              <a:t>spp. (shi-GEL-uh</a:t>
            </a:r>
            <a:r>
              <a:rPr lang="en-US" sz="2000" b="0" dirty="0" smtClean="0">
                <a:solidFill>
                  <a:schemeClr val="tx1"/>
                </a:solidFill>
              </a:rPr>
              <a:t>)</a:t>
            </a:r>
          </a:p>
          <a:p>
            <a:pPr>
              <a:tabLst>
                <a:tab pos="1144588" algn="l"/>
              </a:tabLst>
            </a:pPr>
            <a:r>
              <a:rPr lang="en-US" sz="2000" dirty="0" smtClean="0">
                <a:solidFill>
                  <a:schemeClr val="tx1"/>
                </a:solidFill>
              </a:rPr>
              <a:t>Source</a:t>
            </a:r>
            <a:r>
              <a:rPr lang="en-US" sz="2000" b="0" dirty="0" smtClean="0">
                <a:solidFill>
                  <a:schemeClr val="tx1"/>
                </a:solidFill>
              </a:rPr>
              <a:t>:	</a:t>
            </a:r>
            <a:r>
              <a:rPr lang="en-US" sz="2000" b="0" dirty="0" smtClean="0">
                <a:solidFill>
                  <a:schemeClr val="tx1"/>
                </a:solidFill>
              </a:rPr>
              <a:t>Humans</a:t>
            </a:r>
            <a:endParaRPr lang="en-US" sz="2000" b="0" dirty="0">
              <a:solidFill>
                <a:srgbClr val="1E5298"/>
              </a:solidFill>
            </a:endParaRPr>
          </a:p>
        </p:txBody>
      </p:sp>
      <p:graphicFrame>
        <p:nvGraphicFramePr>
          <p:cNvPr id="9" name="Group 3"/>
          <p:cNvGraphicFramePr>
            <a:graphicFrameLocks/>
          </p:cNvGraphicFramePr>
          <p:nvPr>
            <p:extLst>
              <p:ext uri="{D42A27DB-BD31-4B8C-83A1-F6EECF244321}">
                <p14:modId xmlns:p14="http://schemas.microsoft.com/office/powerpoint/2010/main" val="1133306685"/>
              </p:ext>
            </p:extLst>
          </p:nvPr>
        </p:nvGraphicFramePr>
        <p:xfrm>
          <a:off x="396875" y="2728913"/>
          <a:ext cx="8229600" cy="3190811"/>
        </p:xfrm>
        <a:graphic>
          <a:graphicData uri="http://schemas.openxmlformats.org/drawingml/2006/table">
            <a:tbl>
              <a:tblPr/>
              <a:tblGrid>
                <a:gridCol w="4179061"/>
                <a:gridCol w="4050539"/>
              </a:tblGrid>
              <a:tr h="356990">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Food Linked with the Bacteria</a:t>
                      </a: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Prevention Measures</a:t>
                      </a:r>
                    </a:p>
                  </a:txBody>
                  <a:tcPr marT="45730" marB="45730" horzOverflow="overflow">
                    <a:lnL w="12700" cap="flat" cmpd="sng" algn="ctr">
                      <a:solidFill>
                        <a:schemeClr val="bg2"/>
                      </a:solidFill>
                      <a:prstDash val="solid"/>
                      <a:round/>
                      <a:headEnd type="none" w="med" len="med"/>
                      <a:tailEnd type="none" w="med" len="med"/>
                    </a:lnL>
                    <a:lnR cap="flat">
                      <a:noFill/>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r>
              <a:tr h="914420">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Food easily contaminated by hands, such as salads containing TCS food (potato, tuna, shrimp, macaroni, chicken)</a:t>
                      </a:r>
                      <a:endParaRPr lang="en-US" sz="1800" kern="1200" dirty="0" smtClean="0">
                        <a:solidFill>
                          <a:srgbClr val="231F20"/>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5CAB"/>
                        </a:buClr>
                        <a:buSzTx/>
                        <a:buFont typeface="Arial"/>
                        <a:buChar char="•"/>
                        <a:tabLst/>
                        <a:defRPr/>
                      </a:pP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Exclude food handlers who have diarrhea and have been diagnosed with an illness caused by </a:t>
                      </a:r>
                      <a:r>
                        <a:rPr kumimoji="0" lang="en-US" sz="1800" b="0" i="1" u="none" strike="noStrike" kern="1200" cap="none" spc="0" normalizeH="0" baseline="0" noProof="0" dirty="0" smtClean="0">
                          <a:ln>
                            <a:noFill/>
                          </a:ln>
                          <a:solidFill>
                            <a:srgbClr val="000000"/>
                          </a:solidFill>
                          <a:effectLst/>
                          <a:uLnTx/>
                          <a:uFillTx/>
                          <a:latin typeface="Arial Narrow"/>
                          <a:ea typeface="+mn-ea"/>
                          <a:cs typeface="+mn-cs"/>
                        </a:rPr>
                        <a:t>Shigella</a:t>
                      </a: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 spp. from the operation</a:t>
                      </a:r>
                    </a:p>
                    <a:p>
                      <a:pPr marL="285750" marR="0" lvl="0" indent="-285750" algn="l" defTabSz="914400" rtl="0" eaLnBrk="1" fontAlgn="auto" latinLnBrk="0" hangingPunct="1">
                        <a:lnSpc>
                          <a:spcPct val="100000"/>
                        </a:lnSpc>
                        <a:spcBef>
                          <a:spcPts val="0"/>
                        </a:spcBef>
                        <a:spcAft>
                          <a:spcPts val="0"/>
                        </a:spcAft>
                        <a:buClr>
                          <a:srgbClr val="005CAB"/>
                        </a:buClr>
                        <a:buSzTx/>
                        <a:buFont typeface="Arial"/>
                        <a:buChar char="•"/>
                        <a:tabLst/>
                        <a:defRPr/>
                      </a:pPr>
                      <a:r>
                        <a:rPr kumimoji="0" lang="en-US" sz="1800" b="0" i="0" u="none" strike="noStrike" kern="1200" cap="none" spc="0" normalizeH="0" baseline="0" noProof="0" dirty="0" smtClean="0">
                          <a:ln>
                            <a:noFill/>
                          </a:ln>
                          <a:solidFill>
                            <a:srgbClr val="000000"/>
                          </a:solidFill>
                          <a:effectLst/>
                          <a:uLnTx/>
                          <a:uFillTx/>
                          <a:latin typeface="Arial Narrow"/>
                          <a:ea typeface="+mn-ea"/>
                          <a:cs typeface="+mn-cs"/>
                        </a:rPr>
                        <a:t>Exclude food handlers who have diarrhea from the operation</a:t>
                      </a:r>
                      <a:endParaRPr kumimoji="0" lang="en-US" sz="1800" b="0" i="0" u="none" strike="noStrike" kern="1200" cap="none" spc="0" normalizeH="0" baseline="0" noProof="0" dirty="0" smtClean="0">
                        <a:ln>
                          <a:noFill/>
                        </a:ln>
                        <a:solidFill>
                          <a:srgbClr val="231F20"/>
                        </a:solidFill>
                        <a:effectLst/>
                        <a:uLnTx/>
                        <a:uFillTx/>
                        <a:latin typeface="Arial Narrow"/>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730661">
                <a:tc>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r>
                        <a:rPr lang="en-US" sz="1800" kern="1200" dirty="0" smtClean="0">
                          <a:solidFill>
                            <a:schemeClr val="tx1"/>
                          </a:solidFill>
                          <a:latin typeface="+mj-lt"/>
                          <a:ea typeface="+mn-ea"/>
                          <a:cs typeface="+mn-cs"/>
                        </a:rPr>
                        <a:t>Food that has made contact with contaminated water, such as produce</a:t>
                      </a:r>
                      <a:endParaRPr kumimoji="0" lang="en-US" sz="1800" b="0" i="0" u="none" strike="noStrike" cap="none" normalizeH="0" baseline="0" dirty="0" smtClean="0">
                        <a:ln>
                          <a:noFill/>
                        </a:ln>
                        <a:solidFill>
                          <a:schemeClr val="tx1"/>
                        </a:solidFill>
                        <a:effectLst/>
                        <a:latin typeface="+mj-lt"/>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rgbClr val="231F20"/>
                          </a:solidFill>
                          <a:latin typeface="+mj-lt"/>
                          <a:ea typeface="+mn-ea"/>
                          <a:cs typeface="+mn-cs"/>
                        </a:rPr>
                        <a:t>Wash hands</a:t>
                      </a: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545806">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100000"/>
                        <a:buFont typeface="Arial" pitchFamily="34" charset="0"/>
                        <a:buChar char="•"/>
                        <a:tabLst/>
                      </a:pPr>
                      <a:r>
                        <a:rPr lang="en-US" sz="1800" kern="1200" dirty="0" smtClean="0">
                          <a:solidFill>
                            <a:schemeClr val="tx1"/>
                          </a:solidFill>
                          <a:latin typeface="+mj-lt"/>
                          <a:ea typeface="+mn-ea"/>
                          <a:cs typeface="+mn-cs"/>
                        </a:rPr>
                        <a:t>Control flies inside and outside </a:t>
                      </a:r>
                      <a:br>
                        <a:rPr lang="en-US" sz="1800" kern="1200" dirty="0" smtClean="0">
                          <a:solidFill>
                            <a:schemeClr val="tx1"/>
                          </a:solidFill>
                          <a:latin typeface="+mj-lt"/>
                          <a:ea typeface="+mn-ea"/>
                          <a:cs typeface="+mn-cs"/>
                        </a:rPr>
                      </a:br>
                      <a:r>
                        <a:rPr lang="en-US" sz="1800" kern="1200" dirty="0" smtClean="0">
                          <a:solidFill>
                            <a:schemeClr val="tx1"/>
                          </a:solidFill>
                          <a:latin typeface="+mj-lt"/>
                          <a:ea typeface="+mn-ea"/>
                          <a:cs typeface="+mn-cs"/>
                        </a:rPr>
                        <a:t>the operation</a:t>
                      </a:r>
                      <a:endParaRPr lang="en-US" sz="1800" kern="1200" dirty="0" smtClean="0">
                        <a:solidFill>
                          <a:srgbClr val="231F20"/>
                        </a:solidFill>
                        <a:latin typeface="+mj-lt"/>
                        <a:ea typeface="+mn-ea"/>
                        <a:cs typeface="+mn-cs"/>
                      </a:endParaRPr>
                    </a:p>
                  </a:txBody>
                  <a:tcPr marT="45730" marB="45730" horzOverflow="overflow">
                    <a:lnL w="12700" cap="flat" cmpd="sng" algn="ctr">
                      <a:solidFill>
                        <a:schemeClr val="bg2"/>
                      </a:solidFill>
                      <a:prstDash val="solid"/>
                      <a:round/>
                      <a:headEnd type="none" w="med" len="med"/>
                      <a:tailEnd type="none" w="med" len="med"/>
                    </a:lnL>
                    <a:lnR cap="flat">
                      <a:noFill/>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243013"/>
            <a:ext cx="1479844" cy="809624"/>
          </a:xfrm>
          <a:prstGeom prst="rect">
            <a:avLst/>
          </a:prstGeom>
        </p:spPr>
      </p:pic>
    </p:spTree>
    <p:extLst>
      <p:ext uri="{BB962C8B-B14F-4D97-AF65-F5344CB8AC3E}">
        <p14:creationId xmlns:p14="http://schemas.microsoft.com/office/powerpoint/2010/main" val="18058994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18136</TotalTime>
  <Words>3023</Words>
  <Application>Microsoft Office PowerPoint</Application>
  <PresentationFormat>On-screen Show (4:3)</PresentationFormat>
  <Paragraphs>337</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3_SS5e_08_16hr</vt:lpstr>
      <vt:lpstr>4_SS5e_08_16hr</vt:lpstr>
      <vt:lpstr>PowerPoint Presentation</vt:lpstr>
      <vt:lpstr>How Contamination Happens</vt:lpstr>
      <vt:lpstr>How Contamination Happens</vt:lpstr>
      <vt:lpstr>Biological Contamination</vt:lpstr>
      <vt:lpstr>The “Big Six” Pathogens</vt:lpstr>
      <vt:lpstr>Major Bacteria That Cause Foodborne Illness</vt:lpstr>
      <vt:lpstr>Major Bacteria That Cause Foodborne Illness </vt:lpstr>
      <vt:lpstr>Major Bacteria That Cause Foodborne Illness </vt:lpstr>
      <vt:lpstr>Major Bacteria That Cause Foodborne Illness </vt:lpstr>
      <vt:lpstr>Major Bacteria That Cause Foodborne Illness </vt:lpstr>
      <vt:lpstr>Major Viruses that Cause Foodborne Illnesses</vt:lpstr>
      <vt:lpstr>Major Viruses That Cause Foodborne Illness </vt:lpstr>
      <vt:lpstr>Major Viruses That Cause Foodborne Illness </vt:lpstr>
      <vt:lpstr>Biological Toxins</vt:lpstr>
      <vt:lpstr>Biological Toxins</vt:lpstr>
      <vt:lpstr>Deliberate Contamination of Food</vt:lpstr>
      <vt:lpstr>Deliberate Contamination of Food</vt:lpstr>
      <vt:lpstr>Responding to a Foodborne-Illness Outbreak</vt:lpstr>
      <vt:lpstr>Responding to a Foodborne-Illness Outbreak</vt:lpstr>
      <vt:lpstr>Responding to a Foodborne-Illness Outbreak</vt:lpstr>
      <vt:lpstr>Preventing Allergic Reactions</vt:lpstr>
      <vt:lpstr>Avoiding Cross-Contact</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2389</cp:revision>
  <cp:lastPrinted>2012-03-16T18:45:25Z</cp:lastPrinted>
  <dcterms:created xsi:type="dcterms:W3CDTF">2006-02-24T04:29:02Z</dcterms:created>
  <dcterms:modified xsi:type="dcterms:W3CDTF">2014-07-08T20:19:41Z</dcterms:modified>
</cp:coreProperties>
</file>