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 id="2147484460" r:id="rId2"/>
  </p:sldMasterIdLst>
  <p:notesMasterIdLst>
    <p:notesMasterId r:id="rId23"/>
  </p:notesMasterIdLst>
  <p:handoutMasterIdLst>
    <p:handoutMasterId r:id="rId24"/>
  </p:handoutMasterIdLst>
  <p:sldIdLst>
    <p:sldId id="1973" r:id="rId3"/>
    <p:sldId id="1974" r:id="rId4"/>
    <p:sldId id="1975" r:id="rId5"/>
    <p:sldId id="1976" r:id="rId6"/>
    <p:sldId id="1977" r:id="rId7"/>
    <p:sldId id="1978" r:id="rId8"/>
    <p:sldId id="1979" r:id="rId9"/>
    <p:sldId id="1980" r:id="rId10"/>
    <p:sldId id="1981" r:id="rId11"/>
    <p:sldId id="1982" r:id="rId12"/>
    <p:sldId id="1983" r:id="rId13"/>
    <p:sldId id="1984" r:id="rId14"/>
    <p:sldId id="1985" r:id="rId15"/>
    <p:sldId id="1986" r:id="rId16"/>
    <p:sldId id="1987" r:id="rId17"/>
    <p:sldId id="1988" r:id="rId18"/>
    <p:sldId id="1989" r:id="rId19"/>
    <p:sldId id="1990" r:id="rId20"/>
    <p:sldId id="1991" r:id="rId21"/>
    <p:sldId id="1992" r:id="rId22"/>
  </p:sldIdLst>
  <p:sldSz cx="9144000" cy="6858000" type="screen4x3"/>
  <p:notesSz cx="7010400" cy="9296400"/>
  <p:custDataLst>
    <p:tags r:id="rId25"/>
  </p:custDataLst>
  <p:defaultTextStyle>
    <a:defPPr>
      <a:defRPr lang="en-US"/>
    </a:defPPr>
    <a:lvl1pPr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1pPr>
    <a:lvl2pPr marL="4572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2pPr>
    <a:lvl3pPr marL="9144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3pPr>
    <a:lvl4pPr marL="13716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4pPr>
    <a:lvl5pPr marL="18288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5pPr>
    <a:lvl6pPr marL="2286000" algn="l" defTabSz="457200" rtl="0" eaLnBrk="1" latinLnBrk="0" hangingPunct="1">
      <a:defRPr sz="3200" b="1" kern="1200">
        <a:solidFill>
          <a:srgbClr val="FFFFFF"/>
        </a:solidFill>
        <a:latin typeface="Arial" charset="0"/>
        <a:ea typeface="ＭＳ Ｐゴシック" charset="0"/>
        <a:cs typeface="ＭＳ Ｐゴシック" charset="0"/>
      </a:defRPr>
    </a:lvl6pPr>
    <a:lvl7pPr marL="2743200" algn="l" defTabSz="457200" rtl="0" eaLnBrk="1" latinLnBrk="0" hangingPunct="1">
      <a:defRPr sz="3200" b="1" kern="1200">
        <a:solidFill>
          <a:srgbClr val="FFFFFF"/>
        </a:solidFill>
        <a:latin typeface="Arial" charset="0"/>
        <a:ea typeface="ＭＳ Ｐゴシック" charset="0"/>
        <a:cs typeface="ＭＳ Ｐゴシック" charset="0"/>
      </a:defRPr>
    </a:lvl7pPr>
    <a:lvl8pPr marL="3200400" algn="l" defTabSz="457200" rtl="0" eaLnBrk="1" latinLnBrk="0" hangingPunct="1">
      <a:defRPr sz="3200" b="1" kern="1200">
        <a:solidFill>
          <a:srgbClr val="FFFFFF"/>
        </a:solidFill>
        <a:latin typeface="Arial" charset="0"/>
        <a:ea typeface="ＭＳ Ｐゴシック" charset="0"/>
        <a:cs typeface="ＭＳ Ｐゴシック" charset="0"/>
      </a:defRPr>
    </a:lvl8pPr>
    <a:lvl9pPr marL="3657600" algn="l" defTabSz="457200" rtl="0" eaLnBrk="1" latinLnBrk="0" hangingPunct="1">
      <a:defRPr sz="3200" b="1" kern="1200">
        <a:solidFill>
          <a:srgbClr val="FFFFFF"/>
        </a:solidFill>
        <a:latin typeface="Arial" charset="0"/>
        <a:ea typeface="ＭＳ Ｐゴシック" charset="0"/>
        <a:cs typeface="ＭＳ Ｐゴシック" charset="0"/>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E5298"/>
    <a:srgbClr val="231F20"/>
    <a:srgbClr val="CC0000"/>
    <a:srgbClr val="D6ECEE"/>
    <a:srgbClr val="EAEAEA"/>
    <a:srgbClr val="FFFFFF"/>
    <a:srgbClr val="5F5F5F"/>
    <a:srgbClr val="333333"/>
    <a:srgbClr val="009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23" autoAdjust="0"/>
    <p:restoredTop sz="74338" autoAdjust="0"/>
  </p:normalViewPr>
  <p:slideViewPr>
    <p:cSldViewPr snapToGrid="0">
      <p:cViewPr>
        <p:scale>
          <a:sx n="81" d="100"/>
          <a:sy n="81" d="100"/>
        </p:scale>
        <p:origin x="-1440" y="-384"/>
      </p:cViewPr>
      <p:guideLst>
        <p:guide orient="horz" pos="192"/>
        <p:guide orient="horz" pos="716"/>
        <p:guide orient="horz" pos="100"/>
        <p:guide orient="horz" pos="1728"/>
        <p:guide orient="horz" pos="2678"/>
        <p:guide orient="horz" pos="777"/>
        <p:guide orient="horz" pos="1293"/>
        <p:guide orient="horz" pos="2274"/>
        <p:guide pos="5364"/>
        <p:guide pos="4855"/>
        <p:guide pos="2807"/>
        <p:guide pos="2264"/>
        <p:guide pos="3502"/>
        <p:guide pos="3649"/>
        <p:guide pos="2122"/>
        <p:guide pos="406"/>
        <p:guide pos="853"/>
        <p:guide pos="244"/>
        <p:guide pos="892"/>
        <p:guide pos="5664"/>
      </p:guideLst>
    </p:cSldViewPr>
  </p:slideViewPr>
  <p:outlineViewPr>
    <p:cViewPr>
      <p:scale>
        <a:sx n="33" d="100"/>
        <a:sy n="33" d="100"/>
      </p:scale>
      <p:origin x="0" y="4136"/>
    </p:cViewPr>
  </p:outlineViewPr>
  <p:notesTextViewPr>
    <p:cViewPr>
      <p:scale>
        <a:sx n="100" d="100"/>
        <a:sy n="100" d="100"/>
      </p:scale>
      <p:origin x="0" y="0"/>
    </p:cViewPr>
  </p:notesTextViewPr>
  <p:sorterViewPr>
    <p:cViewPr>
      <p:scale>
        <a:sx n="70" d="100"/>
        <a:sy n="70" d="100"/>
      </p:scale>
      <p:origin x="0" y="0"/>
    </p:cViewPr>
  </p:sorterViewPr>
  <p:notesViewPr>
    <p:cSldViewPr>
      <p:cViewPr>
        <p:scale>
          <a:sx n="75" d="100"/>
          <a:sy n="75" d="100"/>
        </p:scale>
        <p:origin x="-3336" y="-372"/>
      </p:cViewPr>
      <p:guideLst>
        <p:guide orient="horz" pos="2856"/>
        <p:guide pos="624"/>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88067" name="Rectangle 3"/>
          <p:cNvSpPr>
            <a:spLocks noGrp="1" noChangeArrowheads="1"/>
          </p:cNvSpPr>
          <p:nvPr>
            <p:ph type="dt" sz="quarter" idx="1"/>
          </p:nvPr>
        </p:nvSpPr>
        <p:spPr bwMode="auto">
          <a:xfrm>
            <a:off x="3973513" y="0"/>
            <a:ext cx="30368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algn="r" defTabSz="925513">
              <a:defRPr sz="1200" b="0">
                <a:solidFill>
                  <a:schemeClr val="tx1"/>
                </a:solidFill>
                <a:ea typeface="+mn-ea"/>
                <a:cs typeface="+mn-cs"/>
              </a:defRPr>
            </a:lvl1pPr>
          </a:lstStyle>
          <a:p>
            <a:pPr>
              <a:defRPr/>
            </a:pPr>
            <a:endParaRPr lang="en-US" dirty="0"/>
          </a:p>
        </p:txBody>
      </p:sp>
      <p:sp>
        <p:nvSpPr>
          <p:cNvPr id="88068" name="Rectangle 4"/>
          <p:cNvSpPr>
            <a:spLocks noGrp="1" noChangeArrowheads="1"/>
          </p:cNvSpPr>
          <p:nvPr>
            <p:ph type="ftr" sz="quarter" idx="2"/>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88069" name="Rectangle 5"/>
          <p:cNvSpPr>
            <a:spLocks noGrp="1" noChangeArrowheads="1"/>
          </p:cNvSpPr>
          <p:nvPr>
            <p:ph type="sldNum" sz="quarter" idx="3"/>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algn="r" defTabSz="925513">
              <a:defRPr sz="1200" b="0">
                <a:solidFill>
                  <a:schemeClr val="tx1"/>
                </a:solidFill>
                <a:cs typeface="+mn-cs"/>
              </a:defRPr>
            </a:lvl1pPr>
          </a:lstStyle>
          <a:p>
            <a:pPr>
              <a:defRPr/>
            </a:pPr>
            <a:fld id="{00481EF4-5CB2-5446-B12D-99F9E709CA26}" type="slidenum">
              <a:rPr lang="en-US"/>
              <a:pPr>
                <a:defRPr/>
              </a:pPr>
              <a:t>‹#›</a:t>
            </a:fld>
            <a:endParaRPr lang="en-US" dirty="0"/>
          </a:p>
        </p:txBody>
      </p:sp>
    </p:spTree>
    <p:extLst>
      <p:ext uri="{BB962C8B-B14F-4D97-AF65-F5344CB8AC3E}">
        <p14:creationId xmlns:p14="http://schemas.microsoft.com/office/powerpoint/2010/main" val="1725774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algn="r" defTabSz="925513">
              <a:defRPr sz="1200" b="0">
                <a:solidFill>
                  <a:schemeClr val="tx1"/>
                </a:solidFill>
                <a:ea typeface="+mn-ea"/>
                <a:cs typeface="+mn-cs"/>
              </a:defRPr>
            </a:lvl1pPr>
          </a:lstStyle>
          <a:p>
            <a:pPr>
              <a:defRPr/>
            </a:pPr>
            <a:endParaRPr lang="en-US" dirty="0"/>
          </a:p>
        </p:txBody>
      </p:sp>
      <p:sp>
        <p:nvSpPr>
          <p:cNvPr id="2908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269" name="Rectangle 5"/>
          <p:cNvSpPr>
            <a:spLocks noGrp="1" noChangeArrowheads="1"/>
          </p:cNvSpPr>
          <p:nvPr>
            <p:ph type="body" sz="quarter" idx="3"/>
          </p:nvPr>
        </p:nvSpPr>
        <p:spPr bwMode="auto">
          <a:xfrm>
            <a:off x="701675" y="4416425"/>
            <a:ext cx="5608638"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algn="r" defTabSz="925513">
              <a:defRPr sz="1200" b="0">
                <a:solidFill>
                  <a:schemeClr val="tx1"/>
                </a:solidFill>
                <a:cs typeface="+mn-cs"/>
              </a:defRPr>
            </a:lvl1pPr>
          </a:lstStyle>
          <a:p>
            <a:pPr>
              <a:defRPr/>
            </a:pPr>
            <a:fld id="{E1470029-A89C-3948-A056-70844596351F}" type="slidenum">
              <a:rPr lang="en-US"/>
              <a:pPr>
                <a:defRPr/>
              </a:pPr>
              <a:t>‹#›</a:t>
            </a:fld>
            <a:endParaRPr lang="en-US" dirty="0"/>
          </a:p>
        </p:txBody>
      </p:sp>
    </p:spTree>
    <p:extLst>
      <p:ext uri="{BB962C8B-B14F-4D97-AF65-F5344CB8AC3E}">
        <p14:creationId xmlns:p14="http://schemas.microsoft.com/office/powerpoint/2010/main" val="3805569933"/>
      </p:ext>
    </p:extLst>
  </p:cSld>
  <p:clrMap bg1="lt1" tx1="dk1" bg2="lt2" tx2="dk2" accent1="accent1" accent2="accent2" accent3="accent3" accent4="accent4" accent5="accent5" accent6="accent6" hlink="hlink" folHlink="folHlink"/>
  <p:notesStyle>
    <a:lvl1pPr marL="2333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6905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11477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6049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20621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Slide Image Placeholder 1"/>
          <p:cNvSpPr>
            <a:spLocks noGrp="1" noRot="1" noChangeAspect="1" noTextEdit="1"/>
          </p:cNvSpPr>
          <p:nvPr>
            <p:ph type="sldImg"/>
          </p:nvPr>
        </p:nvSpPr>
        <p:spPr>
          <a:ln/>
        </p:spPr>
      </p:sp>
      <p:sp>
        <p:nvSpPr>
          <p:cNvPr id="402435"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
        <p:nvSpPr>
          <p:cNvPr id="402436" name="Slide Number Placeholder 3"/>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E495EC52-0243-9643-9D2B-9B2EC18CE35D}" type="slidenum">
              <a:rPr lang="en-US" sz="1200" b="0" smtClean="0">
                <a:solidFill>
                  <a:schemeClr val="tx1"/>
                </a:solidFill>
              </a:rPr>
              <a:pPr eaLnBrk="1" hangingPunct="1">
                <a:defRPr/>
              </a:pPr>
              <a:t>1</a:t>
            </a:fld>
            <a:endParaRPr lang="en-US" sz="1200" b="0" dirty="0" smtClean="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63B48D4C-943D-3A4A-8AD5-261DAB0434C1}" type="slidenum">
              <a:rPr lang="en-US" sz="1200" b="0" smtClean="0">
                <a:solidFill>
                  <a:prstClr val="black"/>
                </a:solidFill>
              </a:rPr>
              <a:pPr eaLnBrk="1" hangingPunct="1">
                <a:defRPr/>
              </a:pPr>
              <a:t>10</a:t>
            </a:fld>
            <a:endParaRPr lang="en-US" sz="1200" b="0" dirty="0" smtClean="0">
              <a:solidFill>
                <a:prstClr val="black"/>
              </a:solidFill>
            </a:endParaRPr>
          </a:p>
        </p:txBody>
      </p:sp>
      <p:sp>
        <p:nvSpPr>
          <p:cNvPr id="405507" name="Rectangle 2"/>
          <p:cNvSpPr>
            <a:spLocks noGrp="1" noRot="1" noChangeAspect="1" noChangeArrowheads="1" noTextEdit="1"/>
          </p:cNvSpPr>
          <p:nvPr>
            <p:ph type="sldImg"/>
          </p:nvPr>
        </p:nvSpPr>
        <p:spPr>
          <a:ln/>
        </p:spPr>
      </p:sp>
      <p:sp>
        <p:nvSpPr>
          <p:cNvPr id="405508" name="Rectangle 3"/>
          <p:cNvSpPr>
            <a:spLocks noGrp="1" noChangeArrowheads="1"/>
          </p:cNvSpPr>
          <p:nvPr>
            <p:ph type="body" idx="1"/>
          </p:nvPr>
        </p:nvSpPr>
        <p:spPr>
          <a:xfrm>
            <a:off x="876300" y="4497388"/>
            <a:ext cx="5484813" cy="47228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8498" tIns="49249" rIns="98498" bIns="49249"/>
          <a:lstStyle/>
          <a:p>
            <a:pPr marL="114300" indent="-114300" eaLnBrk="1" hangingPunct="1">
              <a:defRPr/>
            </a:pPr>
            <a:endParaRPr lang="en-US" dirty="0">
              <a:latin typeface="Times New Roman"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6686FA09-A99E-0448-B1FC-AE23899095D6}" type="slidenum">
              <a:rPr lang="en-US" sz="1200" b="0" smtClean="0">
                <a:solidFill>
                  <a:schemeClr val="tx1"/>
                </a:solidFill>
              </a:rPr>
              <a:pPr eaLnBrk="1" hangingPunct="1">
                <a:defRPr/>
              </a:pPr>
              <a:t>11</a:t>
            </a:fld>
            <a:endParaRPr lang="en-US" sz="1200" b="0" dirty="0" smtClean="0">
              <a:solidFill>
                <a:schemeClr val="tx1"/>
              </a:solidFill>
            </a:endParaRPr>
          </a:p>
        </p:txBody>
      </p:sp>
      <p:sp>
        <p:nvSpPr>
          <p:cNvPr id="419843" name="Rectangle 2"/>
          <p:cNvSpPr>
            <a:spLocks noGrp="1" noRot="1" noChangeAspect="1" noChangeArrowheads="1" noTextEdit="1"/>
          </p:cNvSpPr>
          <p:nvPr>
            <p:ph type="sldImg"/>
          </p:nvPr>
        </p:nvSpPr>
        <p:spPr>
          <a:ln/>
        </p:spPr>
      </p:sp>
      <p:sp>
        <p:nvSpPr>
          <p:cNvPr id="419844" name="Rectangle 3"/>
          <p:cNvSpPr>
            <a:spLocks noGrp="1" noChangeArrowheads="1"/>
          </p:cNvSpPr>
          <p:nvPr>
            <p:ph type="body" idx="1"/>
          </p:nvPr>
        </p:nvSpPr>
        <p:spPr>
          <a:xfrm>
            <a:off x="876300" y="4478338"/>
            <a:ext cx="5484813" cy="474186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marL="114300" indent="-114300" eaLnBrk="1" hangingPunct="1">
              <a:buFontTx/>
              <a:buChar char="•"/>
              <a:defRPr/>
            </a:pPr>
            <a:r>
              <a:rPr lang="en-US" dirty="0">
                <a:latin typeface="Times New Roman" charset="0"/>
                <a:cs typeface="+mn-cs"/>
              </a:rPr>
              <a:t>Labeling food is important for many reasons. Illnesses have occurred when unlabeled chemicals were mistaken for food such as flour, sugar, and baking powder. Customers have also suffered allergic reactions when food was unknowingly prepped with a food allergen that was not labeled.</a:t>
            </a:r>
          </a:p>
          <a:p>
            <a:pPr marL="114300" indent="-114300" eaLnBrk="1" hangingPunct="1">
              <a:buFontTx/>
              <a:buChar char="•"/>
              <a:defRPr/>
            </a:pPr>
            <a:r>
              <a:rPr lang="en-US" dirty="0">
                <a:latin typeface="Times New Roman" charset="0"/>
                <a:cs typeface="+mn-cs"/>
              </a:rPr>
              <a:t>It is not necessary to label food if clearly it will not be mistaken for another item. The food must be easily identified by sight</a:t>
            </a:r>
          </a:p>
          <a:p>
            <a:pPr marL="114300" indent="-114300" eaLnBrk="1" hangingPunct="1">
              <a:lnSpc>
                <a:spcPct val="80000"/>
              </a:lnSpc>
              <a:spcBef>
                <a:spcPct val="50000"/>
              </a:spcBef>
              <a:defRPr/>
            </a:pPr>
            <a:endParaRPr lang="en-US" dirty="0">
              <a:latin typeface="Times New Roman"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7B25163D-CAD0-5B43-AFDE-1DF096F658B4}" type="slidenum">
              <a:rPr lang="en-US" sz="1200" b="0" smtClean="0">
                <a:solidFill>
                  <a:schemeClr val="tx1"/>
                </a:solidFill>
              </a:rPr>
              <a:pPr eaLnBrk="1" hangingPunct="1">
                <a:defRPr/>
              </a:pPr>
              <a:t>12</a:t>
            </a:fld>
            <a:endParaRPr lang="en-US" sz="1200" b="0" dirty="0" smtClean="0">
              <a:solidFill>
                <a:schemeClr val="tx1"/>
              </a:solidFill>
            </a:endParaRPr>
          </a:p>
        </p:txBody>
      </p:sp>
      <p:sp>
        <p:nvSpPr>
          <p:cNvPr id="420867" name="Rectangle 2"/>
          <p:cNvSpPr>
            <a:spLocks noGrp="1" noRot="1" noChangeAspect="1" noChangeArrowheads="1" noTextEdit="1"/>
          </p:cNvSpPr>
          <p:nvPr>
            <p:ph type="sldImg"/>
          </p:nvPr>
        </p:nvSpPr>
        <p:spPr>
          <a:ln/>
        </p:spPr>
      </p:sp>
      <p:sp>
        <p:nvSpPr>
          <p:cNvPr id="420868" name="Rectangle 3"/>
          <p:cNvSpPr>
            <a:spLocks noGrp="1" noChangeArrowheads="1"/>
          </p:cNvSpPr>
          <p:nvPr>
            <p:ph type="body" idx="1"/>
          </p:nvPr>
        </p:nvSpPr>
        <p:spPr>
          <a:xfrm>
            <a:off x="876300" y="4478338"/>
            <a:ext cx="5484813" cy="474186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marL="114300" indent="-114300" eaLnBrk="1" hangingPunct="1">
              <a:buFontTx/>
              <a:buChar char="•"/>
              <a:defRPr/>
            </a:pPr>
            <a:r>
              <a:rPr lang="en-US" dirty="0">
                <a:latin typeface="Times New Roman" charset="0"/>
                <a:cs typeface="+mn-cs"/>
              </a:rPr>
              <a:t>Food packaged in the operation that is being sold to customers for use at home must be labeled. The label must include the information on the slide.</a:t>
            </a:r>
          </a:p>
          <a:p>
            <a:pPr marL="114300" indent="-114300" eaLnBrk="1" hangingPunct="1">
              <a:buFontTx/>
              <a:buChar char="•"/>
              <a:defRPr/>
            </a:pPr>
            <a:r>
              <a:rPr lang="en-US" dirty="0">
                <a:latin typeface="Times New Roman" charset="0"/>
                <a:cs typeface="+mn-cs"/>
              </a:rPr>
              <a:t>Naming the source of each major food allergen contained in the food is not necessary if the source is already part of the common name of the ingredient. </a:t>
            </a:r>
          </a:p>
          <a:p>
            <a:pPr marL="114300" indent="-114300" eaLnBrk="1" hangingPunct="1">
              <a:buFontTx/>
              <a:buChar char="•"/>
              <a:defRPr/>
            </a:pPr>
            <a:endParaRPr lang="en-US" dirty="0">
              <a:latin typeface="Times New Roman" charset="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018AFC03-90D1-9348-B3DA-9D8FBF0B8B23}" type="slidenum">
              <a:rPr lang="en-US" sz="1200" b="0" smtClean="0">
                <a:solidFill>
                  <a:schemeClr val="tx1"/>
                </a:solidFill>
              </a:rPr>
              <a:pPr eaLnBrk="1" hangingPunct="1">
                <a:defRPr/>
              </a:pPr>
              <a:t>13</a:t>
            </a:fld>
            <a:endParaRPr lang="en-US" sz="1200" b="0" dirty="0" smtClean="0">
              <a:solidFill>
                <a:schemeClr val="tx1"/>
              </a:solidFill>
            </a:endParaRPr>
          </a:p>
        </p:txBody>
      </p:sp>
      <p:sp>
        <p:nvSpPr>
          <p:cNvPr id="421891" name="Rectangle 2"/>
          <p:cNvSpPr>
            <a:spLocks noGrp="1" noRot="1" noChangeAspect="1" noChangeArrowheads="1" noTextEdit="1"/>
          </p:cNvSpPr>
          <p:nvPr>
            <p:ph type="sldImg"/>
          </p:nvPr>
        </p:nvSpPr>
        <p:spPr>
          <a:ln/>
        </p:spPr>
      </p:sp>
      <p:sp>
        <p:nvSpPr>
          <p:cNvPr id="290819" name="TextBox 1"/>
          <p:cNvSpPr txBox="1">
            <a:spLocks noChangeArrowheads="1"/>
          </p:cNvSpPr>
          <p:nvPr/>
        </p:nvSpPr>
        <p:spPr bwMode="auto">
          <a:xfrm>
            <a:off x="876300" y="4419600"/>
            <a:ext cx="51435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rgbClr val="FFFFFF"/>
                </a:solidFill>
                <a:latin typeface="Arial" charset="0"/>
                <a:ea typeface="ＭＳ Ｐゴシック" charset="0"/>
                <a:cs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r>
              <a:rPr lang="en-US" sz="1200" dirty="0">
                <a:solidFill>
                  <a:schemeClr val="tx1"/>
                </a:solidFill>
                <a:latin typeface="Times New Roman" charset="0"/>
                <a:cs typeface="Times New Roman" charset="0"/>
              </a:rPr>
              <a:t>Instructor Notes</a:t>
            </a:r>
          </a:p>
          <a:p>
            <a:pPr marL="171450" indent="-171450" eaLnBrk="1" hangingPunct="1">
              <a:buFont typeface="Arial" pitchFamily="34" charset="0"/>
              <a:buChar char="•"/>
            </a:pPr>
            <a:r>
              <a:rPr lang="en-US" sz="1200" b="0" dirty="0">
                <a:solidFill>
                  <a:schemeClr val="tx1"/>
                </a:solidFill>
                <a:latin typeface="Times New Roman" charset="0"/>
                <a:cs typeface="Times New Roman" charset="0"/>
              </a:rPr>
              <a:t>Refrigeration slows the growth of most bacteria. Some types, such as Listeria monocytogenes, grow well at refrigeration temperatures. When food is refrigerated for long periods of time, these bacteria can grow enough to cause illness. For this reason, ready-to-eat TCS food must be marked if held for longer than 24 hours. It must indicate when the food must be sold, eaten, or thrown out.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9048F4C1-3C6B-4845-B4A7-9BB1EEA768AA}" type="slidenum">
              <a:rPr lang="en-US" sz="1200" b="0" smtClean="0">
                <a:solidFill>
                  <a:schemeClr val="tx1"/>
                </a:solidFill>
              </a:rPr>
              <a:pPr eaLnBrk="1" hangingPunct="1">
                <a:defRPr/>
              </a:pPr>
              <a:t>14</a:t>
            </a:fld>
            <a:endParaRPr lang="en-US" sz="1200" b="0" dirty="0" smtClean="0">
              <a:solidFill>
                <a:schemeClr val="tx1"/>
              </a:solidFill>
            </a:endParaRPr>
          </a:p>
        </p:txBody>
      </p:sp>
      <p:sp>
        <p:nvSpPr>
          <p:cNvPr id="422915" name="Rectangle 2"/>
          <p:cNvSpPr>
            <a:spLocks noGrp="1" noRot="1" noChangeAspect="1" noChangeArrowheads="1" noTextEdit="1"/>
          </p:cNvSpPr>
          <p:nvPr>
            <p:ph type="sldImg"/>
          </p:nvPr>
        </p:nvSpPr>
        <p:spPr>
          <a:ln/>
        </p:spPr>
      </p:sp>
      <p:sp>
        <p:nvSpPr>
          <p:cNvPr id="5" name="Notes Placeholder 1"/>
          <p:cNvSpPr>
            <a:spLocks noGrp="1"/>
          </p:cNvSpPr>
          <p:nvPr>
            <p:ph type="body" idx="3"/>
          </p:nvPr>
        </p:nvSpPr>
        <p:spPr>
          <a:xfrm>
            <a:off x="701675" y="4416425"/>
            <a:ext cx="5608638" cy="4183063"/>
          </a:xfrm>
        </p:spPr>
        <p:txBody>
          <a:bodyPr/>
          <a:lstStyle/>
          <a:p>
            <a:endParaRPr lang="en-US"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60FD5921-2DEB-8549-B44F-BEE03304F576}" type="slidenum">
              <a:rPr lang="en-US" sz="1200" b="0" smtClean="0">
                <a:solidFill>
                  <a:schemeClr val="tx1"/>
                </a:solidFill>
              </a:rPr>
              <a:pPr eaLnBrk="1" hangingPunct="1">
                <a:defRPr/>
              </a:pPr>
              <a:t>15</a:t>
            </a:fld>
            <a:endParaRPr lang="en-US" sz="1200" b="0" dirty="0" smtClean="0">
              <a:solidFill>
                <a:schemeClr val="tx1"/>
              </a:solidFill>
            </a:endParaRPr>
          </a:p>
        </p:txBody>
      </p:sp>
      <p:sp>
        <p:nvSpPr>
          <p:cNvPr id="423939" name="Rectangle 2"/>
          <p:cNvSpPr>
            <a:spLocks noGrp="1" noRot="1" noChangeAspect="1" noChangeArrowheads="1" noTextEdit="1"/>
          </p:cNvSpPr>
          <p:nvPr>
            <p:ph type="sldImg"/>
          </p:nvPr>
        </p:nvSpPr>
        <p:spPr>
          <a:ln/>
        </p:spPr>
      </p:sp>
      <p:sp>
        <p:nvSpPr>
          <p:cNvPr id="3" name="Notes Placeholder 2"/>
          <p:cNvSpPr>
            <a:spLocks noGrp="1"/>
          </p:cNvSpPr>
          <p:nvPr>
            <p:ph type="body" idx="1"/>
          </p:nvPr>
        </p:nvSpPr>
        <p:spPr>
          <a:xfrm>
            <a:off x="647700" y="4533900"/>
            <a:ext cx="5608638" cy="4183063"/>
          </a:xfrm>
        </p:spPr>
        <p:txBody>
          <a:bodyPr/>
          <a:lstStyle/>
          <a:p>
            <a:pPr>
              <a:defRPr/>
            </a:pPr>
            <a:r>
              <a:rPr lang="en-US" b="1" dirty="0">
                <a:cs typeface="Times New Roman" pitchFamily="18" charset="0"/>
              </a:rPr>
              <a:t>Instructor Notes</a:t>
            </a:r>
          </a:p>
          <a:p>
            <a:pPr marL="171450" indent="-171450">
              <a:buFont typeface="Arial" pitchFamily="34" charset="0"/>
              <a:buChar char="•"/>
              <a:defRPr/>
            </a:pPr>
            <a:r>
              <a:rPr lang="en-US" dirty="0">
                <a:cs typeface="Times New Roman" pitchFamily="18" charset="0"/>
              </a:rPr>
              <a:t>Operations have a variety of systems for date marking. Some write the day or date the food was prepped on the label. Others write the use-by day or date on the </a:t>
            </a:r>
            <a:r>
              <a:rPr lang="en-US" dirty="0" smtClean="0">
                <a:cs typeface="Times New Roman" pitchFamily="18" charset="0"/>
              </a:rPr>
              <a:t>label.</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37AE794C-009E-9B47-99FA-5307D6C0A05A}" type="slidenum">
              <a:rPr lang="en-US" sz="1200" b="0" smtClean="0">
                <a:solidFill>
                  <a:schemeClr val="tx1"/>
                </a:solidFill>
              </a:rPr>
              <a:pPr eaLnBrk="1" hangingPunct="1">
                <a:defRPr/>
              </a:pPr>
              <a:t>16</a:t>
            </a:fld>
            <a:endParaRPr lang="en-US" sz="1200" b="0" dirty="0" smtClean="0">
              <a:solidFill>
                <a:schemeClr val="tx1"/>
              </a:solidFill>
            </a:endParaRPr>
          </a:p>
        </p:txBody>
      </p:sp>
      <p:sp>
        <p:nvSpPr>
          <p:cNvPr id="424963"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01675" y="4533900"/>
            <a:ext cx="5608638" cy="4183063"/>
          </a:xfrm>
        </p:spPr>
        <p:txBody>
          <a:bodyPr/>
          <a:lstStyle/>
          <a:p>
            <a:endParaRPr lang="en-US" b="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0395D3AE-781A-9E42-92C0-080CD5B26A8F}" type="slidenum">
              <a:rPr lang="en-US" sz="1200" b="0" smtClean="0">
                <a:solidFill>
                  <a:schemeClr val="tx1"/>
                </a:solidFill>
              </a:rPr>
              <a:pPr eaLnBrk="1" hangingPunct="1">
                <a:defRPr/>
              </a:pPr>
              <a:t>17</a:t>
            </a:fld>
            <a:endParaRPr lang="en-US" sz="1200" b="0" dirty="0" smtClean="0">
              <a:solidFill>
                <a:schemeClr val="tx1"/>
              </a:solidFill>
            </a:endParaRPr>
          </a:p>
        </p:txBody>
      </p:sp>
      <p:sp>
        <p:nvSpPr>
          <p:cNvPr id="425987" name="Rectangle 2"/>
          <p:cNvSpPr>
            <a:spLocks noGrp="1" noRot="1" noChangeAspect="1" noChangeArrowheads="1" noTextEdit="1"/>
          </p:cNvSpPr>
          <p:nvPr>
            <p:ph type="sldImg"/>
          </p:nvPr>
        </p:nvSpPr>
        <p:spPr>
          <a:ln/>
        </p:spPr>
      </p:sp>
      <p:sp>
        <p:nvSpPr>
          <p:cNvPr id="3" name="Notes Placeholder 2"/>
          <p:cNvSpPr>
            <a:spLocks noGrp="1"/>
          </p:cNvSpPr>
          <p:nvPr>
            <p:ph type="body" idx="1"/>
          </p:nvPr>
        </p:nvSpPr>
        <p:spPr>
          <a:xfrm>
            <a:off x="701675" y="4648200"/>
            <a:ext cx="5608638" cy="4183063"/>
          </a:xfrm>
        </p:spPr>
        <p:txBody>
          <a:bodyPr/>
          <a:lstStyle/>
          <a:p>
            <a:pPr>
              <a:defRPr/>
            </a:pPr>
            <a:r>
              <a:rPr lang="en-US" b="1" dirty="0">
                <a:cs typeface="Times New Roman" pitchFamily="18" charset="0"/>
              </a:rPr>
              <a:t>Instructor Notes</a:t>
            </a:r>
          </a:p>
          <a:p>
            <a:pPr marL="171450" indent="-171450">
              <a:buFont typeface="Arial" pitchFamily="34" charset="0"/>
              <a:buChar char="•"/>
              <a:defRPr/>
            </a:pPr>
            <a:r>
              <a:rPr lang="en-US" dirty="0">
                <a:cs typeface="Times New Roman" pitchFamily="18" charset="0"/>
              </a:rPr>
              <a:t>Pathogens can grow when food is not stored at the correct temperature. Follow the guidelines on the slide to keep food safe.</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8E2C9006-CD80-4649-8338-F05E84F82CE3}" type="slidenum">
              <a:rPr lang="en-US" sz="1200" b="0" smtClean="0">
                <a:solidFill>
                  <a:schemeClr val="tx1"/>
                </a:solidFill>
              </a:rPr>
              <a:pPr eaLnBrk="1" hangingPunct="1">
                <a:defRPr/>
              </a:pPr>
              <a:t>18</a:t>
            </a:fld>
            <a:endParaRPr lang="en-US" sz="1200" b="0" dirty="0" smtClean="0">
              <a:solidFill>
                <a:schemeClr val="tx1"/>
              </a:solidFill>
            </a:endParaRPr>
          </a:p>
        </p:txBody>
      </p:sp>
      <p:sp>
        <p:nvSpPr>
          <p:cNvPr id="428035"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a:xfrm>
            <a:off x="876300" y="4465638"/>
            <a:ext cx="5319713"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30" tIns="46415" rIns="92830" bIns="46415"/>
          <a:lstStyle/>
          <a:p>
            <a:pPr marL="114300" indent="-114300" eaLnBrk="1" hangingPunct="1"/>
            <a:r>
              <a:rPr lang="en-US" b="1" dirty="0">
                <a:latin typeface="Times New Roman" charset="0"/>
              </a:rPr>
              <a:t>Instructor </a:t>
            </a:r>
            <a:r>
              <a:rPr lang="en-US" b="1" dirty="0" smtClean="0">
                <a:latin typeface="Times New Roman" charset="0"/>
              </a:rPr>
              <a:t>Notes</a:t>
            </a:r>
            <a:endParaRPr lang="en-US" dirty="0">
              <a:latin typeface="Times New Roman" charset="0"/>
            </a:endParaRPr>
          </a:p>
          <a:p>
            <a:pPr marL="114300" indent="-114300" eaLnBrk="1" hangingPunct="1">
              <a:buFontTx/>
              <a:buChar char="•"/>
            </a:pPr>
            <a:r>
              <a:rPr lang="en-US" dirty="0">
                <a:latin typeface="Times New Roman" charset="0"/>
              </a:rPr>
              <a:t>Food must be rotated in storage to maintain quality and limit the growth of pathogens. Food items must be rotated so that those with the earliest use-by or expiration dates are used before items with later dates.</a:t>
            </a:r>
          </a:p>
          <a:p>
            <a:pPr marL="114300" indent="-114300" eaLnBrk="1" hangingPunct="1">
              <a:buFontTx/>
              <a:buChar char="•"/>
            </a:pPr>
            <a:r>
              <a:rPr lang="en-US" dirty="0">
                <a:latin typeface="Times New Roman" charset="0"/>
              </a:rPr>
              <a:t>Many operations use the first-in, first-out (FIFO) method to rotate their refrigerated, frozen, and dry food during storage. </a:t>
            </a:r>
            <a:r>
              <a:rPr lang="en-US" dirty="0" smtClean="0">
                <a:latin typeface="Times New Roman" charset="0"/>
              </a:rPr>
              <a:t>The slide explains </a:t>
            </a:r>
            <a:r>
              <a:rPr lang="en-US" dirty="0">
                <a:latin typeface="Times New Roman" charset="0"/>
              </a:rPr>
              <a:t>one way to use the FIFO method.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A1D2675B-B685-7F4B-8784-94D433AADB90}" type="slidenum">
              <a:rPr lang="en-US" sz="1200" b="0" smtClean="0">
                <a:solidFill>
                  <a:schemeClr val="tx1"/>
                </a:solidFill>
              </a:rPr>
              <a:pPr eaLnBrk="1" hangingPunct="1">
                <a:defRPr/>
              </a:pPr>
              <a:t>19</a:t>
            </a:fld>
            <a:endParaRPr lang="en-US" sz="1200" b="0" dirty="0" smtClean="0">
              <a:solidFill>
                <a:schemeClr val="tx1"/>
              </a:solidFill>
            </a:endParaRPr>
          </a:p>
        </p:txBody>
      </p:sp>
      <p:sp>
        <p:nvSpPr>
          <p:cNvPr id="429059"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876300" y="4468813"/>
            <a:ext cx="5319713" cy="42941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30" tIns="46415" rIns="92830" bIns="46415"/>
          <a:lstStyle/>
          <a:p>
            <a:pPr marL="0" indent="0" eaLnBrk="1" hangingPunct="1">
              <a:defRPr/>
            </a:pPr>
            <a:endParaRPr lang="en-US" b="1" dirty="0" smtClean="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63B48D4C-943D-3A4A-8AD5-261DAB0434C1}" type="slidenum">
              <a:rPr lang="en-US" sz="1200" b="0" smtClean="0">
                <a:solidFill>
                  <a:prstClr val="black"/>
                </a:solidFill>
              </a:rPr>
              <a:pPr eaLnBrk="1" hangingPunct="1">
                <a:defRPr/>
              </a:pPr>
              <a:t>2</a:t>
            </a:fld>
            <a:endParaRPr lang="en-US" sz="1200" b="0" dirty="0" smtClean="0">
              <a:solidFill>
                <a:prstClr val="black"/>
              </a:solidFill>
            </a:endParaRPr>
          </a:p>
        </p:txBody>
      </p:sp>
      <p:sp>
        <p:nvSpPr>
          <p:cNvPr id="405507" name="Rectangle 2"/>
          <p:cNvSpPr>
            <a:spLocks noGrp="1" noRot="1" noChangeAspect="1" noChangeArrowheads="1" noTextEdit="1"/>
          </p:cNvSpPr>
          <p:nvPr>
            <p:ph type="sldImg"/>
          </p:nvPr>
        </p:nvSpPr>
        <p:spPr>
          <a:ln/>
        </p:spPr>
      </p:sp>
      <p:sp>
        <p:nvSpPr>
          <p:cNvPr id="405508" name="Rectangle 3"/>
          <p:cNvSpPr>
            <a:spLocks noGrp="1" noChangeArrowheads="1"/>
          </p:cNvSpPr>
          <p:nvPr>
            <p:ph type="body" idx="1"/>
          </p:nvPr>
        </p:nvSpPr>
        <p:spPr>
          <a:xfrm>
            <a:off x="876300" y="4497388"/>
            <a:ext cx="5484813" cy="47228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8498" tIns="49249" rIns="98498" bIns="49249"/>
          <a:lstStyle/>
          <a:p>
            <a:pPr marL="114300" indent="-114300" eaLnBrk="1" hangingPunct="1">
              <a:defRPr/>
            </a:pPr>
            <a:endParaRPr lang="en-US" dirty="0">
              <a:latin typeface="Times New Roman" charset="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23CC3F5C-04D0-804A-9BD8-F86B66BC2EB7}" type="slidenum">
              <a:rPr lang="en-US" sz="1200" b="0" smtClean="0">
                <a:solidFill>
                  <a:schemeClr val="tx1"/>
                </a:solidFill>
              </a:rPr>
              <a:pPr eaLnBrk="1" hangingPunct="1">
                <a:defRPr/>
              </a:pPr>
              <a:t>20</a:t>
            </a:fld>
            <a:endParaRPr lang="en-US" sz="1200" b="0" dirty="0" smtClean="0">
              <a:solidFill>
                <a:schemeClr val="tx1"/>
              </a:solidFill>
            </a:endParaRPr>
          </a:p>
        </p:txBody>
      </p:sp>
      <p:sp>
        <p:nvSpPr>
          <p:cNvPr id="434179" name="Rectangle 2"/>
          <p:cNvSpPr>
            <a:spLocks noGrp="1" noRot="1" noChangeAspect="1" noChangeArrowheads="1" noTextEdit="1"/>
          </p:cNvSpPr>
          <p:nvPr>
            <p:ph type="sldImg"/>
          </p:nvPr>
        </p:nvSpPr>
        <p:spPr>
          <a:ln/>
        </p:spPr>
      </p:sp>
      <p:sp>
        <p:nvSpPr>
          <p:cNvPr id="434180" name="Rectangle 3"/>
          <p:cNvSpPr>
            <a:spLocks noGrp="1" noChangeArrowheads="1"/>
          </p:cNvSpPr>
          <p:nvPr>
            <p:ph type="body" idx="1"/>
          </p:nvPr>
        </p:nvSpPr>
        <p:spPr>
          <a:xfrm>
            <a:off x="876300" y="4497388"/>
            <a:ext cx="5484813" cy="36941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8130" tIns="49066" rIns="98130" bIns="49066"/>
          <a:lstStyle/>
          <a:p>
            <a:pPr marL="114300" indent="-114300" eaLnBrk="1" hangingPunct="1">
              <a:defRPr/>
            </a:pPr>
            <a:endParaRPr lang="en-US" b="1" dirty="0">
              <a:latin typeface="Times New Roman"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C11F61C4-F16B-5C44-A3AA-F67A8B6BD215}" type="slidenum">
              <a:rPr lang="en-US" sz="1200" b="0" smtClean="0">
                <a:solidFill>
                  <a:schemeClr val="tx1"/>
                </a:solidFill>
              </a:rPr>
              <a:pPr eaLnBrk="1" hangingPunct="1">
                <a:defRPr/>
              </a:pPr>
              <a:t>3</a:t>
            </a:fld>
            <a:endParaRPr lang="en-US" sz="1200" b="0" dirty="0" smtClean="0">
              <a:solidFill>
                <a:schemeClr val="tx1"/>
              </a:solidFill>
            </a:endParaRPr>
          </a:p>
        </p:txBody>
      </p:sp>
      <p:sp>
        <p:nvSpPr>
          <p:cNvPr id="406531" name="Rectangle 2"/>
          <p:cNvSpPr>
            <a:spLocks noGrp="1" noRot="1" noChangeAspect="1" noChangeArrowheads="1" noTextEdit="1"/>
          </p:cNvSpPr>
          <p:nvPr>
            <p:ph type="sldImg"/>
          </p:nvPr>
        </p:nvSpPr>
        <p:spPr>
          <a:ln/>
        </p:spPr>
      </p:sp>
      <p:sp>
        <p:nvSpPr>
          <p:cNvPr id="406532" name="Rectangle 3"/>
          <p:cNvSpPr>
            <a:spLocks noGrp="1" noChangeArrowheads="1"/>
          </p:cNvSpPr>
          <p:nvPr>
            <p:ph type="body" idx="1"/>
          </p:nvPr>
        </p:nvSpPr>
        <p:spPr>
          <a:xfrm>
            <a:off x="876300" y="4497388"/>
            <a:ext cx="5484813" cy="47228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8498" tIns="49249" rIns="98498" bIns="49249"/>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marL="114300" indent="-114300" eaLnBrk="1" hangingPunct="1">
              <a:buFontTx/>
              <a:buChar char="•"/>
              <a:defRPr/>
            </a:pPr>
            <a:r>
              <a:rPr lang="en-US" dirty="0">
                <a:latin typeface="Times New Roman" charset="0"/>
                <a:cs typeface="+mn-cs"/>
              </a:rPr>
              <a:t>Some foodservice operations receive food after-hours when they are closed for business. This is often referred to as a key drop delivery.</a:t>
            </a:r>
          </a:p>
          <a:p>
            <a:pPr marL="114300" indent="-114300" eaLnBrk="1" hangingPunct="1">
              <a:buFontTx/>
              <a:buChar char="•"/>
              <a:defRPr/>
            </a:pPr>
            <a:r>
              <a:rPr lang="en-US" dirty="0">
                <a:latin typeface="Times New Roman" charset="0"/>
                <a:cs typeface="+mn-cs"/>
              </a:rPr>
              <a:t>The supplier is given a key or other access to the operation to make the delivery. Products are then placed in coolers, freezers, and dry storage areas. The delivery must be inspected once you arrive at the operation and meet the criteria identified in the slide.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3BC76942-D465-BA44-9C33-2F7B39977000}" type="slidenum">
              <a:rPr lang="en-US" sz="1200" b="0" smtClean="0">
                <a:solidFill>
                  <a:schemeClr val="tx1"/>
                </a:solidFill>
              </a:rPr>
              <a:pPr eaLnBrk="1" hangingPunct="1">
                <a:defRPr/>
              </a:pPr>
              <a:t>4</a:t>
            </a:fld>
            <a:endParaRPr lang="en-US" sz="1200" b="0" dirty="0" smtClean="0">
              <a:solidFill>
                <a:schemeClr val="tx1"/>
              </a:solidFill>
            </a:endParaRPr>
          </a:p>
        </p:txBody>
      </p:sp>
      <p:sp>
        <p:nvSpPr>
          <p:cNvPr id="408579" name="Rectangle 2"/>
          <p:cNvSpPr>
            <a:spLocks noGrp="1" noRot="1" noChangeAspect="1" noChangeArrowheads="1" noTextEdit="1"/>
          </p:cNvSpPr>
          <p:nvPr>
            <p:ph type="sldImg"/>
          </p:nvPr>
        </p:nvSpPr>
        <p:spPr>
          <a:ln/>
        </p:spPr>
      </p:sp>
      <p:sp>
        <p:nvSpPr>
          <p:cNvPr id="408580" name="Rectangle 3"/>
          <p:cNvSpPr>
            <a:spLocks noGrp="1" noChangeArrowheads="1"/>
          </p:cNvSpPr>
          <p:nvPr>
            <p:ph type="body" idx="1"/>
          </p:nvPr>
        </p:nvSpPr>
        <p:spPr>
          <a:xfrm>
            <a:off x="876300" y="4497388"/>
            <a:ext cx="5484813" cy="47228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8498" tIns="49249" rIns="98498" bIns="49249"/>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marL="114300" indent="-114300" eaLnBrk="1" hangingPunct="1">
              <a:buFontTx/>
              <a:buChar char="•"/>
              <a:defRPr/>
            </a:pPr>
            <a:r>
              <a:rPr lang="en-US" dirty="0">
                <a:latin typeface="Times New Roman" charset="0"/>
                <a:cs typeface="+mn-cs"/>
              </a:rPr>
              <a:t>Food items you have received may sometimes be recalled by the manufacturer. This may happen when food contamination is confirmed or suspected. It can also occur when items have been mislabeled or misbranded. Often food is recalled when food allergens have not been identified on the label. Most vendors will notify you of the recall. However, you should also monitor recall notifications made by the FDA and the USDA. Follow the guidelines in the slide when notified of a recall.</a:t>
            </a:r>
          </a:p>
          <a:p>
            <a:pPr marL="114300" indent="-114300" eaLnBrk="1" hangingPunct="1">
              <a:buFontTx/>
              <a:buChar char="•"/>
              <a:defRPr/>
            </a:pPr>
            <a:r>
              <a:rPr lang="en-US" dirty="0">
                <a:latin typeface="Times New Roman" charset="0"/>
                <a:cs typeface="+mn-cs"/>
              </a:rPr>
              <a:t>Identify the recalled food items by matching information from the recall notice to the item. This may include the manufacturer</a:t>
            </a:r>
            <a:r>
              <a:rPr lang="ja-JP" altLang="en-US" dirty="0">
                <a:latin typeface="Times New Roman" charset="0"/>
                <a:cs typeface="+mn-cs"/>
              </a:rPr>
              <a:t>’</a:t>
            </a:r>
            <a:r>
              <a:rPr lang="en-US" dirty="0">
                <a:latin typeface="Times New Roman" charset="0"/>
                <a:cs typeface="+mn-cs"/>
              </a:rPr>
              <a:t>s ID, the time the item was manufactured, and the item</a:t>
            </a:r>
            <a:r>
              <a:rPr lang="ja-JP" altLang="en-US" dirty="0">
                <a:latin typeface="Times New Roman" charset="0"/>
                <a:cs typeface="+mn-cs"/>
              </a:rPr>
              <a:t>’</a:t>
            </a:r>
            <a:r>
              <a:rPr lang="en-US" dirty="0">
                <a:latin typeface="Times New Roman" charset="0"/>
                <a:cs typeface="+mn-cs"/>
              </a:rPr>
              <a:t>s use-by date.</a:t>
            </a:r>
          </a:p>
          <a:p>
            <a:pPr marL="114300" indent="-114300" eaLnBrk="1" hangingPunct="1">
              <a:buFontTx/>
              <a:buChar char="•"/>
              <a:defRPr/>
            </a:pPr>
            <a:r>
              <a:rPr lang="en-US" dirty="0">
                <a:latin typeface="Times New Roman" charset="0"/>
                <a:cs typeface="+mn-cs"/>
              </a:rPr>
              <a:t>Remove the item from inventory, and place it in a secure and appropriate location. That may be a cooler or dry-storage area.</a:t>
            </a:r>
          </a:p>
          <a:p>
            <a:pPr marL="114300" indent="-114300" eaLnBrk="1" hangingPunct="1">
              <a:buFontTx/>
              <a:buChar char="•"/>
              <a:defRPr/>
            </a:pPr>
            <a:r>
              <a:rPr lang="en-US" dirty="0">
                <a:latin typeface="Times New Roman" charset="0"/>
                <a:cs typeface="+mn-cs"/>
              </a:rPr>
              <a:t>The recalled item must be stored separately from food, utensils, equipment, linens, and single-use items. </a:t>
            </a:r>
          </a:p>
          <a:p>
            <a:pPr marL="114300" indent="-114300" eaLnBrk="1" hangingPunct="1">
              <a:buFontTx/>
              <a:buChar char="•"/>
              <a:defRPr/>
            </a:pPr>
            <a:r>
              <a:rPr lang="en-US" dirty="0">
                <a:latin typeface="Times New Roman" charset="0"/>
                <a:cs typeface="+mn-cs"/>
              </a:rPr>
              <a:t>Label the item in a way that will prevent it from being placed back in inventory. Some operations do this by including a Do Not Use and Do Not Discard label on recalled food items. Inform staff not to use the product.</a:t>
            </a:r>
          </a:p>
          <a:p>
            <a:pPr marL="114300" indent="-114300" eaLnBrk="1" hangingPunct="1">
              <a:buFontTx/>
              <a:buChar char="•"/>
              <a:defRPr/>
            </a:pPr>
            <a:r>
              <a:rPr lang="en-US" dirty="0">
                <a:latin typeface="Times New Roman" charset="0"/>
                <a:cs typeface="+mn-cs"/>
              </a:rPr>
              <a:t>Refer to the vendor</a:t>
            </a:r>
            <a:r>
              <a:rPr lang="ja-JP" altLang="en-US" dirty="0">
                <a:latin typeface="Times New Roman" charset="0"/>
                <a:cs typeface="+mn-cs"/>
              </a:rPr>
              <a:t>’</a:t>
            </a:r>
            <a:r>
              <a:rPr lang="en-US" dirty="0">
                <a:latin typeface="Times New Roman" charset="0"/>
                <a:cs typeface="+mn-cs"/>
              </a:rPr>
              <a:t>s notification or recall notice for what to do with the item. For example, you might be instructed to throw it out or return it to the vendor.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918C3F27-B6D7-D044-A780-7C80ADBD3BAD}" type="slidenum">
              <a:rPr lang="en-US" sz="1200" b="0" smtClean="0">
                <a:solidFill>
                  <a:schemeClr val="tx1"/>
                </a:solidFill>
              </a:rPr>
              <a:pPr eaLnBrk="1" hangingPunct="1">
                <a:defRPr/>
              </a:pPr>
              <a:t>5</a:t>
            </a:fld>
            <a:endParaRPr lang="en-US" sz="1200" b="0" dirty="0" smtClean="0">
              <a:solidFill>
                <a:schemeClr val="tx1"/>
              </a:solidFill>
            </a:endParaRPr>
          </a:p>
        </p:txBody>
      </p:sp>
      <p:sp>
        <p:nvSpPr>
          <p:cNvPr id="409603" name="Rectangle 2"/>
          <p:cNvSpPr>
            <a:spLocks noGrp="1" noRot="1" noChangeAspect="1" noChangeArrowheads="1" noTextEdit="1"/>
          </p:cNvSpPr>
          <p:nvPr>
            <p:ph type="sldImg"/>
          </p:nvPr>
        </p:nvSpPr>
        <p:spPr>
          <a:ln/>
        </p:spPr>
      </p:sp>
      <p:sp>
        <p:nvSpPr>
          <p:cNvPr id="5" name="Notes Placeholder 1"/>
          <p:cNvSpPr>
            <a:spLocks noGrp="1"/>
          </p:cNvSpPr>
          <p:nvPr>
            <p:ph type="body" idx="3"/>
          </p:nvPr>
        </p:nvSpPr>
        <p:spPr>
          <a:xfrm>
            <a:off x="701675" y="4416425"/>
            <a:ext cx="5608638" cy="4183063"/>
          </a:xfrm>
        </p:spPr>
        <p:txBody>
          <a:bodyPr/>
          <a:lstStyle/>
          <a:p>
            <a:endParaRPr lang="en-US"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74604832-8F3A-F240-85CF-F98D6E6D4ED1}" type="slidenum">
              <a:rPr lang="en-US" sz="1200" b="0" smtClean="0">
                <a:solidFill>
                  <a:schemeClr val="tx1"/>
                </a:solidFill>
              </a:rPr>
              <a:pPr eaLnBrk="1" hangingPunct="1">
                <a:defRPr/>
              </a:pPr>
              <a:t>6</a:t>
            </a:fld>
            <a:endParaRPr lang="en-US" sz="1200" b="0" dirty="0" smtClean="0">
              <a:solidFill>
                <a:schemeClr val="tx1"/>
              </a:solidFill>
            </a:endParaRPr>
          </a:p>
        </p:txBody>
      </p:sp>
      <p:sp>
        <p:nvSpPr>
          <p:cNvPr id="410627" name="Rectangle 2"/>
          <p:cNvSpPr>
            <a:spLocks noGrp="1" noRot="1" noChangeAspect="1" noChangeArrowheads="1" noTextEdit="1"/>
          </p:cNvSpPr>
          <p:nvPr>
            <p:ph type="sldImg"/>
          </p:nvPr>
        </p:nvSpPr>
        <p:spPr>
          <a:ln/>
        </p:spPr>
      </p:sp>
      <p:sp>
        <p:nvSpPr>
          <p:cNvPr id="410628" name="Rectangle 3"/>
          <p:cNvSpPr>
            <a:spLocks noGrp="1" noChangeArrowheads="1"/>
          </p:cNvSpPr>
          <p:nvPr>
            <p:ph type="body" idx="1"/>
          </p:nvPr>
        </p:nvSpPr>
        <p:spPr>
          <a:xfrm>
            <a:off x="876300" y="4497388"/>
            <a:ext cx="5484813" cy="47228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8498" tIns="49249" rIns="98498" bIns="49249"/>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marL="114300" indent="-114300" eaLnBrk="1" hangingPunct="1">
              <a:buFontTx/>
              <a:buChar char="•"/>
              <a:defRPr/>
            </a:pPr>
            <a:r>
              <a:rPr lang="en-US" dirty="0">
                <a:latin typeface="Times New Roman" charset="0"/>
                <a:cs typeface="+mn-cs"/>
              </a:rPr>
              <a:t>ROP stands for </a:t>
            </a:r>
            <a:r>
              <a:rPr lang="en-US" dirty="0" smtClean="0">
                <a:latin typeface="Times New Roman" charset="0"/>
                <a:cs typeface="+mn-cs"/>
              </a:rPr>
              <a:t>reduced-oxygen </a:t>
            </a:r>
            <a:r>
              <a:rPr lang="en-US" dirty="0">
                <a:latin typeface="Times New Roman" charset="0"/>
                <a:cs typeface="+mn-cs"/>
              </a:rPr>
              <a:t>packaging. It includes MAP, vacuum-packed, and </a:t>
            </a:r>
            <a:r>
              <a:rPr lang="en-US" i="1" dirty="0">
                <a:latin typeface="Times New Roman" charset="0"/>
                <a:cs typeface="+mn-cs"/>
              </a:rPr>
              <a:t>sous vide</a:t>
            </a:r>
            <a:r>
              <a:rPr lang="en-US" dirty="0">
                <a:latin typeface="Times New Roman" charset="0"/>
                <a:cs typeface="+mn-cs"/>
              </a:rPr>
              <a:t> food. </a:t>
            </a:r>
          </a:p>
          <a:p>
            <a:pPr marL="114300" indent="-114300" eaLnBrk="1" hangingPunct="1">
              <a:buFontTx/>
              <a:buChar char="•"/>
              <a:defRPr/>
            </a:pPr>
            <a:r>
              <a:rPr lang="en-US" dirty="0">
                <a:latin typeface="Times New Roman" charset="0"/>
                <a:cs typeface="+mn-cs"/>
              </a:rPr>
              <a:t>It may be possible to check the temperature of bulk food by folding the packaging around the thermometer stem or probe. You must be careful not to puncture the packaging when using this method. </a:t>
            </a:r>
          </a:p>
          <a:p>
            <a:pPr marL="114300" indent="-114300" eaLnBrk="1" hangingPunct="1">
              <a:defRPr/>
            </a:pPr>
            <a:endParaRPr lang="en-US" dirty="0">
              <a:latin typeface="Times New Roman" charset="0"/>
              <a:cs typeface="+mn-cs"/>
            </a:endParaRPr>
          </a:p>
          <a:p>
            <a:pPr marL="114300" indent="-114300" eaLnBrk="1" hangingPunct="1">
              <a:lnSpc>
                <a:spcPct val="80000"/>
              </a:lnSpc>
              <a:spcBef>
                <a:spcPct val="50000"/>
              </a:spcBef>
              <a:buSzPct val="80000"/>
              <a:buFontTx/>
              <a:buChar char="•"/>
              <a:defRPr/>
            </a:pPr>
            <a:endParaRPr lang="en-US" dirty="0">
              <a:latin typeface="Times New Roman" charset="0"/>
              <a:cs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0127A708-5C26-0142-959B-0095DA835722}" type="slidenum">
              <a:rPr lang="en-US" sz="1200" b="0" smtClean="0">
                <a:solidFill>
                  <a:schemeClr val="tx1"/>
                </a:solidFill>
              </a:rPr>
              <a:pPr eaLnBrk="1" hangingPunct="1">
                <a:defRPr/>
              </a:pPr>
              <a:t>7</a:t>
            </a:fld>
            <a:endParaRPr lang="en-US" sz="1200" b="0" dirty="0" smtClean="0">
              <a:solidFill>
                <a:schemeClr val="tx1"/>
              </a:solidFill>
            </a:endParaRPr>
          </a:p>
        </p:txBody>
      </p:sp>
      <p:sp>
        <p:nvSpPr>
          <p:cNvPr id="411651" name="Rectangle 2"/>
          <p:cNvSpPr>
            <a:spLocks noGrp="1" noRot="1" noChangeAspect="1" noChangeArrowheads="1" noTextEdit="1"/>
          </p:cNvSpPr>
          <p:nvPr>
            <p:ph type="sldImg"/>
          </p:nvPr>
        </p:nvSpPr>
        <p:spPr>
          <a:ln/>
        </p:spPr>
      </p:sp>
      <p:sp>
        <p:nvSpPr>
          <p:cNvPr id="411652" name="Rectangle 3"/>
          <p:cNvSpPr>
            <a:spLocks noGrp="1" noChangeArrowheads="1"/>
          </p:cNvSpPr>
          <p:nvPr>
            <p:ph type="body" idx="1"/>
          </p:nvPr>
        </p:nvSpPr>
        <p:spPr>
          <a:xfrm>
            <a:off x="876300" y="4497388"/>
            <a:ext cx="5484813" cy="47228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8498" tIns="49249" rIns="98498" bIns="49249"/>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marL="114300" indent="-114300" eaLnBrk="1" hangingPunct="1">
              <a:buFontTx/>
              <a:buChar char="•"/>
              <a:defRPr/>
            </a:pPr>
            <a:r>
              <a:rPr lang="en-US" dirty="0">
                <a:latin typeface="Times New Roman" charset="0"/>
                <a:cs typeface="+mn-cs"/>
              </a:rPr>
              <a:t>When checking the temperature of food by this method, make sure the sensing area of the thermometer stem or probe is fully immersed in the food. It must not touch the package.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9FD45BF4-2D4F-9542-8823-501C785CE717}" type="slidenum">
              <a:rPr lang="en-US" sz="1200" b="0" smtClean="0">
                <a:solidFill>
                  <a:schemeClr val="tx1"/>
                </a:solidFill>
              </a:rPr>
              <a:pPr eaLnBrk="1" hangingPunct="1">
                <a:defRPr/>
              </a:pPr>
              <a:t>8</a:t>
            </a:fld>
            <a:endParaRPr lang="en-US" sz="1200" b="0" dirty="0" smtClean="0">
              <a:solidFill>
                <a:schemeClr val="tx1"/>
              </a:solidFill>
            </a:endParaRPr>
          </a:p>
        </p:txBody>
      </p:sp>
      <p:sp>
        <p:nvSpPr>
          <p:cNvPr id="412675" name="Rectangle 2"/>
          <p:cNvSpPr>
            <a:spLocks noGrp="1" noRot="1" noChangeAspect="1" noChangeArrowheads="1" noTextEdit="1"/>
          </p:cNvSpPr>
          <p:nvPr>
            <p:ph type="sldImg"/>
          </p:nvPr>
        </p:nvSpPr>
        <p:spPr>
          <a:ln/>
        </p:spPr>
      </p:sp>
      <p:sp>
        <p:nvSpPr>
          <p:cNvPr id="5" name="Notes Placeholder 1"/>
          <p:cNvSpPr>
            <a:spLocks noGrp="1"/>
          </p:cNvSpPr>
          <p:nvPr>
            <p:ph type="body" idx="3"/>
          </p:nvPr>
        </p:nvSpPr>
        <p:spPr>
          <a:xfrm>
            <a:off x="701675" y="4416425"/>
            <a:ext cx="5608638" cy="4183063"/>
          </a:xfrm>
        </p:spPr>
        <p:txBody>
          <a:bodyPr/>
          <a:lstStyle/>
          <a:p>
            <a:endParaRPr lang="en-US" b="1"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77064248-031F-844B-9103-3B9850F5F5C6}" type="slidenum">
              <a:rPr lang="en-US" sz="1200" b="0" smtClean="0">
                <a:solidFill>
                  <a:schemeClr val="tx1"/>
                </a:solidFill>
              </a:rPr>
              <a:pPr eaLnBrk="1" hangingPunct="1">
                <a:defRPr/>
              </a:pPr>
              <a:t>9</a:t>
            </a:fld>
            <a:endParaRPr lang="en-US" sz="1200" b="0" dirty="0" smtClean="0">
              <a:solidFill>
                <a:schemeClr val="tx1"/>
              </a:solidFill>
            </a:endParaRPr>
          </a:p>
        </p:txBody>
      </p:sp>
      <p:sp>
        <p:nvSpPr>
          <p:cNvPr id="417795" name="Rectangle 2"/>
          <p:cNvSpPr>
            <a:spLocks noGrp="1" noRot="1" noChangeAspect="1" noChangeArrowheads="1" noTextEdit="1"/>
          </p:cNvSpPr>
          <p:nvPr>
            <p:ph type="sldImg"/>
          </p:nvPr>
        </p:nvSpPr>
        <p:spPr>
          <a:ln/>
        </p:spPr>
      </p:sp>
      <p:sp>
        <p:nvSpPr>
          <p:cNvPr id="5" name="Notes Placeholder 1"/>
          <p:cNvSpPr>
            <a:spLocks noGrp="1"/>
          </p:cNvSpPr>
          <p:nvPr>
            <p:ph type="body" idx="3"/>
          </p:nvPr>
        </p:nvSpPr>
        <p:spPr>
          <a:xfrm>
            <a:off x="701675" y="4416425"/>
            <a:ext cx="5608638" cy="4183063"/>
          </a:xfrm>
        </p:spPr>
        <p:txBody>
          <a:bodyPr/>
          <a:lstStyle/>
          <a:p>
            <a:endParaRPr lang="en-US" b="1"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2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2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_ch1">
    <p:spTree>
      <p:nvGrpSpPr>
        <p:cNvPr id="1" name=""/>
        <p:cNvGrpSpPr/>
        <p:nvPr/>
      </p:nvGrpSpPr>
      <p:grpSpPr>
        <a:xfrm>
          <a:off x="0" y="0"/>
          <a:ext cx="0" cy="0"/>
          <a:chOff x="0" y="0"/>
          <a:chExt cx="0" cy="0"/>
        </a:xfrm>
      </p:grpSpPr>
      <p:pic>
        <p:nvPicPr>
          <p:cNvPr id="2" name="Picture 11"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59213"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33"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180022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238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_ch 10">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59205"/>
            <a:ext cx="3870326" cy="2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165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rgbClr val="005CAB"/>
              </a:buClr>
              <a:defRPr/>
            </a:lvl2pPr>
            <a:lvl3pPr>
              <a:buClr>
                <a:srgbClr val="005CAB"/>
              </a:buClr>
              <a:defRPr/>
            </a:lvl3pPr>
            <a:lvl4pPr>
              <a:buClr>
                <a:srgbClr val="005CAB"/>
              </a:buClr>
              <a:defRPr/>
            </a:lvl4pPr>
            <a:lvl5pPr>
              <a:buClr>
                <a:srgbClr val="005CAB"/>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
        <p:nvSpPr>
          <p:cNvPr id="5" name="Slide Number Placeholder 2"/>
          <p:cNvSpPr>
            <a:spLocks noGrp="1"/>
          </p:cNvSpPr>
          <p:nvPr>
            <p:ph type="sldNum" sz="quarter" idx="11"/>
          </p:nvPr>
        </p:nvSpPr>
        <p:spPr/>
        <p:txBody>
          <a:bodyPr/>
          <a:lstStyle>
            <a:lvl1pPr>
              <a:defRPr/>
            </a:lvl1pPr>
          </a:lstStyle>
          <a:p>
            <a:pPr>
              <a:defRPr/>
            </a:pPr>
            <a:fld id="{10CD7B42-5B0C-514A-8660-E04DC503E6DB}" type="slidenum">
              <a:rPr lang="en-US"/>
              <a:pPr>
                <a:defRPr/>
              </a:pPr>
              <a:t>‹#›</a:t>
            </a:fld>
            <a:endParaRPr lang="en-US" dirty="0"/>
          </a:p>
        </p:txBody>
      </p:sp>
    </p:spTree>
    <p:extLst>
      <p:ext uri="{BB962C8B-B14F-4D97-AF65-F5344CB8AC3E}">
        <p14:creationId xmlns:p14="http://schemas.microsoft.com/office/powerpoint/2010/main" val="2555427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endParaRPr lang="en-US" dirty="0"/>
          </a:p>
        </p:txBody>
      </p:sp>
      <p:sp>
        <p:nvSpPr>
          <p:cNvPr id="4" name="Slide Number Placeholder 2"/>
          <p:cNvSpPr>
            <a:spLocks noGrp="1"/>
          </p:cNvSpPr>
          <p:nvPr>
            <p:ph type="sldNum" sz="quarter" idx="11"/>
          </p:nvPr>
        </p:nvSpPr>
        <p:spPr/>
        <p:txBody>
          <a:bodyPr/>
          <a:lstStyle>
            <a:lvl1pPr>
              <a:defRPr/>
            </a:lvl1pPr>
          </a:lstStyle>
          <a:p>
            <a:pPr>
              <a:defRPr/>
            </a:pPr>
            <a:fld id="{B46A596D-DB75-A842-B24C-89809DD5C4B0}" type="slidenum">
              <a:rPr lang="en-US"/>
              <a:pPr>
                <a:defRPr/>
              </a:pPr>
              <a:t>‹#›</a:t>
            </a:fld>
            <a:endParaRPr lang="en-US" dirty="0"/>
          </a:p>
        </p:txBody>
      </p:sp>
    </p:spTree>
    <p:extLst>
      <p:ext uri="{BB962C8B-B14F-4D97-AF65-F5344CB8AC3E}">
        <p14:creationId xmlns:p14="http://schemas.microsoft.com/office/powerpoint/2010/main" val="2241995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
        <p:nvSpPr>
          <p:cNvPr id="3" name="Slide Number Placeholder 2"/>
          <p:cNvSpPr>
            <a:spLocks noGrp="1"/>
          </p:cNvSpPr>
          <p:nvPr>
            <p:ph type="sldNum" sz="quarter" idx="11"/>
          </p:nvPr>
        </p:nvSpPr>
        <p:spPr/>
        <p:txBody>
          <a:bodyPr/>
          <a:lstStyle>
            <a:lvl1pPr>
              <a:defRPr/>
            </a:lvl1pPr>
          </a:lstStyle>
          <a:p>
            <a:pPr>
              <a:defRPr/>
            </a:pPr>
            <a:fld id="{1FE9545C-610D-5C48-B794-2BF6E0EB767E}" type="slidenum">
              <a:rPr lang="en-US"/>
              <a:pPr>
                <a:defRPr/>
              </a:pPr>
              <a:t>‹#›</a:t>
            </a:fld>
            <a:endParaRPr lang="en-US" dirty="0"/>
          </a:p>
        </p:txBody>
      </p:sp>
    </p:spTree>
    <p:extLst>
      <p:ext uri="{BB962C8B-B14F-4D97-AF65-F5344CB8AC3E}">
        <p14:creationId xmlns:p14="http://schemas.microsoft.com/office/powerpoint/2010/main" val="86401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49" y="1143001"/>
            <a:ext cx="8239125" cy="4648200"/>
          </a:xfrm>
        </p:spPr>
        <p:txBody>
          <a:bodyPr/>
          <a:lstStyle/>
          <a:p>
            <a:pPr lvl="0"/>
            <a:r>
              <a:rPr lang="en-US" noProof="0" dirty="0" smtClean="0"/>
              <a:t>Click icon to add table</a:t>
            </a:r>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
        <p:nvSpPr>
          <p:cNvPr id="5" name="Slide Number Placeholder 2"/>
          <p:cNvSpPr>
            <a:spLocks noGrp="1"/>
          </p:cNvSpPr>
          <p:nvPr>
            <p:ph type="sldNum" sz="quarter" idx="11"/>
          </p:nvPr>
        </p:nvSpPr>
        <p:spPr/>
        <p:txBody>
          <a:bodyPr/>
          <a:lstStyle>
            <a:lvl1pPr>
              <a:defRPr/>
            </a:lvl1pPr>
          </a:lstStyle>
          <a:p>
            <a:pPr>
              <a:defRPr/>
            </a:pPr>
            <a:fld id="{76106E9D-E393-F54D-B177-119E6A34071B}" type="slidenum">
              <a:rPr lang="en-US"/>
              <a:pPr>
                <a:defRPr/>
              </a:pPr>
              <a:t>‹#›</a:t>
            </a:fld>
            <a:endParaRPr lang="en-US" dirty="0"/>
          </a:p>
        </p:txBody>
      </p:sp>
    </p:spTree>
    <p:extLst>
      <p:ext uri="{BB962C8B-B14F-4D97-AF65-F5344CB8AC3E}">
        <p14:creationId xmlns:p14="http://schemas.microsoft.com/office/powerpoint/2010/main" val="93372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1143000"/>
            <a:ext cx="2466975" cy="4983163"/>
          </a:xfrm>
        </p:spPr>
        <p:txBody>
          <a:bodyPr/>
          <a:lstStyle>
            <a:lvl1pPr marL="0" indent="0" algn="l">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19425" y="1143000"/>
            <a:ext cx="2466975" cy="4983163"/>
          </a:xfrm>
        </p:spPr>
        <p:txBody>
          <a:bodyPr/>
          <a:lstStyle>
            <a:lvl1pPr marL="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a:spLocks noGrp="1"/>
          </p:cNvSpPr>
          <p:nvPr>
            <p:ph type="ftr" sz="quarter" idx="10"/>
          </p:nvPr>
        </p:nvSpPr>
        <p:spPr/>
        <p:txBody>
          <a:bodyPr/>
          <a:lstStyle>
            <a:lvl1pPr>
              <a:defRPr/>
            </a:lvl1pPr>
          </a:lstStyle>
          <a:p>
            <a:pPr>
              <a:defRPr/>
            </a:pPr>
            <a:endParaRPr lang="en-US" dirty="0"/>
          </a:p>
        </p:txBody>
      </p:sp>
      <p:sp>
        <p:nvSpPr>
          <p:cNvPr id="6" name="Slide Number Placeholder 2"/>
          <p:cNvSpPr>
            <a:spLocks noGrp="1"/>
          </p:cNvSpPr>
          <p:nvPr>
            <p:ph type="sldNum" sz="quarter" idx="11"/>
          </p:nvPr>
        </p:nvSpPr>
        <p:spPr/>
        <p:txBody>
          <a:bodyPr/>
          <a:lstStyle>
            <a:lvl1pPr>
              <a:defRPr/>
            </a:lvl1pPr>
          </a:lstStyle>
          <a:p>
            <a:pPr>
              <a:defRPr/>
            </a:pPr>
            <a:fld id="{FE78E7D2-F21A-E64F-BA0D-A63968077632}" type="slidenum">
              <a:rPr lang="en-US"/>
              <a:pPr>
                <a:defRPr/>
              </a:pPr>
              <a:t>‹#›</a:t>
            </a:fld>
            <a:endParaRPr lang="en-US" dirty="0"/>
          </a:p>
        </p:txBody>
      </p:sp>
    </p:spTree>
    <p:extLst>
      <p:ext uri="{BB962C8B-B14F-4D97-AF65-F5344CB8AC3E}">
        <p14:creationId xmlns:p14="http://schemas.microsoft.com/office/powerpoint/2010/main" val="1169577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_ch1">
    <p:spTree>
      <p:nvGrpSpPr>
        <p:cNvPr id="1" name=""/>
        <p:cNvGrpSpPr/>
        <p:nvPr/>
      </p:nvGrpSpPr>
      <p:grpSpPr>
        <a:xfrm>
          <a:off x="0" y="0"/>
          <a:ext cx="0" cy="0"/>
          <a:chOff x="0" y="0"/>
          <a:chExt cx="0" cy="0"/>
        </a:xfrm>
      </p:grpSpPr>
      <p:pic>
        <p:nvPicPr>
          <p:cNvPr id="2" name="Picture 11"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59213"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33"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180022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7831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_ch 2">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4450" y="1357313"/>
            <a:ext cx="52895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81612"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72243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0152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_ch 3">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62" y="1360488"/>
            <a:ext cx="3860664"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6875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578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_ch 4">
    <p:spTree>
      <p:nvGrpSpPr>
        <p:cNvPr id="1" name=""/>
        <p:cNvGrpSpPr/>
        <p:nvPr/>
      </p:nvGrpSpPr>
      <p:grpSpPr>
        <a:xfrm>
          <a:off x="0" y="0"/>
          <a:ext cx="0" cy="0"/>
          <a:chOff x="0" y="0"/>
          <a:chExt cx="0" cy="0"/>
        </a:xfrm>
      </p:grpSpPr>
      <p:sp>
        <p:nvSpPr>
          <p:cNvPr id="2"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3"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5"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63"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156368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668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_ch 2">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4450" y="1357313"/>
            <a:ext cx="52895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81612"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72243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2997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_ch 5">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01" y="1362075"/>
            <a:ext cx="385458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182880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382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_ch 6">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159067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17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_ch 7">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63883"/>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25476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_ch 8">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17256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3493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_ch 9">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62296"/>
            <a:ext cx="3867151" cy="257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165735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1429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_ch 10">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59205"/>
            <a:ext cx="3870326" cy="2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6793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rgbClr val="005CAB"/>
              </a:buClr>
              <a:defRPr/>
            </a:lvl2pPr>
            <a:lvl3pPr>
              <a:buClr>
                <a:srgbClr val="005CAB"/>
              </a:buClr>
              <a:defRPr/>
            </a:lvl3pPr>
            <a:lvl4pPr>
              <a:buClr>
                <a:srgbClr val="005CAB"/>
              </a:buClr>
              <a:defRPr/>
            </a:lvl4pPr>
            <a:lvl5pPr>
              <a:buClr>
                <a:srgbClr val="005CAB"/>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5" name="Slide Number Placeholder 2"/>
          <p:cNvSpPr>
            <a:spLocks noGrp="1"/>
          </p:cNvSpPr>
          <p:nvPr>
            <p:ph type="sldNum" sz="quarter" idx="11"/>
          </p:nvPr>
        </p:nvSpPr>
        <p:spPr/>
        <p:txBody>
          <a:bodyPr/>
          <a:lstStyle>
            <a:lvl1pPr>
              <a:defRPr/>
            </a:lvl1pPr>
          </a:lstStyle>
          <a:p>
            <a:pPr>
              <a:defRPr/>
            </a:pPr>
            <a:fld id="{10CD7B42-5B0C-514A-8660-E04DC503E6DB}" type="slidenum">
              <a:rPr lang="en-US"/>
              <a:pPr>
                <a:defRPr/>
              </a:pPr>
              <a:t>‹#›</a:t>
            </a:fld>
            <a:endParaRPr lang="en-US" dirty="0"/>
          </a:p>
        </p:txBody>
      </p:sp>
    </p:spTree>
    <p:extLst>
      <p:ext uri="{BB962C8B-B14F-4D97-AF65-F5344CB8AC3E}">
        <p14:creationId xmlns:p14="http://schemas.microsoft.com/office/powerpoint/2010/main" val="34746017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4" name="Slide Number Placeholder 2"/>
          <p:cNvSpPr>
            <a:spLocks noGrp="1"/>
          </p:cNvSpPr>
          <p:nvPr>
            <p:ph type="sldNum" sz="quarter" idx="11"/>
          </p:nvPr>
        </p:nvSpPr>
        <p:spPr/>
        <p:txBody>
          <a:bodyPr/>
          <a:lstStyle>
            <a:lvl1pPr>
              <a:defRPr/>
            </a:lvl1pPr>
          </a:lstStyle>
          <a:p>
            <a:pPr>
              <a:defRPr/>
            </a:pPr>
            <a:fld id="{B46A596D-DB75-A842-B24C-89809DD5C4B0}" type="slidenum">
              <a:rPr lang="en-US"/>
              <a:pPr>
                <a:defRPr/>
              </a:pPr>
              <a:t>‹#›</a:t>
            </a:fld>
            <a:endParaRPr lang="en-US" dirty="0"/>
          </a:p>
        </p:txBody>
      </p:sp>
    </p:spTree>
    <p:extLst>
      <p:ext uri="{BB962C8B-B14F-4D97-AF65-F5344CB8AC3E}">
        <p14:creationId xmlns:p14="http://schemas.microsoft.com/office/powerpoint/2010/main" val="34766323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3" name="Slide Number Placeholder 2"/>
          <p:cNvSpPr>
            <a:spLocks noGrp="1"/>
          </p:cNvSpPr>
          <p:nvPr>
            <p:ph type="sldNum" sz="quarter" idx="11"/>
          </p:nvPr>
        </p:nvSpPr>
        <p:spPr/>
        <p:txBody>
          <a:bodyPr/>
          <a:lstStyle>
            <a:lvl1pPr>
              <a:defRPr/>
            </a:lvl1pPr>
          </a:lstStyle>
          <a:p>
            <a:pPr>
              <a:defRPr/>
            </a:pPr>
            <a:fld id="{1FE9545C-610D-5C48-B794-2BF6E0EB767E}" type="slidenum">
              <a:rPr lang="en-US"/>
              <a:pPr>
                <a:defRPr/>
              </a:pPr>
              <a:t>‹#›</a:t>
            </a:fld>
            <a:endParaRPr lang="en-US" dirty="0"/>
          </a:p>
        </p:txBody>
      </p:sp>
    </p:spTree>
    <p:extLst>
      <p:ext uri="{BB962C8B-B14F-4D97-AF65-F5344CB8AC3E}">
        <p14:creationId xmlns:p14="http://schemas.microsoft.com/office/powerpoint/2010/main" val="3241648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49" y="1143001"/>
            <a:ext cx="8239125" cy="4648200"/>
          </a:xfrm>
        </p:spPr>
        <p:txBody>
          <a:bodyPr/>
          <a:lstStyle/>
          <a:p>
            <a:pPr lvl="0"/>
            <a:r>
              <a:rPr lang="en-US" noProof="0" dirty="0" smtClean="0"/>
              <a:t>Click icon to add table</a:t>
            </a:r>
          </a:p>
        </p:txBody>
      </p:sp>
      <p:sp>
        <p:nvSpPr>
          <p:cNvPr id="4"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5" name="Slide Number Placeholder 2"/>
          <p:cNvSpPr>
            <a:spLocks noGrp="1"/>
          </p:cNvSpPr>
          <p:nvPr>
            <p:ph type="sldNum" sz="quarter" idx="11"/>
          </p:nvPr>
        </p:nvSpPr>
        <p:spPr/>
        <p:txBody>
          <a:bodyPr/>
          <a:lstStyle>
            <a:lvl1pPr>
              <a:defRPr/>
            </a:lvl1pPr>
          </a:lstStyle>
          <a:p>
            <a:pPr>
              <a:defRPr/>
            </a:pPr>
            <a:fld id="{76106E9D-E393-F54D-B177-119E6A34071B}" type="slidenum">
              <a:rPr lang="en-US"/>
              <a:pPr>
                <a:defRPr/>
              </a:pPr>
              <a:t>‹#›</a:t>
            </a:fld>
            <a:endParaRPr lang="en-US" dirty="0"/>
          </a:p>
        </p:txBody>
      </p:sp>
    </p:spTree>
    <p:extLst>
      <p:ext uri="{BB962C8B-B14F-4D97-AF65-F5344CB8AC3E}">
        <p14:creationId xmlns:p14="http://schemas.microsoft.com/office/powerpoint/2010/main" val="54563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_ch 3">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62" y="1360488"/>
            <a:ext cx="3860664"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6875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17822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1143000"/>
            <a:ext cx="2466975" cy="4983163"/>
          </a:xfrm>
        </p:spPr>
        <p:txBody>
          <a:bodyPr/>
          <a:lstStyle>
            <a:lvl1pPr marL="0" indent="0" algn="l">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19425" y="1143000"/>
            <a:ext cx="2466975" cy="4983163"/>
          </a:xfrm>
        </p:spPr>
        <p:txBody>
          <a:bodyPr/>
          <a:lstStyle>
            <a:lvl1pPr marL="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6" name="Slide Number Placeholder 2"/>
          <p:cNvSpPr>
            <a:spLocks noGrp="1"/>
          </p:cNvSpPr>
          <p:nvPr>
            <p:ph type="sldNum" sz="quarter" idx="11"/>
          </p:nvPr>
        </p:nvSpPr>
        <p:spPr/>
        <p:txBody>
          <a:bodyPr/>
          <a:lstStyle>
            <a:lvl1pPr>
              <a:defRPr/>
            </a:lvl1pPr>
          </a:lstStyle>
          <a:p>
            <a:pPr>
              <a:defRPr/>
            </a:pPr>
            <a:fld id="{FE78E7D2-F21A-E64F-BA0D-A63968077632}" type="slidenum">
              <a:rPr lang="en-US"/>
              <a:pPr>
                <a:defRPr/>
              </a:pPr>
              <a:t>‹#›</a:t>
            </a:fld>
            <a:endParaRPr lang="en-US" dirty="0"/>
          </a:p>
        </p:txBody>
      </p:sp>
    </p:spTree>
    <p:extLst>
      <p:ext uri="{BB962C8B-B14F-4D97-AF65-F5344CB8AC3E}">
        <p14:creationId xmlns:p14="http://schemas.microsoft.com/office/powerpoint/2010/main" val="172180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ch 4">
    <p:spTree>
      <p:nvGrpSpPr>
        <p:cNvPr id="1" name=""/>
        <p:cNvGrpSpPr/>
        <p:nvPr/>
      </p:nvGrpSpPr>
      <p:grpSpPr>
        <a:xfrm>
          <a:off x="0" y="0"/>
          <a:ext cx="0" cy="0"/>
          <a:chOff x="0" y="0"/>
          <a:chExt cx="0" cy="0"/>
        </a:xfrm>
      </p:grpSpPr>
      <p:sp>
        <p:nvSpPr>
          <p:cNvPr id="2"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3"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5"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63"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156368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92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h 5">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01" y="1362075"/>
            <a:ext cx="385458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182880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6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ch 6">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159067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2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_ch 7">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63883"/>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584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_ch 8">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17256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61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_ch 9">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62296"/>
            <a:ext cx="3867151" cy="257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165735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55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headbar_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750888"/>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00050" y="160338"/>
            <a:ext cx="8307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US"/>
              <a:t>Click to edit Master title style</a:t>
            </a:r>
          </a:p>
        </p:txBody>
      </p:sp>
      <p:sp>
        <p:nvSpPr>
          <p:cNvPr id="2052" name="Rectangle 4"/>
          <p:cNvSpPr>
            <a:spLocks noGrp="1" noChangeArrowheads="1"/>
          </p:cNvSpPr>
          <p:nvPr>
            <p:ph type="body" idx="1"/>
          </p:nvPr>
        </p:nvSpPr>
        <p:spPr bwMode="auto">
          <a:xfrm>
            <a:off x="409575" y="1143000"/>
            <a:ext cx="8220075"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54" name="Straight Connector 12"/>
          <p:cNvCxnSpPr>
            <a:cxnSpLocks noChangeShapeType="1"/>
          </p:cNvCxnSpPr>
          <p:nvPr/>
        </p:nvCxnSpPr>
        <p:spPr bwMode="auto">
          <a:xfrm>
            <a:off x="-1588" y="38100"/>
            <a:ext cx="9144001" cy="0"/>
          </a:xfrm>
          <a:prstGeom prst="line">
            <a:avLst/>
          </a:prstGeom>
          <a:noFill/>
          <a:ln w="76200">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55" name="Straight Connector 14"/>
          <p:cNvCxnSpPr>
            <a:cxnSpLocks noChangeShapeType="1"/>
          </p:cNvCxnSpPr>
          <p:nvPr/>
        </p:nvCxnSpPr>
        <p:spPr bwMode="auto">
          <a:xfrm>
            <a:off x="-1588" y="750888"/>
            <a:ext cx="9144001" cy="0"/>
          </a:xfrm>
          <a:prstGeom prst="line">
            <a:avLst/>
          </a:prstGeom>
          <a:noFill/>
          <a:ln w="34925">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cs typeface="+mn-cs"/>
              </a:defRPr>
            </a:lvl1pPr>
          </a:lstStyle>
          <a:p>
            <a:pPr>
              <a:defRPr/>
            </a:pPr>
            <a:endParaRPr lang="en-US" dirty="0"/>
          </a:p>
        </p:txBody>
      </p:sp>
      <p:sp>
        <p:nvSpPr>
          <p:cNvPr id="3" name="Slide Number Placeholder 2"/>
          <p:cNvSpPr>
            <a:spLocks noGrp="1"/>
          </p:cNvSpPr>
          <p:nvPr>
            <p:ph type="sldNum" sz="quarter" idx="4"/>
          </p:nvPr>
        </p:nvSpPr>
        <p:spPr>
          <a:xfrm>
            <a:off x="428625" y="63531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5CAB"/>
                </a:solidFill>
                <a:latin typeface="Arial Narrow" charset="0"/>
                <a:cs typeface="+mn-cs"/>
              </a:defRPr>
            </a:lvl1pPr>
          </a:lstStyle>
          <a:p>
            <a:pPr>
              <a:defRPr/>
            </a:pPr>
            <a:fld id="{B2689DD5-54FA-EB46-8645-722075446EAA}" type="slidenum">
              <a:rPr lang="en-US"/>
              <a:pPr>
                <a:defRPr/>
              </a:pPr>
              <a:t>‹#›</a:t>
            </a:fld>
            <a:endParaRPr lang="en-US" dirty="0"/>
          </a:p>
        </p:txBody>
      </p:sp>
      <p:pic>
        <p:nvPicPr>
          <p:cNvPr id="12" name="Picture 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36" r:id="rId11"/>
    <p:sldLayoutId id="2147484440" r:id="rId12"/>
    <p:sldLayoutId id="2147484441" r:id="rId13"/>
    <p:sldLayoutId id="2147484446" r:id="rId14"/>
    <p:sldLayoutId id="2147484447" r:id="rId15"/>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bg1"/>
          </a:solidFill>
          <a:latin typeface="Arial Narrow" pitchFamily="34" charset="0"/>
        </a:defRPr>
      </a:lvl6pPr>
      <a:lvl7pPr marL="914400" algn="l" rtl="0" eaLnBrk="1" fontAlgn="base" hangingPunct="1">
        <a:spcBef>
          <a:spcPct val="0"/>
        </a:spcBef>
        <a:spcAft>
          <a:spcPct val="0"/>
        </a:spcAft>
        <a:defRPr sz="2800" b="1">
          <a:solidFill>
            <a:schemeClr val="bg1"/>
          </a:solidFill>
          <a:latin typeface="Arial Narrow" pitchFamily="34" charset="0"/>
        </a:defRPr>
      </a:lvl7pPr>
      <a:lvl8pPr marL="1371600" algn="l" rtl="0" eaLnBrk="1" fontAlgn="base" hangingPunct="1">
        <a:spcBef>
          <a:spcPct val="0"/>
        </a:spcBef>
        <a:spcAft>
          <a:spcPct val="0"/>
        </a:spcAft>
        <a:defRPr sz="2800" b="1">
          <a:solidFill>
            <a:schemeClr val="bg1"/>
          </a:solidFill>
          <a:latin typeface="Arial Narrow" pitchFamily="34" charset="0"/>
        </a:defRPr>
      </a:lvl8pPr>
      <a:lvl9pPr marL="1828800" algn="l" rtl="0" eaLnBrk="1" fontAlgn="base" hangingPunct="1">
        <a:spcBef>
          <a:spcPct val="0"/>
        </a:spcBef>
        <a:spcAft>
          <a:spcPct val="0"/>
        </a:spcAft>
        <a:defRPr sz="2800" b="1">
          <a:solidFill>
            <a:schemeClr val="bg1"/>
          </a:solidFill>
          <a:latin typeface="Arial Narrow" pitchFamily="34" charset="0"/>
        </a:defRPr>
      </a:lvl9pPr>
    </p:titleStyle>
    <p:bodyStyle>
      <a:lvl1pPr marL="457200" indent="-457200" algn="l" rtl="0" eaLnBrk="0" fontAlgn="base" hangingPunct="0">
        <a:lnSpc>
          <a:spcPct val="90000"/>
        </a:lnSpc>
        <a:spcBef>
          <a:spcPct val="100000"/>
        </a:spcBef>
        <a:spcAft>
          <a:spcPct val="0"/>
        </a:spcAft>
        <a:buClr>
          <a:srgbClr val="009DDC"/>
        </a:buClr>
        <a:buSzPct val="75000"/>
        <a:buFont typeface="Wingdings" charset="0"/>
        <a:defRPr sz="2400" b="1">
          <a:solidFill>
            <a:srgbClr val="005CAB"/>
          </a:solidFill>
          <a:latin typeface="+mj-lt"/>
          <a:ea typeface="ＭＳ Ｐゴシック" charset="0"/>
          <a:cs typeface="ＭＳ Ｐゴシック" charset="0"/>
        </a:defRPr>
      </a:lvl1pPr>
      <a:lvl2pPr marL="347472" indent="-347472" algn="l" rtl="0" eaLnBrk="0" fontAlgn="base" hangingPunct="0">
        <a:lnSpc>
          <a:spcPct val="100000"/>
        </a:lnSpc>
        <a:spcBef>
          <a:spcPts val="900"/>
        </a:spcBef>
        <a:spcAft>
          <a:spcPct val="0"/>
        </a:spcAft>
        <a:buClr>
          <a:srgbClr val="005CAB"/>
        </a:buClr>
        <a:buSzPct val="75000"/>
        <a:buFont typeface="Wingdings" charset="0"/>
        <a:buChar char="l"/>
        <a:defRPr sz="2200">
          <a:solidFill>
            <a:srgbClr val="231F20"/>
          </a:solidFill>
          <a:latin typeface="+mj-lt"/>
          <a:ea typeface="ＭＳ Ｐゴシック" charset="0"/>
        </a:defRPr>
      </a:lvl2pPr>
      <a:lvl3pPr marL="694944" indent="-347472" algn="l" rtl="0" eaLnBrk="0" fontAlgn="base" hangingPunct="0">
        <a:lnSpc>
          <a:spcPct val="100000"/>
        </a:lnSpc>
        <a:spcBef>
          <a:spcPts val="900"/>
        </a:spcBef>
        <a:spcAft>
          <a:spcPct val="0"/>
        </a:spcAft>
        <a:buClr>
          <a:srgbClr val="005CAB"/>
        </a:buClr>
        <a:buSzPct val="75000"/>
        <a:buFont typeface="Courier New" charset="0"/>
        <a:buChar char="o"/>
        <a:defRPr sz="2000">
          <a:solidFill>
            <a:srgbClr val="231F20"/>
          </a:solidFill>
          <a:latin typeface="+mj-lt"/>
          <a:ea typeface="ＭＳ Ｐゴシック" charset="0"/>
        </a:defRPr>
      </a:lvl3pPr>
      <a:lvl4pPr marL="1042416" indent="-347472" algn="l" rtl="0" eaLnBrk="0" fontAlgn="base" hangingPunct="0">
        <a:lnSpc>
          <a:spcPct val="100000"/>
        </a:lnSpc>
        <a:spcBef>
          <a:spcPts val="900"/>
        </a:spcBef>
        <a:spcAft>
          <a:spcPct val="0"/>
        </a:spcAft>
        <a:buClr>
          <a:srgbClr val="005CAB"/>
        </a:buClr>
        <a:buSzPct val="75000"/>
        <a:buFont typeface="Wingdings" charset="0"/>
        <a:buChar char="§"/>
        <a:defRPr>
          <a:solidFill>
            <a:srgbClr val="231F20"/>
          </a:solidFill>
          <a:latin typeface="+mj-lt"/>
          <a:ea typeface="ＭＳ Ｐゴシック" charset="0"/>
        </a:defRPr>
      </a:lvl4pPr>
      <a:lvl5pPr marL="1389888" indent="-347472" algn="l" rtl="0" eaLnBrk="0" fontAlgn="base" hangingPunct="0">
        <a:lnSpc>
          <a:spcPct val="100000"/>
        </a:lnSpc>
        <a:spcBef>
          <a:spcPts val="900"/>
        </a:spcBef>
        <a:spcAft>
          <a:spcPct val="0"/>
        </a:spcAft>
        <a:buClr>
          <a:srgbClr val="005CAB"/>
        </a:buClr>
        <a:buSzPct val="75000"/>
        <a:buFont typeface="Arial" charset="0"/>
        <a:buChar char="•"/>
        <a:defRPr sz="1600">
          <a:solidFill>
            <a:srgbClr val="231F20"/>
          </a:solidFill>
          <a:latin typeface="+mj-lt"/>
          <a:ea typeface="ＭＳ Ｐゴシック" charset="0"/>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headbar_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750888"/>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00050" y="160338"/>
            <a:ext cx="8307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US"/>
              <a:t>Click to edit Master title style</a:t>
            </a:r>
          </a:p>
        </p:txBody>
      </p:sp>
      <p:sp>
        <p:nvSpPr>
          <p:cNvPr id="2052" name="Rectangle 4"/>
          <p:cNvSpPr>
            <a:spLocks noGrp="1" noChangeArrowheads="1"/>
          </p:cNvSpPr>
          <p:nvPr>
            <p:ph type="body" idx="1"/>
          </p:nvPr>
        </p:nvSpPr>
        <p:spPr bwMode="auto">
          <a:xfrm>
            <a:off x="409575" y="1143000"/>
            <a:ext cx="8220075"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54" name="Straight Connector 12"/>
          <p:cNvCxnSpPr>
            <a:cxnSpLocks noChangeShapeType="1"/>
          </p:cNvCxnSpPr>
          <p:nvPr/>
        </p:nvCxnSpPr>
        <p:spPr bwMode="auto">
          <a:xfrm>
            <a:off x="-1588" y="38100"/>
            <a:ext cx="9144001" cy="0"/>
          </a:xfrm>
          <a:prstGeom prst="line">
            <a:avLst/>
          </a:prstGeom>
          <a:noFill/>
          <a:ln w="76200">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55" name="Straight Connector 14"/>
          <p:cNvCxnSpPr>
            <a:cxnSpLocks noChangeShapeType="1"/>
          </p:cNvCxnSpPr>
          <p:nvPr/>
        </p:nvCxnSpPr>
        <p:spPr bwMode="auto">
          <a:xfrm>
            <a:off x="-1588" y="750888"/>
            <a:ext cx="9144001" cy="0"/>
          </a:xfrm>
          <a:prstGeom prst="line">
            <a:avLst/>
          </a:prstGeom>
          <a:noFill/>
          <a:ln w="34925">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cs typeface="+mn-cs"/>
              </a:defRPr>
            </a:lvl1pPr>
          </a:lstStyle>
          <a:p>
            <a:pPr>
              <a:defRPr/>
            </a:pPr>
            <a:endParaRPr lang="en-US" dirty="0">
              <a:solidFill>
                <a:srgbClr val="000000">
                  <a:tint val="75000"/>
                </a:srgbClr>
              </a:solidFill>
              <a:latin typeface="Arial"/>
            </a:endParaRPr>
          </a:p>
        </p:txBody>
      </p:sp>
      <p:sp>
        <p:nvSpPr>
          <p:cNvPr id="3" name="Slide Number Placeholder 2"/>
          <p:cNvSpPr>
            <a:spLocks noGrp="1"/>
          </p:cNvSpPr>
          <p:nvPr>
            <p:ph type="sldNum" sz="quarter" idx="4"/>
          </p:nvPr>
        </p:nvSpPr>
        <p:spPr>
          <a:xfrm>
            <a:off x="428625" y="63531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5CAB"/>
                </a:solidFill>
                <a:latin typeface="Arial Narrow" charset="0"/>
                <a:cs typeface="+mn-cs"/>
              </a:defRPr>
            </a:lvl1pPr>
          </a:lstStyle>
          <a:p>
            <a:pPr>
              <a:defRPr/>
            </a:pPr>
            <a:fld id="{B2689DD5-54FA-EB46-8645-722075446EAA}" type="slidenum">
              <a:rPr lang="en-US">
                <a:ea typeface="+mn-ea"/>
              </a:rPr>
              <a:pPr>
                <a:defRPr/>
              </a:pPr>
              <a:t>‹#›</a:t>
            </a:fld>
            <a:endParaRPr lang="en-US" dirty="0">
              <a:ea typeface="+mn-ea"/>
            </a:endParaRPr>
          </a:p>
        </p:txBody>
      </p:sp>
      <p:pic>
        <p:nvPicPr>
          <p:cNvPr id="12" name="Picture 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252845"/>
      </p:ext>
    </p:extLst>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 id="2147484465" r:id="rId5"/>
    <p:sldLayoutId id="2147484466" r:id="rId6"/>
    <p:sldLayoutId id="2147484467" r:id="rId7"/>
    <p:sldLayoutId id="2147484468" r:id="rId8"/>
    <p:sldLayoutId id="2147484469" r:id="rId9"/>
    <p:sldLayoutId id="2147484470" r:id="rId10"/>
    <p:sldLayoutId id="2147484471" r:id="rId11"/>
    <p:sldLayoutId id="2147484472" r:id="rId12"/>
    <p:sldLayoutId id="2147484473" r:id="rId13"/>
    <p:sldLayoutId id="2147484474" r:id="rId14"/>
    <p:sldLayoutId id="2147484475" r:id="rId15"/>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bg1"/>
          </a:solidFill>
          <a:latin typeface="Arial Narrow" pitchFamily="34" charset="0"/>
        </a:defRPr>
      </a:lvl6pPr>
      <a:lvl7pPr marL="914400" algn="l" rtl="0" eaLnBrk="1" fontAlgn="base" hangingPunct="1">
        <a:spcBef>
          <a:spcPct val="0"/>
        </a:spcBef>
        <a:spcAft>
          <a:spcPct val="0"/>
        </a:spcAft>
        <a:defRPr sz="2800" b="1">
          <a:solidFill>
            <a:schemeClr val="bg1"/>
          </a:solidFill>
          <a:latin typeface="Arial Narrow" pitchFamily="34" charset="0"/>
        </a:defRPr>
      </a:lvl7pPr>
      <a:lvl8pPr marL="1371600" algn="l" rtl="0" eaLnBrk="1" fontAlgn="base" hangingPunct="1">
        <a:spcBef>
          <a:spcPct val="0"/>
        </a:spcBef>
        <a:spcAft>
          <a:spcPct val="0"/>
        </a:spcAft>
        <a:defRPr sz="2800" b="1">
          <a:solidFill>
            <a:schemeClr val="bg1"/>
          </a:solidFill>
          <a:latin typeface="Arial Narrow" pitchFamily="34" charset="0"/>
        </a:defRPr>
      </a:lvl8pPr>
      <a:lvl9pPr marL="1828800" algn="l" rtl="0" eaLnBrk="1" fontAlgn="base" hangingPunct="1">
        <a:spcBef>
          <a:spcPct val="0"/>
        </a:spcBef>
        <a:spcAft>
          <a:spcPct val="0"/>
        </a:spcAft>
        <a:defRPr sz="2800" b="1">
          <a:solidFill>
            <a:schemeClr val="bg1"/>
          </a:solidFill>
          <a:latin typeface="Arial Narrow" pitchFamily="34" charset="0"/>
        </a:defRPr>
      </a:lvl9pPr>
    </p:titleStyle>
    <p:bodyStyle>
      <a:lvl1pPr marL="457200" indent="-457200" algn="l" rtl="0" eaLnBrk="0" fontAlgn="base" hangingPunct="0">
        <a:lnSpc>
          <a:spcPct val="90000"/>
        </a:lnSpc>
        <a:spcBef>
          <a:spcPct val="100000"/>
        </a:spcBef>
        <a:spcAft>
          <a:spcPct val="0"/>
        </a:spcAft>
        <a:buClr>
          <a:srgbClr val="009DDC"/>
        </a:buClr>
        <a:buSzPct val="75000"/>
        <a:buFont typeface="Wingdings" charset="0"/>
        <a:defRPr sz="2400" b="1">
          <a:solidFill>
            <a:srgbClr val="005CAB"/>
          </a:solidFill>
          <a:latin typeface="+mj-lt"/>
          <a:ea typeface="ＭＳ Ｐゴシック" charset="0"/>
          <a:cs typeface="ＭＳ Ｐゴシック" charset="0"/>
        </a:defRPr>
      </a:lvl1pPr>
      <a:lvl2pPr marL="347472" indent="-347472" algn="l" rtl="0" eaLnBrk="0" fontAlgn="base" hangingPunct="0">
        <a:lnSpc>
          <a:spcPct val="100000"/>
        </a:lnSpc>
        <a:spcBef>
          <a:spcPts val="900"/>
        </a:spcBef>
        <a:spcAft>
          <a:spcPct val="0"/>
        </a:spcAft>
        <a:buClr>
          <a:srgbClr val="005CAB"/>
        </a:buClr>
        <a:buSzPct val="75000"/>
        <a:buFont typeface="Wingdings" charset="0"/>
        <a:buChar char="l"/>
        <a:defRPr sz="2200">
          <a:solidFill>
            <a:srgbClr val="231F20"/>
          </a:solidFill>
          <a:latin typeface="+mj-lt"/>
          <a:ea typeface="ＭＳ Ｐゴシック" charset="0"/>
        </a:defRPr>
      </a:lvl2pPr>
      <a:lvl3pPr marL="694944" indent="-347472" algn="l" rtl="0" eaLnBrk="0" fontAlgn="base" hangingPunct="0">
        <a:lnSpc>
          <a:spcPct val="100000"/>
        </a:lnSpc>
        <a:spcBef>
          <a:spcPts val="900"/>
        </a:spcBef>
        <a:spcAft>
          <a:spcPct val="0"/>
        </a:spcAft>
        <a:buClr>
          <a:srgbClr val="005CAB"/>
        </a:buClr>
        <a:buSzPct val="75000"/>
        <a:buFont typeface="Courier New" charset="0"/>
        <a:buChar char="o"/>
        <a:defRPr sz="2000">
          <a:solidFill>
            <a:srgbClr val="231F20"/>
          </a:solidFill>
          <a:latin typeface="+mj-lt"/>
          <a:ea typeface="ＭＳ Ｐゴシック" charset="0"/>
        </a:defRPr>
      </a:lvl3pPr>
      <a:lvl4pPr marL="1042416" indent="-347472" algn="l" rtl="0" eaLnBrk="0" fontAlgn="base" hangingPunct="0">
        <a:lnSpc>
          <a:spcPct val="100000"/>
        </a:lnSpc>
        <a:spcBef>
          <a:spcPts val="900"/>
        </a:spcBef>
        <a:spcAft>
          <a:spcPct val="0"/>
        </a:spcAft>
        <a:buClr>
          <a:srgbClr val="005CAB"/>
        </a:buClr>
        <a:buSzPct val="75000"/>
        <a:buFont typeface="Wingdings" charset="0"/>
        <a:buChar char="§"/>
        <a:defRPr>
          <a:solidFill>
            <a:srgbClr val="231F20"/>
          </a:solidFill>
          <a:latin typeface="+mj-lt"/>
          <a:ea typeface="ＭＳ Ｐゴシック" charset="0"/>
        </a:defRPr>
      </a:lvl4pPr>
      <a:lvl5pPr marL="1389888" indent="-347472" algn="l" rtl="0" eaLnBrk="0" fontAlgn="base" hangingPunct="0">
        <a:lnSpc>
          <a:spcPct val="100000"/>
        </a:lnSpc>
        <a:spcBef>
          <a:spcPts val="900"/>
        </a:spcBef>
        <a:spcAft>
          <a:spcPct val="0"/>
        </a:spcAft>
        <a:buClr>
          <a:srgbClr val="005CAB"/>
        </a:buClr>
        <a:buSzPct val="75000"/>
        <a:buFont typeface="Arial" charset="0"/>
        <a:buChar char="•"/>
        <a:defRPr sz="1600">
          <a:solidFill>
            <a:srgbClr val="231F20"/>
          </a:solidFill>
          <a:latin typeface="+mj-lt"/>
          <a:ea typeface="ＭＳ Ｐゴシック" charset="0"/>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996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body" idx="1"/>
          </p:nvPr>
        </p:nvSpPr>
        <p:spPr>
          <a:xfrm>
            <a:off x="393191" y="1143000"/>
            <a:ext cx="8431319" cy="4731820"/>
          </a:xfrm>
          <a:effectLst>
            <a:glow rad="228600">
              <a:schemeClr val="accent4">
                <a:satMod val="175000"/>
                <a:alpha val="40000"/>
              </a:schemeClr>
            </a:glow>
          </a:effectLst>
        </p:spPr>
        <p:txBody>
          <a:bodyPr/>
          <a:lstStyle/>
          <a:p>
            <a:pPr marL="0" indent="0" algn="ctr" eaLnBrk="1" hangingPunct="1">
              <a:spcBef>
                <a:spcPts val="0"/>
              </a:spcBef>
              <a:buFont typeface="Wingdings" pitchFamily="2" charset="2"/>
              <a:buNone/>
              <a:defRPr/>
            </a:pPr>
            <a:endParaRPr lang="en-US" sz="6000" dirty="0" smtClean="0">
              <a:ln w="10160">
                <a:solidFill>
                  <a:schemeClr val="accent1"/>
                </a:solidFill>
                <a:prstDash val="solid"/>
              </a:ln>
              <a:solidFill>
                <a:schemeClr val="accent1"/>
              </a:solidFill>
              <a:effectLst>
                <a:outerShdw blurRad="38100" dist="32000" dir="5400000" algn="tl">
                  <a:srgbClr val="000000">
                    <a:alpha val="30000"/>
                  </a:srgbClr>
                </a:outerShdw>
              </a:effectLst>
              <a:ea typeface="+mn-ea"/>
              <a:cs typeface="+mn-cs"/>
            </a:endParaRPr>
          </a:p>
          <a:p>
            <a:pPr marL="0" indent="0" algn="ctr" eaLnBrk="1" hangingPunct="1">
              <a:spcBef>
                <a:spcPts val="0"/>
              </a:spcBef>
              <a:buFont typeface="Wingdings" pitchFamily="2" charset="2"/>
              <a:buNone/>
              <a:defRPr/>
            </a:pPr>
            <a:endParaRPr lang="en-US" sz="6000" dirty="0" smtClean="0">
              <a:ln w="10160">
                <a:solidFill>
                  <a:schemeClr val="accent1"/>
                </a:solidFill>
                <a:prstDash val="solid"/>
              </a:ln>
              <a:solidFill>
                <a:schemeClr val="accent1"/>
              </a:solidFill>
              <a:effectLst>
                <a:outerShdw blurRad="38100" dist="32000" dir="5400000" algn="tl">
                  <a:srgbClr val="000000">
                    <a:alpha val="30000"/>
                  </a:srgbClr>
                </a:outerShdw>
              </a:effectLst>
              <a:ea typeface="+mn-ea"/>
              <a:cs typeface="+mn-cs"/>
            </a:endParaRPr>
          </a:p>
          <a:p>
            <a:pPr marL="0" indent="0" algn="ctr" eaLnBrk="1" hangingPunct="1">
              <a:spcBef>
                <a:spcPts val="0"/>
              </a:spcBef>
              <a:buFont typeface="Wingdings" pitchFamily="2" charset="2"/>
              <a:buNone/>
              <a:defRPr/>
            </a:pPr>
            <a:r>
              <a:rPr lang="en-US" sz="6000" dirty="0" smtClean="0">
                <a:ln w="10160">
                  <a:solidFill>
                    <a:schemeClr val="accent1"/>
                  </a:solidFill>
                  <a:prstDash val="solid"/>
                </a:ln>
                <a:solidFill>
                  <a:schemeClr val="accent1"/>
                </a:solidFill>
                <a:effectLst>
                  <a:outerShdw blurRad="38100" dist="32000" dir="5400000" algn="tl">
                    <a:srgbClr val="000000">
                      <a:alpha val="30000"/>
                    </a:srgbClr>
                  </a:outerShdw>
                </a:effectLst>
                <a:ea typeface="+mn-ea"/>
                <a:cs typeface="+mn-cs"/>
              </a:rPr>
              <a:t>Storage</a:t>
            </a:r>
          </a:p>
          <a:p>
            <a:pPr marL="0" indent="0" algn="ctr" eaLnBrk="1" hangingPunct="1">
              <a:buFont typeface="Wingdings" pitchFamily="2" charset="2"/>
              <a:buNone/>
              <a:defRPr/>
            </a:pPr>
            <a:r>
              <a:rPr lang="en-US" sz="7200" b="0" dirty="0" smtClean="0">
                <a:ln w="10160">
                  <a:solidFill>
                    <a:schemeClr val="accent1"/>
                  </a:solidFill>
                  <a:prstDash val="solid"/>
                </a:ln>
                <a:solidFill>
                  <a:schemeClr val="accent1"/>
                </a:solidFill>
                <a:effectLst>
                  <a:outerShdw blurRad="38100" dist="32000" dir="5400000" algn="tl">
                    <a:srgbClr val="000000">
                      <a:alpha val="30000"/>
                    </a:srgbClr>
                  </a:outerShdw>
                </a:effectLst>
                <a:ea typeface="+mn-ea"/>
                <a:cs typeface="+mn-cs"/>
              </a:rPr>
              <a:t> </a:t>
            </a:r>
          </a:p>
          <a:p>
            <a:pPr marL="114300" lvl="1" indent="0" eaLnBrk="1" hangingPunct="1">
              <a:buFont typeface="Wingdings" pitchFamily="2" charset="2"/>
              <a:buNone/>
              <a:defRPr/>
            </a:pPr>
            <a:endParaRPr lang="en-US" dirty="0" smtClean="0">
              <a:ln w="10160">
                <a:solidFill>
                  <a:schemeClr val="accent1"/>
                </a:solidFill>
                <a:prstDash val="solid"/>
              </a:ln>
              <a:solidFill>
                <a:schemeClr val="accent1"/>
              </a:solidFill>
              <a:effectLst>
                <a:outerShdw blurRad="38100" dist="32000" dir="5400000" algn="tl">
                  <a:srgbClr val="000000">
                    <a:alpha val="30000"/>
                  </a:srgbClr>
                </a:outerShdw>
              </a:effectLst>
            </a:endParaRPr>
          </a:p>
        </p:txBody>
      </p:sp>
      <p:sp>
        <p:nvSpPr>
          <p:cNvPr id="122883"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rgbClr val="000000"/>
                </a:solidFill>
                <a:cs typeface="+mn-cs"/>
              </a:rPr>
              <a:t>5-10</a:t>
            </a:r>
          </a:p>
        </p:txBody>
      </p:sp>
    </p:spTree>
    <p:extLst>
      <p:ext uri="{BB962C8B-B14F-4D97-AF65-F5344CB8AC3E}">
        <p14:creationId xmlns:p14="http://schemas.microsoft.com/office/powerpoint/2010/main" val="3040458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2103120"/>
          </a:xfrm>
          <a:prstGeom prst="roundRect">
            <a:avLst>
              <a:gd name="adj" fmla="val 7217"/>
            </a:avLst>
          </a:prstGeom>
          <a:solidFill>
            <a:srgbClr val="FFFFFF"/>
          </a:solidFill>
          <a:ln w="76200" cap="sq">
            <a:noFill/>
            <a:miter lim="800000"/>
          </a:ln>
          <a:effectLst/>
          <a:scene3d>
            <a:camera prst="orthographicFront"/>
            <a:lightRig rig="threePt" dir="t">
              <a:rot lat="0" lon="0" rev="2700000"/>
            </a:lightRig>
          </a:scene3d>
          <a:sp3d contourW="6350">
            <a:contourClr>
              <a:srgbClr val="C0C0C0"/>
            </a:contourClr>
          </a:sp3d>
        </p:spPr>
      </p:pic>
      <p:sp>
        <p:nvSpPr>
          <p:cNvPr id="137218" name="Rectangle 3"/>
          <p:cNvSpPr>
            <a:spLocks noGrp="1" noChangeArrowheads="1"/>
          </p:cNvSpPr>
          <p:nvPr>
            <p:ph type="body" idx="1"/>
          </p:nvPr>
        </p:nvSpPr>
        <p:spPr>
          <a:xfrm>
            <a:off x="393192" y="1143000"/>
            <a:ext cx="5086350" cy="4983163"/>
          </a:xfrm>
        </p:spPr>
        <p:txBody>
          <a:bodyPr/>
          <a:lstStyle/>
          <a:p>
            <a:pPr marL="0" indent="0" eaLnBrk="1" hangingPunct="1">
              <a:tabLst>
                <a:tab pos="0" algn="l"/>
              </a:tabLst>
              <a:defRPr/>
            </a:pPr>
            <a:r>
              <a:rPr lang="en-US" dirty="0">
                <a:latin typeface="Arial Narrow" charset="0"/>
                <a:cs typeface="+mn-cs"/>
              </a:rPr>
              <a:t>Labeling </a:t>
            </a:r>
            <a:r>
              <a:rPr lang="en-US" dirty="0" smtClean="0">
                <a:latin typeface="Arial Narrow" charset="0"/>
                <a:cs typeface="+mn-cs"/>
              </a:rPr>
              <a:t>food </a:t>
            </a:r>
            <a:r>
              <a:rPr lang="en-US" dirty="0">
                <a:latin typeface="Arial Narrow" charset="0"/>
                <a:cs typeface="+mn-cs"/>
              </a:rPr>
              <a:t>for </a:t>
            </a:r>
            <a:r>
              <a:rPr lang="en-US" dirty="0" smtClean="0">
                <a:latin typeface="Arial Narrow" charset="0"/>
                <a:cs typeface="+mn-cs"/>
              </a:rPr>
              <a:t>use on-site:</a:t>
            </a:r>
            <a:endParaRPr lang="en-US" dirty="0">
              <a:latin typeface="Arial Narrow" charset="0"/>
              <a:cs typeface="+mn-cs"/>
            </a:endParaRPr>
          </a:p>
          <a:p>
            <a:pPr marL="347472" lvl="1" indent="-347472" eaLnBrk="1" hangingPunct="1">
              <a:lnSpc>
                <a:spcPct val="100000"/>
              </a:lnSpc>
              <a:spcBef>
                <a:spcPts val="900"/>
              </a:spcBef>
              <a:tabLst>
                <a:tab pos="0" algn="l"/>
              </a:tabLst>
              <a:defRPr/>
            </a:pPr>
            <a:r>
              <a:rPr lang="en-US" dirty="0">
                <a:solidFill>
                  <a:schemeClr val="tx1"/>
                </a:solidFill>
                <a:latin typeface="Arial Narrow" charset="0"/>
              </a:rPr>
              <a:t>All items not in their original containers must be labeled</a:t>
            </a:r>
          </a:p>
          <a:p>
            <a:pPr marL="347472" lvl="1" indent="-347472" eaLnBrk="1" hangingPunct="1">
              <a:lnSpc>
                <a:spcPct val="100000"/>
              </a:lnSpc>
              <a:spcBef>
                <a:spcPts val="900"/>
              </a:spcBef>
              <a:tabLst>
                <a:tab pos="0" algn="l"/>
              </a:tabLst>
              <a:defRPr/>
            </a:pPr>
            <a:r>
              <a:rPr lang="en-US" dirty="0">
                <a:solidFill>
                  <a:schemeClr val="tx1"/>
                </a:solidFill>
                <a:latin typeface="Arial Narrow" charset="0"/>
              </a:rPr>
              <a:t>Food labels should include the common name of the food or a statement that clearly and accurately identifies it</a:t>
            </a:r>
          </a:p>
          <a:p>
            <a:pPr marL="347472" lvl="1" indent="-347472" eaLnBrk="1" hangingPunct="1">
              <a:lnSpc>
                <a:spcPct val="100000"/>
              </a:lnSpc>
              <a:spcBef>
                <a:spcPts val="900"/>
              </a:spcBef>
              <a:tabLst>
                <a:tab pos="0" algn="l"/>
              </a:tabLst>
              <a:defRPr/>
            </a:pPr>
            <a:r>
              <a:rPr lang="en-US" dirty="0">
                <a:solidFill>
                  <a:schemeClr val="tx1"/>
                </a:solidFill>
                <a:latin typeface="Arial Narrow" charset="0"/>
              </a:rPr>
              <a:t>It is not necessary to label food if it clearly will not be mistaken for another </a:t>
            </a:r>
            <a:r>
              <a:rPr lang="en-US" dirty="0" smtClean="0">
                <a:solidFill>
                  <a:schemeClr val="tx1"/>
                </a:solidFill>
                <a:latin typeface="Arial Narrow" charset="0"/>
              </a:rPr>
              <a:t>item</a:t>
            </a:r>
            <a:endParaRPr lang="en-US" dirty="0">
              <a:solidFill>
                <a:schemeClr val="tx1"/>
              </a:solidFill>
              <a:latin typeface="Arial Narrow" charset="0"/>
            </a:endParaRPr>
          </a:p>
        </p:txBody>
      </p:sp>
      <p:sp>
        <p:nvSpPr>
          <p:cNvPr id="137219" name="Text Box 9"/>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5-11</a:t>
            </a:r>
          </a:p>
        </p:txBody>
      </p:sp>
      <p:sp>
        <p:nvSpPr>
          <p:cNvPr id="137220" name="Rectangle 11"/>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Storage</a:t>
            </a:r>
          </a:p>
        </p:txBody>
      </p:sp>
    </p:spTree>
    <p:extLst>
      <p:ext uri="{BB962C8B-B14F-4D97-AF65-F5344CB8AC3E}">
        <p14:creationId xmlns:p14="http://schemas.microsoft.com/office/powerpoint/2010/main" val="1502284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body" idx="1"/>
          </p:nvPr>
        </p:nvSpPr>
        <p:spPr>
          <a:xfrm>
            <a:off x="393192" y="1143000"/>
            <a:ext cx="7315200" cy="4983163"/>
          </a:xfrm>
        </p:spPr>
        <p:txBody>
          <a:bodyPr/>
          <a:lstStyle/>
          <a:p>
            <a:pPr marL="0" indent="0" eaLnBrk="1" hangingPunct="1">
              <a:tabLst>
                <a:tab pos="0" algn="l"/>
              </a:tabLst>
              <a:defRPr/>
            </a:pPr>
            <a:r>
              <a:rPr lang="en-US" dirty="0">
                <a:latin typeface="Arial Narrow" charset="0"/>
                <a:cs typeface="+mn-cs"/>
              </a:rPr>
              <a:t>Labeling </a:t>
            </a:r>
            <a:r>
              <a:rPr lang="en-US" dirty="0" smtClean="0">
                <a:latin typeface="Arial Narrow" charset="0"/>
                <a:cs typeface="+mn-cs"/>
              </a:rPr>
              <a:t>food packaged on-site </a:t>
            </a:r>
            <a:r>
              <a:rPr lang="en-US" dirty="0">
                <a:latin typeface="Arial Narrow" charset="0"/>
                <a:cs typeface="+mn-cs"/>
              </a:rPr>
              <a:t>for </a:t>
            </a:r>
            <a:r>
              <a:rPr lang="en-US" dirty="0" smtClean="0">
                <a:latin typeface="Arial Narrow" charset="0"/>
                <a:cs typeface="+mn-cs"/>
              </a:rPr>
              <a:t>retail sale:</a:t>
            </a:r>
            <a:endParaRPr lang="en-US" dirty="0">
              <a:latin typeface="Arial Narrow" charset="0"/>
              <a:cs typeface="+mn-cs"/>
            </a:endParaRPr>
          </a:p>
          <a:p>
            <a:pPr marL="347472" lvl="1" indent="-347472" eaLnBrk="1" hangingPunct="1">
              <a:lnSpc>
                <a:spcPct val="100000"/>
              </a:lnSpc>
              <a:spcBef>
                <a:spcPts val="900"/>
              </a:spcBef>
              <a:tabLst>
                <a:tab pos="0" algn="l"/>
              </a:tabLst>
              <a:defRPr/>
            </a:pPr>
            <a:r>
              <a:rPr lang="en-US" dirty="0">
                <a:solidFill>
                  <a:schemeClr val="tx1"/>
                </a:solidFill>
                <a:latin typeface="Arial Narrow" charset="0"/>
              </a:rPr>
              <a:t>Common name of the food or a statement clearly identifying </a:t>
            </a:r>
            <a:r>
              <a:rPr lang="en-US" dirty="0" smtClean="0">
                <a:solidFill>
                  <a:schemeClr val="tx1"/>
                </a:solidFill>
                <a:latin typeface="Arial Narrow" charset="0"/>
              </a:rPr>
              <a:t>it</a:t>
            </a:r>
            <a:endParaRPr lang="en-US" dirty="0">
              <a:solidFill>
                <a:schemeClr val="tx1"/>
              </a:solidFill>
              <a:latin typeface="Arial Narrow" charset="0"/>
            </a:endParaRPr>
          </a:p>
          <a:p>
            <a:pPr marL="347472" lvl="1" indent="-347472" eaLnBrk="1" hangingPunct="1">
              <a:lnSpc>
                <a:spcPct val="100000"/>
              </a:lnSpc>
              <a:spcBef>
                <a:spcPts val="900"/>
              </a:spcBef>
              <a:tabLst>
                <a:tab pos="0" algn="l"/>
              </a:tabLst>
              <a:defRPr/>
            </a:pPr>
            <a:r>
              <a:rPr lang="en-US" dirty="0">
                <a:solidFill>
                  <a:schemeClr val="tx1"/>
                </a:solidFill>
                <a:latin typeface="Arial Narrow" charset="0"/>
              </a:rPr>
              <a:t>Quantity of the </a:t>
            </a:r>
            <a:r>
              <a:rPr lang="en-US" dirty="0" smtClean="0">
                <a:solidFill>
                  <a:schemeClr val="tx1"/>
                </a:solidFill>
                <a:latin typeface="Arial Narrow" charset="0"/>
              </a:rPr>
              <a:t>food</a:t>
            </a:r>
            <a:endParaRPr lang="en-US" dirty="0">
              <a:solidFill>
                <a:schemeClr val="tx1"/>
              </a:solidFill>
              <a:latin typeface="Arial Narrow" charset="0"/>
            </a:endParaRPr>
          </a:p>
          <a:p>
            <a:pPr marL="347472" lvl="1" indent="-347472" eaLnBrk="1" hangingPunct="1">
              <a:lnSpc>
                <a:spcPct val="100000"/>
              </a:lnSpc>
              <a:spcBef>
                <a:spcPts val="900"/>
              </a:spcBef>
              <a:tabLst>
                <a:tab pos="0" algn="l"/>
              </a:tabLst>
              <a:defRPr/>
            </a:pPr>
            <a:r>
              <a:rPr lang="en-US" dirty="0">
                <a:solidFill>
                  <a:schemeClr val="tx1"/>
                </a:solidFill>
                <a:latin typeface="Arial Narrow" charset="0"/>
              </a:rPr>
              <a:t>If the item contains two or more ingredients, list the ingredients </a:t>
            </a:r>
            <a:r>
              <a:rPr lang="en-US" dirty="0" smtClean="0">
                <a:solidFill>
                  <a:schemeClr val="tx1"/>
                </a:solidFill>
                <a:latin typeface="Arial Narrow" charset="0"/>
              </a:rPr>
              <a:t/>
            </a:r>
            <a:br>
              <a:rPr lang="en-US" dirty="0" smtClean="0">
                <a:solidFill>
                  <a:schemeClr val="tx1"/>
                </a:solidFill>
                <a:latin typeface="Arial Narrow" charset="0"/>
              </a:rPr>
            </a:br>
            <a:r>
              <a:rPr lang="en-US" dirty="0" smtClean="0">
                <a:solidFill>
                  <a:schemeClr val="tx1"/>
                </a:solidFill>
                <a:latin typeface="Arial Narrow" charset="0"/>
              </a:rPr>
              <a:t>and sub ingredients in </a:t>
            </a:r>
            <a:r>
              <a:rPr lang="en-US" dirty="0">
                <a:solidFill>
                  <a:schemeClr val="tx1"/>
                </a:solidFill>
                <a:latin typeface="Arial Narrow" charset="0"/>
              </a:rPr>
              <a:t>descending order by </a:t>
            </a:r>
            <a:r>
              <a:rPr lang="en-US" dirty="0" smtClean="0">
                <a:solidFill>
                  <a:schemeClr val="tx1"/>
                </a:solidFill>
                <a:latin typeface="Arial Narrow" charset="0"/>
              </a:rPr>
              <a:t>weight</a:t>
            </a:r>
            <a:endParaRPr lang="en-US" dirty="0">
              <a:solidFill>
                <a:schemeClr val="tx1"/>
              </a:solidFill>
              <a:latin typeface="Arial Narrow" charset="0"/>
            </a:endParaRPr>
          </a:p>
          <a:p>
            <a:pPr marL="347472" lvl="1" indent="-347472" eaLnBrk="1" hangingPunct="1">
              <a:lnSpc>
                <a:spcPct val="100000"/>
              </a:lnSpc>
              <a:spcBef>
                <a:spcPts val="900"/>
              </a:spcBef>
              <a:tabLst>
                <a:tab pos="0" algn="l"/>
              </a:tabLst>
              <a:defRPr/>
            </a:pPr>
            <a:r>
              <a:rPr lang="en-US" dirty="0">
                <a:solidFill>
                  <a:schemeClr val="tx1"/>
                </a:solidFill>
                <a:latin typeface="Arial Narrow" charset="0"/>
              </a:rPr>
              <a:t>List of artificial colors and flavors in the food including </a:t>
            </a:r>
            <a:r>
              <a:rPr lang="en-US" dirty="0" smtClean="0">
                <a:solidFill>
                  <a:schemeClr val="tx1"/>
                </a:solidFill>
                <a:latin typeface="Arial Narrow" charset="0"/>
              </a:rPr>
              <a:t/>
            </a:r>
            <a:br>
              <a:rPr lang="en-US" dirty="0" smtClean="0">
                <a:solidFill>
                  <a:schemeClr val="tx1"/>
                </a:solidFill>
                <a:latin typeface="Arial Narrow" charset="0"/>
              </a:rPr>
            </a:br>
            <a:r>
              <a:rPr lang="en-US" dirty="0" smtClean="0">
                <a:solidFill>
                  <a:schemeClr val="tx1"/>
                </a:solidFill>
                <a:latin typeface="Arial Narrow" charset="0"/>
              </a:rPr>
              <a:t>chemical </a:t>
            </a:r>
            <a:r>
              <a:rPr lang="en-US" dirty="0">
                <a:solidFill>
                  <a:schemeClr val="tx1"/>
                </a:solidFill>
                <a:latin typeface="Arial Narrow" charset="0"/>
              </a:rPr>
              <a:t>preservatives</a:t>
            </a:r>
          </a:p>
          <a:p>
            <a:pPr marL="347472" lvl="1" indent="-347472" eaLnBrk="1" hangingPunct="1">
              <a:lnSpc>
                <a:spcPct val="100000"/>
              </a:lnSpc>
              <a:spcBef>
                <a:spcPts val="900"/>
              </a:spcBef>
              <a:tabLst>
                <a:tab pos="0" algn="l"/>
              </a:tabLst>
              <a:defRPr/>
            </a:pPr>
            <a:r>
              <a:rPr lang="en-US" dirty="0">
                <a:solidFill>
                  <a:schemeClr val="tx1"/>
                </a:solidFill>
                <a:latin typeface="Arial Narrow" charset="0"/>
              </a:rPr>
              <a:t>Name and place of business of the manufacturer, packer, </a:t>
            </a:r>
            <a:r>
              <a:rPr lang="en-US" dirty="0" smtClean="0">
                <a:solidFill>
                  <a:schemeClr val="tx1"/>
                </a:solidFill>
                <a:latin typeface="Arial Narrow" charset="0"/>
              </a:rPr>
              <a:t/>
            </a:r>
            <a:br>
              <a:rPr lang="en-US" dirty="0" smtClean="0">
                <a:solidFill>
                  <a:schemeClr val="tx1"/>
                </a:solidFill>
                <a:latin typeface="Arial Narrow" charset="0"/>
              </a:rPr>
            </a:br>
            <a:r>
              <a:rPr lang="en-US" dirty="0" smtClean="0">
                <a:solidFill>
                  <a:schemeClr val="tx1"/>
                </a:solidFill>
                <a:latin typeface="Arial Narrow" charset="0"/>
              </a:rPr>
              <a:t>or distributor</a:t>
            </a:r>
            <a:endParaRPr lang="en-US" dirty="0">
              <a:solidFill>
                <a:schemeClr val="tx1"/>
              </a:solidFill>
              <a:latin typeface="Arial Narrow" charset="0"/>
            </a:endParaRPr>
          </a:p>
          <a:p>
            <a:pPr marL="347472" lvl="1" indent="-347472" eaLnBrk="1" hangingPunct="1">
              <a:lnSpc>
                <a:spcPct val="100000"/>
              </a:lnSpc>
              <a:spcBef>
                <a:spcPts val="900"/>
              </a:spcBef>
              <a:tabLst>
                <a:tab pos="0" algn="l"/>
              </a:tabLst>
              <a:defRPr/>
            </a:pPr>
            <a:r>
              <a:rPr lang="en-US" dirty="0">
                <a:solidFill>
                  <a:schemeClr val="tx1"/>
                </a:solidFill>
                <a:latin typeface="Arial Narrow" charset="0"/>
              </a:rPr>
              <a:t>Source of each major food allergen contained in the </a:t>
            </a:r>
            <a:r>
              <a:rPr lang="en-US" dirty="0" smtClean="0">
                <a:solidFill>
                  <a:schemeClr val="tx1"/>
                </a:solidFill>
                <a:latin typeface="Arial Narrow" charset="0"/>
              </a:rPr>
              <a:t>food </a:t>
            </a:r>
            <a:endParaRPr lang="en-US" dirty="0">
              <a:solidFill>
                <a:schemeClr val="tx1"/>
              </a:solidFill>
              <a:latin typeface="Arial Narrow" charset="0"/>
            </a:endParaRPr>
          </a:p>
        </p:txBody>
      </p:sp>
      <p:sp>
        <p:nvSpPr>
          <p:cNvPr id="138243" name="Text Box 9"/>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5-12</a:t>
            </a:r>
          </a:p>
        </p:txBody>
      </p:sp>
      <p:sp>
        <p:nvSpPr>
          <p:cNvPr id="138244" name="Rectangle 11"/>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Storage</a:t>
            </a:r>
          </a:p>
        </p:txBody>
      </p:sp>
    </p:spTree>
    <p:extLst>
      <p:ext uri="{BB962C8B-B14F-4D97-AF65-F5344CB8AC3E}">
        <p14:creationId xmlns:p14="http://schemas.microsoft.com/office/powerpoint/2010/main" val="1311538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body" idx="1"/>
          </p:nvPr>
        </p:nvSpPr>
        <p:spPr>
          <a:xfrm>
            <a:off x="393192" y="1143000"/>
            <a:ext cx="5086350" cy="4983163"/>
          </a:xfrm>
        </p:spPr>
        <p:txBody>
          <a:bodyPr/>
          <a:lstStyle/>
          <a:p>
            <a:pPr marL="0" indent="0" eaLnBrk="1" hangingPunct="1">
              <a:buFont typeface="Wingdings" pitchFamily="2" charset="2"/>
              <a:buNone/>
              <a:defRPr/>
            </a:pPr>
            <a:r>
              <a:rPr lang="en-US" dirty="0" smtClean="0">
                <a:ea typeface="+mn-ea"/>
                <a:cs typeface="+mn-cs"/>
              </a:rPr>
              <a:t>Date marking:</a:t>
            </a:r>
          </a:p>
          <a:p>
            <a:pPr marL="347472" lvl="1" indent="-347472" eaLnBrk="1" hangingPunct="1">
              <a:lnSpc>
                <a:spcPct val="100000"/>
              </a:lnSpc>
              <a:spcBef>
                <a:spcPts val="900"/>
              </a:spcBef>
              <a:buFont typeface="Wingdings" pitchFamily="2" charset="2"/>
              <a:buChar char="l"/>
              <a:tabLst>
                <a:tab pos="0" algn="l"/>
              </a:tabLst>
              <a:defRPr/>
            </a:pPr>
            <a:r>
              <a:rPr lang="en-US" dirty="0" smtClean="0"/>
              <a:t>Ready-to-eat TCS </a:t>
            </a:r>
            <a:r>
              <a:rPr lang="en-US" dirty="0" smtClean="0">
                <a:solidFill>
                  <a:srgbClr val="000000"/>
                </a:solidFill>
              </a:rPr>
              <a:t>food must be marked if held for longer than 24 hours </a:t>
            </a:r>
          </a:p>
          <a:p>
            <a:pPr marL="694944" lvl="2" indent="-347472" eaLnBrk="1" hangingPunct="1">
              <a:lnSpc>
                <a:spcPct val="100000"/>
              </a:lnSpc>
              <a:spcBef>
                <a:spcPts val="900"/>
              </a:spcBef>
              <a:buFont typeface="Courier New" pitchFamily="49" charset="0"/>
              <a:buChar char="o"/>
              <a:tabLst>
                <a:tab pos="0" algn="l"/>
              </a:tabLst>
              <a:defRPr/>
            </a:pPr>
            <a:r>
              <a:rPr lang="en-US" dirty="0" smtClean="0">
                <a:solidFill>
                  <a:srgbClr val="000000"/>
                </a:solidFill>
              </a:rPr>
              <a:t>Date mark must indicate when the food must be sold, eaten, or thrown out</a:t>
            </a:r>
            <a:endParaRPr lang="en-US" dirty="0">
              <a:solidFill>
                <a:srgbClr val="000000"/>
              </a:solidFill>
            </a:endParaRPr>
          </a:p>
          <a:p>
            <a:pPr marL="576263" lvl="2" indent="0" eaLnBrk="1" hangingPunct="1">
              <a:buFont typeface="Courier New" pitchFamily="49" charset="0"/>
              <a:buNone/>
              <a:tabLst>
                <a:tab pos="0" algn="l"/>
              </a:tabLst>
              <a:defRPr/>
            </a:pPr>
            <a:endParaRPr lang="en-US" dirty="0" smtClean="0">
              <a:solidFill>
                <a:srgbClr val="000000"/>
              </a:solidFill>
            </a:endParaRPr>
          </a:p>
        </p:txBody>
      </p:sp>
      <p:sp>
        <p:nvSpPr>
          <p:cNvPr id="139267" name="Text Box 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5-13</a:t>
            </a:r>
          </a:p>
        </p:txBody>
      </p:sp>
      <p:sp>
        <p:nvSpPr>
          <p:cNvPr id="139268" name="Rectangle 10"/>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Storage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225" y="1243013"/>
            <a:ext cx="2099253" cy="1655064"/>
          </a:xfrm>
          <a:prstGeom prst="rect">
            <a:avLst/>
          </a:prstGeom>
        </p:spPr>
      </p:pic>
    </p:spTree>
    <p:extLst>
      <p:ext uri="{BB962C8B-B14F-4D97-AF65-F5344CB8AC3E}">
        <p14:creationId xmlns:p14="http://schemas.microsoft.com/office/powerpoint/2010/main" val="625383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393192" y="1143000"/>
            <a:ext cx="5086350" cy="4983163"/>
          </a:xfrm>
        </p:spPr>
        <p:txBody>
          <a:bodyPr/>
          <a:lstStyle/>
          <a:p>
            <a:pPr marL="0" indent="0" eaLnBrk="1" hangingPunct="1">
              <a:defRPr/>
            </a:pPr>
            <a:r>
              <a:rPr lang="en-US" dirty="0">
                <a:latin typeface="Arial Narrow" charset="0"/>
                <a:cs typeface="+mn-cs"/>
              </a:rPr>
              <a:t>Date </a:t>
            </a:r>
            <a:r>
              <a:rPr lang="en-US" dirty="0" smtClean="0">
                <a:latin typeface="Arial Narrow" charset="0"/>
                <a:cs typeface="+mn-cs"/>
              </a:rPr>
              <a:t>marking:</a:t>
            </a:r>
            <a:endParaRPr lang="en-US" sz="1800" dirty="0">
              <a:latin typeface="Arial Narrow" charset="0"/>
              <a:cs typeface="+mn-cs"/>
            </a:endParaRPr>
          </a:p>
          <a:p>
            <a:pPr lvl="1" eaLnBrk="1" hangingPunct="1">
              <a:defRPr/>
            </a:pPr>
            <a:r>
              <a:rPr lang="en-US" dirty="0">
                <a:latin typeface="Arial Narrow" charset="0"/>
              </a:rPr>
              <a:t>Ready-to-eat TCS food can be stored for only seven days if it is held at </a:t>
            </a:r>
            <a:r>
              <a:rPr lang="en-US" dirty="0" smtClean="0">
                <a:latin typeface="Arial Narrow" charset="0"/>
              </a:rPr>
              <a:t>41</a:t>
            </a:r>
            <a:r>
              <a:rPr lang="en-US" dirty="0" smtClean="0">
                <a:solidFill>
                  <a:schemeClr val="tx1"/>
                </a:solidFill>
              </a:rPr>
              <a:t>˚</a:t>
            </a:r>
            <a:r>
              <a:rPr lang="en-US" dirty="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5</a:t>
            </a:r>
            <a:r>
              <a:rPr lang="en-US" dirty="0" smtClean="0">
                <a:solidFill>
                  <a:schemeClr val="tx1"/>
                </a:solidFill>
              </a:rPr>
              <a:t>˚C</a:t>
            </a:r>
            <a:r>
              <a:rPr lang="en-US" dirty="0" smtClean="0">
                <a:latin typeface="Arial Narrow" charset="0"/>
              </a:rPr>
              <a:t>) </a:t>
            </a:r>
            <a:br>
              <a:rPr lang="en-US" dirty="0" smtClean="0">
                <a:latin typeface="Arial Narrow" charset="0"/>
              </a:rPr>
            </a:br>
            <a:r>
              <a:rPr lang="en-US" dirty="0" smtClean="0">
                <a:latin typeface="Arial Narrow" charset="0"/>
              </a:rPr>
              <a:t>or </a:t>
            </a:r>
            <a:r>
              <a:rPr lang="en-US" dirty="0">
                <a:latin typeface="Arial Narrow" charset="0"/>
              </a:rPr>
              <a:t>lower</a:t>
            </a:r>
          </a:p>
          <a:p>
            <a:pPr marL="694944" lvl="2" indent="-347472" eaLnBrk="1" hangingPunct="1">
              <a:lnSpc>
                <a:spcPct val="100000"/>
              </a:lnSpc>
              <a:spcBef>
                <a:spcPts val="900"/>
              </a:spcBef>
              <a:defRPr/>
            </a:pPr>
            <a:r>
              <a:rPr lang="en-US" dirty="0">
                <a:solidFill>
                  <a:srgbClr val="000000"/>
                </a:solidFill>
                <a:latin typeface="Arial Narrow" charset="0"/>
              </a:rPr>
              <a:t>The count begins on the day that the food was prepared or a commercial container </a:t>
            </a:r>
            <a:r>
              <a:rPr lang="en-US" dirty="0" smtClean="0">
                <a:solidFill>
                  <a:srgbClr val="000000"/>
                </a:solidFill>
                <a:latin typeface="Arial Narrow" charset="0"/>
              </a:rPr>
              <a:t/>
            </a:r>
            <a:br>
              <a:rPr lang="en-US" dirty="0" smtClean="0">
                <a:solidFill>
                  <a:srgbClr val="000000"/>
                </a:solidFill>
                <a:latin typeface="Arial Narrow" charset="0"/>
              </a:rPr>
            </a:br>
            <a:r>
              <a:rPr lang="en-US" dirty="0" smtClean="0">
                <a:solidFill>
                  <a:srgbClr val="000000"/>
                </a:solidFill>
                <a:latin typeface="Arial Narrow" charset="0"/>
              </a:rPr>
              <a:t>was </a:t>
            </a:r>
            <a:r>
              <a:rPr lang="en-US" dirty="0">
                <a:solidFill>
                  <a:srgbClr val="000000"/>
                </a:solidFill>
                <a:latin typeface="Arial Narrow" charset="0"/>
              </a:rPr>
              <a:t>opened</a:t>
            </a:r>
          </a:p>
          <a:p>
            <a:pPr marL="694944" lvl="2" indent="-347472" eaLnBrk="1" hangingPunct="1">
              <a:lnSpc>
                <a:spcPct val="100000"/>
              </a:lnSpc>
              <a:spcBef>
                <a:spcPts val="900"/>
              </a:spcBef>
              <a:defRPr/>
            </a:pPr>
            <a:r>
              <a:rPr lang="en-US" dirty="0">
                <a:solidFill>
                  <a:srgbClr val="000000"/>
                </a:solidFill>
                <a:latin typeface="Arial Narrow" charset="0"/>
              </a:rPr>
              <a:t>For example, potato salad prepared and </a:t>
            </a:r>
            <a:r>
              <a:rPr lang="en-US" dirty="0" smtClean="0">
                <a:solidFill>
                  <a:srgbClr val="000000"/>
                </a:solidFill>
                <a:latin typeface="Arial Narrow" charset="0"/>
              </a:rPr>
              <a:t>stored </a:t>
            </a:r>
            <a:r>
              <a:rPr lang="en-US" dirty="0">
                <a:solidFill>
                  <a:srgbClr val="000000"/>
                </a:solidFill>
                <a:latin typeface="Arial Narrow" charset="0"/>
              </a:rPr>
              <a:t>on October 1 would have a discard date of October 7 on the label</a:t>
            </a:r>
          </a:p>
          <a:p>
            <a:pPr marL="694944" lvl="2" indent="-347472" eaLnBrk="1" hangingPunct="1">
              <a:lnSpc>
                <a:spcPct val="100000"/>
              </a:lnSpc>
              <a:spcBef>
                <a:spcPts val="900"/>
              </a:spcBef>
              <a:defRPr/>
            </a:pPr>
            <a:r>
              <a:rPr lang="en-US" dirty="0">
                <a:solidFill>
                  <a:srgbClr val="000000"/>
                </a:solidFill>
                <a:latin typeface="Arial Narrow" charset="0"/>
              </a:rPr>
              <a:t>Some operations write the day or date the food was prepared on the </a:t>
            </a:r>
            <a:r>
              <a:rPr lang="en-US" dirty="0" smtClean="0">
                <a:solidFill>
                  <a:srgbClr val="000000"/>
                </a:solidFill>
                <a:latin typeface="Arial Narrow" charset="0"/>
              </a:rPr>
              <a:t>label; others </a:t>
            </a:r>
            <a:r>
              <a:rPr lang="en-US" dirty="0">
                <a:solidFill>
                  <a:srgbClr val="000000"/>
                </a:solidFill>
                <a:latin typeface="Arial Narrow" charset="0"/>
              </a:rPr>
              <a:t>write the use-by day or date on the </a:t>
            </a:r>
            <a:r>
              <a:rPr lang="en-US" dirty="0" smtClean="0">
                <a:solidFill>
                  <a:srgbClr val="000000"/>
                </a:solidFill>
                <a:latin typeface="Arial Narrow" charset="0"/>
              </a:rPr>
              <a:t>label</a:t>
            </a:r>
            <a:endParaRPr lang="en-US" dirty="0">
              <a:solidFill>
                <a:srgbClr val="000000"/>
              </a:solidFill>
              <a:latin typeface="Arial Narrow" charset="0"/>
            </a:endParaRPr>
          </a:p>
          <a:p>
            <a:pPr marL="0" indent="0" eaLnBrk="1" hangingPunct="1">
              <a:defRPr/>
            </a:pPr>
            <a:endParaRPr lang="en-US" dirty="0">
              <a:solidFill>
                <a:srgbClr val="000000"/>
              </a:solidFill>
              <a:latin typeface="Arial Narrow" charset="0"/>
              <a:cs typeface="+mn-cs"/>
            </a:endParaRPr>
          </a:p>
        </p:txBody>
      </p:sp>
      <p:sp>
        <p:nvSpPr>
          <p:cNvPr id="140291" name="Text Box 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5-14</a:t>
            </a:r>
          </a:p>
        </p:txBody>
      </p:sp>
      <p:sp>
        <p:nvSpPr>
          <p:cNvPr id="140292" name="Rectangle 10"/>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Storage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2103120"/>
          </a:xfrm>
          <a:prstGeom prst="rect">
            <a:avLst/>
          </a:prstGeom>
        </p:spPr>
      </p:pic>
    </p:spTree>
    <p:extLst>
      <p:ext uri="{BB962C8B-B14F-4D97-AF65-F5344CB8AC3E}">
        <p14:creationId xmlns:p14="http://schemas.microsoft.com/office/powerpoint/2010/main" val="3175728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body" idx="1"/>
          </p:nvPr>
        </p:nvSpPr>
        <p:spPr>
          <a:xfrm>
            <a:off x="393192" y="1143000"/>
            <a:ext cx="8240713" cy="4328993"/>
          </a:xfrm>
        </p:spPr>
        <p:txBody>
          <a:bodyPr/>
          <a:lstStyle/>
          <a:p>
            <a:pPr marL="0" indent="0" eaLnBrk="1" hangingPunct="1">
              <a:buFont typeface="Wingdings" pitchFamily="2" charset="2"/>
              <a:buNone/>
              <a:defRPr/>
            </a:pPr>
            <a:r>
              <a:rPr lang="en-US" dirty="0" smtClean="0">
                <a:ea typeface="+mn-ea"/>
                <a:cs typeface="+mn-cs"/>
              </a:rPr>
              <a:t>Date marking:</a:t>
            </a:r>
            <a:endParaRPr lang="en-US" sz="1800" dirty="0" smtClean="0">
              <a:ea typeface="+mn-ea"/>
              <a:cs typeface="+mn-cs"/>
            </a:endParaRPr>
          </a:p>
          <a:p>
            <a:pPr marL="0" lvl="1" indent="0" eaLnBrk="1" hangingPunct="1">
              <a:buFont typeface="Wingdings" pitchFamily="2" charset="2"/>
              <a:buNone/>
              <a:defRPr/>
            </a:pPr>
            <a:r>
              <a:rPr lang="en-US" sz="2400" b="1" dirty="0" smtClean="0">
                <a:solidFill>
                  <a:srgbClr val="005CAB"/>
                </a:solidFill>
                <a:ea typeface="+mn-ea"/>
                <a:cs typeface="+mn-cs"/>
              </a:rPr>
              <a:t>If: </a:t>
            </a:r>
            <a:endParaRPr lang="en-US" dirty="0"/>
          </a:p>
          <a:p>
            <a:pPr marL="347472" lvl="1" indent="-347472" eaLnBrk="1" hangingPunct="1">
              <a:lnSpc>
                <a:spcPct val="100000"/>
              </a:lnSpc>
              <a:spcBef>
                <a:spcPts val="900"/>
              </a:spcBef>
              <a:buFont typeface="Wingdings" pitchFamily="2" charset="2"/>
              <a:buChar char="l"/>
              <a:tabLst>
                <a:tab pos="0" algn="l"/>
              </a:tabLst>
              <a:defRPr/>
            </a:pPr>
            <a:r>
              <a:rPr lang="en-US" dirty="0" smtClean="0">
                <a:solidFill>
                  <a:srgbClr val="000000"/>
                </a:solidFill>
              </a:rPr>
              <a:t>A commercially processed food has a use-by date that is less </a:t>
            </a:r>
            <a:br>
              <a:rPr lang="en-US" dirty="0" smtClean="0">
                <a:solidFill>
                  <a:srgbClr val="000000"/>
                </a:solidFill>
              </a:rPr>
            </a:br>
            <a:r>
              <a:rPr lang="en-US" dirty="0" smtClean="0">
                <a:solidFill>
                  <a:srgbClr val="000000"/>
                </a:solidFill>
              </a:rPr>
              <a:t>than seven days from the date the container was opened</a:t>
            </a:r>
          </a:p>
          <a:p>
            <a:pPr marL="0" lvl="1" indent="0" eaLnBrk="1" hangingPunct="1">
              <a:buNone/>
              <a:defRPr/>
            </a:pPr>
            <a:r>
              <a:rPr lang="en-US" sz="2400" b="1" dirty="0">
                <a:solidFill>
                  <a:srgbClr val="005CAB"/>
                </a:solidFill>
                <a:ea typeface="+mn-ea"/>
                <a:cs typeface="+mn-cs"/>
              </a:rPr>
              <a:t>Then:</a:t>
            </a:r>
          </a:p>
          <a:p>
            <a:pPr marL="347472" lvl="1" indent="-347472" eaLnBrk="1" hangingPunct="1">
              <a:lnSpc>
                <a:spcPct val="100000"/>
              </a:lnSpc>
              <a:spcBef>
                <a:spcPts val="900"/>
              </a:spcBef>
              <a:buFont typeface="Wingdings" pitchFamily="2" charset="2"/>
              <a:buChar char="l"/>
              <a:tabLst>
                <a:tab pos="0" algn="l"/>
              </a:tabLst>
              <a:defRPr/>
            </a:pPr>
            <a:r>
              <a:rPr lang="en-US" dirty="0" smtClean="0">
                <a:solidFill>
                  <a:srgbClr val="000000"/>
                </a:solidFill>
              </a:rPr>
              <a:t>The container should be marked with this use-by date </a:t>
            </a:r>
            <a:r>
              <a:rPr lang="en-US" dirty="0">
                <a:solidFill>
                  <a:srgbClr val="000000"/>
                </a:solidFill>
              </a:rPr>
              <a:t/>
            </a:r>
            <a:br>
              <a:rPr lang="en-US" dirty="0">
                <a:solidFill>
                  <a:srgbClr val="000000"/>
                </a:solidFill>
              </a:rPr>
            </a:br>
            <a:r>
              <a:rPr lang="en-US" dirty="0">
                <a:solidFill>
                  <a:srgbClr val="000000"/>
                </a:solidFill>
              </a:rPr>
              <a:t>a</a:t>
            </a:r>
            <a:r>
              <a:rPr lang="en-US" dirty="0" smtClean="0">
                <a:solidFill>
                  <a:srgbClr val="000000"/>
                </a:solidFill>
              </a:rPr>
              <a:t>s long as the date is based on food safety </a:t>
            </a:r>
          </a:p>
          <a:p>
            <a:pPr marL="538163" lvl="2" indent="0" eaLnBrk="1" hangingPunct="1">
              <a:buFont typeface="Courier New" pitchFamily="49" charset="0"/>
              <a:buChar char="o"/>
              <a:defRPr/>
            </a:pPr>
            <a:endParaRPr lang="en-US" dirty="0" smtClean="0">
              <a:solidFill>
                <a:srgbClr val="000000"/>
              </a:solidFill>
            </a:endParaRPr>
          </a:p>
          <a:p>
            <a:pPr marL="538163" lvl="2" indent="0" eaLnBrk="1" hangingPunct="1">
              <a:buFont typeface="Courier New" pitchFamily="49" charset="0"/>
              <a:buChar char="o"/>
              <a:defRPr/>
            </a:pPr>
            <a:endParaRPr lang="en-US" dirty="0" smtClean="0">
              <a:solidFill>
                <a:srgbClr val="000000"/>
              </a:solidFill>
            </a:endParaRPr>
          </a:p>
        </p:txBody>
      </p:sp>
      <p:sp>
        <p:nvSpPr>
          <p:cNvPr id="141315" name="Text Box 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5-15</a:t>
            </a:r>
          </a:p>
        </p:txBody>
      </p:sp>
      <p:sp>
        <p:nvSpPr>
          <p:cNvPr id="141316" name="Rectangle 10"/>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Storage</a:t>
            </a:r>
          </a:p>
        </p:txBody>
      </p:sp>
    </p:spTree>
    <p:extLst>
      <p:ext uri="{BB962C8B-B14F-4D97-AF65-F5344CB8AC3E}">
        <p14:creationId xmlns:p14="http://schemas.microsoft.com/office/powerpoint/2010/main" val="1519648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393192" y="1143000"/>
            <a:ext cx="5715000" cy="4983163"/>
          </a:xfrm>
        </p:spPr>
        <p:txBody>
          <a:bodyPr/>
          <a:lstStyle/>
          <a:p>
            <a:pPr marL="0" indent="0" eaLnBrk="1" hangingPunct="1">
              <a:buFont typeface="Wingdings" pitchFamily="2" charset="2"/>
              <a:buNone/>
              <a:defRPr/>
            </a:pPr>
            <a:r>
              <a:rPr lang="en-US" dirty="0" smtClean="0">
                <a:ea typeface="+mn-ea"/>
                <a:cs typeface="+mn-cs"/>
              </a:rPr>
              <a:t>Date marking:</a:t>
            </a:r>
            <a:endParaRPr lang="en-US" sz="1800" i="1" dirty="0">
              <a:ea typeface="+mn-ea"/>
              <a:cs typeface="+mn-cs"/>
            </a:endParaRPr>
          </a:p>
          <a:p>
            <a:pPr marL="347472" lvl="1" indent="-347472" eaLnBrk="1" hangingPunct="1">
              <a:lnSpc>
                <a:spcPct val="100000"/>
              </a:lnSpc>
              <a:spcBef>
                <a:spcPts val="900"/>
              </a:spcBef>
              <a:buFont typeface="Wingdings" pitchFamily="2" charset="2"/>
              <a:buChar char="l"/>
              <a:tabLst>
                <a:tab pos="0" algn="l"/>
              </a:tabLst>
              <a:defRPr/>
            </a:pPr>
            <a:r>
              <a:rPr lang="en-US" dirty="0" smtClean="0">
                <a:solidFill>
                  <a:srgbClr val="000000"/>
                </a:solidFill>
              </a:rPr>
              <a:t>When combining food in a dish with different </a:t>
            </a:r>
            <a:br>
              <a:rPr lang="en-US" dirty="0" smtClean="0">
                <a:solidFill>
                  <a:srgbClr val="000000"/>
                </a:solidFill>
              </a:rPr>
            </a:br>
            <a:r>
              <a:rPr lang="en-US" dirty="0" smtClean="0">
                <a:solidFill>
                  <a:srgbClr val="000000"/>
                </a:solidFill>
              </a:rPr>
              <a:t>use-by dates, the discard date of the dish should be based on the earliest prepared food</a:t>
            </a:r>
          </a:p>
          <a:p>
            <a:pPr marL="347472" lvl="1" indent="-347472" eaLnBrk="1" hangingPunct="1">
              <a:lnSpc>
                <a:spcPct val="100000"/>
              </a:lnSpc>
              <a:spcBef>
                <a:spcPts val="900"/>
              </a:spcBef>
              <a:buFont typeface="Wingdings" pitchFamily="2" charset="2"/>
              <a:buChar char="l"/>
              <a:tabLst>
                <a:tab pos="0" algn="l"/>
              </a:tabLst>
              <a:defRPr/>
            </a:pPr>
            <a:r>
              <a:rPr lang="en-US" dirty="0" smtClean="0">
                <a:solidFill>
                  <a:srgbClr val="000000"/>
                </a:solidFill>
              </a:rPr>
              <a:t>Consider</a:t>
            </a:r>
            <a:r>
              <a:rPr lang="en-US" dirty="0">
                <a:solidFill>
                  <a:srgbClr val="000000"/>
                </a:solidFill>
              </a:rPr>
              <a:t> </a:t>
            </a:r>
            <a:r>
              <a:rPr lang="en-US" dirty="0" smtClean="0">
                <a:solidFill>
                  <a:srgbClr val="000000"/>
                </a:solidFill>
              </a:rPr>
              <a:t>a shrimp and sausage jambalaya prepared on December 4</a:t>
            </a:r>
            <a:endParaRPr lang="en-US" dirty="0">
              <a:solidFill>
                <a:srgbClr val="000000"/>
              </a:solidFill>
            </a:endParaRPr>
          </a:p>
          <a:p>
            <a:pPr marL="694944" lvl="2" indent="-347472" eaLnBrk="1" hangingPunct="1">
              <a:lnSpc>
                <a:spcPct val="100000"/>
              </a:lnSpc>
              <a:spcBef>
                <a:spcPts val="900"/>
              </a:spcBef>
              <a:buFont typeface="Courier New" pitchFamily="49" charset="0"/>
              <a:buChar char="o"/>
              <a:defRPr/>
            </a:pPr>
            <a:r>
              <a:rPr lang="en-US" dirty="0" smtClean="0">
                <a:solidFill>
                  <a:srgbClr val="000000"/>
                </a:solidFill>
              </a:rPr>
              <a:t>The shrimp has a use-by date of December 8</a:t>
            </a:r>
          </a:p>
          <a:p>
            <a:pPr marL="694944" lvl="2" indent="-347472" eaLnBrk="1" hangingPunct="1">
              <a:lnSpc>
                <a:spcPct val="100000"/>
              </a:lnSpc>
              <a:spcBef>
                <a:spcPts val="900"/>
              </a:spcBef>
              <a:buFont typeface="Courier New" pitchFamily="49" charset="0"/>
              <a:buChar char="o"/>
              <a:defRPr/>
            </a:pPr>
            <a:r>
              <a:rPr lang="en-US" dirty="0" smtClean="0">
                <a:solidFill>
                  <a:srgbClr val="000000"/>
                </a:solidFill>
              </a:rPr>
              <a:t>The sausage has a use-by date of December 10 </a:t>
            </a:r>
          </a:p>
          <a:p>
            <a:pPr marL="694944" lvl="2" indent="-347472" eaLnBrk="1" hangingPunct="1">
              <a:lnSpc>
                <a:spcPct val="100000"/>
              </a:lnSpc>
              <a:spcBef>
                <a:spcPts val="900"/>
              </a:spcBef>
              <a:buFont typeface="Courier New" pitchFamily="49" charset="0"/>
              <a:buChar char="o"/>
              <a:defRPr/>
            </a:pPr>
            <a:r>
              <a:rPr lang="en-US" dirty="0" smtClean="0">
                <a:solidFill>
                  <a:srgbClr val="000000"/>
                </a:solidFill>
              </a:rPr>
              <a:t>The use-by date of the jambalaya is December 8</a:t>
            </a:r>
          </a:p>
          <a:p>
            <a:pPr marL="538163" lvl="2" indent="0" eaLnBrk="1" hangingPunct="1">
              <a:buFont typeface="Courier New" pitchFamily="49" charset="0"/>
              <a:buChar char="o"/>
              <a:defRPr/>
            </a:pPr>
            <a:endParaRPr lang="en-US" dirty="0" smtClean="0">
              <a:solidFill>
                <a:srgbClr val="000000"/>
              </a:solidFill>
            </a:endParaRPr>
          </a:p>
          <a:p>
            <a:pPr marL="538163" lvl="2" indent="0" eaLnBrk="1" hangingPunct="1">
              <a:buFont typeface="Courier New" pitchFamily="49" charset="0"/>
              <a:buChar char="o"/>
              <a:defRPr/>
            </a:pPr>
            <a:endParaRPr lang="en-US" dirty="0" smtClean="0">
              <a:solidFill>
                <a:srgbClr val="000000"/>
              </a:solidFill>
            </a:endParaRPr>
          </a:p>
        </p:txBody>
      </p:sp>
      <p:sp>
        <p:nvSpPr>
          <p:cNvPr id="142339" name="Text Box 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5-16</a:t>
            </a:r>
          </a:p>
        </p:txBody>
      </p:sp>
      <p:sp>
        <p:nvSpPr>
          <p:cNvPr id="142340" name="Rectangle 10"/>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Storage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2103120"/>
          </a:xfrm>
          <a:prstGeom prst="rect">
            <a:avLst/>
          </a:prstGeom>
        </p:spPr>
      </p:pic>
    </p:spTree>
    <p:extLst>
      <p:ext uri="{BB962C8B-B14F-4D97-AF65-F5344CB8AC3E}">
        <p14:creationId xmlns:p14="http://schemas.microsoft.com/office/powerpoint/2010/main" val="2404249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body" idx="1"/>
          </p:nvPr>
        </p:nvSpPr>
        <p:spPr>
          <a:xfrm>
            <a:off x="393192" y="1143000"/>
            <a:ext cx="5086350" cy="4983163"/>
          </a:xfrm>
        </p:spPr>
        <p:txBody>
          <a:bodyPr/>
          <a:lstStyle/>
          <a:p>
            <a:pPr marL="0" indent="0" eaLnBrk="1" hangingPunct="1">
              <a:defRPr/>
            </a:pPr>
            <a:r>
              <a:rPr lang="en-US" dirty="0" smtClean="0">
                <a:latin typeface="Arial Narrow" charset="0"/>
                <a:cs typeface="+mn-cs"/>
              </a:rPr>
              <a:t>Temperatures:</a:t>
            </a:r>
            <a:endParaRPr lang="en-US" dirty="0">
              <a:latin typeface="Arial Narrow" charset="0"/>
              <a:cs typeface="+mn-cs"/>
            </a:endParaRPr>
          </a:p>
          <a:p>
            <a:pPr lvl="1" eaLnBrk="1" hangingPunct="1">
              <a:defRPr/>
            </a:pPr>
            <a:r>
              <a:rPr lang="en-US" dirty="0">
                <a:solidFill>
                  <a:srgbClr val="000000"/>
                </a:solidFill>
                <a:latin typeface="Arial Narrow" charset="0"/>
              </a:rPr>
              <a:t>Store TCS food at an internal temperature </a:t>
            </a:r>
            <a:r>
              <a:rPr lang="en-US" dirty="0" smtClean="0">
                <a:solidFill>
                  <a:srgbClr val="000000"/>
                </a:solidFill>
                <a:latin typeface="Arial Narrow" charset="0"/>
              </a:rPr>
              <a:t/>
            </a:r>
            <a:br>
              <a:rPr lang="en-US" dirty="0" smtClean="0">
                <a:solidFill>
                  <a:srgbClr val="000000"/>
                </a:solidFill>
                <a:latin typeface="Arial Narrow" charset="0"/>
              </a:rPr>
            </a:br>
            <a:r>
              <a:rPr lang="en-US" dirty="0" smtClean="0">
                <a:solidFill>
                  <a:srgbClr val="000000"/>
                </a:solidFill>
                <a:latin typeface="Arial Narrow" charset="0"/>
              </a:rPr>
              <a:t>of 41</a:t>
            </a:r>
            <a:r>
              <a:rPr lang="en-US" dirty="0" smtClean="0">
                <a:solidFill>
                  <a:schemeClr val="tx1"/>
                </a:solidFill>
              </a:rPr>
              <a:t>˚</a:t>
            </a:r>
            <a:r>
              <a:rPr lang="en-US" dirty="0">
                <a:solidFill>
                  <a:schemeClr val="tx1"/>
                </a:solidFill>
              </a:rPr>
              <a:t>F</a:t>
            </a:r>
            <a:r>
              <a:rPr lang="en-US" dirty="0" smtClean="0">
                <a:solidFill>
                  <a:srgbClr val="000000"/>
                </a:solidFill>
                <a:latin typeface="Arial Narrow" charset="0"/>
              </a:rPr>
              <a:t> </a:t>
            </a:r>
            <a:r>
              <a:rPr lang="en-US" dirty="0">
                <a:solidFill>
                  <a:srgbClr val="000000"/>
                </a:solidFill>
                <a:latin typeface="Arial Narrow" charset="0"/>
              </a:rPr>
              <a:t>(</a:t>
            </a:r>
            <a:r>
              <a:rPr lang="en-US" dirty="0" smtClean="0">
                <a:solidFill>
                  <a:srgbClr val="000000"/>
                </a:solidFill>
                <a:latin typeface="Arial Narrow" charset="0"/>
              </a:rPr>
              <a:t>5</a:t>
            </a:r>
            <a:r>
              <a:rPr lang="en-US" dirty="0" smtClean="0">
                <a:solidFill>
                  <a:schemeClr val="tx1"/>
                </a:solidFill>
              </a:rPr>
              <a:t>˚C</a:t>
            </a:r>
            <a:r>
              <a:rPr lang="en-US" dirty="0" smtClean="0">
                <a:solidFill>
                  <a:srgbClr val="000000"/>
                </a:solidFill>
                <a:latin typeface="Arial Narrow" charset="0"/>
              </a:rPr>
              <a:t>) </a:t>
            </a:r>
            <a:r>
              <a:rPr lang="en-US" dirty="0">
                <a:solidFill>
                  <a:srgbClr val="000000"/>
                </a:solidFill>
                <a:latin typeface="Arial Narrow" charset="0"/>
              </a:rPr>
              <a:t>or lower or </a:t>
            </a:r>
            <a:r>
              <a:rPr lang="en-US" dirty="0" smtClean="0">
                <a:solidFill>
                  <a:srgbClr val="000000"/>
                </a:solidFill>
                <a:latin typeface="Arial Narrow" charset="0"/>
              </a:rPr>
              <a:t>135</a:t>
            </a:r>
            <a:r>
              <a:rPr lang="en-US" dirty="0" smtClean="0">
                <a:solidFill>
                  <a:schemeClr val="tx1"/>
                </a:solidFill>
              </a:rPr>
              <a:t>˚</a:t>
            </a:r>
            <a:r>
              <a:rPr lang="en-US" dirty="0">
                <a:solidFill>
                  <a:schemeClr val="tx1"/>
                </a:solidFill>
              </a:rPr>
              <a:t>F</a:t>
            </a:r>
            <a:r>
              <a:rPr lang="en-US" dirty="0" smtClean="0">
                <a:solidFill>
                  <a:srgbClr val="000000"/>
                </a:solidFill>
                <a:latin typeface="Arial Narrow" charset="0"/>
              </a:rPr>
              <a:t> </a:t>
            </a:r>
            <a:r>
              <a:rPr lang="en-US" dirty="0">
                <a:solidFill>
                  <a:srgbClr val="000000"/>
                </a:solidFill>
                <a:latin typeface="Arial Narrow" charset="0"/>
              </a:rPr>
              <a:t>(</a:t>
            </a:r>
            <a:r>
              <a:rPr lang="en-US" dirty="0" smtClean="0">
                <a:solidFill>
                  <a:srgbClr val="000000"/>
                </a:solidFill>
                <a:latin typeface="Arial Narrow" charset="0"/>
              </a:rPr>
              <a:t>57</a:t>
            </a:r>
            <a:r>
              <a:rPr lang="en-US" dirty="0" smtClean="0">
                <a:solidFill>
                  <a:schemeClr val="tx1"/>
                </a:solidFill>
              </a:rPr>
              <a:t>˚</a:t>
            </a:r>
            <a:r>
              <a:rPr lang="en-US" dirty="0">
                <a:solidFill>
                  <a:schemeClr val="tx1"/>
                </a:solidFill>
              </a:rPr>
              <a:t>C</a:t>
            </a:r>
            <a:r>
              <a:rPr lang="en-US" dirty="0" smtClean="0">
                <a:solidFill>
                  <a:srgbClr val="000000"/>
                </a:solidFill>
                <a:latin typeface="Arial Narrow" charset="0"/>
              </a:rPr>
              <a:t>) </a:t>
            </a:r>
            <a:br>
              <a:rPr lang="en-US" dirty="0" smtClean="0">
                <a:solidFill>
                  <a:srgbClr val="000000"/>
                </a:solidFill>
                <a:latin typeface="Arial Narrow" charset="0"/>
              </a:rPr>
            </a:br>
            <a:r>
              <a:rPr lang="en-US" dirty="0" smtClean="0">
                <a:solidFill>
                  <a:srgbClr val="000000"/>
                </a:solidFill>
                <a:latin typeface="Arial Narrow" charset="0"/>
              </a:rPr>
              <a:t>or higher</a:t>
            </a:r>
            <a:endParaRPr lang="en-US" dirty="0">
              <a:solidFill>
                <a:srgbClr val="000000"/>
              </a:solidFill>
              <a:latin typeface="Arial Narrow" charset="0"/>
            </a:endParaRPr>
          </a:p>
          <a:p>
            <a:pPr marL="347472" lvl="1" indent="-347472" eaLnBrk="1" hangingPunct="1">
              <a:lnSpc>
                <a:spcPct val="100000"/>
              </a:lnSpc>
              <a:spcBef>
                <a:spcPts val="900"/>
              </a:spcBef>
              <a:defRPr/>
            </a:pPr>
            <a:r>
              <a:rPr lang="en-US" dirty="0">
                <a:solidFill>
                  <a:srgbClr val="000000"/>
                </a:solidFill>
                <a:latin typeface="Arial Narrow" charset="0"/>
              </a:rPr>
              <a:t>Store frozen food at temperatures that keep it </a:t>
            </a:r>
            <a:r>
              <a:rPr lang="en-US" dirty="0" smtClean="0">
                <a:solidFill>
                  <a:srgbClr val="000000"/>
                </a:solidFill>
                <a:latin typeface="Arial Narrow" charset="0"/>
              </a:rPr>
              <a:t>frozen</a:t>
            </a:r>
            <a:endParaRPr lang="en-US" dirty="0">
              <a:solidFill>
                <a:srgbClr val="000000"/>
              </a:solidFill>
              <a:latin typeface="Arial Narrow" charset="0"/>
            </a:endParaRPr>
          </a:p>
          <a:p>
            <a:pPr lvl="1" eaLnBrk="1" hangingPunct="1">
              <a:defRPr/>
            </a:pPr>
            <a:r>
              <a:rPr lang="en-US" dirty="0">
                <a:solidFill>
                  <a:srgbClr val="000000"/>
                </a:solidFill>
                <a:latin typeface="Arial Narrow" charset="0"/>
              </a:rPr>
              <a:t>Make sure storage units have at least one air temperature measuring </a:t>
            </a:r>
            <a:r>
              <a:rPr lang="en-US" dirty="0" smtClean="0">
                <a:solidFill>
                  <a:srgbClr val="000000"/>
                </a:solidFill>
                <a:latin typeface="Arial Narrow" charset="0"/>
              </a:rPr>
              <a:t>device; it </a:t>
            </a:r>
            <a:r>
              <a:rPr lang="en-US" dirty="0">
                <a:solidFill>
                  <a:srgbClr val="000000"/>
                </a:solidFill>
                <a:latin typeface="Arial Narrow" charset="0"/>
              </a:rPr>
              <a:t>must be accurate to +/- </a:t>
            </a:r>
            <a:r>
              <a:rPr lang="en-US" dirty="0" smtClean="0">
                <a:solidFill>
                  <a:srgbClr val="000000"/>
                </a:solidFill>
                <a:latin typeface="Arial Narrow" charset="0"/>
              </a:rPr>
              <a:t>3</a:t>
            </a:r>
            <a:r>
              <a:rPr lang="en-US" dirty="0" smtClean="0">
                <a:solidFill>
                  <a:schemeClr val="tx1"/>
                </a:solidFill>
              </a:rPr>
              <a:t>˚</a:t>
            </a:r>
            <a:r>
              <a:rPr lang="en-US" dirty="0">
                <a:solidFill>
                  <a:schemeClr val="tx1"/>
                </a:solidFill>
              </a:rPr>
              <a:t>F</a:t>
            </a:r>
            <a:r>
              <a:rPr lang="en-US" dirty="0" smtClean="0">
                <a:solidFill>
                  <a:srgbClr val="000000"/>
                </a:solidFill>
                <a:latin typeface="Arial Narrow" charset="0"/>
              </a:rPr>
              <a:t> </a:t>
            </a:r>
            <a:r>
              <a:rPr lang="en-US" dirty="0">
                <a:solidFill>
                  <a:srgbClr val="000000"/>
                </a:solidFill>
                <a:latin typeface="Arial Narrow" charset="0"/>
              </a:rPr>
              <a:t>or +/- </a:t>
            </a:r>
            <a:r>
              <a:rPr lang="en-US" dirty="0" smtClean="0">
                <a:solidFill>
                  <a:srgbClr val="000000"/>
                </a:solidFill>
                <a:latin typeface="Arial Narrow" charset="0"/>
              </a:rPr>
              <a:t>1.5</a:t>
            </a:r>
            <a:r>
              <a:rPr lang="en-US" dirty="0" smtClean="0">
                <a:solidFill>
                  <a:schemeClr val="tx1"/>
                </a:solidFill>
              </a:rPr>
              <a:t>˚C</a:t>
            </a:r>
            <a:endParaRPr lang="en-US" dirty="0" smtClean="0">
              <a:solidFill>
                <a:srgbClr val="000000"/>
              </a:solidFill>
              <a:latin typeface="Arial Narrow" charset="0"/>
            </a:endParaRPr>
          </a:p>
          <a:p>
            <a:pPr marL="347472" lvl="1" indent="-347472" eaLnBrk="1" hangingPunct="1">
              <a:lnSpc>
                <a:spcPct val="100000"/>
              </a:lnSpc>
              <a:spcBef>
                <a:spcPts val="900"/>
              </a:spcBef>
              <a:defRPr/>
            </a:pPr>
            <a:r>
              <a:rPr lang="en-US" dirty="0" smtClean="0">
                <a:solidFill>
                  <a:srgbClr val="000000"/>
                </a:solidFill>
                <a:latin typeface="Arial Narrow" charset="0"/>
              </a:rPr>
              <a:t>Place the device in the warmest part of refrigerated units, and the coldest part of hot-holding units </a:t>
            </a:r>
          </a:p>
          <a:p>
            <a:pPr marL="571500" lvl="1" indent="-457200" eaLnBrk="1" hangingPunct="1">
              <a:defRPr/>
            </a:pPr>
            <a:endParaRPr lang="en-US" dirty="0">
              <a:solidFill>
                <a:srgbClr val="000000"/>
              </a:solidFill>
              <a:latin typeface="Arial Narrow" charset="0"/>
            </a:endParaRPr>
          </a:p>
        </p:txBody>
      </p:sp>
      <p:pic>
        <p:nvPicPr>
          <p:cNvPr id="143363" name="Picture 4"/>
          <p:cNvPicPr>
            <a:picLocks noChangeArrowheads="1"/>
          </p:cNvPicPr>
          <p:nvPr/>
        </p:nvPicPr>
        <p:blipFill>
          <a:blip r:embed="rId3">
            <a:extLst>
              <a:ext uri="{28A0092B-C50C-407E-A947-70E740481C1C}">
                <a14:useLocalDpi xmlns:a14="http://schemas.microsoft.com/office/drawing/2010/main" val="0"/>
              </a:ext>
            </a:extLst>
          </a:blip>
          <a:srcRect l="10088" t="3528" r="12010" b="10583"/>
          <a:stretch>
            <a:fillRect/>
          </a:stretch>
        </p:blipFill>
        <p:spPr bwMode="auto">
          <a:xfrm>
            <a:off x="5948180" y="1186312"/>
            <a:ext cx="2725872" cy="2732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43364" name="Text Box 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5-17</a:t>
            </a:r>
          </a:p>
        </p:txBody>
      </p:sp>
      <p:sp>
        <p:nvSpPr>
          <p:cNvPr id="143365" name="Rectangle 10"/>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Storage</a:t>
            </a:r>
          </a:p>
        </p:txBody>
      </p:sp>
    </p:spTree>
    <p:extLst>
      <p:ext uri="{BB962C8B-B14F-4D97-AF65-F5344CB8AC3E}">
        <p14:creationId xmlns:p14="http://schemas.microsoft.com/office/powerpoint/2010/main" val="2469896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
          <p:cNvSpPr>
            <a:spLocks noChangeArrowheads="1"/>
          </p:cNvSpPr>
          <p:nvPr/>
        </p:nvSpPr>
        <p:spPr bwMode="auto">
          <a:xfrm>
            <a:off x="6164263" y="1751013"/>
            <a:ext cx="2200275" cy="2092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dirty="0">
              <a:cs typeface="+mn-cs"/>
            </a:endParaRPr>
          </a:p>
        </p:txBody>
      </p:sp>
      <p:sp>
        <p:nvSpPr>
          <p:cNvPr id="145411" name="Rectangle 3"/>
          <p:cNvSpPr>
            <a:spLocks noGrp="1" noChangeArrowheads="1"/>
          </p:cNvSpPr>
          <p:nvPr>
            <p:ph type="body" idx="1"/>
          </p:nvPr>
        </p:nvSpPr>
        <p:spPr>
          <a:xfrm>
            <a:off x="393192" y="1143000"/>
            <a:ext cx="5965461" cy="5000754"/>
          </a:xfrm>
        </p:spPr>
        <p:txBody>
          <a:bodyPr/>
          <a:lstStyle/>
          <a:p>
            <a:pPr marL="0" indent="0" eaLnBrk="1" hangingPunct="1">
              <a:defRPr/>
            </a:pPr>
            <a:r>
              <a:rPr lang="en-US" dirty="0">
                <a:latin typeface="Arial Narrow" charset="0"/>
                <a:cs typeface="+mn-cs"/>
              </a:rPr>
              <a:t>Rotate food to use the oldest inventory </a:t>
            </a:r>
            <a:r>
              <a:rPr lang="en-US" dirty="0" smtClean="0">
                <a:latin typeface="Arial Narrow" charset="0"/>
                <a:cs typeface="+mn-cs"/>
              </a:rPr>
              <a:t>first:</a:t>
            </a:r>
            <a:endParaRPr lang="en-US" dirty="0">
              <a:latin typeface="Arial Narrow" charset="0"/>
              <a:cs typeface="+mn-cs"/>
            </a:endParaRPr>
          </a:p>
          <a:p>
            <a:pPr marL="347472" lvl="1" indent="-347472" eaLnBrk="1" hangingPunct="1">
              <a:lnSpc>
                <a:spcPct val="100000"/>
              </a:lnSpc>
              <a:spcBef>
                <a:spcPts val="900"/>
              </a:spcBef>
              <a:defRPr/>
            </a:pPr>
            <a:r>
              <a:rPr lang="en-US" dirty="0">
                <a:solidFill>
                  <a:srgbClr val="000000"/>
                </a:solidFill>
                <a:latin typeface="Arial Narrow" charset="0"/>
              </a:rPr>
              <a:t>One way to rotate products is to follow </a:t>
            </a:r>
            <a:r>
              <a:rPr lang="en-US" dirty="0" smtClean="0">
                <a:solidFill>
                  <a:srgbClr val="000000"/>
                </a:solidFill>
                <a:latin typeface="Arial Narrow" charset="0"/>
              </a:rPr>
              <a:t>FIFO</a:t>
            </a:r>
            <a:endParaRPr lang="en-US" dirty="0">
              <a:solidFill>
                <a:srgbClr val="000000"/>
              </a:solidFill>
              <a:latin typeface="Arial Narrow" charset="0"/>
            </a:endParaRPr>
          </a:p>
          <a:p>
            <a:pPr marL="694944" lvl="2" indent="-347472" eaLnBrk="1" hangingPunct="1">
              <a:lnSpc>
                <a:spcPct val="100000"/>
              </a:lnSpc>
              <a:spcBef>
                <a:spcPts val="900"/>
              </a:spcBef>
              <a:buSzPct val="100000"/>
              <a:buFont typeface="Arial Narrow" charset="0"/>
              <a:buAutoNum type="arabicPeriod"/>
              <a:defRPr/>
            </a:pPr>
            <a:r>
              <a:rPr lang="en-US" dirty="0">
                <a:solidFill>
                  <a:srgbClr val="000000"/>
                </a:solidFill>
                <a:latin typeface="Arial Narrow" charset="0"/>
              </a:rPr>
              <a:t>Identify the food </a:t>
            </a:r>
            <a:r>
              <a:rPr lang="en-US" dirty="0" smtClean="0">
                <a:solidFill>
                  <a:srgbClr val="000000"/>
                </a:solidFill>
                <a:latin typeface="Arial Narrow" charset="0"/>
              </a:rPr>
              <a:t>item</a:t>
            </a:r>
            <a:r>
              <a:rPr lang="en-US" dirty="0" smtClean="0">
                <a:solidFill>
                  <a:srgbClr val="000000"/>
                </a:solidFill>
                <a:latin typeface="Arial Narrow" charset="0"/>
              </a:rPr>
              <a:t>’</a:t>
            </a:r>
            <a:r>
              <a:rPr lang="en-US" dirty="0" smtClean="0">
                <a:solidFill>
                  <a:srgbClr val="000000"/>
                </a:solidFill>
                <a:latin typeface="Arial Narrow" charset="0"/>
              </a:rPr>
              <a:t>s </a:t>
            </a:r>
            <a:r>
              <a:rPr lang="en-US" dirty="0">
                <a:solidFill>
                  <a:srgbClr val="000000"/>
                </a:solidFill>
                <a:latin typeface="Arial Narrow" charset="0"/>
              </a:rPr>
              <a:t>use-by or expiration date</a:t>
            </a:r>
          </a:p>
          <a:p>
            <a:pPr marL="694944" lvl="2" indent="-347472" eaLnBrk="1" hangingPunct="1">
              <a:lnSpc>
                <a:spcPct val="100000"/>
              </a:lnSpc>
              <a:spcBef>
                <a:spcPts val="900"/>
              </a:spcBef>
              <a:buSzPct val="100000"/>
              <a:buFont typeface="Arial Narrow" charset="0"/>
              <a:buAutoNum type="arabicPeriod"/>
              <a:defRPr/>
            </a:pPr>
            <a:r>
              <a:rPr lang="en-US" dirty="0">
                <a:solidFill>
                  <a:srgbClr val="000000"/>
                </a:solidFill>
                <a:latin typeface="Arial Narrow" charset="0"/>
              </a:rPr>
              <a:t>Store items with the earliest use-by or expiration dates in front of items with later dates</a:t>
            </a:r>
          </a:p>
          <a:p>
            <a:pPr marL="694944" lvl="2" indent="-347472" eaLnBrk="1" hangingPunct="1">
              <a:lnSpc>
                <a:spcPct val="100000"/>
              </a:lnSpc>
              <a:spcBef>
                <a:spcPts val="900"/>
              </a:spcBef>
              <a:buSzPct val="100000"/>
              <a:buFont typeface="Arial Narrow" charset="0"/>
              <a:buAutoNum type="arabicPeriod"/>
              <a:defRPr/>
            </a:pPr>
            <a:r>
              <a:rPr lang="en-US" dirty="0">
                <a:solidFill>
                  <a:srgbClr val="000000"/>
                </a:solidFill>
                <a:latin typeface="Arial Narrow" charset="0"/>
              </a:rPr>
              <a:t>Once shelved, use those items stored in front </a:t>
            </a:r>
            <a:r>
              <a:rPr lang="en-US" dirty="0" smtClean="0">
                <a:solidFill>
                  <a:srgbClr val="000000"/>
                </a:solidFill>
                <a:latin typeface="Arial Narrow" charset="0"/>
              </a:rPr>
              <a:t>first</a:t>
            </a:r>
            <a:endParaRPr lang="en-US" dirty="0">
              <a:solidFill>
                <a:srgbClr val="000000"/>
              </a:solidFill>
              <a:latin typeface="Arial Narrow" charset="0"/>
            </a:endParaRPr>
          </a:p>
          <a:p>
            <a:pPr marL="694944" lvl="2" indent="-347472" eaLnBrk="1" hangingPunct="1">
              <a:lnSpc>
                <a:spcPct val="100000"/>
              </a:lnSpc>
              <a:spcBef>
                <a:spcPts val="900"/>
              </a:spcBef>
              <a:buSzPct val="100000"/>
              <a:buFont typeface="Arial Narrow" charset="0"/>
              <a:buAutoNum type="arabicPeriod"/>
              <a:defRPr/>
            </a:pPr>
            <a:r>
              <a:rPr lang="en-US" dirty="0">
                <a:solidFill>
                  <a:srgbClr val="000000"/>
                </a:solidFill>
                <a:latin typeface="Arial Narrow" charset="0"/>
              </a:rPr>
              <a:t>Throw </a:t>
            </a:r>
            <a:r>
              <a:rPr lang="en-US" dirty="0" smtClean="0">
                <a:solidFill>
                  <a:srgbClr val="000000"/>
                </a:solidFill>
                <a:latin typeface="Arial Narrow" charset="0"/>
              </a:rPr>
              <a:t>out </a:t>
            </a:r>
            <a:r>
              <a:rPr lang="en-US" dirty="0">
                <a:solidFill>
                  <a:srgbClr val="000000"/>
                </a:solidFill>
                <a:latin typeface="Arial Narrow" charset="0"/>
              </a:rPr>
              <a:t>food that has passed its manufacturer</a:t>
            </a:r>
            <a:r>
              <a:rPr lang="ja-JP" altLang="en-US" dirty="0">
                <a:solidFill>
                  <a:srgbClr val="000000"/>
                </a:solidFill>
                <a:latin typeface="Arial Narrow" charset="0"/>
              </a:rPr>
              <a:t>’</a:t>
            </a:r>
            <a:r>
              <a:rPr lang="en-US" dirty="0">
                <a:solidFill>
                  <a:srgbClr val="000000"/>
                </a:solidFill>
                <a:latin typeface="Arial Narrow" charset="0"/>
              </a:rPr>
              <a:t>s use-by or expiration </a:t>
            </a:r>
            <a:r>
              <a:rPr lang="en-US" dirty="0" smtClean="0">
                <a:solidFill>
                  <a:srgbClr val="000000"/>
                </a:solidFill>
                <a:latin typeface="Arial Narrow" charset="0"/>
              </a:rPr>
              <a:t>date</a:t>
            </a:r>
            <a:endParaRPr lang="en-US" dirty="0">
              <a:latin typeface="Arial Narrow" charset="0"/>
            </a:endParaRPr>
          </a:p>
        </p:txBody>
      </p:sp>
      <p:sp>
        <p:nvSpPr>
          <p:cNvPr id="145413" name="Text Box 13"/>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5-18</a:t>
            </a:r>
          </a:p>
        </p:txBody>
      </p:sp>
      <p:sp>
        <p:nvSpPr>
          <p:cNvPr id="145414" name="Rectangle 15"/>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Storage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550" y="1243013"/>
            <a:ext cx="2099555" cy="1800491"/>
          </a:xfrm>
          <a:prstGeom prst="rect">
            <a:avLst/>
          </a:prstGeom>
        </p:spPr>
      </p:pic>
    </p:spTree>
    <p:extLst>
      <p:ext uri="{BB962C8B-B14F-4D97-AF65-F5344CB8AC3E}">
        <p14:creationId xmlns:p14="http://schemas.microsoft.com/office/powerpoint/2010/main" val="1166970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body" idx="1"/>
          </p:nvPr>
        </p:nvSpPr>
        <p:spPr>
          <a:xfrm>
            <a:off x="393192" y="1143000"/>
            <a:ext cx="5629612" cy="4874799"/>
          </a:xfrm>
        </p:spPr>
        <p:txBody>
          <a:bodyPr/>
          <a:lstStyle/>
          <a:p>
            <a:pPr marL="0" indent="0" eaLnBrk="1" hangingPunct="1">
              <a:lnSpc>
                <a:spcPct val="80000"/>
              </a:lnSpc>
              <a:defRPr/>
            </a:pPr>
            <a:r>
              <a:rPr lang="en-US" dirty="0">
                <a:latin typeface="Arial Narrow" charset="0"/>
                <a:cs typeface="+mn-cs"/>
              </a:rPr>
              <a:t>Preventing </a:t>
            </a:r>
            <a:r>
              <a:rPr lang="en-US" dirty="0" smtClean="0">
                <a:latin typeface="Arial Narrow" charset="0"/>
                <a:cs typeface="+mn-cs"/>
              </a:rPr>
              <a:t>cross-contamination</a:t>
            </a:r>
            <a:r>
              <a:rPr lang="en-US" dirty="0">
                <a:latin typeface="Arial Narrow" charset="0"/>
                <a:cs typeface="+mn-cs"/>
              </a:rPr>
              <a:t>: </a:t>
            </a:r>
            <a:endParaRPr lang="en-US" b="0" i="1" dirty="0">
              <a:solidFill>
                <a:srgbClr val="000000"/>
              </a:solidFill>
              <a:latin typeface="Arial Narrow" charset="0"/>
              <a:cs typeface="+mn-cs"/>
            </a:endParaRPr>
          </a:p>
          <a:p>
            <a:pPr marL="347472" lvl="1" indent="-347472" eaLnBrk="1" hangingPunct="1">
              <a:lnSpc>
                <a:spcPct val="100000"/>
              </a:lnSpc>
              <a:spcBef>
                <a:spcPts val="900"/>
              </a:spcBef>
              <a:defRPr/>
            </a:pPr>
            <a:r>
              <a:rPr lang="en-US" dirty="0">
                <a:solidFill>
                  <a:srgbClr val="000000"/>
                </a:solidFill>
                <a:latin typeface="Arial Narrow" charset="0"/>
              </a:rPr>
              <a:t>Store all items in designated storage </a:t>
            </a:r>
            <a:r>
              <a:rPr lang="en-US" dirty="0" smtClean="0">
                <a:solidFill>
                  <a:srgbClr val="000000"/>
                </a:solidFill>
                <a:latin typeface="Arial Narrow" charset="0"/>
              </a:rPr>
              <a:t>areas</a:t>
            </a:r>
            <a:endParaRPr lang="en-US" dirty="0">
              <a:solidFill>
                <a:srgbClr val="000000"/>
              </a:solidFill>
              <a:latin typeface="Arial Narrow" charset="0"/>
            </a:endParaRPr>
          </a:p>
          <a:p>
            <a:pPr marL="694944" lvl="2" indent="-347472" eaLnBrk="1" hangingPunct="1">
              <a:lnSpc>
                <a:spcPct val="100000"/>
              </a:lnSpc>
              <a:spcBef>
                <a:spcPts val="900"/>
              </a:spcBef>
              <a:defRPr/>
            </a:pPr>
            <a:r>
              <a:rPr lang="en-US" dirty="0">
                <a:solidFill>
                  <a:srgbClr val="000000"/>
                </a:solidFill>
                <a:latin typeface="Arial Narrow" charset="0"/>
              </a:rPr>
              <a:t>Store items away from walls and at least </a:t>
            </a:r>
            <a:r>
              <a:rPr lang="en-US" dirty="0" smtClean="0">
                <a:solidFill>
                  <a:srgbClr val="000000"/>
                </a:solidFill>
                <a:latin typeface="Arial Narrow" charset="0"/>
              </a:rPr>
              <a:t/>
            </a:r>
            <a:br>
              <a:rPr lang="en-US" dirty="0" smtClean="0">
                <a:solidFill>
                  <a:srgbClr val="000000"/>
                </a:solidFill>
                <a:latin typeface="Arial Narrow" charset="0"/>
              </a:rPr>
            </a:br>
            <a:r>
              <a:rPr lang="en-US" dirty="0" smtClean="0">
                <a:solidFill>
                  <a:srgbClr val="000000"/>
                </a:solidFill>
                <a:latin typeface="Arial Narrow" charset="0"/>
              </a:rPr>
              <a:t>six </a:t>
            </a:r>
            <a:r>
              <a:rPr lang="en-US" dirty="0">
                <a:solidFill>
                  <a:srgbClr val="000000"/>
                </a:solidFill>
                <a:latin typeface="Arial Narrow" charset="0"/>
              </a:rPr>
              <a:t>inches (15 centimeters) off the floor </a:t>
            </a:r>
          </a:p>
          <a:p>
            <a:pPr marL="694944" lvl="2" indent="-347472" eaLnBrk="1" hangingPunct="1">
              <a:lnSpc>
                <a:spcPct val="100000"/>
              </a:lnSpc>
              <a:spcBef>
                <a:spcPts val="900"/>
              </a:spcBef>
              <a:defRPr/>
            </a:pPr>
            <a:r>
              <a:rPr lang="en-US" dirty="0">
                <a:solidFill>
                  <a:srgbClr val="000000"/>
                </a:solidFill>
                <a:latin typeface="Arial Narrow" charset="0"/>
              </a:rPr>
              <a:t>Store single-use items (e.g., sleeve of </a:t>
            </a:r>
            <a:r>
              <a:rPr lang="en-US" dirty="0" smtClean="0">
                <a:solidFill>
                  <a:srgbClr val="000000"/>
                </a:solidFill>
                <a:latin typeface="Arial Narrow" charset="0"/>
              </a:rPr>
              <a:t/>
            </a:r>
            <a:br>
              <a:rPr lang="en-US" dirty="0" smtClean="0">
                <a:solidFill>
                  <a:srgbClr val="000000"/>
                </a:solidFill>
                <a:latin typeface="Arial Narrow" charset="0"/>
              </a:rPr>
            </a:br>
            <a:r>
              <a:rPr lang="en-US" dirty="0" smtClean="0">
                <a:solidFill>
                  <a:srgbClr val="000000"/>
                </a:solidFill>
                <a:latin typeface="Arial Narrow" charset="0"/>
              </a:rPr>
              <a:t>single</a:t>
            </a:r>
            <a:r>
              <a:rPr lang="en-US" dirty="0">
                <a:solidFill>
                  <a:srgbClr val="000000"/>
                </a:solidFill>
                <a:latin typeface="Arial Narrow" charset="0"/>
              </a:rPr>
              <a:t>-use cups, single-use gloves) in </a:t>
            </a:r>
            <a:r>
              <a:rPr lang="en-US" dirty="0" smtClean="0">
                <a:solidFill>
                  <a:srgbClr val="000000"/>
                </a:solidFill>
                <a:latin typeface="Arial Narrow" charset="0"/>
              </a:rPr>
              <a:t/>
            </a:r>
            <a:br>
              <a:rPr lang="en-US" dirty="0" smtClean="0">
                <a:solidFill>
                  <a:srgbClr val="000000"/>
                </a:solidFill>
                <a:latin typeface="Arial Narrow" charset="0"/>
              </a:rPr>
            </a:br>
            <a:r>
              <a:rPr lang="en-US" dirty="0" smtClean="0">
                <a:solidFill>
                  <a:srgbClr val="000000"/>
                </a:solidFill>
                <a:latin typeface="Arial Narrow" charset="0"/>
              </a:rPr>
              <a:t>original packaging</a:t>
            </a:r>
            <a:endParaRPr lang="en-US" dirty="0">
              <a:solidFill>
                <a:srgbClr val="000000"/>
              </a:solidFill>
              <a:latin typeface="Arial Narrow" charset="0"/>
            </a:endParaRPr>
          </a:p>
        </p:txBody>
      </p:sp>
      <p:sp>
        <p:nvSpPr>
          <p:cNvPr id="146435" name="Text Box 4"/>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5-19</a:t>
            </a:r>
          </a:p>
        </p:txBody>
      </p:sp>
      <p:sp>
        <p:nvSpPr>
          <p:cNvPr id="146436" name="Rectangle 6"/>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Storage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099" y="1243013"/>
            <a:ext cx="2099506" cy="1770888"/>
          </a:xfrm>
          <a:prstGeom prst="rect">
            <a:avLst/>
          </a:prstGeom>
        </p:spPr>
      </p:pic>
    </p:spTree>
    <p:extLst>
      <p:ext uri="{BB962C8B-B14F-4D97-AF65-F5344CB8AC3E}">
        <p14:creationId xmlns:p14="http://schemas.microsoft.com/office/powerpoint/2010/main" val="2303383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body" idx="1"/>
          </p:nvPr>
        </p:nvSpPr>
        <p:spPr>
          <a:xfrm>
            <a:off x="393191" y="1143000"/>
            <a:ext cx="8431319" cy="4731820"/>
          </a:xfrm>
          <a:effectLst>
            <a:glow rad="228600">
              <a:schemeClr val="accent4">
                <a:satMod val="175000"/>
                <a:alpha val="40000"/>
              </a:schemeClr>
            </a:glow>
          </a:effectLst>
        </p:spPr>
        <p:txBody>
          <a:bodyPr/>
          <a:lstStyle/>
          <a:p>
            <a:pPr marL="0" indent="0" algn="ctr" eaLnBrk="1" hangingPunct="1">
              <a:spcBef>
                <a:spcPts val="0"/>
              </a:spcBef>
              <a:buFont typeface="Wingdings" pitchFamily="2" charset="2"/>
              <a:buNone/>
              <a:defRPr/>
            </a:pPr>
            <a:endParaRPr lang="en-US" sz="6000" dirty="0" smtClean="0">
              <a:ln w="10160">
                <a:solidFill>
                  <a:schemeClr val="accent1"/>
                </a:solidFill>
                <a:prstDash val="solid"/>
              </a:ln>
              <a:solidFill>
                <a:schemeClr val="accent1"/>
              </a:solidFill>
              <a:effectLst>
                <a:outerShdw blurRad="38100" dist="32000" dir="5400000" algn="tl">
                  <a:srgbClr val="000000">
                    <a:alpha val="30000"/>
                  </a:srgbClr>
                </a:outerShdw>
              </a:effectLst>
              <a:ea typeface="+mn-ea"/>
              <a:cs typeface="+mn-cs"/>
            </a:endParaRPr>
          </a:p>
          <a:p>
            <a:pPr marL="0" indent="0" algn="ctr" eaLnBrk="1" hangingPunct="1">
              <a:spcBef>
                <a:spcPts val="0"/>
              </a:spcBef>
              <a:buFont typeface="Wingdings" pitchFamily="2" charset="2"/>
              <a:buNone/>
              <a:defRPr/>
            </a:pPr>
            <a:r>
              <a:rPr lang="en-US" sz="6000" dirty="0" smtClean="0">
                <a:ln w="10160">
                  <a:solidFill>
                    <a:schemeClr val="accent1"/>
                  </a:solidFill>
                  <a:prstDash val="solid"/>
                </a:ln>
                <a:solidFill>
                  <a:schemeClr val="accent1"/>
                </a:solidFill>
                <a:effectLst>
                  <a:outerShdw blurRad="38100" dist="32000" dir="5400000" algn="tl">
                    <a:srgbClr val="000000">
                      <a:alpha val="30000"/>
                    </a:srgbClr>
                  </a:outerShdw>
                </a:effectLst>
                <a:ea typeface="+mn-ea"/>
                <a:cs typeface="+mn-cs"/>
              </a:rPr>
              <a:t>Purchasing</a:t>
            </a:r>
          </a:p>
          <a:p>
            <a:pPr marL="0" indent="0" algn="ctr" eaLnBrk="1" hangingPunct="1">
              <a:spcBef>
                <a:spcPts val="0"/>
              </a:spcBef>
              <a:buFont typeface="Wingdings" pitchFamily="2" charset="2"/>
              <a:buNone/>
              <a:defRPr/>
            </a:pPr>
            <a:r>
              <a:rPr lang="en-US" sz="6000" dirty="0">
                <a:ln w="10160">
                  <a:solidFill>
                    <a:schemeClr val="accent1"/>
                  </a:solidFill>
                  <a:prstDash val="solid"/>
                </a:ln>
                <a:solidFill>
                  <a:schemeClr val="accent1"/>
                </a:solidFill>
                <a:effectLst>
                  <a:outerShdw blurRad="38100" dist="32000" dir="5400000" algn="tl">
                    <a:srgbClr val="000000">
                      <a:alpha val="30000"/>
                    </a:srgbClr>
                  </a:outerShdw>
                </a:effectLst>
                <a:ea typeface="+mn-ea"/>
                <a:cs typeface="+mn-cs"/>
              </a:rPr>
              <a:t>a</a:t>
            </a:r>
            <a:r>
              <a:rPr lang="en-US" sz="6000" dirty="0" smtClean="0">
                <a:ln w="10160">
                  <a:solidFill>
                    <a:schemeClr val="accent1"/>
                  </a:solidFill>
                  <a:prstDash val="solid"/>
                </a:ln>
                <a:solidFill>
                  <a:schemeClr val="accent1"/>
                </a:solidFill>
                <a:effectLst>
                  <a:outerShdw blurRad="38100" dist="32000" dir="5400000" algn="tl">
                    <a:srgbClr val="000000">
                      <a:alpha val="30000"/>
                    </a:srgbClr>
                  </a:outerShdw>
                </a:effectLst>
                <a:ea typeface="+mn-ea"/>
                <a:cs typeface="+mn-cs"/>
              </a:rPr>
              <a:t>nd</a:t>
            </a:r>
          </a:p>
          <a:p>
            <a:pPr marL="0" indent="0" algn="ctr" eaLnBrk="1" hangingPunct="1">
              <a:spcBef>
                <a:spcPts val="0"/>
              </a:spcBef>
              <a:buFont typeface="Wingdings" pitchFamily="2" charset="2"/>
              <a:buNone/>
              <a:defRPr/>
            </a:pPr>
            <a:r>
              <a:rPr lang="en-US" sz="6000" dirty="0" smtClean="0">
                <a:ln w="10160">
                  <a:solidFill>
                    <a:schemeClr val="accent1"/>
                  </a:solidFill>
                  <a:prstDash val="solid"/>
                </a:ln>
                <a:solidFill>
                  <a:schemeClr val="accent1"/>
                </a:solidFill>
                <a:effectLst>
                  <a:outerShdw blurRad="38100" dist="32000" dir="5400000" algn="tl">
                    <a:srgbClr val="000000">
                      <a:alpha val="30000"/>
                    </a:srgbClr>
                  </a:outerShdw>
                </a:effectLst>
                <a:ea typeface="+mn-ea"/>
                <a:cs typeface="+mn-cs"/>
              </a:rPr>
              <a:t>Receiving</a:t>
            </a:r>
          </a:p>
          <a:p>
            <a:pPr marL="0" indent="0" algn="ctr" eaLnBrk="1" hangingPunct="1">
              <a:buFont typeface="Wingdings" pitchFamily="2" charset="2"/>
              <a:buNone/>
              <a:defRPr/>
            </a:pPr>
            <a:r>
              <a:rPr lang="en-US" sz="7200" b="0" dirty="0" smtClean="0">
                <a:ln w="10160">
                  <a:solidFill>
                    <a:schemeClr val="accent1"/>
                  </a:solidFill>
                  <a:prstDash val="solid"/>
                </a:ln>
                <a:solidFill>
                  <a:schemeClr val="accent1"/>
                </a:solidFill>
                <a:effectLst>
                  <a:outerShdw blurRad="38100" dist="32000" dir="5400000" algn="tl">
                    <a:srgbClr val="000000">
                      <a:alpha val="30000"/>
                    </a:srgbClr>
                  </a:outerShdw>
                </a:effectLst>
                <a:ea typeface="+mn-ea"/>
                <a:cs typeface="+mn-cs"/>
              </a:rPr>
              <a:t> </a:t>
            </a:r>
          </a:p>
          <a:p>
            <a:pPr marL="114300" lvl="1" indent="0" eaLnBrk="1" hangingPunct="1">
              <a:buFont typeface="Wingdings" pitchFamily="2" charset="2"/>
              <a:buNone/>
              <a:defRPr/>
            </a:pPr>
            <a:endParaRPr lang="en-US" dirty="0" smtClean="0">
              <a:ln w="10160">
                <a:solidFill>
                  <a:schemeClr val="accent1"/>
                </a:solidFill>
                <a:prstDash val="solid"/>
              </a:ln>
              <a:solidFill>
                <a:schemeClr val="accent1"/>
              </a:solidFill>
              <a:effectLst>
                <a:outerShdw blurRad="38100" dist="32000" dir="5400000" algn="tl">
                  <a:srgbClr val="000000">
                    <a:alpha val="30000"/>
                  </a:srgbClr>
                </a:outerShdw>
              </a:effectLst>
            </a:endParaRPr>
          </a:p>
        </p:txBody>
      </p:sp>
      <p:sp>
        <p:nvSpPr>
          <p:cNvPr id="122883"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rgbClr val="000000"/>
                </a:solidFill>
                <a:cs typeface="+mn-cs"/>
              </a:rPr>
              <a:t>5-2</a:t>
            </a:r>
          </a:p>
        </p:txBody>
      </p:sp>
    </p:spTree>
    <p:extLst>
      <p:ext uri="{BB962C8B-B14F-4D97-AF65-F5344CB8AC3E}">
        <p14:creationId xmlns:p14="http://schemas.microsoft.com/office/powerpoint/2010/main" val="35804988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body" idx="1"/>
          </p:nvPr>
        </p:nvSpPr>
        <p:spPr>
          <a:xfrm>
            <a:off x="392113" y="1143000"/>
            <a:ext cx="7315200" cy="4983163"/>
          </a:xfrm>
        </p:spPr>
        <p:txBody>
          <a:bodyPr/>
          <a:lstStyle/>
          <a:p>
            <a:pPr marL="0" indent="0" eaLnBrk="1" hangingPunct="1">
              <a:defRPr/>
            </a:pPr>
            <a:r>
              <a:rPr lang="en-US" dirty="0">
                <a:latin typeface="Arial Narrow" charset="0"/>
                <a:cs typeface="+mn-cs"/>
              </a:rPr>
              <a:t>Food should be stored in a clean, dry location away from dust and other </a:t>
            </a:r>
            <a:r>
              <a:rPr lang="en-US" dirty="0" smtClean="0">
                <a:latin typeface="Arial Narrow" charset="0"/>
                <a:cs typeface="+mn-cs"/>
              </a:rPr>
              <a:t>contaminants: </a:t>
            </a:r>
            <a:endParaRPr lang="en-US" dirty="0">
              <a:solidFill>
                <a:srgbClr val="000000"/>
              </a:solidFill>
              <a:latin typeface="Arial Narrow" charset="0"/>
              <a:cs typeface="+mn-cs"/>
            </a:endParaRPr>
          </a:p>
          <a:p>
            <a:pPr marL="347472" lvl="1" indent="-347472" eaLnBrk="1" hangingPunct="1">
              <a:lnSpc>
                <a:spcPct val="100000"/>
              </a:lnSpc>
              <a:spcBef>
                <a:spcPts val="900"/>
              </a:spcBef>
              <a:defRPr/>
            </a:pPr>
            <a:r>
              <a:rPr lang="en-US" dirty="0">
                <a:solidFill>
                  <a:srgbClr val="000000"/>
                </a:solidFill>
                <a:latin typeface="Arial Narrow" charset="0"/>
              </a:rPr>
              <a:t>To prevent contamination, </a:t>
            </a:r>
            <a:r>
              <a:rPr lang="en-US" dirty="0">
                <a:solidFill>
                  <a:schemeClr val="accent2"/>
                </a:solidFill>
                <a:latin typeface="Arial Narrow" charset="0"/>
              </a:rPr>
              <a:t>NEVER</a:t>
            </a:r>
            <a:r>
              <a:rPr lang="en-US" dirty="0">
                <a:solidFill>
                  <a:srgbClr val="000000"/>
                </a:solidFill>
                <a:latin typeface="Arial Narrow" charset="0"/>
              </a:rPr>
              <a:t> store food in these </a:t>
            </a:r>
            <a:r>
              <a:rPr lang="en-US" dirty="0" smtClean="0">
                <a:solidFill>
                  <a:srgbClr val="000000"/>
                </a:solidFill>
                <a:latin typeface="Arial Narrow" charset="0"/>
              </a:rPr>
              <a:t>areas</a:t>
            </a:r>
            <a:endParaRPr lang="en-US" dirty="0">
              <a:solidFill>
                <a:srgbClr val="000000"/>
              </a:solidFill>
              <a:latin typeface="Arial Narrow" charset="0"/>
            </a:endParaRPr>
          </a:p>
          <a:p>
            <a:pPr marL="694944" lvl="2" indent="-347472" eaLnBrk="1" hangingPunct="1">
              <a:lnSpc>
                <a:spcPct val="100000"/>
              </a:lnSpc>
              <a:spcBef>
                <a:spcPts val="900"/>
              </a:spcBef>
              <a:defRPr/>
            </a:pPr>
            <a:r>
              <a:rPr lang="en-US" dirty="0">
                <a:solidFill>
                  <a:srgbClr val="000000"/>
                </a:solidFill>
                <a:latin typeface="Arial Narrow" charset="0"/>
              </a:rPr>
              <a:t>Locker rooms or dressing rooms</a:t>
            </a:r>
          </a:p>
          <a:p>
            <a:pPr marL="694944" lvl="2" indent="-347472" eaLnBrk="1" hangingPunct="1">
              <a:lnSpc>
                <a:spcPct val="100000"/>
              </a:lnSpc>
              <a:spcBef>
                <a:spcPts val="900"/>
              </a:spcBef>
              <a:defRPr/>
            </a:pPr>
            <a:r>
              <a:rPr lang="en-US" dirty="0" smtClean="0">
                <a:solidFill>
                  <a:srgbClr val="000000"/>
                </a:solidFill>
                <a:latin typeface="Arial Narrow" charset="0"/>
              </a:rPr>
              <a:t>Restrooms </a:t>
            </a:r>
            <a:r>
              <a:rPr lang="en-US" dirty="0">
                <a:solidFill>
                  <a:srgbClr val="000000"/>
                </a:solidFill>
                <a:latin typeface="Arial Narrow" charset="0"/>
              </a:rPr>
              <a:t>or garbage rooms</a:t>
            </a:r>
          </a:p>
          <a:p>
            <a:pPr marL="694944" lvl="2" indent="-347472" eaLnBrk="1" hangingPunct="1">
              <a:lnSpc>
                <a:spcPct val="100000"/>
              </a:lnSpc>
              <a:spcBef>
                <a:spcPts val="900"/>
              </a:spcBef>
              <a:defRPr/>
            </a:pPr>
            <a:r>
              <a:rPr lang="en-US" dirty="0">
                <a:solidFill>
                  <a:srgbClr val="000000"/>
                </a:solidFill>
                <a:latin typeface="Arial Narrow" charset="0"/>
              </a:rPr>
              <a:t>Mechanical rooms</a:t>
            </a:r>
          </a:p>
          <a:p>
            <a:pPr marL="694944" lvl="2" indent="-347472" eaLnBrk="1" hangingPunct="1">
              <a:lnSpc>
                <a:spcPct val="100000"/>
              </a:lnSpc>
              <a:spcBef>
                <a:spcPts val="900"/>
              </a:spcBef>
              <a:defRPr/>
            </a:pPr>
            <a:r>
              <a:rPr lang="en-US" dirty="0">
                <a:solidFill>
                  <a:srgbClr val="000000"/>
                </a:solidFill>
                <a:latin typeface="Arial Narrow" charset="0"/>
              </a:rPr>
              <a:t>Under unshielded sewer lines or leaking water lines</a:t>
            </a:r>
          </a:p>
          <a:p>
            <a:pPr marL="694944" lvl="2" indent="-347472" eaLnBrk="1" hangingPunct="1">
              <a:lnSpc>
                <a:spcPct val="100000"/>
              </a:lnSpc>
              <a:spcBef>
                <a:spcPts val="900"/>
              </a:spcBef>
              <a:defRPr/>
            </a:pPr>
            <a:r>
              <a:rPr lang="en-US" dirty="0">
                <a:solidFill>
                  <a:srgbClr val="000000"/>
                </a:solidFill>
                <a:latin typeface="Arial Narrow" charset="0"/>
              </a:rPr>
              <a:t>Under stairwells</a:t>
            </a:r>
          </a:p>
        </p:txBody>
      </p:sp>
      <p:sp>
        <p:nvSpPr>
          <p:cNvPr id="151555" name="Text Box 4"/>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5-20</a:t>
            </a:r>
          </a:p>
        </p:txBody>
      </p:sp>
      <p:sp>
        <p:nvSpPr>
          <p:cNvPr id="151556" name="Rectangle 6"/>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Storage</a:t>
            </a:r>
          </a:p>
        </p:txBody>
      </p:sp>
    </p:spTree>
    <p:extLst>
      <p:ext uri="{BB962C8B-B14F-4D97-AF65-F5344CB8AC3E}">
        <p14:creationId xmlns:p14="http://schemas.microsoft.com/office/powerpoint/2010/main" val="1066137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body" idx="1"/>
          </p:nvPr>
        </p:nvSpPr>
        <p:spPr>
          <a:xfrm>
            <a:off x="393192" y="1143000"/>
            <a:ext cx="6311805" cy="4700507"/>
          </a:xfrm>
        </p:spPr>
        <p:txBody>
          <a:bodyPr/>
          <a:lstStyle/>
          <a:p>
            <a:pPr marL="0" indent="0" eaLnBrk="1" hangingPunct="1">
              <a:defRPr/>
            </a:pPr>
            <a:r>
              <a:rPr lang="en-US" dirty="0">
                <a:latin typeface="Arial Narrow" charset="0"/>
                <a:cs typeface="+mn-cs"/>
              </a:rPr>
              <a:t>Key </a:t>
            </a:r>
            <a:r>
              <a:rPr lang="en-US" dirty="0" smtClean="0">
                <a:latin typeface="Arial Narrow" charset="0"/>
                <a:cs typeface="+mn-cs"/>
              </a:rPr>
              <a:t>drop deliveries:</a:t>
            </a:r>
            <a:endParaRPr lang="en-US" dirty="0">
              <a:latin typeface="Arial Narrow" charset="0"/>
              <a:cs typeface="+mn-cs"/>
            </a:endParaRPr>
          </a:p>
          <a:p>
            <a:pPr marL="347472" lvl="1" indent="-347472" eaLnBrk="1" hangingPunct="1">
              <a:lnSpc>
                <a:spcPct val="100000"/>
              </a:lnSpc>
              <a:spcBef>
                <a:spcPts val="900"/>
              </a:spcBef>
              <a:defRPr/>
            </a:pPr>
            <a:r>
              <a:rPr lang="en-US" dirty="0">
                <a:solidFill>
                  <a:srgbClr val="000000"/>
                </a:solidFill>
                <a:latin typeface="Arial Narrow" charset="0"/>
              </a:rPr>
              <a:t>Supplier is given </a:t>
            </a:r>
            <a:r>
              <a:rPr lang="en-US" dirty="0" smtClean="0">
                <a:solidFill>
                  <a:srgbClr val="000000"/>
                </a:solidFill>
                <a:latin typeface="Arial Narrow" charset="0"/>
              </a:rPr>
              <a:t>after-hours </a:t>
            </a:r>
            <a:r>
              <a:rPr lang="en-US" dirty="0">
                <a:solidFill>
                  <a:srgbClr val="000000"/>
                </a:solidFill>
                <a:latin typeface="Arial Narrow" charset="0"/>
              </a:rPr>
              <a:t>access to the operation </a:t>
            </a:r>
            <a:r>
              <a:rPr lang="en-US" dirty="0" smtClean="0">
                <a:solidFill>
                  <a:srgbClr val="000000"/>
                </a:solidFill>
                <a:latin typeface="Arial Narrow" charset="0"/>
              </a:rPr>
              <a:t/>
            </a:r>
            <a:br>
              <a:rPr lang="en-US" dirty="0" smtClean="0">
                <a:solidFill>
                  <a:srgbClr val="000000"/>
                </a:solidFill>
                <a:latin typeface="Arial Narrow" charset="0"/>
              </a:rPr>
            </a:br>
            <a:r>
              <a:rPr lang="en-US" dirty="0" smtClean="0">
                <a:solidFill>
                  <a:srgbClr val="000000"/>
                </a:solidFill>
                <a:latin typeface="Arial Narrow" charset="0"/>
              </a:rPr>
              <a:t>to make deliveries</a:t>
            </a:r>
            <a:endParaRPr lang="en-US" dirty="0">
              <a:solidFill>
                <a:srgbClr val="000000"/>
              </a:solidFill>
              <a:latin typeface="Arial Narrow" charset="0"/>
            </a:endParaRPr>
          </a:p>
          <a:p>
            <a:pPr marL="347472" lvl="1" indent="-347472" eaLnBrk="1" hangingPunct="1">
              <a:lnSpc>
                <a:spcPct val="100000"/>
              </a:lnSpc>
              <a:spcBef>
                <a:spcPts val="900"/>
              </a:spcBef>
              <a:defRPr/>
            </a:pPr>
            <a:r>
              <a:rPr lang="en-US" dirty="0">
                <a:solidFill>
                  <a:srgbClr val="000000"/>
                </a:solidFill>
                <a:latin typeface="Arial Narrow" charset="0"/>
              </a:rPr>
              <a:t>Deliveries must meet the following </a:t>
            </a:r>
            <a:r>
              <a:rPr lang="en-US" dirty="0" smtClean="0">
                <a:solidFill>
                  <a:srgbClr val="000000"/>
                </a:solidFill>
                <a:latin typeface="Arial Narrow" charset="0"/>
              </a:rPr>
              <a:t>criteria</a:t>
            </a:r>
            <a:endParaRPr lang="en-US" dirty="0">
              <a:solidFill>
                <a:srgbClr val="000000"/>
              </a:solidFill>
              <a:latin typeface="Arial Narrow" charset="0"/>
            </a:endParaRPr>
          </a:p>
          <a:p>
            <a:pPr marL="694944" lvl="2" indent="-347472" eaLnBrk="1" hangingPunct="1">
              <a:lnSpc>
                <a:spcPct val="100000"/>
              </a:lnSpc>
              <a:spcBef>
                <a:spcPts val="900"/>
              </a:spcBef>
              <a:defRPr/>
            </a:pPr>
            <a:r>
              <a:rPr lang="en-US" dirty="0">
                <a:solidFill>
                  <a:srgbClr val="000000"/>
                </a:solidFill>
                <a:latin typeface="Arial Narrow" charset="0"/>
              </a:rPr>
              <a:t>Be inspected upon arrival at the operation</a:t>
            </a:r>
          </a:p>
          <a:p>
            <a:pPr marL="694944" lvl="2" indent="-347472" eaLnBrk="1" hangingPunct="1">
              <a:lnSpc>
                <a:spcPct val="100000"/>
              </a:lnSpc>
              <a:spcBef>
                <a:spcPts val="900"/>
              </a:spcBef>
              <a:defRPr/>
            </a:pPr>
            <a:r>
              <a:rPr lang="en-US" dirty="0">
                <a:solidFill>
                  <a:srgbClr val="000000"/>
                </a:solidFill>
                <a:latin typeface="Arial Narrow" charset="0"/>
              </a:rPr>
              <a:t>Be from an approved source</a:t>
            </a:r>
          </a:p>
          <a:p>
            <a:pPr marL="694944" lvl="2" indent="-347472" eaLnBrk="1" hangingPunct="1">
              <a:lnSpc>
                <a:spcPct val="100000"/>
              </a:lnSpc>
              <a:spcBef>
                <a:spcPts val="900"/>
              </a:spcBef>
              <a:defRPr/>
            </a:pPr>
            <a:r>
              <a:rPr lang="en-US" dirty="0">
                <a:solidFill>
                  <a:srgbClr val="000000"/>
                </a:solidFill>
                <a:latin typeface="Arial Narrow" charset="0"/>
              </a:rPr>
              <a:t>Have been placed in the correct storage location to </a:t>
            </a:r>
            <a:r>
              <a:rPr lang="en-US" dirty="0" smtClean="0">
                <a:solidFill>
                  <a:srgbClr val="000000"/>
                </a:solidFill>
                <a:latin typeface="Arial Narrow" charset="0"/>
              </a:rPr>
              <a:t/>
            </a:r>
            <a:br>
              <a:rPr lang="en-US" dirty="0" smtClean="0">
                <a:solidFill>
                  <a:srgbClr val="000000"/>
                </a:solidFill>
                <a:latin typeface="Arial Narrow" charset="0"/>
              </a:rPr>
            </a:br>
            <a:r>
              <a:rPr lang="en-US" dirty="0" smtClean="0">
                <a:solidFill>
                  <a:srgbClr val="000000"/>
                </a:solidFill>
                <a:latin typeface="Arial Narrow" charset="0"/>
              </a:rPr>
              <a:t>maintain the </a:t>
            </a:r>
            <a:r>
              <a:rPr lang="en-US" dirty="0">
                <a:solidFill>
                  <a:srgbClr val="000000"/>
                </a:solidFill>
                <a:latin typeface="Arial Narrow" charset="0"/>
              </a:rPr>
              <a:t>required temperature </a:t>
            </a:r>
          </a:p>
          <a:p>
            <a:pPr marL="694944" lvl="2" indent="-347472" eaLnBrk="1" hangingPunct="1">
              <a:lnSpc>
                <a:spcPct val="100000"/>
              </a:lnSpc>
              <a:spcBef>
                <a:spcPts val="900"/>
              </a:spcBef>
              <a:defRPr/>
            </a:pPr>
            <a:r>
              <a:rPr lang="en-US" dirty="0">
                <a:solidFill>
                  <a:srgbClr val="000000"/>
                </a:solidFill>
                <a:latin typeface="Arial Narrow" charset="0"/>
              </a:rPr>
              <a:t>Have been protected from contamination in storage</a:t>
            </a:r>
          </a:p>
          <a:p>
            <a:pPr marL="694944" lvl="2" indent="-347472" eaLnBrk="1" hangingPunct="1">
              <a:lnSpc>
                <a:spcPct val="100000"/>
              </a:lnSpc>
              <a:spcBef>
                <a:spcPts val="900"/>
              </a:spcBef>
              <a:defRPr/>
            </a:pPr>
            <a:r>
              <a:rPr lang="en-US" dirty="0">
                <a:solidFill>
                  <a:schemeClr val="tx1"/>
                </a:solidFill>
                <a:latin typeface="Arial Narrow" charset="0"/>
              </a:rPr>
              <a:t>Is </a:t>
            </a:r>
            <a:r>
              <a:rPr lang="en-US" dirty="0" smtClean="0">
                <a:solidFill>
                  <a:srgbClr val="FF0000"/>
                </a:solidFill>
                <a:latin typeface="Arial Narrow" charset="0"/>
              </a:rPr>
              <a:t>NOT</a:t>
            </a:r>
            <a:r>
              <a:rPr lang="en-US" dirty="0">
                <a:solidFill>
                  <a:srgbClr val="FF0000"/>
                </a:solidFill>
                <a:latin typeface="Arial Narrow" charset="0"/>
              </a:rPr>
              <a:t> </a:t>
            </a:r>
            <a:r>
              <a:rPr lang="en-US" dirty="0" smtClean="0">
                <a:solidFill>
                  <a:srgbClr val="000000"/>
                </a:solidFill>
                <a:latin typeface="Arial Narrow" charset="0"/>
              </a:rPr>
              <a:t>contaminated </a:t>
            </a:r>
            <a:endParaRPr lang="en-US" dirty="0">
              <a:solidFill>
                <a:srgbClr val="000000"/>
              </a:solidFill>
              <a:latin typeface="Arial Narrow" charset="0"/>
            </a:endParaRPr>
          </a:p>
          <a:p>
            <a:pPr marL="694944" lvl="2" indent="-347472" eaLnBrk="1" hangingPunct="1">
              <a:lnSpc>
                <a:spcPct val="100000"/>
              </a:lnSpc>
              <a:spcBef>
                <a:spcPts val="900"/>
              </a:spcBef>
              <a:defRPr/>
            </a:pPr>
            <a:r>
              <a:rPr lang="en-US" dirty="0">
                <a:solidFill>
                  <a:srgbClr val="000000"/>
                </a:solidFill>
                <a:latin typeface="Arial Narrow" charset="0"/>
              </a:rPr>
              <a:t>Is honestly presented</a:t>
            </a:r>
          </a:p>
          <a:p>
            <a:pPr marL="571500" lvl="1" indent="-457200" eaLnBrk="1" hangingPunct="1">
              <a:defRPr/>
            </a:pPr>
            <a:endParaRPr lang="en-US" dirty="0">
              <a:solidFill>
                <a:srgbClr val="000000"/>
              </a:solidFill>
              <a:latin typeface="Arial Narrow" charset="0"/>
            </a:endParaRPr>
          </a:p>
        </p:txBody>
      </p:sp>
      <p:sp>
        <p:nvSpPr>
          <p:cNvPr id="123907"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5-3</a:t>
            </a:r>
          </a:p>
        </p:txBody>
      </p:sp>
      <p:sp>
        <p:nvSpPr>
          <p:cNvPr id="123908"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Receiving and Inspecting</a:t>
            </a:r>
          </a:p>
        </p:txBody>
      </p:sp>
    </p:spTree>
    <p:extLst>
      <p:ext uri="{BB962C8B-B14F-4D97-AF65-F5344CB8AC3E}">
        <p14:creationId xmlns:p14="http://schemas.microsoft.com/office/powerpoint/2010/main" val="3666955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body" idx="1"/>
          </p:nvPr>
        </p:nvSpPr>
        <p:spPr>
          <a:xfrm>
            <a:off x="393192" y="1143000"/>
            <a:ext cx="6691759" cy="4827852"/>
          </a:xfrm>
        </p:spPr>
        <p:txBody>
          <a:bodyPr/>
          <a:lstStyle/>
          <a:p>
            <a:pPr marL="0" indent="0" eaLnBrk="1" hangingPunct="1">
              <a:defRPr/>
            </a:pPr>
            <a:r>
              <a:rPr lang="en-US" dirty="0" smtClean="0">
                <a:latin typeface="Arial Narrow" charset="0"/>
                <a:cs typeface="+mn-cs"/>
              </a:rPr>
              <a:t>Recalls:</a:t>
            </a:r>
            <a:endParaRPr lang="en-US" dirty="0">
              <a:latin typeface="Arial Narrow" charset="0"/>
              <a:cs typeface="+mn-cs"/>
            </a:endParaRPr>
          </a:p>
          <a:p>
            <a:pPr marL="347472" lvl="1" indent="-347472" eaLnBrk="1" hangingPunct="1">
              <a:lnSpc>
                <a:spcPct val="100000"/>
              </a:lnSpc>
              <a:spcBef>
                <a:spcPts val="900"/>
              </a:spcBef>
              <a:defRPr/>
            </a:pPr>
            <a:r>
              <a:rPr lang="en-US" dirty="0">
                <a:solidFill>
                  <a:srgbClr val="000000"/>
                </a:solidFill>
                <a:latin typeface="Arial Narrow" charset="0"/>
              </a:rPr>
              <a:t>Identify the recalled food items </a:t>
            </a:r>
          </a:p>
          <a:p>
            <a:pPr marL="347472" lvl="1" indent="-347472" eaLnBrk="1" hangingPunct="1">
              <a:lnSpc>
                <a:spcPct val="100000"/>
              </a:lnSpc>
              <a:spcBef>
                <a:spcPts val="900"/>
              </a:spcBef>
              <a:defRPr/>
            </a:pPr>
            <a:r>
              <a:rPr lang="en-US" dirty="0">
                <a:solidFill>
                  <a:srgbClr val="000000"/>
                </a:solidFill>
                <a:latin typeface="Arial Narrow" charset="0"/>
              </a:rPr>
              <a:t>Remove the item from inventory, and place it in a secure and appropriate </a:t>
            </a:r>
            <a:r>
              <a:rPr lang="en-US" dirty="0" smtClean="0">
                <a:solidFill>
                  <a:srgbClr val="000000"/>
                </a:solidFill>
                <a:latin typeface="Arial Narrow" charset="0"/>
              </a:rPr>
              <a:t>location</a:t>
            </a:r>
            <a:endParaRPr lang="en-US" dirty="0">
              <a:solidFill>
                <a:srgbClr val="000000"/>
              </a:solidFill>
              <a:latin typeface="Arial Narrow" charset="0"/>
            </a:endParaRPr>
          </a:p>
          <a:p>
            <a:pPr marL="347472" lvl="1" indent="-347472" eaLnBrk="1" hangingPunct="1">
              <a:lnSpc>
                <a:spcPct val="100000"/>
              </a:lnSpc>
              <a:spcBef>
                <a:spcPts val="900"/>
              </a:spcBef>
              <a:defRPr/>
            </a:pPr>
            <a:r>
              <a:rPr lang="en-US" dirty="0">
                <a:solidFill>
                  <a:srgbClr val="000000"/>
                </a:solidFill>
                <a:latin typeface="Arial Narrow" charset="0"/>
              </a:rPr>
              <a:t>Store the item separately from food, utensils, equipment, linens, and single-use </a:t>
            </a:r>
            <a:r>
              <a:rPr lang="en-US" dirty="0" smtClean="0">
                <a:solidFill>
                  <a:srgbClr val="000000"/>
                </a:solidFill>
                <a:latin typeface="Arial Narrow" charset="0"/>
              </a:rPr>
              <a:t>items</a:t>
            </a:r>
            <a:endParaRPr lang="en-US" dirty="0">
              <a:solidFill>
                <a:srgbClr val="000000"/>
              </a:solidFill>
              <a:latin typeface="Arial Narrow" charset="0"/>
            </a:endParaRPr>
          </a:p>
          <a:p>
            <a:pPr marL="347472" lvl="1" indent="-347472" eaLnBrk="1" hangingPunct="1">
              <a:lnSpc>
                <a:spcPct val="100000"/>
              </a:lnSpc>
              <a:spcBef>
                <a:spcPts val="900"/>
              </a:spcBef>
              <a:defRPr/>
            </a:pPr>
            <a:r>
              <a:rPr lang="en-US" dirty="0">
                <a:solidFill>
                  <a:srgbClr val="000000"/>
                </a:solidFill>
                <a:latin typeface="Arial Narrow" charset="0"/>
              </a:rPr>
              <a:t>Label the item in a way that will prevent it from being placed back in </a:t>
            </a:r>
            <a:r>
              <a:rPr lang="en-US" dirty="0" smtClean="0">
                <a:solidFill>
                  <a:srgbClr val="000000"/>
                </a:solidFill>
                <a:latin typeface="Arial Narrow" charset="0"/>
              </a:rPr>
              <a:t>inventory</a:t>
            </a:r>
            <a:endParaRPr lang="en-US" dirty="0">
              <a:solidFill>
                <a:srgbClr val="000000"/>
              </a:solidFill>
              <a:latin typeface="Arial Narrow" charset="0"/>
            </a:endParaRPr>
          </a:p>
          <a:p>
            <a:pPr marL="347472" lvl="1" indent="-347472" eaLnBrk="1" hangingPunct="1">
              <a:lnSpc>
                <a:spcPct val="100000"/>
              </a:lnSpc>
              <a:spcBef>
                <a:spcPts val="900"/>
              </a:spcBef>
              <a:defRPr/>
            </a:pPr>
            <a:r>
              <a:rPr lang="en-US" dirty="0">
                <a:solidFill>
                  <a:srgbClr val="000000"/>
                </a:solidFill>
                <a:latin typeface="Arial Narrow" charset="0"/>
              </a:rPr>
              <a:t>Inform staff not to use the </a:t>
            </a:r>
            <a:r>
              <a:rPr lang="en-US" dirty="0" smtClean="0">
                <a:solidFill>
                  <a:srgbClr val="000000"/>
                </a:solidFill>
                <a:latin typeface="Arial Narrow" charset="0"/>
              </a:rPr>
              <a:t>product</a:t>
            </a:r>
            <a:endParaRPr lang="en-US" dirty="0">
              <a:solidFill>
                <a:srgbClr val="000000"/>
              </a:solidFill>
              <a:latin typeface="Arial Narrow" charset="0"/>
            </a:endParaRPr>
          </a:p>
          <a:p>
            <a:pPr marL="347472" lvl="1" indent="-347472" eaLnBrk="1" hangingPunct="1">
              <a:lnSpc>
                <a:spcPct val="100000"/>
              </a:lnSpc>
              <a:spcBef>
                <a:spcPts val="900"/>
              </a:spcBef>
              <a:defRPr/>
            </a:pPr>
            <a:r>
              <a:rPr lang="en-US" dirty="0">
                <a:solidFill>
                  <a:srgbClr val="000000"/>
                </a:solidFill>
                <a:latin typeface="Arial Narrow" charset="0"/>
              </a:rPr>
              <a:t>Refer to the vendor</a:t>
            </a:r>
            <a:r>
              <a:rPr lang="ja-JP" altLang="en-US" dirty="0">
                <a:solidFill>
                  <a:srgbClr val="000000"/>
                </a:solidFill>
                <a:latin typeface="Arial Narrow" charset="0"/>
              </a:rPr>
              <a:t>’</a:t>
            </a:r>
            <a:r>
              <a:rPr lang="en-US" dirty="0">
                <a:solidFill>
                  <a:srgbClr val="000000"/>
                </a:solidFill>
                <a:latin typeface="Arial Narrow" charset="0"/>
              </a:rPr>
              <a:t>s notification or recall notice to </a:t>
            </a:r>
            <a:r>
              <a:rPr lang="en-US" dirty="0" smtClean="0">
                <a:solidFill>
                  <a:srgbClr val="000000"/>
                </a:solidFill>
                <a:latin typeface="Arial Narrow" charset="0"/>
              </a:rPr>
              <a:t>determine </a:t>
            </a:r>
            <a:r>
              <a:rPr lang="en-US" dirty="0">
                <a:solidFill>
                  <a:srgbClr val="000000"/>
                </a:solidFill>
                <a:latin typeface="Arial Narrow" charset="0"/>
              </a:rPr>
              <a:t>what to do with the </a:t>
            </a:r>
            <a:r>
              <a:rPr lang="en-US" dirty="0" smtClean="0">
                <a:solidFill>
                  <a:srgbClr val="000000"/>
                </a:solidFill>
                <a:latin typeface="Arial Narrow" charset="0"/>
              </a:rPr>
              <a:t>item</a:t>
            </a:r>
            <a:endParaRPr lang="en-US" dirty="0">
              <a:latin typeface="Arial Narrow" charset="0"/>
            </a:endParaRPr>
          </a:p>
        </p:txBody>
      </p:sp>
      <p:sp>
        <p:nvSpPr>
          <p:cNvPr id="125955"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5-4</a:t>
            </a:r>
          </a:p>
        </p:txBody>
      </p:sp>
      <p:sp>
        <p:nvSpPr>
          <p:cNvPr id="125956"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Receiving and Inspecting</a:t>
            </a:r>
          </a:p>
        </p:txBody>
      </p:sp>
    </p:spTree>
    <p:extLst>
      <p:ext uri="{BB962C8B-B14F-4D97-AF65-F5344CB8AC3E}">
        <p14:creationId xmlns:p14="http://schemas.microsoft.com/office/powerpoint/2010/main" val="3018421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5"/>
          <p:cNvSpPr>
            <a:spLocks noChangeArrowheads="1"/>
          </p:cNvSpPr>
          <p:nvPr/>
        </p:nvSpPr>
        <p:spPr bwMode="auto">
          <a:xfrm>
            <a:off x="7251700" y="4203700"/>
            <a:ext cx="215900" cy="1257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dirty="0">
              <a:cs typeface="+mn-cs"/>
            </a:endParaRPr>
          </a:p>
        </p:txBody>
      </p:sp>
      <p:sp>
        <p:nvSpPr>
          <p:cNvPr id="126979" name="Text Box 13"/>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5-5</a:t>
            </a:r>
          </a:p>
        </p:txBody>
      </p:sp>
      <p:sp>
        <p:nvSpPr>
          <p:cNvPr id="126980" name="Rectangle 7"/>
          <p:cNvSpPr txBox="1">
            <a:spLocks noChangeArrowheads="1"/>
          </p:cNvSpPr>
          <p:nvPr/>
        </p:nvSpPr>
        <p:spPr bwMode="auto">
          <a:xfrm>
            <a:off x="393192" y="158750"/>
            <a:ext cx="8307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r>
              <a:rPr lang="en-US" sz="2800" dirty="0" smtClean="0">
                <a:solidFill>
                  <a:schemeClr val="bg1"/>
                </a:solidFill>
                <a:latin typeface="Arial Narrow" charset="0"/>
                <a:cs typeface="+mn-cs"/>
              </a:rPr>
              <a:t>Receiving and Inspecting</a:t>
            </a:r>
          </a:p>
        </p:txBody>
      </p:sp>
      <p:sp>
        <p:nvSpPr>
          <p:cNvPr id="126982" name="Rectangle 3"/>
          <p:cNvSpPr txBox="1">
            <a:spLocks noChangeArrowheads="1"/>
          </p:cNvSpPr>
          <p:nvPr/>
        </p:nvSpPr>
        <p:spPr bwMode="auto">
          <a:xfrm>
            <a:off x="393192" y="1143000"/>
            <a:ext cx="5891994"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3200" b="1">
                <a:solidFill>
                  <a:srgbClr val="FFFFFF"/>
                </a:solidFill>
                <a:latin typeface="Arial" charset="0"/>
                <a:ea typeface="ＭＳ Ｐゴシック" charset="0"/>
              </a:defRPr>
            </a:lvl1pPr>
            <a:lvl2pPr marL="571500" indent="-45720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lnSpc>
                <a:spcPct val="90000"/>
              </a:lnSpc>
              <a:spcBef>
                <a:spcPct val="100000"/>
              </a:spcBef>
              <a:buClr>
                <a:srgbClr val="009DDC"/>
              </a:buClr>
              <a:buSzPct val="75000"/>
              <a:buFont typeface="Wingdings" charset="0"/>
              <a:buNone/>
              <a:defRPr/>
            </a:pPr>
            <a:r>
              <a:rPr lang="en-US" sz="2400" dirty="0" smtClean="0">
                <a:solidFill>
                  <a:srgbClr val="005CAB"/>
                </a:solidFill>
                <a:latin typeface="Arial Narrow" charset="0"/>
                <a:cs typeface="+mn-cs"/>
              </a:rPr>
              <a:t>Checking the temperature of meat, poultry, </a:t>
            </a:r>
            <a:br>
              <a:rPr lang="en-US" sz="2400" dirty="0" smtClean="0">
                <a:solidFill>
                  <a:srgbClr val="005CAB"/>
                </a:solidFill>
                <a:latin typeface="Arial Narrow" charset="0"/>
                <a:cs typeface="+mn-cs"/>
              </a:rPr>
            </a:br>
            <a:r>
              <a:rPr lang="en-US" sz="2400" dirty="0" smtClean="0">
                <a:solidFill>
                  <a:srgbClr val="005CAB"/>
                </a:solidFill>
                <a:latin typeface="Arial Narrow" charset="0"/>
                <a:cs typeface="+mn-cs"/>
              </a:rPr>
              <a:t>and fish:</a:t>
            </a:r>
          </a:p>
          <a:p>
            <a:pPr marL="347472" lvl="1" indent="-347472" eaLnBrk="1" hangingPunct="1">
              <a:spcBef>
                <a:spcPts val="900"/>
              </a:spcBef>
              <a:buClr>
                <a:srgbClr val="005CAB"/>
              </a:buClr>
              <a:buSzPct val="75000"/>
              <a:buFont typeface="Wingdings" charset="0"/>
              <a:buChar char="l"/>
              <a:defRPr/>
            </a:pPr>
            <a:r>
              <a:rPr lang="en-US" sz="2200" b="0" dirty="0" smtClean="0">
                <a:solidFill>
                  <a:srgbClr val="000000"/>
                </a:solidFill>
                <a:latin typeface="Arial Narrow" charset="0"/>
                <a:cs typeface="+mn-cs"/>
              </a:rPr>
              <a:t>Insert the thermometer stem or probe into the thickest part of the food (usually the center</a:t>
            </a:r>
            <a:r>
              <a:rPr lang="en-US" sz="2200" dirty="0" smtClean="0">
                <a:solidFill>
                  <a:srgbClr val="000000"/>
                </a:solidFill>
                <a:latin typeface="Arial Narrow" charset="0"/>
                <a:cs typeface="+mn-cs"/>
              </a:rPr>
              <a:t>)</a:t>
            </a:r>
            <a:endParaRPr lang="en-US" sz="2200" dirty="0" smtClean="0">
              <a:solidFill>
                <a:srgbClr val="231F20"/>
              </a:solidFill>
              <a:latin typeface="Arial Narrow" charset="0"/>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896" y="1243013"/>
            <a:ext cx="2100864" cy="1232422"/>
          </a:xfrm>
          <a:prstGeom prst="rect">
            <a:avLst/>
          </a:prstGeom>
        </p:spPr>
      </p:pic>
    </p:spTree>
    <p:extLst>
      <p:ext uri="{BB962C8B-B14F-4D97-AF65-F5344CB8AC3E}">
        <p14:creationId xmlns:p14="http://schemas.microsoft.com/office/powerpoint/2010/main" val="3912210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11"/>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5-6</a:t>
            </a:r>
          </a:p>
        </p:txBody>
      </p:sp>
      <p:sp>
        <p:nvSpPr>
          <p:cNvPr id="128003"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Receiving and Inspecting</a:t>
            </a:r>
          </a:p>
        </p:txBody>
      </p:sp>
      <p:sp>
        <p:nvSpPr>
          <p:cNvPr id="128005" name="Rectangle 3"/>
          <p:cNvSpPr txBox="1">
            <a:spLocks noChangeArrowheads="1"/>
          </p:cNvSpPr>
          <p:nvPr/>
        </p:nvSpPr>
        <p:spPr bwMode="auto">
          <a:xfrm>
            <a:off x="393192" y="1143000"/>
            <a:ext cx="5692584" cy="4679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3200" b="1">
                <a:solidFill>
                  <a:srgbClr val="FFFFFF"/>
                </a:solidFill>
                <a:latin typeface="Arial" charset="0"/>
                <a:ea typeface="ＭＳ Ｐゴシック" charset="0"/>
              </a:defRPr>
            </a:lvl1pPr>
            <a:lvl2pPr marL="571500" indent="-45720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lnSpc>
                <a:spcPct val="90000"/>
              </a:lnSpc>
              <a:spcBef>
                <a:spcPct val="100000"/>
              </a:spcBef>
              <a:buClr>
                <a:srgbClr val="009DDC"/>
              </a:buClr>
              <a:buSzPct val="75000"/>
              <a:buFont typeface="Wingdings" charset="0"/>
              <a:buNone/>
              <a:defRPr/>
            </a:pPr>
            <a:r>
              <a:rPr lang="en-US" sz="2400" dirty="0" smtClean="0">
                <a:solidFill>
                  <a:srgbClr val="005CAB"/>
                </a:solidFill>
                <a:latin typeface="Arial Narrow" charset="0"/>
                <a:cs typeface="+mn-cs"/>
              </a:rPr>
              <a:t>Checking the temperature of ROP Food </a:t>
            </a:r>
            <a:br>
              <a:rPr lang="en-US" sz="2400" dirty="0" smtClean="0">
                <a:solidFill>
                  <a:srgbClr val="005CAB"/>
                </a:solidFill>
                <a:latin typeface="Arial Narrow" charset="0"/>
                <a:cs typeface="+mn-cs"/>
              </a:rPr>
            </a:br>
            <a:r>
              <a:rPr lang="en-US" sz="2400" dirty="0" smtClean="0">
                <a:solidFill>
                  <a:srgbClr val="005CAB"/>
                </a:solidFill>
                <a:latin typeface="Arial Narrow" charset="0"/>
                <a:cs typeface="+mn-cs"/>
              </a:rPr>
              <a:t>(MAP, vacuum-packed, and </a:t>
            </a:r>
            <a:r>
              <a:rPr lang="en-US" sz="2400" i="1" dirty="0" smtClean="0">
                <a:solidFill>
                  <a:srgbClr val="005CAB"/>
                </a:solidFill>
                <a:latin typeface="Arial Narrow" charset="0"/>
                <a:cs typeface="+mn-cs"/>
              </a:rPr>
              <a:t>sous vide</a:t>
            </a:r>
            <a:r>
              <a:rPr lang="en-US" sz="2400" dirty="0" smtClean="0">
                <a:solidFill>
                  <a:srgbClr val="005CAB"/>
                </a:solidFill>
                <a:latin typeface="Arial Narrow" charset="0"/>
                <a:cs typeface="+mn-cs"/>
              </a:rPr>
              <a:t> food): </a:t>
            </a:r>
          </a:p>
          <a:p>
            <a:pPr marL="347472" lvl="1" indent="-347472" eaLnBrk="1" hangingPunct="1">
              <a:spcBef>
                <a:spcPts val="900"/>
              </a:spcBef>
              <a:buClr>
                <a:srgbClr val="005CAB"/>
              </a:buClr>
              <a:buSzPct val="75000"/>
              <a:buFont typeface="Wingdings" charset="0"/>
              <a:buChar char="l"/>
              <a:defRPr/>
            </a:pPr>
            <a:r>
              <a:rPr lang="en-US" sz="2200" b="0" dirty="0" smtClean="0">
                <a:solidFill>
                  <a:srgbClr val="231F20"/>
                </a:solidFill>
                <a:latin typeface="Arial Narrow" charset="0"/>
                <a:cs typeface="+mn-cs"/>
              </a:rPr>
              <a:t>Insert the thermometer stem or probe between </a:t>
            </a:r>
            <a:br>
              <a:rPr lang="en-US" sz="2200" b="0" dirty="0" smtClean="0">
                <a:solidFill>
                  <a:srgbClr val="231F20"/>
                </a:solidFill>
                <a:latin typeface="Arial Narrow" charset="0"/>
                <a:cs typeface="+mn-cs"/>
              </a:rPr>
            </a:br>
            <a:r>
              <a:rPr lang="en-US" sz="2200" b="0" dirty="0" smtClean="0">
                <a:solidFill>
                  <a:srgbClr val="231F20"/>
                </a:solidFill>
                <a:latin typeface="Arial Narrow" charset="0"/>
                <a:cs typeface="+mn-cs"/>
              </a:rPr>
              <a:t>two packages</a:t>
            </a:r>
          </a:p>
          <a:p>
            <a:pPr marL="347472" lvl="1" indent="-347472" eaLnBrk="1" hangingPunct="1">
              <a:spcBef>
                <a:spcPts val="900"/>
              </a:spcBef>
              <a:buClr>
                <a:srgbClr val="005CAB"/>
              </a:buClr>
              <a:buSzPct val="75000"/>
              <a:buFont typeface="Wingdings" charset="0"/>
              <a:buChar char="l"/>
              <a:defRPr/>
            </a:pPr>
            <a:r>
              <a:rPr lang="en-US" sz="2200" b="0" dirty="0" smtClean="0">
                <a:solidFill>
                  <a:srgbClr val="231F20"/>
                </a:solidFill>
                <a:latin typeface="Arial Narrow" charset="0"/>
                <a:cs typeface="+mn-cs"/>
              </a:rPr>
              <a:t>As an alternative, fold packaging around the thermometer stem or probe</a:t>
            </a:r>
          </a:p>
          <a:p>
            <a:pPr lvl="1" eaLnBrk="1" hangingPunct="1">
              <a:lnSpc>
                <a:spcPct val="90000"/>
              </a:lnSpc>
              <a:spcBef>
                <a:spcPct val="50000"/>
              </a:spcBef>
              <a:buClr>
                <a:srgbClr val="005CAB"/>
              </a:buClr>
              <a:buSzPct val="75000"/>
              <a:buFont typeface="Wingdings" charset="0"/>
              <a:buChar char="l"/>
              <a:defRPr/>
            </a:pPr>
            <a:endParaRPr lang="en-US" sz="2200" dirty="0" smtClean="0">
              <a:solidFill>
                <a:srgbClr val="231F20"/>
              </a:solidFill>
              <a:latin typeface="Arial Narrow" charset="0"/>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952"/>
            <a:ext cx="2103120" cy="1233745"/>
          </a:xfrm>
          <a:prstGeom prst="rect">
            <a:avLst/>
          </a:prstGeom>
        </p:spPr>
      </p:pic>
    </p:spTree>
    <p:extLst>
      <p:ext uri="{BB962C8B-B14F-4D97-AF65-F5344CB8AC3E}">
        <p14:creationId xmlns:p14="http://schemas.microsoft.com/office/powerpoint/2010/main" val="2956705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11"/>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5-7</a:t>
            </a:r>
          </a:p>
        </p:txBody>
      </p:sp>
      <p:sp>
        <p:nvSpPr>
          <p:cNvPr id="129027"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Receiving and Inspecting</a:t>
            </a:r>
          </a:p>
        </p:txBody>
      </p:sp>
      <p:sp>
        <p:nvSpPr>
          <p:cNvPr id="129028" name="Rectangle 3"/>
          <p:cNvSpPr txBox="1">
            <a:spLocks noChangeArrowheads="1"/>
          </p:cNvSpPr>
          <p:nvPr/>
        </p:nvSpPr>
        <p:spPr bwMode="auto">
          <a:xfrm>
            <a:off x="393192" y="1143000"/>
            <a:ext cx="5067300"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3200" b="1">
                <a:solidFill>
                  <a:srgbClr val="FFFFFF"/>
                </a:solidFill>
                <a:latin typeface="Arial" charset="0"/>
                <a:ea typeface="ＭＳ Ｐゴシック" charset="0"/>
              </a:defRPr>
            </a:lvl1pPr>
            <a:lvl2pPr marL="571500" indent="-45720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lnSpc>
                <a:spcPct val="90000"/>
              </a:lnSpc>
              <a:spcBef>
                <a:spcPct val="100000"/>
              </a:spcBef>
              <a:buClr>
                <a:srgbClr val="009DDC"/>
              </a:buClr>
              <a:buSzPct val="75000"/>
              <a:buFont typeface="Wingdings" charset="0"/>
              <a:buNone/>
              <a:defRPr/>
            </a:pPr>
            <a:r>
              <a:rPr lang="en-US" sz="2400" dirty="0" smtClean="0">
                <a:solidFill>
                  <a:srgbClr val="005CAB"/>
                </a:solidFill>
                <a:latin typeface="Arial Narrow" charset="0"/>
                <a:cs typeface="+mn-cs"/>
              </a:rPr>
              <a:t>Checking the temperature of other packaged food:</a:t>
            </a:r>
          </a:p>
          <a:p>
            <a:pPr marL="347472" lvl="1" indent="-347472" eaLnBrk="1" hangingPunct="1">
              <a:spcBef>
                <a:spcPts val="900"/>
              </a:spcBef>
              <a:buClr>
                <a:srgbClr val="005CAB"/>
              </a:buClr>
              <a:buSzPct val="75000"/>
              <a:buFont typeface="Wingdings" charset="0"/>
              <a:buChar char="l"/>
              <a:defRPr/>
            </a:pPr>
            <a:r>
              <a:rPr lang="en-US" sz="2200" b="0" dirty="0" smtClean="0">
                <a:solidFill>
                  <a:srgbClr val="000000"/>
                </a:solidFill>
                <a:latin typeface="Arial Narrow" charset="0"/>
                <a:cs typeface="+mn-cs"/>
              </a:rPr>
              <a:t>Open the package and insert the thermometer stem or probe into the food</a:t>
            </a:r>
            <a:endParaRPr lang="en-US" sz="2200" b="0" dirty="0" smtClean="0">
              <a:solidFill>
                <a:srgbClr val="231F20"/>
              </a:solidFill>
              <a:latin typeface="Arial Narrow" charset="0"/>
              <a:cs typeface="+mn-cs"/>
            </a:endParaRPr>
          </a:p>
          <a:p>
            <a:pPr lvl="1" eaLnBrk="1" hangingPunct="1">
              <a:lnSpc>
                <a:spcPct val="90000"/>
              </a:lnSpc>
              <a:spcBef>
                <a:spcPct val="50000"/>
              </a:spcBef>
              <a:buClr>
                <a:srgbClr val="005CAB"/>
              </a:buClr>
              <a:buSzPct val="75000"/>
              <a:buFont typeface="Wingdings" charset="0"/>
              <a:buChar char="l"/>
              <a:defRPr/>
            </a:pPr>
            <a:endParaRPr lang="en-US" sz="2200" dirty="0" smtClean="0">
              <a:solidFill>
                <a:srgbClr val="231F20"/>
              </a:solidFill>
              <a:latin typeface="Arial Narrow" charset="0"/>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492" y="1243013"/>
            <a:ext cx="2097671" cy="1230549"/>
          </a:xfrm>
          <a:prstGeom prst="rect">
            <a:avLst/>
          </a:prstGeom>
        </p:spPr>
      </p:pic>
    </p:spTree>
    <p:extLst>
      <p:ext uri="{BB962C8B-B14F-4D97-AF65-F5344CB8AC3E}">
        <p14:creationId xmlns:p14="http://schemas.microsoft.com/office/powerpoint/2010/main" val="87336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body" idx="1"/>
          </p:nvPr>
        </p:nvSpPr>
        <p:spPr>
          <a:xfrm>
            <a:off x="393192" y="1143000"/>
            <a:ext cx="5954268" cy="5346700"/>
          </a:xfrm>
        </p:spPr>
        <p:txBody>
          <a:bodyPr/>
          <a:lstStyle/>
          <a:p>
            <a:pPr marL="0" indent="0" eaLnBrk="1" hangingPunct="1">
              <a:lnSpc>
                <a:spcPct val="80000"/>
              </a:lnSpc>
              <a:defRPr/>
            </a:pPr>
            <a:r>
              <a:rPr lang="en-US" dirty="0">
                <a:latin typeface="Arial Narrow" charset="0"/>
                <a:cs typeface="+mn-cs"/>
              </a:rPr>
              <a:t>Temperature </a:t>
            </a:r>
            <a:r>
              <a:rPr lang="en-US" dirty="0" smtClean="0">
                <a:latin typeface="Arial Narrow" charset="0"/>
                <a:cs typeface="+mn-cs"/>
              </a:rPr>
              <a:t>criteria </a:t>
            </a:r>
            <a:r>
              <a:rPr lang="en-US" dirty="0">
                <a:latin typeface="Arial Narrow" charset="0"/>
                <a:cs typeface="+mn-cs"/>
              </a:rPr>
              <a:t>for </a:t>
            </a:r>
            <a:r>
              <a:rPr lang="en-US" dirty="0" smtClean="0">
                <a:latin typeface="Arial Narrow" charset="0"/>
                <a:cs typeface="+mn-cs"/>
              </a:rPr>
              <a:t>deliveries:</a:t>
            </a:r>
            <a:endParaRPr lang="en-US" dirty="0">
              <a:latin typeface="Arial Narrow" charset="0"/>
              <a:cs typeface="+mn-cs"/>
            </a:endParaRPr>
          </a:p>
          <a:p>
            <a:pPr lvl="1" eaLnBrk="1" hangingPunct="1">
              <a:defRPr/>
            </a:pPr>
            <a:r>
              <a:rPr lang="en-US" b="1" dirty="0">
                <a:latin typeface="Arial Narrow" charset="0"/>
              </a:rPr>
              <a:t>Cold TCS food:</a:t>
            </a:r>
            <a:r>
              <a:rPr lang="en-US" dirty="0">
                <a:latin typeface="Arial Narrow" charset="0"/>
              </a:rPr>
              <a:t> Receive at </a:t>
            </a:r>
            <a:r>
              <a:rPr lang="en-US" dirty="0" smtClean="0">
                <a:latin typeface="Arial Narrow" charset="0"/>
              </a:rPr>
              <a:t>41</a:t>
            </a:r>
            <a:r>
              <a:rPr lang="en-US" dirty="0" smtClean="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5</a:t>
            </a:r>
            <a:r>
              <a:rPr lang="en-US" dirty="0" smtClean="0">
                <a:solidFill>
                  <a:schemeClr val="tx1"/>
                </a:solidFill>
              </a:rPr>
              <a:t>˚</a:t>
            </a:r>
            <a:r>
              <a:rPr lang="en-US" dirty="0">
                <a:solidFill>
                  <a:schemeClr val="tx1"/>
                </a:solidFill>
              </a:rPr>
              <a:t>C</a:t>
            </a:r>
            <a:r>
              <a:rPr lang="en-US" dirty="0" smtClean="0">
                <a:latin typeface="Arial Narrow" charset="0"/>
              </a:rPr>
              <a:t>) </a:t>
            </a:r>
            <a:r>
              <a:rPr lang="en-US" dirty="0">
                <a:latin typeface="Arial Narrow" charset="0"/>
              </a:rPr>
              <a:t>or lower, unless otherwise </a:t>
            </a:r>
            <a:r>
              <a:rPr lang="en-US" dirty="0" smtClean="0">
                <a:latin typeface="Arial Narrow" charset="0"/>
              </a:rPr>
              <a:t>specified</a:t>
            </a:r>
            <a:endParaRPr lang="en-US" dirty="0">
              <a:latin typeface="Arial Narrow" charset="0"/>
            </a:endParaRPr>
          </a:p>
          <a:p>
            <a:pPr lvl="1" eaLnBrk="1" hangingPunct="1">
              <a:defRPr/>
            </a:pPr>
            <a:r>
              <a:rPr lang="en-US" b="1" dirty="0">
                <a:latin typeface="Arial Narrow" charset="0"/>
              </a:rPr>
              <a:t>Live shellfish:</a:t>
            </a:r>
            <a:r>
              <a:rPr lang="en-US" dirty="0">
                <a:latin typeface="Arial Narrow" charset="0"/>
              </a:rPr>
              <a:t> Receive oysters, mussels, clams, and scallops at an air temperature of </a:t>
            </a:r>
            <a:r>
              <a:rPr lang="en-US" dirty="0" smtClean="0">
                <a:latin typeface="Arial Narrow" charset="0"/>
              </a:rPr>
              <a:t>45</a:t>
            </a:r>
            <a:r>
              <a:rPr lang="en-US" dirty="0" smtClean="0">
                <a:solidFill>
                  <a:schemeClr val="tx1"/>
                </a:solidFill>
              </a:rPr>
              <a:t>˚</a:t>
            </a:r>
            <a:r>
              <a:rPr lang="en-US" dirty="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7</a:t>
            </a:r>
            <a:r>
              <a:rPr lang="en-US" dirty="0" smtClean="0">
                <a:solidFill>
                  <a:schemeClr val="tx1"/>
                </a:solidFill>
              </a:rPr>
              <a:t>˚</a:t>
            </a:r>
            <a:r>
              <a:rPr lang="en-US" dirty="0">
                <a:solidFill>
                  <a:schemeClr val="tx1"/>
                </a:solidFill>
              </a:rPr>
              <a:t>C</a:t>
            </a:r>
            <a:r>
              <a:rPr lang="en-US" dirty="0" smtClean="0">
                <a:latin typeface="Arial Narrow" charset="0"/>
              </a:rPr>
              <a:t>) </a:t>
            </a:r>
            <a:r>
              <a:rPr lang="en-US" dirty="0">
                <a:latin typeface="Arial Narrow" charset="0"/>
              </a:rPr>
              <a:t>and an internal temperature no greater than </a:t>
            </a:r>
            <a:r>
              <a:rPr lang="en-US" dirty="0" smtClean="0">
                <a:latin typeface="Arial Narrow" charset="0"/>
              </a:rPr>
              <a:t>50</a:t>
            </a:r>
            <a:r>
              <a:rPr lang="en-US" dirty="0" smtClean="0">
                <a:solidFill>
                  <a:schemeClr val="tx1"/>
                </a:solidFill>
              </a:rPr>
              <a:t>˚</a:t>
            </a:r>
            <a:r>
              <a:rPr lang="en-US" dirty="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10</a:t>
            </a:r>
            <a:r>
              <a:rPr lang="en-US" dirty="0" smtClean="0">
                <a:solidFill>
                  <a:schemeClr val="tx1"/>
                </a:solidFill>
              </a:rPr>
              <a:t>˚</a:t>
            </a:r>
            <a:r>
              <a:rPr lang="en-US" dirty="0">
                <a:solidFill>
                  <a:schemeClr val="tx1"/>
                </a:solidFill>
              </a:rPr>
              <a:t>C</a:t>
            </a:r>
            <a:r>
              <a:rPr lang="en-US" dirty="0" smtClean="0">
                <a:latin typeface="Arial Narrow" charset="0"/>
              </a:rPr>
              <a:t>)</a:t>
            </a:r>
            <a:endParaRPr lang="en-US" dirty="0">
              <a:latin typeface="Arial Narrow" charset="0"/>
            </a:endParaRPr>
          </a:p>
          <a:p>
            <a:pPr lvl="2" eaLnBrk="1" hangingPunct="1">
              <a:defRPr/>
            </a:pPr>
            <a:r>
              <a:rPr lang="en-US" dirty="0">
                <a:latin typeface="Arial Narrow" charset="0"/>
              </a:rPr>
              <a:t>Once received, the shellfish must be cooled </a:t>
            </a:r>
            <a:r>
              <a:rPr lang="en-US" dirty="0" smtClean="0">
                <a:latin typeface="Arial Narrow" charset="0"/>
              </a:rPr>
              <a:t/>
            </a:r>
            <a:br>
              <a:rPr lang="en-US" dirty="0" smtClean="0">
                <a:latin typeface="Arial Narrow" charset="0"/>
              </a:rPr>
            </a:br>
            <a:r>
              <a:rPr lang="en-US" dirty="0" smtClean="0">
                <a:latin typeface="Arial Narrow" charset="0"/>
              </a:rPr>
              <a:t>to 41</a:t>
            </a:r>
            <a:r>
              <a:rPr lang="en-US" dirty="0" smtClean="0">
                <a:solidFill>
                  <a:schemeClr val="tx1"/>
                </a:solidFill>
              </a:rPr>
              <a:t>˚</a:t>
            </a:r>
            <a:r>
              <a:rPr lang="en-US" dirty="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5</a:t>
            </a:r>
            <a:r>
              <a:rPr lang="en-US" dirty="0" smtClean="0">
                <a:solidFill>
                  <a:schemeClr val="tx1"/>
                </a:solidFill>
              </a:rPr>
              <a:t>˚</a:t>
            </a:r>
            <a:r>
              <a:rPr lang="en-US" dirty="0">
                <a:solidFill>
                  <a:schemeClr val="tx1"/>
                </a:solidFill>
              </a:rPr>
              <a:t>C</a:t>
            </a:r>
            <a:r>
              <a:rPr lang="en-US" dirty="0" smtClean="0">
                <a:latin typeface="Arial Narrow" charset="0"/>
              </a:rPr>
              <a:t>) </a:t>
            </a:r>
            <a:r>
              <a:rPr lang="en-US" dirty="0">
                <a:latin typeface="Arial Narrow" charset="0"/>
              </a:rPr>
              <a:t>or lower in four </a:t>
            </a:r>
            <a:r>
              <a:rPr lang="en-US" dirty="0" smtClean="0">
                <a:latin typeface="Arial Narrow" charset="0"/>
              </a:rPr>
              <a:t>hours</a:t>
            </a:r>
            <a:endParaRPr lang="en-US" dirty="0">
              <a:latin typeface="Arial Narrow" charset="0"/>
            </a:endParaRPr>
          </a:p>
          <a:p>
            <a:pPr lvl="1" eaLnBrk="1" hangingPunct="1">
              <a:defRPr/>
            </a:pPr>
            <a:r>
              <a:rPr lang="en-US" b="1" dirty="0">
                <a:latin typeface="Arial Narrow" charset="0"/>
              </a:rPr>
              <a:t>Shucked shellfish:</a:t>
            </a:r>
            <a:r>
              <a:rPr lang="en-US" dirty="0">
                <a:latin typeface="Arial Narrow" charset="0"/>
              </a:rPr>
              <a:t> Receive at </a:t>
            </a:r>
            <a:r>
              <a:rPr lang="en-US" dirty="0" smtClean="0">
                <a:latin typeface="Arial Narrow" charset="0"/>
              </a:rPr>
              <a:t>45</a:t>
            </a:r>
            <a:r>
              <a:rPr lang="en-US" dirty="0" smtClean="0">
                <a:solidFill>
                  <a:schemeClr val="tx1"/>
                </a:solidFill>
              </a:rPr>
              <a:t>˚</a:t>
            </a:r>
            <a:r>
              <a:rPr lang="en-US" dirty="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7</a:t>
            </a:r>
            <a:r>
              <a:rPr lang="en-US" dirty="0" smtClean="0">
                <a:solidFill>
                  <a:schemeClr val="tx1"/>
                </a:solidFill>
              </a:rPr>
              <a:t>˚</a:t>
            </a:r>
            <a:r>
              <a:rPr lang="en-US" dirty="0">
                <a:solidFill>
                  <a:schemeClr val="tx1"/>
                </a:solidFill>
              </a:rPr>
              <a:t>C</a:t>
            </a:r>
            <a:r>
              <a:rPr lang="en-US" dirty="0" smtClean="0">
                <a:latin typeface="Arial Narrow" charset="0"/>
              </a:rPr>
              <a:t>) </a:t>
            </a:r>
            <a:br>
              <a:rPr lang="en-US" dirty="0" smtClean="0">
                <a:latin typeface="Arial Narrow" charset="0"/>
              </a:rPr>
            </a:br>
            <a:r>
              <a:rPr lang="en-US" dirty="0" smtClean="0">
                <a:latin typeface="Arial Narrow" charset="0"/>
              </a:rPr>
              <a:t>or lower </a:t>
            </a:r>
            <a:endParaRPr lang="en-US" dirty="0">
              <a:latin typeface="Arial Narrow" charset="0"/>
            </a:endParaRPr>
          </a:p>
          <a:p>
            <a:pPr lvl="2" eaLnBrk="1" hangingPunct="1">
              <a:defRPr/>
            </a:pPr>
            <a:r>
              <a:rPr lang="en-US" dirty="0">
                <a:latin typeface="Arial Narrow" charset="0"/>
              </a:rPr>
              <a:t>Cool the shellfish to </a:t>
            </a:r>
            <a:r>
              <a:rPr lang="en-US" dirty="0" smtClean="0">
                <a:latin typeface="Arial Narrow" charset="0"/>
              </a:rPr>
              <a:t>41</a:t>
            </a:r>
            <a:r>
              <a:rPr lang="en-US" dirty="0" smtClean="0">
                <a:solidFill>
                  <a:schemeClr val="tx1"/>
                </a:solidFill>
              </a:rPr>
              <a:t>˚</a:t>
            </a:r>
            <a:r>
              <a:rPr lang="en-US" dirty="0">
                <a:solidFill>
                  <a:schemeClr val="tx1"/>
                </a:solidFill>
              </a:rPr>
              <a:t>F</a:t>
            </a:r>
            <a:r>
              <a:rPr lang="en-US" dirty="0">
                <a:latin typeface="Arial Narrow" charset="0"/>
              </a:rPr>
              <a:t> (</a:t>
            </a:r>
            <a:r>
              <a:rPr lang="en-US" dirty="0" smtClean="0">
                <a:latin typeface="Arial Narrow" charset="0"/>
              </a:rPr>
              <a:t>5</a:t>
            </a:r>
            <a:r>
              <a:rPr lang="en-US" dirty="0" smtClean="0">
                <a:solidFill>
                  <a:schemeClr val="tx1"/>
                </a:solidFill>
              </a:rPr>
              <a:t>˚</a:t>
            </a:r>
            <a:r>
              <a:rPr lang="en-US" dirty="0">
                <a:solidFill>
                  <a:schemeClr val="tx1"/>
                </a:solidFill>
              </a:rPr>
              <a:t>C</a:t>
            </a:r>
            <a:r>
              <a:rPr lang="en-US" dirty="0" smtClean="0">
                <a:latin typeface="Arial Narrow" charset="0"/>
              </a:rPr>
              <a:t>) </a:t>
            </a:r>
            <a:r>
              <a:rPr lang="en-US" dirty="0">
                <a:latin typeface="Arial Narrow" charset="0"/>
              </a:rPr>
              <a:t>or lower in </a:t>
            </a:r>
            <a:r>
              <a:rPr lang="en-US" dirty="0" smtClean="0">
                <a:latin typeface="Arial Narrow" charset="0"/>
              </a:rPr>
              <a:t/>
            </a:r>
            <a:br>
              <a:rPr lang="en-US" dirty="0" smtClean="0">
                <a:latin typeface="Arial Narrow" charset="0"/>
              </a:rPr>
            </a:br>
            <a:r>
              <a:rPr lang="en-US" dirty="0" smtClean="0">
                <a:latin typeface="Arial Narrow" charset="0"/>
              </a:rPr>
              <a:t>four hours</a:t>
            </a:r>
            <a:endParaRPr lang="en-US" dirty="0">
              <a:latin typeface="Arial Narrow" charset="0"/>
            </a:endParaRPr>
          </a:p>
        </p:txBody>
      </p:sp>
      <p:sp>
        <p:nvSpPr>
          <p:cNvPr id="130051" name="Text Box 7"/>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5-8</a:t>
            </a:r>
          </a:p>
        </p:txBody>
      </p:sp>
      <p:sp>
        <p:nvSpPr>
          <p:cNvPr id="130052" name="Rectangle 9"/>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Receiving and Inspecting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816" y="1243866"/>
            <a:ext cx="2100072" cy="1174822"/>
          </a:xfrm>
          <a:prstGeom prst="rect">
            <a:avLst/>
          </a:prstGeom>
        </p:spPr>
      </p:pic>
    </p:spTree>
    <p:extLst>
      <p:ext uri="{BB962C8B-B14F-4D97-AF65-F5344CB8AC3E}">
        <p14:creationId xmlns:p14="http://schemas.microsoft.com/office/powerpoint/2010/main" val="4175892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body" idx="1"/>
          </p:nvPr>
        </p:nvSpPr>
        <p:spPr>
          <a:xfrm>
            <a:off x="393192" y="1143000"/>
            <a:ext cx="8240713" cy="4622888"/>
          </a:xfrm>
        </p:spPr>
        <p:txBody>
          <a:bodyPr/>
          <a:lstStyle/>
          <a:p>
            <a:pPr marL="0" indent="0" eaLnBrk="1" hangingPunct="1">
              <a:defRPr/>
            </a:pPr>
            <a:r>
              <a:rPr lang="en-US" dirty="0">
                <a:latin typeface="Arial Narrow" charset="0"/>
                <a:cs typeface="+mn-cs"/>
              </a:rPr>
              <a:t>Required </a:t>
            </a:r>
            <a:r>
              <a:rPr lang="en-US" dirty="0" smtClean="0">
                <a:latin typeface="Arial Narrow" charset="0"/>
                <a:cs typeface="+mn-cs"/>
              </a:rPr>
              <a:t>documents: </a:t>
            </a:r>
            <a:endParaRPr lang="en-US" sz="1800" dirty="0" smtClean="0">
              <a:latin typeface="Arial Narrow" charset="0"/>
              <a:cs typeface="+mn-cs"/>
            </a:endParaRPr>
          </a:p>
          <a:p>
            <a:pPr marL="347472" lvl="1" indent="-347472" eaLnBrk="1" hangingPunct="1">
              <a:lnSpc>
                <a:spcPct val="100000"/>
              </a:lnSpc>
              <a:spcBef>
                <a:spcPts val="900"/>
              </a:spcBef>
              <a:defRPr/>
            </a:pPr>
            <a:r>
              <a:rPr lang="en-US" dirty="0" smtClean="0">
                <a:latin typeface="Arial Narrow" charset="0"/>
              </a:rPr>
              <a:t>Farm </a:t>
            </a:r>
            <a:r>
              <a:rPr lang="en-US" dirty="0">
                <a:latin typeface="Arial Narrow" charset="0"/>
              </a:rPr>
              <a:t>raised fish </a:t>
            </a:r>
          </a:p>
          <a:p>
            <a:pPr marL="694944" lvl="2" indent="-347472" eaLnBrk="1" hangingPunct="1">
              <a:lnSpc>
                <a:spcPct val="100000"/>
              </a:lnSpc>
              <a:spcBef>
                <a:spcPts val="900"/>
              </a:spcBef>
              <a:defRPr/>
            </a:pPr>
            <a:r>
              <a:rPr lang="en-US" dirty="0">
                <a:latin typeface="Arial Narrow" charset="0"/>
              </a:rPr>
              <a:t>Must have documentation stating the fish was raised to FDA </a:t>
            </a:r>
            <a:r>
              <a:rPr lang="en-US" dirty="0" smtClean="0">
                <a:latin typeface="Arial Narrow" charset="0"/>
              </a:rPr>
              <a:t>standards </a:t>
            </a:r>
            <a:endParaRPr lang="en-US" dirty="0">
              <a:latin typeface="Arial Narrow" charset="0"/>
            </a:endParaRPr>
          </a:p>
          <a:p>
            <a:pPr marL="694944" lvl="2" indent="-347472" eaLnBrk="1" hangingPunct="1">
              <a:lnSpc>
                <a:spcPct val="100000"/>
              </a:lnSpc>
              <a:spcBef>
                <a:spcPts val="900"/>
              </a:spcBef>
              <a:defRPr/>
            </a:pPr>
            <a:r>
              <a:rPr lang="en-US" dirty="0">
                <a:latin typeface="Arial Narrow" charset="0"/>
              </a:rPr>
              <a:t>Keep documents for 90 days from the sale of the fish</a:t>
            </a:r>
          </a:p>
        </p:txBody>
      </p:sp>
      <p:sp>
        <p:nvSpPr>
          <p:cNvPr id="135171" name="Text Box 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5-9</a:t>
            </a:r>
          </a:p>
        </p:txBody>
      </p:sp>
      <p:sp>
        <p:nvSpPr>
          <p:cNvPr id="135172" name="Rectangle 10"/>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Receiving and Inspecting</a:t>
            </a:r>
          </a:p>
        </p:txBody>
      </p:sp>
    </p:spTree>
    <p:extLst>
      <p:ext uri="{BB962C8B-B14F-4D97-AF65-F5344CB8AC3E}">
        <p14:creationId xmlns:p14="http://schemas.microsoft.com/office/powerpoint/2010/main" val="21221978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3_SS5e_08_16hr">
  <a:themeElements>
    <a:clrScheme name="manager colors">
      <a:dk1>
        <a:srgbClr val="000000"/>
      </a:dk1>
      <a:lt1>
        <a:srgbClr val="FFFFFF"/>
      </a:lt1>
      <a:dk2>
        <a:srgbClr val="000000"/>
      </a:dk2>
      <a:lt2>
        <a:srgbClr val="808080"/>
      </a:lt2>
      <a:accent1>
        <a:srgbClr val="005CAB"/>
      </a:accent1>
      <a:accent2>
        <a:srgbClr val="B5121B"/>
      </a:accent2>
      <a:accent3>
        <a:srgbClr val="00AEEF"/>
      </a:accent3>
      <a:accent4>
        <a:srgbClr val="00B9F2"/>
      </a:accent4>
      <a:accent5>
        <a:srgbClr val="DAEDEF"/>
      </a:accent5>
      <a:accent6>
        <a:srgbClr val="2D2D8A"/>
      </a:accent6>
      <a:hlink>
        <a:srgbClr val="009999"/>
      </a:hlink>
      <a:folHlink>
        <a:srgbClr val="99CC00"/>
      </a:folHlink>
    </a:clrScheme>
    <a:fontScheme name="2_SS5e_08_16hr">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lnDef>
  </a:objectDefaults>
  <a:extraClrSchemeLst>
    <a:extraClrScheme>
      <a:clrScheme name="2_SS5e_08_16h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S5e_08_16h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S5e_08_16h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S5e_08_16h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S5e_08_16h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S5e_08_16h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S5e_08_16h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S5e_08_16h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S5e_08_16h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S5e_08_16h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S5e_08_16h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S5e_08_16h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SS5e_08_16hr">
  <a:themeElements>
    <a:clrScheme name="manager colors">
      <a:dk1>
        <a:srgbClr val="000000"/>
      </a:dk1>
      <a:lt1>
        <a:srgbClr val="FFFFFF"/>
      </a:lt1>
      <a:dk2>
        <a:srgbClr val="000000"/>
      </a:dk2>
      <a:lt2>
        <a:srgbClr val="808080"/>
      </a:lt2>
      <a:accent1>
        <a:srgbClr val="005CAB"/>
      </a:accent1>
      <a:accent2>
        <a:srgbClr val="B5121B"/>
      </a:accent2>
      <a:accent3>
        <a:srgbClr val="00AEEF"/>
      </a:accent3>
      <a:accent4>
        <a:srgbClr val="00B9F2"/>
      </a:accent4>
      <a:accent5>
        <a:srgbClr val="DAEDEF"/>
      </a:accent5>
      <a:accent6>
        <a:srgbClr val="2D2D8A"/>
      </a:accent6>
      <a:hlink>
        <a:srgbClr val="009999"/>
      </a:hlink>
      <a:folHlink>
        <a:srgbClr val="99CC00"/>
      </a:folHlink>
    </a:clrScheme>
    <a:fontScheme name="2_SS5e_08_16hr">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lnDef>
  </a:objectDefaults>
  <a:extraClrSchemeLst>
    <a:extraClrScheme>
      <a:clrScheme name="2_SS5e_08_16h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S5e_08_16h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S5e_08_16h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S5e_08_16h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S5e_08_16h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S5e_08_16h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S5e_08_16h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S5e_08_16h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S5e_08_16h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S5e_08_16h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S5e_08_16h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S5e_08_16h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18108</TotalTime>
  <Words>1393</Words>
  <Application>Microsoft Office PowerPoint</Application>
  <PresentationFormat>On-screen Show (4:3)</PresentationFormat>
  <Paragraphs>180</Paragraphs>
  <Slides>20</Slides>
  <Notes>20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3_SS5e_08_16hr</vt:lpstr>
      <vt:lpstr>4_SS5e_08_16hr</vt:lpstr>
      <vt:lpstr>PowerPoint Presentation</vt:lpstr>
      <vt:lpstr>PowerPoint Presentation</vt:lpstr>
      <vt:lpstr>Receiving and Inspecting</vt:lpstr>
      <vt:lpstr>Receiving and Inspecting</vt:lpstr>
      <vt:lpstr>PowerPoint Presentation</vt:lpstr>
      <vt:lpstr>Receiving and Inspecting</vt:lpstr>
      <vt:lpstr>Receiving and Inspecting</vt:lpstr>
      <vt:lpstr>Receiving and Inspecting</vt:lpstr>
      <vt:lpstr>Receiving and Inspecting</vt:lpstr>
      <vt:lpstr>PowerPoint Presentation</vt:lpstr>
      <vt:lpstr>Storage</vt:lpstr>
      <vt:lpstr>Storage</vt:lpstr>
      <vt:lpstr>Storage</vt:lpstr>
      <vt:lpstr>Storage</vt:lpstr>
      <vt:lpstr>Storage</vt:lpstr>
      <vt:lpstr>Storage</vt:lpstr>
      <vt:lpstr>Storage</vt:lpstr>
      <vt:lpstr>Storage</vt:lpstr>
      <vt:lpstr>Storage</vt:lpstr>
      <vt:lpstr>Storage</vt:lpstr>
    </vt:vector>
  </TitlesOfParts>
  <Company>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Providing Safe Food</dc:title>
  <dc:creator>a</dc:creator>
  <cp:lastModifiedBy>ntadmin</cp:lastModifiedBy>
  <cp:revision>2379</cp:revision>
  <cp:lastPrinted>2012-03-16T18:45:25Z</cp:lastPrinted>
  <dcterms:created xsi:type="dcterms:W3CDTF">2006-02-24T04:29:02Z</dcterms:created>
  <dcterms:modified xsi:type="dcterms:W3CDTF">2014-07-08T21:47:01Z</dcterms:modified>
</cp:coreProperties>
</file>