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15"/>
  </p:notesMasterIdLst>
  <p:handoutMasterIdLst>
    <p:handoutMasterId r:id="rId16"/>
  </p:handoutMasterIdLst>
  <p:sldIdLst>
    <p:sldId id="2013" r:id="rId3"/>
    <p:sldId id="2014" r:id="rId4"/>
    <p:sldId id="2015" r:id="rId5"/>
    <p:sldId id="2016" r:id="rId6"/>
    <p:sldId id="2068" r:id="rId7"/>
    <p:sldId id="2069" r:id="rId8"/>
    <p:sldId id="2017" r:id="rId9"/>
    <p:sldId id="2018" r:id="rId10"/>
    <p:sldId id="2019" r:id="rId11"/>
    <p:sldId id="2020" r:id="rId12"/>
    <p:sldId id="2021" r:id="rId13"/>
    <p:sldId id="2022" r:id="rId14"/>
  </p:sldIdLst>
  <p:sldSz cx="9144000" cy="6858000" type="screen4x3"/>
  <p:notesSz cx="7010400" cy="9296400"/>
  <p:custDataLst>
    <p:tags r:id="rId17"/>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outlineViewPr>
  <p:notesTextViewPr>
    <p:cViewPr>
      <p:scale>
        <a:sx n="100" d="100"/>
        <a:sy n="100" d="100"/>
      </p:scale>
      <p:origin x="0" y="0"/>
    </p:cViewPr>
  </p:notesTextViewPr>
  <p:sorterViewPr>
    <p:cViewPr>
      <p:scale>
        <a:sx n="90" d="100"/>
        <a:sy n="9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Slide Image Placeholder 1"/>
          <p:cNvSpPr>
            <a:spLocks noGrp="1" noRot="1" noChangeAspect="1" noTextEdit="1"/>
          </p:cNvSpPr>
          <p:nvPr>
            <p:ph type="sldImg"/>
          </p:nvPr>
        </p:nvSpPr>
        <p:spPr>
          <a:ln/>
        </p:spPr>
      </p:sp>
      <p:sp>
        <p:nvSpPr>
          <p:cNvPr id="472067"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
        <p:nvSpPr>
          <p:cNvPr id="472068"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1F0B030-73D3-C842-97C1-9D63A8201BDA}"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6AE160EA-6D70-2844-A251-4F2BF8311EC4}" type="slidenum">
              <a:rPr lang="en-US" sz="1200" b="0" smtClean="0">
                <a:solidFill>
                  <a:schemeClr val="tx1"/>
                </a:solidFill>
              </a:rPr>
              <a:pPr eaLnBrk="1" hangingPunct="1">
                <a:defRPr/>
              </a:pPr>
              <a:t>10</a:t>
            </a:fld>
            <a:endParaRPr lang="en-US" sz="1200" b="0" dirty="0" smtClean="0">
              <a:solidFill>
                <a:schemeClr val="tx1"/>
              </a:solidFill>
            </a:endParaRPr>
          </a:p>
        </p:txBody>
      </p:sp>
      <p:sp>
        <p:nvSpPr>
          <p:cNvPr id="491523" name="Rectangle 2"/>
          <p:cNvSpPr>
            <a:spLocks noGrp="1" noRot="1" noChangeAspect="1" noChangeArrowheads="1" noTextEdit="1"/>
          </p:cNvSpPr>
          <p:nvPr>
            <p:ph type="sldImg"/>
          </p:nvPr>
        </p:nvSpPr>
        <p:spPr>
          <a:xfrm>
            <a:off x="1182688" y="696913"/>
            <a:ext cx="4648200" cy="3486150"/>
          </a:xfrm>
          <a:ln/>
        </p:spPr>
      </p:sp>
      <p:sp>
        <p:nvSpPr>
          <p:cNvPr id="491524"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marL="114300" indent="-114300" eaLnBrk="1" hangingPunct="1">
              <a:buFontTx/>
              <a:buChar char="•"/>
              <a:defRPr/>
            </a:pPr>
            <a:r>
              <a:rPr lang="en-US" dirty="0">
                <a:latin typeface="Times New Roman" charset="0"/>
                <a:cs typeface="+mn-cs"/>
              </a:rPr>
              <a:t>Delays from the point of preparation to the point of service increase the risk that food will be exposed to contamination or time-temperature abuse. </a:t>
            </a:r>
          </a:p>
          <a:p>
            <a:pPr marL="114300" indent="-114300" eaLnBrk="1" hangingPunct="1">
              <a:buFontTx/>
              <a:buChar char="•"/>
              <a:defRPr/>
            </a:pPr>
            <a:r>
              <a:rPr lang="en-US" dirty="0">
                <a:latin typeface="Times New Roman" charset="0"/>
                <a:cs typeface="+mn-cs"/>
              </a:rPr>
              <a:t>At the service site, use appropriate containers or equipment to hold food at the correct temperature.</a:t>
            </a:r>
          </a:p>
          <a:p>
            <a:pPr marL="114300" indent="-114300" eaLnBrk="1" hangingPunct="1">
              <a:buFontTx/>
              <a:buChar char="•"/>
              <a:defRPr/>
            </a:pPr>
            <a:r>
              <a:rPr lang="en-US" dirty="0">
                <a:latin typeface="Times New Roman" charset="0"/>
                <a:cs typeface="+mn-cs"/>
              </a:rPr>
              <a:t>Check internal food temperatures. If containers or delivery vehicles are not holding food at the correct temperature, reevaluate the length of the delivery route or the efficiency of the equipment being used.</a:t>
            </a:r>
          </a:p>
          <a:p>
            <a:pPr marL="114300" indent="-114300" eaLnBrk="1" hangingPunct="1">
              <a:defRPr/>
            </a:pPr>
            <a:endParaRPr lang="en-US" dirty="0">
              <a:latin typeface="Times New Roman"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640DB80-2242-264E-9FF8-24764D7D6DA9}"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492547" name="Rectangle 2"/>
          <p:cNvSpPr>
            <a:spLocks noGrp="1" noRot="1" noChangeAspect="1" noChangeArrowheads="1" noTextEdit="1"/>
          </p:cNvSpPr>
          <p:nvPr>
            <p:ph type="sldImg"/>
          </p:nvPr>
        </p:nvSpPr>
        <p:spPr>
          <a:xfrm>
            <a:off x="1182688" y="696913"/>
            <a:ext cx="4648200" cy="3486150"/>
          </a:xfrm>
          <a:ln/>
        </p:spPr>
      </p:sp>
      <p:sp>
        <p:nvSpPr>
          <p:cNvPr id="5" name="Rectangle 3"/>
          <p:cNvSpPr>
            <a:spLocks noGrp="1" noChangeArrowheads="1"/>
          </p:cNvSpPr>
          <p:nvPr>
            <p:ph type="body" idx="3"/>
          </p:nvPr>
        </p:nvSpPr>
        <p:spPr>
          <a:xfrm>
            <a:off x="869950" y="4465638"/>
            <a:ext cx="5607050"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457200" lvl="1" indent="0" eaLnBrk="1" hangingPunct="1">
              <a:defRPr/>
            </a:pPr>
            <a:endParaRPr lang="en-US" dirty="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061D3E0-8CAE-5041-BAC7-9976E7C2490A}" type="slidenum">
              <a:rPr lang="en-US" sz="1200" b="0" smtClean="0">
                <a:solidFill>
                  <a:schemeClr val="tx1"/>
                </a:solidFill>
              </a:rPr>
              <a:pPr eaLnBrk="1" hangingPunct="1">
                <a:defRPr/>
              </a:pPr>
              <a:t>12</a:t>
            </a:fld>
            <a:endParaRPr lang="en-US" sz="1200" b="0" dirty="0" smtClean="0">
              <a:solidFill>
                <a:schemeClr val="tx1"/>
              </a:solidFill>
            </a:endParaRPr>
          </a:p>
        </p:txBody>
      </p:sp>
      <p:sp>
        <p:nvSpPr>
          <p:cNvPr id="493571" name="Rectangle 2"/>
          <p:cNvSpPr>
            <a:spLocks noGrp="1" noRot="1" noChangeAspect="1" noChangeArrowheads="1" noTextEdit="1"/>
          </p:cNvSpPr>
          <p:nvPr>
            <p:ph type="sldImg"/>
          </p:nvPr>
        </p:nvSpPr>
        <p:spPr>
          <a:xfrm>
            <a:off x="1182688" y="696913"/>
            <a:ext cx="4648200" cy="3486150"/>
          </a:xfrm>
          <a:ln/>
        </p:spPr>
      </p:sp>
      <p:sp>
        <p:nvSpPr>
          <p:cNvPr id="493572"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marL="114300" indent="-114300" eaLnBrk="1" hangingPunct="1">
              <a:buFontTx/>
              <a:buChar char="•"/>
              <a:defRPr/>
            </a:pPr>
            <a:r>
              <a:rPr lang="en-US" dirty="0">
                <a:latin typeface="Times New Roman" charset="0"/>
                <a:cs typeface="+mn-cs"/>
              </a:rPr>
              <a:t>Handle food prepped and packaged for vending machines with the same care as any other food served to customers. Vending operators should protect food from contamination and time-temperature abuse during transport, delivery, and service. </a:t>
            </a:r>
          </a:p>
          <a:p>
            <a:pPr marL="114300" indent="-114300" eaLnBrk="1" hangingPunct="1">
              <a:buFontTx/>
              <a:buChar char="•"/>
              <a:defRPr/>
            </a:pPr>
            <a:r>
              <a:rPr lang="en-US" dirty="0">
                <a:latin typeface="Times New Roman" charset="0"/>
                <a:cs typeface="+mn-cs"/>
              </a:rPr>
              <a:t>Check product shelf life daily. Products often have a code date, such as an expiration or a use-by date. If the date has expired, throw out the food immediately. Throw out refrigerated food prepped on-site if not sold within seven days of preparation.</a:t>
            </a:r>
          </a:p>
          <a:p>
            <a:pPr marL="114300" indent="-114300" eaLnBrk="1" hangingPunct="1">
              <a:buFontTx/>
              <a:buChar char="•"/>
              <a:defRPr/>
            </a:pPr>
            <a:r>
              <a:rPr lang="en-US" dirty="0">
                <a:latin typeface="Times New Roman" charset="0"/>
                <a:cs typeface="+mn-cs"/>
              </a:rPr>
              <a:t>Keep TCS food at the correct temperature. It should be held at 41°F (5°C) or lower, or at 135°F (57°C) or higher. These machines must have controls that prevent TCS food from being dispensed if the temperature stays in the danger zone for a specified amount of time. This food must be thrown out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015C47E6-2C72-EB48-A699-8362EC835295}" type="slidenum">
              <a:rPr lang="en-US" sz="1200" b="0" smtClean="0">
                <a:solidFill>
                  <a:schemeClr val="tx1"/>
                </a:solidFill>
              </a:rPr>
              <a:pPr eaLnBrk="1" hangingPunct="1">
                <a:defRPr/>
              </a:pPr>
              <a:t>2</a:t>
            </a:fld>
            <a:endParaRPr lang="en-US" sz="1200" b="0" dirty="0" smtClean="0">
              <a:solidFill>
                <a:schemeClr val="tx1"/>
              </a:solidFill>
            </a:endParaRPr>
          </a:p>
        </p:txBody>
      </p:sp>
      <p:sp>
        <p:nvSpPr>
          <p:cNvPr id="477187" name="Rectangle 2"/>
          <p:cNvSpPr>
            <a:spLocks noGrp="1" noRot="1" noChangeAspect="1" noChangeArrowheads="1" noTextEdit="1"/>
          </p:cNvSpPr>
          <p:nvPr>
            <p:ph type="sldImg"/>
          </p:nvPr>
        </p:nvSpPr>
        <p:spPr>
          <a:xfrm>
            <a:off x="1182688" y="696913"/>
            <a:ext cx="4648200" cy="3486150"/>
          </a:xfrm>
          <a:ln/>
        </p:spPr>
      </p:sp>
      <p:sp>
        <p:nvSpPr>
          <p:cNvPr id="477188"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90000"/>
              </a:lnSpc>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eaLnBrk="1" hangingPunct="1">
              <a:lnSpc>
                <a:spcPct val="90000"/>
              </a:lnSpc>
              <a:buFontTx/>
              <a:buChar char="•"/>
              <a:defRPr/>
            </a:pPr>
            <a:r>
              <a:rPr lang="en-US" dirty="0">
                <a:latin typeface="Times New Roman" charset="0"/>
                <a:cs typeface="+mn-cs"/>
              </a:rPr>
              <a:t>If your operation displays or holds TCS food without temperature control, it must do so under certain conditions. The conditions for holding cold food are different from those for holding hot food. Before using time as a method of control, check with your local regulatory authority for specific requirements.</a:t>
            </a:r>
          </a:p>
          <a:p>
            <a:pPr eaLnBrk="1" hangingPunct="1">
              <a:lnSpc>
                <a:spcPct val="90000"/>
              </a:lnSpc>
              <a:buFontTx/>
              <a:buChar char="•"/>
              <a:defRPr/>
            </a:pPr>
            <a:r>
              <a:rPr lang="en-US" dirty="0">
                <a:latin typeface="Times New Roman" charset="0"/>
                <a:cs typeface="+mn-cs"/>
              </a:rPr>
              <a:t>For cold food, label the food with the time you removed it from refrigeration and the time you must throw it out. The discard time on the label must be six hours from the time you removed the food from refrigeration. </a:t>
            </a:r>
          </a:p>
          <a:p>
            <a:pPr eaLnBrk="1" hangingPunct="1">
              <a:lnSpc>
                <a:spcPct val="90000"/>
              </a:lnSpc>
              <a:buFontTx/>
              <a:buChar char="•"/>
              <a:defRPr/>
            </a:pPr>
            <a:r>
              <a:rPr lang="en-US" dirty="0">
                <a:latin typeface="Times New Roman" charset="0"/>
                <a:cs typeface="+mn-cs"/>
              </a:rPr>
              <a:t>For example, if you remove potato salad from refrigeration at 3:00 p.m. to serve at a picnic, the discard time on the label should be 9:00 p.m. This equals six hours from the time you removed it from refrigeration.</a:t>
            </a:r>
          </a:p>
          <a:p>
            <a:pPr eaLnBrk="1" hangingPunct="1">
              <a:lnSpc>
                <a:spcPct val="90000"/>
              </a:lnSpc>
              <a:defRPr/>
            </a:pPr>
            <a:endParaRPr lang="en-US" dirty="0">
              <a:latin typeface="Times New Roman" charset="0"/>
              <a:cs typeface="+mn-cs"/>
            </a:endParaRPr>
          </a:p>
          <a:p>
            <a:pPr eaLnBrk="1" hangingPunct="1">
              <a:lnSpc>
                <a:spcPct val="90000"/>
              </a:lnSpc>
              <a:defRPr/>
            </a:pPr>
            <a:endParaRPr lang="en-US" dirty="0">
              <a:latin typeface="Times New Roman" charset="0"/>
              <a:cs typeface="+mn-cs"/>
            </a:endParaRPr>
          </a:p>
          <a:p>
            <a:pPr eaLnBrk="1" hangingPunct="1">
              <a:lnSpc>
                <a:spcPct val="90000"/>
              </a:lnSpc>
              <a:defRPr/>
            </a:pPr>
            <a:endParaRPr lang="en-US" dirty="0">
              <a:latin typeface="Times New Roman" charset="0"/>
              <a:cs typeface="+mn-cs"/>
            </a:endParaRPr>
          </a:p>
          <a:p>
            <a:pPr eaLnBrk="1" hangingPunct="1">
              <a:lnSpc>
                <a:spcPct val="90000"/>
              </a:lnSpc>
              <a:defRPr/>
            </a:pPr>
            <a:endParaRPr lang="en-US" dirty="0">
              <a:latin typeface="Times New Roman"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4BA284D6-F101-3840-A2CE-74DC2CF43435}" type="slidenum">
              <a:rPr lang="en-US" sz="1200" b="0" smtClean="0">
                <a:solidFill>
                  <a:schemeClr val="tx1"/>
                </a:solidFill>
              </a:rPr>
              <a:pPr eaLnBrk="1" hangingPunct="1">
                <a:defRPr/>
              </a:pPr>
              <a:t>3</a:t>
            </a:fld>
            <a:endParaRPr lang="en-US" sz="1200" b="0" dirty="0" smtClean="0">
              <a:solidFill>
                <a:schemeClr val="tx1"/>
              </a:solidFill>
            </a:endParaRPr>
          </a:p>
        </p:txBody>
      </p:sp>
      <p:sp>
        <p:nvSpPr>
          <p:cNvPr id="478211" name="Rectangle 2"/>
          <p:cNvSpPr>
            <a:spLocks noGrp="1" noRot="1" noChangeAspect="1" noChangeArrowheads="1" noTextEdit="1"/>
          </p:cNvSpPr>
          <p:nvPr>
            <p:ph type="sldImg"/>
          </p:nvPr>
        </p:nvSpPr>
        <p:spPr>
          <a:xfrm>
            <a:off x="1182688" y="696913"/>
            <a:ext cx="4648200" cy="3486150"/>
          </a:xfrm>
          <a:ln/>
        </p:spPr>
      </p:sp>
      <p:sp>
        <p:nvSpPr>
          <p:cNvPr id="478212" name="Rectangle 3"/>
          <p:cNvSpPr>
            <a:spLocks noGrp="1" noChangeArrowheads="1"/>
          </p:cNvSpPr>
          <p:nvPr>
            <p:ph type="body" idx="1"/>
          </p:nvPr>
        </p:nvSpPr>
        <p:spPr>
          <a:xfrm>
            <a:off x="930275"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eaLnBrk="1" hangingPunct="1">
              <a:buFontTx/>
              <a:buChar char="•"/>
              <a:defRPr/>
            </a:pPr>
            <a:r>
              <a:rPr lang="en-US" dirty="0">
                <a:latin typeface="Times New Roman" charset="0"/>
                <a:cs typeface="+mn-cs"/>
              </a:rPr>
              <a:t>Before using time as a method of control, check with your local regulatory authority for specific requirements.</a:t>
            </a:r>
          </a:p>
          <a:p>
            <a:pPr eaLnBrk="1" hangingPunct="1">
              <a:buFontTx/>
              <a:buChar char="•"/>
              <a:defRPr/>
            </a:pPr>
            <a:r>
              <a:rPr lang="en-US" dirty="0">
                <a:latin typeface="Times New Roman" charset="0"/>
                <a:cs typeface="+mn-cs"/>
              </a:rPr>
              <a:t>For hot food, the discard time on the label must be four hours from the time you removed the food from temperature control.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E676AD62-818D-094C-9C09-264D73CD9B2E}"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484355" name="Rectangle 2"/>
          <p:cNvSpPr>
            <a:spLocks noGrp="1" noRot="1" noChangeAspect="1" noChangeArrowheads="1" noTextEdit="1"/>
          </p:cNvSpPr>
          <p:nvPr>
            <p:ph type="sldImg"/>
          </p:nvPr>
        </p:nvSpPr>
        <p:spPr>
          <a:xfrm>
            <a:off x="1182688" y="696913"/>
            <a:ext cx="4648200" cy="3486150"/>
          </a:xfrm>
          <a:ln/>
        </p:spPr>
      </p:sp>
      <p:sp>
        <p:nvSpPr>
          <p:cNvPr id="484356" name="Rectangle 3"/>
          <p:cNvSpPr>
            <a:spLocks noGrp="1" noChangeArrowheads="1"/>
          </p:cNvSpPr>
          <p:nvPr>
            <p:ph type="body" idx="1"/>
          </p:nvPr>
        </p:nvSpPr>
        <p:spPr>
          <a:xfrm>
            <a:off x="869950" y="4465638"/>
            <a:ext cx="5607050"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eaLnBrk="1" hangingPunct="1">
              <a:buFontTx/>
              <a:buChar char="•"/>
              <a:defRPr/>
            </a:pPr>
            <a:r>
              <a:rPr lang="en-US" dirty="0">
                <a:latin typeface="Times New Roman" charset="0"/>
                <a:cs typeface="+mn-cs"/>
              </a:rPr>
              <a:t>Table settings do not need to be wrapped or covered if extra settings meet these </a:t>
            </a:r>
            <a:r>
              <a:rPr lang="en-US" dirty="0" smtClean="0">
                <a:latin typeface="Times New Roman" charset="0"/>
                <a:cs typeface="+mn-cs"/>
              </a:rPr>
              <a:t>requirements:</a:t>
            </a:r>
            <a:endParaRPr lang="en-US" dirty="0">
              <a:latin typeface="Times New Roman" charset="0"/>
              <a:cs typeface="+mn-cs"/>
            </a:endParaRPr>
          </a:p>
          <a:p>
            <a:pPr lvl="1" eaLnBrk="1" hangingPunct="1">
              <a:buFontTx/>
              <a:buChar char="•"/>
              <a:defRPr/>
            </a:pPr>
            <a:r>
              <a:rPr lang="en-US" dirty="0">
                <a:latin typeface="Times New Roman" charset="0"/>
              </a:rPr>
              <a:t>They are removed when guests are </a:t>
            </a:r>
            <a:r>
              <a:rPr lang="en-US" dirty="0" smtClean="0">
                <a:latin typeface="Times New Roman" charset="0"/>
              </a:rPr>
              <a:t>seated</a:t>
            </a:r>
            <a:endParaRPr lang="en-US" dirty="0">
              <a:latin typeface="Times New Roman" charset="0"/>
            </a:endParaRPr>
          </a:p>
          <a:p>
            <a:pPr lvl="1" eaLnBrk="1" hangingPunct="1">
              <a:buFontTx/>
              <a:buChar char="•"/>
              <a:defRPr/>
            </a:pPr>
            <a:r>
              <a:rPr lang="en-US" dirty="0">
                <a:latin typeface="Times New Roman" charset="0"/>
              </a:rPr>
              <a:t>If they remain on the table, they are cleaned and sanitized after guests have </a:t>
            </a:r>
            <a:r>
              <a:rPr lang="en-US" dirty="0" smtClean="0">
                <a:latin typeface="Times New Roman" charset="0"/>
              </a:rPr>
              <a:t>left</a:t>
            </a:r>
            <a:endParaRPr lang="en-US" dirty="0">
              <a:latin typeface="Times New Roman" charset="0"/>
            </a:endParaRPr>
          </a:p>
          <a:p>
            <a:pPr lvl="1" eaLnBrk="1" hangingPunct="1">
              <a:buFontTx/>
              <a:buChar char="•"/>
              <a:defRPr/>
            </a:pPr>
            <a:endParaRPr lang="en-US" dirty="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1" dirty="0">
                <a:latin typeface="+mn-lt"/>
                <a:ea typeface="+mn-ea"/>
                <a:cs typeface="+mn-cs"/>
              </a:rPr>
              <a:t>Instructor </a:t>
            </a:r>
            <a:r>
              <a:rPr lang="en-US" b="1" dirty="0" smtClean="0">
                <a:latin typeface="+mn-lt"/>
                <a:ea typeface="+mn-ea"/>
                <a:cs typeface="+mn-cs"/>
              </a:rPr>
              <a:t>Notes</a:t>
            </a:r>
            <a:endParaRPr lang="en-US" sz="1200" kern="1200" dirty="0" smtClean="0">
              <a:solidFill>
                <a:schemeClr val="tx1"/>
              </a:solidFill>
              <a:latin typeface="Times New Roman" charset="0"/>
              <a:ea typeface="ＭＳ Ｐゴシック" charset="0"/>
              <a:cs typeface="ＭＳ Ｐゴシック" charset="0"/>
            </a:endParaRPr>
          </a:p>
          <a:p>
            <a:pPr eaLnBrk="1" hangingPunct="1">
              <a:buFontTx/>
              <a:buChar char="•"/>
              <a:defRPr/>
            </a:pPr>
            <a:r>
              <a:rPr lang="en-US" dirty="0" smtClean="0">
                <a:latin typeface="+mn-lt"/>
                <a:ea typeface="+mn-ea"/>
                <a:cs typeface="+mn-cs"/>
              </a:rPr>
              <a:t>Some </a:t>
            </a:r>
            <a:r>
              <a:rPr lang="en-US" dirty="0">
                <a:latin typeface="+mn-lt"/>
                <a:ea typeface="+mn-ea"/>
                <a:cs typeface="+mn-cs"/>
              </a:rPr>
              <a:t>jurisdictions allow food handlers to refill take-home containers brought back by a customer with food and beverages. Take-home </a:t>
            </a:r>
            <a:r>
              <a:rPr lang="en-US" dirty="0" smtClean="0">
                <a:latin typeface="+mn-lt"/>
                <a:ea typeface="+mn-ea"/>
                <a:cs typeface="+mn-cs"/>
              </a:rPr>
              <a:t>containers</a:t>
            </a:r>
            <a:r>
              <a:rPr lang="en-US" baseline="0" dirty="0" smtClean="0">
                <a:latin typeface="+mn-lt"/>
                <a:ea typeface="+mn-ea"/>
                <a:cs typeface="+mn-cs"/>
              </a:rPr>
              <a:t> </a:t>
            </a:r>
            <a:r>
              <a:rPr lang="en-US" dirty="0" smtClean="0">
                <a:latin typeface="+mn-lt"/>
                <a:ea typeface="+mn-ea"/>
                <a:cs typeface="+mn-cs"/>
              </a:rPr>
              <a:t>can </a:t>
            </a:r>
            <a:r>
              <a:rPr lang="en-US" dirty="0">
                <a:latin typeface="+mn-lt"/>
                <a:ea typeface="+mn-ea"/>
                <a:cs typeface="+mn-cs"/>
              </a:rPr>
              <a:t>be refilled if they meet these conditions</a:t>
            </a:r>
            <a:r>
              <a:rPr lang="en-US" dirty="0" smtClean="0">
                <a:latin typeface="+mn-lt"/>
                <a:ea typeface="+mn-ea"/>
                <a:cs typeface="+mn-cs"/>
              </a:rPr>
              <a:t>.</a:t>
            </a:r>
          </a:p>
          <a:p>
            <a:pPr lvl="1" eaLnBrk="1" hangingPunct="1">
              <a:buFontTx/>
              <a:buChar char="•"/>
              <a:defRPr/>
            </a:pPr>
            <a:r>
              <a:rPr lang="en-US" dirty="0" smtClean="0">
                <a:latin typeface="+mn-lt"/>
                <a:ea typeface="+mn-ea"/>
                <a:cs typeface="+mn-cs"/>
              </a:rPr>
              <a:t>They </a:t>
            </a:r>
            <a:r>
              <a:rPr lang="en-US" dirty="0">
                <a:latin typeface="+mn-lt"/>
                <a:ea typeface="+mn-ea"/>
                <a:cs typeface="+mn-cs"/>
              </a:rPr>
              <a:t>were designed to be </a:t>
            </a:r>
            <a:r>
              <a:rPr lang="en-US" dirty="0" smtClean="0">
                <a:latin typeface="+mn-lt"/>
                <a:ea typeface="+mn-ea"/>
                <a:cs typeface="+mn-cs"/>
              </a:rPr>
              <a:t>reused</a:t>
            </a:r>
          </a:p>
          <a:p>
            <a:pPr lvl="1" eaLnBrk="1" hangingPunct="1">
              <a:buFontTx/>
              <a:buChar char="•"/>
              <a:defRPr/>
            </a:pPr>
            <a:r>
              <a:rPr lang="en-US" dirty="0" smtClean="0">
                <a:latin typeface="+mn-lt"/>
                <a:ea typeface="+mn-ea"/>
                <a:cs typeface="+mn-cs"/>
              </a:rPr>
              <a:t>They</a:t>
            </a:r>
            <a:r>
              <a:rPr lang="en-US" baseline="0" dirty="0">
                <a:latin typeface="+mn-lt"/>
                <a:ea typeface="+mn-ea"/>
                <a:cs typeface="+mn-cs"/>
              </a:rPr>
              <a:t> </a:t>
            </a:r>
            <a:r>
              <a:rPr lang="en-US" dirty="0" smtClean="0">
                <a:latin typeface="+mn-lt"/>
                <a:ea typeface="+mn-ea"/>
                <a:cs typeface="+mn-cs"/>
              </a:rPr>
              <a:t>were </a:t>
            </a:r>
            <a:r>
              <a:rPr lang="en-US" dirty="0">
                <a:latin typeface="+mn-lt"/>
                <a:ea typeface="+mn-ea"/>
                <a:cs typeface="+mn-cs"/>
              </a:rPr>
              <a:t>provided to the customer by the </a:t>
            </a:r>
            <a:r>
              <a:rPr lang="en-US" dirty="0" smtClean="0">
                <a:latin typeface="+mn-lt"/>
                <a:ea typeface="+mn-ea"/>
                <a:cs typeface="+mn-cs"/>
              </a:rPr>
              <a:t>operation</a:t>
            </a:r>
          </a:p>
          <a:p>
            <a:pPr lvl="1" eaLnBrk="1" hangingPunct="1">
              <a:buFontTx/>
              <a:buChar char="•"/>
              <a:defRPr/>
            </a:pPr>
            <a:r>
              <a:rPr lang="en-US" dirty="0" smtClean="0">
                <a:latin typeface="+mn-lt"/>
                <a:ea typeface="+mn-ea"/>
                <a:cs typeface="+mn-cs"/>
              </a:rPr>
              <a:t>They</a:t>
            </a:r>
            <a:r>
              <a:rPr lang="en-US" baseline="0" dirty="0">
                <a:latin typeface="+mn-lt"/>
                <a:ea typeface="+mn-ea"/>
                <a:cs typeface="+mn-cs"/>
              </a:rPr>
              <a:t> </a:t>
            </a:r>
            <a:r>
              <a:rPr lang="en-US" dirty="0" smtClean="0">
                <a:latin typeface="+mn-lt"/>
                <a:ea typeface="+mn-ea"/>
                <a:cs typeface="+mn-cs"/>
              </a:rPr>
              <a:t>are </a:t>
            </a:r>
            <a:r>
              <a:rPr lang="en-US" dirty="0">
                <a:latin typeface="+mn-lt"/>
                <a:ea typeface="+mn-ea"/>
                <a:cs typeface="+mn-cs"/>
              </a:rPr>
              <a:t>cleaned and sanitized correctly </a:t>
            </a:r>
          </a:p>
          <a:p>
            <a:endParaRPr lang="en-US" dirty="0"/>
          </a:p>
        </p:txBody>
      </p:sp>
      <p:sp>
        <p:nvSpPr>
          <p:cNvPr id="4" name="Slide Number Placeholder 3"/>
          <p:cNvSpPr>
            <a:spLocks noGrp="1"/>
          </p:cNvSpPr>
          <p:nvPr>
            <p:ph type="sldNum" sz="quarter" idx="10"/>
          </p:nvPr>
        </p:nvSpPr>
        <p:spPr/>
        <p:txBody>
          <a:bodyPr/>
          <a:lstStyle/>
          <a:p>
            <a:fld id="{6E113976-0BB7-43CD-B8AA-A45C1DB02039}" type="slidenum">
              <a:rPr lang="en-US" smtClean="0"/>
              <a:t>5</a:t>
            </a:fld>
            <a:endParaRPr lang="en-US" dirty="0"/>
          </a:p>
        </p:txBody>
      </p:sp>
    </p:spTree>
    <p:extLst>
      <p:ext uri="{BB962C8B-B14F-4D97-AF65-F5344CB8AC3E}">
        <p14:creationId xmlns:p14="http://schemas.microsoft.com/office/powerpoint/2010/main" val="2563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1" dirty="0" smtClean="0"/>
              <a:t>Instructor </a:t>
            </a:r>
            <a:r>
              <a:rPr lang="en-US" b="1" dirty="0" smtClean="0"/>
              <a:t>notes</a:t>
            </a:r>
            <a:endParaRPr lang="en-US" sz="1200" kern="1200" dirty="0" smtClean="0">
              <a:solidFill>
                <a:schemeClr val="tx1"/>
              </a:solidFill>
              <a:latin typeface="Times New Roman" charset="0"/>
              <a:ea typeface="ＭＳ Ｐゴシック" charset="0"/>
              <a:cs typeface="ＭＳ Ｐゴシック" charset="0"/>
            </a:endParaRPr>
          </a:p>
          <a:p>
            <a:pPr eaLnBrk="1" hangingPunct="1">
              <a:buFontTx/>
              <a:buChar char="•"/>
              <a:defRPr/>
            </a:pPr>
            <a:r>
              <a:rPr lang="en-US" dirty="0" smtClean="0">
                <a:latin typeface="+mn-lt"/>
                <a:ea typeface="+mn-ea"/>
                <a:cs typeface="+mn-cs"/>
              </a:rPr>
              <a:t>Take-home </a:t>
            </a:r>
            <a:r>
              <a:rPr lang="en-US" dirty="0">
                <a:latin typeface="+mn-lt"/>
                <a:ea typeface="+mn-ea"/>
                <a:cs typeface="+mn-cs"/>
              </a:rPr>
              <a:t>beverage containers can be refilled as long as the beverage is not a TCS food and the container will be refilled for the same customer. The container must also meet these conditions</a:t>
            </a:r>
            <a:r>
              <a:rPr lang="en-US" dirty="0" smtClean="0">
                <a:latin typeface="+mn-lt"/>
                <a:ea typeface="+mn-ea"/>
                <a:cs typeface="+mn-cs"/>
              </a:rPr>
              <a:t>.</a:t>
            </a:r>
          </a:p>
          <a:p>
            <a:pPr lvl="1" eaLnBrk="1" hangingPunct="1">
              <a:buFontTx/>
              <a:buChar char="•"/>
              <a:defRPr/>
            </a:pPr>
            <a:r>
              <a:rPr lang="en-US" dirty="0" smtClean="0">
                <a:latin typeface="+mn-lt"/>
                <a:ea typeface="+mn-ea"/>
                <a:cs typeface="+mn-cs"/>
              </a:rPr>
              <a:t>It can </a:t>
            </a:r>
            <a:r>
              <a:rPr lang="en-US" dirty="0">
                <a:latin typeface="+mn-lt"/>
                <a:ea typeface="+mn-ea"/>
                <a:cs typeface="+mn-cs"/>
              </a:rPr>
              <a:t>be effectively cleaned at home and in the </a:t>
            </a:r>
            <a:r>
              <a:rPr lang="en-US" dirty="0" smtClean="0">
                <a:latin typeface="+mn-lt"/>
                <a:ea typeface="+mn-ea"/>
                <a:cs typeface="+mn-cs"/>
              </a:rPr>
              <a:t>operation</a:t>
            </a:r>
          </a:p>
          <a:p>
            <a:pPr lvl="1" eaLnBrk="1" hangingPunct="1">
              <a:buFontTx/>
              <a:buChar char="•"/>
              <a:defRPr/>
            </a:pPr>
            <a:r>
              <a:rPr lang="en-US" dirty="0" smtClean="0">
                <a:latin typeface="+mn-lt"/>
                <a:ea typeface="+mn-ea"/>
                <a:cs typeface="+mn-cs"/>
              </a:rPr>
              <a:t>It will </a:t>
            </a:r>
            <a:r>
              <a:rPr lang="en-US" dirty="0">
                <a:latin typeface="+mn-lt"/>
                <a:ea typeface="+mn-ea"/>
                <a:cs typeface="+mn-cs"/>
              </a:rPr>
              <a:t>be rinsed before refilling with fresh, hot water under </a:t>
            </a:r>
            <a:r>
              <a:rPr lang="en-US" dirty="0" smtClean="0">
                <a:latin typeface="+mn-lt"/>
                <a:ea typeface="+mn-ea"/>
                <a:cs typeface="+mn-cs"/>
              </a:rPr>
              <a:t>pressure</a:t>
            </a:r>
          </a:p>
          <a:p>
            <a:pPr lvl="1" eaLnBrk="1" hangingPunct="1">
              <a:buFontTx/>
              <a:buChar char="•"/>
              <a:defRPr/>
            </a:pPr>
            <a:r>
              <a:rPr lang="en-US" dirty="0" smtClean="0">
                <a:latin typeface="+mn-lt"/>
                <a:ea typeface="+mn-ea"/>
                <a:cs typeface="+mn-cs"/>
              </a:rPr>
              <a:t>It will </a:t>
            </a:r>
            <a:r>
              <a:rPr lang="en-US" dirty="0">
                <a:latin typeface="+mn-lt"/>
                <a:ea typeface="+mn-ea"/>
                <a:cs typeface="+mn-cs"/>
              </a:rPr>
              <a:t>be refilled by staff in the operation or by the customer using a process that prevents contamination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113976-0BB7-43CD-B8AA-A45C1DB02039}" type="slidenum">
              <a:rPr lang="en-US" smtClean="0"/>
              <a:t>6</a:t>
            </a:fld>
            <a:endParaRPr lang="en-US" dirty="0"/>
          </a:p>
        </p:txBody>
      </p:sp>
    </p:spTree>
    <p:extLst>
      <p:ext uri="{BB962C8B-B14F-4D97-AF65-F5344CB8AC3E}">
        <p14:creationId xmlns:p14="http://schemas.microsoft.com/office/powerpoint/2010/main" val="4101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C19FC79-2A2A-FF47-A373-12C32E53875B}"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485379"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a:xfrm>
            <a:off x="876300" y="4468813"/>
            <a:ext cx="5432425" cy="429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177" tIns="46589" rIns="93177" bIns="46589"/>
          <a:lstStyle/>
          <a:p>
            <a:pPr marL="114300" indent="-114300" eaLnBrk="1" hangingPunct="1"/>
            <a:r>
              <a:rPr lang="en-US" b="1" dirty="0">
                <a:latin typeface="Times New Roman" charset="0"/>
              </a:rPr>
              <a:t>Instructor </a:t>
            </a:r>
            <a:r>
              <a:rPr lang="en-US" b="1" dirty="0" smtClean="0">
                <a:latin typeface="Times New Roman" charset="0"/>
              </a:rPr>
              <a:t>Notes</a:t>
            </a:r>
            <a:endParaRPr lang="en-US" dirty="0">
              <a:latin typeface="Times New Roman" charset="0"/>
            </a:endParaRPr>
          </a:p>
          <a:p>
            <a:pPr marL="114300" indent="-114300" eaLnBrk="1" hangingPunct="1">
              <a:buFontTx/>
              <a:buChar char="•"/>
            </a:pPr>
            <a:r>
              <a:rPr lang="en-US" dirty="0">
                <a:latin typeface="Times New Roman" charset="0"/>
              </a:rPr>
              <a:t>You must protect condiments from contamination. Serve them in their original containers or in containers designed to prevent contamination. Offering condiments in individual packets or portions can also help keep them safe. Never re-serve uncovered condiments. Do not combine leftover condiments with fresh ones. Throw away opened portions or dishes of condiments after serving them to customers. Salsa, butter, mayonnaise, and ketchup are examples. </a:t>
            </a:r>
          </a:p>
          <a:p>
            <a:pPr marL="114300" indent="-114300" eaLnBrk="1" hangingPunct="1">
              <a:buFontTx/>
              <a:buChar char="•"/>
            </a:pPr>
            <a:r>
              <a:rPr lang="en-US" dirty="0">
                <a:latin typeface="Times New Roman" charset="0"/>
              </a:rPr>
              <a:t>Change linens used in bread baskets after each customer.</a:t>
            </a:r>
          </a:p>
          <a:p>
            <a:pPr marL="114300" indent="-114300" eaLnBrk="1" hangingPunct="1">
              <a:buFontTx/>
              <a:buChar char="•"/>
            </a:pPr>
            <a:r>
              <a:rPr lang="en-US" dirty="0">
                <a:latin typeface="Times New Roman" charset="0"/>
              </a:rPr>
              <a:t>In general, only unopened prepackaged food can be re-served. That includes condiment packets, wrapped crackers or breadsticks, and bottles of ketchup and mustard.</a:t>
            </a:r>
            <a:endParaRPr lang="en-US" dirty="0">
              <a:solidFill>
                <a:srgbClr val="CC0000"/>
              </a:solidFill>
              <a:latin typeface="Times New Roman" charset="0"/>
              <a:cs typeface="Times New Roman" charset="0"/>
            </a:endParaRPr>
          </a:p>
          <a:p>
            <a:pPr marL="114300" indent="-114300" eaLnBrk="1" hangingPunct="1">
              <a:buFontTx/>
              <a:buChar char="•"/>
            </a:pPr>
            <a:endParaRPr lang="en-US" dirty="0">
              <a:solidFill>
                <a:srgbClr val="CC0000"/>
              </a:solidFill>
              <a:latin typeface="Times New Roman" charset="0"/>
              <a:cs typeface="Times New Roman" charset="0"/>
            </a:endParaRPr>
          </a:p>
          <a:p>
            <a:pPr marL="114300" indent="-114300" eaLnBrk="1" hangingPunct="1">
              <a:buFontTx/>
              <a:buChar char="•"/>
            </a:pPr>
            <a:endParaRPr lang="en-US" dirty="0">
              <a:solidFill>
                <a:srgbClr val="CC0000"/>
              </a:solidFill>
              <a:latin typeface="Times New Roman" charset="0"/>
              <a:cs typeface="Times New Roman" charset="0"/>
            </a:endParaRPr>
          </a:p>
          <a:p>
            <a:pPr marL="114300" indent="-114300" eaLnBrk="1" hangingPunct="1">
              <a:buFontTx/>
              <a:buChar char="•"/>
            </a:pPr>
            <a:endParaRPr lang="en-US" b="1" dirty="0">
              <a:solidFill>
                <a:srgbClr val="CC0000"/>
              </a:solidFill>
              <a:latin typeface="Times New Roman" charset="0"/>
              <a:cs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665A3B7-C214-5744-8413-955F24575648}" type="slidenum">
              <a:rPr lang="en-US" sz="1200" b="0" smtClean="0">
                <a:solidFill>
                  <a:schemeClr val="tx1"/>
                </a:solidFill>
              </a:rPr>
              <a:pPr eaLnBrk="1" hangingPunct="1">
                <a:defRPr/>
              </a:pPr>
              <a:t>8</a:t>
            </a:fld>
            <a:endParaRPr lang="en-US" sz="1200" b="0" dirty="0" smtClean="0">
              <a:solidFill>
                <a:schemeClr val="tx1"/>
              </a:solidFill>
            </a:endParaRPr>
          </a:p>
        </p:txBody>
      </p:sp>
      <p:sp>
        <p:nvSpPr>
          <p:cNvPr id="489475" name="Rectangle 2"/>
          <p:cNvSpPr>
            <a:spLocks noGrp="1" noRot="1" noChangeAspect="1" noChangeArrowheads="1" noTextEdit="1"/>
          </p:cNvSpPr>
          <p:nvPr>
            <p:ph type="sldImg"/>
          </p:nvPr>
        </p:nvSpPr>
        <p:spPr>
          <a:ln/>
        </p:spPr>
      </p:sp>
      <p:sp>
        <p:nvSpPr>
          <p:cNvPr id="6" name="Rectangle 3"/>
          <p:cNvSpPr>
            <a:spLocks noGrp="1" noChangeArrowheads="1"/>
          </p:cNvSpPr>
          <p:nvPr>
            <p:ph type="body" idx="3"/>
          </p:nvPr>
        </p:nvSpPr>
        <p:spPr>
          <a:xfrm>
            <a:off x="869950" y="4465638"/>
            <a:ext cx="5607050"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457200" lvl="1" indent="0" eaLnBrk="1" hangingPunct="1">
              <a:defRPr/>
            </a:pPr>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BE521077-3167-A84A-89DC-6196C967D414}"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xfrm>
            <a:off x="876300" y="4468813"/>
            <a:ext cx="5319713" cy="4294187"/>
          </a:xfrm>
        </p:spPr>
        <p:txBody>
          <a:bodyPr lIns="92830" tIns="46415" rIns="92830" bIns="46415"/>
          <a:lstStyle/>
          <a:p>
            <a:pPr marL="114300" indent="-114300" eaLnBrk="1" hangingPunct="1">
              <a:defRPr/>
            </a:pPr>
            <a:r>
              <a:rPr lang="en-US" b="1" dirty="0" smtClean="0">
                <a:ea typeface="+mn-ea"/>
                <a:cs typeface="+mn-cs"/>
              </a:rPr>
              <a:t>Instructor </a:t>
            </a:r>
            <a:r>
              <a:rPr lang="en-US" b="1" dirty="0" smtClean="0">
                <a:ea typeface="+mn-ea"/>
                <a:cs typeface="+mn-cs"/>
              </a:rPr>
              <a:t>Notes</a:t>
            </a:r>
            <a:endParaRPr lang="en-US" sz="1200" kern="1200" dirty="0" smtClean="0">
              <a:solidFill>
                <a:schemeClr val="tx1"/>
              </a:solidFill>
              <a:latin typeface="Times New Roman" charset="0"/>
              <a:ea typeface="ＭＳ Ｐゴシック" charset="0"/>
              <a:cs typeface="ＭＳ Ｐゴシック" charset="0"/>
            </a:endParaRPr>
          </a:p>
          <a:p>
            <a:pPr marL="114300" indent="-114300" eaLnBrk="1" hangingPunct="1">
              <a:buFontTx/>
              <a:buChar char="•"/>
              <a:defRPr/>
            </a:pPr>
            <a:r>
              <a:rPr lang="en-US" dirty="0" smtClean="0">
                <a:ea typeface="+mn-ea"/>
                <a:cs typeface="+mn-cs"/>
              </a:rPr>
              <a:t>Bulk </a:t>
            </a:r>
            <a:r>
              <a:rPr lang="en-US" dirty="0" smtClean="0">
                <a:ea typeface="+mn-ea"/>
                <a:cs typeface="+mn-cs"/>
              </a:rPr>
              <a:t>unpackaged food, such as bakery products and unpackaged food portioned for customers, does not need to be labeled if it meets the conditions identified in the slide. </a:t>
            </a:r>
            <a:endParaRPr lang="en-US" b="1" dirty="0" smtClean="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657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body" idx="1"/>
          </p:nvPr>
        </p:nvSpPr>
        <p:spPr>
          <a:xfrm>
            <a:off x="393192" y="1143000"/>
            <a:ext cx="5143500" cy="5108575"/>
          </a:xfrm>
        </p:spPr>
        <p:txBody>
          <a:bodyPr/>
          <a:lstStyle/>
          <a:p>
            <a:pPr marL="0" indent="0" eaLnBrk="1" hangingPunct="1">
              <a:defRPr/>
            </a:pPr>
            <a:r>
              <a:rPr lang="en-US" dirty="0">
                <a:latin typeface="Arial Narrow" charset="0"/>
                <a:cs typeface="+mn-cs"/>
              </a:rPr>
              <a:t>When delivering food off-site: </a:t>
            </a:r>
          </a:p>
          <a:p>
            <a:pPr lvl="1" eaLnBrk="1" hangingPunct="1">
              <a:defRPr/>
            </a:pPr>
            <a:r>
              <a:rPr lang="en-US" dirty="0">
                <a:latin typeface="Arial Narrow" charset="0"/>
              </a:rPr>
              <a:t>Use insulated, food-grade containers designed to stop food from mixing, leaking, or spilling</a:t>
            </a:r>
          </a:p>
          <a:p>
            <a:pPr lvl="1" eaLnBrk="1" hangingPunct="1">
              <a:defRPr/>
            </a:pPr>
            <a:r>
              <a:rPr lang="en-US" dirty="0">
                <a:latin typeface="Arial Narrow" charset="0"/>
              </a:rPr>
              <a:t>Clean the inside of delivery vehicles regularly</a:t>
            </a:r>
          </a:p>
          <a:p>
            <a:pPr lvl="1" eaLnBrk="1" hangingPunct="1">
              <a:defRPr/>
            </a:pPr>
            <a:r>
              <a:rPr lang="en-US" dirty="0">
                <a:latin typeface="Arial Narrow" charset="0"/>
              </a:rPr>
              <a:t>Check internal food temperatures</a:t>
            </a:r>
          </a:p>
          <a:p>
            <a:pPr lvl="1" eaLnBrk="1" hangingPunct="1">
              <a:defRPr/>
            </a:pPr>
            <a:r>
              <a:rPr lang="en-US" dirty="0">
                <a:latin typeface="Arial Narrow" charset="0"/>
              </a:rPr>
              <a:t>Label food with a use-by date and time, and reheating and service instructions</a:t>
            </a:r>
          </a:p>
        </p:txBody>
      </p:sp>
      <p:sp>
        <p:nvSpPr>
          <p:cNvPr id="206851" name="Rectangle 4"/>
          <p:cNvSpPr>
            <a:spLocks noChangeArrowheads="1"/>
          </p:cNvSpPr>
          <p:nvPr/>
        </p:nvSpPr>
        <p:spPr bwMode="auto">
          <a:xfrm>
            <a:off x="5930900" y="2057400"/>
            <a:ext cx="2690813" cy="2155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206852" name="Rectangle 5"/>
          <p:cNvSpPr>
            <a:spLocks noChangeArrowheads="1"/>
          </p:cNvSpPr>
          <p:nvPr/>
        </p:nvSpPr>
        <p:spPr bwMode="auto">
          <a:xfrm>
            <a:off x="6126163" y="4159250"/>
            <a:ext cx="377825" cy="15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dirty="0">
              <a:cs typeface="+mn-cs"/>
            </a:endParaRPr>
          </a:p>
        </p:txBody>
      </p:sp>
      <p:sp>
        <p:nvSpPr>
          <p:cNvPr id="206854"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7-10</a:t>
            </a:r>
          </a:p>
        </p:txBody>
      </p:sp>
      <p:sp>
        <p:nvSpPr>
          <p:cNvPr id="206855"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Off-Site Service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270" y="1243013"/>
            <a:ext cx="2100115" cy="2136745"/>
          </a:xfrm>
          <a:prstGeom prst="rect">
            <a:avLst/>
          </a:prstGeom>
        </p:spPr>
      </p:pic>
    </p:spTree>
    <p:extLst>
      <p:ext uri="{BB962C8B-B14F-4D97-AF65-F5344CB8AC3E}">
        <p14:creationId xmlns:p14="http://schemas.microsoft.com/office/powerpoint/2010/main" val="617375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type="body" idx="1"/>
          </p:nvPr>
        </p:nvSpPr>
        <p:spPr>
          <a:xfrm>
            <a:off x="393192" y="1143000"/>
            <a:ext cx="4915934" cy="4853805"/>
          </a:xfrm>
        </p:spPr>
        <p:txBody>
          <a:bodyPr/>
          <a:lstStyle/>
          <a:p>
            <a:pPr marL="0" indent="0" eaLnBrk="1" hangingPunct="1">
              <a:defRPr/>
            </a:pPr>
            <a:r>
              <a:rPr lang="en-US" dirty="0">
                <a:latin typeface="Arial Narrow" charset="0"/>
                <a:cs typeface="+mn-cs"/>
              </a:rPr>
              <a:t>When delivering food off-site: </a:t>
            </a:r>
          </a:p>
          <a:p>
            <a:pPr lvl="1" eaLnBrk="1" hangingPunct="1">
              <a:defRPr/>
            </a:pPr>
            <a:r>
              <a:rPr lang="en-US" dirty="0">
                <a:latin typeface="Arial Narrow" charset="0"/>
              </a:rPr>
              <a:t>Make sure the service site has the </a:t>
            </a:r>
            <a:r>
              <a:rPr lang="en-US" dirty="0" smtClean="0">
                <a:latin typeface="Arial Narrow" charset="0"/>
              </a:rPr>
              <a:t/>
            </a:r>
            <a:br>
              <a:rPr lang="en-US" dirty="0" smtClean="0">
                <a:latin typeface="Arial Narrow" charset="0"/>
              </a:rPr>
            </a:br>
            <a:r>
              <a:rPr lang="en-US" dirty="0" smtClean="0">
                <a:latin typeface="Arial Narrow" charset="0"/>
              </a:rPr>
              <a:t>correct </a:t>
            </a:r>
            <a:r>
              <a:rPr lang="en-US" dirty="0">
                <a:latin typeface="Arial Narrow" charset="0"/>
              </a:rPr>
              <a:t>utilities</a:t>
            </a:r>
          </a:p>
          <a:p>
            <a:pPr lvl="2" eaLnBrk="1" hangingPunct="1">
              <a:defRPr/>
            </a:pPr>
            <a:r>
              <a:rPr lang="en-US" dirty="0">
                <a:latin typeface="Arial Narrow" charset="0"/>
              </a:rPr>
              <a:t>Safe water for cooking, dishwashing, </a:t>
            </a:r>
            <a:r>
              <a:rPr lang="en-US" dirty="0" smtClean="0">
                <a:latin typeface="Arial Narrow" charset="0"/>
              </a:rPr>
              <a:t/>
            </a:r>
            <a:br>
              <a:rPr lang="en-US" dirty="0" smtClean="0">
                <a:latin typeface="Arial Narrow" charset="0"/>
              </a:rPr>
            </a:br>
            <a:r>
              <a:rPr lang="en-US" dirty="0" smtClean="0">
                <a:latin typeface="Arial Narrow" charset="0"/>
              </a:rPr>
              <a:t>and </a:t>
            </a:r>
            <a:r>
              <a:rPr lang="en-US" dirty="0">
                <a:latin typeface="Arial Narrow" charset="0"/>
              </a:rPr>
              <a:t>handwashing</a:t>
            </a:r>
          </a:p>
          <a:p>
            <a:pPr lvl="2" eaLnBrk="1" hangingPunct="1">
              <a:defRPr/>
            </a:pPr>
            <a:r>
              <a:rPr lang="en-US" dirty="0">
                <a:latin typeface="Arial Narrow" charset="0"/>
              </a:rPr>
              <a:t>Garbage containers stored away from </a:t>
            </a:r>
            <a:r>
              <a:rPr lang="en-US" dirty="0" smtClean="0">
                <a:latin typeface="Arial Narrow" charset="0"/>
              </a:rPr>
              <a:t/>
            </a:r>
            <a:br>
              <a:rPr lang="en-US" dirty="0" smtClean="0">
                <a:latin typeface="Arial Narrow" charset="0"/>
              </a:rPr>
            </a:br>
            <a:r>
              <a:rPr lang="en-US" dirty="0" smtClean="0">
                <a:latin typeface="Arial Narrow" charset="0"/>
              </a:rPr>
              <a:t>food</a:t>
            </a:r>
            <a:r>
              <a:rPr lang="en-US" dirty="0">
                <a:latin typeface="Arial Narrow" charset="0"/>
              </a:rPr>
              <a:t>-prep, storage, and serving areas</a:t>
            </a:r>
          </a:p>
          <a:p>
            <a:pPr lvl="1" eaLnBrk="1" hangingPunct="1">
              <a:defRPr/>
            </a:pPr>
            <a:r>
              <a:rPr lang="en-US" dirty="0">
                <a:latin typeface="Arial Narrow" charset="0"/>
              </a:rPr>
              <a:t>Store raw meat, poultry, and seafood, and </a:t>
            </a:r>
            <a:r>
              <a:rPr lang="en-US" dirty="0" smtClean="0">
                <a:latin typeface="Arial Narrow" charset="0"/>
              </a:rPr>
              <a:t/>
            </a:r>
            <a:br>
              <a:rPr lang="en-US" dirty="0" smtClean="0">
                <a:latin typeface="Arial Narrow" charset="0"/>
              </a:rPr>
            </a:br>
            <a:r>
              <a:rPr lang="en-US" dirty="0" smtClean="0">
                <a:latin typeface="Arial Narrow" charset="0"/>
              </a:rPr>
              <a:t>ready</a:t>
            </a:r>
            <a:r>
              <a:rPr lang="en-US" dirty="0">
                <a:latin typeface="Arial Narrow" charset="0"/>
              </a:rPr>
              <a:t>-to-eat items separately</a:t>
            </a:r>
          </a:p>
        </p:txBody>
      </p:sp>
      <p:sp>
        <p:nvSpPr>
          <p:cNvPr id="207875"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7-11</a:t>
            </a:r>
          </a:p>
        </p:txBody>
      </p:sp>
      <p:sp>
        <p:nvSpPr>
          <p:cNvPr id="207876"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Off-Site Service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176992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body" idx="1"/>
          </p:nvPr>
        </p:nvSpPr>
        <p:spPr>
          <a:xfrm>
            <a:off x="393192" y="1143000"/>
            <a:ext cx="4911725" cy="5037138"/>
          </a:xfrm>
        </p:spPr>
        <p:txBody>
          <a:bodyPr/>
          <a:lstStyle/>
          <a:p>
            <a:pPr marL="0" indent="0" eaLnBrk="1" hangingPunct="1">
              <a:defRPr/>
            </a:pPr>
            <a:r>
              <a:rPr lang="en-US" dirty="0">
                <a:latin typeface="Arial Narrow" charset="0"/>
                <a:cs typeface="+mn-cs"/>
              </a:rPr>
              <a:t>To keep vended food safe:</a:t>
            </a:r>
            <a:endParaRPr lang="en-US" i="1" dirty="0">
              <a:latin typeface="Arial Narrow" charset="0"/>
              <a:cs typeface="+mn-cs"/>
            </a:endParaRPr>
          </a:p>
          <a:p>
            <a:pPr lvl="1" eaLnBrk="1" hangingPunct="1">
              <a:defRPr/>
            </a:pPr>
            <a:r>
              <a:rPr lang="en-US" dirty="0">
                <a:latin typeface="Arial Narrow" charset="0"/>
              </a:rPr>
              <a:t>Check product shelf life daily</a:t>
            </a:r>
          </a:p>
          <a:p>
            <a:pPr lvl="2" eaLnBrk="1" hangingPunct="1">
              <a:defRPr/>
            </a:pPr>
            <a:r>
              <a:rPr lang="en-US" dirty="0">
                <a:latin typeface="Arial Narrow" charset="0"/>
              </a:rPr>
              <a:t>Refrigerated food prepped </a:t>
            </a:r>
            <a:r>
              <a:rPr lang="en-US" dirty="0" smtClean="0">
                <a:latin typeface="Arial Narrow" charset="0"/>
              </a:rPr>
              <a:t>on-site </a:t>
            </a:r>
            <a:r>
              <a:rPr lang="en-US" dirty="0">
                <a:latin typeface="Arial Narrow" charset="0"/>
              </a:rPr>
              <a:t>and not sold in </a:t>
            </a:r>
            <a:r>
              <a:rPr lang="en-US" dirty="0" smtClean="0">
                <a:latin typeface="Arial Narrow" charset="0"/>
              </a:rPr>
              <a:t>seven </a:t>
            </a:r>
            <a:r>
              <a:rPr lang="en-US" dirty="0">
                <a:latin typeface="Arial Narrow" charset="0"/>
              </a:rPr>
              <a:t>days must be thrown out</a:t>
            </a:r>
          </a:p>
          <a:p>
            <a:pPr lvl="1" eaLnBrk="1" hangingPunct="1">
              <a:defRPr/>
            </a:pPr>
            <a:r>
              <a:rPr lang="en-US" dirty="0">
                <a:latin typeface="Arial Narrow" charset="0"/>
              </a:rPr>
              <a:t>Keep TCS food at the correct temperature</a:t>
            </a:r>
          </a:p>
          <a:p>
            <a:pPr lvl="1" eaLnBrk="1" hangingPunct="1">
              <a:defRPr/>
            </a:pPr>
            <a:r>
              <a:rPr lang="en-US" dirty="0">
                <a:latin typeface="Arial Narrow" charset="0"/>
              </a:rPr>
              <a:t>Dispense TCS food in its original container</a:t>
            </a:r>
          </a:p>
          <a:p>
            <a:pPr lvl="1" eaLnBrk="1" hangingPunct="1">
              <a:defRPr/>
            </a:pPr>
            <a:r>
              <a:rPr lang="en-US" dirty="0">
                <a:latin typeface="Arial Narrow" charset="0"/>
              </a:rPr>
              <a:t>Wash and wrap fresh fruit </a:t>
            </a:r>
            <a:r>
              <a:rPr lang="en-US" dirty="0" smtClean="0">
                <a:latin typeface="Arial Narrow" charset="0"/>
              </a:rPr>
              <a:t>with </a:t>
            </a:r>
            <a:r>
              <a:rPr lang="en-US" dirty="0">
                <a:latin typeface="Arial Narrow" charset="0"/>
              </a:rPr>
              <a:t>edible peels before putting it in the machine</a:t>
            </a:r>
          </a:p>
        </p:txBody>
      </p:sp>
      <p:sp>
        <p:nvSpPr>
          <p:cNvPr id="208900"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7-12</a:t>
            </a:r>
          </a:p>
        </p:txBody>
      </p:sp>
      <p:sp>
        <p:nvSpPr>
          <p:cNvPr id="208901"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Vending Machines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453" y="1243013"/>
            <a:ext cx="2099749" cy="1898904"/>
          </a:xfrm>
          <a:prstGeom prst="rect">
            <a:avLst/>
          </a:prstGeom>
        </p:spPr>
      </p:pic>
    </p:spTree>
    <p:extLst>
      <p:ext uri="{BB962C8B-B14F-4D97-AF65-F5344CB8AC3E}">
        <p14:creationId xmlns:p14="http://schemas.microsoft.com/office/powerpoint/2010/main" val="272542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type="body" sz="half" idx="1"/>
          </p:nvPr>
        </p:nvSpPr>
        <p:spPr>
          <a:xfrm>
            <a:off x="393192" y="1143000"/>
            <a:ext cx="5673725" cy="5178425"/>
          </a:xfrm>
        </p:spPr>
        <p:txBody>
          <a:bodyPr/>
          <a:lstStyle/>
          <a:p>
            <a:pPr eaLnBrk="1" hangingPunct="1">
              <a:lnSpc>
                <a:spcPct val="80000"/>
              </a:lnSpc>
              <a:defRPr/>
            </a:pPr>
            <a:r>
              <a:rPr lang="en-US" dirty="0">
                <a:latin typeface="Arial Narrow" charset="0"/>
                <a:cs typeface="+mn-cs"/>
              </a:rPr>
              <a:t>Cold food can be held without temperature control for up to </a:t>
            </a:r>
            <a:r>
              <a:rPr lang="en-US" dirty="0" smtClean="0">
                <a:latin typeface="Arial Narrow" charset="0"/>
                <a:cs typeface="+mn-cs"/>
              </a:rPr>
              <a:t>six </a:t>
            </a:r>
            <a:r>
              <a:rPr lang="en-US" dirty="0">
                <a:latin typeface="Arial Narrow" charset="0"/>
                <a:cs typeface="+mn-cs"/>
              </a:rPr>
              <a:t>hours if:</a:t>
            </a:r>
            <a:r>
              <a:rPr lang="en-US" sz="2000" dirty="0">
                <a:latin typeface="Arial Narrow" charset="0"/>
                <a:cs typeface="+mn-cs"/>
              </a:rPr>
              <a:t> </a:t>
            </a:r>
          </a:p>
          <a:p>
            <a:pPr lvl="1" eaLnBrk="1" hangingPunct="1">
              <a:lnSpc>
                <a:spcPct val="80000"/>
              </a:lnSpc>
              <a:defRPr/>
            </a:pPr>
            <a:r>
              <a:rPr lang="en-US" dirty="0">
                <a:latin typeface="Arial Narrow" charset="0"/>
              </a:rPr>
              <a:t>It was held at </a:t>
            </a:r>
            <a:r>
              <a:rPr lang="en-US" dirty="0" smtClean="0">
                <a:latin typeface="Arial Narrow" charset="0"/>
              </a:rPr>
              <a:t>41</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a:t>
            </a:r>
            <a:r>
              <a:rPr lang="en-US" dirty="0" smtClean="0">
                <a:solidFill>
                  <a:schemeClr val="tx1"/>
                </a:solidFill>
              </a:rPr>
              <a:t>˚C</a:t>
            </a:r>
            <a:r>
              <a:rPr lang="en-US" dirty="0" smtClean="0">
                <a:latin typeface="Arial Narrow" charset="0"/>
              </a:rPr>
              <a:t>) </a:t>
            </a:r>
            <a:r>
              <a:rPr lang="en-US" dirty="0">
                <a:latin typeface="Arial Narrow" charset="0"/>
              </a:rPr>
              <a:t>or lower before removing it from refrigeration</a:t>
            </a:r>
          </a:p>
          <a:p>
            <a:pPr lvl="1" eaLnBrk="1" hangingPunct="1">
              <a:lnSpc>
                <a:spcPct val="80000"/>
              </a:lnSpc>
              <a:defRPr/>
            </a:pPr>
            <a:r>
              <a:rPr lang="en-US" dirty="0">
                <a:latin typeface="Arial Narrow" charset="0"/>
              </a:rPr>
              <a:t>It does not exceed </a:t>
            </a:r>
            <a:r>
              <a:rPr lang="en-US" dirty="0" smtClean="0">
                <a:latin typeface="Arial Narrow" charset="0"/>
              </a:rPr>
              <a:t>70</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21</a:t>
            </a:r>
            <a:r>
              <a:rPr lang="en-US" dirty="0" smtClean="0">
                <a:solidFill>
                  <a:schemeClr val="tx1"/>
                </a:solidFill>
              </a:rPr>
              <a:t>˚C</a:t>
            </a:r>
            <a:r>
              <a:rPr lang="en-US" dirty="0" smtClean="0">
                <a:latin typeface="Arial Narrow" charset="0"/>
              </a:rPr>
              <a:t>) </a:t>
            </a:r>
            <a:r>
              <a:rPr lang="en-US" dirty="0">
                <a:latin typeface="Arial Narrow" charset="0"/>
              </a:rPr>
              <a:t>during service</a:t>
            </a:r>
          </a:p>
          <a:p>
            <a:pPr lvl="2" eaLnBrk="1" hangingPunct="1">
              <a:lnSpc>
                <a:spcPct val="80000"/>
              </a:lnSpc>
              <a:defRPr/>
            </a:pPr>
            <a:r>
              <a:rPr lang="en-US" dirty="0">
                <a:latin typeface="Arial Narrow" charset="0"/>
              </a:rPr>
              <a:t>Throw </a:t>
            </a:r>
            <a:r>
              <a:rPr lang="en-US" dirty="0" smtClean="0">
                <a:latin typeface="Arial Narrow" charset="0"/>
              </a:rPr>
              <a:t>out </a:t>
            </a:r>
            <a:r>
              <a:rPr lang="en-US" dirty="0">
                <a:latin typeface="Arial Narrow" charset="0"/>
              </a:rPr>
              <a:t>food that exceeds this temperature</a:t>
            </a:r>
          </a:p>
          <a:p>
            <a:pPr lvl="1" eaLnBrk="1" hangingPunct="1">
              <a:lnSpc>
                <a:spcPct val="80000"/>
              </a:lnSpc>
              <a:defRPr/>
            </a:pPr>
            <a:r>
              <a:rPr lang="en-US" dirty="0">
                <a:latin typeface="Arial Narrow" charset="0"/>
              </a:rPr>
              <a:t>It has a label </a:t>
            </a:r>
            <a:r>
              <a:rPr lang="en-US" dirty="0" smtClean="0">
                <a:latin typeface="Arial Narrow" charset="0"/>
              </a:rPr>
              <a:t>specifying</a:t>
            </a:r>
            <a:endParaRPr lang="en-US" dirty="0">
              <a:latin typeface="Arial Narrow" charset="0"/>
            </a:endParaRPr>
          </a:p>
          <a:p>
            <a:pPr lvl="2" eaLnBrk="1" hangingPunct="1">
              <a:lnSpc>
                <a:spcPct val="80000"/>
              </a:lnSpc>
              <a:defRPr/>
            </a:pPr>
            <a:r>
              <a:rPr lang="en-US" dirty="0">
                <a:latin typeface="Arial Narrow" charset="0"/>
              </a:rPr>
              <a:t>Time it was removed from refrigeration</a:t>
            </a:r>
          </a:p>
          <a:p>
            <a:pPr lvl="2" eaLnBrk="1" hangingPunct="1">
              <a:lnSpc>
                <a:spcPct val="80000"/>
              </a:lnSpc>
              <a:defRPr/>
            </a:pPr>
            <a:r>
              <a:rPr lang="en-US" dirty="0">
                <a:latin typeface="Arial Narrow" charset="0"/>
              </a:rPr>
              <a:t>Time it must be thrown out</a:t>
            </a:r>
          </a:p>
          <a:p>
            <a:pPr lvl="1" eaLnBrk="1" hangingPunct="1">
              <a:lnSpc>
                <a:spcPct val="80000"/>
              </a:lnSpc>
              <a:defRPr/>
            </a:pPr>
            <a:r>
              <a:rPr lang="en-US" dirty="0">
                <a:latin typeface="Arial Narrow" charset="0"/>
              </a:rPr>
              <a:t>It is sold, served, or thrown out within </a:t>
            </a:r>
            <a:r>
              <a:rPr lang="en-US" dirty="0" smtClean="0">
                <a:latin typeface="Arial Narrow" charset="0"/>
              </a:rPr>
              <a:t>six </a:t>
            </a:r>
            <a:r>
              <a:rPr lang="en-US" dirty="0">
                <a:latin typeface="Arial Narrow" charset="0"/>
              </a:rPr>
              <a:t>hours</a:t>
            </a:r>
          </a:p>
        </p:txBody>
      </p:sp>
      <p:sp>
        <p:nvSpPr>
          <p:cNvPr id="192515" name="Rectangle 4"/>
          <p:cNvSpPr>
            <a:spLocks noChangeArrowheads="1"/>
          </p:cNvSpPr>
          <p:nvPr/>
        </p:nvSpPr>
        <p:spPr bwMode="auto">
          <a:xfrm>
            <a:off x="6897688" y="1612900"/>
            <a:ext cx="1789112" cy="2273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192516"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7-2</a:t>
            </a:r>
          </a:p>
        </p:txBody>
      </p:sp>
      <p:sp>
        <p:nvSpPr>
          <p:cNvPr id="192517" name="Rectangle 9"/>
          <p:cNvSpPr>
            <a:spLocks noGrp="1" noChangeArrowheads="1"/>
          </p:cNvSpPr>
          <p:nvPr>
            <p:ph type="title"/>
          </p:nvPr>
        </p:nvSpPr>
        <p:spPr>
          <a:xfrm>
            <a:off x="393192" y="158750"/>
            <a:ext cx="8240713" cy="523875"/>
          </a:xfrm>
        </p:spPr>
        <p:txBody>
          <a:bodyPr/>
          <a:lstStyle/>
          <a:p>
            <a:pPr eaLnBrk="1" hangingPunct="1">
              <a:defRPr/>
            </a:pPr>
            <a:r>
              <a:rPr lang="en-US" dirty="0">
                <a:latin typeface="Arial Narrow" charset="0"/>
                <a:cs typeface="+mj-cs"/>
              </a:rPr>
              <a:t>Holding Food Without Temperature Control</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731264"/>
          </a:xfrm>
          <a:prstGeom prst="rect">
            <a:avLst/>
          </a:prstGeom>
        </p:spPr>
      </p:pic>
    </p:spTree>
    <p:extLst>
      <p:ext uri="{BB962C8B-B14F-4D97-AF65-F5344CB8AC3E}">
        <p14:creationId xmlns:p14="http://schemas.microsoft.com/office/powerpoint/2010/main" val="2197864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4"/>
          <p:cNvSpPr>
            <a:spLocks noChangeArrowheads="1"/>
          </p:cNvSpPr>
          <p:nvPr/>
        </p:nvSpPr>
        <p:spPr bwMode="auto">
          <a:xfrm>
            <a:off x="6032500" y="2400300"/>
            <a:ext cx="2654300" cy="20637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dirty="0">
              <a:cs typeface="+mn-cs"/>
            </a:endParaRPr>
          </a:p>
        </p:txBody>
      </p:sp>
      <p:sp>
        <p:nvSpPr>
          <p:cNvPr id="193539"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7-3</a:t>
            </a:r>
          </a:p>
        </p:txBody>
      </p:sp>
      <p:sp>
        <p:nvSpPr>
          <p:cNvPr id="193540" name="Rectangle 9"/>
          <p:cNvSpPr>
            <a:spLocks noGrp="1" noChangeArrowheads="1"/>
          </p:cNvSpPr>
          <p:nvPr>
            <p:ph type="title"/>
          </p:nvPr>
        </p:nvSpPr>
        <p:spPr>
          <a:xfrm>
            <a:off x="393192" y="158750"/>
            <a:ext cx="8240713" cy="523875"/>
          </a:xfrm>
        </p:spPr>
        <p:txBody>
          <a:bodyPr/>
          <a:lstStyle/>
          <a:p>
            <a:pPr eaLnBrk="1" hangingPunct="1">
              <a:defRPr/>
            </a:pPr>
            <a:r>
              <a:rPr lang="en-US" dirty="0">
                <a:latin typeface="Arial Narrow" charset="0"/>
                <a:cs typeface="+mj-cs"/>
              </a:rPr>
              <a:t>Holding Food Without Temperature Control</a:t>
            </a:r>
          </a:p>
        </p:txBody>
      </p:sp>
      <p:sp>
        <p:nvSpPr>
          <p:cNvPr id="193541" name="Rectangle 11"/>
          <p:cNvSpPr>
            <a:spLocks noGrp="1" noChangeArrowheads="1"/>
          </p:cNvSpPr>
          <p:nvPr>
            <p:ph type="body" idx="1"/>
          </p:nvPr>
        </p:nvSpPr>
        <p:spPr>
          <a:xfrm>
            <a:off x="393192" y="1143000"/>
            <a:ext cx="5673725" cy="4953794"/>
          </a:xfrm>
        </p:spPr>
        <p:txBody>
          <a:bodyPr/>
          <a:lstStyle/>
          <a:p>
            <a:pPr marL="0" indent="0" eaLnBrk="1" hangingPunct="1">
              <a:defRPr/>
            </a:pPr>
            <a:r>
              <a:rPr lang="en-US" dirty="0">
                <a:latin typeface="Arial Narrow" charset="0"/>
                <a:cs typeface="+mn-cs"/>
              </a:rPr>
              <a:t>Hot food can be held without temperature control for up to </a:t>
            </a:r>
            <a:r>
              <a:rPr lang="en-US" dirty="0" smtClean="0">
                <a:latin typeface="Arial Narrow" charset="0"/>
                <a:cs typeface="+mn-cs"/>
              </a:rPr>
              <a:t>four </a:t>
            </a:r>
            <a:r>
              <a:rPr lang="en-US" dirty="0">
                <a:latin typeface="Arial Narrow" charset="0"/>
                <a:cs typeface="+mn-cs"/>
              </a:rPr>
              <a:t>hours if: </a:t>
            </a:r>
          </a:p>
          <a:p>
            <a:pPr lvl="1" eaLnBrk="1" hangingPunct="1">
              <a:defRPr/>
            </a:pPr>
            <a:r>
              <a:rPr lang="en-US" dirty="0">
                <a:latin typeface="Arial Narrow" charset="0"/>
              </a:rPr>
              <a:t>It was held at </a:t>
            </a:r>
            <a:r>
              <a:rPr lang="en-US" dirty="0" smtClean="0">
                <a:latin typeface="Arial Narrow" charset="0"/>
              </a:rPr>
              <a:t>135</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57</a:t>
            </a:r>
            <a:r>
              <a:rPr lang="en-US" dirty="0" smtClean="0">
                <a:solidFill>
                  <a:schemeClr val="tx1"/>
                </a:solidFill>
              </a:rPr>
              <a:t>˚C</a:t>
            </a:r>
            <a:r>
              <a:rPr lang="en-US" dirty="0" smtClean="0">
                <a:latin typeface="Arial Narrow" charset="0"/>
              </a:rPr>
              <a:t>) </a:t>
            </a:r>
            <a:r>
              <a:rPr lang="en-US" dirty="0">
                <a:latin typeface="Arial Narrow" charset="0"/>
              </a:rPr>
              <a:t>or higher before removing it from temperature control</a:t>
            </a:r>
          </a:p>
          <a:p>
            <a:pPr lvl="1" eaLnBrk="1" hangingPunct="1">
              <a:defRPr/>
            </a:pPr>
            <a:r>
              <a:rPr lang="en-US" dirty="0">
                <a:latin typeface="Arial Narrow" charset="0"/>
              </a:rPr>
              <a:t>It has a label specifying when the item must be thrown out</a:t>
            </a:r>
          </a:p>
          <a:p>
            <a:pPr lvl="1" eaLnBrk="1" hangingPunct="1">
              <a:defRPr/>
            </a:pPr>
            <a:r>
              <a:rPr lang="en-US" dirty="0">
                <a:latin typeface="Arial Narrow" charset="0"/>
              </a:rPr>
              <a:t>It is sold, served, or thrown out within </a:t>
            </a:r>
            <a:r>
              <a:rPr lang="en-US" dirty="0" smtClean="0">
                <a:latin typeface="Arial Narrow" charset="0"/>
              </a:rPr>
              <a:t>four </a:t>
            </a:r>
            <a:r>
              <a:rPr lang="en-US" dirty="0">
                <a:latin typeface="Arial Narrow" charset="0"/>
              </a:rPr>
              <a:t>hours</a:t>
            </a:r>
          </a:p>
          <a:p>
            <a:pPr marL="1682750" lvl="2" eaLnBrk="1" hangingPunct="1">
              <a:buFont typeface="Wingdings" charset="0"/>
              <a:buNone/>
              <a:defRPr/>
            </a:pPr>
            <a:endParaRPr lang="en-US" dirty="0">
              <a:latin typeface="Arial Narro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19" cy="1699614"/>
          </a:xfrm>
          <a:prstGeom prst="rect">
            <a:avLst/>
          </a:prstGeom>
        </p:spPr>
      </p:pic>
    </p:spTree>
    <p:extLst>
      <p:ext uri="{BB962C8B-B14F-4D97-AF65-F5344CB8AC3E}">
        <p14:creationId xmlns:p14="http://schemas.microsoft.com/office/powerpoint/2010/main" val="2962107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type="body" idx="1"/>
          </p:nvPr>
        </p:nvSpPr>
        <p:spPr>
          <a:xfrm>
            <a:off x="393192" y="1143000"/>
            <a:ext cx="5051425" cy="4914900"/>
          </a:xfrm>
        </p:spPr>
        <p:txBody>
          <a:bodyPr/>
          <a:lstStyle/>
          <a:p>
            <a:pPr marL="0" indent="0" eaLnBrk="1" hangingPunct="1">
              <a:defRPr/>
            </a:pPr>
            <a:r>
              <a:rPr lang="en-US" dirty="0">
                <a:latin typeface="Arial Narrow" charset="0"/>
                <a:cs typeface="+mn-cs"/>
              </a:rPr>
              <a:t>If you preset tableware: </a:t>
            </a:r>
          </a:p>
          <a:p>
            <a:pPr lvl="1" eaLnBrk="1" hangingPunct="1">
              <a:lnSpc>
                <a:spcPct val="80000"/>
              </a:lnSpc>
              <a:defRPr/>
            </a:pPr>
            <a:r>
              <a:rPr lang="en-US" dirty="0">
                <a:latin typeface="Arial Narrow" charset="0"/>
              </a:rPr>
              <a:t>Prevent it from being contaminated</a:t>
            </a:r>
          </a:p>
          <a:p>
            <a:pPr lvl="2" eaLnBrk="1" hangingPunct="1">
              <a:lnSpc>
                <a:spcPct val="80000"/>
              </a:lnSpc>
              <a:defRPr/>
            </a:pPr>
            <a:r>
              <a:rPr lang="en-US" dirty="0">
                <a:latin typeface="Arial Narrow" charset="0"/>
              </a:rPr>
              <a:t>Wrap or cover the items</a:t>
            </a:r>
          </a:p>
          <a:p>
            <a:pPr marL="0" indent="0" eaLnBrk="1" hangingPunct="1">
              <a:defRPr/>
            </a:pPr>
            <a:r>
              <a:rPr lang="en-US" dirty="0">
                <a:latin typeface="Arial Narrow" charset="0"/>
                <a:cs typeface="+mn-cs"/>
              </a:rPr>
              <a:t>Table settings do not need to be wrapped or covered if extra settings: </a:t>
            </a:r>
          </a:p>
          <a:p>
            <a:pPr marL="571500" lvl="1" indent="-457200" eaLnBrk="1" hangingPunct="1">
              <a:defRPr/>
            </a:pPr>
            <a:r>
              <a:rPr lang="en-US" dirty="0">
                <a:latin typeface="Arial Narrow" charset="0"/>
              </a:rPr>
              <a:t>Are removed when guests are seated</a:t>
            </a:r>
          </a:p>
          <a:p>
            <a:pPr marL="571500" lvl="1" indent="-457200" eaLnBrk="1" hangingPunct="1">
              <a:defRPr/>
            </a:pPr>
            <a:r>
              <a:rPr lang="en-US" dirty="0">
                <a:latin typeface="Arial Narrow" charset="0"/>
              </a:rPr>
              <a:t>Are cleaned and sanitized after guests have left </a:t>
            </a:r>
          </a:p>
        </p:txBody>
      </p:sp>
      <p:sp>
        <p:nvSpPr>
          <p:cNvPr id="199684"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7-4</a:t>
            </a:r>
          </a:p>
        </p:txBody>
      </p:sp>
      <p:sp>
        <p:nvSpPr>
          <p:cNvPr id="199685"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Preset Tableware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076" y="1243013"/>
            <a:ext cx="2100504" cy="2454659"/>
          </a:xfrm>
          <a:prstGeom prst="rect">
            <a:avLst/>
          </a:prstGeom>
        </p:spPr>
      </p:pic>
    </p:spTree>
    <p:extLst>
      <p:ext uri="{BB962C8B-B14F-4D97-AF65-F5344CB8AC3E}">
        <p14:creationId xmlns:p14="http://schemas.microsoft.com/office/powerpoint/2010/main" val="215072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Refilling Returnable Take-Home Containers for Food </a:t>
            </a:r>
          </a:p>
        </p:txBody>
      </p:sp>
      <p:sp>
        <p:nvSpPr>
          <p:cNvPr id="3" name="Content Placeholder 2"/>
          <p:cNvSpPr>
            <a:spLocks noGrp="1"/>
          </p:cNvSpPr>
          <p:nvPr>
            <p:ph idx="1"/>
          </p:nvPr>
        </p:nvSpPr>
        <p:spPr/>
        <p:txBody>
          <a:bodyPr/>
          <a:lstStyle/>
          <a:p>
            <a:pPr lvl="1"/>
            <a:r>
              <a:rPr lang="en-US" dirty="0"/>
              <a:t>Some jurisdictions allow the refilling of take home food containers.</a:t>
            </a:r>
          </a:p>
          <a:p>
            <a:pPr lvl="1"/>
            <a:r>
              <a:rPr lang="en-US" dirty="0"/>
              <a:t>Take-home food containers must </a:t>
            </a:r>
            <a:r>
              <a:rPr lang="en-US" dirty="0" smtClean="0"/>
              <a:t>be:</a:t>
            </a:r>
          </a:p>
          <a:p>
            <a:pPr lvl="2"/>
            <a:r>
              <a:rPr lang="en-US" dirty="0" smtClean="0"/>
              <a:t>Designed </a:t>
            </a:r>
            <a:r>
              <a:rPr lang="en-US" dirty="0"/>
              <a:t>to be </a:t>
            </a:r>
            <a:r>
              <a:rPr lang="en-US" dirty="0" smtClean="0"/>
              <a:t>reused</a:t>
            </a:r>
          </a:p>
          <a:p>
            <a:pPr lvl="2"/>
            <a:r>
              <a:rPr lang="en-US" dirty="0" smtClean="0"/>
              <a:t>Provided </a:t>
            </a:r>
            <a:r>
              <a:rPr lang="en-US" dirty="0"/>
              <a:t>to the customer by the </a:t>
            </a:r>
            <a:r>
              <a:rPr lang="en-US" dirty="0" smtClean="0"/>
              <a:t>operation</a:t>
            </a:r>
            <a:endParaRPr lang="en-US" dirty="0"/>
          </a:p>
          <a:p>
            <a:pPr lvl="2"/>
            <a:r>
              <a:rPr lang="en-US" dirty="0" smtClean="0"/>
              <a:t>Cleaned </a:t>
            </a:r>
            <a:r>
              <a:rPr lang="en-US" dirty="0"/>
              <a:t>and sanitized correctly</a:t>
            </a:r>
          </a:p>
          <a:p>
            <a:endParaRPr lang="en-US" dirty="0"/>
          </a:p>
        </p:txBody>
      </p:sp>
      <p:sp>
        <p:nvSpPr>
          <p:cNvPr id="4"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7-5</a:t>
            </a:r>
          </a:p>
        </p:txBody>
      </p:sp>
    </p:spTree>
    <p:extLst>
      <p:ext uri="{BB962C8B-B14F-4D97-AF65-F5344CB8AC3E}">
        <p14:creationId xmlns:p14="http://schemas.microsoft.com/office/powerpoint/2010/main" val="552008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Refilling Returnable Take-Home Containers for Beverages </a:t>
            </a:r>
          </a:p>
        </p:txBody>
      </p:sp>
      <p:sp>
        <p:nvSpPr>
          <p:cNvPr id="3" name="Content Placeholder 2"/>
          <p:cNvSpPr>
            <a:spLocks noGrp="1"/>
          </p:cNvSpPr>
          <p:nvPr>
            <p:ph idx="1"/>
          </p:nvPr>
        </p:nvSpPr>
        <p:spPr/>
        <p:txBody>
          <a:bodyPr/>
          <a:lstStyle/>
          <a:p>
            <a:pPr lvl="1"/>
            <a:r>
              <a:rPr lang="en-US" dirty="0"/>
              <a:t>Some jurisdictions allow the refilling of take home beverage containers.</a:t>
            </a:r>
          </a:p>
          <a:p>
            <a:pPr lvl="1"/>
            <a:r>
              <a:rPr lang="en-US" dirty="0"/>
              <a:t>These can be refilled for the same customer with non-TCS </a:t>
            </a:r>
            <a:r>
              <a:rPr lang="en-US" dirty="0" smtClean="0"/>
              <a:t>food. The </a:t>
            </a:r>
            <a:r>
              <a:rPr lang="en-US" dirty="0"/>
              <a:t>container must be:</a:t>
            </a:r>
          </a:p>
          <a:p>
            <a:pPr lvl="2"/>
            <a:r>
              <a:rPr lang="en-US" dirty="0"/>
              <a:t>Able to be effectively cleaned at home and at the operation</a:t>
            </a:r>
          </a:p>
          <a:p>
            <a:pPr lvl="2"/>
            <a:r>
              <a:rPr lang="en-US" dirty="0"/>
              <a:t>Rinsed with fresh, pressurized hot water before refilling</a:t>
            </a:r>
          </a:p>
          <a:p>
            <a:pPr lvl="2"/>
            <a:r>
              <a:rPr lang="en-US" dirty="0" smtClean="0"/>
              <a:t>Refilled by staff in the operation or by the customer </a:t>
            </a:r>
            <a:r>
              <a:rPr lang="en-US" dirty="0"/>
              <a:t>using a </a:t>
            </a:r>
            <a:r>
              <a:rPr lang="en-US" dirty="0" smtClean="0"/>
              <a:t>process that </a:t>
            </a:r>
            <a:r>
              <a:rPr lang="en-US" dirty="0"/>
              <a:t>prevents contamination</a:t>
            </a:r>
          </a:p>
          <a:p>
            <a:endParaRPr lang="en-US" dirty="0"/>
          </a:p>
        </p:txBody>
      </p:sp>
      <p:sp>
        <p:nvSpPr>
          <p:cNvPr id="5"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7-6</a:t>
            </a:r>
          </a:p>
        </p:txBody>
      </p:sp>
    </p:spTree>
    <p:extLst>
      <p:ext uri="{BB962C8B-B14F-4D97-AF65-F5344CB8AC3E}">
        <p14:creationId xmlns:p14="http://schemas.microsoft.com/office/powerpoint/2010/main" val="3386017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body" idx="1"/>
          </p:nvPr>
        </p:nvSpPr>
        <p:spPr>
          <a:xfrm>
            <a:off x="393192" y="1143000"/>
            <a:ext cx="4622068" cy="4885295"/>
          </a:xfrm>
        </p:spPr>
        <p:txBody>
          <a:bodyPr/>
          <a:lstStyle/>
          <a:p>
            <a:pPr marL="0" indent="0" eaLnBrk="1" hangingPunct="1">
              <a:lnSpc>
                <a:spcPct val="80000"/>
              </a:lnSpc>
              <a:defRPr/>
            </a:pPr>
            <a:r>
              <a:rPr lang="en-US" dirty="0" smtClean="0">
                <a:solidFill>
                  <a:schemeClr val="accent2"/>
                </a:solidFill>
                <a:latin typeface="Arial Narrow" charset="0"/>
                <a:cs typeface="+mn-cs"/>
              </a:rPr>
              <a:t>NEVER</a:t>
            </a:r>
            <a:r>
              <a:rPr lang="en-US" dirty="0" smtClean="0">
                <a:latin typeface="Arial Narrow" charset="0"/>
                <a:cs typeface="+mn-cs"/>
              </a:rPr>
              <a:t> </a:t>
            </a:r>
            <a:r>
              <a:rPr lang="en-US" dirty="0">
                <a:latin typeface="Arial Narrow" charset="0"/>
                <a:cs typeface="+mn-cs"/>
              </a:rPr>
              <a:t>re-serve:</a:t>
            </a:r>
          </a:p>
          <a:p>
            <a:pPr lvl="1" eaLnBrk="1" hangingPunct="1">
              <a:defRPr/>
            </a:pPr>
            <a:r>
              <a:rPr lang="en-US" dirty="0">
                <a:latin typeface="Arial Narrow" charset="0"/>
              </a:rPr>
              <a:t>Food returned by one </a:t>
            </a:r>
            <a:r>
              <a:rPr lang="en-US" dirty="0" smtClean="0">
                <a:latin typeface="Arial Narrow" charset="0"/>
              </a:rPr>
              <a:t>customer </a:t>
            </a:r>
            <a:r>
              <a:rPr lang="en-US" dirty="0">
                <a:latin typeface="Arial Narrow" charset="0"/>
              </a:rPr>
              <a:t>to another customer</a:t>
            </a:r>
          </a:p>
          <a:p>
            <a:pPr lvl="1" eaLnBrk="1" hangingPunct="1">
              <a:defRPr/>
            </a:pPr>
            <a:r>
              <a:rPr lang="en-US" dirty="0">
                <a:latin typeface="Arial Narrow" charset="0"/>
              </a:rPr>
              <a:t>Uncovered condiments </a:t>
            </a:r>
          </a:p>
          <a:p>
            <a:pPr lvl="1" eaLnBrk="1" hangingPunct="1">
              <a:defRPr/>
            </a:pPr>
            <a:r>
              <a:rPr lang="en-US" dirty="0">
                <a:latin typeface="Arial Narrow" charset="0"/>
              </a:rPr>
              <a:t>Uneaten bread </a:t>
            </a:r>
          </a:p>
          <a:p>
            <a:pPr lvl="1" eaLnBrk="1" hangingPunct="1">
              <a:defRPr/>
            </a:pPr>
            <a:r>
              <a:rPr lang="en-US" dirty="0">
                <a:latin typeface="Arial Narrow" charset="0"/>
              </a:rPr>
              <a:t>Plate garnishes</a:t>
            </a:r>
          </a:p>
          <a:p>
            <a:pPr marL="0" indent="0" eaLnBrk="1" hangingPunct="1">
              <a:lnSpc>
                <a:spcPct val="80000"/>
              </a:lnSpc>
              <a:defRPr/>
            </a:pPr>
            <a:r>
              <a:rPr lang="en-US" sz="2200" dirty="0">
                <a:latin typeface="Arial Narrow" charset="0"/>
                <a:cs typeface="+mn-cs"/>
              </a:rPr>
              <a:t>Generally, only unopened, prepackaged food in good condition can be re-served:</a:t>
            </a:r>
          </a:p>
          <a:p>
            <a:pPr lvl="1" eaLnBrk="1" hangingPunct="1">
              <a:defRPr/>
            </a:pPr>
            <a:r>
              <a:rPr lang="en-US" dirty="0">
                <a:latin typeface="Arial Narrow" charset="0"/>
              </a:rPr>
              <a:t>Condiment packets</a:t>
            </a:r>
          </a:p>
          <a:p>
            <a:pPr lvl="1" eaLnBrk="1" hangingPunct="1">
              <a:defRPr/>
            </a:pPr>
            <a:r>
              <a:rPr lang="en-US" dirty="0">
                <a:latin typeface="Arial Narrow" charset="0"/>
              </a:rPr>
              <a:t>Wrapped crackers or breadsticks</a:t>
            </a:r>
            <a:r>
              <a:rPr lang="en-US" sz="2000" dirty="0">
                <a:latin typeface="Arial Narrow" charset="0"/>
              </a:rPr>
              <a:t> </a:t>
            </a:r>
          </a:p>
        </p:txBody>
      </p:sp>
      <p:sp>
        <p:nvSpPr>
          <p:cNvPr id="200707"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7-7</a:t>
            </a:r>
          </a:p>
        </p:txBody>
      </p:sp>
      <p:sp>
        <p:nvSpPr>
          <p:cNvPr id="200708"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Re-serving Food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066437"/>
          </a:xfrm>
          <a:prstGeom prst="rect">
            <a:avLst/>
          </a:prstGeom>
        </p:spPr>
      </p:pic>
    </p:spTree>
    <p:extLst>
      <p:ext uri="{BB962C8B-B14F-4D97-AF65-F5344CB8AC3E}">
        <p14:creationId xmlns:p14="http://schemas.microsoft.com/office/powerpoint/2010/main" val="333745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body" idx="1"/>
          </p:nvPr>
        </p:nvSpPr>
        <p:spPr>
          <a:xfrm>
            <a:off x="393192" y="1143000"/>
            <a:ext cx="6219825" cy="4851155"/>
          </a:xfrm>
        </p:spPr>
        <p:txBody>
          <a:bodyPr/>
          <a:lstStyle/>
          <a:p>
            <a:pPr marL="0" indent="0" eaLnBrk="1" hangingPunct="1">
              <a:defRPr/>
            </a:pPr>
            <a:r>
              <a:rPr lang="en-US" dirty="0">
                <a:latin typeface="Arial Narrow" charset="0"/>
                <a:cs typeface="+mn-cs"/>
              </a:rPr>
              <a:t>When labeling bulk food in self-service areas:</a:t>
            </a:r>
          </a:p>
          <a:p>
            <a:pPr lvl="1" eaLnBrk="1" hangingPunct="1">
              <a:defRPr/>
            </a:pPr>
            <a:r>
              <a:rPr lang="en-US" dirty="0">
                <a:latin typeface="Arial Narrow" charset="0"/>
              </a:rPr>
              <a:t>Make sure the label is in plain view of the customer</a:t>
            </a:r>
          </a:p>
          <a:p>
            <a:pPr lvl="1" eaLnBrk="1" hangingPunct="1">
              <a:defRPr/>
            </a:pPr>
            <a:r>
              <a:rPr lang="en-US" dirty="0">
                <a:latin typeface="Arial Narrow" charset="0"/>
              </a:rPr>
              <a:t>Include the manufacturer or processor label provided with the food</a:t>
            </a:r>
          </a:p>
          <a:p>
            <a:pPr lvl="2" eaLnBrk="1" hangingPunct="1">
              <a:defRPr/>
            </a:pPr>
            <a:r>
              <a:rPr lang="en-US" dirty="0">
                <a:latin typeface="Arial Narrow" charset="0"/>
              </a:rPr>
              <a:t>As an </a:t>
            </a:r>
            <a:r>
              <a:rPr lang="en-US" dirty="0" smtClean="0">
                <a:latin typeface="Arial Narrow" charset="0"/>
              </a:rPr>
              <a:t>alternative, </a:t>
            </a:r>
            <a:r>
              <a:rPr lang="en-US" dirty="0">
                <a:latin typeface="Arial Narrow" charset="0"/>
              </a:rPr>
              <a:t>provide the information using a card, sign, or other labeling method</a:t>
            </a:r>
          </a:p>
          <a:p>
            <a:pPr marL="400050" lvl="1" indent="-323850" eaLnBrk="1" hangingPunct="1">
              <a:defRPr/>
            </a:pPr>
            <a:endParaRPr lang="en-US" dirty="0">
              <a:latin typeface="Arial Narrow" charset="0"/>
            </a:endParaRPr>
          </a:p>
        </p:txBody>
      </p:sp>
      <p:sp>
        <p:nvSpPr>
          <p:cNvPr id="204803"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7-8</a:t>
            </a:r>
          </a:p>
        </p:txBody>
      </p:sp>
      <p:sp>
        <p:nvSpPr>
          <p:cNvPr id="204804" name="Rectangle 8"/>
          <p:cNvSpPr>
            <a:spLocks noGrp="1" noChangeArrowheads="1"/>
          </p:cNvSpPr>
          <p:nvPr>
            <p:ph type="title"/>
          </p:nvPr>
        </p:nvSpPr>
        <p:spPr>
          <a:xfrm>
            <a:off x="393192" y="158750"/>
            <a:ext cx="8240713" cy="523875"/>
          </a:xfrm>
        </p:spPr>
        <p:txBody>
          <a:bodyPr/>
          <a:lstStyle/>
          <a:p>
            <a:pPr eaLnBrk="1" hangingPunct="1">
              <a:defRPr/>
            </a:pPr>
            <a:r>
              <a:rPr lang="en-US" dirty="0">
                <a:latin typeface="Arial Narrow" charset="0"/>
                <a:cs typeface="+mj-cs"/>
              </a:rPr>
              <a:t>Labeling Bulk Food in Self-Service Areas</a:t>
            </a:r>
          </a:p>
        </p:txBody>
      </p:sp>
    </p:spTree>
    <p:extLst>
      <p:ext uri="{BB962C8B-B14F-4D97-AF65-F5344CB8AC3E}">
        <p14:creationId xmlns:p14="http://schemas.microsoft.com/office/powerpoint/2010/main" val="2400985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body" idx="1"/>
          </p:nvPr>
        </p:nvSpPr>
        <p:spPr>
          <a:xfrm>
            <a:off x="393192" y="1143000"/>
            <a:ext cx="7258050" cy="4983163"/>
          </a:xfrm>
        </p:spPr>
        <p:txBody>
          <a:bodyPr/>
          <a:lstStyle/>
          <a:p>
            <a:pPr marL="0" indent="0" eaLnBrk="1" hangingPunct="1">
              <a:defRPr/>
            </a:pPr>
            <a:r>
              <a:rPr lang="en-US" dirty="0">
                <a:latin typeface="Arial Narrow" charset="0"/>
                <a:cs typeface="+mn-cs"/>
              </a:rPr>
              <a:t>A label is not needed for bulk unpackaged food, such as bakery products, if:</a:t>
            </a:r>
          </a:p>
          <a:p>
            <a:pPr marL="342900" lvl="1" eaLnBrk="1" hangingPunct="1">
              <a:defRPr/>
            </a:pPr>
            <a:r>
              <a:rPr lang="en-US" dirty="0">
                <a:latin typeface="Arial Narrow" charset="0"/>
              </a:rPr>
              <a:t>The product makes no claim regarding health or nutrient content</a:t>
            </a:r>
          </a:p>
          <a:p>
            <a:pPr marL="342900" lvl="1" eaLnBrk="1" hangingPunct="1">
              <a:defRPr/>
            </a:pPr>
            <a:r>
              <a:rPr lang="en-US" dirty="0">
                <a:latin typeface="Arial Narrow" charset="0"/>
              </a:rPr>
              <a:t>No laws requiring labeling exist</a:t>
            </a:r>
          </a:p>
          <a:p>
            <a:pPr marL="342900" lvl="1" eaLnBrk="1" hangingPunct="1">
              <a:defRPr/>
            </a:pPr>
            <a:r>
              <a:rPr lang="en-US" dirty="0">
                <a:latin typeface="Arial Narrow" charset="0"/>
              </a:rPr>
              <a:t>The food is manufactured or prepared on the premises</a:t>
            </a:r>
          </a:p>
          <a:p>
            <a:pPr marL="342900" lvl="1" eaLnBrk="1" hangingPunct="1">
              <a:defRPr/>
            </a:pPr>
            <a:r>
              <a:rPr lang="en-US" dirty="0">
                <a:latin typeface="Arial Narrow" charset="0"/>
              </a:rPr>
              <a:t>The food is manufactured or prepared at another regulated food operation or processing plant owned by the same person</a:t>
            </a:r>
          </a:p>
        </p:txBody>
      </p:sp>
      <p:sp>
        <p:nvSpPr>
          <p:cNvPr id="205827"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7-9</a:t>
            </a:r>
          </a:p>
        </p:txBody>
      </p:sp>
      <p:sp>
        <p:nvSpPr>
          <p:cNvPr id="205828"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Labeling Bulk Food in Self-Service Areas</a:t>
            </a:r>
          </a:p>
        </p:txBody>
      </p:sp>
    </p:spTree>
    <p:extLst>
      <p:ext uri="{BB962C8B-B14F-4D97-AF65-F5344CB8AC3E}">
        <p14:creationId xmlns:p14="http://schemas.microsoft.com/office/powerpoint/2010/main" val="10192954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18112</TotalTime>
  <Words>1346</Words>
  <Application>Microsoft Office PowerPoint</Application>
  <PresentationFormat>On-screen Show (4:3)</PresentationFormat>
  <Paragraphs>133</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3_SS5e_08_16hr</vt:lpstr>
      <vt:lpstr>4_SS5e_08_16hr</vt:lpstr>
      <vt:lpstr>PowerPoint Presentation</vt:lpstr>
      <vt:lpstr>Holding Food Without Temperature Control</vt:lpstr>
      <vt:lpstr>Holding Food Without Temperature Control</vt:lpstr>
      <vt:lpstr>Preset Tableware</vt:lpstr>
      <vt:lpstr>Refilling Returnable Take-Home Containers for Food </vt:lpstr>
      <vt:lpstr>Refilling Returnable Take-Home Containers for Beverages </vt:lpstr>
      <vt:lpstr>Re-serving Food</vt:lpstr>
      <vt:lpstr>Labeling Bulk Food in Self-Service Areas</vt:lpstr>
      <vt:lpstr>Labeling Bulk Food in Self-Service Areas</vt:lpstr>
      <vt:lpstr>Off-Site Service</vt:lpstr>
      <vt:lpstr>Off-Site Service</vt:lpstr>
      <vt:lpstr>Vending Machines</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2385</cp:revision>
  <cp:lastPrinted>2012-03-16T18:45:25Z</cp:lastPrinted>
  <dcterms:created xsi:type="dcterms:W3CDTF">2006-02-24T04:29:02Z</dcterms:created>
  <dcterms:modified xsi:type="dcterms:W3CDTF">2014-07-08T22:05:42Z</dcterms:modified>
</cp:coreProperties>
</file>