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4460" r:id="rId2"/>
  </p:sldMasterIdLst>
  <p:notesMasterIdLst>
    <p:notesMasterId r:id="rId9"/>
  </p:notesMasterIdLst>
  <p:handoutMasterIdLst>
    <p:handoutMasterId r:id="rId10"/>
  </p:handoutMasterIdLst>
  <p:sldIdLst>
    <p:sldId id="2042" r:id="rId3"/>
    <p:sldId id="2043" r:id="rId4"/>
    <p:sldId id="2044" r:id="rId5"/>
    <p:sldId id="2045" r:id="rId6"/>
    <p:sldId id="2046" r:id="rId7"/>
    <p:sldId id="2047" r:id="rId8"/>
  </p:sldIdLst>
  <p:sldSz cx="9144000" cy="6858000" type="screen4x3"/>
  <p:notesSz cx="7010400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5298"/>
    <a:srgbClr val="231F20"/>
    <a:srgbClr val="CC0000"/>
    <a:srgbClr val="D6ECEE"/>
    <a:srgbClr val="EAEAEA"/>
    <a:srgbClr val="FFFFFF"/>
    <a:srgbClr val="5F5F5F"/>
    <a:srgbClr val="333333"/>
    <a:srgbClr val="00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3" autoAdjust="0"/>
    <p:restoredTop sz="74338" autoAdjust="0"/>
  </p:normalViewPr>
  <p:slideViewPr>
    <p:cSldViewPr snapToGrid="0">
      <p:cViewPr>
        <p:scale>
          <a:sx n="81" d="100"/>
          <a:sy n="81" d="100"/>
        </p:scale>
        <p:origin x="-1440" y="-384"/>
      </p:cViewPr>
      <p:guideLst>
        <p:guide orient="horz" pos="192"/>
        <p:guide orient="horz" pos="716"/>
        <p:guide orient="horz" pos="100"/>
        <p:guide orient="horz" pos="1728"/>
        <p:guide orient="horz" pos="2678"/>
        <p:guide orient="horz" pos="777"/>
        <p:guide orient="horz" pos="1293"/>
        <p:guide orient="horz" pos="2274"/>
        <p:guide pos="5364"/>
        <p:guide pos="4855"/>
        <p:guide pos="2807"/>
        <p:guide pos="2264"/>
        <p:guide pos="3502"/>
        <p:guide pos="3649"/>
        <p:guide pos="2122"/>
        <p:guide pos="406"/>
        <p:guide pos="853"/>
        <p:guide pos="244"/>
        <p:guide pos="892"/>
        <p:guide pos="5664"/>
      </p:guideLst>
    </p:cSldViewPr>
  </p:slideViewPr>
  <p:outlineViewPr>
    <p:cViewPr>
      <p:scale>
        <a:sx n="33" d="100"/>
        <a:sy n="33" d="100"/>
      </p:scale>
      <p:origin x="0" y="41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75" d="100"/>
          <a:sy n="75" d="100"/>
        </p:scale>
        <p:origin x="-3336" y="-372"/>
      </p:cViewPr>
      <p:guideLst>
        <p:guide orient="horz" pos="2856"/>
        <p:guide pos="62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0481EF4-5CB2-5446-B12D-99F9E709CA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0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1470029-A89C-3948-A056-70844596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6905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11477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6049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621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5075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  <p:sp>
        <p:nvSpPr>
          <p:cNvPr id="5150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6683F21-D6F0-9741-8B66-56E6CECDE660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1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3A03A03-40D5-2B45-AF86-81CFF61164C2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2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521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7F2BA35-4A3C-E445-A566-814043F9DB9A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3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522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8813"/>
            <a:ext cx="5434013" cy="42941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830" tIns="46415" rIns="92830" bIns="46415"/>
          <a:lstStyle/>
          <a:p>
            <a:pPr marL="114300" indent="-114300" eaLnBrk="1" hangingPunct="1">
              <a:defRPr/>
            </a:pPr>
            <a:r>
              <a:rPr lang="en-US" b="1" dirty="0">
                <a:latin typeface="Times New Roman" charset="0"/>
                <a:cs typeface="+mn-cs"/>
              </a:rPr>
              <a:t>Instructor </a:t>
            </a:r>
            <a:r>
              <a:rPr lang="en-US" b="1" dirty="0" smtClean="0">
                <a:latin typeface="Times New Roman" charset="0"/>
                <a:cs typeface="+mn-cs"/>
              </a:rPr>
              <a:t>Notes</a:t>
            </a:r>
            <a:endParaRPr lang="en-US" dirty="0">
              <a:latin typeface="Times New Roman" charset="0"/>
              <a:cs typeface="+mn-cs"/>
            </a:endParaRPr>
          </a:p>
          <a:p>
            <a:pPr marL="114300" indent="-114300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Always follow the manufacturer</a:t>
            </a:r>
            <a:r>
              <a:rPr lang="ja-JP" altLang="en-US" dirty="0">
                <a:latin typeface="Times New Roman" charset="0"/>
                <a:cs typeface="+mn-cs"/>
              </a:rPr>
              <a:t>’</a:t>
            </a:r>
            <a:r>
              <a:rPr lang="en-US" dirty="0">
                <a:latin typeface="Times New Roman" charset="0"/>
                <a:cs typeface="+mn-cs"/>
              </a:rPr>
              <a:t>s instructions when installing, operating, and maintaining dishwashers.</a:t>
            </a:r>
          </a:p>
          <a:p>
            <a:pPr marL="114300" indent="-114300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B89131A-37DE-1947-B2CC-060C195D18E2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4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534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4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8813"/>
            <a:ext cx="5318125" cy="42941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571" tIns="46785" rIns="93571" bIns="46785"/>
          <a:lstStyle/>
          <a:p>
            <a:pPr marL="114300" indent="-114300" eaLnBrk="1" hangingPunct="1">
              <a:defRPr/>
            </a:pPr>
            <a:r>
              <a:rPr lang="en-US" b="1" dirty="0">
                <a:latin typeface="Times New Roman" charset="0"/>
                <a:cs typeface="+mn-cs"/>
              </a:rPr>
              <a:t>Instructor </a:t>
            </a:r>
            <a:r>
              <a:rPr lang="en-US" b="1" dirty="0" smtClean="0">
                <a:latin typeface="Times New Roman" charset="0"/>
                <a:cs typeface="+mn-cs"/>
              </a:rPr>
              <a:t>Notes</a:t>
            </a:r>
            <a:endParaRPr lang="en-US" b="1" dirty="0">
              <a:latin typeface="Times New Roman" charset="0"/>
              <a:cs typeface="+mn-cs"/>
            </a:endParaRPr>
          </a:p>
          <a:p>
            <a:pPr marL="114300" indent="-114300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Waste and recyclables must be stored separately from food and food-contact surfaces. The storage of these items must not create a nuisance or a public health hazard.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7C1D9586-A4BC-7749-96E6-B4DD98F6A8C2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5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536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8813"/>
            <a:ext cx="5319713" cy="4294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30" tIns="46415" rIns="92830" bIns="46415"/>
          <a:lstStyle/>
          <a:p>
            <a:pPr marL="114300" indent="-114300" eaLnBrk="1" hangingPunct="1"/>
            <a:r>
              <a:rPr lang="en-US" b="1" dirty="0">
                <a:latin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</a:rPr>
              <a:t>Notes</a:t>
            </a:r>
            <a:endParaRPr lang="en-US" b="1" dirty="0">
              <a:latin typeface="Times New Roman" charset="0"/>
            </a:endParaRPr>
          </a:p>
          <a:p>
            <a:pPr marL="114300" indent="-114300" eaLnBrk="1" hangingPunct="1">
              <a:buFontTx/>
              <a:buChar char="•"/>
            </a:pPr>
            <a:r>
              <a:rPr lang="en-US" dirty="0">
                <a:latin typeface="Times New Roman" charset="0"/>
              </a:rPr>
              <a:t>Certain crises can affect the safety of the food you serve. Common crisis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altLang="ja-JP" dirty="0">
                <a:latin typeface="Times New Roman" charset="0"/>
              </a:rPr>
              <a:t> include electrical power outages, fire, flooding, and sewage backups. Local regulatory authorities consider these to be imminent health hazards. An imminent health hazard is a significant threat or danger to health that requires immediate correction or closure to prevent injury.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>
                <a:latin typeface="Times New Roman" charset="0"/>
              </a:rPr>
              <a:t>Temperature control: Power failures and refrigeration breakdowns can threaten your ability to control the temperature of TCS food, which can result in the growth of pathogens.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>
                <a:latin typeface="Times New Roman" charset="0"/>
              </a:rPr>
              <a:t>Physical security: Unauthorized people inside a facility are a risk to food safety. This is especially true when they can access storage and processing areas. Also, acts of nature can weaken a facility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altLang="ja-JP" dirty="0">
                <a:latin typeface="Times New Roman" charset="0"/>
              </a:rPr>
              <a:t>s security. 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>
                <a:latin typeface="Times New Roman" charset="0"/>
              </a:rPr>
              <a:t>Drinkable water </a:t>
            </a:r>
            <a:r>
              <a:rPr lang="en-US" dirty="0" smtClean="0">
                <a:latin typeface="Times New Roman" charset="0"/>
              </a:rPr>
              <a:t>supply: </a:t>
            </a:r>
            <a:r>
              <a:rPr lang="en-US" dirty="0">
                <a:latin typeface="Times New Roman" charset="0"/>
              </a:rPr>
              <a:t>Threats to the drinkable water supply must also be considered. Broken water mains and breakdowns at water treatment facilities are a risk to the safety of food. Terrorist contamination of the water supply could also be a threat.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A377163-F57B-E840-9BF6-5F15634B9ADC}" type="slidenum">
              <a:rPr lang="en-US" sz="1200" b="0" smtClean="0">
                <a:solidFill>
                  <a:prstClr val="black"/>
                </a:solidFill>
              </a:rPr>
              <a:pPr eaLnBrk="1" hangingPunct="1">
                <a:defRPr/>
              </a:pPr>
              <a:t>6</a:t>
            </a:fld>
            <a:endParaRPr lang="en-US" sz="1200" b="0" dirty="0" smtClean="0">
              <a:solidFill>
                <a:prstClr val="black"/>
              </a:solidFill>
            </a:endParaRPr>
          </a:p>
        </p:txBody>
      </p:sp>
      <p:sp>
        <p:nvSpPr>
          <p:cNvPr id="537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8813"/>
            <a:ext cx="5319713" cy="4294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830" tIns="46415" rIns="92830" bIns="46415"/>
          <a:lstStyle/>
          <a:p>
            <a:pPr marL="114300" indent="-114300" eaLnBrk="1" hangingPunct="1"/>
            <a:endParaRPr lang="en-US" b="1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59213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0022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3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59205"/>
            <a:ext cx="3870326" cy="258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6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5CAB"/>
              </a:buClr>
              <a:defRPr/>
            </a:lvl2pPr>
            <a:lvl3pPr>
              <a:buClr>
                <a:srgbClr val="005CAB"/>
              </a:buClr>
              <a:defRPr/>
            </a:lvl3pPr>
            <a:lvl4pPr>
              <a:buClr>
                <a:srgbClr val="005CAB"/>
              </a:buClr>
              <a:defRPr/>
            </a:lvl4pPr>
            <a:lvl5pPr>
              <a:buClr>
                <a:srgbClr val="005CAB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D7B42-5B0C-514A-8660-E04DC503E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596D-DB75-A842-B24C-89809DD5C4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545C-610D-5C48-B794-2BF6E0EB7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49" y="1143001"/>
            <a:ext cx="8239125" cy="46482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06E9D-E393-F54D-B177-119E6A340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143000"/>
            <a:ext cx="2466975" cy="49831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9425" y="1143000"/>
            <a:ext cx="2466975" cy="49831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E7D2-F21A-E64F-BA0D-A63968077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7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59213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0022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3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4450" y="1357313"/>
            <a:ext cx="52895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81612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72243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52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" y="1360488"/>
            <a:ext cx="386066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6875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78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3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3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6368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4450" y="1357313"/>
            <a:ext cx="52895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81612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72243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9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1" y="1362075"/>
            <a:ext cx="385458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82880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82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59067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17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63883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547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7256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349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62296"/>
            <a:ext cx="3867151" cy="25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65735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29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59205"/>
            <a:ext cx="3870326" cy="258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79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5CAB"/>
              </a:buClr>
              <a:defRPr/>
            </a:lvl2pPr>
            <a:lvl3pPr>
              <a:buClr>
                <a:srgbClr val="005CAB"/>
              </a:buClr>
              <a:defRPr/>
            </a:lvl3pPr>
            <a:lvl4pPr>
              <a:buClr>
                <a:srgbClr val="005CAB"/>
              </a:buClr>
              <a:defRPr/>
            </a:lvl4pPr>
            <a:lvl5pPr>
              <a:buClr>
                <a:srgbClr val="005CAB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D7B42-5B0C-514A-8660-E04DC503E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1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596D-DB75-A842-B24C-89809DD5C4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32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545C-610D-5C48-B794-2BF6E0EB7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8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49" y="1143001"/>
            <a:ext cx="8239125" cy="46482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06E9D-E393-F54D-B177-119E6A340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" y="1360488"/>
            <a:ext cx="386066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6875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82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143000"/>
            <a:ext cx="2466975" cy="49831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9425" y="1143000"/>
            <a:ext cx="2466975" cy="49831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E7D2-F21A-E64F-BA0D-A63968077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3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3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6368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9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1" y="1362075"/>
            <a:ext cx="385458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82880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6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59067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2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63883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8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7256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1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62296"/>
            <a:ext cx="3867151" cy="25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65735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5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adbar_0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0888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60338"/>
            <a:ext cx="8307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143000"/>
            <a:ext cx="8220075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54" name="Straight Connector 12"/>
          <p:cNvCxnSpPr>
            <a:cxnSpLocks noChangeShapeType="1"/>
          </p:cNvCxnSpPr>
          <p:nvPr/>
        </p:nvCxnSpPr>
        <p:spPr bwMode="auto">
          <a:xfrm>
            <a:off x="-1588" y="38100"/>
            <a:ext cx="9144001" cy="0"/>
          </a:xfrm>
          <a:prstGeom prst="line">
            <a:avLst/>
          </a:prstGeom>
          <a:noFill/>
          <a:ln w="76200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5" name="Straight Connector 14"/>
          <p:cNvCxnSpPr>
            <a:cxnSpLocks noChangeShapeType="1"/>
          </p:cNvCxnSpPr>
          <p:nvPr/>
        </p:nvCxnSpPr>
        <p:spPr bwMode="auto">
          <a:xfrm>
            <a:off x="-1588" y="750888"/>
            <a:ext cx="9144001" cy="0"/>
          </a:xfrm>
          <a:prstGeom prst="line">
            <a:avLst/>
          </a:prstGeom>
          <a:noFill/>
          <a:ln w="34925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28625" y="6353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5CAB"/>
                </a:solidFill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fld id="{B2689DD5-54FA-EB46-8645-722075446E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36" r:id="rId11"/>
    <p:sldLayoutId id="2147484440" r:id="rId12"/>
    <p:sldLayoutId id="2147484441" r:id="rId13"/>
    <p:sldLayoutId id="2147484446" r:id="rId14"/>
    <p:sldLayoutId id="214748444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rgbClr val="009DDC"/>
        </a:buClr>
        <a:buSzPct val="75000"/>
        <a:buFont typeface="Wingdings" charset="0"/>
        <a:defRPr sz="2400" b="1">
          <a:solidFill>
            <a:srgbClr val="005CAB"/>
          </a:solidFill>
          <a:latin typeface="+mj-lt"/>
          <a:ea typeface="ＭＳ Ｐゴシック" charset="0"/>
          <a:cs typeface="ＭＳ Ｐゴシック" charset="0"/>
        </a:defRPr>
      </a:lvl1pPr>
      <a:lvl2pPr marL="347472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l"/>
        <a:defRPr sz="2200">
          <a:solidFill>
            <a:srgbClr val="231F20"/>
          </a:solidFill>
          <a:latin typeface="+mj-lt"/>
          <a:ea typeface="ＭＳ Ｐゴシック" charset="0"/>
        </a:defRPr>
      </a:lvl2pPr>
      <a:lvl3pPr marL="694944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Courier New" charset="0"/>
        <a:buChar char="o"/>
        <a:defRPr sz="2000">
          <a:solidFill>
            <a:srgbClr val="231F20"/>
          </a:solidFill>
          <a:latin typeface="+mj-lt"/>
          <a:ea typeface="ＭＳ Ｐゴシック" charset="0"/>
        </a:defRPr>
      </a:lvl3pPr>
      <a:lvl4pPr marL="1042416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§"/>
        <a:defRPr>
          <a:solidFill>
            <a:srgbClr val="231F20"/>
          </a:solidFill>
          <a:latin typeface="+mj-lt"/>
          <a:ea typeface="ＭＳ Ｐゴシック" charset="0"/>
        </a:defRPr>
      </a:lvl4pPr>
      <a:lvl5pPr marL="1389888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Arial" charset="0"/>
        <a:buChar char="•"/>
        <a:defRPr sz="1600">
          <a:solidFill>
            <a:srgbClr val="231F20"/>
          </a:solidFill>
          <a:latin typeface="+mj-lt"/>
          <a:ea typeface="ＭＳ Ｐゴシック" charset="0"/>
        </a:defRPr>
      </a:lvl5pPr>
      <a:lvl6pPr marL="23669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6pPr>
      <a:lvl7pPr marL="28241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7pPr>
      <a:lvl8pPr marL="32813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8pPr>
      <a:lvl9pPr marL="37385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adbar_0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0888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60338"/>
            <a:ext cx="8307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143000"/>
            <a:ext cx="8220075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54" name="Straight Connector 12"/>
          <p:cNvCxnSpPr>
            <a:cxnSpLocks noChangeShapeType="1"/>
          </p:cNvCxnSpPr>
          <p:nvPr/>
        </p:nvCxnSpPr>
        <p:spPr bwMode="auto">
          <a:xfrm>
            <a:off x="-1588" y="38100"/>
            <a:ext cx="9144001" cy="0"/>
          </a:xfrm>
          <a:prstGeom prst="line">
            <a:avLst/>
          </a:prstGeom>
          <a:noFill/>
          <a:ln w="76200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5" name="Straight Connector 14"/>
          <p:cNvCxnSpPr>
            <a:cxnSpLocks noChangeShapeType="1"/>
          </p:cNvCxnSpPr>
          <p:nvPr/>
        </p:nvCxnSpPr>
        <p:spPr bwMode="auto">
          <a:xfrm>
            <a:off x="-1588" y="750888"/>
            <a:ext cx="9144001" cy="0"/>
          </a:xfrm>
          <a:prstGeom prst="line">
            <a:avLst/>
          </a:prstGeom>
          <a:noFill/>
          <a:ln w="34925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28625" y="6353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5CAB"/>
                </a:solidFill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fld id="{B2689DD5-54FA-EB46-8645-722075446EAA}" type="slidenum">
              <a:rPr lang="en-US">
                <a:ea typeface="+mn-ea"/>
              </a:rPr>
              <a:pPr>
                <a:defRPr/>
              </a:pPr>
              <a:t>‹#›</a:t>
            </a:fld>
            <a:endParaRPr lang="en-US" dirty="0">
              <a:ea typeface="+mn-ea"/>
            </a:endParaRPr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25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  <p:sldLayoutId id="2147484471" r:id="rId11"/>
    <p:sldLayoutId id="2147484472" r:id="rId12"/>
    <p:sldLayoutId id="2147484473" r:id="rId13"/>
    <p:sldLayoutId id="2147484474" r:id="rId14"/>
    <p:sldLayoutId id="2147484475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rgbClr val="009DDC"/>
        </a:buClr>
        <a:buSzPct val="75000"/>
        <a:buFont typeface="Wingdings" charset="0"/>
        <a:defRPr sz="2400" b="1">
          <a:solidFill>
            <a:srgbClr val="005CAB"/>
          </a:solidFill>
          <a:latin typeface="+mj-lt"/>
          <a:ea typeface="ＭＳ Ｐゴシック" charset="0"/>
          <a:cs typeface="ＭＳ Ｐゴシック" charset="0"/>
        </a:defRPr>
      </a:lvl1pPr>
      <a:lvl2pPr marL="347472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l"/>
        <a:defRPr sz="2200">
          <a:solidFill>
            <a:srgbClr val="231F20"/>
          </a:solidFill>
          <a:latin typeface="+mj-lt"/>
          <a:ea typeface="ＭＳ Ｐゴシック" charset="0"/>
        </a:defRPr>
      </a:lvl2pPr>
      <a:lvl3pPr marL="694944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Courier New" charset="0"/>
        <a:buChar char="o"/>
        <a:defRPr sz="2000">
          <a:solidFill>
            <a:srgbClr val="231F20"/>
          </a:solidFill>
          <a:latin typeface="+mj-lt"/>
          <a:ea typeface="ＭＳ Ｐゴシック" charset="0"/>
        </a:defRPr>
      </a:lvl3pPr>
      <a:lvl4pPr marL="1042416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§"/>
        <a:defRPr>
          <a:solidFill>
            <a:srgbClr val="231F20"/>
          </a:solidFill>
          <a:latin typeface="+mj-lt"/>
          <a:ea typeface="ＭＳ Ｐゴシック" charset="0"/>
        </a:defRPr>
      </a:lvl4pPr>
      <a:lvl5pPr marL="1389888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Arial" charset="0"/>
        <a:buChar char="•"/>
        <a:defRPr sz="1600">
          <a:solidFill>
            <a:srgbClr val="231F20"/>
          </a:solidFill>
          <a:latin typeface="+mj-lt"/>
          <a:ea typeface="ＭＳ Ｐゴシック" charset="0"/>
        </a:defRPr>
      </a:lvl5pPr>
      <a:lvl6pPr marL="23669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6pPr>
      <a:lvl7pPr marL="28241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7pPr>
      <a:lvl8pPr marL="32813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8pPr>
      <a:lvl9pPr marL="37385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192" y="1143000"/>
            <a:ext cx="4758505" cy="355536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Once equipment has been installed:</a:t>
            </a:r>
          </a:p>
          <a:p>
            <a:pPr lvl="1" eaLnBrk="1" hangingPunct="1">
              <a:defRPr/>
            </a:pPr>
            <a:r>
              <a:rPr lang="en-US" dirty="0">
                <a:latin typeface="Arial Narrow" charset="0"/>
              </a:rPr>
              <a:t>It must be maintained regularly</a:t>
            </a:r>
          </a:p>
          <a:p>
            <a:pPr lvl="1" eaLnBrk="1" hangingPunct="1">
              <a:defRPr/>
            </a:pPr>
            <a:r>
              <a:rPr lang="en-US" dirty="0">
                <a:latin typeface="Arial Narrow" charset="0"/>
              </a:rPr>
              <a:t>Only qualified people should maintain it</a:t>
            </a:r>
          </a:p>
          <a:p>
            <a:pPr lvl="1" eaLnBrk="1" hangingPunct="1">
              <a:defRPr/>
            </a:pPr>
            <a:r>
              <a:rPr lang="en-US" dirty="0">
                <a:latin typeface="Arial Narrow" charset="0"/>
              </a:rPr>
              <a:t>Set up a maintenance schedule with your supplier or manufacturer</a:t>
            </a:r>
          </a:p>
          <a:p>
            <a:pPr lvl="1" eaLnBrk="1" hangingPunct="1">
              <a:defRPr/>
            </a:pPr>
            <a:r>
              <a:rPr lang="en-US" dirty="0">
                <a:latin typeface="Arial Narrow" charset="0"/>
              </a:rPr>
              <a:t>Check equipment regularly to make sure it is working </a:t>
            </a:r>
            <a:r>
              <a:rPr lang="en-US" dirty="0" smtClean="0">
                <a:latin typeface="Arial Narrow" charset="0"/>
              </a:rPr>
              <a:t>correctly</a:t>
            </a:r>
            <a:endParaRPr lang="en-US" dirty="0">
              <a:latin typeface="Arial Narrow" charset="0"/>
            </a:endParaRPr>
          </a:p>
        </p:txBody>
      </p:sp>
      <p:sp>
        <p:nvSpPr>
          <p:cNvPr id="234500" name="Text Box 6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9-2</a:t>
            </a:r>
          </a:p>
        </p:txBody>
      </p:sp>
      <p:sp>
        <p:nvSpPr>
          <p:cNvPr id="234501" name="Rectangle 8"/>
          <p:cNvSpPr>
            <a:spLocks noGrp="1" noChangeArrowheads="1"/>
          </p:cNvSpPr>
          <p:nvPr>
            <p:ph type="title"/>
          </p:nvPr>
        </p:nvSpPr>
        <p:spPr>
          <a:xfrm>
            <a:off x="393192" y="158750"/>
            <a:ext cx="8307388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Installing and Maintaining Equipment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68" y="1243013"/>
            <a:ext cx="210312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192" y="1143001"/>
            <a:ext cx="5029200" cy="3703320"/>
          </a:xfrm>
        </p:spPr>
        <p:txBody>
          <a:bodyPr tIns="73152" anchor="t" anchorCtr="0"/>
          <a:lstStyle/>
          <a:p>
            <a:pPr marL="0" indent="0" eaLnBrk="1" hangingPunct="1">
              <a:lnSpc>
                <a:spcPct val="80000"/>
              </a:lnSpc>
              <a:defRPr/>
            </a:pPr>
            <a:r>
              <a:rPr lang="en-US" dirty="0">
                <a:latin typeface="Arial Narrow" charset="0"/>
                <a:cs typeface="+mn-cs"/>
              </a:rPr>
              <a:t>Dishwashers must be installed:</a:t>
            </a:r>
          </a:p>
          <a:p>
            <a:pPr lvl="1" eaLnBrk="1" hangingPunct="1">
              <a:defRPr/>
            </a:pPr>
            <a:r>
              <a:rPr lang="en-US" dirty="0" smtClean="0">
                <a:latin typeface="Arial Narrow" charset="0"/>
              </a:rPr>
              <a:t>So </a:t>
            </a:r>
            <a:r>
              <a:rPr lang="en-US" dirty="0">
                <a:latin typeface="Arial Narrow" charset="0"/>
              </a:rPr>
              <a:t>they are reachable and conveniently </a:t>
            </a:r>
            <a:r>
              <a:rPr lang="en-US" dirty="0" smtClean="0">
                <a:latin typeface="Arial Narrow" charset="0"/>
              </a:rPr>
              <a:t>located</a:t>
            </a:r>
            <a:endParaRPr lang="en-US" dirty="0">
              <a:latin typeface="Arial Narrow" charset="0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Arial Narrow" charset="0"/>
              </a:rPr>
              <a:t>In </a:t>
            </a:r>
            <a:r>
              <a:rPr lang="en-US" dirty="0">
                <a:latin typeface="Arial Narrow" charset="0"/>
              </a:rPr>
              <a:t>a way that keeps utensils, equipment, and other food-contact services from becoming </a:t>
            </a:r>
            <a:r>
              <a:rPr lang="en-US" dirty="0" smtClean="0">
                <a:latin typeface="Arial Narrow" charset="0"/>
              </a:rPr>
              <a:t>contaminated</a:t>
            </a:r>
            <a:endParaRPr lang="en-US" dirty="0">
              <a:latin typeface="Arial Narrow" charset="0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Arial Narrow" charset="0"/>
              </a:rPr>
              <a:t>Following </a:t>
            </a:r>
            <a:r>
              <a:rPr lang="en-US" dirty="0" smtClean="0">
                <a:latin typeface="Arial Narrow" charset="0"/>
              </a:rPr>
              <a:t>manufacturer</a:t>
            </a:r>
            <a:r>
              <a:rPr lang="en-US" dirty="0" smtClean="0">
                <a:latin typeface="Arial Narrow" charset="0"/>
              </a:rPr>
              <a:t>’</a:t>
            </a:r>
            <a:r>
              <a:rPr lang="en-US" dirty="0" smtClean="0">
                <a:latin typeface="Arial Narrow" charset="0"/>
              </a:rPr>
              <a:t>s </a:t>
            </a:r>
            <a:r>
              <a:rPr lang="en-US" dirty="0" smtClean="0">
                <a:latin typeface="Arial Narrow" charset="0"/>
              </a:rPr>
              <a:t>instructions</a:t>
            </a:r>
            <a:endParaRPr lang="en-US" dirty="0">
              <a:latin typeface="Arial Narrow" charset="0"/>
            </a:endParaRPr>
          </a:p>
        </p:txBody>
      </p:sp>
      <p:sp>
        <p:nvSpPr>
          <p:cNvPr id="235523" name="Text Box 8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9-3</a:t>
            </a:r>
          </a:p>
        </p:txBody>
      </p:sp>
      <p:sp>
        <p:nvSpPr>
          <p:cNvPr id="235524" name="Rectangle 10"/>
          <p:cNvSpPr>
            <a:spLocks noGrp="1" noChangeArrowheads="1"/>
          </p:cNvSpPr>
          <p:nvPr>
            <p:ph type="title"/>
          </p:nvPr>
        </p:nvSpPr>
        <p:spPr>
          <a:xfrm>
            <a:off x="393192" y="158750"/>
            <a:ext cx="8307388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Dishwashing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68" y="1243013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192" y="1143000"/>
            <a:ext cx="4878388" cy="4164965"/>
          </a:xfrm>
        </p:spPr>
        <p:txBody>
          <a:bodyPr/>
          <a:lstStyle/>
          <a:p>
            <a:pPr marL="571500" lvl="1" indent="-457200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005CAB"/>
                </a:solidFill>
                <a:ea typeface="+mn-ea"/>
                <a:cs typeface="+mn-cs"/>
              </a:rPr>
              <a:t>Designated </a:t>
            </a:r>
            <a:r>
              <a:rPr lang="en-US" sz="2400" b="1" dirty="0">
                <a:solidFill>
                  <a:srgbClr val="005CAB"/>
                </a:solidFill>
                <a:ea typeface="+mn-ea"/>
                <a:cs typeface="+mn-cs"/>
              </a:rPr>
              <a:t>storage </a:t>
            </a:r>
            <a:r>
              <a:rPr lang="en-US" sz="2400" b="1" dirty="0" smtClean="0">
                <a:solidFill>
                  <a:srgbClr val="005CAB"/>
                </a:solidFill>
                <a:ea typeface="+mn-ea"/>
                <a:cs typeface="+mn-cs"/>
              </a:rPr>
              <a:t>areas: </a:t>
            </a:r>
            <a:endParaRPr lang="en-US" sz="2400" b="1" dirty="0">
              <a:solidFill>
                <a:srgbClr val="005CAB"/>
              </a:solidFill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en-US" dirty="0" smtClean="0"/>
              <a:t>Store waste and recyclables separately from food and food-contact surfaces</a:t>
            </a: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en-US" dirty="0" smtClean="0"/>
              <a:t>Storage must not create a nuisance or a public health hazard</a:t>
            </a:r>
          </a:p>
        </p:txBody>
      </p:sp>
      <p:sp>
        <p:nvSpPr>
          <p:cNvPr id="247811" name="Text Box 6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9-4</a:t>
            </a:r>
          </a:p>
        </p:txBody>
      </p:sp>
      <p:sp>
        <p:nvSpPr>
          <p:cNvPr id="247812" name="Rectangle 8"/>
          <p:cNvSpPr>
            <a:spLocks noGrp="1" noChangeArrowheads="1"/>
          </p:cNvSpPr>
          <p:nvPr>
            <p:ph type="title"/>
          </p:nvPr>
        </p:nvSpPr>
        <p:spPr>
          <a:xfrm>
            <a:off x="393192" y="158750"/>
            <a:ext cx="8307388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Garbage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68" y="1243013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192" y="1143000"/>
            <a:ext cx="8172450" cy="4229100"/>
          </a:xfrm>
        </p:spPr>
        <p:txBody>
          <a:bodyPr/>
          <a:lstStyle/>
          <a:p>
            <a:pPr marL="488950" indent="-34290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Imminent health hazard:</a:t>
            </a:r>
          </a:p>
          <a:p>
            <a:pPr lvl="1" indent="-342900" eaLnBrk="1" hangingPunct="1">
              <a:defRPr/>
            </a:pPr>
            <a:r>
              <a:rPr lang="en-US" dirty="0">
                <a:latin typeface="Arial Narrow" charset="0"/>
              </a:rPr>
              <a:t>A significant threat or danger to health</a:t>
            </a:r>
          </a:p>
          <a:p>
            <a:pPr lvl="1" indent="-342900" eaLnBrk="1" hangingPunct="1">
              <a:defRPr/>
            </a:pPr>
            <a:r>
              <a:rPr lang="en-US" dirty="0">
                <a:latin typeface="Arial Narrow" charset="0"/>
              </a:rPr>
              <a:t>Requires immediate correction or closure to prevent injury</a:t>
            </a:r>
          </a:p>
          <a:p>
            <a:pPr marL="488950" indent="-34290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Possible imminent health hazards:</a:t>
            </a:r>
          </a:p>
          <a:p>
            <a:pPr lvl="1" indent="-342900" eaLnBrk="1" hangingPunct="1">
              <a:defRPr/>
            </a:pPr>
            <a:r>
              <a:rPr lang="en-US" dirty="0">
                <a:latin typeface="Arial Narrow" charset="0"/>
              </a:rPr>
              <a:t>Electrical power outages</a:t>
            </a:r>
          </a:p>
          <a:p>
            <a:pPr lvl="1" indent="-342900" eaLnBrk="1" hangingPunct="1">
              <a:defRPr/>
            </a:pPr>
            <a:r>
              <a:rPr lang="en-US" dirty="0">
                <a:latin typeface="Arial Narrow" charset="0"/>
              </a:rPr>
              <a:t>Fire</a:t>
            </a:r>
          </a:p>
          <a:p>
            <a:pPr lvl="1" indent="-342900" eaLnBrk="1" hangingPunct="1">
              <a:defRPr/>
            </a:pPr>
            <a:r>
              <a:rPr lang="en-US" dirty="0">
                <a:latin typeface="Arial Narrow" charset="0"/>
              </a:rPr>
              <a:t>Flood</a:t>
            </a:r>
          </a:p>
          <a:p>
            <a:pPr lvl="1" indent="-342900" eaLnBrk="1" hangingPunct="1">
              <a:defRPr/>
            </a:pPr>
            <a:r>
              <a:rPr lang="en-US" dirty="0">
                <a:latin typeface="Arial Narrow" charset="0"/>
              </a:rPr>
              <a:t>Sewage backups</a:t>
            </a:r>
          </a:p>
        </p:txBody>
      </p:sp>
      <p:sp>
        <p:nvSpPr>
          <p:cNvPr id="249859" name="Text Box 8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9-5</a:t>
            </a:r>
          </a:p>
        </p:txBody>
      </p:sp>
      <p:sp>
        <p:nvSpPr>
          <p:cNvPr id="249860" name="Rectangle 10"/>
          <p:cNvSpPr>
            <a:spLocks noGrp="1" noChangeArrowheads="1"/>
          </p:cNvSpPr>
          <p:nvPr>
            <p:ph type="title"/>
          </p:nvPr>
        </p:nvSpPr>
        <p:spPr>
          <a:xfrm>
            <a:off x="393192" y="158750"/>
            <a:ext cx="8307388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Emergencies That Affect </a:t>
            </a:r>
            <a:r>
              <a:rPr lang="en-US" dirty="0" smtClean="0">
                <a:latin typeface="Arial Narrow" charset="0"/>
                <a:cs typeface="+mj-cs"/>
              </a:rPr>
              <a:t>the </a:t>
            </a:r>
            <a:r>
              <a:rPr lang="en-US" dirty="0">
                <a:latin typeface="Arial Narrow" charset="0"/>
                <a:cs typeface="+mj-cs"/>
              </a:rPr>
              <a:t>Facility</a:t>
            </a:r>
          </a:p>
        </p:txBody>
      </p:sp>
    </p:spTree>
    <p:extLst>
      <p:ext uri="{BB962C8B-B14F-4D97-AF65-F5344CB8AC3E}">
        <p14:creationId xmlns:p14="http://schemas.microsoft.com/office/powerpoint/2010/main" val="10967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192" y="1143000"/>
            <a:ext cx="6629400" cy="4800600"/>
          </a:xfrm>
        </p:spPr>
        <p:txBody>
          <a:bodyPr/>
          <a:lstStyle/>
          <a:p>
            <a:pPr marL="488950" indent="-34290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How to respond to a crisis affecting the facility:</a:t>
            </a:r>
          </a:p>
          <a:p>
            <a:pPr lvl="1" indent="-342900" eaLnBrk="1" hangingPunct="1">
              <a:buFont typeface="Wingdings" pitchFamily="2" charset="2"/>
              <a:buChar char="l"/>
              <a:defRPr/>
            </a:pPr>
            <a:r>
              <a:rPr lang="en-US" dirty="0" smtClean="0"/>
              <a:t>Determine if there is a significant risk to the safety or security of your food </a:t>
            </a:r>
          </a:p>
          <a:p>
            <a:pPr lvl="1" indent="-342900" eaLnBrk="1" hangingPunct="1">
              <a:buFont typeface="Wingdings" pitchFamily="2" charset="2"/>
              <a:buChar char="l"/>
              <a:defRPr/>
            </a:pPr>
            <a:r>
              <a:rPr lang="en-US" dirty="0" smtClean="0"/>
              <a:t>If the risk is significant</a:t>
            </a:r>
          </a:p>
          <a:p>
            <a:pPr lvl="2" indent="-342900" eaLnBrk="1" hangingPunct="1">
              <a:buFont typeface="Courier New" pitchFamily="49" charset="0"/>
              <a:buChar char="o"/>
              <a:defRPr/>
            </a:pPr>
            <a:r>
              <a:rPr lang="en-US" dirty="0"/>
              <a:t>S</a:t>
            </a:r>
            <a:r>
              <a:rPr lang="en-US" dirty="0" smtClean="0"/>
              <a:t>top service </a:t>
            </a:r>
          </a:p>
          <a:p>
            <a:pPr lvl="2" indent="-342900" eaLnBrk="1" hangingPunct="1">
              <a:buFont typeface="Courier New" pitchFamily="49" charset="0"/>
              <a:buChar char="o"/>
              <a:defRPr/>
            </a:pPr>
            <a:r>
              <a:rPr lang="en-US" dirty="0"/>
              <a:t>N</a:t>
            </a:r>
            <a:r>
              <a:rPr lang="en-US" dirty="0" smtClean="0"/>
              <a:t>otify the local regulatory authority</a:t>
            </a:r>
          </a:p>
          <a:p>
            <a:pPr lvl="1" indent="-342900" eaLnBrk="1" hangingPunct="1">
              <a:buFont typeface="Wingdings" pitchFamily="2" charset="2"/>
              <a:buChar char="l"/>
              <a:defRPr/>
            </a:pPr>
            <a:r>
              <a:rPr lang="en-US" dirty="0" smtClean="0"/>
              <a:t>Decide how to correct the problem</a:t>
            </a:r>
          </a:p>
          <a:p>
            <a:pPr lvl="2" indent="-342900" eaLnBrk="1" hangingPunct="1">
              <a:buFont typeface="Courier New" pitchFamily="49" charset="0"/>
              <a:buChar char="o"/>
              <a:defRPr/>
            </a:pPr>
            <a:r>
              <a:rPr lang="en-US" dirty="0" smtClean="0"/>
              <a:t>Establish time-temperature control</a:t>
            </a:r>
          </a:p>
          <a:p>
            <a:pPr lvl="2" indent="-342900" eaLnBrk="1" hangingPunct="1">
              <a:buFont typeface="Courier New" pitchFamily="49" charset="0"/>
              <a:buChar char="o"/>
              <a:defRPr/>
            </a:pPr>
            <a:r>
              <a:rPr lang="en-US" dirty="0" smtClean="0"/>
              <a:t>Clean and sanitize surfaces</a:t>
            </a:r>
          </a:p>
          <a:p>
            <a:pPr lvl="2" indent="-342900" eaLnBrk="1" hangingPunct="1">
              <a:buFont typeface="Courier New" pitchFamily="49" charset="0"/>
              <a:buChar char="o"/>
              <a:defRPr/>
            </a:pPr>
            <a:r>
              <a:rPr lang="en-US" dirty="0" smtClean="0"/>
              <a:t>Verify water is drinkable</a:t>
            </a:r>
          </a:p>
          <a:p>
            <a:pPr lvl="2" indent="-342900" eaLnBrk="1" hangingPunct="1">
              <a:buFont typeface="Courier New" pitchFamily="49" charset="0"/>
              <a:buChar char="o"/>
              <a:defRPr/>
            </a:pPr>
            <a:r>
              <a:rPr lang="en-US" dirty="0" smtClean="0"/>
              <a:t>Reestablish physical security of the facility</a:t>
            </a:r>
          </a:p>
        </p:txBody>
      </p:sp>
      <p:sp>
        <p:nvSpPr>
          <p:cNvPr id="250883" name="Text Box 8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rgbClr val="000000"/>
                </a:solidFill>
                <a:cs typeface="+mn-cs"/>
              </a:rPr>
              <a:t>9-6</a:t>
            </a:r>
          </a:p>
        </p:txBody>
      </p:sp>
      <p:sp>
        <p:nvSpPr>
          <p:cNvPr id="250884" name="Rectangle 10"/>
          <p:cNvSpPr>
            <a:spLocks noGrp="1" noChangeArrowheads="1"/>
          </p:cNvSpPr>
          <p:nvPr>
            <p:ph type="title"/>
          </p:nvPr>
        </p:nvSpPr>
        <p:spPr>
          <a:xfrm>
            <a:off x="393192" y="158750"/>
            <a:ext cx="8307388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Emergencies </a:t>
            </a:r>
            <a:r>
              <a:rPr lang="en-US" dirty="0" smtClean="0">
                <a:latin typeface="Arial Narrow" charset="0"/>
                <a:cs typeface="+mj-cs"/>
              </a:rPr>
              <a:t>That </a:t>
            </a:r>
            <a:r>
              <a:rPr lang="en-US" dirty="0">
                <a:latin typeface="Arial Narrow" charset="0"/>
                <a:cs typeface="+mj-cs"/>
              </a:rPr>
              <a:t>Affect the Facility</a:t>
            </a:r>
          </a:p>
        </p:txBody>
      </p:sp>
    </p:spTree>
    <p:extLst>
      <p:ext uri="{BB962C8B-B14F-4D97-AF65-F5344CB8AC3E}">
        <p14:creationId xmlns:p14="http://schemas.microsoft.com/office/powerpoint/2010/main" val="2081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SS5e_08_16hr">
  <a:themeElements>
    <a:clrScheme name="manager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AB"/>
      </a:accent1>
      <a:accent2>
        <a:srgbClr val="B5121B"/>
      </a:accent2>
      <a:accent3>
        <a:srgbClr val="00AEEF"/>
      </a:accent3>
      <a:accent4>
        <a:srgbClr val="00B9F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S5e_08_16h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S5e_08_16h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S5e_08_16hr">
  <a:themeElements>
    <a:clrScheme name="manager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AB"/>
      </a:accent1>
      <a:accent2>
        <a:srgbClr val="B5121B"/>
      </a:accent2>
      <a:accent3>
        <a:srgbClr val="00AEEF"/>
      </a:accent3>
      <a:accent4>
        <a:srgbClr val="00B9F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S5e_08_16h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S5e_08_16h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18106</TotalTime>
  <Words>439</Words>
  <Application>Microsoft Office PowerPoint</Application>
  <PresentationFormat>On-screen Show (4:3)</PresentationFormat>
  <Paragraphs>55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3_SS5e_08_16hr</vt:lpstr>
      <vt:lpstr>4_SS5e_08_16hr</vt:lpstr>
      <vt:lpstr>PowerPoint Presentation</vt:lpstr>
      <vt:lpstr>Installing and Maintaining Equipment</vt:lpstr>
      <vt:lpstr>Dishwashing Machines</vt:lpstr>
      <vt:lpstr>Garbage</vt:lpstr>
      <vt:lpstr>Emergencies That Affect the Facility</vt:lpstr>
      <vt:lpstr>Emergencies That Affect the Facility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Safe Food</dc:title>
  <dc:creator>a</dc:creator>
  <cp:lastModifiedBy>ntadmin</cp:lastModifiedBy>
  <cp:revision>2382</cp:revision>
  <cp:lastPrinted>2012-03-16T18:45:25Z</cp:lastPrinted>
  <dcterms:created xsi:type="dcterms:W3CDTF">2006-02-24T04:29:02Z</dcterms:created>
  <dcterms:modified xsi:type="dcterms:W3CDTF">2014-07-08T22:15:06Z</dcterms:modified>
</cp:coreProperties>
</file>