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16"/>
  </p:notesMasterIdLst>
  <p:handoutMasterIdLst>
    <p:handoutMasterId r:id="rId17"/>
  </p:handoutMasterIdLst>
  <p:sldIdLst>
    <p:sldId id="2048" r:id="rId3"/>
    <p:sldId id="2049" r:id="rId4"/>
    <p:sldId id="2050" r:id="rId5"/>
    <p:sldId id="2051" r:id="rId6"/>
    <p:sldId id="2052" r:id="rId7"/>
    <p:sldId id="2053" r:id="rId8"/>
    <p:sldId id="2054" r:id="rId9"/>
    <p:sldId id="2070" r:id="rId10"/>
    <p:sldId id="2055" r:id="rId11"/>
    <p:sldId id="2056" r:id="rId12"/>
    <p:sldId id="2057" r:id="rId13"/>
    <p:sldId id="2058" r:id="rId14"/>
    <p:sldId id="2059" r:id="rId15"/>
  </p:sldIdLst>
  <p:sldSz cx="9144000" cy="6858000" type="screen4x3"/>
  <p:notesSz cx="7010400" cy="9296400"/>
  <p:custDataLst>
    <p:tags r:id="rId18"/>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sldLst>
      <p:sld r:id="rId1" collapse="1"/>
      <p:sld r:id="rId2" collapse="1"/>
    </p:sldLst>
  </p:outlineViewPr>
  <p:notesTextViewPr>
    <p:cViewPr>
      <p:scale>
        <a:sx n="100" d="100"/>
        <a:sy n="100" d="100"/>
      </p:scale>
      <p:origin x="0" y="0"/>
    </p:cViewPr>
  </p:notesTextViewPr>
  <p:sorterViewPr>
    <p:cViewPr>
      <p:scale>
        <a:sx n="90" d="100"/>
        <a:sy n="9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Slide Image Placeholder 1"/>
          <p:cNvSpPr>
            <a:spLocks noGrp="1" noRot="1" noChangeAspect="1" noTextEdit="1"/>
          </p:cNvSpPr>
          <p:nvPr>
            <p:ph type="sldImg"/>
          </p:nvPr>
        </p:nvSpPr>
        <p:spPr>
          <a:ln/>
        </p:spPr>
      </p:sp>
      <p:sp>
        <p:nvSpPr>
          <p:cNvPr id="544771"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
        <p:nvSpPr>
          <p:cNvPr id="544772"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3CEC319-481B-114F-9FED-80839561D0CC}"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9707471-1AE3-2B46-BF66-DFD8A6FEEF50}" type="slidenum">
              <a:rPr lang="en-US" sz="1200" b="0" smtClean="0">
                <a:solidFill>
                  <a:schemeClr val="tx1"/>
                </a:solidFill>
              </a:rPr>
              <a:pPr eaLnBrk="1" hangingPunct="1">
                <a:defRPr/>
              </a:pPr>
              <a:t>10</a:t>
            </a:fld>
            <a:endParaRPr lang="en-US" sz="1200" b="0" dirty="0" smtClean="0">
              <a:solidFill>
                <a:schemeClr val="tx1"/>
              </a:solidFill>
            </a:endParaRPr>
          </a:p>
        </p:txBody>
      </p:sp>
      <p:sp>
        <p:nvSpPr>
          <p:cNvPr id="568323" name="Rectangle 2"/>
          <p:cNvSpPr>
            <a:spLocks noGrp="1" noRot="1" noChangeAspect="1" noChangeArrowheads="1" noTextEdit="1"/>
          </p:cNvSpPr>
          <p:nvPr>
            <p:ph type="sldImg"/>
          </p:nvPr>
        </p:nvSpPr>
        <p:spPr>
          <a:xfrm>
            <a:off x="1182688" y="696913"/>
            <a:ext cx="4648200" cy="3486150"/>
          </a:xfrm>
          <a:ln/>
        </p:spPr>
      </p:sp>
      <p:sp>
        <p:nvSpPr>
          <p:cNvPr id="2" name="Notes Placeholder 1"/>
          <p:cNvSpPr>
            <a:spLocks noGrp="1"/>
          </p:cNvSpPr>
          <p:nvPr>
            <p:ph type="body" idx="1"/>
          </p:nvPr>
        </p:nvSpPr>
        <p:spPr>
          <a:xfrm>
            <a:off x="701675" y="4419600"/>
            <a:ext cx="5608638" cy="4183063"/>
          </a:xfrm>
        </p:spPr>
        <p:txBody>
          <a:bodyPr/>
          <a:lstStyle/>
          <a:p>
            <a:pPr eaLnBrk="1" hangingPunct="1"/>
            <a:r>
              <a:rPr lang="en-US" b="1" dirty="0"/>
              <a:t>Instructor Notes</a:t>
            </a:r>
          </a:p>
          <a:p>
            <a:pPr eaLnBrk="1" hangingPunct="1">
              <a:buFont typeface="Arial" charset="0"/>
              <a:buChar char="•"/>
            </a:pPr>
            <a:r>
              <a:rPr lang="en-US" dirty="0"/>
              <a:t>If a person has diarrhea or vomits in the operation, these spills must be cleaned up the correct way. Vomit and diarrhea can carry Norovirus, which is highly contagious. Correct cleanup can prevent food from becoming contaminated. It will also keep others from getting sick. The way you clean up these substances is different from the way you clean other items in the operation.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6EA0B2A-1970-484B-AB02-20695AD22143}"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569347" name="Rectangle 2"/>
          <p:cNvSpPr>
            <a:spLocks noGrp="1" noRot="1" noChangeAspect="1" noChangeArrowheads="1" noTextEdit="1"/>
          </p:cNvSpPr>
          <p:nvPr>
            <p:ph type="sldImg"/>
          </p:nvPr>
        </p:nvSpPr>
        <p:spPr>
          <a:xfrm>
            <a:off x="1182688" y="696913"/>
            <a:ext cx="4648200" cy="3486150"/>
          </a:xfrm>
          <a:ln/>
        </p:spPr>
      </p:sp>
      <p:sp>
        <p:nvSpPr>
          <p:cNvPr id="5" name="Notes Placeholder 1"/>
          <p:cNvSpPr>
            <a:spLocks noGrp="1"/>
          </p:cNvSpPr>
          <p:nvPr>
            <p:ph type="body" idx="3"/>
          </p:nvPr>
        </p:nvSpPr>
        <p:spPr>
          <a:xfrm>
            <a:off x="701675" y="4419600"/>
            <a:ext cx="5608638" cy="4183063"/>
          </a:xfrm>
        </p:spPr>
        <p:txBody>
          <a:bodyPr/>
          <a:lstStyle/>
          <a:p>
            <a:pPr>
              <a:defRPr/>
            </a:pPr>
            <a:r>
              <a:rPr lang="en-US" b="1" dirty="0"/>
              <a:t>Instructor Notes</a:t>
            </a:r>
          </a:p>
          <a:p>
            <a:pPr marL="171450" indent="-171450">
              <a:buFont typeface="Arial" pitchFamily="34" charset="0"/>
              <a:buChar char="•"/>
              <a:defRPr/>
            </a:pPr>
            <a:r>
              <a:rPr lang="en-US" dirty="0"/>
              <a:t>There are several things to think about when developing a plan for cleaning up vomit and diarrhea.</a:t>
            </a:r>
          </a:p>
          <a:p>
            <a:pPr marL="171450" indent="-171450">
              <a:buFont typeface="Arial" pitchFamily="34" charset="0"/>
              <a:buChar char="•"/>
              <a:defRPr/>
            </a:pPr>
            <a:r>
              <a:rPr lang="en-US" dirty="0"/>
              <a:t>How you will contain liquid and airborne substances, and </a:t>
            </a:r>
            <a:r>
              <a:rPr lang="en-US" dirty="0" smtClean="0"/>
              <a:t>remove</a:t>
            </a:r>
            <a:r>
              <a:rPr lang="en-US" baseline="0" dirty="0" smtClean="0"/>
              <a:t> </a:t>
            </a:r>
            <a:r>
              <a:rPr lang="en-US" dirty="0" smtClean="0"/>
              <a:t>them </a:t>
            </a:r>
            <a:r>
              <a:rPr lang="en-US" dirty="0"/>
              <a:t>from the operation</a:t>
            </a:r>
          </a:p>
          <a:p>
            <a:pPr marL="171450" indent="-171450">
              <a:buFont typeface="Arial" pitchFamily="34" charset="0"/>
              <a:buChar char="•"/>
              <a:defRPr/>
            </a:pPr>
            <a:r>
              <a:rPr lang="en-US" dirty="0"/>
              <a:t>How you will clean, sanitize, and disinfect surfaces</a:t>
            </a:r>
          </a:p>
          <a:p>
            <a:pPr marL="171450" indent="-171450">
              <a:buFont typeface="Arial" pitchFamily="34" charset="0"/>
              <a:buChar char="•"/>
              <a:defRPr/>
            </a:pPr>
            <a:r>
              <a:rPr lang="en-US" dirty="0"/>
              <a:t>When to throw away food that may have been contaminated</a:t>
            </a:r>
          </a:p>
          <a:p>
            <a:pPr marL="171450" indent="-171450">
              <a:buFont typeface="Arial" pitchFamily="34" charset="0"/>
              <a:buChar char="•"/>
              <a:defRPr/>
            </a:pPr>
            <a:r>
              <a:rPr lang="en-US" dirty="0"/>
              <a:t>What equipment is needed to clean up these substances, and how it will be cleaned and disinfected after use</a:t>
            </a:r>
          </a:p>
          <a:p>
            <a:pPr marL="171450" indent="-171450">
              <a:buFont typeface="Arial" pitchFamily="34" charset="0"/>
              <a:buChar char="•"/>
              <a:defRPr/>
            </a:pPr>
            <a:r>
              <a:rPr lang="en-US" dirty="0"/>
              <a:t>When a food handler must wear personal protective equipment</a:t>
            </a:r>
          </a:p>
          <a:p>
            <a:pPr marL="171450" indent="-171450">
              <a:buFont typeface="Arial" pitchFamily="34" charset="0"/>
              <a:buChar char="•"/>
              <a:defRPr/>
            </a:pPr>
            <a:r>
              <a:rPr lang="en-US" dirty="0"/>
              <a:t>How staff will be notified of the correct procedures for</a:t>
            </a:r>
          </a:p>
          <a:p>
            <a:pPr marL="171450" indent="-171450">
              <a:buFont typeface="Arial" pitchFamily="34" charset="0"/>
              <a:buChar char="•"/>
              <a:defRPr/>
            </a:pPr>
            <a:r>
              <a:rPr lang="en-US" dirty="0"/>
              <a:t>containing, cleaning, and disinfecting these substances</a:t>
            </a:r>
          </a:p>
          <a:p>
            <a:pPr marL="171450" indent="-171450">
              <a:buFont typeface="Arial" pitchFamily="34" charset="0"/>
              <a:buChar char="•"/>
              <a:defRPr/>
            </a:pPr>
            <a:r>
              <a:rPr lang="en-US" dirty="0"/>
              <a:t>How to segregate contaminated areas from other areas</a:t>
            </a:r>
          </a:p>
          <a:p>
            <a:pPr marL="171450" indent="-171450">
              <a:buFont typeface="Arial" pitchFamily="34" charset="0"/>
              <a:buChar char="•"/>
              <a:defRPr/>
            </a:pPr>
            <a:r>
              <a:rPr lang="en-US" dirty="0"/>
              <a:t>When staff must be restricted from working with or around </a:t>
            </a:r>
            <a:r>
              <a:rPr lang="en-US" dirty="0" smtClean="0"/>
              <a:t>food</a:t>
            </a:r>
            <a:r>
              <a:rPr lang="en-US" baseline="0" dirty="0" smtClean="0"/>
              <a:t> </a:t>
            </a:r>
            <a:r>
              <a:rPr lang="en-US" dirty="0" smtClean="0"/>
              <a:t>or </a:t>
            </a:r>
            <a:r>
              <a:rPr lang="en-US" dirty="0"/>
              <a:t>excluded from working in the operation</a:t>
            </a:r>
          </a:p>
          <a:p>
            <a:pPr marL="171450" indent="-171450">
              <a:buFont typeface="Arial" pitchFamily="34" charset="0"/>
              <a:buChar char="•"/>
              <a:defRPr/>
            </a:pPr>
            <a:r>
              <a:rPr lang="en-US" dirty="0"/>
              <a:t>How sick customers will be quickly removed from the operation</a:t>
            </a:r>
          </a:p>
          <a:p>
            <a:pPr marL="171450" indent="-171450">
              <a:buFont typeface="Arial" pitchFamily="34" charset="0"/>
              <a:buChar char="•"/>
              <a:defRPr/>
            </a:pPr>
            <a:r>
              <a:rPr lang="en-US" dirty="0"/>
              <a:t>How the cleaning plan will be implemented</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5FA38BA6-C73F-BF49-8A2C-5A0F9DFF3AA6}" type="slidenum">
              <a:rPr lang="en-US" sz="1200" b="0" smtClean="0">
                <a:solidFill>
                  <a:schemeClr val="tx1"/>
                </a:solidFill>
              </a:rPr>
              <a:pPr eaLnBrk="1" hangingPunct="1">
                <a:defRPr/>
              </a:pPr>
              <a:t>12</a:t>
            </a:fld>
            <a:endParaRPr lang="en-US" sz="1200" b="0" dirty="0" smtClean="0">
              <a:solidFill>
                <a:schemeClr val="tx1"/>
              </a:solidFill>
            </a:endParaRPr>
          </a:p>
        </p:txBody>
      </p:sp>
      <p:sp>
        <p:nvSpPr>
          <p:cNvPr id="570371" name="Rectangle 2"/>
          <p:cNvSpPr>
            <a:spLocks noGrp="1" noRot="1" noChangeAspect="1" noChangeArrowheads="1" noTextEdit="1"/>
          </p:cNvSpPr>
          <p:nvPr>
            <p:ph type="sldImg"/>
          </p:nvPr>
        </p:nvSpPr>
        <p:spPr>
          <a:xfrm>
            <a:off x="1182688" y="696913"/>
            <a:ext cx="4648200" cy="3486150"/>
          </a:xfrm>
          <a:ln/>
        </p:spPr>
      </p:sp>
      <p:sp>
        <p:nvSpPr>
          <p:cNvPr id="2" name="Notes Placeholder 1"/>
          <p:cNvSpPr>
            <a:spLocks noGrp="1"/>
          </p:cNvSpPr>
          <p:nvPr>
            <p:ph type="body" idx="1"/>
          </p:nvPr>
        </p:nvSpPr>
        <p:spPr>
          <a:xfrm>
            <a:off x="701674" y="4579937"/>
            <a:ext cx="6118225" cy="4183063"/>
          </a:xfrm>
        </p:spPr>
        <p:txBody>
          <a:bodyPr/>
          <a:lstStyle/>
          <a:p>
            <a:pPr eaLnBrk="1" hangingPunct="1"/>
            <a:r>
              <a:rPr lang="en-US" b="1" dirty="0"/>
              <a:t>Instructor Notes</a:t>
            </a:r>
          </a:p>
          <a:p>
            <a:pPr eaLnBrk="1" hangingPunct="1">
              <a:buFont typeface="Arial" charset="0"/>
              <a:buChar char="•"/>
            </a:pPr>
            <a:r>
              <a:rPr lang="en-US" dirty="0"/>
              <a:t>If a person has diarrhea or vomits in the operation, these spills must be cleaned up the correct way. Vomit and diarrhea can carry Norovirus, which is highly contagious. Correct cleanup can prevent food from becoming contaminated. It will also keep others from getting sick. The way you clean up these substances is different from the way you clean other items in the operation. There are several things to think about when developing a plan for cleaning up vomit and diarrhea.</a:t>
            </a:r>
          </a:p>
          <a:p>
            <a:pPr eaLnBrk="1" hangingPunct="1">
              <a:buFont typeface="Arial" charset="0"/>
              <a:buChar char="•"/>
            </a:pPr>
            <a:r>
              <a:rPr lang="en-US" dirty="0"/>
              <a:t>How you will contain liquid and airborne substances, and </a:t>
            </a:r>
            <a:r>
              <a:rPr lang="en-US" dirty="0" smtClean="0"/>
              <a:t>remove them </a:t>
            </a:r>
            <a:r>
              <a:rPr lang="en-US" dirty="0"/>
              <a:t>from the operation</a:t>
            </a:r>
          </a:p>
          <a:p>
            <a:pPr eaLnBrk="1" hangingPunct="1">
              <a:buFont typeface="Arial" charset="0"/>
              <a:buChar char="•"/>
            </a:pPr>
            <a:r>
              <a:rPr lang="en-US" dirty="0"/>
              <a:t>How you will clean, sanitize, and disinfect surfaces</a:t>
            </a:r>
          </a:p>
          <a:p>
            <a:pPr eaLnBrk="1" hangingPunct="1">
              <a:buFont typeface="Arial" charset="0"/>
              <a:buChar char="•"/>
            </a:pPr>
            <a:r>
              <a:rPr lang="en-US" dirty="0"/>
              <a:t>When to throw away food that may have been contaminated</a:t>
            </a:r>
          </a:p>
          <a:p>
            <a:pPr eaLnBrk="1" hangingPunct="1">
              <a:buFont typeface="Arial" charset="0"/>
              <a:buChar char="•"/>
            </a:pPr>
            <a:r>
              <a:rPr lang="en-US" dirty="0"/>
              <a:t>What equipment is needed to clean up these substances, and how it will be cleaned and disinfected after use</a:t>
            </a:r>
          </a:p>
          <a:p>
            <a:pPr eaLnBrk="1" hangingPunct="1">
              <a:buFont typeface="Arial" charset="0"/>
              <a:buChar char="•"/>
            </a:pPr>
            <a:r>
              <a:rPr lang="en-US" dirty="0"/>
              <a:t>When a food handler must wear personal protective equipment</a:t>
            </a:r>
          </a:p>
          <a:p>
            <a:pPr eaLnBrk="1" hangingPunct="1">
              <a:buFont typeface="Arial" charset="0"/>
              <a:buChar char="•"/>
            </a:pPr>
            <a:r>
              <a:rPr lang="en-US" dirty="0"/>
              <a:t>How staff will be notified of the correct procedures </a:t>
            </a:r>
            <a:r>
              <a:rPr lang="en-US" dirty="0" smtClean="0"/>
              <a:t>for containing</a:t>
            </a:r>
            <a:r>
              <a:rPr lang="en-US" dirty="0"/>
              <a:t>, cleaning, and disinfecting these substances</a:t>
            </a:r>
          </a:p>
          <a:p>
            <a:pPr eaLnBrk="1" hangingPunct="1">
              <a:buFont typeface="Arial" charset="0"/>
              <a:buChar char="•"/>
            </a:pPr>
            <a:r>
              <a:rPr lang="en-US" dirty="0"/>
              <a:t>How to segregate contaminated areas from other areas</a:t>
            </a:r>
          </a:p>
          <a:p>
            <a:pPr eaLnBrk="1" hangingPunct="1">
              <a:buFont typeface="Arial" charset="0"/>
              <a:buChar char="•"/>
            </a:pPr>
            <a:r>
              <a:rPr lang="en-US" dirty="0"/>
              <a:t>When staff must be restricted from working with or around </a:t>
            </a:r>
            <a:r>
              <a:rPr lang="en-US" dirty="0" smtClean="0"/>
              <a:t>food or </a:t>
            </a:r>
            <a:r>
              <a:rPr lang="en-US" dirty="0"/>
              <a:t>excluded from working in the operation</a:t>
            </a:r>
          </a:p>
          <a:p>
            <a:pPr eaLnBrk="1" hangingPunct="1">
              <a:buFont typeface="Arial" charset="0"/>
              <a:buChar char="•"/>
            </a:pPr>
            <a:r>
              <a:rPr lang="en-US" dirty="0"/>
              <a:t>How sick customers will be quickly removed from the operation</a:t>
            </a:r>
          </a:p>
          <a:p>
            <a:pPr eaLnBrk="1" hangingPunct="1">
              <a:buFont typeface="Arial" charset="0"/>
              <a:buChar char="•"/>
            </a:pPr>
            <a:r>
              <a:rPr lang="en-US" dirty="0"/>
              <a:t>How the cleaning plan will be implemented</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7372821-F8EE-4A4C-BEAE-5199A9B1B6B1}" type="slidenum">
              <a:rPr lang="en-US" sz="1200" b="0" smtClean="0">
                <a:solidFill>
                  <a:schemeClr val="tx1"/>
                </a:solidFill>
              </a:rPr>
              <a:pPr eaLnBrk="1" hangingPunct="1">
                <a:defRPr/>
              </a:pPr>
              <a:t>13</a:t>
            </a:fld>
            <a:endParaRPr lang="en-US" sz="1200" b="0" dirty="0" smtClean="0">
              <a:solidFill>
                <a:schemeClr val="tx1"/>
              </a:solidFill>
            </a:endParaRPr>
          </a:p>
        </p:txBody>
      </p:sp>
      <p:sp>
        <p:nvSpPr>
          <p:cNvPr id="572419" name="Rectangle 2"/>
          <p:cNvSpPr>
            <a:spLocks noGrp="1" noRot="1" noChangeAspect="1" noChangeArrowheads="1" noTextEdit="1"/>
          </p:cNvSpPr>
          <p:nvPr>
            <p:ph type="sldImg"/>
          </p:nvPr>
        </p:nvSpPr>
        <p:spPr>
          <a:xfrm>
            <a:off x="1182688" y="696913"/>
            <a:ext cx="4648200" cy="3486150"/>
          </a:xfrm>
          <a:ln/>
        </p:spPr>
      </p:sp>
      <p:sp>
        <p:nvSpPr>
          <p:cNvPr id="2" name="Notes Placeholder 1"/>
          <p:cNvSpPr>
            <a:spLocks noGrp="1"/>
          </p:cNvSpPr>
          <p:nvPr>
            <p:ph type="body" idx="1"/>
          </p:nvPr>
        </p:nvSpPr>
        <p:spPr/>
        <p:txBody>
          <a:bodyPr/>
          <a:lstStyle/>
          <a:p>
            <a:pPr>
              <a:defRPr/>
            </a:pPr>
            <a:r>
              <a:rPr lang="en-US" b="1" dirty="0" smtClean="0">
                <a:ea typeface="+mn-ea"/>
                <a:cs typeface="+mn-cs"/>
              </a:rPr>
              <a:t>Instructor Notes</a:t>
            </a:r>
          </a:p>
          <a:p>
            <a:pPr marL="114300" indent="-114300" eaLnBrk="1" hangingPunct="1">
              <a:buFontTx/>
              <a:buChar char="•"/>
              <a:defRPr/>
            </a:pPr>
            <a:r>
              <a:rPr lang="en-US" dirty="0" smtClean="0">
                <a:ea typeface="+mn-ea"/>
                <a:cs typeface="+mn-cs"/>
              </a:rPr>
              <a:t>When storing cleaning tools, consider the following:</a:t>
            </a:r>
          </a:p>
          <a:p>
            <a:pPr marL="342900" lvl="1" indent="-114300" eaLnBrk="1" hangingPunct="1">
              <a:buFontTx/>
              <a:buChar char="•"/>
              <a:defRPr/>
            </a:pPr>
            <a:r>
              <a:rPr lang="en-US" dirty="0" smtClean="0">
                <a:ea typeface="+mn-ea"/>
              </a:rPr>
              <a:t>Air-dry towels overnight</a:t>
            </a:r>
          </a:p>
          <a:p>
            <a:pPr marL="342900" lvl="1" indent="-114300" eaLnBrk="1" hangingPunct="1">
              <a:buFontTx/>
              <a:buChar char="•"/>
              <a:defRPr/>
            </a:pPr>
            <a:r>
              <a:rPr lang="en-US" dirty="0" smtClean="0">
                <a:ea typeface="+mn-ea"/>
              </a:rPr>
              <a:t>Hang mops, brooms, and brushes on hooks to air-dry</a:t>
            </a:r>
          </a:p>
          <a:p>
            <a:pPr marL="342900" lvl="1" indent="-114300" eaLnBrk="1" hangingPunct="1">
              <a:buFontTx/>
              <a:buChar char="•"/>
              <a:defRPr/>
            </a:pPr>
            <a:r>
              <a:rPr lang="en-US" dirty="0" smtClean="0">
                <a:ea typeface="+mn-ea"/>
              </a:rPr>
              <a:t>Clean, and rinse buckets. Let them air-dry, and store them with other tools</a:t>
            </a:r>
          </a:p>
          <a:p>
            <a:pPr>
              <a:defRPr/>
            </a:pPr>
            <a:endParaRPr lang="en-US" dirty="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31FE41A-DD89-214A-9D48-47F8E3CAC923}" type="slidenum">
              <a:rPr lang="en-US" sz="1200" b="0" smtClean="0">
                <a:solidFill>
                  <a:schemeClr val="tx1"/>
                </a:solidFill>
              </a:rPr>
              <a:pPr eaLnBrk="1" hangingPunct="1">
                <a:defRPr/>
              </a:pPr>
              <a:t>2</a:t>
            </a:fld>
            <a:endParaRPr lang="en-US" sz="1200" b="0" dirty="0" smtClean="0">
              <a:solidFill>
                <a:schemeClr val="tx1"/>
              </a:solidFill>
            </a:endParaRPr>
          </a:p>
        </p:txBody>
      </p:sp>
      <p:sp>
        <p:nvSpPr>
          <p:cNvPr id="553987" name="Rectangle 2"/>
          <p:cNvSpPr>
            <a:spLocks noGrp="1" noRot="1" noChangeAspect="1" noChangeArrowheads="1" noTextEdit="1"/>
          </p:cNvSpPr>
          <p:nvPr>
            <p:ph type="sldImg"/>
          </p:nvPr>
        </p:nvSpPr>
        <p:spPr>
          <a:xfrm>
            <a:off x="1182688" y="696913"/>
            <a:ext cx="4648200" cy="3486150"/>
          </a:xfrm>
          <a:ln/>
        </p:spPr>
      </p:sp>
      <p:sp>
        <p:nvSpPr>
          <p:cNvPr id="553988" name="Rectangle 3"/>
          <p:cNvSpPr>
            <a:spLocks noGrp="1" noChangeArrowheads="1"/>
          </p:cNvSpPr>
          <p:nvPr>
            <p:ph type="body" idx="1"/>
          </p:nvPr>
        </p:nvSpPr>
        <p:spPr>
          <a:xfrm>
            <a:off x="869950" y="4484688"/>
            <a:ext cx="5607050" cy="46212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228600" indent="-228600" defTabSz="571500" eaLnBrk="1" hangingPunct="1">
              <a:defRPr/>
            </a:pPr>
            <a:endParaRPr lang="en-US" b="1" dirty="0">
              <a:latin typeface="Times New Roman"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E1470029-A89C-3948-A056-70844596351F}" type="slidenum">
              <a:rPr lang="en-US" smtClean="0"/>
              <a:pPr>
                <a:defRPr/>
              </a:pPr>
              <a:t>3</a:t>
            </a:fld>
            <a:endParaRPr lang="en-US" dirty="0"/>
          </a:p>
        </p:txBody>
      </p:sp>
    </p:spTree>
    <p:extLst>
      <p:ext uri="{BB962C8B-B14F-4D97-AF65-F5344CB8AC3E}">
        <p14:creationId xmlns:p14="http://schemas.microsoft.com/office/powerpoint/2010/main" val="299355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1B9E40C4-7859-514A-8DDE-312668C68ACE}"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556035"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xfrm>
            <a:off x="876300" y="4468813"/>
            <a:ext cx="5140325" cy="4294187"/>
          </a:xfrm>
        </p:spPr>
        <p:txBody>
          <a:bodyPr/>
          <a:lstStyle/>
          <a:p>
            <a:pPr marL="114300" indent="-114300" eaLnBrk="1" hangingPunct="1">
              <a:lnSpc>
                <a:spcPct val="80000"/>
              </a:lnSpc>
              <a:spcBef>
                <a:spcPct val="50000"/>
              </a:spcBef>
              <a:defRPr/>
            </a:pPr>
            <a:r>
              <a:rPr lang="en-US" b="1" dirty="0" smtClean="0">
                <a:ea typeface="+mn-ea"/>
                <a:cs typeface="Times New Roman" pitchFamily="18" charset="0"/>
              </a:rPr>
              <a:t>Instructor Notes</a:t>
            </a:r>
          </a:p>
          <a:p>
            <a:pPr marL="114300" indent="-114300" eaLnBrk="1" hangingPunct="1">
              <a:lnSpc>
                <a:spcPct val="80000"/>
              </a:lnSpc>
              <a:spcBef>
                <a:spcPct val="50000"/>
              </a:spcBef>
              <a:buSzPct val="80000"/>
              <a:buFontTx/>
              <a:buChar char="•"/>
              <a:defRPr/>
            </a:pPr>
            <a:r>
              <a:rPr lang="en-US" dirty="0" smtClean="0">
                <a:latin typeface="Times"/>
                <a:ea typeface="+mn-ea"/>
                <a:cs typeface="Times New Roman" pitchFamily="18" charset="0"/>
              </a:rPr>
              <a:t>All surfaces must be cleaned and rinsed. This includes walls, storage shelves, and garbage containers. However, any surface that touches food, such as knives, stockpots, cutting boards, or prep tables, must be cleaned and sanitized.</a:t>
            </a:r>
            <a:endParaRPr lang="en-US" dirty="0" smtClean="0">
              <a:ea typeface="+mn-ea"/>
              <a:cs typeface="+mn-cs"/>
            </a:endParaRPr>
          </a:p>
          <a:p>
            <a:pPr marL="171450" indent="-171450" eaLnBrk="1" hangingPunct="1">
              <a:lnSpc>
                <a:spcPct val="80000"/>
              </a:lnSpc>
              <a:spcBef>
                <a:spcPct val="50000"/>
              </a:spcBef>
              <a:buFont typeface="Arial" pitchFamily="34" charset="0"/>
              <a:buChar char="•"/>
              <a:defRPr/>
            </a:pPr>
            <a:r>
              <a:rPr lang="en-US" b="1" dirty="0" smtClean="0">
                <a:ea typeface="+mn-ea"/>
                <a:cs typeface="Times New Roman" pitchFamily="18" charset="0"/>
              </a:rPr>
              <a:t>Scrape or remove food bits from the surface. </a:t>
            </a:r>
            <a:r>
              <a:rPr lang="en-US" dirty="0" smtClean="0">
                <a:ea typeface="+mn-ea"/>
                <a:cs typeface="Times New Roman" pitchFamily="18" charset="0"/>
              </a:rPr>
              <a:t>Use the correct cleaning tool such as a nylon brush or pad, or a cloth towel.</a:t>
            </a:r>
          </a:p>
          <a:p>
            <a:pPr marL="171450" indent="-171450" eaLnBrk="1" hangingPunct="1">
              <a:lnSpc>
                <a:spcPct val="80000"/>
              </a:lnSpc>
              <a:spcBef>
                <a:spcPct val="50000"/>
              </a:spcBef>
              <a:buFont typeface="Arial" pitchFamily="34" charset="0"/>
              <a:buChar char="•"/>
              <a:defRPr/>
            </a:pPr>
            <a:r>
              <a:rPr lang="en-US" b="1" dirty="0" smtClean="0">
                <a:ea typeface="+mn-ea"/>
                <a:cs typeface="Times New Roman" pitchFamily="18" charset="0"/>
              </a:rPr>
              <a:t>Wash the surface</a:t>
            </a:r>
            <a:r>
              <a:rPr lang="en-US" dirty="0" smtClean="0">
                <a:ea typeface="+mn-ea"/>
                <a:cs typeface="Times New Roman" pitchFamily="18" charset="0"/>
              </a:rPr>
              <a:t>. Prepare the cleaning solution with an approved detergent. Wash the surface with the correct cleaning tool such as a cloth towel.</a:t>
            </a:r>
          </a:p>
          <a:p>
            <a:pPr marL="171450" indent="-171450" eaLnBrk="1" hangingPunct="1">
              <a:lnSpc>
                <a:spcPct val="80000"/>
              </a:lnSpc>
              <a:spcBef>
                <a:spcPct val="50000"/>
              </a:spcBef>
              <a:buFont typeface="Arial" pitchFamily="34" charset="0"/>
              <a:buChar char="•"/>
              <a:defRPr/>
            </a:pPr>
            <a:r>
              <a:rPr lang="en-US" b="1" dirty="0" smtClean="0">
                <a:ea typeface="+mn-ea"/>
                <a:cs typeface="Times New Roman" pitchFamily="18" charset="0"/>
              </a:rPr>
              <a:t>Rinse the surface. </a:t>
            </a:r>
            <a:r>
              <a:rPr lang="en-US" dirty="0" smtClean="0">
                <a:ea typeface="+mn-ea"/>
                <a:cs typeface="Times New Roman" pitchFamily="18" charset="0"/>
              </a:rPr>
              <a:t>Use clean water. Rinse the surface with the correct cleaning tool such as a cloth towel.</a:t>
            </a:r>
          </a:p>
          <a:p>
            <a:pPr marL="171450" indent="-171450" eaLnBrk="1" hangingPunct="1">
              <a:lnSpc>
                <a:spcPct val="80000"/>
              </a:lnSpc>
              <a:spcBef>
                <a:spcPct val="50000"/>
              </a:spcBef>
              <a:buFont typeface="Arial" pitchFamily="34" charset="0"/>
              <a:buChar char="•"/>
              <a:defRPr/>
            </a:pPr>
            <a:r>
              <a:rPr lang="en-US" b="1" dirty="0" smtClean="0">
                <a:ea typeface="+mn-ea"/>
                <a:cs typeface="Times New Roman" pitchFamily="18" charset="0"/>
              </a:rPr>
              <a:t>Sanitize the surface</a:t>
            </a:r>
            <a:r>
              <a:rPr lang="en-US" dirty="0" smtClean="0">
                <a:ea typeface="+mn-ea"/>
                <a:cs typeface="Times New Roman" pitchFamily="18" charset="0"/>
              </a:rPr>
              <a:t>. Use the correct sanitizing solution. Prepare the concentration per manufacturer requirements. Use the correct tool, such as a cloth towel, to sanitize the surface. Make sure the entire surface has come in contact with the sanitizing solution.</a:t>
            </a:r>
          </a:p>
          <a:p>
            <a:pPr marL="171450" indent="-171450" eaLnBrk="1" hangingPunct="1">
              <a:lnSpc>
                <a:spcPct val="80000"/>
              </a:lnSpc>
              <a:spcBef>
                <a:spcPct val="50000"/>
              </a:spcBef>
              <a:buFont typeface="Arial" pitchFamily="34" charset="0"/>
              <a:buChar char="•"/>
              <a:defRPr/>
            </a:pPr>
            <a:r>
              <a:rPr lang="en-US" b="1" dirty="0" smtClean="0">
                <a:ea typeface="+mn-ea"/>
                <a:cs typeface="Times New Roman" pitchFamily="18" charset="0"/>
              </a:rPr>
              <a:t>Allow the surface to air-dry.</a:t>
            </a:r>
          </a:p>
          <a:p>
            <a:pPr marL="114300" indent="-114300" eaLnBrk="1" hangingPunct="1">
              <a:lnSpc>
                <a:spcPct val="80000"/>
              </a:lnSpc>
              <a:spcBef>
                <a:spcPct val="50000"/>
              </a:spcBef>
              <a:defRPr/>
            </a:pPr>
            <a:endParaRPr lang="en-US" dirty="0" smtClean="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5B326563-040B-0B4C-BC93-F8EA2F40934E}" type="slidenum">
              <a:rPr lang="en-US" sz="1200" b="0" smtClean="0">
                <a:solidFill>
                  <a:schemeClr val="tx1"/>
                </a:solidFill>
              </a:rPr>
              <a:pPr eaLnBrk="1" hangingPunct="1">
                <a:defRPr/>
              </a:pPr>
              <a:t>5</a:t>
            </a:fld>
            <a:endParaRPr lang="en-US" sz="1200" b="0" dirty="0" smtClean="0">
              <a:solidFill>
                <a:schemeClr val="tx1"/>
              </a:solidFill>
            </a:endParaRPr>
          </a:p>
        </p:txBody>
      </p:sp>
      <p:sp>
        <p:nvSpPr>
          <p:cNvPr id="558083" name="Rectangle 2"/>
          <p:cNvSpPr>
            <a:spLocks noGrp="1" noRot="1" noChangeAspect="1" noChangeArrowheads="1" noTextEdit="1"/>
          </p:cNvSpPr>
          <p:nvPr>
            <p:ph type="sldImg"/>
          </p:nvPr>
        </p:nvSpPr>
        <p:spPr>
          <a:ln/>
        </p:spPr>
      </p:sp>
      <p:sp>
        <p:nvSpPr>
          <p:cNvPr id="3" name="Notes Placeholder 2"/>
          <p:cNvSpPr>
            <a:spLocks noGrp="1"/>
          </p:cNvSpPr>
          <p:nvPr>
            <p:ph type="body" idx="1"/>
          </p:nvPr>
        </p:nvSpPr>
        <p:spPr>
          <a:xfrm>
            <a:off x="701675" y="4419600"/>
            <a:ext cx="5608638" cy="4183063"/>
          </a:xfrm>
        </p:spPr>
        <p:txBody>
          <a:bodyPr/>
          <a:lstStyle/>
          <a:p>
            <a:pPr>
              <a:defRPr/>
            </a:pPr>
            <a:r>
              <a:rPr lang="en-US" b="1" dirty="0"/>
              <a:t>Instructor Notes</a:t>
            </a:r>
          </a:p>
          <a:p>
            <a:pPr marL="171450" indent="-171450">
              <a:buFont typeface="Arial" pitchFamily="34" charset="0"/>
              <a:buChar char="•"/>
              <a:defRPr/>
            </a:pPr>
            <a:r>
              <a:rPr lang="en-US" dirty="0"/>
              <a:t>Equipment manufacturers will usually provide instructions for cleaning and sanitizing stationary equipment, such as a slicer. </a:t>
            </a:r>
          </a:p>
          <a:p>
            <a:pPr marL="171450" indent="-171450">
              <a:buFont typeface="Arial" pitchFamily="34" charset="0"/>
              <a:buChar char="•"/>
              <a:defRPr/>
            </a:pPr>
            <a:r>
              <a:rPr lang="en-US" dirty="0"/>
              <a:t>Unplug the equipment. </a:t>
            </a:r>
          </a:p>
          <a:p>
            <a:pPr marL="171450" indent="-171450">
              <a:buFont typeface="Arial" pitchFamily="34" charset="0"/>
              <a:buChar char="•"/>
              <a:defRPr/>
            </a:pPr>
            <a:r>
              <a:rPr lang="en-US" dirty="0"/>
              <a:t>Take the removable parts off the equipment. Wash, rinse, and sanitize them by hand. You can also run the parts through a dishwasher if allowed.</a:t>
            </a:r>
          </a:p>
          <a:p>
            <a:pPr marL="171450" indent="-171450">
              <a:buFont typeface="Arial" pitchFamily="34" charset="0"/>
              <a:buChar char="•"/>
              <a:defRPr/>
            </a:pPr>
            <a:r>
              <a:rPr lang="en-US" dirty="0"/>
              <a:t>Scrape or remove food from the equipment surfaces.</a:t>
            </a:r>
          </a:p>
          <a:p>
            <a:pPr marL="171450" indent="-171450">
              <a:buFont typeface="Arial" pitchFamily="34" charset="0"/>
              <a:buChar char="•"/>
              <a:defRPr/>
            </a:pPr>
            <a:r>
              <a:rPr lang="en-US" dirty="0"/>
              <a:t>Wash the equipment surfaces. Use a cleaning solution prepared with an approved detergent. Wash the equipment with the correct cleaning tool such as a nylon brush or pad, or a cloth towel.</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B802519-3C23-5441-8829-74FE9012A68B}" type="slidenum">
              <a:rPr lang="en-US" sz="1200" b="0" smtClean="0">
                <a:solidFill>
                  <a:schemeClr val="tx1"/>
                </a:solidFill>
              </a:rPr>
              <a:pPr eaLnBrk="1" hangingPunct="1">
                <a:defRPr/>
              </a:pPr>
              <a:t>6</a:t>
            </a:fld>
            <a:endParaRPr lang="en-US" sz="1200" b="0" dirty="0" smtClean="0">
              <a:solidFill>
                <a:schemeClr val="tx1"/>
              </a:solidFill>
            </a:endParaRPr>
          </a:p>
        </p:txBody>
      </p:sp>
      <p:sp>
        <p:nvSpPr>
          <p:cNvPr id="559107" name="Rectangle 2"/>
          <p:cNvSpPr>
            <a:spLocks noGrp="1" noRot="1" noChangeAspect="1" noChangeArrowheads="1" noTextEdit="1"/>
          </p:cNvSpPr>
          <p:nvPr>
            <p:ph type="sldImg"/>
          </p:nvPr>
        </p:nvSpPr>
        <p:spPr>
          <a:ln/>
        </p:spPr>
      </p:sp>
      <p:sp>
        <p:nvSpPr>
          <p:cNvPr id="5" name="Notes Placeholder 2"/>
          <p:cNvSpPr>
            <a:spLocks noGrp="1"/>
          </p:cNvSpPr>
          <p:nvPr>
            <p:ph type="body" idx="3"/>
          </p:nvPr>
        </p:nvSpPr>
        <p:spPr>
          <a:xfrm>
            <a:off x="701675" y="4416425"/>
            <a:ext cx="5608638" cy="4183063"/>
          </a:xfrm>
        </p:spPr>
        <p:txBody>
          <a:bodyPr/>
          <a:lstStyle/>
          <a:p>
            <a:pPr marL="0" indent="0">
              <a:defRPr/>
            </a:pPr>
            <a:r>
              <a:rPr lang="en-US" b="1" dirty="0" smtClean="0"/>
              <a:t>Instructor Notes</a:t>
            </a:r>
          </a:p>
          <a:p>
            <a:pPr marL="171450" indent="-171450">
              <a:buFont typeface="Arial" pitchFamily="34" charset="0"/>
              <a:buChar char="•"/>
              <a:defRPr/>
            </a:pPr>
            <a:r>
              <a:rPr lang="en-US" dirty="0" smtClean="0"/>
              <a:t>Rinse </a:t>
            </a:r>
            <a:r>
              <a:rPr lang="en-US" dirty="0"/>
              <a:t>the equipment surfaces with clean water. Use a cloth towel or other correct tool.</a:t>
            </a:r>
          </a:p>
          <a:p>
            <a:pPr marL="171450" indent="-171450">
              <a:buFont typeface="Arial" pitchFamily="34" charset="0"/>
              <a:buChar char="•"/>
              <a:defRPr/>
            </a:pPr>
            <a:r>
              <a:rPr lang="en-US" dirty="0"/>
              <a:t>Sanitize the equipment surfaces. The food handler in the </a:t>
            </a:r>
            <a:r>
              <a:rPr lang="en-US" dirty="0" smtClean="0"/>
              <a:t>photo </a:t>
            </a:r>
            <a:r>
              <a:rPr lang="en-US" dirty="0"/>
              <a:t>is sanitizing the surfaces of a slicer. Make sure the sanitizer comes in contact with each surface. The concentration of the sanitizer must meet requirements.</a:t>
            </a:r>
          </a:p>
          <a:p>
            <a:pPr marL="171450" indent="-171450">
              <a:buFont typeface="Arial" pitchFamily="34" charset="0"/>
              <a:buChar char="•"/>
              <a:defRPr/>
            </a:pPr>
            <a:r>
              <a:rPr lang="en-US" dirty="0"/>
              <a:t>Allow all surfaces to air-dry. </a:t>
            </a:r>
          </a:p>
          <a:p>
            <a:pPr marL="171450" indent="-171450">
              <a:buFont typeface="Arial" pitchFamily="34" charset="0"/>
              <a:buChar char="•"/>
              <a:defRPr/>
            </a:pPr>
            <a:r>
              <a:rPr lang="en-US" dirty="0"/>
              <a:t>Put the unit back together.</a:t>
            </a:r>
          </a:p>
          <a:p>
            <a:endParaRPr 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205C36B-572E-4F41-AABF-3F7DE1CFC76B}"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560131" name="Rectangle 2"/>
          <p:cNvSpPr>
            <a:spLocks noGrp="1" noRot="1" noChangeAspect="1" noChangeArrowheads="1" noTextEdit="1"/>
          </p:cNvSpPr>
          <p:nvPr>
            <p:ph type="sldImg"/>
          </p:nvPr>
        </p:nvSpPr>
        <p:spPr>
          <a:ln/>
        </p:spPr>
      </p:sp>
      <p:sp>
        <p:nvSpPr>
          <p:cNvPr id="560133" name="Notes Placeholder 2"/>
          <p:cNvSpPr>
            <a:spLocks noGrp="1"/>
          </p:cNvSpPr>
          <p:nvPr>
            <p:ph type="body" idx="1"/>
          </p:nvPr>
        </p:nvSpPr>
        <p:spPr>
          <a:xfrm>
            <a:off x="701675" y="4533900"/>
            <a:ext cx="5608638" cy="4183063"/>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eaLnBrk="1" hangingPunct="1">
              <a:buFont typeface="Arial" charset="0"/>
              <a:buChar char="•"/>
            </a:pPr>
            <a:r>
              <a:rPr lang="en-US" dirty="0"/>
              <a:t>Some pieces of equipment, such as soft-serve yogurt machines, are designed to have cleaning and sanitizing solutions pumped through them. Since many of them hold and dispense TCS food, they must be cleaned and sanitized every day unless otherwise indicated by the manufacturer. You should also check your local regulatory requirements.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114300" eaLnBrk="1" hangingPunct="1">
              <a:lnSpc>
                <a:spcPct val="80000"/>
              </a:lnSpc>
              <a:spcBef>
                <a:spcPct val="50000"/>
              </a:spcBef>
              <a:defRPr/>
            </a:pPr>
            <a:r>
              <a:rPr lang="en-US" b="1" dirty="0" smtClean="0"/>
              <a:t>Instructor</a:t>
            </a:r>
            <a:r>
              <a:rPr lang="en-US" b="1" baseline="0" dirty="0" smtClean="0"/>
              <a:t> Notes</a:t>
            </a:r>
            <a:r>
              <a:rPr lang="en-US" b="1" baseline="0" dirty="0" smtClean="0"/>
              <a:t>:</a:t>
            </a:r>
            <a:endParaRPr lang="en-US" sz="1200" b="1" kern="1200" dirty="0" smtClean="0">
              <a:solidFill>
                <a:schemeClr val="tx1"/>
              </a:solidFill>
              <a:latin typeface="Times New Roman" pitchFamily="18" charset="0"/>
              <a:ea typeface="ＭＳ Ｐゴシック" charset="0"/>
              <a:cs typeface="Times New Roman" pitchFamily="18" charset="0"/>
            </a:endParaRPr>
          </a:p>
          <a:p>
            <a:pPr marL="114300" indent="-114300" eaLnBrk="1" hangingPunct="1">
              <a:lnSpc>
                <a:spcPct val="80000"/>
              </a:lnSpc>
              <a:spcBef>
                <a:spcPct val="50000"/>
              </a:spcBef>
              <a:buSzPct val="80000"/>
              <a:buFontTx/>
              <a:buChar char="•"/>
              <a:defRPr/>
            </a:pPr>
            <a:r>
              <a:rPr lang="en-US" dirty="0" smtClean="0">
                <a:latin typeface="+mn-lt"/>
                <a:ea typeface="+mn-ea"/>
                <a:cs typeface="+mn-cs"/>
              </a:rPr>
              <a:t>Operations </a:t>
            </a:r>
            <a:r>
              <a:rPr lang="en-US" dirty="0">
                <a:latin typeface="+mn-lt"/>
                <a:ea typeface="+mn-ea"/>
                <a:cs typeface="+mn-cs"/>
              </a:rPr>
              <a:t>using high-temperature dishwashing machines must provide </a:t>
            </a:r>
            <a:r>
              <a:rPr lang="en-US" dirty="0" smtClean="0">
                <a:latin typeface="+mn-lt"/>
                <a:ea typeface="+mn-ea"/>
                <a:cs typeface="+mn-cs"/>
              </a:rPr>
              <a:t>staff</a:t>
            </a:r>
            <a:r>
              <a:rPr lang="en-US" baseline="0" dirty="0" smtClean="0">
                <a:latin typeface="+mn-lt"/>
                <a:ea typeface="+mn-ea"/>
                <a:cs typeface="+mn-cs"/>
              </a:rPr>
              <a:t> </a:t>
            </a:r>
            <a:r>
              <a:rPr lang="en-US" dirty="0" smtClean="0">
                <a:latin typeface="+mn-lt"/>
                <a:ea typeface="+mn-ea"/>
                <a:cs typeface="+mn-cs"/>
              </a:rPr>
              <a:t>with </a:t>
            </a:r>
            <a:r>
              <a:rPr lang="en-US" dirty="0">
                <a:latin typeface="+mn-lt"/>
                <a:ea typeface="+mn-ea"/>
                <a:cs typeface="+mn-cs"/>
              </a:rPr>
              <a:t>an easy and quick way to measure the surface temperatures of items being sanitized</a:t>
            </a:r>
            <a:r>
              <a:rPr lang="en-US" dirty="0" smtClean="0">
                <a:latin typeface="+mn-lt"/>
                <a:ea typeface="+mn-ea"/>
                <a:cs typeface="+mn-cs"/>
              </a:rPr>
              <a:t>.</a:t>
            </a:r>
          </a:p>
          <a:p>
            <a:pPr marL="114300" indent="-114300" eaLnBrk="1" hangingPunct="1">
              <a:lnSpc>
                <a:spcPct val="80000"/>
              </a:lnSpc>
              <a:spcBef>
                <a:spcPct val="50000"/>
              </a:spcBef>
              <a:buSzPct val="80000"/>
              <a:buFontTx/>
              <a:buChar char="•"/>
              <a:defRPr/>
            </a:pPr>
            <a:r>
              <a:rPr lang="en-US" dirty="0" smtClean="0">
                <a:latin typeface="+mn-lt"/>
                <a:ea typeface="+mn-ea"/>
                <a:cs typeface="+mn-cs"/>
              </a:rPr>
              <a:t>The method </a:t>
            </a:r>
            <a:r>
              <a:rPr lang="en-US" dirty="0">
                <a:latin typeface="+mn-lt"/>
                <a:ea typeface="+mn-ea"/>
                <a:cs typeface="+mn-cs"/>
              </a:rPr>
              <a:t>used must provide an irreversible record of the highest temperature reached during the sanitizing rinse. This ensures that the dishwasher can reach correct sanitizing temperatures during operation</a:t>
            </a:r>
            <a:r>
              <a:rPr lang="en-US" dirty="0" smtClean="0">
                <a:latin typeface="+mn-lt"/>
                <a:ea typeface="+mn-ea"/>
                <a:cs typeface="+mn-cs"/>
              </a:rPr>
              <a:t>.</a:t>
            </a:r>
          </a:p>
          <a:p>
            <a:pPr marL="114300" indent="-114300" eaLnBrk="1" hangingPunct="1">
              <a:lnSpc>
                <a:spcPct val="80000"/>
              </a:lnSpc>
              <a:spcBef>
                <a:spcPct val="50000"/>
              </a:spcBef>
              <a:buSzPct val="80000"/>
              <a:buFontTx/>
              <a:buChar char="•"/>
              <a:defRPr/>
            </a:pPr>
            <a:r>
              <a:rPr lang="en-US" dirty="0" smtClean="0">
                <a:latin typeface="+mn-lt"/>
                <a:ea typeface="+mn-ea"/>
                <a:cs typeface="+mn-cs"/>
              </a:rPr>
              <a:t>Maximum </a:t>
            </a:r>
            <a:r>
              <a:rPr lang="en-US" dirty="0">
                <a:latin typeface="+mn-lt"/>
                <a:ea typeface="+mn-ea"/>
                <a:cs typeface="+mn-cs"/>
              </a:rPr>
              <a:t>registering thermometers or heat sensitive tape are good tools for checking temperatures.</a:t>
            </a:r>
            <a:endParaRPr lang="en-US" dirty="0" smtClean="0"/>
          </a:p>
          <a:p>
            <a:endParaRPr lang="en-US" dirty="0"/>
          </a:p>
        </p:txBody>
      </p:sp>
      <p:sp>
        <p:nvSpPr>
          <p:cNvPr id="4" name="Slide Number Placeholder 3"/>
          <p:cNvSpPr>
            <a:spLocks noGrp="1"/>
          </p:cNvSpPr>
          <p:nvPr>
            <p:ph type="sldNum" sz="quarter" idx="10"/>
          </p:nvPr>
        </p:nvSpPr>
        <p:spPr/>
        <p:txBody>
          <a:bodyPr/>
          <a:lstStyle/>
          <a:p>
            <a:fld id="{6E113976-0BB7-43CD-B8AA-A45C1DB02039}" type="slidenum">
              <a:rPr lang="en-US" smtClean="0"/>
              <a:t>8</a:t>
            </a:fld>
            <a:endParaRPr lang="en-US" dirty="0"/>
          </a:p>
        </p:txBody>
      </p:sp>
    </p:spTree>
    <p:extLst>
      <p:ext uri="{BB962C8B-B14F-4D97-AF65-F5344CB8AC3E}">
        <p14:creationId xmlns:p14="http://schemas.microsoft.com/office/powerpoint/2010/main" val="3029565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FEBA1611-5321-D243-88F0-6DEC70DDF319}"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563203" name="Rectangle 2"/>
          <p:cNvSpPr>
            <a:spLocks noGrp="1" noRot="1" noChangeAspect="1" noChangeArrowheads="1" noTextEdit="1"/>
          </p:cNvSpPr>
          <p:nvPr>
            <p:ph type="sldImg"/>
          </p:nvPr>
        </p:nvSpPr>
        <p:spPr>
          <a:xfrm>
            <a:off x="1182688" y="696913"/>
            <a:ext cx="4648200" cy="3486150"/>
          </a:xfrm>
          <a:ln/>
        </p:spPr>
      </p:sp>
      <p:sp>
        <p:nvSpPr>
          <p:cNvPr id="563204" name="Rectangle 3"/>
          <p:cNvSpPr>
            <a:spLocks noGrp="1" noChangeArrowheads="1"/>
          </p:cNvSpPr>
          <p:nvPr>
            <p:ph type="body" idx="1"/>
          </p:nvPr>
        </p:nvSpPr>
        <p:spPr>
          <a:xfrm>
            <a:off x="876300" y="4484688"/>
            <a:ext cx="5607050" cy="46212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93571" tIns="46785" rIns="93571" bIns="46785"/>
          <a:lstStyle/>
          <a:p>
            <a:pPr eaLnBrk="1" hangingPunct="1">
              <a:defRPr/>
            </a:pPr>
            <a:endParaRPr lang="en-US" b="1" dirty="0">
              <a:latin typeface="Times New Roman"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70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3"/>
          <p:cNvSpPr>
            <a:spLocks noGrp="1" noChangeArrowheads="1"/>
          </p:cNvSpPr>
          <p:nvPr>
            <p:ph type="body" idx="1"/>
          </p:nvPr>
        </p:nvSpPr>
        <p:spPr>
          <a:xfrm>
            <a:off x="393192" y="1143000"/>
            <a:ext cx="7158228" cy="4169205"/>
          </a:xfrm>
        </p:spPr>
        <p:txBody>
          <a:bodyPr/>
          <a:lstStyle/>
          <a:p>
            <a:pPr marL="0" indent="0" eaLnBrk="1" hangingPunct="1">
              <a:defRPr/>
            </a:pPr>
            <a:r>
              <a:rPr lang="en-US" dirty="0">
                <a:latin typeface="Arial Narrow" charset="0"/>
                <a:cs typeface="+mn-cs"/>
              </a:rPr>
              <a:t>Cleaning up after people who get sick:</a:t>
            </a:r>
          </a:p>
          <a:p>
            <a:pPr lvl="1" eaLnBrk="1" hangingPunct="1">
              <a:defRPr/>
            </a:pPr>
            <a:r>
              <a:rPr lang="en-US" dirty="0">
                <a:latin typeface="Arial Narrow" charset="0"/>
              </a:rPr>
              <a:t>Diarrhea and vomit in the </a:t>
            </a:r>
            <a:r>
              <a:rPr lang="en-US" dirty="0" smtClean="0">
                <a:latin typeface="Arial Narrow" charset="0"/>
              </a:rPr>
              <a:t>operation </a:t>
            </a:r>
            <a:r>
              <a:rPr lang="en-US" dirty="0">
                <a:latin typeface="Arial Narrow" charset="0"/>
              </a:rPr>
              <a:t>must be cleaned up </a:t>
            </a:r>
            <a:r>
              <a:rPr lang="en-US" dirty="0" smtClean="0">
                <a:latin typeface="Arial Narrow" charset="0"/>
              </a:rPr>
              <a:t>correctly</a:t>
            </a:r>
            <a:endParaRPr lang="en-US" dirty="0">
              <a:latin typeface="Arial Narrow" charset="0"/>
            </a:endParaRPr>
          </a:p>
          <a:p>
            <a:pPr lvl="2" eaLnBrk="1" hangingPunct="1">
              <a:defRPr/>
            </a:pPr>
            <a:r>
              <a:rPr lang="en-US" dirty="0">
                <a:latin typeface="Arial Narrow" charset="0"/>
              </a:rPr>
              <a:t>It can carry Norovirus, which is highly </a:t>
            </a:r>
            <a:r>
              <a:rPr lang="en-US" dirty="0" smtClean="0">
                <a:latin typeface="Arial Narrow" charset="0"/>
              </a:rPr>
              <a:t>contagious </a:t>
            </a:r>
            <a:endParaRPr lang="en-US" dirty="0">
              <a:latin typeface="Arial Narrow" charset="0"/>
            </a:endParaRPr>
          </a:p>
          <a:p>
            <a:pPr lvl="1" eaLnBrk="1" hangingPunct="1">
              <a:defRPr/>
            </a:pPr>
            <a:r>
              <a:rPr lang="en-US" dirty="0">
                <a:latin typeface="Arial Narrow" charset="0"/>
              </a:rPr>
              <a:t>Correct cleanup can prevent food from becoming </a:t>
            </a:r>
            <a:r>
              <a:rPr lang="en-US" dirty="0" smtClean="0">
                <a:latin typeface="Arial Narrow" charset="0"/>
              </a:rPr>
              <a:t/>
            </a:r>
            <a:br>
              <a:rPr lang="en-US" dirty="0" smtClean="0">
                <a:latin typeface="Arial Narrow" charset="0"/>
              </a:rPr>
            </a:br>
            <a:r>
              <a:rPr lang="en-US" dirty="0" smtClean="0">
                <a:latin typeface="Arial Narrow" charset="0"/>
              </a:rPr>
              <a:t>contaminated </a:t>
            </a:r>
            <a:r>
              <a:rPr lang="en-US" dirty="0">
                <a:latin typeface="Arial Narrow" charset="0"/>
              </a:rPr>
              <a:t>and keep others from getting </a:t>
            </a:r>
            <a:r>
              <a:rPr lang="en-US" dirty="0" smtClean="0">
                <a:latin typeface="Arial Narrow" charset="0"/>
              </a:rPr>
              <a:t>sick</a:t>
            </a:r>
          </a:p>
          <a:p>
            <a:pPr lvl="1" eaLnBrk="1" hangingPunct="1">
              <a:defRPr/>
            </a:pPr>
            <a:r>
              <a:rPr lang="en-US" dirty="0">
                <a:latin typeface="Arial Narrow"/>
                <a:cs typeface="Arial Narrow"/>
              </a:rPr>
              <a:t>Check with your local regulatory authority regarding </a:t>
            </a:r>
            <a:r>
              <a:rPr lang="en-US" dirty="0" smtClean="0">
                <a:latin typeface="Arial Narrow"/>
                <a:cs typeface="Arial Narrow"/>
              </a:rPr>
              <a:t/>
            </a:r>
            <a:br>
              <a:rPr lang="en-US" dirty="0" smtClean="0">
                <a:latin typeface="Arial Narrow"/>
                <a:cs typeface="Arial Narrow"/>
              </a:rPr>
            </a:br>
            <a:r>
              <a:rPr lang="en-US" dirty="0" smtClean="0">
                <a:latin typeface="Arial Narrow"/>
                <a:cs typeface="Arial Narrow"/>
              </a:rPr>
              <a:t>requirements </a:t>
            </a:r>
            <a:r>
              <a:rPr lang="en-US" dirty="0">
                <a:latin typeface="Arial Narrow"/>
                <a:cs typeface="Arial Narrow"/>
              </a:rPr>
              <a:t>for cleaning up vomit and diarrhea. A </a:t>
            </a:r>
            <a:br>
              <a:rPr lang="en-US" dirty="0">
                <a:latin typeface="Arial Narrow"/>
                <a:cs typeface="Arial Narrow"/>
              </a:rPr>
            </a:br>
            <a:r>
              <a:rPr lang="en-US" dirty="0">
                <a:latin typeface="Arial Narrow"/>
                <a:cs typeface="Arial Narrow"/>
              </a:rPr>
              <a:t>written cleanup plan may be required. </a:t>
            </a:r>
          </a:p>
        </p:txBody>
      </p:sp>
      <p:sp>
        <p:nvSpPr>
          <p:cNvPr id="280579" name="Text Box 1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10-10</a:t>
            </a:r>
          </a:p>
        </p:txBody>
      </p:sp>
      <p:sp>
        <p:nvSpPr>
          <p:cNvPr id="280580" name="Rectangle 13"/>
          <p:cNvSpPr>
            <a:spLocks noGrp="1" noChangeArrowheads="1"/>
          </p:cNvSpPr>
          <p:nvPr>
            <p:ph type="title"/>
          </p:nvPr>
        </p:nvSpPr>
        <p:spPr>
          <a:xfrm>
            <a:off x="393192" y="158750"/>
            <a:ext cx="8240713" cy="519112"/>
          </a:xfrm>
        </p:spPr>
        <p:txBody>
          <a:bodyPr/>
          <a:lstStyle/>
          <a:p>
            <a:pPr eaLnBrk="1" hangingPunct="1">
              <a:defRPr/>
            </a:pPr>
            <a:r>
              <a:rPr lang="en-US" dirty="0">
                <a:latin typeface="Arial Narrow" charset="0"/>
                <a:cs typeface="+mj-cs"/>
              </a:rPr>
              <a:t>Cleaning and Sanitizing in the Operation</a:t>
            </a:r>
          </a:p>
        </p:txBody>
      </p:sp>
    </p:spTree>
    <p:extLst>
      <p:ext uri="{BB962C8B-B14F-4D97-AF65-F5344CB8AC3E}">
        <p14:creationId xmlns:p14="http://schemas.microsoft.com/office/powerpoint/2010/main" val="153369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3"/>
          <p:cNvSpPr>
            <a:spLocks noGrp="1" noChangeArrowheads="1"/>
          </p:cNvSpPr>
          <p:nvPr>
            <p:ph type="body" idx="1"/>
          </p:nvPr>
        </p:nvSpPr>
        <p:spPr>
          <a:xfrm>
            <a:off x="393192" y="1143000"/>
            <a:ext cx="7140930" cy="4990257"/>
          </a:xfrm>
        </p:spPr>
        <p:txBody>
          <a:bodyPr/>
          <a:lstStyle/>
          <a:p>
            <a:pPr marL="0" indent="0" eaLnBrk="1" hangingPunct="1">
              <a:defRPr/>
            </a:pPr>
            <a:r>
              <a:rPr lang="en-US" dirty="0">
                <a:latin typeface="Arial Narrow" charset="0"/>
                <a:cs typeface="+mn-cs"/>
              </a:rPr>
              <a:t>Consider the following when developing a plan for cleaning up vomit and diarrhea:</a:t>
            </a:r>
            <a:endParaRPr lang="en-US" i="1" dirty="0">
              <a:latin typeface="Arial Narrow" charset="0"/>
              <a:cs typeface="+mn-cs"/>
            </a:endParaRPr>
          </a:p>
          <a:p>
            <a:pPr lvl="1" eaLnBrk="1" hangingPunct="1">
              <a:defRPr/>
            </a:pPr>
            <a:r>
              <a:rPr lang="en-US" dirty="0">
                <a:latin typeface="Arial Narrow" charset="0"/>
              </a:rPr>
              <a:t>How you will contain liquid and airborne substances, and remove them from the operation</a:t>
            </a:r>
          </a:p>
          <a:p>
            <a:pPr lvl="1" eaLnBrk="1" hangingPunct="1">
              <a:defRPr/>
            </a:pPr>
            <a:r>
              <a:rPr lang="en-US" dirty="0">
                <a:latin typeface="Arial Narrow" charset="0"/>
              </a:rPr>
              <a:t>How you will clean, sanitize, and disinfect surfaces</a:t>
            </a:r>
          </a:p>
          <a:p>
            <a:pPr lvl="1" eaLnBrk="1" hangingPunct="1">
              <a:defRPr/>
            </a:pPr>
            <a:r>
              <a:rPr lang="en-US" dirty="0">
                <a:latin typeface="Arial Narrow" charset="0"/>
              </a:rPr>
              <a:t>When to throw away food that may have been contaminated</a:t>
            </a:r>
          </a:p>
          <a:p>
            <a:pPr lvl="1" eaLnBrk="1" hangingPunct="1">
              <a:defRPr/>
            </a:pPr>
            <a:r>
              <a:rPr lang="en-US" dirty="0">
                <a:latin typeface="Arial Narrow" charset="0"/>
              </a:rPr>
              <a:t>What equipment is needed to clean up these substances, and how it will be cleaned and disinfected after use</a:t>
            </a:r>
          </a:p>
          <a:p>
            <a:pPr lvl="1" eaLnBrk="1" hangingPunct="1">
              <a:defRPr/>
            </a:pPr>
            <a:r>
              <a:rPr lang="en-US" dirty="0">
                <a:latin typeface="Arial Narrow" charset="0"/>
              </a:rPr>
              <a:t>When a food handler must wear personal protective equipment</a:t>
            </a:r>
          </a:p>
        </p:txBody>
      </p:sp>
      <p:sp>
        <p:nvSpPr>
          <p:cNvPr id="281603" name="Text Box 1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10-11</a:t>
            </a:r>
          </a:p>
        </p:txBody>
      </p:sp>
      <p:sp>
        <p:nvSpPr>
          <p:cNvPr id="281604" name="Rectangle 13"/>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Cleaning and Sanitizing in the Operation</a:t>
            </a:r>
          </a:p>
        </p:txBody>
      </p:sp>
    </p:spTree>
    <p:extLst>
      <p:ext uri="{BB962C8B-B14F-4D97-AF65-F5344CB8AC3E}">
        <p14:creationId xmlns:p14="http://schemas.microsoft.com/office/powerpoint/2010/main" val="2547654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3"/>
          <p:cNvSpPr>
            <a:spLocks noGrp="1" noChangeArrowheads="1"/>
          </p:cNvSpPr>
          <p:nvPr>
            <p:ph type="body" idx="1"/>
          </p:nvPr>
        </p:nvSpPr>
        <p:spPr>
          <a:xfrm>
            <a:off x="393192" y="1143000"/>
            <a:ext cx="7172416" cy="4874798"/>
          </a:xfrm>
        </p:spPr>
        <p:txBody>
          <a:bodyPr/>
          <a:lstStyle/>
          <a:p>
            <a:pPr marL="0" indent="0" eaLnBrk="1" hangingPunct="1">
              <a:defRPr/>
            </a:pPr>
            <a:r>
              <a:rPr lang="en-US" dirty="0">
                <a:latin typeface="Arial Narrow" charset="0"/>
                <a:cs typeface="+mn-cs"/>
              </a:rPr>
              <a:t>Develop a plan for cleaning up vomit and diarrhea: </a:t>
            </a:r>
            <a:endParaRPr lang="en-US" sz="1800" i="1" dirty="0">
              <a:latin typeface="Arial Narrow" charset="0"/>
              <a:cs typeface="+mn-cs"/>
            </a:endParaRPr>
          </a:p>
          <a:p>
            <a:pPr lvl="1" eaLnBrk="1" hangingPunct="1">
              <a:defRPr/>
            </a:pPr>
            <a:r>
              <a:rPr lang="en-US" dirty="0">
                <a:latin typeface="Arial Narrow" charset="0"/>
              </a:rPr>
              <a:t>How staff will be notified of the correct procedures for containing, cleaning, and disinfecting these substances</a:t>
            </a:r>
          </a:p>
          <a:p>
            <a:pPr lvl="1" eaLnBrk="1" hangingPunct="1">
              <a:defRPr/>
            </a:pPr>
            <a:r>
              <a:rPr lang="en-US" dirty="0">
                <a:latin typeface="Arial Narrow" charset="0"/>
              </a:rPr>
              <a:t>How to segregate contaminated areas from other areas</a:t>
            </a:r>
          </a:p>
          <a:p>
            <a:pPr lvl="1" eaLnBrk="1" hangingPunct="1">
              <a:defRPr/>
            </a:pPr>
            <a:r>
              <a:rPr lang="en-US" dirty="0">
                <a:latin typeface="Arial Narrow" charset="0"/>
              </a:rPr>
              <a:t>When staff must be restricted from working with or around food or excluded from working in the operation</a:t>
            </a:r>
          </a:p>
          <a:p>
            <a:pPr lvl="1" eaLnBrk="1" hangingPunct="1">
              <a:defRPr/>
            </a:pPr>
            <a:r>
              <a:rPr lang="en-US" dirty="0">
                <a:latin typeface="Arial Narrow" charset="0"/>
              </a:rPr>
              <a:t>How sick customers will be quickly removed from the operation</a:t>
            </a:r>
          </a:p>
          <a:p>
            <a:pPr lvl="1" eaLnBrk="1" hangingPunct="1">
              <a:defRPr/>
            </a:pPr>
            <a:r>
              <a:rPr lang="en-US" dirty="0">
                <a:latin typeface="Arial Narrow" charset="0"/>
              </a:rPr>
              <a:t>How the cleaning plan will be implemented</a:t>
            </a:r>
          </a:p>
        </p:txBody>
      </p:sp>
      <p:sp>
        <p:nvSpPr>
          <p:cNvPr id="282627" name="Text Box 1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10-12</a:t>
            </a:r>
          </a:p>
        </p:txBody>
      </p:sp>
      <p:sp>
        <p:nvSpPr>
          <p:cNvPr id="282628" name="Rectangle 13"/>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Cleaning and Sanitizing in the Operation</a:t>
            </a:r>
          </a:p>
        </p:txBody>
      </p:sp>
    </p:spTree>
    <p:extLst>
      <p:ext uri="{BB962C8B-B14F-4D97-AF65-F5344CB8AC3E}">
        <p14:creationId xmlns:p14="http://schemas.microsoft.com/office/powerpoint/2010/main" val="1315922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Grp="1" noChangeArrowheads="1"/>
          </p:cNvSpPr>
          <p:nvPr>
            <p:ph type="body" idx="1"/>
          </p:nvPr>
        </p:nvSpPr>
        <p:spPr>
          <a:xfrm>
            <a:off x="393192" y="1143000"/>
            <a:ext cx="5051425" cy="4229100"/>
          </a:xfrm>
        </p:spPr>
        <p:txBody>
          <a:bodyPr/>
          <a:lstStyle/>
          <a:p>
            <a:pPr marL="0" indent="0" eaLnBrk="1" hangingPunct="1">
              <a:defRPr/>
            </a:pPr>
            <a:r>
              <a:rPr lang="en-US" dirty="0" smtClean="0">
                <a:solidFill>
                  <a:srgbClr val="D22002"/>
                </a:solidFill>
                <a:latin typeface="Arial Narrow" charset="0"/>
                <a:cs typeface="+mn-cs"/>
              </a:rPr>
              <a:t>NEVER:</a:t>
            </a:r>
            <a:endParaRPr lang="en-US" dirty="0">
              <a:solidFill>
                <a:srgbClr val="D22002"/>
              </a:solidFill>
              <a:latin typeface="Arial Narrow" charset="0"/>
              <a:cs typeface="+mn-cs"/>
            </a:endParaRPr>
          </a:p>
          <a:p>
            <a:pPr lvl="1" eaLnBrk="1" hangingPunct="1">
              <a:defRPr/>
            </a:pPr>
            <a:r>
              <a:rPr lang="en-US" dirty="0">
                <a:latin typeface="Arial Narrow" charset="0"/>
              </a:rPr>
              <a:t>Dump mop water or other liquid waste into toilets or urinals</a:t>
            </a:r>
          </a:p>
          <a:p>
            <a:pPr lvl="1" eaLnBrk="1" hangingPunct="1">
              <a:defRPr/>
            </a:pPr>
            <a:r>
              <a:rPr lang="en-US" dirty="0">
                <a:latin typeface="Arial Narrow" charset="0"/>
              </a:rPr>
              <a:t>Clean tools in sinks used </a:t>
            </a:r>
            <a:r>
              <a:rPr lang="en-US" dirty="0" smtClean="0">
                <a:latin typeface="Arial Narrow" charset="0"/>
              </a:rPr>
              <a:t>for</a:t>
            </a:r>
            <a:endParaRPr lang="en-US" dirty="0">
              <a:latin typeface="Arial Narrow" charset="0"/>
            </a:endParaRPr>
          </a:p>
          <a:p>
            <a:pPr lvl="2" eaLnBrk="1" hangingPunct="1">
              <a:defRPr/>
            </a:pPr>
            <a:r>
              <a:rPr lang="en-US" dirty="0">
                <a:latin typeface="Arial Narrow" charset="0"/>
              </a:rPr>
              <a:t> Handwashing</a:t>
            </a:r>
          </a:p>
          <a:p>
            <a:pPr lvl="2" eaLnBrk="1" hangingPunct="1">
              <a:defRPr/>
            </a:pPr>
            <a:r>
              <a:rPr lang="en-US" dirty="0">
                <a:latin typeface="Arial Narrow" charset="0"/>
              </a:rPr>
              <a:t> Food prep</a:t>
            </a:r>
          </a:p>
          <a:p>
            <a:pPr lvl="2" eaLnBrk="1" hangingPunct="1">
              <a:defRPr/>
            </a:pPr>
            <a:r>
              <a:rPr lang="en-US" dirty="0">
                <a:latin typeface="Arial Narrow" charset="0"/>
              </a:rPr>
              <a:t> Dishwashing</a:t>
            </a:r>
          </a:p>
          <a:p>
            <a:pPr marL="1028700" lvl="2" indent="-342900" eaLnBrk="1" hangingPunct="1">
              <a:buFont typeface="Wingdings" charset="0"/>
              <a:buNone/>
              <a:defRPr/>
            </a:pPr>
            <a:endParaRPr lang="en-US" dirty="0">
              <a:latin typeface="Arial Narrow" charset="0"/>
            </a:endParaRPr>
          </a:p>
        </p:txBody>
      </p:sp>
      <p:pic>
        <p:nvPicPr>
          <p:cNvPr id="590850" name="Picture 4" descr="nra201_res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768" y="1243013"/>
            <a:ext cx="2103120" cy="198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76"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10-13</a:t>
            </a:r>
          </a:p>
        </p:txBody>
      </p:sp>
      <p:sp>
        <p:nvSpPr>
          <p:cNvPr id="284677"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Cleaning and Sanitizing in the Operation</a:t>
            </a:r>
            <a:endParaRPr lang="en-US" i="1" dirty="0">
              <a:latin typeface="Arial Narrow" charset="0"/>
              <a:cs typeface="+mj-cs"/>
            </a:endParaRPr>
          </a:p>
        </p:txBody>
      </p:sp>
    </p:spTree>
    <p:extLst>
      <p:ext uri="{BB962C8B-B14F-4D97-AF65-F5344CB8AC3E}">
        <p14:creationId xmlns:p14="http://schemas.microsoft.com/office/powerpoint/2010/main" val="1020098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Guidelines for the Effective Use of Sanitizers</a:t>
            </a:r>
          </a:p>
        </p:txBody>
      </p:sp>
      <p:sp>
        <p:nvSpPr>
          <p:cNvPr id="266243" name="Text Box 3"/>
          <p:cNvSpPr txBox="1">
            <a:spLocks noChangeArrowheads="1"/>
          </p:cNvSpPr>
          <p:nvPr/>
        </p:nvSpPr>
        <p:spPr bwMode="auto">
          <a:xfrm>
            <a:off x="6681788" y="60055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endParaRPr lang="en-US" sz="2000" dirty="0" smtClean="0">
              <a:cs typeface="+mn-cs"/>
            </a:endParaRPr>
          </a:p>
        </p:txBody>
      </p:sp>
      <p:sp>
        <p:nvSpPr>
          <p:cNvPr id="266273" name="Text Box 3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10-2</a:t>
            </a:r>
          </a:p>
        </p:txBody>
      </p:sp>
      <p:graphicFrame>
        <p:nvGraphicFramePr>
          <p:cNvPr id="7" name="Group 3"/>
          <p:cNvGraphicFramePr>
            <a:graphicFrameLocks/>
          </p:cNvGraphicFramePr>
          <p:nvPr>
            <p:extLst>
              <p:ext uri="{D42A27DB-BD31-4B8C-83A1-F6EECF244321}">
                <p14:modId xmlns:p14="http://schemas.microsoft.com/office/powerpoint/2010/main" val="4167406901"/>
              </p:ext>
            </p:extLst>
          </p:nvPr>
        </p:nvGraphicFramePr>
        <p:xfrm>
          <a:off x="396875" y="1143000"/>
          <a:ext cx="8228013" cy="2384136"/>
        </p:xfrm>
        <a:graphic>
          <a:graphicData uri="http://schemas.openxmlformats.org/drawingml/2006/table">
            <a:tbl>
              <a:tblPr/>
              <a:tblGrid>
                <a:gridCol w="2854568"/>
                <a:gridCol w="2630774"/>
                <a:gridCol w="2742671"/>
              </a:tblGrid>
              <a:tr h="356990">
                <a:tc gridSpan="3">
                  <a:txBody>
                    <a:bodyPr/>
                    <a:lstStyle/>
                    <a:p>
                      <a:pPr marL="228600" marR="0" lvl="0" indent="-228600" algn="ctr"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dirty="0" smtClean="0">
                          <a:solidFill>
                            <a:srgbClr val="005CAB"/>
                          </a:solidFill>
                          <a:latin typeface="+mj-lt"/>
                          <a:ea typeface="+mn-ea"/>
                          <a:cs typeface="+mn-cs"/>
                        </a:rPr>
                        <a:t>Chlorine</a:t>
                      </a:r>
                    </a:p>
                  </a:txBody>
                  <a:tcPr marT="45730" marB="45730" horzOverflow="overflow">
                    <a:lnL cap="flat">
                      <a:noFill/>
                    </a:lnL>
                    <a:lnR w="12700" cap="flat" cmpd="sng" algn="ctr">
                      <a:no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hMerge="1">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endParaRPr lang="en-US" sz="2000" b="1" dirty="0" smtClean="0">
                        <a:solidFill>
                          <a:srgbClr val="005CAB"/>
                        </a:solidFill>
                        <a:latin typeface="+mj-lt"/>
                        <a:ea typeface="+mn-ea"/>
                        <a:cs typeface="+mn-cs"/>
                      </a:endParaRPr>
                    </a:p>
                  </a:txBody>
                  <a:tcPr marT="45730" marB="45730" horzOverflow="overflow">
                    <a:lnL cap="flat">
                      <a:noFill/>
                    </a:lnL>
                    <a:lnR w="12700" cap="flat" cmpd="sng" algn="ctr">
                      <a:noFill/>
                      <a:prstDash val="solid"/>
                      <a:round/>
                      <a:headEnd type="none" w="med" len="med"/>
                      <a:tailEnd type="none" w="med" len="med"/>
                    </a:lnR>
                    <a:lnT cap="flat">
                      <a:noFill/>
                    </a:lnT>
                    <a:lnB w="57150" cap="flat" cmpd="sng" algn="ctr">
                      <a:solidFill>
                        <a:srgbClr val="A4A7A6"/>
                      </a:solidFill>
                      <a:prstDash val="solid"/>
                      <a:round/>
                      <a:headEnd type="none" w="med" len="med"/>
                      <a:tailEnd type="none" w="med" len="med"/>
                    </a:lnB>
                    <a:lnTlToBr>
                      <a:noFill/>
                    </a:lnTlToBr>
                    <a:lnBlToTr>
                      <a:noFill/>
                    </a:lnBlToTr>
                    <a:solidFill>
                      <a:srgbClr val="FFFFFF"/>
                    </a:solidFill>
                  </a:tcPr>
                </a:tc>
                <a:tc hMerge="1">
                  <a:txBody>
                    <a:bodyPr/>
                    <a:lstStyle/>
                    <a:p>
                      <a:pPr marL="228600" marR="0" lvl="0" indent="-228600" algn="l" defTabSz="914400" rtl="0" eaLnBrk="1" fontAlgn="base" latinLnBrk="0" hangingPunct="1">
                        <a:lnSpc>
                          <a:spcPct val="50000"/>
                        </a:lnSpc>
                        <a:spcBef>
                          <a:spcPts val="0"/>
                        </a:spcBef>
                        <a:spcAft>
                          <a:spcPct val="0"/>
                        </a:spcAft>
                        <a:buClr>
                          <a:srgbClr val="009DDC"/>
                        </a:buClr>
                        <a:buSzPct val="75000"/>
                        <a:buFont typeface="Wingdings" pitchFamily="2" charset="2"/>
                        <a:buNone/>
                        <a:tabLst/>
                      </a:pPr>
                      <a:endParaRPr lang="en-US" sz="2000" b="1" dirty="0" smtClean="0">
                        <a:solidFill>
                          <a:srgbClr val="005CAB"/>
                        </a:solidFill>
                        <a:latin typeface="+mj-lt"/>
                        <a:ea typeface="+mn-ea"/>
                        <a:cs typeface="+mn-cs"/>
                      </a:endParaRPr>
                    </a:p>
                  </a:txBody>
                  <a:tcPr marT="45730" marB="45730" horzOverflow="overflow">
                    <a:lnL cap="flat">
                      <a:noFill/>
                    </a:lnL>
                    <a:lnR w="12700" cap="flat" cmpd="sng" algn="ctr">
                      <a:solidFill>
                        <a:schemeClr val="bg2"/>
                      </a:solidFill>
                      <a:prstDash val="solid"/>
                      <a:round/>
                      <a:headEnd type="none" w="med" len="med"/>
                      <a:tailEnd type="none" w="med" len="med"/>
                    </a:lnR>
                    <a:lnT cap="flat">
                      <a:noFill/>
                    </a:lnT>
                    <a:lnB w="57150" cap="flat" cmpd="sng" algn="ctr">
                      <a:solidFill>
                        <a:srgbClr val="A4A7A6"/>
                      </a:solidFill>
                      <a:prstDash val="solid"/>
                      <a:round/>
                      <a:headEnd type="none" w="med" len="med"/>
                      <a:tailEnd type="none" w="med" len="med"/>
                    </a:lnB>
                    <a:lnTlToBr>
                      <a:noFill/>
                    </a:lnTlToBr>
                    <a:lnBlToTr>
                      <a:noFill/>
                    </a:lnBlToTr>
                    <a:solidFill>
                      <a:srgbClr val="FFFFFF"/>
                    </a:solidFill>
                  </a:tcPr>
                </a:tc>
              </a:tr>
              <a:tr h="417685">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1" i="0" kern="1200" dirty="0" smtClean="0">
                          <a:solidFill>
                            <a:schemeClr val="tx1"/>
                          </a:solidFill>
                          <a:latin typeface="Arial Narrow"/>
                          <a:ea typeface="+mn-ea"/>
                          <a:cs typeface="Arial Narrow"/>
                        </a:rPr>
                        <a:t>Water temperature</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100°F (38°C)</a:t>
                      </a:r>
                    </a:p>
                  </a:txBody>
                  <a:tcPr marT="45730" marB="45730" horzOverflow="overflow">
                    <a:lnL cap="flat">
                      <a:noFill/>
                    </a:lnL>
                    <a:lnR w="12700" cap="flat" cmpd="sng" algn="ctr">
                      <a:no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75°F (24°C)</a:t>
                      </a:r>
                    </a:p>
                  </a:txBody>
                  <a:tcPr marT="45730" marB="45730" horzOverflow="overflow">
                    <a:lnL cap="flat">
                      <a:noFill/>
                    </a:lnL>
                    <a:lnR w="38100" cap="flat" cmpd="sng" algn="ctr">
                      <a:no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05102">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1" i="0" kern="1200" dirty="0" smtClean="0">
                          <a:solidFill>
                            <a:schemeClr val="tx1"/>
                          </a:solidFill>
                          <a:latin typeface="Arial Narrow"/>
                          <a:ea typeface="+mn-ea"/>
                          <a:cs typeface="Arial Narrow"/>
                        </a:rPr>
                        <a:t>Water pH</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10</a:t>
                      </a: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8</a:t>
                      </a:r>
                    </a:p>
                  </a:txBody>
                  <a:tcPr marT="45730" marB="45730" horzOverflow="overflow">
                    <a:lnL cap="flat">
                      <a:noFill/>
                    </a:lnL>
                    <a:lnR w="381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05102">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1" i="0" kern="1200" dirty="0" smtClean="0">
                          <a:solidFill>
                            <a:schemeClr val="tx1"/>
                          </a:solidFill>
                          <a:latin typeface="Arial Narrow"/>
                          <a:ea typeface="+mn-ea"/>
                          <a:cs typeface="Arial Narrow"/>
                        </a:rPr>
                        <a:t>Water hardness</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gridSpan="2">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pPr>
                      <a:r>
                        <a:rPr kumimoji="0" lang="en-US" sz="1800" b="0" i="0" u="none" strike="noStrike" cap="none" normalizeH="0" baseline="0" dirty="0" smtClean="0">
                          <a:ln>
                            <a:noFill/>
                          </a:ln>
                          <a:solidFill>
                            <a:schemeClr val="tx1"/>
                          </a:solidFill>
                          <a:effectLst/>
                          <a:latin typeface="Arial Narrow"/>
                          <a:cs typeface="Arial Narrow"/>
                        </a:rPr>
                        <a:t>As per manufacturer’s recommendations</a:t>
                      </a:r>
                    </a:p>
                  </a:txBody>
                  <a:tcPr marT="45730" marB="45730" horzOverflow="overflow">
                    <a:lnL cap="flat">
                      <a:noFill/>
                    </a:lnL>
                    <a:lnR w="381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hMerge="1">
                  <a:txBody>
                    <a:bodyPr/>
                    <a:lstStyle/>
                    <a:p>
                      <a:pPr marL="285750" marR="0" lvl="0" indent="-285750" algn="l" defTabSz="914400" rtl="0" eaLnBrk="1" fontAlgn="base" latinLnBrk="0" hangingPunct="1">
                        <a:lnSpc>
                          <a:spcPct val="100000"/>
                        </a:lnSpc>
                        <a:spcBef>
                          <a:spcPts val="0"/>
                        </a:spcBef>
                        <a:spcAft>
                          <a:spcPct val="0"/>
                        </a:spcAft>
                        <a:buClr>
                          <a:schemeClr val="accent1"/>
                        </a:buClr>
                        <a:buSzPct val="100000"/>
                        <a:buFont typeface="Arial"/>
                        <a:buChar char="•"/>
                        <a:tabLst/>
                      </a:pPr>
                      <a:endParaRPr kumimoji="0" lang="en-US" sz="1800" b="0" i="0" u="none" strike="noStrike" cap="none" normalizeH="0" baseline="0" dirty="0" smtClean="0">
                        <a:ln>
                          <a:noFill/>
                        </a:ln>
                        <a:solidFill>
                          <a:schemeClr val="tx1"/>
                        </a:solidFill>
                        <a:effectLst/>
                        <a:latin typeface="Arial Narrow"/>
                        <a:cs typeface="Arial Narrow"/>
                      </a:endParaRPr>
                    </a:p>
                  </a:txBody>
                  <a:tcPr marT="45730" marB="45730" horzOverflow="overflow">
                    <a:lnL cap="flat">
                      <a:noFill/>
                    </a:lnL>
                    <a:lnR w="12700" cap="flat" cmpd="sng" algn="ctr">
                      <a:solidFill>
                        <a:schemeClr val="bg2"/>
                      </a:solid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05102">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1" i="0" kern="1200" dirty="0" smtClean="0">
                          <a:solidFill>
                            <a:schemeClr val="tx1"/>
                          </a:solidFill>
                          <a:latin typeface="Arial Narrow"/>
                          <a:ea typeface="+mn-ea"/>
                          <a:cs typeface="Arial Narrow"/>
                        </a:rPr>
                        <a:t>Sanitizer concentration range</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pPr>
                      <a:r>
                        <a:rPr kumimoji="0" lang="en-US" sz="1800" b="0" i="0" u="none" strike="noStrike" cap="none" normalizeH="0" baseline="0" dirty="0" smtClean="0">
                          <a:ln>
                            <a:noFill/>
                          </a:ln>
                          <a:solidFill>
                            <a:schemeClr val="tx1"/>
                          </a:solidFill>
                          <a:effectLst/>
                          <a:latin typeface="Arial Narrow"/>
                          <a:cs typeface="Arial Narrow"/>
                        </a:rPr>
                        <a:t>50–99 ppm</a:t>
                      </a: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kumimoji="0" lang="en-US" sz="1800" b="0" i="0" u="none" strike="noStrike" cap="none" normalizeH="0" baseline="0" dirty="0" smtClean="0">
                          <a:ln>
                            <a:noFill/>
                          </a:ln>
                          <a:solidFill>
                            <a:schemeClr val="tx1"/>
                          </a:solidFill>
                          <a:effectLst/>
                          <a:latin typeface="Arial Narrow"/>
                          <a:cs typeface="Arial Narrow"/>
                        </a:rPr>
                        <a:t>50–99 ppm</a:t>
                      </a:r>
                    </a:p>
                  </a:txBody>
                  <a:tcPr marT="45730" marB="45730" horzOverflow="overflow">
                    <a:lnL cap="flat">
                      <a:noFill/>
                    </a:lnL>
                    <a:lnR w="381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394155">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75000"/>
                        <a:buFont typeface="Wingdings" pitchFamily="2" charset="2"/>
                        <a:buNone/>
                        <a:tabLst/>
                        <a:defRPr/>
                      </a:pPr>
                      <a:r>
                        <a:rPr lang="en-US" sz="1800" b="1" i="0" kern="1200" dirty="0" smtClean="0">
                          <a:solidFill>
                            <a:schemeClr val="tx1"/>
                          </a:solidFill>
                          <a:latin typeface="Arial Narrow"/>
                          <a:ea typeface="+mn-ea"/>
                          <a:cs typeface="Arial Narrow"/>
                        </a:rPr>
                        <a:t>Sanitizer</a:t>
                      </a:r>
                      <a:r>
                        <a:rPr lang="en-US" sz="1800" b="1" i="0" kern="1200" baseline="0" dirty="0" smtClean="0">
                          <a:solidFill>
                            <a:schemeClr val="tx1"/>
                          </a:solidFill>
                          <a:latin typeface="Arial Narrow"/>
                          <a:ea typeface="+mn-ea"/>
                          <a:cs typeface="Arial Narrow"/>
                        </a:rPr>
                        <a:t> contact time</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75000"/>
                        <a:buFont typeface="Arial"/>
                        <a:buNone/>
                        <a:tabLst/>
                      </a:pPr>
                      <a:r>
                        <a:rPr lang="en-US" sz="1800" b="0" i="0" kern="1200" dirty="0" smtClean="0">
                          <a:solidFill>
                            <a:srgbClr val="231F20"/>
                          </a:solidFill>
                          <a:latin typeface="Times New Roman"/>
                          <a:ea typeface="+mn-ea"/>
                          <a:cs typeface="Times New Roman"/>
                        </a:rPr>
                        <a:t>≥</a:t>
                      </a:r>
                      <a:r>
                        <a:rPr kumimoji="0" lang="en-US" sz="1800" b="0" i="0" u="none" strike="noStrike" cap="none" normalizeH="0" baseline="0" dirty="0" smtClean="0">
                          <a:ln>
                            <a:noFill/>
                          </a:ln>
                          <a:solidFill>
                            <a:schemeClr val="tx1"/>
                          </a:solidFill>
                          <a:effectLst/>
                          <a:latin typeface="Arial Narrow"/>
                          <a:cs typeface="Arial Narrow"/>
                        </a:rPr>
                        <a:t>7 sec</a:t>
                      </a: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75000"/>
                        <a:buFont typeface="Arial"/>
                        <a:buNone/>
                        <a:tabLst/>
                        <a:defRPr/>
                      </a:pPr>
                      <a:r>
                        <a:rPr lang="en-US" sz="1800" b="0" i="0" kern="1200" dirty="0" smtClean="0">
                          <a:solidFill>
                            <a:srgbClr val="231F20"/>
                          </a:solidFill>
                          <a:latin typeface="Times New Roman"/>
                          <a:ea typeface="+mn-ea"/>
                          <a:cs typeface="Times New Roman"/>
                        </a:rPr>
                        <a:t>≥</a:t>
                      </a:r>
                      <a:r>
                        <a:rPr kumimoji="0" lang="en-US" sz="1800" b="0" i="0" u="none" strike="noStrike" cap="none" normalizeH="0" baseline="0" dirty="0" smtClean="0">
                          <a:ln>
                            <a:noFill/>
                          </a:ln>
                          <a:solidFill>
                            <a:schemeClr val="tx1"/>
                          </a:solidFill>
                          <a:effectLst/>
                          <a:latin typeface="Arial Narrow"/>
                          <a:cs typeface="Arial Narrow"/>
                        </a:rPr>
                        <a:t>7 sec</a:t>
                      </a:r>
                    </a:p>
                  </a:txBody>
                  <a:tcPr marT="45730" marB="45730" horzOverflow="overflow">
                    <a:lnL cap="flat">
                      <a:noFill/>
                    </a:lnL>
                    <a:lnR w="381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4285338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
          <p:cNvGraphicFramePr>
            <a:graphicFrameLocks/>
          </p:cNvGraphicFramePr>
          <p:nvPr>
            <p:extLst>
              <p:ext uri="{D42A27DB-BD31-4B8C-83A1-F6EECF244321}">
                <p14:modId xmlns:p14="http://schemas.microsoft.com/office/powerpoint/2010/main" val="1466548174"/>
              </p:ext>
            </p:extLst>
          </p:nvPr>
        </p:nvGraphicFramePr>
        <p:xfrm>
          <a:off x="396874" y="1143000"/>
          <a:ext cx="8228013" cy="3363450"/>
        </p:xfrm>
        <a:graphic>
          <a:graphicData uri="http://schemas.openxmlformats.org/drawingml/2006/table">
            <a:tbl>
              <a:tblPr/>
              <a:tblGrid>
                <a:gridCol w="2865517"/>
                <a:gridCol w="2619825"/>
                <a:gridCol w="2742671"/>
              </a:tblGrid>
              <a:tr h="356990">
                <a:tc>
                  <a:txBody>
                    <a:bodyPr/>
                    <a:lstStyle/>
                    <a:p>
                      <a:pPr marL="228600" marR="0" lvl="0" indent="-228600" algn="ctr" defTabSz="914400" rtl="0" eaLnBrk="1" fontAlgn="base" latinLnBrk="0" hangingPunct="1">
                        <a:lnSpc>
                          <a:spcPct val="50000"/>
                        </a:lnSpc>
                        <a:spcBef>
                          <a:spcPts val="0"/>
                        </a:spcBef>
                        <a:spcAft>
                          <a:spcPct val="0"/>
                        </a:spcAft>
                        <a:buClr>
                          <a:srgbClr val="009DDC"/>
                        </a:buClr>
                        <a:buSzPct val="75000"/>
                        <a:buFont typeface="Wingdings" pitchFamily="2" charset="2"/>
                        <a:buNone/>
                        <a:tabLst/>
                      </a:pPr>
                      <a:endParaRPr lang="en-US" sz="2000" b="1" dirty="0" smtClean="0">
                        <a:solidFill>
                          <a:srgbClr val="005CAB"/>
                        </a:solidFill>
                        <a:latin typeface="+mj-lt"/>
                        <a:ea typeface="+mn-ea"/>
                        <a:cs typeface="+mn-cs"/>
                      </a:endParaRPr>
                    </a:p>
                  </a:txBody>
                  <a:tcPr marT="45730" marB="45730" horzOverflow="overflow">
                    <a:lnL cap="flat">
                      <a:noFill/>
                    </a:lnL>
                    <a:lnR w="12700" cap="flat" cmpd="sng" algn="ctr">
                      <a:no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ctr"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Iodine</a:t>
                      </a:r>
                      <a:endParaRPr lang="en-US" sz="2000" b="1" dirty="0" smtClean="0">
                        <a:solidFill>
                          <a:srgbClr val="005CAB"/>
                        </a:solidFill>
                        <a:latin typeface="+mj-lt"/>
                        <a:ea typeface="+mn-ea"/>
                        <a:cs typeface="+mn-cs"/>
                      </a:endParaRPr>
                    </a:p>
                  </a:txBody>
                  <a:tcPr marT="45730" marB="45730" horzOverflow="overflow">
                    <a:lnL cap="flat">
                      <a:noFill/>
                    </a:lnL>
                    <a:lnR w="12700" cap="flat" cmpd="sng" algn="ctr">
                      <a:no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ctr" defTabSz="914400" rtl="0" eaLnBrk="1" fontAlgn="base" latinLnBrk="0" hangingPunct="1">
                        <a:lnSpc>
                          <a:spcPct val="50000"/>
                        </a:lnSpc>
                        <a:spcBef>
                          <a:spcPts val="0"/>
                        </a:spcBef>
                        <a:spcAft>
                          <a:spcPct val="0"/>
                        </a:spcAft>
                        <a:buClr>
                          <a:srgbClr val="009DDC"/>
                        </a:buClr>
                        <a:buSzPct val="75000"/>
                        <a:buFont typeface="Wingdings" pitchFamily="2" charset="2"/>
                        <a:buNone/>
                        <a:tabLst/>
                      </a:pPr>
                      <a:r>
                        <a:rPr lang="en-US" sz="2000" b="1" kern="1200" dirty="0" smtClean="0">
                          <a:solidFill>
                            <a:srgbClr val="005CAB"/>
                          </a:solidFill>
                          <a:latin typeface="+mj-lt"/>
                          <a:ea typeface="+mn-ea"/>
                          <a:cs typeface="+mn-cs"/>
                        </a:rPr>
                        <a:t>Quats</a:t>
                      </a:r>
                      <a:endParaRPr lang="en-US" sz="2000" b="1" dirty="0" smtClean="0">
                        <a:solidFill>
                          <a:srgbClr val="005CAB"/>
                        </a:solidFill>
                        <a:latin typeface="+mj-lt"/>
                        <a:ea typeface="+mn-ea"/>
                        <a:cs typeface="+mn-cs"/>
                      </a:endParaRPr>
                    </a:p>
                  </a:txBody>
                  <a:tcPr marT="45730" marB="45730" horzOverflow="overflow">
                    <a:lnL cap="flat">
                      <a:noFill/>
                    </a:lnL>
                    <a:lnR w="12700" cap="flat" cmpd="sng" algn="ctr">
                      <a:noFill/>
                      <a:prstDash val="solid"/>
                      <a:round/>
                      <a:headEnd type="none" w="med" len="med"/>
                      <a:tailEnd type="none" w="med" len="med"/>
                    </a:lnR>
                    <a:lnT cap="flat">
                      <a:noFill/>
                    </a:lnT>
                    <a:lnB w="38100" cap="flat" cmpd="sng" algn="ctr">
                      <a:solidFill>
                        <a:srgbClr val="808080"/>
                      </a:solidFill>
                      <a:prstDash val="solid"/>
                      <a:round/>
                      <a:headEnd type="none" w="med" len="med"/>
                      <a:tailEnd type="none" w="med" len="med"/>
                    </a:lnB>
                    <a:lnTlToBr>
                      <a:noFill/>
                    </a:lnTlToBr>
                    <a:lnBlToTr>
                      <a:noFill/>
                    </a:lnBlToTr>
                    <a:solidFill>
                      <a:srgbClr val="FFFFFF"/>
                    </a:solidFill>
                  </a:tcPr>
                </a:tc>
              </a:tr>
              <a:tr h="417685">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1" i="0" kern="1200" dirty="0" smtClean="0">
                          <a:solidFill>
                            <a:schemeClr val="tx1"/>
                          </a:solidFill>
                          <a:latin typeface="Arial Narrow"/>
                          <a:ea typeface="+mn-ea"/>
                          <a:cs typeface="Arial Narrow"/>
                        </a:rPr>
                        <a:t>Water temperature</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0" i="0" kern="1200" dirty="0" smtClean="0">
                          <a:solidFill>
                            <a:srgbClr val="231F20"/>
                          </a:solidFill>
                          <a:latin typeface="Arial Narrow"/>
                          <a:ea typeface="+mn-ea"/>
                          <a:cs typeface="Arial Narrow"/>
                        </a:rPr>
                        <a:t>68°F (20°C)</a:t>
                      </a:r>
                    </a:p>
                  </a:txBody>
                  <a:tcPr marT="45730" marB="45730" horzOverflow="overflow">
                    <a:lnL cap="flat">
                      <a:noFill/>
                    </a:lnL>
                    <a:lnR w="12700" cap="flat" cmpd="sng" algn="ctr">
                      <a:no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0" i="0" kern="1200" dirty="0" smtClean="0">
                          <a:solidFill>
                            <a:srgbClr val="231F20"/>
                          </a:solidFill>
                          <a:latin typeface="Arial Narrow"/>
                          <a:ea typeface="+mn-ea"/>
                          <a:cs typeface="Arial Narrow"/>
                        </a:rPr>
                        <a:t>75°F (24°C)</a:t>
                      </a:r>
                    </a:p>
                  </a:txBody>
                  <a:tcPr marT="45730" marB="45730" horzOverflow="overflow">
                    <a:lnL cap="flat">
                      <a:noFill/>
                    </a:lnL>
                    <a:lnR w="12700" cap="flat" cmpd="sng" algn="ctr">
                      <a:noFill/>
                      <a:prstDash val="solid"/>
                      <a:round/>
                      <a:headEnd type="none" w="med" len="med"/>
                      <a:tailEnd type="none" w="med" len="med"/>
                    </a:lnR>
                    <a:lnT w="38100" cap="flat" cmpd="sng" algn="ctr">
                      <a:solidFill>
                        <a:srgbClr val="808080"/>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05102">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1" i="0" kern="1200" dirty="0" smtClean="0">
                          <a:solidFill>
                            <a:schemeClr val="tx1"/>
                          </a:solidFill>
                          <a:latin typeface="Arial Narrow"/>
                          <a:ea typeface="+mn-ea"/>
                          <a:cs typeface="Arial Narrow"/>
                        </a:rPr>
                        <a:t>Water pH</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5 or </a:t>
                      </a:r>
                      <a:r>
                        <a:rPr kumimoji="0" lang="en-US" sz="1800" b="0" i="0" u="none" strike="noStrike" kern="1200" cap="none" normalizeH="0" baseline="0" dirty="0" smtClean="0">
                          <a:ln>
                            <a:noFill/>
                          </a:ln>
                          <a:solidFill>
                            <a:schemeClr val="tx1"/>
                          </a:solidFill>
                          <a:effectLst/>
                          <a:latin typeface="Arial Narrow"/>
                          <a:ea typeface="+mn-ea"/>
                          <a:cs typeface="Arial Narrow"/>
                        </a:rPr>
                        <a:t>a</a:t>
                      </a:r>
                      <a:r>
                        <a:rPr kumimoji="0" lang="en-US" sz="1800" b="0" i="0" u="none" strike="noStrike" cap="none" normalizeH="0" baseline="0" dirty="0" smtClean="0">
                          <a:ln>
                            <a:noFill/>
                          </a:ln>
                          <a:solidFill>
                            <a:schemeClr val="tx1"/>
                          </a:solidFill>
                          <a:effectLst/>
                          <a:latin typeface="Arial Narrow"/>
                          <a:cs typeface="Arial Narrow"/>
                        </a:rPr>
                        <a:t>s per manufacturer’s recommendations </a:t>
                      </a:r>
                      <a:endParaRPr lang="en-US" sz="1800" b="0"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kumimoji="0" lang="en-US" sz="1800" b="0" i="0" u="none" strike="noStrike" cap="none" normalizeH="0" baseline="0" dirty="0" smtClean="0">
                          <a:ln>
                            <a:noFill/>
                          </a:ln>
                          <a:solidFill>
                            <a:schemeClr val="tx1"/>
                          </a:solidFill>
                          <a:effectLst/>
                          <a:latin typeface="Arial Narrow"/>
                          <a:cs typeface="Arial Narrow"/>
                        </a:rPr>
                        <a:t>As per manufacturer’s recommendations</a:t>
                      </a:r>
                      <a:endParaRPr lang="en-US" sz="1800" b="0"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05102">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1" i="0" kern="1200" dirty="0" smtClean="0">
                          <a:solidFill>
                            <a:schemeClr val="tx1"/>
                          </a:solidFill>
                          <a:latin typeface="Arial Narrow"/>
                          <a:ea typeface="+mn-ea"/>
                          <a:cs typeface="Arial Narrow"/>
                        </a:rPr>
                        <a:t>Water hardness</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kumimoji="0" lang="en-US" sz="1800" b="0" i="0" u="none" strike="noStrike" cap="none" normalizeH="0" baseline="0" dirty="0" smtClean="0">
                          <a:ln>
                            <a:noFill/>
                          </a:ln>
                          <a:solidFill>
                            <a:schemeClr val="tx1"/>
                          </a:solidFill>
                          <a:effectLst/>
                          <a:latin typeface="Arial Narrow"/>
                          <a:cs typeface="Arial Narrow"/>
                        </a:rPr>
                        <a:t>As per manufacturer’s recommendations</a:t>
                      </a:r>
                      <a:endParaRPr lang="en-US" sz="1800" b="0"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500 ppm or </a:t>
                      </a:r>
                      <a:r>
                        <a:rPr kumimoji="0" lang="en-US" sz="1800" b="0" i="0" u="none" strike="noStrike" kern="1200" cap="none" normalizeH="0" baseline="0" dirty="0" smtClean="0">
                          <a:ln>
                            <a:noFill/>
                          </a:ln>
                          <a:solidFill>
                            <a:schemeClr val="tx1"/>
                          </a:solidFill>
                          <a:effectLst/>
                          <a:latin typeface="Arial Narrow"/>
                          <a:ea typeface="+mn-ea"/>
                          <a:cs typeface="Arial Narrow"/>
                        </a:rPr>
                        <a:t>a</a:t>
                      </a:r>
                      <a:r>
                        <a:rPr kumimoji="0" lang="en-US" sz="1800" b="0" i="0" u="none" strike="noStrike" cap="none" normalizeH="0" baseline="0" dirty="0" smtClean="0">
                          <a:ln>
                            <a:noFill/>
                          </a:ln>
                          <a:solidFill>
                            <a:schemeClr val="tx1"/>
                          </a:solidFill>
                          <a:effectLst/>
                          <a:latin typeface="Arial Narrow"/>
                          <a:cs typeface="Arial Narrow"/>
                        </a:rPr>
                        <a:t>s per manufacturer’s recommendations</a:t>
                      </a:r>
                      <a:endParaRPr lang="en-US" sz="1800" b="0"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405102">
                <a:tc>
                  <a:txBody>
                    <a:bodyPr/>
                    <a:lstStyle/>
                    <a:p>
                      <a:pPr marL="0" marR="0" lvl="0" indent="0" algn="l"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1" i="0" kern="1200" dirty="0" smtClean="0">
                          <a:solidFill>
                            <a:schemeClr val="tx1"/>
                          </a:solidFill>
                          <a:latin typeface="Arial Narrow"/>
                          <a:ea typeface="+mn-ea"/>
                          <a:cs typeface="Arial Narrow"/>
                        </a:rPr>
                        <a:t>Sanitizer concentration range</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lang="en-US" sz="1800" b="0" i="0" kern="1200" dirty="0" smtClean="0">
                          <a:solidFill>
                            <a:srgbClr val="231F20"/>
                          </a:solidFill>
                          <a:latin typeface="Arial Narrow"/>
                          <a:ea typeface="+mn-ea"/>
                          <a:cs typeface="Arial Narrow"/>
                        </a:rPr>
                        <a:t>12.5–25 ppm</a:t>
                      </a: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ts val="0"/>
                        </a:spcBef>
                        <a:spcAft>
                          <a:spcPct val="0"/>
                        </a:spcAft>
                        <a:buClr>
                          <a:schemeClr val="accent1"/>
                        </a:buClr>
                        <a:buSzPct val="100000"/>
                        <a:buFont typeface="Arial"/>
                        <a:buNone/>
                        <a:tabLst/>
                        <a:defRPr/>
                      </a:pPr>
                      <a:r>
                        <a:rPr kumimoji="0" lang="en-US" sz="1800" b="0" i="0" u="none" strike="noStrike" cap="none" normalizeH="0" baseline="0" dirty="0" smtClean="0">
                          <a:ln>
                            <a:noFill/>
                          </a:ln>
                          <a:solidFill>
                            <a:schemeClr val="tx1"/>
                          </a:solidFill>
                          <a:effectLst/>
                          <a:latin typeface="Arial Narrow"/>
                          <a:cs typeface="Arial Narrow"/>
                        </a:rPr>
                        <a:t>As per manufacturer’s recommendations</a:t>
                      </a:r>
                      <a:endParaRPr lang="en-US" sz="1800" b="0"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r h="394155">
                <a:tc>
                  <a:txBody>
                    <a:bodyPr/>
                    <a:lstStyle/>
                    <a:p>
                      <a:pPr marL="228600" marR="0" lvl="0" indent="-228600" algn="l" defTabSz="914400" rtl="0" eaLnBrk="1" fontAlgn="base" latinLnBrk="0" hangingPunct="1">
                        <a:lnSpc>
                          <a:spcPct val="100000"/>
                        </a:lnSpc>
                        <a:spcBef>
                          <a:spcPts val="0"/>
                        </a:spcBef>
                        <a:spcAft>
                          <a:spcPct val="0"/>
                        </a:spcAft>
                        <a:buClr>
                          <a:schemeClr val="accent1"/>
                        </a:buClr>
                        <a:buSzPct val="75000"/>
                        <a:buFont typeface="Wingdings" pitchFamily="2" charset="2"/>
                        <a:buNone/>
                        <a:tabLst/>
                        <a:defRPr/>
                      </a:pPr>
                      <a:r>
                        <a:rPr lang="en-US" sz="1800" b="1" i="0" kern="1200" dirty="0" smtClean="0">
                          <a:solidFill>
                            <a:schemeClr val="tx1"/>
                          </a:solidFill>
                          <a:latin typeface="Arial Narrow"/>
                          <a:ea typeface="+mn-ea"/>
                          <a:cs typeface="Arial Narrow"/>
                        </a:rPr>
                        <a:t>Sanitizer</a:t>
                      </a:r>
                      <a:r>
                        <a:rPr lang="en-US" sz="1800" b="1" i="0" kern="1200" baseline="0" dirty="0" smtClean="0">
                          <a:solidFill>
                            <a:schemeClr val="tx1"/>
                          </a:solidFill>
                          <a:latin typeface="Arial Narrow"/>
                          <a:ea typeface="+mn-ea"/>
                          <a:cs typeface="Arial Narrow"/>
                        </a:rPr>
                        <a:t> contact time</a:t>
                      </a:r>
                      <a:endParaRPr lang="en-US" sz="1800" b="1" i="0" kern="1200" dirty="0" smtClean="0">
                        <a:solidFill>
                          <a:srgbClr val="231F20"/>
                        </a:solidFill>
                        <a:latin typeface="Arial Narrow"/>
                        <a:ea typeface="+mn-ea"/>
                        <a:cs typeface="Arial Narrow"/>
                      </a:endParaRP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ctr" defTabSz="914400" rtl="0" eaLnBrk="1" fontAlgn="base" latinLnBrk="0" hangingPunct="1">
                        <a:lnSpc>
                          <a:spcPct val="100000"/>
                        </a:lnSpc>
                        <a:spcBef>
                          <a:spcPts val="0"/>
                        </a:spcBef>
                        <a:spcAft>
                          <a:spcPct val="0"/>
                        </a:spcAft>
                        <a:buClr>
                          <a:schemeClr val="accent1"/>
                        </a:buClr>
                        <a:buSzPct val="75000"/>
                        <a:buFont typeface="Wingdings" pitchFamily="2" charset="2"/>
                        <a:buNone/>
                        <a:tabLst/>
                        <a:defRPr/>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30 sec</a:t>
                      </a: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c>
                  <a:txBody>
                    <a:bodyPr/>
                    <a:lstStyle/>
                    <a:p>
                      <a:pPr marL="228600" marR="0" lvl="0" indent="-228600" algn="ctr" defTabSz="914400" rtl="0" eaLnBrk="1" fontAlgn="base" latinLnBrk="0" hangingPunct="1">
                        <a:lnSpc>
                          <a:spcPct val="100000"/>
                        </a:lnSpc>
                        <a:spcBef>
                          <a:spcPts val="0"/>
                        </a:spcBef>
                        <a:spcAft>
                          <a:spcPct val="0"/>
                        </a:spcAft>
                        <a:buClr>
                          <a:schemeClr val="accent1"/>
                        </a:buClr>
                        <a:buSzPct val="75000"/>
                        <a:buFont typeface="Wingdings" pitchFamily="2" charset="2"/>
                        <a:buNone/>
                        <a:tabLst/>
                        <a:defRPr/>
                      </a:pPr>
                      <a:r>
                        <a:rPr lang="en-US" sz="1800" b="0" i="0" kern="1200" dirty="0" smtClean="0">
                          <a:solidFill>
                            <a:srgbClr val="231F20"/>
                          </a:solidFill>
                          <a:latin typeface="Times New Roman"/>
                          <a:ea typeface="+mn-ea"/>
                          <a:cs typeface="Times New Roman"/>
                        </a:rPr>
                        <a:t>≥</a:t>
                      </a:r>
                      <a:r>
                        <a:rPr lang="en-US" sz="1800" b="0" i="0" kern="1200" dirty="0" smtClean="0">
                          <a:solidFill>
                            <a:srgbClr val="231F20"/>
                          </a:solidFill>
                          <a:latin typeface="Arial Narrow"/>
                          <a:ea typeface="+mn-ea"/>
                          <a:cs typeface="Arial Narrow"/>
                        </a:rPr>
                        <a:t>30 sec</a:t>
                      </a:r>
                    </a:p>
                  </a:txBody>
                  <a:tcPr marT="45730" marB="45730" horzOverflow="overflow">
                    <a:lnL cap="flat">
                      <a:noFill/>
                    </a:lnL>
                    <a:lnR w="12700" cap="flat" cmpd="sng" algn="ctr">
                      <a:noFill/>
                      <a:prstDash val="solid"/>
                      <a:round/>
                      <a:headEnd type="none" w="med" len="med"/>
                      <a:tailEnd type="none" w="med" len="med"/>
                    </a:lnR>
                    <a:lnT w="12700" cap="flat" cmpd="sng" algn="ctr">
                      <a:solidFill>
                        <a:srgbClr val="A4A7A6"/>
                      </a:solidFill>
                      <a:prstDash val="solid"/>
                      <a:round/>
                      <a:headEnd type="none" w="med" len="med"/>
                      <a:tailEnd type="none" w="med" len="med"/>
                    </a:lnT>
                    <a:lnB w="12700" cap="flat" cmpd="sng" algn="ctr">
                      <a:solidFill>
                        <a:srgbClr val="A4A7A6"/>
                      </a:solidFill>
                      <a:prstDash val="solid"/>
                      <a:round/>
                      <a:headEnd type="none" w="med" len="med"/>
                      <a:tailEnd type="none" w="med" len="med"/>
                    </a:lnB>
                    <a:lnTlToBr>
                      <a:noFill/>
                    </a:lnTlToBr>
                    <a:lnBlToTr>
                      <a:noFill/>
                    </a:lnBlToTr>
                    <a:solidFill>
                      <a:srgbClr val="FFFFFF"/>
                    </a:solidFill>
                  </a:tcPr>
                </a:tc>
              </a:tr>
            </a:tbl>
          </a:graphicData>
        </a:graphic>
      </p:graphicFrame>
      <p:sp>
        <p:nvSpPr>
          <p:cNvPr id="4" name="Rectangle 2"/>
          <p:cNvSpPr txBox="1">
            <a:spLocks noChangeArrowheads="1"/>
          </p:cNvSpPr>
          <p:nvPr/>
        </p:nvSpPr>
        <p:spPr>
          <a:xfrm>
            <a:off x="393192" y="158750"/>
            <a:ext cx="8307388" cy="519112"/>
          </a:xfrm>
          <a:prstGeom prst="rect">
            <a:avLst/>
          </a:prstGeom>
        </p:spPr>
        <p:txBody>
          <a:bodyPr/>
          <a:lst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a:lstStyle>
          <a:p>
            <a:pPr eaLnBrk="1" hangingPunct="1">
              <a:defRPr/>
            </a:pPr>
            <a:r>
              <a:rPr lang="en-US" dirty="0" smtClean="0">
                <a:latin typeface="Arial Narrow" charset="0"/>
                <a:cs typeface="+mj-cs"/>
              </a:rPr>
              <a:t>Guidelines for the Effective Use of Sanitizers</a:t>
            </a:r>
            <a:endParaRPr lang="en-US" dirty="0">
              <a:latin typeface="Arial Narrow" charset="0"/>
              <a:cs typeface="+mj-cs"/>
            </a:endParaRPr>
          </a:p>
        </p:txBody>
      </p:sp>
      <p:sp>
        <p:nvSpPr>
          <p:cNvPr id="5" name="Text Box 3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10-3</a:t>
            </a:r>
          </a:p>
        </p:txBody>
      </p:sp>
    </p:spTree>
    <p:extLst>
      <p:ext uri="{BB962C8B-B14F-4D97-AF65-F5344CB8AC3E}">
        <p14:creationId xmlns:p14="http://schemas.microsoft.com/office/powerpoint/2010/main" val="1780709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93192" y="1143000"/>
            <a:ext cx="8240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3200" b="1">
                <a:solidFill>
                  <a:srgbClr val="FFFFFF"/>
                </a:solidFill>
                <a:latin typeface="Arial" charset="0"/>
              </a:defRPr>
            </a:lvl1pPr>
            <a:lvl2pPr marL="742950" indent="-285750" eaLnBrk="0" hangingPunct="0">
              <a:defRPr sz="3200" b="1">
                <a:solidFill>
                  <a:srgbClr val="FFFFFF"/>
                </a:solidFill>
                <a:latin typeface="Arial" charset="0"/>
              </a:defRPr>
            </a:lvl2pPr>
            <a:lvl3pPr marL="1143000" indent="-228600" eaLnBrk="0" hangingPunct="0">
              <a:defRPr sz="3200" b="1">
                <a:solidFill>
                  <a:srgbClr val="FFFFFF"/>
                </a:solidFill>
                <a:latin typeface="Arial" charset="0"/>
              </a:defRPr>
            </a:lvl3pPr>
            <a:lvl4pPr marL="1600200" indent="-228600" eaLnBrk="0" hangingPunct="0">
              <a:defRPr sz="3200" b="1">
                <a:solidFill>
                  <a:srgbClr val="FFFFFF"/>
                </a:solidFill>
                <a:latin typeface="Arial" charset="0"/>
              </a:defRPr>
            </a:lvl4pPr>
            <a:lvl5pPr marL="2057400" indent="-228600" eaLnBrk="0" hangingPunct="0">
              <a:defRPr sz="3200" b="1">
                <a:solidFill>
                  <a:srgbClr val="FFFFFF"/>
                </a:solidFill>
                <a:latin typeface="Arial" charset="0"/>
              </a:defRPr>
            </a:lvl5pPr>
            <a:lvl6pPr marL="2514600" indent="-228600" eaLnBrk="0" fontAlgn="base" hangingPunct="0">
              <a:spcBef>
                <a:spcPct val="0"/>
              </a:spcBef>
              <a:spcAft>
                <a:spcPct val="0"/>
              </a:spcAft>
              <a:defRPr sz="3200" b="1">
                <a:solidFill>
                  <a:srgbClr val="FFFFFF"/>
                </a:solidFill>
                <a:latin typeface="Arial" charset="0"/>
              </a:defRPr>
            </a:lvl6pPr>
            <a:lvl7pPr marL="2971800" indent="-228600" eaLnBrk="0" fontAlgn="base" hangingPunct="0">
              <a:spcBef>
                <a:spcPct val="0"/>
              </a:spcBef>
              <a:spcAft>
                <a:spcPct val="0"/>
              </a:spcAft>
              <a:defRPr sz="3200" b="1">
                <a:solidFill>
                  <a:srgbClr val="FFFFFF"/>
                </a:solidFill>
                <a:latin typeface="Arial" charset="0"/>
              </a:defRPr>
            </a:lvl7pPr>
            <a:lvl8pPr marL="3429000" indent="-228600" eaLnBrk="0" fontAlgn="base" hangingPunct="0">
              <a:spcBef>
                <a:spcPct val="0"/>
              </a:spcBef>
              <a:spcAft>
                <a:spcPct val="0"/>
              </a:spcAft>
              <a:defRPr sz="3200" b="1">
                <a:solidFill>
                  <a:srgbClr val="FFFFFF"/>
                </a:solidFill>
                <a:latin typeface="Arial" charset="0"/>
              </a:defRPr>
            </a:lvl8pPr>
            <a:lvl9pPr marL="3886200" indent="-228600" eaLnBrk="0" fontAlgn="base" hangingPunct="0">
              <a:spcBef>
                <a:spcPct val="0"/>
              </a:spcBef>
              <a:spcAft>
                <a:spcPct val="0"/>
              </a:spcAft>
              <a:defRPr sz="3200" b="1">
                <a:solidFill>
                  <a:srgbClr val="FFFFFF"/>
                </a:solidFill>
                <a:latin typeface="Arial" charset="0"/>
              </a:defRPr>
            </a:lvl9pPr>
          </a:lstStyle>
          <a:p>
            <a:pPr>
              <a:spcBef>
                <a:spcPct val="30000"/>
              </a:spcBef>
              <a:defRPr/>
            </a:pPr>
            <a:r>
              <a:rPr lang="en-US" sz="2400" dirty="0" smtClean="0">
                <a:solidFill>
                  <a:srgbClr val="005CAB"/>
                </a:solidFill>
                <a:latin typeface="+mj-lt"/>
                <a:ea typeface="+mn-ea"/>
                <a:cs typeface="+mn-cs"/>
              </a:rPr>
              <a:t>How to clean and sanitize:</a:t>
            </a:r>
            <a:r>
              <a:rPr lang="en-US" sz="2400" dirty="0" smtClean="0">
                <a:solidFill>
                  <a:srgbClr val="000000"/>
                </a:solidFill>
                <a:ea typeface="+mn-ea"/>
                <a:cs typeface="Times New Roman" pitchFamily="18" charset="0"/>
              </a:rPr>
              <a:t>   </a:t>
            </a:r>
          </a:p>
        </p:txBody>
      </p:sp>
      <p:sp>
        <p:nvSpPr>
          <p:cNvPr id="268291" name="Text Box 3"/>
          <p:cNvSpPr txBox="1">
            <a:spLocks noChangeArrowheads="1"/>
          </p:cNvSpPr>
          <p:nvPr/>
        </p:nvSpPr>
        <p:spPr bwMode="auto">
          <a:xfrm>
            <a:off x="1400175" y="3115621"/>
            <a:ext cx="1968500" cy="95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anchor="ctr">
            <a:spAutoFit/>
          </a:bodyPr>
          <a:lstStyle>
            <a:lvl1pPr marL="231775" indent="-231775" eaLnBrk="0" hangingPunct="0">
              <a:tabLst>
                <a:tab pos="228600" algn="l"/>
              </a:tabLst>
              <a:defRPr sz="3200" b="1">
                <a:solidFill>
                  <a:srgbClr val="FFFFFF"/>
                </a:solidFill>
                <a:latin typeface="Arial" charset="0"/>
                <a:ea typeface="ＭＳ Ｐゴシック" charset="0"/>
              </a:defRPr>
            </a:lvl1pPr>
            <a:lvl2pPr marL="742950" indent="-285750" eaLnBrk="0" hangingPunct="0">
              <a:tabLst>
                <a:tab pos="228600" algn="l"/>
              </a:tabLst>
              <a:defRPr sz="3200" b="1">
                <a:solidFill>
                  <a:srgbClr val="FFFFFF"/>
                </a:solidFill>
                <a:latin typeface="Arial" charset="0"/>
                <a:ea typeface="ＭＳ Ｐゴシック" charset="0"/>
              </a:defRPr>
            </a:lvl2pPr>
            <a:lvl3pPr marL="1143000" indent="-228600" eaLnBrk="0" hangingPunct="0">
              <a:tabLst>
                <a:tab pos="228600" algn="l"/>
              </a:tabLst>
              <a:defRPr sz="3200" b="1">
                <a:solidFill>
                  <a:srgbClr val="FFFFFF"/>
                </a:solidFill>
                <a:latin typeface="Arial" charset="0"/>
                <a:ea typeface="ＭＳ Ｐゴシック" charset="0"/>
              </a:defRPr>
            </a:lvl3pPr>
            <a:lvl4pPr marL="1600200" indent="-228600" eaLnBrk="0" hangingPunct="0">
              <a:tabLst>
                <a:tab pos="228600" algn="l"/>
              </a:tabLst>
              <a:defRPr sz="3200" b="1">
                <a:solidFill>
                  <a:srgbClr val="FFFFFF"/>
                </a:solidFill>
                <a:latin typeface="Arial" charset="0"/>
                <a:ea typeface="ＭＳ Ｐゴシック" charset="0"/>
              </a:defRPr>
            </a:lvl4pPr>
            <a:lvl5pPr marL="2057400" indent="-228600" eaLnBrk="0" hangingPunct="0">
              <a:tabLst>
                <a:tab pos="228600" algn="l"/>
              </a:tabLst>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9pPr>
          </a:lstStyle>
          <a:p>
            <a:pPr marL="347472" indent="-347472">
              <a:spcBef>
                <a:spcPts val="0"/>
              </a:spcBef>
              <a:buFont typeface="+mj-lt"/>
              <a:buAutoNum type="arabicPeriod"/>
              <a:defRPr/>
            </a:pPr>
            <a:r>
              <a:rPr lang="en-US" sz="1800" spc="-40" dirty="0" smtClean="0">
                <a:solidFill>
                  <a:schemeClr val="accent3"/>
                </a:solidFill>
                <a:latin typeface="+mj-lt"/>
                <a:cs typeface="+mn-cs"/>
              </a:rPr>
              <a:t>Scrape or remove food bits from </a:t>
            </a:r>
            <a:br>
              <a:rPr lang="en-US" sz="1800" spc="-40" dirty="0" smtClean="0">
                <a:solidFill>
                  <a:schemeClr val="accent3"/>
                </a:solidFill>
                <a:latin typeface="+mj-lt"/>
                <a:cs typeface="+mn-cs"/>
              </a:rPr>
            </a:br>
            <a:r>
              <a:rPr lang="en-US" sz="1800" spc="-40" dirty="0" smtClean="0">
                <a:solidFill>
                  <a:schemeClr val="accent3"/>
                </a:solidFill>
                <a:latin typeface="+mj-lt"/>
                <a:cs typeface="+mn-cs"/>
              </a:rPr>
              <a:t>the surface </a:t>
            </a:r>
            <a:endParaRPr lang="en-US" sz="1800" spc="-40" dirty="0" smtClean="0">
              <a:solidFill>
                <a:schemeClr val="accent3"/>
              </a:solidFill>
              <a:latin typeface="+mj-lt"/>
              <a:cs typeface="Times New Roman" charset="0"/>
            </a:endParaRPr>
          </a:p>
        </p:txBody>
      </p:sp>
      <p:sp>
        <p:nvSpPr>
          <p:cNvPr id="268292" name="Text Box 4"/>
          <p:cNvSpPr txBox="1">
            <a:spLocks noChangeArrowheads="1"/>
          </p:cNvSpPr>
          <p:nvPr/>
        </p:nvSpPr>
        <p:spPr bwMode="auto">
          <a:xfrm>
            <a:off x="5792788" y="3115621"/>
            <a:ext cx="2216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anchor="ctr">
            <a:spAutoFit/>
          </a:bodyPr>
          <a:lstStyle>
            <a:lvl1pPr eaLnBrk="0" hangingPunct="0">
              <a:tabLst>
                <a:tab pos="228600" algn="l"/>
              </a:tabLst>
              <a:defRPr sz="3200" b="1">
                <a:solidFill>
                  <a:srgbClr val="FFFFFF"/>
                </a:solidFill>
                <a:latin typeface="Arial" charset="0"/>
                <a:ea typeface="ＭＳ Ｐゴシック" charset="0"/>
              </a:defRPr>
            </a:lvl1pPr>
            <a:lvl2pPr marL="742950" indent="-285750" eaLnBrk="0" hangingPunct="0">
              <a:tabLst>
                <a:tab pos="228600" algn="l"/>
              </a:tabLst>
              <a:defRPr sz="3200" b="1">
                <a:solidFill>
                  <a:srgbClr val="FFFFFF"/>
                </a:solidFill>
                <a:latin typeface="Arial" charset="0"/>
                <a:ea typeface="ＭＳ Ｐゴシック" charset="0"/>
              </a:defRPr>
            </a:lvl2pPr>
            <a:lvl3pPr marL="1143000" indent="-228600" eaLnBrk="0" hangingPunct="0">
              <a:tabLst>
                <a:tab pos="228600" algn="l"/>
              </a:tabLst>
              <a:defRPr sz="3200" b="1">
                <a:solidFill>
                  <a:srgbClr val="FFFFFF"/>
                </a:solidFill>
                <a:latin typeface="Arial" charset="0"/>
                <a:ea typeface="ＭＳ Ｐゴシック" charset="0"/>
              </a:defRPr>
            </a:lvl3pPr>
            <a:lvl4pPr marL="1600200" indent="-228600" eaLnBrk="0" hangingPunct="0">
              <a:tabLst>
                <a:tab pos="228600" algn="l"/>
              </a:tabLst>
              <a:defRPr sz="3200" b="1">
                <a:solidFill>
                  <a:srgbClr val="FFFFFF"/>
                </a:solidFill>
                <a:latin typeface="Arial" charset="0"/>
                <a:ea typeface="ＭＳ Ｐゴシック" charset="0"/>
              </a:defRPr>
            </a:lvl4pPr>
            <a:lvl5pPr marL="2057400" indent="-228600" eaLnBrk="0" hangingPunct="0">
              <a:tabLst>
                <a:tab pos="228600" algn="l"/>
              </a:tabLst>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9pPr>
          </a:lstStyle>
          <a:p>
            <a:pPr marL="347472" indent="-347472">
              <a:spcBef>
                <a:spcPts val="0"/>
              </a:spcBef>
              <a:buFont typeface="+mj-lt"/>
              <a:buAutoNum type="arabicPeriod" startAt="3"/>
              <a:defRPr/>
            </a:pPr>
            <a:r>
              <a:rPr lang="en-US" sz="1800" dirty="0" smtClean="0">
                <a:solidFill>
                  <a:schemeClr val="accent3"/>
                </a:solidFill>
                <a:latin typeface="+mj-lt"/>
                <a:cs typeface="+mn-cs"/>
              </a:rPr>
              <a:t>Rinse the surface </a:t>
            </a:r>
            <a:endParaRPr lang="en-US" sz="1800" dirty="0" smtClean="0">
              <a:solidFill>
                <a:schemeClr val="accent3"/>
              </a:solidFill>
              <a:latin typeface="+mj-lt"/>
              <a:cs typeface="Times New Roman" charset="0"/>
            </a:endParaRPr>
          </a:p>
        </p:txBody>
      </p:sp>
      <p:sp>
        <p:nvSpPr>
          <p:cNvPr id="268293" name="Text Box 5"/>
          <p:cNvSpPr txBox="1">
            <a:spLocks noChangeArrowheads="1"/>
          </p:cNvSpPr>
          <p:nvPr/>
        </p:nvSpPr>
        <p:spPr bwMode="auto">
          <a:xfrm>
            <a:off x="2488673" y="5289793"/>
            <a:ext cx="1968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anchor="ctr">
            <a:spAutoFit/>
          </a:bodyPr>
          <a:lstStyle>
            <a:lvl1pPr eaLnBrk="0" hangingPunct="0">
              <a:tabLst>
                <a:tab pos="228600" algn="l"/>
              </a:tabLst>
              <a:defRPr sz="3200" b="1">
                <a:solidFill>
                  <a:srgbClr val="FFFFFF"/>
                </a:solidFill>
                <a:latin typeface="Arial" charset="0"/>
                <a:ea typeface="ＭＳ Ｐゴシック" charset="0"/>
              </a:defRPr>
            </a:lvl1pPr>
            <a:lvl2pPr marL="742950" indent="-285750" eaLnBrk="0" hangingPunct="0">
              <a:tabLst>
                <a:tab pos="228600" algn="l"/>
              </a:tabLst>
              <a:defRPr sz="3200" b="1">
                <a:solidFill>
                  <a:srgbClr val="FFFFFF"/>
                </a:solidFill>
                <a:latin typeface="Arial" charset="0"/>
                <a:ea typeface="ＭＳ Ｐゴシック" charset="0"/>
              </a:defRPr>
            </a:lvl2pPr>
            <a:lvl3pPr marL="1143000" indent="-228600" eaLnBrk="0" hangingPunct="0">
              <a:tabLst>
                <a:tab pos="228600" algn="l"/>
              </a:tabLst>
              <a:defRPr sz="3200" b="1">
                <a:solidFill>
                  <a:srgbClr val="FFFFFF"/>
                </a:solidFill>
                <a:latin typeface="Arial" charset="0"/>
                <a:ea typeface="ＭＳ Ｐゴシック" charset="0"/>
              </a:defRPr>
            </a:lvl3pPr>
            <a:lvl4pPr marL="1600200" indent="-228600" eaLnBrk="0" hangingPunct="0">
              <a:tabLst>
                <a:tab pos="228600" algn="l"/>
              </a:tabLst>
              <a:defRPr sz="3200" b="1">
                <a:solidFill>
                  <a:srgbClr val="FFFFFF"/>
                </a:solidFill>
                <a:latin typeface="Arial" charset="0"/>
                <a:ea typeface="ＭＳ Ｐゴシック" charset="0"/>
              </a:defRPr>
            </a:lvl4pPr>
            <a:lvl5pPr marL="2057400" indent="-228600" eaLnBrk="0" hangingPunct="0">
              <a:tabLst>
                <a:tab pos="228600" algn="l"/>
              </a:tabLst>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9pPr>
          </a:lstStyle>
          <a:p>
            <a:pPr marL="347472" indent="-347472">
              <a:spcBef>
                <a:spcPts val="0"/>
              </a:spcBef>
              <a:buFont typeface="+mj-lt"/>
              <a:buAutoNum type="arabicPeriod" startAt="4"/>
              <a:defRPr/>
            </a:pPr>
            <a:r>
              <a:rPr lang="en-US" sz="1800" dirty="0" smtClean="0">
                <a:solidFill>
                  <a:schemeClr val="accent3"/>
                </a:solidFill>
                <a:latin typeface="+mj-lt"/>
                <a:cs typeface="+mn-cs"/>
              </a:rPr>
              <a:t>Sanitize the surface </a:t>
            </a:r>
            <a:endParaRPr lang="en-US" sz="1800" dirty="0" smtClean="0">
              <a:solidFill>
                <a:schemeClr val="accent3"/>
              </a:solidFill>
              <a:latin typeface="+mj-lt"/>
              <a:cs typeface="Times New Roman" charset="0"/>
            </a:endParaRPr>
          </a:p>
        </p:txBody>
      </p:sp>
      <p:sp>
        <p:nvSpPr>
          <p:cNvPr id="268294" name="Text Box 6"/>
          <p:cNvSpPr txBox="1">
            <a:spLocks noChangeArrowheads="1"/>
          </p:cNvSpPr>
          <p:nvPr/>
        </p:nvSpPr>
        <p:spPr bwMode="auto">
          <a:xfrm>
            <a:off x="4690422" y="5289793"/>
            <a:ext cx="22104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anchor="ctr">
            <a:spAutoFit/>
          </a:bodyPr>
          <a:lstStyle>
            <a:lvl1pPr marL="177800" indent="-177800" eaLnBrk="0" hangingPunct="0">
              <a:tabLst>
                <a:tab pos="228600" algn="l"/>
              </a:tabLst>
              <a:defRPr sz="3200" b="1">
                <a:solidFill>
                  <a:srgbClr val="FFFFFF"/>
                </a:solidFill>
                <a:latin typeface="Arial" charset="0"/>
                <a:ea typeface="ＭＳ Ｐゴシック" charset="0"/>
              </a:defRPr>
            </a:lvl1pPr>
            <a:lvl2pPr marL="742950" indent="-285750" eaLnBrk="0" hangingPunct="0">
              <a:tabLst>
                <a:tab pos="228600" algn="l"/>
              </a:tabLst>
              <a:defRPr sz="3200" b="1">
                <a:solidFill>
                  <a:srgbClr val="FFFFFF"/>
                </a:solidFill>
                <a:latin typeface="Arial" charset="0"/>
                <a:ea typeface="ＭＳ Ｐゴシック" charset="0"/>
              </a:defRPr>
            </a:lvl2pPr>
            <a:lvl3pPr marL="1143000" indent="-228600" eaLnBrk="0" hangingPunct="0">
              <a:tabLst>
                <a:tab pos="228600" algn="l"/>
              </a:tabLst>
              <a:defRPr sz="3200" b="1">
                <a:solidFill>
                  <a:srgbClr val="FFFFFF"/>
                </a:solidFill>
                <a:latin typeface="Arial" charset="0"/>
                <a:ea typeface="ＭＳ Ｐゴシック" charset="0"/>
              </a:defRPr>
            </a:lvl3pPr>
            <a:lvl4pPr marL="1600200" indent="-228600" eaLnBrk="0" hangingPunct="0">
              <a:tabLst>
                <a:tab pos="228600" algn="l"/>
              </a:tabLst>
              <a:defRPr sz="3200" b="1">
                <a:solidFill>
                  <a:srgbClr val="FFFFFF"/>
                </a:solidFill>
                <a:latin typeface="Arial" charset="0"/>
                <a:ea typeface="ＭＳ Ｐゴシック" charset="0"/>
              </a:defRPr>
            </a:lvl4pPr>
            <a:lvl5pPr marL="2057400" indent="-228600" eaLnBrk="0" hangingPunct="0">
              <a:tabLst>
                <a:tab pos="228600" algn="l"/>
              </a:tabLst>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9pPr>
          </a:lstStyle>
          <a:p>
            <a:pPr marL="347472" indent="-347472">
              <a:spcBef>
                <a:spcPts val="0"/>
              </a:spcBef>
              <a:buFont typeface="+mj-lt"/>
              <a:buAutoNum type="arabicPeriod" startAt="5"/>
              <a:defRPr/>
            </a:pPr>
            <a:r>
              <a:rPr lang="en-US" sz="1800" dirty="0" smtClean="0">
                <a:solidFill>
                  <a:schemeClr val="accent3"/>
                </a:solidFill>
                <a:latin typeface="+mj-lt"/>
                <a:cs typeface="+mn-cs"/>
              </a:rPr>
              <a:t>Allow the surface to air-dry</a:t>
            </a:r>
            <a:endParaRPr lang="en-US" sz="1800" dirty="0" smtClean="0">
              <a:solidFill>
                <a:schemeClr val="accent3"/>
              </a:solidFill>
              <a:latin typeface="+mj-lt"/>
              <a:cs typeface="Times New Roman" charset="0"/>
            </a:endParaRPr>
          </a:p>
        </p:txBody>
      </p:sp>
      <p:sp>
        <p:nvSpPr>
          <p:cNvPr id="268295"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How and When to Clean and Sanitize</a:t>
            </a:r>
          </a:p>
        </p:txBody>
      </p:sp>
      <p:sp>
        <p:nvSpPr>
          <p:cNvPr id="268296" name="Text Box 8"/>
          <p:cNvSpPr txBox="1">
            <a:spLocks noChangeArrowheads="1"/>
          </p:cNvSpPr>
          <p:nvPr/>
        </p:nvSpPr>
        <p:spPr bwMode="auto">
          <a:xfrm>
            <a:off x="3603625" y="3115621"/>
            <a:ext cx="2189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anchor="ctr">
            <a:spAutoFit/>
          </a:bodyPr>
          <a:lstStyle>
            <a:lvl1pPr eaLnBrk="0" hangingPunct="0">
              <a:tabLst>
                <a:tab pos="228600" algn="l"/>
              </a:tabLst>
              <a:defRPr sz="3200" b="1">
                <a:solidFill>
                  <a:srgbClr val="FFFFFF"/>
                </a:solidFill>
                <a:latin typeface="Arial" charset="0"/>
                <a:ea typeface="ＭＳ Ｐゴシック" charset="0"/>
              </a:defRPr>
            </a:lvl1pPr>
            <a:lvl2pPr marL="742950" indent="-285750" eaLnBrk="0" hangingPunct="0">
              <a:tabLst>
                <a:tab pos="228600" algn="l"/>
              </a:tabLst>
              <a:defRPr sz="3200" b="1">
                <a:solidFill>
                  <a:srgbClr val="FFFFFF"/>
                </a:solidFill>
                <a:latin typeface="Arial" charset="0"/>
                <a:ea typeface="ＭＳ Ｐゴシック" charset="0"/>
              </a:defRPr>
            </a:lvl2pPr>
            <a:lvl3pPr marL="1143000" indent="-228600" eaLnBrk="0" hangingPunct="0">
              <a:tabLst>
                <a:tab pos="228600" algn="l"/>
              </a:tabLst>
              <a:defRPr sz="3200" b="1">
                <a:solidFill>
                  <a:srgbClr val="FFFFFF"/>
                </a:solidFill>
                <a:latin typeface="Arial" charset="0"/>
                <a:ea typeface="ＭＳ Ｐゴシック" charset="0"/>
              </a:defRPr>
            </a:lvl3pPr>
            <a:lvl4pPr marL="1600200" indent="-228600" eaLnBrk="0" hangingPunct="0">
              <a:tabLst>
                <a:tab pos="228600" algn="l"/>
              </a:tabLst>
              <a:defRPr sz="3200" b="1">
                <a:solidFill>
                  <a:srgbClr val="FFFFFF"/>
                </a:solidFill>
                <a:latin typeface="Arial" charset="0"/>
                <a:ea typeface="ＭＳ Ｐゴシック" charset="0"/>
              </a:defRPr>
            </a:lvl4pPr>
            <a:lvl5pPr marL="2057400" indent="-228600" eaLnBrk="0" hangingPunct="0">
              <a:tabLst>
                <a:tab pos="228600" algn="l"/>
              </a:tabLst>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tabLst>
                <a:tab pos="228600" algn="l"/>
              </a:tabLst>
              <a:defRPr sz="3200" b="1">
                <a:solidFill>
                  <a:srgbClr val="FFFFFF"/>
                </a:solidFill>
                <a:latin typeface="Arial" charset="0"/>
                <a:ea typeface="ＭＳ Ｐゴシック" charset="0"/>
              </a:defRPr>
            </a:lvl9pPr>
          </a:lstStyle>
          <a:p>
            <a:pPr marL="347472" indent="-347472">
              <a:spcBef>
                <a:spcPts val="0"/>
              </a:spcBef>
              <a:buFont typeface="+mj-lt"/>
              <a:buAutoNum type="arabicPeriod" startAt="2"/>
              <a:defRPr/>
            </a:pPr>
            <a:r>
              <a:rPr lang="en-US" sz="1800" dirty="0" smtClean="0">
                <a:solidFill>
                  <a:schemeClr val="accent3"/>
                </a:solidFill>
                <a:latin typeface="+mj-lt"/>
                <a:cs typeface="+mn-cs"/>
              </a:rPr>
              <a:t>Wash the surface </a:t>
            </a:r>
            <a:endParaRPr lang="en-US" sz="1800" dirty="0" smtClean="0">
              <a:solidFill>
                <a:schemeClr val="accent3"/>
              </a:solidFill>
              <a:latin typeface="+mj-lt"/>
              <a:cs typeface="Times New Roman" charset="0"/>
            </a:endParaRPr>
          </a:p>
        </p:txBody>
      </p:sp>
      <p:sp>
        <p:nvSpPr>
          <p:cNvPr id="268297" name="Text Box 2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68" y="2080975"/>
            <a:ext cx="1952487" cy="10237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944" y="2080975"/>
            <a:ext cx="1952487" cy="10237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2788" y="2082675"/>
            <a:ext cx="1958975" cy="1020299"/>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5367" y="4253700"/>
            <a:ext cx="1952487" cy="10237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1441" y="4253700"/>
            <a:ext cx="1952487" cy="1023700"/>
          </a:xfrm>
          <a:prstGeom prst="rect">
            <a:avLst/>
          </a:prstGeom>
        </p:spPr>
      </p:pic>
    </p:spTree>
    <p:extLst>
      <p:ext uri="{BB962C8B-B14F-4D97-AF65-F5344CB8AC3E}">
        <p14:creationId xmlns:p14="http://schemas.microsoft.com/office/powerpoint/2010/main" val="1509337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3"/>
          <p:cNvSpPr>
            <a:spLocks noGrp="1" noChangeArrowheads="1"/>
          </p:cNvSpPr>
          <p:nvPr>
            <p:ph type="body" idx="1"/>
          </p:nvPr>
        </p:nvSpPr>
        <p:spPr>
          <a:xfrm>
            <a:off x="393192" y="1143000"/>
            <a:ext cx="5871003" cy="3565525"/>
          </a:xfrm>
        </p:spPr>
        <p:txBody>
          <a:bodyPr/>
          <a:lstStyle/>
          <a:p>
            <a:pPr marL="0" indent="0" eaLnBrk="1" hangingPunct="1">
              <a:defRPr/>
            </a:pPr>
            <a:r>
              <a:rPr lang="en-US" dirty="0">
                <a:latin typeface="Arial Narrow" charset="0"/>
                <a:cs typeface="+mn-cs"/>
              </a:rPr>
              <a:t>Cleaning and </a:t>
            </a:r>
            <a:r>
              <a:rPr lang="en-US" dirty="0" smtClean="0">
                <a:latin typeface="Arial Narrow" charset="0"/>
                <a:cs typeface="+mn-cs"/>
              </a:rPr>
              <a:t>sanitizing stationary </a:t>
            </a:r>
            <a:r>
              <a:rPr lang="en-US" dirty="0">
                <a:latin typeface="Arial Narrow" charset="0"/>
                <a:cs typeface="+mn-cs"/>
              </a:rPr>
              <a:t>e</a:t>
            </a:r>
            <a:r>
              <a:rPr lang="en-US" dirty="0" smtClean="0">
                <a:latin typeface="Arial Narrow" charset="0"/>
                <a:cs typeface="+mn-cs"/>
              </a:rPr>
              <a:t>quipment</a:t>
            </a:r>
            <a:r>
              <a:rPr lang="en-US" dirty="0">
                <a:latin typeface="Arial Narrow" charset="0"/>
                <a:cs typeface="+mn-cs"/>
              </a:rPr>
              <a:t>: </a:t>
            </a:r>
          </a:p>
          <a:p>
            <a:pPr lvl="1" eaLnBrk="1" hangingPunct="1">
              <a:defRPr/>
            </a:pPr>
            <a:r>
              <a:rPr lang="en-US" dirty="0">
                <a:latin typeface="Arial Narrow" charset="0"/>
              </a:rPr>
              <a:t>Unplug the equipment</a:t>
            </a:r>
          </a:p>
          <a:p>
            <a:pPr lvl="1" eaLnBrk="1" hangingPunct="1">
              <a:defRPr/>
            </a:pPr>
            <a:r>
              <a:rPr lang="en-US" dirty="0">
                <a:latin typeface="Arial Narrow" charset="0"/>
              </a:rPr>
              <a:t>Take the removable parts off the equipment</a:t>
            </a:r>
          </a:p>
          <a:p>
            <a:pPr lvl="2" eaLnBrk="1" hangingPunct="1">
              <a:defRPr/>
            </a:pPr>
            <a:r>
              <a:rPr lang="en-US" dirty="0">
                <a:latin typeface="Arial Narrow" charset="0"/>
              </a:rPr>
              <a:t>Wash, rinse, and sanitize them by hand or run the parts through a dishwasher if allowed</a:t>
            </a:r>
          </a:p>
          <a:p>
            <a:pPr lvl="1" eaLnBrk="1" hangingPunct="1">
              <a:defRPr/>
            </a:pPr>
            <a:r>
              <a:rPr lang="en-US" dirty="0">
                <a:latin typeface="Arial Narrow" charset="0"/>
              </a:rPr>
              <a:t>Scrape or remove food from the equipment surfaces</a:t>
            </a:r>
          </a:p>
          <a:p>
            <a:pPr lvl="1" eaLnBrk="1" hangingPunct="1">
              <a:defRPr/>
            </a:pPr>
            <a:r>
              <a:rPr lang="en-US" dirty="0">
                <a:latin typeface="Arial Narrow" charset="0"/>
              </a:rPr>
              <a:t>Wash the equipment surfaces</a:t>
            </a:r>
          </a:p>
        </p:txBody>
      </p:sp>
      <p:sp>
        <p:nvSpPr>
          <p:cNvPr id="270339"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How and When to Clean and Sanitize</a:t>
            </a:r>
          </a:p>
        </p:txBody>
      </p:sp>
      <p:sp>
        <p:nvSpPr>
          <p:cNvPr id="270340"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470" y="1243013"/>
            <a:ext cx="2099716" cy="1886083"/>
          </a:xfrm>
          <a:prstGeom prst="rect">
            <a:avLst/>
          </a:prstGeom>
        </p:spPr>
      </p:pic>
    </p:spTree>
    <p:extLst>
      <p:ext uri="{BB962C8B-B14F-4D97-AF65-F5344CB8AC3E}">
        <p14:creationId xmlns:p14="http://schemas.microsoft.com/office/powerpoint/2010/main" val="413782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3"/>
          <p:cNvSpPr>
            <a:spLocks noGrp="1" noChangeArrowheads="1"/>
          </p:cNvSpPr>
          <p:nvPr>
            <p:ph type="body" idx="1"/>
          </p:nvPr>
        </p:nvSpPr>
        <p:spPr>
          <a:xfrm>
            <a:off x="393192" y="1143000"/>
            <a:ext cx="5871003" cy="3535044"/>
          </a:xfrm>
        </p:spPr>
        <p:txBody>
          <a:bodyPr/>
          <a:lstStyle/>
          <a:p>
            <a:pPr marL="0" indent="0" eaLnBrk="1" hangingPunct="1">
              <a:defRPr/>
            </a:pPr>
            <a:r>
              <a:rPr lang="en-US" dirty="0">
                <a:latin typeface="Arial Narrow" charset="0"/>
                <a:cs typeface="+mn-cs"/>
              </a:rPr>
              <a:t>Cleaning and </a:t>
            </a:r>
            <a:r>
              <a:rPr lang="en-US" dirty="0" smtClean="0">
                <a:latin typeface="Arial Narrow" charset="0"/>
                <a:cs typeface="+mn-cs"/>
              </a:rPr>
              <a:t>sanitizing stationary equipment</a:t>
            </a:r>
            <a:r>
              <a:rPr lang="en-US" dirty="0">
                <a:latin typeface="Arial Narrow" charset="0"/>
                <a:cs typeface="+mn-cs"/>
              </a:rPr>
              <a:t>: </a:t>
            </a:r>
            <a:endParaRPr lang="en-US" sz="1800" i="1" dirty="0">
              <a:latin typeface="Arial Narrow" charset="0"/>
              <a:cs typeface="+mn-cs"/>
            </a:endParaRPr>
          </a:p>
          <a:p>
            <a:pPr lvl="1" eaLnBrk="1" hangingPunct="1">
              <a:defRPr/>
            </a:pPr>
            <a:r>
              <a:rPr lang="en-US" dirty="0">
                <a:latin typeface="Arial Narrow" charset="0"/>
              </a:rPr>
              <a:t>Rinse the equipment surfaces with clean water</a:t>
            </a:r>
          </a:p>
          <a:p>
            <a:pPr lvl="1" eaLnBrk="1" hangingPunct="1">
              <a:defRPr/>
            </a:pPr>
            <a:r>
              <a:rPr lang="en-US" dirty="0">
                <a:latin typeface="Arial Narrow" charset="0"/>
              </a:rPr>
              <a:t>Sanitize the equipment surfaces</a:t>
            </a:r>
          </a:p>
          <a:p>
            <a:pPr lvl="2" eaLnBrk="1" hangingPunct="1">
              <a:defRPr/>
            </a:pPr>
            <a:r>
              <a:rPr lang="en-US" dirty="0">
                <a:latin typeface="Arial Narrow" charset="0"/>
              </a:rPr>
              <a:t>Make sure the sanitizer comes in contact with each surface</a:t>
            </a:r>
          </a:p>
          <a:p>
            <a:pPr lvl="1" eaLnBrk="1" hangingPunct="1">
              <a:defRPr/>
            </a:pPr>
            <a:r>
              <a:rPr lang="en-US" dirty="0">
                <a:latin typeface="Arial Narrow" charset="0"/>
              </a:rPr>
              <a:t>Allow all surfaces to </a:t>
            </a:r>
            <a:r>
              <a:rPr lang="en-US" dirty="0" smtClean="0">
                <a:latin typeface="Arial Narrow" charset="0"/>
              </a:rPr>
              <a:t>air-dry</a:t>
            </a:r>
            <a:endParaRPr lang="en-US" dirty="0">
              <a:latin typeface="Arial Narrow" charset="0"/>
            </a:endParaRPr>
          </a:p>
          <a:p>
            <a:pPr lvl="1" eaLnBrk="1" hangingPunct="1">
              <a:defRPr/>
            </a:pPr>
            <a:r>
              <a:rPr lang="en-US" dirty="0">
                <a:latin typeface="Arial Narrow" charset="0"/>
              </a:rPr>
              <a:t>Put the unit back together</a:t>
            </a:r>
          </a:p>
        </p:txBody>
      </p:sp>
      <p:sp>
        <p:nvSpPr>
          <p:cNvPr id="271363"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How and When to Clean and Sanitize</a:t>
            </a:r>
          </a:p>
        </p:txBody>
      </p:sp>
      <p:sp>
        <p:nvSpPr>
          <p:cNvPr id="271364"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10-6</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470" y="1243013"/>
            <a:ext cx="2099716" cy="1886083"/>
          </a:xfrm>
          <a:prstGeom prst="rect">
            <a:avLst/>
          </a:prstGeom>
        </p:spPr>
      </p:pic>
    </p:spTree>
    <p:extLst>
      <p:ext uri="{BB962C8B-B14F-4D97-AF65-F5344CB8AC3E}">
        <p14:creationId xmlns:p14="http://schemas.microsoft.com/office/powerpoint/2010/main" val="22423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3"/>
          <p:cNvSpPr>
            <a:spLocks noGrp="1" noChangeArrowheads="1"/>
          </p:cNvSpPr>
          <p:nvPr>
            <p:ph type="body" idx="1"/>
          </p:nvPr>
        </p:nvSpPr>
        <p:spPr>
          <a:xfrm>
            <a:off x="393192" y="1143000"/>
            <a:ext cx="6494145" cy="2894965"/>
          </a:xfrm>
        </p:spPr>
        <p:txBody>
          <a:bodyPr/>
          <a:lstStyle/>
          <a:p>
            <a:pPr marL="0" indent="0" eaLnBrk="1" hangingPunct="1">
              <a:defRPr/>
            </a:pPr>
            <a:r>
              <a:rPr lang="en-US" dirty="0" smtClean="0">
                <a:latin typeface="Arial Narrow" charset="0"/>
                <a:cs typeface="+mn-cs"/>
              </a:rPr>
              <a:t>Clean-in-place equipment</a:t>
            </a:r>
            <a:r>
              <a:rPr lang="en-US" dirty="0">
                <a:latin typeface="Arial Narrow" charset="0"/>
                <a:cs typeface="+mn-cs"/>
              </a:rPr>
              <a:t>:</a:t>
            </a:r>
            <a:endParaRPr lang="en-US" i="1" dirty="0">
              <a:latin typeface="Arial Narrow" charset="0"/>
              <a:cs typeface="+mn-cs"/>
            </a:endParaRPr>
          </a:p>
          <a:p>
            <a:pPr lvl="1" eaLnBrk="1" hangingPunct="1">
              <a:defRPr/>
            </a:pPr>
            <a:r>
              <a:rPr lang="en-US" dirty="0">
                <a:latin typeface="Arial Narrow" charset="0"/>
              </a:rPr>
              <a:t>Equipment holding and dispensing TCS food must be cleaned and sanitized every day unless otherwise indicated by the manufacturer</a:t>
            </a:r>
          </a:p>
          <a:p>
            <a:pPr lvl="1" eaLnBrk="1" hangingPunct="1">
              <a:defRPr/>
            </a:pPr>
            <a:r>
              <a:rPr lang="en-US" dirty="0">
                <a:latin typeface="Arial Narrow" charset="0"/>
              </a:rPr>
              <a:t>Check local regulatory requirements</a:t>
            </a:r>
          </a:p>
        </p:txBody>
      </p:sp>
      <p:sp>
        <p:nvSpPr>
          <p:cNvPr id="272387"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How and When to Clean and Sanitize</a:t>
            </a:r>
          </a:p>
        </p:txBody>
      </p:sp>
      <p:sp>
        <p:nvSpPr>
          <p:cNvPr id="272388"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10-7</a:t>
            </a:r>
          </a:p>
        </p:txBody>
      </p:sp>
    </p:spTree>
    <p:extLst>
      <p:ext uri="{BB962C8B-B14F-4D97-AF65-F5344CB8AC3E}">
        <p14:creationId xmlns:p14="http://schemas.microsoft.com/office/powerpoint/2010/main" val="3639376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56230"/>
            <a:ext cx="8307388" cy="523220"/>
          </a:xfrm>
        </p:spPr>
        <p:txBody>
          <a:bodyPr/>
          <a:lstStyle/>
          <a:p>
            <a:r>
              <a:rPr lang="en-US" dirty="0"/>
              <a:t>Monitoring High Temperature Dishwashing </a:t>
            </a:r>
            <a:r>
              <a:rPr lang="en-US" dirty="0" smtClean="0"/>
              <a:t>Machines</a:t>
            </a:r>
            <a:endParaRPr lang="en-US" dirty="0"/>
          </a:p>
        </p:txBody>
      </p:sp>
      <p:sp>
        <p:nvSpPr>
          <p:cNvPr id="3" name="Content Placeholder 2"/>
          <p:cNvSpPr>
            <a:spLocks noGrp="1"/>
          </p:cNvSpPr>
          <p:nvPr>
            <p:ph idx="1"/>
          </p:nvPr>
        </p:nvSpPr>
        <p:spPr/>
        <p:txBody>
          <a:bodyPr/>
          <a:lstStyle/>
          <a:p>
            <a:pPr marL="0" lvl="1" indent="0">
              <a:buNone/>
            </a:pPr>
            <a:r>
              <a:rPr lang="en-US" sz="2400" b="1" dirty="0">
                <a:solidFill>
                  <a:srgbClr val="005CAB"/>
                </a:solidFill>
              </a:rPr>
              <a:t>When using high-temperature dishwashing machines, provide staff with tools to check the temperature of the items being sanitized.</a:t>
            </a:r>
          </a:p>
          <a:p>
            <a:pPr marL="0" lvl="1" indent="0">
              <a:buNone/>
            </a:pPr>
            <a:r>
              <a:rPr lang="en-US" sz="2400" b="1" dirty="0">
                <a:solidFill>
                  <a:srgbClr val="005CAB"/>
                </a:solidFill>
              </a:rPr>
              <a:t>Options include:</a:t>
            </a:r>
          </a:p>
          <a:p>
            <a:pPr lvl="1"/>
            <a:r>
              <a:rPr lang="en-US" dirty="0"/>
              <a:t>Maximum registering thermometers</a:t>
            </a:r>
          </a:p>
          <a:p>
            <a:pPr lvl="1"/>
            <a:r>
              <a:rPr lang="en-US" dirty="0"/>
              <a:t>Temperature sensitive tape</a:t>
            </a:r>
          </a:p>
          <a:p>
            <a:endParaRPr lang="en-US" dirty="0"/>
          </a:p>
        </p:txBody>
      </p:sp>
      <p:sp>
        <p:nvSpPr>
          <p:cNvPr id="4" name="Text Box 9"/>
          <p:cNvSpPr txBox="1">
            <a:spLocks noChangeArrowheads="1"/>
          </p:cNvSpPr>
          <p:nvPr/>
        </p:nvSpPr>
        <p:spPr bwMode="auto">
          <a:xfrm>
            <a:off x="0" y="6581001"/>
            <a:ext cx="5715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10-8</a:t>
            </a:r>
          </a:p>
        </p:txBody>
      </p:sp>
    </p:spTree>
    <p:extLst>
      <p:ext uri="{BB962C8B-B14F-4D97-AF65-F5344CB8AC3E}">
        <p14:creationId xmlns:p14="http://schemas.microsoft.com/office/powerpoint/2010/main" val="4094679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3"/>
          <p:cNvSpPr>
            <a:spLocks noGrp="1" noChangeArrowheads="1"/>
          </p:cNvSpPr>
          <p:nvPr>
            <p:ph type="body" idx="1"/>
          </p:nvPr>
        </p:nvSpPr>
        <p:spPr>
          <a:xfrm>
            <a:off x="393192" y="1143000"/>
            <a:ext cx="5178425" cy="4559910"/>
          </a:xfrm>
        </p:spPr>
        <p:txBody>
          <a:bodyPr/>
          <a:lstStyle/>
          <a:p>
            <a:pPr eaLnBrk="1" hangingPunct="1">
              <a:defRPr/>
            </a:pPr>
            <a:r>
              <a:rPr lang="en-US" dirty="0">
                <a:latin typeface="Arial Narrow" charset="0"/>
                <a:cs typeface="+mn-cs"/>
              </a:rPr>
              <a:t>Setting </a:t>
            </a:r>
            <a:r>
              <a:rPr lang="en-US" dirty="0" smtClean="0">
                <a:latin typeface="Arial Narrow" charset="0"/>
                <a:cs typeface="+mn-cs"/>
              </a:rPr>
              <a:t>up </a:t>
            </a:r>
            <a:r>
              <a:rPr lang="en-US" dirty="0">
                <a:latin typeface="Arial Narrow" charset="0"/>
                <a:cs typeface="+mn-cs"/>
              </a:rPr>
              <a:t>a </a:t>
            </a:r>
            <a:r>
              <a:rPr lang="en-US" dirty="0" smtClean="0">
                <a:latin typeface="Arial Narrow" charset="0"/>
                <a:cs typeface="+mn-cs"/>
              </a:rPr>
              <a:t>three-compartment sink:</a:t>
            </a:r>
            <a:endParaRPr lang="en-US" dirty="0">
              <a:latin typeface="Arial Narrow" charset="0"/>
              <a:cs typeface="+mn-cs"/>
            </a:endParaRPr>
          </a:p>
          <a:p>
            <a:pPr lvl="1" eaLnBrk="1" hangingPunct="1">
              <a:defRPr/>
            </a:pPr>
            <a:r>
              <a:rPr lang="en-US" dirty="0">
                <a:solidFill>
                  <a:schemeClr val="tx1"/>
                </a:solidFill>
                <a:latin typeface="Arial Narrow" charset="0"/>
              </a:rPr>
              <a:t>Clean and sanitize each sink and drain </a:t>
            </a:r>
            <a:r>
              <a:rPr lang="en-US" dirty="0" smtClean="0">
                <a:solidFill>
                  <a:schemeClr val="tx1"/>
                </a:solidFill>
                <a:latin typeface="Arial Narrow" charset="0"/>
              </a:rPr>
              <a:t>board</a:t>
            </a:r>
            <a:endParaRPr lang="en-US" dirty="0">
              <a:solidFill>
                <a:schemeClr val="tx1"/>
              </a:solidFill>
              <a:latin typeface="Arial Narrow" charset="0"/>
            </a:endParaRPr>
          </a:p>
          <a:p>
            <a:pPr lvl="1" eaLnBrk="1" hangingPunct="1">
              <a:defRPr/>
            </a:pPr>
            <a:r>
              <a:rPr lang="en-US" dirty="0">
                <a:solidFill>
                  <a:schemeClr val="tx1"/>
                </a:solidFill>
                <a:latin typeface="Arial Narrow" charset="0"/>
              </a:rPr>
              <a:t>Fill the first sink with detergent and water at least </a:t>
            </a:r>
            <a:r>
              <a:rPr lang="en-US" dirty="0" smtClean="0">
                <a:solidFill>
                  <a:schemeClr val="tx1"/>
                </a:solidFill>
                <a:latin typeface="Arial Narrow" charset="0"/>
              </a:rPr>
              <a:t>110</a:t>
            </a:r>
            <a:r>
              <a:rPr lang="en-US" dirty="0" smtClean="0">
                <a:solidFill>
                  <a:schemeClr val="tx1"/>
                </a:solidFill>
              </a:rPr>
              <a:t>˚</a:t>
            </a:r>
            <a:r>
              <a:rPr lang="en-US" dirty="0">
                <a:solidFill>
                  <a:schemeClr val="tx1"/>
                </a:solidFill>
              </a:rPr>
              <a:t>F</a:t>
            </a:r>
            <a:r>
              <a:rPr lang="en-US" dirty="0" smtClean="0">
                <a:solidFill>
                  <a:schemeClr val="tx1"/>
                </a:solidFill>
                <a:latin typeface="Arial Narrow" charset="0"/>
              </a:rPr>
              <a:t> </a:t>
            </a:r>
            <a:r>
              <a:rPr lang="en-US" dirty="0">
                <a:solidFill>
                  <a:schemeClr val="tx1"/>
                </a:solidFill>
                <a:latin typeface="Arial Narrow" charset="0"/>
              </a:rPr>
              <a:t>(</a:t>
            </a:r>
            <a:r>
              <a:rPr lang="en-US" dirty="0" smtClean="0">
                <a:solidFill>
                  <a:schemeClr val="tx1"/>
                </a:solidFill>
                <a:latin typeface="Arial Narrow" charset="0"/>
              </a:rPr>
              <a:t>43</a:t>
            </a:r>
            <a:r>
              <a:rPr lang="en-US" dirty="0" smtClean="0">
                <a:solidFill>
                  <a:schemeClr val="tx1"/>
                </a:solidFill>
              </a:rPr>
              <a:t>˚C</a:t>
            </a:r>
            <a:r>
              <a:rPr lang="en-US" dirty="0" smtClean="0">
                <a:solidFill>
                  <a:schemeClr val="tx1"/>
                </a:solidFill>
                <a:latin typeface="Arial Narrow" charset="0"/>
              </a:rPr>
              <a:t>) </a:t>
            </a:r>
            <a:endParaRPr lang="en-US" dirty="0">
              <a:solidFill>
                <a:schemeClr val="tx1"/>
              </a:solidFill>
              <a:latin typeface="Arial Narrow" charset="0"/>
            </a:endParaRPr>
          </a:p>
          <a:p>
            <a:pPr lvl="1" eaLnBrk="1" hangingPunct="1">
              <a:defRPr/>
            </a:pPr>
            <a:r>
              <a:rPr lang="en-US" dirty="0">
                <a:solidFill>
                  <a:schemeClr val="tx1"/>
                </a:solidFill>
                <a:latin typeface="Arial Narrow" charset="0"/>
              </a:rPr>
              <a:t>Fill the second sink with clean </a:t>
            </a:r>
            <a:r>
              <a:rPr lang="en-US" dirty="0" smtClean="0">
                <a:solidFill>
                  <a:schemeClr val="tx1"/>
                </a:solidFill>
                <a:latin typeface="Arial Narrow" charset="0"/>
              </a:rPr>
              <a:t>water</a:t>
            </a:r>
            <a:endParaRPr lang="en-US" dirty="0">
              <a:solidFill>
                <a:schemeClr val="tx1"/>
              </a:solidFill>
              <a:latin typeface="Arial Narrow" charset="0"/>
            </a:endParaRPr>
          </a:p>
          <a:p>
            <a:pPr lvl="1" eaLnBrk="1" hangingPunct="1">
              <a:defRPr/>
            </a:pPr>
            <a:r>
              <a:rPr lang="en-US" dirty="0">
                <a:solidFill>
                  <a:schemeClr val="tx1"/>
                </a:solidFill>
                <a:latin typeface="Arial Narrow" charset="0"/>
              </a:rPr>
              <a:t>Fill the third sink with water and sanitizer to the correct </a:t>
            </a:r>
            <a:r>
              <a:rPr lang="en-US" dirty="0" smtClean="0">
                <a:solidFill>
                  <a:schemeClr val="tx1"/>
                </a:solidFill>
                <a:latin typeface="Arial Narrow" charset="0"/>
              </a:rPr>
              <a:t>concentration</a:t>
            </a:r>
            <a:endParaRPr lang="en-US" dirty="0">
              <a:solidFill>
                <a:schemeClr val="tx1"/>
              </a:solidFill>
              <a:latin typeface="Arial Narrow" charset="0"/>
            </a:endParaRPr>
          </a:p>
          <a:p>
            <a:pPr lvl="1" eaLnBrk="1" hangingPunct="1">
              <a:defRPr/>
            </a:pPr>
            <a:r>
              <a:rPr lang="en-US" dirty="0">
                <a:solidFill>
                  <a:schemeClr val="tx1"/>
                </a:solidFill>
                <a:latin typeface="Arial Narrow" charset="0"/>
              </a:rPr>
              <a:t>Provide a clock with a second hand to let food handlers know how long items have been in the </a:t>
            </a:r>
            <a:r>
              <a:rPr lang="en-US" dirty="0" smtClean="0">
                <a:solidFill>
                  <a:schemeClr val="tx1"/>
                </a:solidFill>
                <a:latin typeface="Arial Narrow" charset="0"/>
              </a:rPr>
              <a:t>sanitizer</a:t>
            </a:r>
            <a:endParaRPr lang="en-US" dirty="0">
              <a:latin typeface="Arial Narrow" charset="0"/>
              <a:cs typeface="+mn-cs"/>
            </a:endParaRPr>
          </a:p>
          <a:p>
            <a:pPr eaLnBrk="1" hangingPunct="1">
              <a:defRPr/>
            </a:pPr>
            <a:endParaRPr lang="en-US" dirty="0">
              <a:latin typeface="Arial Narrow" charset="0"/>
              <a:cs typeface="+mn-cs"/>
            </a:endParaRPr>
          </a:p>
        </p:txBody>
      </p:sp>
      <p:sp>
        <p:nvSpPr>
          <p:cNvPr id="275459" name="Text Box 4"/>
          <p:cNvSpPr txBox="1">
            <a:spLocks noChangeArrowheads="1"/>
          </p:cNvSpPr>
          <p:nvPr/>
        </p:nvSpPr>
        <p:spPr bwMode="auto">
          <a:xfrm>
            <a:off x="6681788" y="5857875"/>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endParaRPr lang="en-US" dirty="0" smtClean="0">
              <a:cs typeface="+mn-cs"/>
            </a:endParaRPr>
          </a:p>
        </p:txBody>
      </p:sp>
      <p:sp>
        <p:nvSpPr>
          <p:cNvPr id="275460" name="Text Box 9"/>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10-9</a:t>
            </a:r>
          </a:p>
        </p:txBody>
      </p:sp>
      <p:sp>
        <p:nvSpPr>
          <p:cNvPr id="275461" name="Rectangle 11"/>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Manual Dishwashing</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816" y="1244374"/>
            <a:ext cx="2100072" cy="1874846"/>
          </a:xfrm>
          <a:prstGeom prst="rect">
            <a:avLst/>
          </a:prstGeom>
        </p:spPr>
      </p:pic>
    </p:spTree>
    <p:extLst>
      <p:ext uri="{BB962C8B-B14F-4D97-AF65-F5344CB8AC3E}">
        <p14:creationId xmlns:p14="http://schemas.microsoft.com/office/powerpoint/2010/main" val="11470637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18110</TotalTime>
  <Words>1593</Words>
  <Application>Microsoft Office PowerPoint</Application>
  <PresentationFormat>On-screen Show (4:3)</PresentationFormat>
  <Paragraphs>179</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3_SS5e_08_16hr</vt:lpstr>
      <vt:lpstr>4_SS5e_08_16hr</vt:lpstr>
      <vt:lpstr>PowerPoint Presentation</vt:lpstr>
      <vt:lpstr>Guidelines for the Effective Use of Sanitizers</vt:lpstr>
      <vt:lpstr>PowerPoint Presentation</vt:lpstr>
      <vt:lpstr>How and When to Clean and Sanitize</vt:lpstr>
      <vt:lpstr>How and When to Clean and Sanitize</vt:lpstr>
      <vt:lpstr>How and When to Clean and Sanitize</vt:lpstr>
      <vt:lpstr>How and When to Clean and Sanitize</vt:lpstr>
      <vt:lpstr>Monitoring High Temperature Dishwashing Machines</vt:lpstr>
      <vt:lpstr>Manual Dishwashing</vt:lpstr>
      <vt:lpstr>Cleaning and Sanitizing in the Operation</vt:lpstr>
      <vt:lpstr>Cleaning and Sanitizing in the Operation</vt:lpstr>
      <vt:lpstr>Cleaning and Sanitizing in the Operation</vt:lpstr>
      <vt:lpstr>Cleaning and Sanitizing in the Operation</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2384</cp:revision>
  <cp:lastPrinted>2012-03-16T18:45:25Z</cp:lastPrinted>
  <dcterms:created xsi:type="dcterms:W3CDTF">2006-02-24T04:29:02Z</dcterms:created>
  <dcterms:modified xsi:type="dcterms:W3CDTF">2014-07-08T22:21:15Z</dcterms:modified>
</cp:coreProperties>
</file>