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7" autoAdjust="0"/>
  </p:normalViewPr>
  <p:slideViewPr>
    <p:cSldViewPr snapToGrid="0" snapToObjects="1" showGuides="1">
      <p:cViewPr varScale="1">
        <p:scale>
          <a:sx n="63" d="100"/>
          <a:sy n="63" d="100"/>
        </p:scale>
        <p:origin x="52" y="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928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23B9-9565-084B-B63F-165382F42164}" type="datetimeFigureOut">
              <a:rPr lang="es-ES_tradnl" smtClean="0"/>
              <a:t>03/08/2017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1D827-573D-6841-92BF-635BC3D7E805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59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1D827-573D-6841-92BF-635BC3D7E805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341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22F-F8B2-EC49-94D3-23FCF4674B91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9" y="112500"/>
            <a:ext cx="1790700" cy="63167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338945" y="65584"/>
            <a:ext cx="87006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Course Title: Course Title Goes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de-DE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r">
              <a:lnSpc>
                <a:spcPct val="150000"/>
              </a:lnSpc>
            </a:pP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0: Title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of</a:t>
            </a: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Goes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de-DE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r">
              <a:lnSpc>
                <a:spcPct val="150000"/>
              </a:lnSpc>
            </a:pP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Module 0.0: Title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of</a:t>
            </a: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Module Goes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2017 © Copyright Miami Dade College | Competency-Based Education | Accelerate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7653" y="6505956"/>
            <a:ext cx="2743200" cy="246888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B6ED86E4-A431-8246-9B26-8EE94223C6A3}" type="slidenum">
              <a:rPr lang="es-ES_tradnl" smtClean="0"/>
              <a:pPr/>
              <a:t>‹#›</a:t>
            </a:fld>
            <a:endParaRPr lang="es-ES_trad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679" y="6310803"/>
            <a:ext cx="867972" cy="6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0580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2786-8A95-6B42-B3A1-19C7975CA159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460544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F9F-E252-3F44-89DA-8DA5922F8C79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2715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E9E7-2B6B-2946-B0A7-30E028439CB8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2017 © Copyright Miami Dade College | Competency-Based Education | Accelerate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6820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D4F4-B475-8447-BB2D-21D1F007070D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612351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E635-DEA0-E04B-A710-C4107A0B9C95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3824947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4A79-9BCA-F34E-9111-2B83E35F7DD9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91973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D8D-3389-2A4B-A28C-1BDF973E93A7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56818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3A61-4921-A54E-A682-339AE987C310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623574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D28-B84F-544D-8441-EE8361242610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08647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D341-8B51-8349-8784-5EFF31FE547C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012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4C25-4AE4-B24F-8E72-E2DD5DCC475F}" type="datetime1">
              <a:rPr lang="en-US" smtClean="0"/>
              <a:t>8/3/2017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86E4-A431-8246-9B26-8EE94223C6A3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288"/>
            <a:ext cx="1790700" cy="63167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338945" y="65584"/>
            <a:ext cx="87006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Course Title: Course Title Goes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de-DE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r">
              <a:lnSpc>
                <a:spcPct val="150000"/>
              </a:lnSpc>
            </a:pP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0: Title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of</a:t>
            </a: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Goes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de-DE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r">
              <a:lnSpc>
                <a:spcPct val="150000"/>
              </a:lnSpc>
            </a:pP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Module 0.0: Title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of</a:t>
            </a:r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Module Goes </a:t>
            </a:r>
            <a:r>
              <a:rPr lang="de-DE" sz="10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 Copyright Miami Dade College | Competency-Based Education | Accelerate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9207653" y="6505956"/>
            <a:ext cx="2743200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ED86E4-A431-8246-9B26-8EE94223C6A3}" type="slidenum">
              <a:rPr lang="es-ES_tradnl" smtClean="0"/>
              <a:pPr algn="r"/>
              <a:t>‹#›</a:t>
            </a:fld>
            <a:endParaRPr lang="es-ES_trad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86" y="6311900"/>
            <a:ext cx="894379" cy="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4800" b="1" i="1" dirty="0"/>
              <a:t>PRINCIPLES OF GREAT SERVICE</a:t>
            </a:r>
            <a:endParaRPr lang="es-ES_tradnl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Lesson</a:t>
            </a:r>
            <a:r>
              <a:rPr lang="es-ES_tradnl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mtClean="0">
                <a:latin typeface="Century Gothic" charset="0"/>
                <a:ea typeface="Century Gothic" charset="0"/>
                <a:cs typeface="Century Gothic" charset="0"/>
              </a:rPr>
              <a:t>1.1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1</a:t>
            </a:fld>
            <a:endParaRPr lang="es-ES_tradnl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52137" y="5223019"/>
            <a:ext cx="11687463" cy="471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dirty="0">
                <a:latin typeface="Century Gothic" charset="0"/>
                <a:ea typeface="Century Gothic" charset="0"/>
                <a:cs typeface="Century Gothic" charset="0"/>
              </a:rPr>
              <a:t>Joseph J. West, PhD.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4021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Topic 3.2</a:t>
            </a:r>
            <a:br>
              <a:rPr lang="en-US" sz="3200" dirty="0"/>
            </a:br>
            <a:r>
              <a:rPr lang="en-US" altLang="en-US" b="1" i="1" dirty="0"/>
              <a:t>RELIABILITY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r>
              <a:rPr lang="en-US" altLang="en-US" sz="3600" b="1" i="1" dirty="0"/>
              <a:t>Design is as important as attitude</a:t>
            </a:r>
          </a:p>
          <a:p>
            <a:pPr lvl="1"/>
            <a:r>
              <a:rPr lang="en-US" altLang="en-US" sz="3200" i="1" dirty="0"/>
              <a:t>many mistakes due to poor design</a:t>
            </a:r>
          </a:p>
          <a:p>
            <a:pPr lvl="1"/>
            <a:r>
              <a:rPr lang="en-US" altLang="en-US" sz="3200" i="1" dirty="0"/>
              <a:t>good attitude does not save poor design</a:t>
            </a:r>
          </a:p>
          <a:p>
            <a:r>
              <a:rPr lang="en-US" altLang="en-US" sz="3600" b="1" i="1" dirty="0"/>
              <a:t>Service map</a:t>
            </a:r>
          </a:p>
          <a:p>
            <a:pPr lvl="1"/>
            <a:r>
              <a:rPr lang="en-US" altLang="en-US" sz="3200" i="1" dirty="0"/>
              <a:t>visually defines the system</a:t>
            </a:r>
          </a:p>
          <a:p>
            <a:pPr lvl="1"/>
            <a:r>
              <a:rPr lang="en-US" altLang="en-US" sz="3200" i="1" dirty="0"/>
              <a:t>answers</a:t>
            </a:r>
          </a:p>
          <a:p>
            <a:pPr lvl="2"/>
            <a:r>
              <a:rPr lang="en-US" altLang="en-US" sz="3200" i="1" dirty="0"/>
              <a:t>what is service?</a:t>
            </a:r>
          </a:p>
          <a:p>
            <a:pPr lvl="2"/>
            <a:r>
              <a:rPr lang="en-US" altLang="en-US" sz="3200" i="1" dirty="0"/>
              <a:t>how does it work?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42879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98526"/>
            <a:ext cx="10515600" cy="1202418"/>
          </a:xfrm>
        </p:spPr>
        <p:txBody>
          <a:bodyPr>
            <a:normAutofit/>
          </a:bodyPr>
          <a:lstStyle/>
          <a:p>
            <a:r>
              <a:rPr lang="en-US" sz="3200" dirty="0"/>
              <a:t>Topic 3.3</a:t>
            </a:r>
            <a:br>
              <a:rPr lang="en-US" sz="3200" dirty="0"/>
            </a:br>
            <a:r>
              <a:rPr lang="en-US" altLang="en-US" b="1" i="1" dirty="0"/>
              <a:t>CHALLENGES OF SERVICE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84625"/>
            <a:ext cx="10515600" cy="4351338"/>
          </a:xfrm>
        </p:spPr>
        <p:txBody>
          <a:bodyPr/>
          <a:lstStyle/>
          <a:p>
            <a:r>
              <a:rPr lang="en-US" altLang="en-US" sz="4000" b="1" i="1" dirty="0"/>
              <a:t>Labor-intensive in multiple locations</a:t>
            </a:r>
          </a:p>
          <a:p>
            <a:r>
              <a:rPr lang="en-US" altLang="en-US" sz="4000" b="1" i="1" dirty="0"/>
              <a:t>Attitude is important</a:t>
            </a:r>
          </a:p>
          <a:p>
            <a:pPr lvl="1"/>
            <a:r>
              <a:rPr lang="en-US" altLang="en-US" sz="3600" i="1" dirty="0"/>
              <a:t>wanting to be reliable is the key</a:t>
            </a:r>
          </a:p>
          <a:p>
            <a:pPr lvl="1"/>
            <a:r>
              <a:rPr lang="en-US" altLang="en-US" sz="3600" i="1" dirty="0"/>
              <a:t>double checking</a:t>
            </a:r>
          </a:p>
          <a:p>
            <a:pPr lvl="1"/>
            <a:r>
              <a:rPr lang="en-US" altLang="en-US" sz="3600" i="1" dirty="0"/>
              <a:t>emphasize accuracy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11</a:t>
            </a:fld>
            <a:endParaRPr lang="es-ES_trad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2140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12</a:t>
            </a:fld>
            <a:endParaRPr lang="es-ES_trad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3934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Learning</a:t>
            </a:r>
            <a:r>
              <a:rPr lang="es-ES_tradnl" sz="2400" dirty="0">
                <a:latin typeface="Century Gothic" charset="0"/>
                <a:ea typeface="Century Gothic" charset="0"/>
                <a:cs typeface="Century Gothic" charset="0"/>
              </a:rPr>
              <a:t> Target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One – Understanding Common Values of Successful Organizations</a:t>
            </a:r>
          </a:p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Learning</a:t>
            </a:r>
            <a:r>
              <a:rPr lang="es-ES_tradnl" sz="2400" dirty="0">
                <a:latin typeface="Century Gothic" charset="0"/>
                <a:ea typeface="Century Gothic" charset="0"/>
                <a:cs typeface="Century Gothic" charset="0"/>
              </a:rPr>
              <a:t> Target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Two – Value versus Quality</a:t>
            </a:r>
          </a:p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Learning</a:t>
            </a:r>
            <a:r>
              <a:rPr lang="es-ES_tradnl" sz="2400" dirty="0">
                <a:latin typeface="Century Gothic" charset="0"/>
                <a:ea typeface="Century Gothic" charset="0"/>
                <a:cs typeface="Century Gothic" charset="0"/>
              </a:rPr>
              <a:t> Target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Three – Challenges of  Service Reliability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Century Gothic" charset="0"/>
                <a:ea typeface="Century Gothic" charset="0"/>
                <a:cs typeface="Century Gothic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7631710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271" y="1002508"/>
            <a:ext cx="10591800" cy="1443829"/>
          </a:xfrm>
        </p:spPr>
        <p:txBody>
          <a:bodyPr>
            <a:normAutofit fontScale="90000"/>
          </a:bodyPr>
          <a:lstStyle/>
          <a:p>
            <a:r>
              <a:rPr lang="en-US" altLang="en-US" sz="3600" b="1" i="1" dirty="0"/>
              <a:t>Topic 1.1</a:t>
            </a:r>
            <a:r>
              <a:rPr lang="en-US" altLang="en-US" sz="4800" b="1" i="1" dirty="0"/>
              <a:t/>
            </a:r>
            <a:br>
              <a:rPr lang="en-US" altLang="en-US" sz="4800" b="1" i="1" dirty="0"/>
            </a:br>
            <a:r>
              <a:rPr lang="en-US" altLang="en-US" sz="4800" b="1" i="1" dirty="0"/>
              <a:t>COMMON CORE VALUES OF SUCCESSFUL ORGANIZATIONS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015" y="2871787"/>
            <a:ext cx="10515600" cy="3986213"/>
          </a:xfrm>
        </p:spPr>
        <p:txBody>
          <a:bodyPr/>
          <a:lstStyle/>
          <a:p>
            <a:r>
              <a:rPr lang="en-US" altLang="en-US" sz="4000" b="1" i="1" dirty="0"/>
              <a:t>Excellence - </a:t>
            </a:r>
            <a:r>
              <a:rPr lang="en-US" altLang="en-US" sz="4000" i="1" dirty="0"/>
              <a:t>insists on high standards</a:t>
            </a:r>
          </a:p>
          <a:p>
            <a:r>
              <a:rPr lang="en-US" altLang="en-US" sz="4000" b="1" i="1" dirty="0"/>
              <a:t>Innovation - </a:t>
            </a:r>
            <a:r>
              <a:rPr lang="en-US" altLang="en-US" sz="4000" i="1" dirty="0"/>
              <a:t>always changing into something better</a:t>
            </a:r>
          </a:p>
          <a:p>
            <a:r>
              <a:rPr lang="en-US" altLang="en-US" sz="4000" b="1" i="1" dirty="0"/>
              <a:t>Joy - </a:t>
            </a:r>
            <a:r>
              <a:rPr lang="en-US" altLang="en-US" sz="4000" i="1" dirty="0"/>
              <a:t>invest in employee satisfaction</a:t>
            </a:r>
          </a:p>
          <a:p>
            <a:r>
              <a:rPr lang="en-US" altLang="en-US" sz="4000" b="1" i="1" dirty="0"/>
              <a:t>Teamwork - </a:t>
            </a:r>
            <a:r>
              <a:rPr lang="en-US" altLang="en-US" sz="4000" i="1" dirty="0"/>
              <a:t>recruit team players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982567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70858"/>
            <a:ext cx="10515600" cy="1796142"/>
          </a:xfrm>
        </p:spPr>
        <p:txBody>
          <a:bodyPr>
            <a:noAutofit/>
          </a:bodyPr>
          <a:lstStyle/>
          <a:p>
            <a:r>
              <a:rPr lang="en-US" altLang="en-US" sz="3200" b="1" i="1" dirty="0"/>
              <a:t>Topic 1.2</a:t>
            </a:r>
            <a:r>
              <a:rPr lang="en-US" altLang="en-US" sz="4800" b="1" i="1" dirty="0"/>
              <a:t/>
            </a:r>
            <a:br>
              <a:rPr lang="en-US" altLang="en-US" sz="4800" b="1" i="1" dirty="0"/>
            </a:br>
            <a:r>
              <a:rPr lang="en-US" altLang="en-US" sz="4800" b="1" i="1" dirty="0"/>
              <a:t>COMMON CORE VALUES OF SUCCESSFUL ORGANIZATIONS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2219"/>
            <a:ext cx="10515600" cy="3689350"/>
          </a:xfrm>
        </p:spPr>
        <p:txBody>
          <a:bodyPr>
            <a:normAutofit/>
          </a:bodyPr>
          <a:lstStyle/>
          <a:p>
            <a:r>
              <a:rPr lang="en-US" altLang="en-US" sz="4000" b="1" i="1" dirty="0"/>
              <a:t>Respect - </a:t>
            </a:r>
            <a:r>
              <a:rPr lang="en-US" altLang="en-US" sz="4000" i="1" dirty="0"/>
              <a:t>customer, employee, suppliers, community</a:t>
            </a:r>
          </a:p>
          <a:p>
            <a:r>
              <a:rPr lang="en-US" altLang="en-US" sz="4000" b="1" i="1" dirty="0"/>
              <a:t>Integrity - </a:t>
            </a:r>
            <a:r>
              <a:rPr lang="en-US" altLang="en-US" sz="4000" i="1" dirty="0"/>
              <a:t>trust is important, service is intangible</a:t>
            </a:r>
          </a:p>
          <a:p>
            <a:r>
              <a:rPr lang="en-US" altLang="en-US" sz="4000" b="1" i="1" dirty="0"/>
              <a:t>Social profit - </a:t>
            </a:r>
            <a:r>
              <a:rPr lang="en-US" altLang="en-US" sz="4000" i="1" dirty="0"/>
              <a:t>net benefits to society beyond economic gain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721827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915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b="1" i="1" dirty="0"/>
              <a:t>Topic 1.3</a:t>
            </a:r>
            <a:r>
              <a:rPr lang="en-US" altLang="en-US" sz="4800" b="1" i="1" dirty="0"/>
              <a:t/>
            </a:r>
            <a:br>
              <a:rPr lang="en-US" altLang="en-US" sz="4800" b="1" i="1" dirty="0"/>
            </a:br>
            <a:r>
              <a:rPr lang="en-US" altLang="en-US" sz="4800" b="1" i="1" dirty="0"/>
              <a:t>SERVICE GUARANTEE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742" y="2629806"/>
            <a:ext cx="10515600" cy="4609194"/>
          </a:xfrm>
        </p:spPr>
        <p:txBody>
          <a:bodyPr/>
          <a:lstStyle/>
          <a:p>
            <a:r>
              <a:rPr lang="en-US" altLang="en-US" sz="4000" i="1" dirty="0"/>
              <a:t>Symbolizes the company’s commitment to fair play</a:t>
            </a:r>
          </a:p>
          <a:p>
            <a:r>
              <a:rPr lang="en-US" altLang="en-US" sz="4000" i="1" dirty="0"/>
              <a:t>Bold step - company must perform thorough analysis prior to implementing</a:t>
            </a:r>
          </a:p>
          <a:p>
            <a:r>
              <a:rPr lang="en-US" altLang="en-US" sz="4000" i="1" dirty="0"/>
              <a:t>Guaranteeing poor service fatal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V="1">
            <a:off x="3853542" y="6337392"/>
            <a:ext cx="4114800" cy="45719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03847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954"/>
            <a:ext cx="10515600" cy="11371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Topic 2.1</a:t>
            </a:r>
            <a:br>
              <a:rPr lang="en-US" sz="3200" dirty="0"/>
            </a:br>
            <a:r>
              <a:rPr lang="en-US" altLang="en-US" sz="5300" b="1" i="1" dirty="0"/>
              <a:t>QUALITY versus VALUE</a:t>
            </a:r>
            <a:endParaRPr lang="en-US" sz="5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8232"/>
            <a:ext cx="10515600" cy="4351338"/>
          </a:xfrm>
        </p:spPr>
        <p:txBody>
          <a:bodyPr/>
          <a:lstStyle/>
          <a:p>
            <a:r>
              <a:rPr lang="en-US" altLang="en-US" sz="3600" b="1" i="1" dirty="0"/>
              <a:t>Value is a cost based relationship</a:t>
            </a:r>
          </a:p>
          <a:p>
            <a:pPr lvl="1"/>
            <a:r>
              <a:rPr lang="en-US" altLang="en-US" sz="3600" i="1" dirty="0"/>
              <a:t>if the costs are less than the benefit received then guests consider it a value</a:t>
            </a:r>
          </a:p>
          <a:p>
            <a:r>
              <a:rPr lang="en-US" altLang="en-US" sz="3600" b="1" i="1" dirty="0"/>
              <a:t>Quality is a subjective judgement</a:t>
            </a:r>
          </a:p>
          <a:p>
            <a:pPr lvl="1"/>
            <a:r>
              <a:rPr lang="en-US" altLang="en-US" sz="3600" i="1" dirty="0"/>
              <a:t>if the experience equals or exceeds expectations on both the technical and functional levels guests then consider it a quality experience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3015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Topic 2.2</a:t>
            </a:r>
            <a:br>
              <a:rPr lang="en-US" sz="2400" dirty="0"/>
            </a:br>
            <a:r>
              <a:rPr lang="en-US" altLang="en-US" b="1" i="1" dirty="0"/>
              <a:t>QUALITY versus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 b="1" i="1" dirty="0"/>
              <a:t>Value = benefits - burdens</a:t>
            </a:r>
          </a:p>
          <a:p>
            <a:pPr>
              <a:buFontTx/>
              <a:buNone/>
            </a:pPr>
            <a:r>
              <a:rPr lang="en-US" altLang="en-US" sz="3200" i="1" dirty="0"/>
              <a:t>What benefit does the customer receive for the burdens that they must bear? Do the benefits outweigh the burdens?</a:t>
            </a:r>
          </a:p>
          <a:p>
            <a:pPr>
              <a:buFontTx/>
              <a:buNone/>
            </a:pPr>
            <a:r>
              <a:rPr lang="en-US" altLang="en-US" sz="3200" i="1" dirty="0"/>
              <a:t>		Inconvenience</a:t>
            </a:r>
          </a:p>
          <a:p>
            <a:pPr>
              <a:buFontTx/>
              <a:buNone/>
            </a:pPr>
            <a:r>
              <a:rPr lang="en-US" altLang="en-US" sz="3200" i="1" dirty="0"/>
              <a:t>		Actual Cost</a:t>
            </a:r>
          </a:p>
          <a:p>
            <a:pPr>
              <a:buFontTx/>
              <a:buNone/>
            </a:pPr>
            <a:r>
              <a:rPr lang="en-US" altLang="en-US" sz="3200" i="1" dirty="0"/>
              <a:t>		Waiting times and reservation aggravations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45082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Topic 2.3</a:t>
            </a:r>
            <a:br>
              <a:rPr lang="en-US" sz="2400" dirty="0"/>
            </a:br>
            <a:r>
              <a:rPr lang="en-US" altLang="en-US" b="1" i="1" dirty="0"/>
              <a:t>QUALITY versus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6076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Quality</a:t>
            </a:r>
          </a:p>
          <a:p>
            <a:r>
              <a:rPr lang="en-US" altLang="en-US" sz="3200" b="1" i="1" dirty="0"/>
              <a:t>Three dimensions of Quality</a:t>
            </a:r>
            <a:r>
              <a:rPr lang="en-US" altLang="en-US" sz="3200" dirty="0"/>
              <a:t> - </a:t>
            </a:r>
            <a:r>
              <a:rPr lang="en-US" altLang="en-US" sz="3200" b="1" i="1" dirty="0"/>
              <a:t>Doing:</a:t>
            </a:r>
            <a:endParaRPr lang="en-US" altLang="en-US" sz="3200" dirty="0"/>
          </a:p>
          <a:p>
            <a:pPr lvl="1"/>
            <a:r>
              <a:rPr lang="en-US" altLang="en-US" sz="3200" b="1" i="1" dirty="0"/>
              <a:t>the right thing</a:t>
            </a:r>
            <a:r>
              <a:rPr lang="en-US" altLang="en-US" sz="3200" dirty="0"/>
              <a:t>:  </a:t>
            </a:r>
            <a:r>
              <a:rPr lang="en-US" altLang="en-US" sz="3200" i="1" dirty="0"/>
              <a:t>providing the products and services the guest desires - competitive methods</a:t>
            </a:r>
          </a:p>
          <a:p>
            <a:pPr lvl="1"/>
            <a:r>
              <a:rPr lang="en-US" altLang="en-US" sz="3200" b="1" i="1" dirty="0"/>
              <a:t>right</a:t>
            </a:r>
            <a:r>
              <a:rPr lang="en-US" altLang="en-US" sz="3200" dirty="0"/>
              <a:t>:  service free from defects (technical) in the expected manner (functional)- core competencies</a:t>
            </a:r>
          </a:p>
          <a:p>
            <a:pPr lvl="1"/>
            <a:r>
              <a:rPr lang="en-US" altLang="en-US" sz="3200" b="1" i="1" dirty="0"/>
              <a:t>consistently</a:t>
            </a:r>
            <a:r>
              <a:rPr lang="en-US" altLang="en-US" sz="3200" dirty="0"/>
              <a:t>:  </a:t>
            </a:r>
            <a:r>
              <a:rPr lang="en-US" altLang="en-US" sz="3200" i="1" dirty="0"/>
              <a:t>excellent implementation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9653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Topic 3.1</a:t>
            </a:r>
            <a:br>
              <a:rPr lang="en-US" sz="3200" dirty="0"/>
            </a:br>
            <a:r>
              <a:rPr lang="en-US" b="1" i="1" dirty="0"/>
              <a:t>CUSTOMER SERVICE </a:t>
            </a:r>
            <a:r>
              <a:rPr lang="en-US" altLang="en-US" b="1" i="1" dirty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542"/>
            <a:ext cx="10515600" cy="4351338"/>
          </a:xfrm>
        </p:spPr>
        <p:txBody>
          <a:bodyPr/>
          <a:lstStyle/>
          <a:p>
            <a:r>
              <a:rPr lang="en-US" altLang="en-US" sz="4000" b="1" dirty="0"/>
              <a:t>Most important service dimension</a:t>
            </a:r>
          </a:p>
          <a:p>
            <a:pPr lvl="1"/>
            <a:r>
              <a:rPr lang="en-US" altLang="en-US" sz="3600" dirty="0"/>
              <a:t>customers buy a promise</a:t>
            </a:r>
          </a:p>
          <a:p>
            <a:pPr lvl="1"/>
            <a:r>
              <a:rPr lang="en-US" altLang="en-US" sz="3600" i="1" dirty="0"/>
              <a:t>services first sold then delivered</a:t>
            </a:r>
          </a:p>
          <a:p>
            <a:pPr lvl="1"/>
            <a:r>
              <a:rPr lang="en-US" altLang="en-US" sz="3600" i="1" dirty="0"/>
              <a:t>customers enter the service factory</a:t>
            </a:r>
          </a:p>
          <a:p>
            <a:pPr lvl="1"/>
            <a:r>
              <a:rPr lang="en-US" altLang="en-US" sz="3600" i="1" dirty="0"/>
              <a:t>customers participate in the production of the service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328491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9DBE1AC1-2FA8-4910-8352-FEB5BB710286}"/>
  <p:tag name="ISPRING_RESOURCE_FOLDER" val="\\wdaps\bbarboza\Learning Outcomes and Program Evaluation\CBE\Phase II\ID templates\MDC_ACCELERATE_TEMPLATE\"/>
  <p:tag name="ISPRING_PRESENTATION_PATH" val="\\wdaps\bbarboza\Learning Outcomes and Program Evaluation\CBE\Phase II\ID templates\MDC_ACCELERATE_TEMPLATE.pptx"/>
  <p:tag name="ISPRING_PROJECT_FOLDER_UPDATED" val="1"/>
  <p:tag name="ISPRING_SCREEN_RECS_UPDATED" val="\\wdaps\bbarboza\Learning Outcomes and Program Evaluation\CBE\Phase II\ID templates\MDC_ACCELERATE_TEMPLATE"/>
  <p:tag name="ARTICULATE_SLIDE_COUNT" val="12"/>
  <p:tag name="TAG_BACKING_FORM_KEY" val="6951766-https://miamidadecollegeprod-my.sharepoint.com/personal/bbarboza_mdc_edu/documents/cbe/hmp/food%20and%20beverage%20specialist/cbe%20f&amp;b%20working%20files/inst.%20designer%20docs/c05.%20customer%20service%20skills/customer%20service%20lesson%201_1.pptx"/>
  <p:tag name="ARTICULATE_PRESENTER_VERSION" val="8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340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PRINCIPLES OF GREAT SERVICE</vt:lpstr>
      <vt:lpstr>PowerPoint Presentation</vt:lpstr>
      <vt:lpstr>Topic 1.1 COMMON CORE VALUES OF SUCCESSFUL ORGANIZATIONS</vt:lpstr>
      <vt:lpstr>Topic 1.2 COMMON CORE VALUES OF SUCCESSFUL ORGANIZATIONS</vt:lpstr>
      <vt:lpstr>Topic 1.3 SERVICE GUARANTEE</vt:lpstr>
      <vt:lpstr>Topic 2.1 QUALITY versus VALUE</vt:lpstr>
      <vt:lpstr>Topic 2.2 QUALITY versus VALUE</vt:lpstr>
      <vt:lpstr>Topic 2.3 QUALITY versus VALUE</vt:lpstr>
      <vt:lpstr>Topic 3.1 CUSTOMER SERVICE RELIABILITY</vt:lpstr>
      <vt:lpstr>Topic 3.2 RELIABILITY DESIGN</vt:lpstr>
      <vt:lpstr>Topic 3.3 CHALLENGES OF SERVICE RELIABILITY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E. Merced</dc:creator>
  <cp:lastModifiedBy>West, Joseph</cp:lastModifiedBy>
  <cp:revision>28</cp:revision>
  <dcterms:created xsi:type="dcterms:W3CDTF">2017-06-16T16:43:29Z</dcterms:created>
  <dcterms:modified xsi:type="dcterms:W3CDTF">2017-08-03T16:38:00Z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D2C5F65B-5D7D-4B03-AB44-1226B8AE1FEC</vt:lpwstr>
  </property>
  <property fmtid="{D5CDD505-2E9C-101B-9397-08002B2CF9AE}" pid="3" name="ArticulatePath">
    <vt:lpwstr>https://miamidadecollegeprod-my.sharepoint.com/personal/bbarboza_mdc_edu/Documents/CBE/HMP/Food%20and%20Beverage%20Specialist/CBE%20F&amp;B%20Working%20Files/Inst.%20Designer%20Docs/C05.%20Customer%20Service%20Skills/Customer%20Service%20Lesson%201_1</vt:lpwstr>
  </property>
  <property fmtid="{D5CDD505-2E9C-101B-9397-08002B2CF9AE}" pid="4" name="ArticulateUseProject">
    <vt:lpwstr>1</vt:lpwstr>
  </property>
  <property fmtid="{D5CDD505-2E9C-101B-9397-08002B2CF9AE}" pid="5" name="ArticulateProjectFull">
    <vt:lpwstr>https://miamidadecollegeprod-my.sharepoint.com/personal/bbarboza_mdc_edu/Documents/CBE/HMP/Food%20and%20Beverage%20Specialist/CBE%20F&amp;B%20Working%20Files/Inst.%20Designer%20Docs/C05.%20Customer%20Service%20Skills\Customer Service Lesson 1_1.ppta</vt:lpwstr>
  </property>
  <property fmtid="{D5CDD505-2E9C-101B-9397-08002B2CF9AE}" pid="6" name="ArticulateProjectVersion">
    <vt:lpwstr>8</vt:lpwstr>
  </property>
</Properties>
</file>