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template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1" r:id="rId15"/>
    <p:sldId id="268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76"/>
  </p:normalViewPr>
  <p:slideViewPr>
    <p:cSldViewPr snapToGrid="0" snapToObjects="1" showGuides="1">
      <p:cViewPr varScale="1">
        <p:scale>
          <a:sx n="76" d="100"/>
          <a:sy n="76" d="100"/>
        </p:scale>
        <p:origin x="30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92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23B9-9565-084B-B63F-165382F42164}" type="datetimeFigureOut">
              <a:rPr lang="es-ES_tradnl" smtClean="0"/>
              <a:t>03/08/2017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D827-573D-6841-92BF-635BC3D7E8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59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1D827-573D-6841-92BF-635BC3D7E805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4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22F-F8B2-EC49-94D3-23FCF4674B91}" type="datetime1">
              <a:rPr lang="en-US" noProof="0" smtClean="0"/>
              <a:t>8/3/2017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9" y="112500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 0: Title of Competency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of Module Goes Here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Copyright Miami Dade College | Competency-Based Education | Accelerate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7653" y="6505956"/>
            <a:ext cx="2743200" cy="246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B6ED86E4-A431-8246-9B26-8EE94223C6A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679" y="6310803"/>
            <a:ext cx="867972" cy="6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2786-8A95-6B42-B3A1-19C7975CA159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46054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F9F-E252-3F44-89DA-8DA5922F8C79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715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E9E7-2B6B-2946-B0A7-30E028439CB8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Copyright Miami Dade College | Competency-Based Education | 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6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D4F4-B475-8447-BB2D-21D1F007070D}" type="datetime1">
              <a:rPr lang="en-US" smtClean="0"/>
              <a:t>8/3/2017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612351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E635-DEA0-E04B-A710-C4107A0B9C95}" type="datetime1">
              <a:rPr lang="en-US" smtClean="0"/>
              <a:t>8/3/2017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2494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4A79-9BCA-F34E-9111-2B83E35F7DD9}" type="datetime1">
              <a:rPr lang="en-US" smtClean="0"/>
              <a:t>8/3/2017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91973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D8D-3389-2A4B-A28C-1BDF973E93A7}" type="datetime1">
              <a:rPr lang="en-US" smtClean="0"/>
              <a:t>8/3/2017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818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3A61-4921-A54E-A682-339AE987C310}" type="datetime1">
              <a:rPr lang="en-US" smtClean="0"/>
              <a:t>8/3/2017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23574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D28-B84F-544D-8441-EE8361242610}" type="datetime1">
              <a:rPr lang="en-US" smtClean="0"/>
              <a:t>8/3/2017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8647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D341-8B51-8349-8784-5EFF31FE547C}" type="datetime1">
              <a:rPr lang="en-US" smtClean="0"/>
              <a:t>8/3/2017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12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4C25-4AE4-B24F-8E72-E2DD5DCC475F}" type="datetime1">
              <a:rPr lang="en-US" noProof="0" smtClean="0"/>
              <a:t>8/3/2017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86E4-A431-8246-9B26-8EE94223C6A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288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 00: Title of Competency Goes Here</a:t>
            </a:r>
          </a:p>
          <a:p>
            <a:pPr algn="r"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of Module Goes Here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 Copyright Miami Dade College | Competency-Based Education | Accelerate</a:t>
            </a:r>
            <a:endParaRPr lang="en-US" sz="1000" noProof="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207653" y="6505956"/>
            <a:ext cx="2743200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ED86E4-A431-8246-9B26-8EE94223C6A3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86" y="6311900"/>
            <a:ext cx="894379" cy="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137" y="3456563"/>
            <a:ext cx="11687463" cy="1050925"/>
          </a:xfrm>
        </p:spPr>
        <p:txBody>
          <a:bodyPr>
            <a:normAutofit/>
          </a:bodyPr>
          <a:lstStyle/>
          <a:p>
            <a:pPr algn="l"/>
            <a:r>
              <a:rPr lang="en-US" altLang="en-US" sz="4800" b="1" i="1" dirty="0"/>
              <a:t>PRINCIPLES OF GREAT </a:t>
            </a:r>
            <a:r>
              <a:rPr lang="en-US" altLang="en-US" sz="4800" b="1" i="1" dirty="0" smtClean="0"/>
              <a:t>SERVICE</a:t>
            </a:r>
            <a:endParaRPr lang="en-US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137" y="4599564"/>
            <a:ext cx="11687463" cy="471198"/>
          </a:xfrm>
        </p:spPr>
        <p:txBody>
          <a:bodyPr/>
          <a:lstStyle/>
          <a:p>
            <a:pPr algn="l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Lesson 1.2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2137" y="5223019"/>
            <a:ext cx="11687463" cy="47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Joseph J. West, Ph.D.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n-US" smtClean="0"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40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926"/>
            <a:ext cx="10515600" cy="11461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2.5 Service Recovery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7101"/>
            <a:ext cx="10515600" cy="3979862"/>
          </a:xfrm>
        </p:spPr>
        <p:txBody>
          <a:bodyPr/>
          <a:lstStyle/>
          <a:p>
            <a:r>
              <a:rPr lang="en-US" altLang="en-US" sz="3600" i="1" dirty="0"/>
              <a:t>Customers can be confrontational and unpleasant</a:t>
            </a:r>
          </a:p>
          <a:p>
            <a:r>
              <a:rPr lang="en-US" altLang="en-US" sz="3600" i="1" dirty="0"/>
              <a:t>Problem may be beyond the ability of the company to correct</a:t>
            </a:r>
          </a:p>
          <a:p>
            <a:r>
              <a:rPr lang="en-US" altLang="en-US" sz="3600" i="1" dirty="0"/>
              <a:t>Problem may be caused by customer error</a:t>
            </a:r>
          </a:p>
          <a:p>
            <a:r>
              <a:rPr lang="en-US" altLang="en-US" sz="3600" i="1" dirty="0"/>
              <a:t>Some complaints may be groundless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10</a:t>
            </a:fld>
            <a:endParaRPr lang="es-ES_trad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865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200" i="1" dirty="0"/>
              <a:t>Clearly articulate organization’s reason for being</a:t>
            </a:r>
          </a:p>
          <a:p>
            <a:r>
              <a:rPr lang="en-US" altLang="en-US" sz="3200" i="1" dirty="0"/>
              <a:t>Define “organization’s success”</a:t>
            </a:r>
          </a:p>
          <a:p>
            <a:r>
              <a:rPr lang="en-US" altLang="en-US" sz="3200" i="1" dirty="0"/>
              <a:t>Live the organization’s values</a:t>
            </a:r>
          </a:p>
          <a:p>
            <a:r>
              <a:rPr lang="en-US" altLang="en-US" sz="3200" i="1" dirty="0"/>
              <a:t>Cultivate leadership qualities in others</a:t>
            </a:r>
          </a:p>
          <a:p>
            <a:r>
              <a:rPr lang="en-US" altLang="en-US" sz="3200" i="1" dirty="0"/>
              <a:t>Assert “core values”</a:t>
            </a:r>
          </a:p>
          <a:p>
            <a:r>
              <a:rPr lang="en-US" altLang="en-US" sz="3200" i="1" dirty="0"/>
              <a:t>Continuously challenge the status quo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3.1 Service Leaders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4556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600" i="1" dirty="0"/>
              <a:t>Set </a:t>
            </a:r>
            <a:r>
              <a:rPr lang="en-US" altLang="en-US" sz="3600" i="1" dirty="0" smtClean="0"/>
              <a:t>Goal </a:t>
            </a:r>
            <a:r>
              <a:rPr lang="en-US" altLang="en-US" i="1" dirty="0" smtClean="0"/>
              <a:t>– clearly articulate desired service outcomes</a:t>
            </a:r>
            <a:endParaRPr lang="en-US" altLang="en-US" sz="3600" i="1" dirty="0"/>
          </a:p>
          <a:p>
            <a:r>
              <a:rPr lang="en-US" altLang="en-US" sz="3600" i="1" dirty="0"/>
              <a:t>Develop </a:t>
            </a:r>
            <a:r>
              <a:rPr lang="en-US" altLang="en-US" sz="3600" i="1" dirty="0" smtClean="0"/>
              <a:t>Strategy </a:t>
            </a:r>
            <a:r>
              <a:rPr lang="en-US" altLang="en-US" i="1" dirty="0" smtClean="0"/>
              <a:t>– design the means to attain desired goals</a:t>
            </a:r>
            <a:endParaRPr lang="en-US" altLang="en-US" sz="3600" i="1" dirty="0"/>
          </a:p>
          <a:p>
            <a:r>
              <a:rPr lang="en-US" altLang="en-US" sz="3600" i="1" dirty="0"/>
              <a:t>Evaluate </a:t>
            </a:r>
            <a:r>
              <a:rPr lang="en-US" altLang="en-US" sz="3600" i="1" dirty="0" smtClean="0"/>
              <a:t>Team</a:t>
            </a:r>
            <a:r>
              <a:rPr lang="en-US" altLang="en-US" i="1" dirty="0" smtClean="0"/>
              <a:t> – realistically understand strengths and weaknesses</a:t>
            </a:r>
            <a:endParaRPr lang="en-US" altLang="en-US" sz="3600" i="1" dirty="0"/>
          </a:p>
          <a:p>
            <a:r>
              <a:rPr lang="en-US" altLang="en-US" sz="3600" i="1" dirty="0"/>
              <a:t>Recruit the </a:t>
            </a:r>
            <a:r>
              <a:rPr lang="en-US" altLang="en-US" sz="3600" i="1" dirty="0" smtClean="0"/>
              <a:t>Best </a:t>
            </a:r>
            <a:r>
              <a:rPr lang="en-US" altLang="en-US" i="1" dirty="0" smtClean="0"/>
              <a:t>– actively pursue the best talent</a:t>
            </a:r>
            <a:endParaRPr lang="en-US" altLang="en-US" sz="3600" i="1" dirty="0"/>
          </a:p>
          <a:p>
            <a:r>
              <a:rPr lang="en-US" altLang="en-US" sz="3600" i="1" dirty="0" smtClean="0"/>
              <a:t>Train </a:t>
            </a:r>
            <a:r>
              <a:rPr lang="en-US" altLang="en-US" i="1" dirty="0" smtClean="0"/>
              <a:t>– understand that once is not enough. Excellent service requires constant training using successful sports teams as an example</a:t>
            </a:r>
            <a:endParaRPr lang="en-US" altLang="en-US" sz="36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3.2 Service Manager Team Builder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5708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200" i="1" dirty="0"/>
              <a:t>Hard </a:t>
            </a:r>
            <a:r>
              <a:rPr lang="en-US" altLang="en-US" sz="3200" i="1" dirty="0" smtClean="0"/>
              <a:t>Worker – sets the example for the team</a:t>
            </a:r>
            <a:endParaRPr lang="en-US" altLang="en-US" sz="3200" i="1" dirty="0"/>
          </a:p>
          <a:p>
            <a:r>
              <a:rPr lang="en-US" altLang="en-US" sz="3200" i="1" dirty="0"/>
              <a:t>Self </a:t>
            </a:r>
            <a:r>
              <a:rPr lang="en-US" altLang="en-US" sz="3200" i="1" dirty="0" smtClean="0"/>
              <a:t>Discipline – doesn’t need supervision</a:t>
            </a:r>
            <a:endParaRPr lang="en-US" altLang="en-US" sz="3200" i="1" dirty="0"/>
          </a:p>
          <a:p>
            <a:r>
              <a:rPr lang="en-US" altLang="en-US" sz="3200" i="1" dirty="0"/>
              <a:t>Full </a:t>
            </a:r>
            <a:r>
              <a:rPr lang="en-US" altLang="en-US" sz="3200" i="1" dirty="0" smtClean="0"/>
              <a:t>Responsibility – “Buck stops here”</a:t>
            </a:r>
            <a:endParaRPr lang="en-US" altLang="en-US" sz="3200" i="1" dirty="0"/>
          </a:p>
          <a:p>
            <a:r>
              <a:rPr lang="en-US" altLang="en-US" sz="3200" i="1" dirty="0" smtClean="0"/>
              <a:t>Focus – full attention to the tasks at hand</a:t>
            </a:r>
            <a:endParaRPr lang="en-US" altLang="en-US" sz="3200" i="1" dirty="0"/>
          </a:p>
          <a:p>
            <a:r>
              <a:rPr lang="en-US" altLang="en-US" sz="3200" i="1" dirty="0" smtClean="0"/>
              <a:t>Desire – self motivated to succeed </a:t>
            </a:r>
            <a:endParaRPr lang="en-US" altLang="en-US" sz="3200" i="1" dirty="0"/>
          </a:p>
          <a:p>
            <a:r>
              <a:rPr lang="en-US" altLang="en-US" sz="3200" i="1" dirty="0"/>
              <a:t>Understands </a:t>
            </a:r>
            <a:r>
              <a:rPr lang="en-US" altLang="en-US" sz="3200" i="1" dirty="0" smtClean="0"/>
              <a:t>Reality – doesn’t set unattainable goals</a:t>
            </a:r>
            <a:endParaRPr lang="en-US" altLang="en-US" sz="32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3.3 Service Coach: Team Leader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5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535"/>
            <a:ext cx="10515600" cy="10882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3.3 Service Coach: Team Leader</a:t>
            </a:r>
            <a:br>
              <a:rPr lang="en-US" b="1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2081"/>
            <a:ext cx="10515600" cy="4104881"/>
          </a:xfrm>
        </p:spPr>
        <p:txBody>
          <a:bodyPr/>
          <a:lstStyle/>
          <a:p>
            <a:r>
              <a:rPr lang="en-US" altLang="en-US" sz="3600" i="1" dirty="0" smtClean="0"/>
              <a:t>Motivate – </a:t>
            </a:r>
            <a:r>
              <a:rPr lang="en-US" altLang="en-US" i="1" dirty="0" smtClean="0"/>
              <a:t>positive feedback, correct in private</a:t>
            </a:r>
            <a:endParaRPr lang="en-US" altLang="en-US" sz="3600" i="1" dirty="0"/>
          </a:p>
          <a:p>
            <a:r>
              <a:rPr lang="en-US" altLang="en-US" sz="3600" i="1" dirty="0" smtClean="0"/>
              <a:t>Practice – </a:t>
            </a:r>
            <a:r>
              <a:rPr lang="en-US" altLang="en-US" i="1" dirty="0" smtClean="0"/>
              <a:t>reinforce correct methods of service</a:t>
            </a:r>
            <a:endParaRPr lang="en-US" altLang="en-US" sz="3600" i="1" dirty="0"/>
          </a:p>
          <a:p>
            <a:r>
              <a:rPr lang="en-US" altLang="en-US" sz="3600" i="1" dirty="0" smtClean="0"/>
              <a:t>Empower –</a:t>
            </a:r>
            <a:r>
              <a:rPr lang="en-US" altLang="en-US" i="1" dirty="0" smtClean="0"/>
              <a:t> train to problem solve guest complaints</a:t>
            </a:r>
            <a:endParaRPr lang="en-US" altLang="en-US" sz="3600" i="1" dirty="0"/>
          </a:p>
          <a:p>
            <a:r>
              <a:rPr lang="en-US" altLang="en-US" sz="3600" i="1" dirty="0" smtClean="0"/>
              <a:t>Reward </a:t>
            </a:r>
            <a:r>
              <a:rPr lang="en-US" altLang="en-US" i="1" dirty="0" smtClean="0"/>
              <a:t>– acknowledge superior performance publically</a:t>
            </a:r>
            <a:endParaRPr lang="en-US" altLang="en-US" sz="3600" i="1" dirty="0"/>
          </a:p>
          <a:p>
            <a:r>
              <a:rPr lang="en-US" altLang="en-US" sz="3600" i="1" dirty="0"/>
              <a:t>Instill a</a:t>
            </a:r>
            <a:r>
              <a:rPr lang="en-US" altLang="en-US" i="1" dirty="0"/>
              <a:t> </a:t>
            </a:r>
            <a:r>
              <a:rPr lang="en-US" altLang="en-US" sz="4000" i="1" dirty="0"/>
              <a:t>“</a:t>
            </a:r>
            <a:r>
              <a:rPr lang="en-US" altLang="en-US" sz="4000" b="1" i="1" dirty="0"/>
              <a:t>WANT TO ATTITUDE”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14</a:t>
            </a:fld>
            <a:endParaRPr lang="es-ES_trad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1381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Summary or Conclusions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09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Learning Target </a:t>
            </a:r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One</a:t>
            </a:r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:      </a:t>
            </a:r>
            <a:r>
              <a:rPr lang="en-US" sz="3200" b="1" dirty="0" smtClean="0">
                <a:latin typeface="Century Gothic" charset="0"/>
                <a:ea typeface="Century Gothic" charset="0"/>
                <a:cs typeface="Century Gothic" charset="0"/>
              </a:rPr>
              <a:t>Surprising Guests</a:t>
            </a:r>
            <a:endParaRPr lang="en-US" sz="3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Learning Target </a:t>
            </a:r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Two</a:t>
            </a:r>
            <a:r>
              <a:rPr lang="en-US" sz="2400" smtClean="0">
                <a:latin typeface="Century Gothic" charset="0"/>
                <a:ea typeface="Century Gothic" charset="0"/>
                <a:cs typeface="Century Gothic" charset="0"/>
              </a:rPr>
              <a:t>:       </a:t>
            </a:r>
            <a:r>
              <a:rPr lang="en-US" sz="3200" b="1" smtClean="0">
                <a:latin typeface="Century Gothic" charset="0"/>
                <a:ea typeface="Century Gothic" charset="0"/>
                <a:cs typeface="Century Gothic" charset="0"/>
              </a:rPr>
              <a:t>Service </a:t>
            </a:r>
            <a:r>
              <a:rPr lang="en-US" sz="3200" b="1" dirty="0" smtClean="0">
                <a:latin typeface="Century Gothic" charset="0"/>
                <a:ea typeface="Century Gothic" charset="0"/>
                <a:cs typeface="Century Gothic" charset="0"/>
              </a:rPr>
              <a:t>Recovery</a:t>
            </a:r>
            <a:endParaRPr lang="en-US" sz="32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Learning Target </a:t>
            </a:r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Three</a:t>
            </a:r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:   </a:t>
            </a:r>
            <a:r>
              <a:rPr lang="en-US" sz="3200" b="1" dirty="0" smtClean="0">
                <a:latin typeface="Century Gothic" charset="0"/>
                <a:ea typeface="Century Gothic" charset="0"/>
                <a:cs typeface="Century Gothic" charset="0"/>
              </a:rPr>
              <a:t>Service Leadership</a:t>
            </a:r>
            <a:endParaRPr lang="en-US" sz="32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Objectives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171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1.1 Surprising Guests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11367282" cy="4070011"/>
          </a:xfrm>
        </p:spPr>
        <p:txBody>
          <a:bodyPr>
            <a:noAutofit/>
          </a:bodyPr>
          <a:lstStyle/>
          <a:p>
            <a:r>
              <a:rPr lang="en-US" altLang="en-US" sz="3600" b="1" i="1" dirty="0" smtClean="0"/>
              <a:t>It </a:t>
            </a:r>
            <a:r>
              <a:rPr lang="en-US" altLang="en-US" sz="3600" b="1" i="1" dirty="0"/>
              <a:t>is difficult to exceed expectations by being reliable </a:t>
            </a:r>
            <a:endParaRPr lang="en-US" altLang="en-US" sz="3600" b="1" i="1" dirty="0" smtClean="0"/>
          </a:p>
          <a:p>
            <a:pPr lvl="1"/>
            <a:r>
              <a:rPr lang="en-US" altLang="en-US" sz="3200" i="1" dirty="0" smtClean="0"/>
              <a:t>outcome </a:t>
            </a:r>
            <a:r>
              <a:rPr lang="en-US" altLang="en-US" sz="3200" i="1" dirty="0"/>
              <a:t>dimension</a:t>
            </a:r>
          </a:p>
          <a:p>
            <a:r>
              <a:rPr lang="en-US" altLang="en-US" sz="3600" b="1" i="1" dirty="0" smtClean="0"/>
              <a:t>Surprise </a:t>
            </a:r>
            <a:r>
              <a:rPr lang="en-US" altLang="en-US" sz="3600" b="1" i="1" dirty="0"/>
              <a:t>comes from exceeding expectations </a:t>
            </a:r>
            <a:r>
              <a:rPr lang="en-US" altLang="en-US" b="1" i="1" dirty="0"/>
              <a:t> </a:t>
            </a:r>
            <a:endParaRPr lang="en-US" altLang="en-US" b="1" i="1" dirty="0" smtClean="0"/>
          </a:p>
          <a:p>
            <a:pPr lvl="1"/>
            <a:r>
              <a:rPr lang="en-US" altLang="en-US" sz="3200" i="1" dirty="0" smtClean="0"/>
              <a:t>process </a:t>
            </a:r>
            <a:r>
              <a:rPr lang="en-US" altLang="en-US" sz="3200" i="1" dirty="0"/>
              <a:t>dimension</a:t>
            </a:r>
          </a:p>
          <a:p>
            <a:pPr lvl="2"/>
            <a:r>
              <a:rPr lang="en-US" altLang="en-US" sz="2800" i="1" dirty="0" smtClean="0"/>
              <a:t>Assurance – guest knows employee will provide service promised</a:t>
            </a:r>
            <a:endParaRPr lang="en-US" altLang="en-US" sz="2800" i="1" dirty="0"/>
          </a:p>
          <a:p>
            <a:pPr lvl="2"/>
            <a:r>
              <a:rPr lang="en-US" altLang="en-US" sz="2800" i="1" dirty="0" smtClean="0"/>
              <a:t>Empathy – service employees understand guests’ feelings</a:t>
            </a:r>
            <a:endParaRPr lang="en-US" altLang="en-US" sz="2800" i="1" dirty="0"/>
          </a:p>
          <a:p>
            <a:pPr lvl="2"/>
            <a:r>
              <a:rPr lang="en-US" altLang="en-US" sz="2800" i="1" dirty="0" smtClean="0"/>
              <a:t>Responsiveness – timely solution to guest needs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64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1.2  Why Surprise Guests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11300170" cy="4070011"/>
          </a:xfrm>
        </p:spPr>
        <p:txBody>
          <a:bodyPr>
            <a:noAutofit/>
          </a:bodyPr>
          <a:lstStyle/>
          <a:p>
            <a:r>
              <a:rPr lang="en-US" altLang="en-US" sz="3600" i="1" dirty="0" smtClean="0"/>
              <a:t>Excellent </a:t>
            </a:r>
            <a:r>
              <a:rPr lang="en-US" altLang="en-US" sz="3600" i="1" dirty="0"/>
              <a:t>service reliability  </a:t>
            </a:r>
            <a:endParaRPr lang="en-US" altLang="en-US" sz="3600" i="1" dirty="0" smtClean="0"/>
          </a:p>
          <a:p>
            <a:pPr lvl="1"/>
            <a:r>
              <a:rPr lang="en-US" altLang="en-US" sz="3200" i="1" dirty="0"/>
              <a:t>A</a:t>
            </a:r>
            <a:r>
              <a:rPr lang="en-US" altLang="en-US" sz="3200" i="1" dirty="0" smtClean="0"/>
              <a:t>llows the company to compete</a:t>
            </a:r>
          </a:p>
          <a:p>
            <a:pPr lvl="1"/>
            <a:r>
              <a:rPr lang="en-US" altLang="en-US" sz="3200" i="1" dirty="0" smtClean="0"/>
              <a:t>Guests expect service to be delivered as promised</a:t>
            </a:r>
          </a:p>
          <a:p>
            <a:r>
              <a:rPr lang="en-US" altLang="en-US" sz="3600" i="1" dirty="0" smtClean="0"/>
              <a:t>Excellent service process  </a:t>
            </a:r>
          </a:p>
          <a:p>
            <a:pPr lvl="1"/>
            <a:r>
              <a:rPr lang="en-US" altLang="en-US" sz="3200" i="1" dirty="0"/>
              <a:t>C</a:t>
            </a:r>
            <a:r>
              <a:rPr lang="en-US" altLang="en-US" sz="3200" i="1" dirty="0" smtClean="0"/>
              <a:t>reates </a:t>
            </a:r>
            <a:r>
              <a:rPr lang="en-US" altLang="en-US" sz="3200" i="1" dirty="0"/>
              <a:t>a reputation for superior service </a:t>
            </a:r>
            <a:r>
              <a:rPr lang="en-US" altLang="en-US" sz="3200" i="1" dirty="0" smtClean="0"/>
              <a:t>quality</a:t>
            </a:r>
          </a:p>
          <a:p>
            <a:pPr lvl="1"/>
            <a:r>
              <a:rPr lang="en-US" altLang="en-US" sz="3200" i="1" dirty="0" smtClean="0"/>
              <a:t>Sets the firm apart from less performing competition</a:t>
            </a:r>
            <a:endParaRPr lang="en-US" altLang="en-US" sz="3200" i="1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68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1.3  Surprising Guests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11484728" cy="4070011"/>
          </a:xfrm>
        </p:spPr>
        <p:txBody>
          <a:bodyPr>
            <a:noAutofit/>
          </a:bodyPr>
          <a:lstStyle/>
          <a:p>
            <a:r>
              <a:rPr lang="en-US" altLang="en-US" sz="3600" i="1" dirty="0"/>
              <a:t>Great companies “major in minors” during the service process</a:t>
            </a:r>
          </a:p>
          <a:p>
            <a:pPr lvl="1"/>
            <a:r>
              <a:rPr lang="en-US" altLang="en-US" sz="3200" i="1" dirty="0"/>
              <a:t>unusual </a:t>
            </a:r>
            <a:r>
              <a:rPr lang="en-US" altLang="en-US" sz="3200" i="1" dirty="0" smtClean="0"/>
              <a:t>caring – exhibits real empathy for guest and their needs</a:t>
            </a:r>
            <a:endParaRPr lang="en-US" altLang="en-US" sz="3200" i="1" dirty="0"/>
          </a:p>
          <a:p>
            <a:pPr lvl="1"/>
            <a:r>
              <a:rPr lang="en-US" altLang="en-US" sz="3200" i="1" dirty="0"/>
              <a:t>commitment </a:t>
            </a:r>
            <a:r>
              <a:rPr lang="en-US" altLang="en-US" sz="3200" i="1" dirty="0" smtClean="0"/>
              <a:t>– totally focused on providing excellent service</a:t>
            </a:r>
            <a:endParaRPr lang="en-US" altLang="en-US" sz="3200" i="1" dirty="0"/>
          </a:p>
          <a:p>
            <a:pPr lvl="1"/>
            <a:r>
              <a:rPr lang="en-US" altLang="en-US" sz="3200" i="1" dirty="0" smtClean="0"/>
              <a:t>Resourcefulness – capable of analyzing situation and arriving at a realistic solution to guest needs</a:t>
            </a:r>
            <a:endParaRPr lang="en-US" altLang="en-US" sz="3200" i="1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8611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926"/>
            <a:ext cx="10515600" cy="11461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2.1 Many Guests Don’t Complain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7101"/>
            <a:ext cx="10515600" cy="3979862"/>
          </a:xfrm>
        </p:spPr>
        <p:txBody>
          <a:bodyPr/>
          <a:lstStyle/>
          <a:p>
            <a:r>
              <a:rPr lang="en-US" altLang="en-US" sz="3200" i="1" dirty="0" smtClean="0"/>
              <a:t>Desire </a:t>
            </a:r>
            <a:r>
              <a:rPr lang="en-US" altLang="en-US" sz="3200" i="1" dirty="0"/>
              <a:t>to avoid a confrontation</a:t>
            </a:r>
          </a:p>
          <a:p>
            <a:r>
              <a:rPr lang="en-US" altLang="en-US" sz="3200" i="1" dirty="0" smtClean="0"/>
              <a:t>Can’t </a:t>
            </a:r>
            <a:r>
              <a:rPr lang="en-US" altLang="en-US" sz="3200" i="1" dirty="0"/>
              <a:t>see a convenient way to complain</a:t>
            </a:r>
          </a:p>
          <a:p>
            <a:r>
              <a:rPr lang="en-US" altLang="en-US" sz="3200" i="1" dirty="0" smtClean="0"/>
              <a:t>Don’t </a:t>
            </a:r>
            <a:r>
              <a:rPr lang="en-US" altLang="en-US" sz="3200" i="1" dirty="0"/>
              <a:t>believe complaining will solve the problem</a:t>
            </a:r>
          </a:p>
          <a:p>
            <a:pPr lvl="1"/>
            <a:r>
              <a:rPr lang="en-US" altLang="en-US" sz="2800" i="1" dirty="0"/>
              <a:t>encourage them to complain</a:t>
            </a:r>
          </a:p>
          <a:p>
            <a:pPr lvl="1"/>
            <a:r>
              <a:rPr lang="en-US" altLang="en-US" sz="2800" i="1" dirty="0"/>
              <a:t>make it easy</a:t>
            </a:r>
          </a:p>
          <a:p>
            <a:pPr lvl="1"/>
            <a:r>
              <a:rPr lang="en-US" altLang="en-US" sz="2800" i="1" dirty="0"/>
              <a:t>respond quickly and personally</a:t>
            </a:r>
          </a:p>
          <a:p>
            <a:pPr lvl="1"/>
            <a:r>
              <a:rPr lang="en-US" altLang="en-US" sz="2800" i="1" dirty="0"/>
              <a:t>develop a problem resolution </a:t>
            </a:r>
            <a:r>
              <a:rPr lang="en-US" altLang="en-US" sz="2800" i="1" dirty="0" smtClean="0"/>
              <a:t>system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6</a:t>
            </a:fld>
            <a:endParaRPr lang="es-ES_trad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4517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2.2 Service Recovery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600" i="1" dirty="0"/>
              <a:t>Companies that do not respond effectively to customer complaints compound the service </a:t>
            </a:r>
            <a:r>
              <a:rPr lang="en-US" altLang="en-US" sz="3600" i="1" dirty="0" smtClean="0"/>
              <a:t>failure</a:t>
            </a:r>
          </a:p>
          <a:p>
            <a:pPr lvl="1"/>
            <a:r>
              <a:rPr lang="en-US" altLang="en-US" i="1" dirty="0" smtClean="0"/>
              <a:t> </a:t>
            </a:r>
            <a:r>
              <a:rPr lang="en-US" altLang="en-US" sz="3200" i="1" dirty="0" smtClean="0"/>
              <a:t>they </a:t>
            </a:r>
            <a:r>
              <a:rPr lang="en-US" altLang="en-US" sz="3200" i="1" dirty="0"/>
              <a:t>fail the customer twice</a:t>
            </a:r>
          </a:p>
          <a:p>
            <a:r>
              <a:rPr lang="en-US" altLang="en-US" sz="3600" i="1" dirty="0"/>
              <a:t>Frequently companies make things worse</a:t>
            </a:r>
          </a:p>
          <a:p>
            <a:pPr lvl="1"/>
            <a:r>
              <a:rPr lang="en-US" altLang="en-US" sz="3200" i="1" dirty="0"/>
              <a:t>do not empower employees </a:t>
            </a:r>
          </a:p>
          <a:p>
            <a:pPr lvl="1"/>
            <a:r>
              <a:rPr lang="en-US" altLang="en-US" sz="3200" i="1" dirty="0"/>
              <a:t>do not invest in technology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582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2.3  Losing Guests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600" b="1" i="1" dirty="0"/>
              <a:t>You will lose guests if:</a:t>
            </a:r>
          </a:p>
          <a:p>
            <a:pPr lvl="1"/>
            <a:r>
              <a:rPr lang="en-US" altLang="en-US" sz="3200" i="1" dirty="0"/>
              <a:t>Egregious service failure (conspicuously bad)</a:t>
            </a:r>
          </a:p>
          <a:p>
            <a:pPr lvl="1"/>
            <a:r>
              <a:rPr lang="en-US" altLang="en-US" sz="3200" i="1" dirty="0"/>
              <a:t>The incident fits a pattern of failure rather than an isolated incident</a:t>
            </a:r>
          </a:p>
          <a:p>
            <a:pPr lvl="1"/>
            <a:r>
              <a:rPr lang="en-US" altLang="en-US" sz="3200" i="1" dirty="0"/>
              <a:t>Recovery service is weak, compounding the original problem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3426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Topic </a:t>
            </a:r>
            <a:r>
              <a:rPr lang="en-US" sz="4000" b="1" dirty="0" smtClean="0">
                <a:latin typeface="Century Gothic" charset="0"/>
                <a:ea typeface="Century Gothic" charset="0"/>
                <a:cs typeface="Century Gothic" charset="0"/>
              </a:rPr>
              <a:t>2.4 Expectations of Service Recovery </a:t>
            </a:r>
            <a:endParaRPr 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altLang="en-US" sz="3600" b="1" i="1" dirty="0"/>
              <a:t>Guests expect:</a:t>
            </a:r>
          </a:p>
          <a:p>
            <a:pPr lvl="1"/>
            <a:r>
              <a:rPr lang="en-US" altLang="en-US" sz="3200" i="1" dirty="0"/>
              <a:t>To receive a sincere apology</a:t>
            </a:r>
          </a:p>
          <a:p>
            <a:pPr lvl="1"/>
            <a:r>
              <a:rPr lang="en-US" altLang="en-US" sz="3200" i="1" dirty="0"/>
              <a:t>To be offered a fair fix for the problem</a:t>
            </a:r>
          </a:p>
          <a:p>
            <a:pPr lvl="1"/>
            <a:r>
              <a:rPr lang="en-US" altLang="en-US" sz="3200" i="1" dirty="0"/>
              <a:t>To be treated in a manner which shows the company cares about the problem and wants to solve it</a:t>
            </a:r>
          </a:p>
          <a:p>
            <a:pPr lvl="1"/>
            <a:r>
              <a:rPr lang="en-US" altLang="en-US" sz="3200" i="1" dirty="0"/>
              <a:t>To be offered recompense equivalent to the burden</a:t>
            </a:r>
          </a:p>
          <a:p>
            <a:pPr lvl="1"/>
            <a:r>
              <a:rPr lang="en-US" altLang="en-US" sz="3200" i="1" dirty="0"/>
              <a:t>To receive the recovery service promised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60536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9DBE1AC1-2FA8-4910-8352-FEB5BB710286}"/>
  <p:tag name="ISPRING_RESOURCE_FOLDER" val="\\wdaps\bbarboza\Learning Outcomes and Program Evaluation\CBE\Phase II\ID templates\MDC_ACCELERATE_TEMPLATE\"/>
  <p:tag name="ISPRING_PRESENTATION_PATH" val="\\wdaps\bbarboza\Learning Outcomes and Program Evaluation\CBE\Phase II\ID templates\MDC_ACCELERATE_TEMPLATE.pptx"/>
  <p:tag name="ISPRING_PROJECT_FOLDER_UPDATED" val="1"/>
  <p:tag name="ISPRING_SCREEN_RECS_UPDATED" val="\\wdaps\bbarboza\Learning Outcomes and Program Evaluation\CBE\Phase II\ID templates\MDC_ACCELERATE_TEMPLATE"/>
  <p:tag name="ARTICULATE_PROJECT_OPEN" val="0"/>
  <p:tag name="ARTICULATE_SLIDE_COUNT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er Service Lesson 1_2" id="{BEC63543-D267-4088-BCFA-0A87B35289E4}" vid="{929AF3CF-C199-49C2-BB94-D685CFD589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564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PRINCIPLES OF GREAT SERVICE</vt:lpstr>
      <vt:lpstr>PowerPoint Presentation</vt:lpstr>
      <vt:lpstr>PowerPoint Presentation</vt:lpstr>
      <vt:lpstr>PowerPoint Presentation</vt:lpstr>
      <vt:lpstr>PowerPoint Presentation</vt:lpstr>
      <vt:lpstr>Topic 2.1 Many Guests Don’t Complain</vt:lpstr>
      <vt:lpstr>PowerPoint Presentation</vt:lpstr>
      <vt:lpstr>PowerPoint Presentation</vt:lpstr>
      <vt:lpstr>PowerPoint Presentation</vt:lpstr>
      <vt:lpstr>Topic 2.5 Service Recovery Challenges </vt:lpstr>
      <vt:lpstr>PowerPoint Presentation</vt:lpstr>
      <vt:lpstr>PowerPoint Presentation</vt:lpstr>
      <vt:lpstr>PowerPoint Presentation</vt:lpstr>
      <vt:lpstr> Topic 3.3 Service Coach: Team Leader </vt:lpstr>
      <vt:lpstr>PowerPoint Presentation</vt:lpstr>
    </vt:vector>
  </TitlesOfParts>
  <Manager>Digital Learning Power</Manager>
  <Company>Digital Learning Power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MDC Accelerate | Competency-Based Education</dc:subject>
  <dc:creator>Digital Learning Power</dc:creator>
  <cp:keywords/>
  <dc:description>Template for MDC Accelerate | Competency-Based Education created by Digital Learning Power</dc:description>
  <cp:lastModifiedBy>West, Joseph</cp:lastModifiedBy>
  <cp:revision>25</cp:revision>
  <dcterms:created xsi:type="dcterms:W3CDTF">2017-06-16T16:43:29Z</dcterms:created>
  <dcterms:modified xsi:type="dcterms:W3CDTF">2017-08-03T17:35:43Z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A9B9C5CC-CBF3-4CE9-91A2-93A553BF2A89</vt:lpwstr>
  </property>
  <property fmtid="{D5CDD505-2E9C-101B-9397-08002B2CF9AE}" pid="3" name="ArticulatePath">
    <vt:lpwstr>MDC_ACCELERATE_TEMPLATE</vt:lpwstr>
  </property>
</Properties>
</file>