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6"/>
  </p:normalViewPr>
  <p:slideViewPr>
    <p:cSldViewPr snapToGrid="0" snapToObjects="1" showGuides="1">
      <p:cViewPr varScale="1">
        <p:scale>
          <a:sx n="80" d="100"/>
          <a:sy n="80" d="100"/>
        </p:scale>
        <p:origin x="1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928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E23B9-9565-084B-B63F-165382F42164}" type="datetimeFigureOut">
              <a:rPr lang="es-ES_tradnl" smtClean="0"/>
              <a:t>03/08/2017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1D827-573D-6841-92BF-635BC3D7E80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59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1D827-573D-6841-92BF-635BC3D7E805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341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722F-F8B2-EC49-94D3-23FCF4674B91}" type="datetime1">
              <a:rPr lang="en-US" noProof="0" smtClean="0"/>
              <a:t>8/3/2017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9" y="112500"/>
            <a:ext cx="1790700" cy="63167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338945" y="65584"/>
            <a:ext cx="87006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noProof="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Course Title: Course Title Goes Here</a:t>
            </a:r>
          </a:p>
          <a:p>
            <a:pPr algn="r">
              <a:lnSpc>
                <a:spcPct val="150000"/>
              </a:lnSpc>
            </a:pPr>
            <a:r>
              <a:rPr lang="en-US" sz="1000" noProof="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Competency 0: Title of Competency Goes Here</a:t>
            </a:r>
          </a:p>
          <a:p>
            <a:pPr algn="r">
              <a:lnSpc>
                <a:spcPct val="150000"/>
              </a:lnSpc>
            </a:pPr>
            <a:r>
              <a:rPr lang="en-US" sz="1000" noProof="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Module 0.0: Title of Module Goes Here</a:t>
            </a:r>
            <a:endParaRPr lang="en-US" sz="1000" noProof="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52137" y="6525495"/>
            <a:ext cx="7697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2017 © Copyright Miami Dade College | Competency-Based Education | Accelerate</a:t>
            </a:r>
            <a:endParaRPr lang="en-US" sz="1000" noProof="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7653" y="6505956"/>
            <a:ext cx="2743200" cy="246888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fld id="{B6ED86E4-A431-8246-9B26-8EE94223C6A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679" y="6310803"/>
            <a:ext cx="867972" cy="63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05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2786-8A95-6B42-B3A1-19C7975CA159}" type="datetime1">
              <a:rPr lang="en-US" smtClean="0"/>
              <a:t>8/3/2017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460544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F9F-E252-3F44-89DA-8DA5922F8C79}" type="datetime1">
              <a:rPr lang="en-US" smtClean="0"/>
              <a:t>8/3/2017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27151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09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E9E7-2B6B-2946-B0A7-30E028439CB8}" type="datetime1">
              <a:rPr lang="en-US" smtClean="0"/>
              <a:t>8/3/2017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7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extBox 7"/>
          <p:cNvSpPr txBox="1"/>
          <p:nvPr userDrawn="1"/>
        </p:nvSpPr>
        <p:spPr>
          <a:xfrm>
            <a:off x="352137" y="6525495"/>
            <a:ext cx="7697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2017 © Copyright Miami Dade College | Competency-Based Education | Accelerate</a:t>
            </a:r>
            <a:endParaRPr lang="es-ES_tradnl" sz="10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68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D4F4-B475-8447-BB2D-21D1F007070D}" type="datetime1">
              <a:rPr lang="en-US" smtClean="0"/>
              <a:t>8/3/2017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612351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E635-DEA0-E04B-A710-C4107A0B9C95}" type="datetime1">
              <a:rPr lang="en-US" smtClean="0"/>
              <a:t>8/3/2017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824947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4A79-9BCA-F34E-9111-2B83E35F7DD9}" type="datetime1">
              <a:rPr lang="en-US" smtClean="0"/>
              <a:t>8/3/2017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919739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BD8D-3389-2A4B-A28C-1BDF973E93A7}" type="datetime1">
              <a:rPr lang="en-US" smtClean="0"/>
              <a:t>8/3/2017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68183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3A61-4921-A54E-A682-339AE987C310}" type="datetime1">
              <a:rPr lang="en-US" smtClean="0"/>
              <a:t>8/3/2017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235745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D28-B84F-544D-8441-EE8361242610}" type="datetime1">
              <a:rPr lang="en-US" smtClean="0"/>
              <a:t>8/3/2017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086470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D341-8B51-8349-8784-5EFF31FE547C}" type="datetime1">
              <a:rPr lang="en-US" smtClean="0"/>
              <a:t>8/3/2017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0121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54C25-4AE4-B24F-8E72-E2DD5DCC475F}" type="datetime1">
              <a:rPr lang="en-US" noProof="0" smtClean="0"/>
              <a:t>8/3/2017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86E4-A431-8246-9B26-8EE94223C6A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1288"/>
            <a:ext cx="1790700" cy="63167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338945" y="65584"/>
            <a:ext cx="87006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noProof="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Course Title: Course Title Goes Here</a:t>
            </a:r>
          </a:p>
          <a:p>
            <a:pPr algn="r">
              <a:lnSpc>
                <a:spcPct val="150000"/>
              </a:lnSpc>
            </a:pPr>
            <a:r>
              <a:rPr lang="en-US" sz="1000" noProof="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Competency 00: Title of Competency Goes Here</a:t>
            </a:r>
          </a:p>
          <a:p>
            <a:pPr algn="r">
              <a:lnSpc>
                <a:spcPct val="150000"/>
              </a:lnSpc>
            </a:pPr>
            <a:r>
              <a:rPr lang="en-US" sz="1000" noProof="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Module 0.0: Title of Module Goes Here</a:t>
            </a:r>
            <a:endParaRPr lang="en-US" sz="1000" noProof="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52137" y="6525495"/>
            <a:ext cx="7697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© Copyright Miami Dade College | Competency-Based Education | Accelerate</a:t>
            </a:r>
            <a:endParaRPr lang="en-US" sz="1000" noProof="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9207653" y="6505956"/>
            <a:ext cx="2743200" cy="246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6ED86E4-A431-8246-9B26-8EE94223C6A3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86" y="6311900"/>
            <a:ext cx="894379" cy="6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7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062" y="2033280"/>
            <a:ext cx="11687463" cy="1210853"/>
          </a:xfrm>
        </p:spPr>
        <p:txBody>
          <a:bodyPr>
            <a:normAutofit/>
          </a:bodyPr>
          <a:lstStyle/>
          <a:p>
            <a:pPr algn="l"/>
            <a:r>
              <a:rPr lang="en-US" altLang="en-US" sz="4800" b="1" i="1" dirty="0"/>
              <a:t>PRINCIPLES OF GREAT SERVICE</a:t>
            </a:r>
            <a:endParaRPr lang="en-US" sz="4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90" y="4023431"/>
            <a:ext cx="11687463" cy="471198"/>
          </a:xfrm>
        </p:spPr>
        <p:txBody>
          <a:bodyPr/>
          <a:lstStyle/>
          <a:p>
            <a:pPr algn="l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Lesson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1.3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l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52137" y="5223019"/>
            <a:ext cx="11687463" cy="471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Joseph J. West, Ph.D.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0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Topic 3.2</a:t>
            </a:r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57083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Topic 3.3</a:t>
            </a:r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5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Summary or Conclusions</a:t>
            </a:r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090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Bibliography</a:t>
            </a:r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32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endParaRPr lang="en-US" sz="40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Learning </a:t>
            </a:r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Target </a:t>
            </a:r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One</a:t>
            </a:r>
            <a:r>
              <a:rPr lang="en-US" sz="3200" b="1" dirty="0" smtClean="0">
                <a:latin typeface="Century Gothic" charset="0"/>
                <a:ea typeface="Century Gothic" charset="0"/>
                <a:cs typeface="Century Gothic" charset="0"/>
              </a:rPr>
              <a:t> – The Nature and Scope of Service Management</a:t>
            </a:r>
            <a:endParaRPr lang="en-US" sz="4000" b="1" dirty="0" smtClean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Objective</a:t>
            </a:r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171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Topic </a:t>
            </a:r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1.1 The Nature and Scope of Service</a:t>
            </a:r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52137" y="2064422"/>
            <a:ext cx="11065935" cy="4070011"/>
          </a:xfrm>
        </p:spPr>
        <p:txBody>
          <a:bodyPr>
            <a:noAutofit/>
          </a:bodyPr>
          <a:lstStyle/>
          <a:p>
            <a:r>
              <a:rPr lang="en-US" altLang="en-US" sz="3600" b="1" dirty="0"/>
              <a:t>Capable of providing</a:t>
            </a:r>
            <a:r>
              <a:rPr lang="en-US" altLang="en-US" sz="3600" b="1" i="1" dirty="0"/>
              <a:t>:</a:t>
            </a:r>
          </a:p>
          <a:p>
            <a:pPr lvl="1"/>
            <a:r>
              <a:rPr lang="en-US" altLang="en-US" sz="3200" i="1" dirty="0"/>
              <a:t>sustainable competitive </a:t>
            </a:r>
            <a:r>
              <a:rPr lang="en-US" altLang="en-US" sz="3200" i="1" dirty="0" smtClean="0"/>
              <a:t>advantage to the firm over the competition</a:t>
            </a:r>
            <a:endParaRPr lang="en-US" altLang="en-US" sz="3200" i="1" dirty="0"/>
          </a:p>
          <a:p>
            <a:pPr lvl="1"/>
            <a:r>
              <a:rPr lang="en-US" altLang="en-US" sz="3200" i="1" dirty="0"/>
              <a:t>value for the firm with increased cash </a:t>
            </a:r>
            <a:r>
              <a:rPr lang="en-US" altLang="en-US" sz="3200" i="1" dirty="0" smtClean="0"/>
              <a:t>flow from satisfied guests</a:t>
            </a:r>
            <a:endParaRPr lang="en-US" altLang="en-US" sz="3200" i="1" dirty="0"/>
          </a:p>
          <a:p>
            <a:r>
              <a:rPr lang="en-US" altLang="en-US" sz="3600" b="1" dirty="0"/>
              <a:t>Must provide value for guest and firm</a:t>
            </a:r>
          </a:p>
          <a:p>
            <a:r>
              <a:rPr lang="en-US" altLang="en-US" sz="3600" b="1" dirty="0"/>
              <a:t>Must meet guest </a:t>
            </a:r>
            <a:r>
              <a:rPr lang="en-US" altLang="en-US" sz="3600" b="1" dirty="0" smtClean="0"/>
              <a:t>expectations as shaped by the firm</a:t>
            </a:r>
            <a:endParaRPr lang="en-US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8646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Topic </a:t>
            </a:r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1.2 Managers must Understand</a:t>
            </a:r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2138" y="2064422"/>
            <a:ext cx="11399890" cy="4070011"/>
          </a:xfrm>
        </p:spPr>
        <p:txBody>
          <a:bodyPr>
            <a:noAutofit/>
          </a:bodyPr>
          <a:lstStyle/>
          <a:p>
            <a:r>
              <a:rPr lang="en-US" altLang="en-US" sz="3600" b="1" dirty="0"/>
              <a:t>How guest derive utility from services</a:t>
            </a:r>
          </a:p>
          <a:p>
            <a:r>
              <a:rPr lang="en-US" altLang="en-US" sz="3600" b="1" dirty="0"/>
              <a:t>How the organization can produce and deliver the service</a:t>
            </a:r>
          </a:p>
          <a:p>
            <a:r>
              <a:rPr lang="en-US" altLang="en-US" sz="3600" b="1" dirty="0"/>
              <a:t>How the organization must be managed to add value and produce profits</a:t>
            </a:r>
          </a:p>
          <a:p>
            <a:r>
              <a:rPr lang="en-US" altLang="en-US" sz="3600" b="1" dirty="0"/>
              <a:t>How to enable the organization to meet its objectives to both guests and stakeholders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1688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Topic </a:t>
            </a:r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1.3 Managers Must Shift Their Thinking </a:t>
            </a:r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2138" y="2064422"/>
            <a:ext cx="10891006" cy="4070011"/>
          </a:xfrm>
        </p:spPr>
        <p:txBody>
          <a:bodyPr>
            <a:noAutofit/>
          </a:bodyPr>
          <a:lstStyle/>
          <a:p>
            <a:r>
              <a:rPr lang="en-US" altLang="en-US" sz="3600" b="1" dirty="0"/>
              <a:t>From internal (cost control) focus to external (cash flow) focus</a:t>
            </a:r>
          </a:p>
          <a:p>
            <a:r>
              <a:rPr lang="en-US" altLang="en-US" sz="3600" b="1" dirty="0"/>
              <a:t>From product focus to total guest experience focus</a:t>
            </a:r>
          </a:p>
          <a:p>
            <a:r>
              <a:rPr lang="en-US" altLang="en-US" sz="3600" b="1" dirty="0"/>
              <a:t>From short term to long term focus upon guests, employees, and suppliers</a:t>
            </a:r>
          </a:p>
          <a:p>
            <a:r>
              <a:rPr lang="en-US" altLang="en-US" sz="3600" b="1" dirty="0"/>
              <a:t>From technical quality outcomes to overall quality outcomes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686111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Topic </a:t>
            </a:r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1.4  Services are Different</a:t>
            </a:r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Service is a performance</a:t>
            </a:r>
          </a:p>
          <a:p>
            <a:r>
              <a:rPr lang="en-US" altLang="en-US" sz="3600" b="1" dirty="0"/>
              <a:t>The guest is involved in the performance</a:t>
            </a:r>
          </a:p>
          <a:p>
            <a:r>
              <a:rPr lang="en-US" altLang="en-US" sz="3600" b="1" dirty="0"/>
              <a:t>The guest determines when and where the service will be delivered</a:t>
            </a:r>
          </a:p>
          <a:p>
            <a:r>
              <a:rPr lang="en-US" altLang="en-US" sz="3600" b="1" dirty="0"/>
              <a:t>Quality control is difficult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9582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Topic </a:t>
            </a:r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1.5 Service Quality</a:t>
            </a:r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r>
              <a:rPr lang="en-US" altLang="en-US" sz="3600" b="1" i="1" dirty="0"/>
              <a:t>Doing the right thing:</a:t>
            </a:r>
          </a:p>
          <a:p>
            <a:pPr lvl="1"/>
            <a:r>
              <a:rPr lang="en-US" altLang="en-US" sz="2800" b="1" i="1" dirty="0" smtClean="0"/>
              <a:t>Responding </a:t>
            </a:r>
            <a:r>
              <a:rPr lang="en-US" altLang="en-US" sz="2800" b="1" i="1" dirty="0"/>
              <a:t>to the guest needs with the correct competitive </a:t>
            </a:r>
            <a:r>
              <a:rPr lang="en-US" altLang="en-US" sz="2800" b="1" i="1" dirty="0" smtClean="0"/>
              <a:t>methods</a:t>
            </a:r>
          </a:p>
          <a:p>
            <a:pPr lvl="1"/>
            <a:r>
              <a:rPr lang="en-US" altLang="en-US" sz="2800" b="1" i="1" dirty="0" smtClean="0"/>
              <a:t>Fulfilling the service promise</a:t>
            </a:r>
            <a:endParaRPr lang="en-US" altLang="en-US" sz="2800" b="1" i="1" dirty="0"/>
          </a:p>
          <a:p>
            <a:r>
              <a:rPr lang="en-US" altLang="en-US" sz="3600" b="1" i="1" dirty="0"/>
              <a:t>Right:</a:t>
            </a:r>
          </a:p>
          <a:p>
            <a:pPr lvl="1"/>
            <a:r>
              <a:rPr lang="en-US" altLang="en-US" sz="2800" b="1" i="1" dirty="0" smtClean="0"/>
              <a:t>Technically </a:t>
            </a:r>
            <a:r>
              <a:rPr lang="en-US" altLang="en-US" sz="2800" b="1" i="1" dirty="0"/>
              <a:t>and empathetically correct using the core competenc</a:t>
            </a:r>
            <a:r>
              <a:rPr lang="en-US" altLang="en-US" b="1" i="1" dirty="0"/>
              <a:t>ies</a:t>
            </a:r>
          </a:p>
          <a:p>
            <a:r>
              <a:rPr lang="en-US" altLang="en-US" sz="3600" b="1" i="1" dirty="0" smtClean="0"/>
              <a:t>Consistently:</a:t>
            </a:r>
            <a:endParaRPr lang="en-US" altLang="en-US" sz="3600" b="1" i="1" dirty="0"/>
          </a:p>
          <a:p>
            <a:pPr lvl="1"/>
            <a:r>
              <a:rPr lang="en-US" altLang="en-US" sz="2800" b="1" i="1" dirty="0" smtClean="0"/>
              <a:t>Excellent </a:t>
            </a:r>
            <a:r>
              <a:rPr lang="en-US" altLang="en-US" sz="2800" b="1" i="1" smtClean="0"/>
              <a:t>implementation always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834264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Topic 2.3</a:t>
            </a:r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Lorem ipsum dolor sit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amet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consectetur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adipiscing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elit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Cras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lorem ex,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mattis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tristique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et,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egestas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diam. In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purus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neque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Quisque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tortor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pretium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consectetur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Proin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vitae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efficitur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lacus, non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eleifend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eros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Cras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rhoncus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mattis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justo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Morbi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elementum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, ante at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accumsan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cursus,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leo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nisi cursus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nulla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, et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fermentum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erat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massa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vitae lacus.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Morbi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convallis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dapibus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augue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, a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dapibus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nibh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sollicitudin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vel.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Curabitur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luctus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dictum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blandit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Morbi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urna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tortor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vulputate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id, semper a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felis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Cras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rhoncus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lacus,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sed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vestibulum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lorem. </a:t>
            </a: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053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Topic 3.1</a:t>
            </a:r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55696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9DBE1AC1-2FA8-4910-8352-FEB5BB710286}"/>
  <p:tag name="ISPRING_RESOURCE_FOLDER" val="\\wdaps\bbarboza\Learning Outcomes and Program Evaluation\CBE\Phase II\ID templates\MDC_ACCELERATE_TEMPLATE\"/>
  <p:tag name="ISPRING_PRESENTATION_PATH" val="\\wdaps\bbarboza\Learning Outcomes and Program Evaluation\CBE\Phase II\ID templates\MDC_ACCELERATE_TEMPLATE.pptx"/>
  <p:tag name="ISPRING_PROJECT_FOLDER_UPDATED" val="1"/>
  <p:tag name="ISPRING_SCREEN_RECS_UPDATED" val="\\wdaps\bbarboza\Learning Outcomes and Program Evaluation\CBE\Phase II\ID templates\MDC_ACCELERATE_TEMPLATE"/>
  <p:tag name="ARTICULATE_PROJECT_OPEN" val="0"/>
  <p:tag name="ARTICULATE_SLIDE_COUNT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DC_ACCELERATE_TEMPLATE [Read-Only]" id="{939D72AC-C4E9-440E-B520-E10C899C5803}" vid="{EFB8C181-3707-4D88-9CEC-85178453DD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MDC_ACCELERATE_TEMPLATE</Template>
  <TotalTime>114</TotalTime>
  <Words>360</Words>
  <Application>Microsoft Office PowerPoint</Application>
  <PresentationFormat>Widescreen</PresentationFormat>
  <Paragraphs>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Office Theme</vt:lpstr>
      <vt:lpstr>PRINCIPLES OF GREAT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Digital Learning Power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GREAT SERVICE</dc:title>
  <dc:subject>MDC Accelerate | Competency-Based Education</dc:subject>
  <dc:creator>West, Joseph</dc:creator>
  <cp:keywords/>
  <dc:description>Template for MDC Accelerate | Competency-Based Education created by Digital Learning Power</dc:description>
  <cp:lastModifiedBy>West, Joseph</cp:lastModifiedBy>
  <cp:revision>5</cp:revision>
  <dcterms:created xsi:type="dcterms:W3CDTF">2017-08-03T18:04:30Z</dcterms:created>
  <dcterms:modified xsi:type="dcterms:W3CDTF">2017-08-03T19:58:58Z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DD779025-4047-4DC4-AFFD-522935F48DFC</vt:lpwstr>
  </property>
  <property fmtid="{D5CDD505-2E9C-101B-9397-08002B2CF9AE}" pid="3" name="ArticulatePath">
    <vt:lpwstr>Customer Service Lesson 1_3</vt:lpwstr>
  </property>
</Properties>
</file>