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8" r:id="rId10"/>
    <p:sldId id="274" r:id="rId11"/>
    <p:sldId id="275" r:id="rId12"/>
    <p:sldId id="276" r:id="rId13"/>
    <p:sldId id="267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017" autoAdjust="0"/>
    <p:restoredTop sz="94676"/>
  </p:normalViewPr>
  <p:slideViewPr>
    <p:cSldViewPr snapToGrid="0" snapToObjects="1">
      <p:cViewPr varScale="1">
        <p:scale>
          <a:sx n="109" d="100"/>
          <a:sy n="109" d="100"/>
        </p:scale>
        <p:origin x="61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-1"/>
            <a:ext cx="12192000" cy="914400"/>
            <a:chOff x="0" y="-1"/>
            <a:chExt cx="12192000" cy="914400"/>
          </a:xfrm>
        </p:grpSpPr>
        <p:sp>
          <p:nvSpPr>
            <p:cNvPr id="8" name="Rectangle 7"/>
            <p:cNvSpPr/>
            <p:nvPr/>
          </p:nvSpPr>
          <p:spPr>
            <a:xfrm>
              <a:off x="0" y="-1"/>
              <a:ext cx="121920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84" y="239484"/>
              <a:ext cx="4091645" cy="46445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55" y="66674"/>
              <a:ext cx="881743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87678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3217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645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  <a:lvl2pPr>
              <a:defRPr>
                <a:latin typeface="Avenir Book" charset="0"/>
                <a:ea typeface="Avenir Book" charset="0"/>
                <a:cs typeface="Avenir Book" charset="0"/>
              </a:defRPr>
            </a:lvl2pPr>
            <a:lvl3pPr>
              <a:defRPr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1BF40E2C-F179-BB49-A5AF-66B6A35E38D5}" type="datetimeFigureOut">
              <a:rPr lang="en-US" smtClean="0"/>
              <a:pPr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65C85F6E-2EC9-F746-B3D4-9B9B6CC8BE2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-1"/>
            <a:ext cx="12192000" cy="914400"/>
            <a:chOff x="0" y="-1"/>
            <a:chExt cx="12192000" cy="914400"/>
          </a:xfrm>
        </p:grpSpPr>
        <p:sp>
          <p:nvSpPr>
            <p:cNvPr id="12" name="Rectangle 11"/>
            <p:cNvSpPr/>
            <p:nvPr/>
          </p:nvSpPr>
          <p:spPr>
            <a:xfrm>
              <a:off x="0" y="-1"/>
              <a:ext cx="121920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84" y="239484"/>
              <a:ext cx="4091645" cy="46445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55" y="66674"/>
              <a:ext cx="881743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42750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2374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6/3/17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2866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6/3/17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0300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6/3/17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596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6/3/17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744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6/3/17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474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6/3/17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5984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1BF40E2C-F179-BB49-A5AF-66B6A35E38D5}" type="datetimeFigureOut">
              <a:rPr lang="en-US" smtClean="0"/>
              <a:pPr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65C85F6E-2EC9-F746-B3D4-9B9B6CC8BE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435427" y="6429829"/>
            <a:ext cx="6292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venir Book" charset="0"/>
                <a:ea typeface="Avenir Book" charset="0"/>
                <a:cs typeface="Avenir Book" charset="0"/>
              </a:rPr>
              <a:t>2017 </a:t>
            </a:r>
            <a:r>
              <a:rPr lang="de-DE" sz="1000" dirty="0" smtClean="0">
                <a:latin typeface="Avenir Book" charset="0"/>
                <a:ea typeface="Avenir Book" charset="0"/>
                <a:cs typeface="Avenir Book" charset="0"/>
              </a:rPr>
              <a:t>© </a:t>
            </a:r>
            <a:r>
              <a:rPr lang="en-US" sz="1000" dirty="0" smtClean="0">
                <a:latin typeface="Avenir Book" charset="0"/>
                <a:ea typeface="Avenir Book" charset="0"/>
                <a:cs typeface="Avenir Book" charset="0"/>
              </a:rPr>
              <a:t>Copyright Miami-Dade College | School of Engineering and Technology | Module </a:t>
            </a:r>
            <a:r>
              <a:rPr lang="en-US" sz="1000" dirty="0" smtClean="0">
                <a:latin typeface="Avenir Book" charset="0"/>
                <a:ea typeface="Avenir Book" charset="0"/>
                <a:cs typeface="Avenir Book" charset="0"/>
              </a:rPr>
              <a:t>11:</a:t>
            </a:r>
            <a:r>
              <a:rPr lang="en-US" sz="1000" baseline="0" dirty="0" smtClean="0">
                <a:latin typeface="Avenir Book" charset="0"/>
                <a:ea typeface="Avenir Book" charset="0"/>
                <a:cs typeface="Avenir Book" charset="0"/>
              </a:rPr>
              <a:t> 11 IPsec VPN</a:t>
            </a:r>
            <a:endParaRPr lang="en-US" sz="10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82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fNJCMjlYg7g" TargetMode="Externa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427" y="2385106"/>
            <a:ext cx="11190515" cy="23876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Module 11 IPsec VPN</a:t>
            </a:r>
            <a:endParaRPr lang="en-US" sz="4000" b="1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427" y="4864781"/>
            <a:ext cx="11190515" cy="120219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latin typeface="Avenir Book" charset="0"/>
                <a:ea typeface="Avenir Book" charset="0"/>
                <a:cs typeface="Avenir Book" charset="0"/>
              </a:rPr>
              <a:t>Module </a:t>
            </a:r>
            <a:r>
              <a:rPr lang="en-US" sz="2000" b="1" dirty="0" smtClean="0"/>
              <a:t>11. </a:t>
            </a:r>
            <a:r>
              <a:rPr lang="en-US" sz="2000" b="1" dirty="0" err="1" smtClean="0"/>
              <a:t>IPSec</a:t>
            </a:r>
            <a:r>
              <a:rPr lang="en-US" sz="2000" b="1" dirty="0" smtClean="0"/>
              <a:t> VPN</a:t>
            </a: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2000" b="1" dirty="0" smtClean="0">
                <a:latin typeface="Avenir Book" charset="0"/>
                <a:ea typeface="Avenir Book" charset="0"/>
                <a:cs typeface="Avenir Book" charset="0"/>
              </a:rPr>
              <a:t>Instructor</a:t>
            </a: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: </a:t>
            </a:r>
            <a:r>
              <a:rPr lang="en-US" sz="2000" dirty="0" smtClean="0"/>
              <a:t>Kim Winfield</a:t>
            </a:r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algn="l"/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algn="l"/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4" y="239484"/>
            <a:ext cx="4091645" cy="4644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55" y="66674"/>
            <a:ext cx="88174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54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Configuring a Site to Site VPN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Meshed or Star Community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Add Gateways with their encryption domain defined</a:t>
            </a:r>
          </a:p>
          <a:p>
            <a:r>
              <a:rPr lang="en-US" sz="2400" dirty="0" smtClean="0"/>
              <a:t>Specify encryption properties in the community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Create rules in the </a:t>
            </a:r>
            <a:r>
              <a:rPr lang="en-US" sz="2400" dirty="0" err="1" smtClean="0">
                <a:latin typeface="Avenir Book" charset="0"/>
                <a:ea typeface="Avenir Book" charset="0"/>
                <a:cs typeface="Avenir Book" charset="0"/>
              </a:rPr>
              <a:t>rulebase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042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Configuring a Remote Access VPN</a:t>
            </a:r>
            <a:b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</a:br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(Client to Site VPN)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Add the security gateway to the Remote Access VPN Community</a:t>
            </a:r>
          </a:p>
          <a:p>
            <a:r>
              <a:rPr lang="en-US" sz="2400" dirty="0" smtClean="0"/>
              <a:t>Add user groups to the community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Create rules on the gateway allowing the user group in the community access to resources inside the encryption domain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756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The Encrypted Tunnel (</a:t>
            </a:r>
            <a:r>
              <a:rPr lang="en-US" sz="4000" dirty="0" err="1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SmartLog</a:t>
            </a:r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)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Phase 1 key exchange in the logs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Phase 2 key exchange in the logs</a:t>
            </a:r>
          </a:p>
          <a:p>
            <a:endParaRPr lang="en-US" sz="2400" dirty="0"/>
          </a:p>
          <a:p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400">
                <a:hlinkClick r:id="rId2"/>
              </a:rPr>
              <a:t>https://</a:t>
            </a:r>
            <a:r>
              <a:rPr lang="en-US" sz="2400" smtClean="0">
                <a:hlinkClick r:id="rId2"/>
              </a:rPr>
              <a:t>youtu.be/fNJCMjlYg7g</a:t>
            </a:r>
            <a:endParaRPr lang="en-US" sz="2400" smtClean="0"/>
          </a:p>
          <a:p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1026" name="Picture 2" descr="C:\Users\kwinfiel\Desktop\Kim Miami Dade Project\Module 11 IPsec VPN\Phase I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973" y="2319030"/>
            <a:ext cx="5568946" cy="322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860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666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Summary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77167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Described </a:t>
            </a:r>
            <a:r>
              <a:rPr lang="en-US" sz="2400" dirty="0"/>
              <a:t>an IKE/</a:t>
            </a:r>
            <a:r>
              <a:rPr lang="en-US" sz="2400" dirty="0" err="1"/>
              <a:t>IPSec</a:t>
            </a:r>
            <a:r>
              <a:rPr lang="en-US" sz="2400" dirty="0"/>
              <a:t> key exchange for site to site VPN connectivity </a:t>
            </a:r>
          </a:p>
          <a:p>
            <a:pPr lvl="0"/>
            <a:r>
              <a:rPr lang="en-US" sz="2400" dirty="0" smtClean="0"/>
              <a:t>Explained VPN </a:t>
            </a:r>
            <a:r>
              <a:rPr lang="en-US" sz="2400" dirty="0"/>
              <a:t>Community Functionality</a:t>
            </a:r>
          </a:p>
          <a:p>
            <a:pPr lvl="0"/>
            <a:r>
              <a:rPr lang="en-US" sz="2400" dirty="0" smtClean="0"/>
              <a:t>Configured </a:t>
            </a:r>
            <a:r>
              <a:rPr lang="en-US" sz="2400" dirty="0"/>
              <a:t> </a:t>
            </a:r>
            <a:r>
              <a:rPr lang="en-US" sz="2400" dirty="0" smtClean="0"/>
              <a:t>a Site </a:t>
            </a:r>
            <a:r>
              <a:rPr lang="en-US" sz="2400" dirty="0"/>
              <a:t>to </a:t>
            </a:r>
            <a:r>
              <a:rPr lang="en-US" sz="2400" dirty="0" smtClean="0"/>
              <a:t>Site, </a:t>
            </a:r>
            <a:r>
              <a:rPr lang="en-US" sz="2400" dirty="0"/>
              <a:t>and Client to </a:t>
            </a:r>
            <a:r>
              <a:rPr lang="en-US" sz="2400" dirty="0" smtClean="0"/>
              <a:t>Site, </a:t>
            </a:r>
            <a:r>
              <a:rPr lang="en-US" sz="2400" dirty="0"/>
              <a:t>VPN</a:t>
            </a:r>
          </a:p>
          <a:p>
            <a:pPr marL="0" indent="0">
              <a:buNone/>
            </a:pP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15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666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Bibliography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7716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smtClean="0">
                <a:latin typeface="Avenir Book" charset="0"/>
                <a:ea typeface="Avenir Book" charset="0"/>
                <a:cs typeface="Avenir Book" charset="0"/>
              </a:rPr>
              <a:t>Check Point R80.10 Site to Site VPN Admin Guide </a:t>
            </a: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California: USA</a:t>
            </a:r>
          </a:p>
          <a:p>
            <a:pPr marL="0" indent="0">
              <a:buNone/>
            </a:pP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r>
              <a:rPr lang="en-US" sz="2400" i="1" dirty="0"/>
              <a:t>Check Point R80.10  </a:t>
            </a:r>
            <a:r>
              <a:rPr lang="en-US" sz="2400" i="1" dirty="0" smtClean="0"/>
              <a:t>Remote Access VPN </a:t>
            </a:r>
            <a:r>
              <a:rPr lang="en-US" sz="2400" i="1" dirty="0"/>
              <a:t>Admin Guide </a:t>
            </a:r>
            <a:r>
              <a:rPr lang="en-US" sz="2400" dirty="0"/>
              <a:t>California: USA</a:t>
            </a:r>
          </a:p>
          <a:p>
            <a:pPr marL="0" indent="0">
              <a:buNone/>
            </a:pP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105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1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Objectives</a:t>
            </a:r>
            <a:endParaRPr lang="en-US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1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Describe an IKE/</a:t>
            </a:r>
            <a:r>
              <a:rPr lang="en-US" sz="2400" dirty="0" err="1"/>
              <a:t>IPSec</a:t>
            </a:r>
            <a:r>
              <a:rPr lang="en-US" sz="2400" dirty="0"/>
              <a:t> key exchange for site to site VPN connectivity </a:t>
            </a:r>
          </a:p>
          <a:p>
            <a:pPr lvl="0"/>
            <a:r>
              <a:rPr lang="en-US" sz="2400" dirty="0" smtClean="0"/>
              <a:t>VPN Community Functionality</a:t>
            </a:r>
            <a:endParaRPr lang="en-US" sz="2400" dirty="0"/>
          </a:p>
          <a:p>
            <a:pPr lvl="0"/>
            <a:r>
              <a:rPr lang="en-US" sz="2400" dirty="0" smtClean="0"/>
              <a:t>Configuration Steps for Site to Site and Client to Site VPN</a:t>
            </a:r>
            <a:endParaRPr lang="en-US" sz="2400" dirty="0"/>
          </a:p>
          <a:p>
            <a:pPr marL="0" indent="0">
              <a:buNone/>
            </a:pP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873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IPsec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venir Book" charset="0"/>
                <a:ea typeface="Avenir Book" charset="0"/>
                <a:cs typeface="Avenir Book" charset="0"/>
              </a:rPr>
              <a:t>Ipsec</a:t>
            </a: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 is not one protocol but a suite of protocols</a:t>
            </a:r>
          </a:p>
          <a:p>
            <a:pPr lvl="1"/>
            <a:r>
              <a:rPr lang="en-US" sz="2000" dirty="0" smtClean="0"/>
              <a:t>IPsec crates a boundary between unprotected and protected interfaces</a:t>
            </a:r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400" dirty="0" smtClean="0"/>
              <a:t>Security Protocols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Security Associations</a:t>
            </a:r>
          </a:p>
          <a:p>
            <a:r>
              <a:rPr lang="en-US" sz="2400" dirty="0" smtClean="0"/>
              <a:t>Key Management (IKE)</a:t>
            </a:r>
          </a:p>
          <a:p>
            <a:r>
              <a:rPr lang="en-US" sz="2400" dirty="0" err="1" smtClean="0">
                <a:latin typeface="Avenir Book" charset="0"/>
                <a:ea typeface="Avenir Book" charset="0"/>
                <a:cs typeface="Avenir Book" charset="0"/>
              </a:rPr>
              <a:t>Cryptographis</a:t>
            </a:r>
            <a:r>
              <a:rPr lang="en-US" sz="2400" dirty="0" err="1" smtClean="0"/>
              <a:t>d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Algorithms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984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Ipsec</a:t>
            </a:r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 Security Protocols and Cryptographic Algorithms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Authentication Header (AH)</a:t>
            </a:r>
          </a:p>
          <a:p>
            <a:r>
              <a:rPr lang="en-US" sz="2400" dirty="0" smtClean="0"/>
              <a:t>Encapsulating Security Payload (ESP)</a:t>
            </a:r>
          </a:p>
          <a:p>
            <a:r>
              <a:rPr lang="en-US" sz="2400" dirty="0"/>
              <a:t>IPsec implementations MUST support ESP and MAY support </a:t>
            </a:r>
            <a:r>
              <a:rPr lang="en-US" sz="2400" dirty="0" smtClean="0"/>
              <a:t>AH</a:t>
            </a:r>
          </a:p>
          <a:p>
            <a:endParaRPr lang="en-US" sz="2400" dirty="0" smtClean="0"/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IKE </a:t>
            </a:r>
          </a:p>
          <a:p>
            <a:r>
              <a:rPr lang="en-US" sz="2400" dirty="0" smtClean="0"/>
              <a:t>IKEv2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491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Ipsec</a:t>
            </a:r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 Security Associations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IKE SA</a:t>
            </a:r>
          </a:p>
          <a:p>
            <a:r>
              <a:rPr lang="en-US" sz="2400" dirty="0" smtClean="0"/>
              <a:t>IP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70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Check Point VPN 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Site to Site and Remote Access for Users</a:t>
            </a:r>
          </a:p>
          <a:p>
            <a:r>
              <a:rPr lang="en-US" sz="2400" dirty="0" smtClean="0"/>
              <a:t>Simplified and Traditional Mode VPN’s</a:t>
            </a: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400" dirty="0" smtClean="0"/>
              <a:t>VPN Communities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229" y="2256745"/>
            <a:ext cx="4067571" cy="3209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265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Meshed Communities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Multiple Gateways all connected to each other</a:t>
            </a:r>
          </a:p>
          <a:p>
            <a:r>
              <a:rPr lang="en-US" sz="2400" dirty="0" smtClean="0"/>
              <a:t>Number of Tunnels of Gateways is N-1</a:t>
            </a:r>
          </a:p>
          <a:p>
            <a:pPr lvl="1"/>
            <a:r>
              <a:rPr lang="en-US" sz="1600" dirty="0" smtClean="0"/>
              <a:t>Ex.  4 Gateways in the Community each gateway would potentially have 3 tunnels</a:t>
            </a:r>
            <a:endParaRPr lang="en-US" sz="1600" dirty="0"/>
          </a:p>
          <a:p>
            <a:r>
              <a:rPr lang="en-US" sz="2000" dirty="0" smtClean="0"/>
              <a:t>Excluded Services</a:t>
            </a:r>
          </a:p>
          <a:p>
            <a:pPr marL="457200" lvl="1" indent="0">
              <a:buNone/>
            </a:pPr>
            <a:endParaRPr lang="en-US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903" y="3687323"/>
            <a:ext cx="5188131" cy="2713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3431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Star Community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Center Gateway</a:t>
            </a:r>
          </a:p>
          <a:p>
            <a:r>
              <a:rPr lang="en-US" sz="2400" dirty="0" smtClean="0"/>
              <a:t>Satellite Gateway</a:t>
            </a:r>
          </a:p>
          <a:p>
            <a:r>
              <a:rPr lang="en-US" sz="2400" dirty="0" smtClean="0"/>
              <a:t>VPN Routing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177" y="1075327"/>
            <a:ext cx="4611870" cy="5289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746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Remote Access Community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Participating Gateways</a:t>
            </a:r>
          </a:p>
          <a:p>
            <a:r>
              <a:rPr lang="en-US" sz="2400" dirty="0" smtClean="0"/>
              <a:t>Participating User Groups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2003380"/>
            <a:ext cx="611505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24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310</Words>
  <Application>Microsoft Macintosh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Black</vt:lpstr>
      <vt:lpstr>Avenir Book</vt:lpstr>
      <vt:lpstr>Calibri</vt:lpstr>
      <vt:lpstr>Office Theme</vt:lpstr>
      <vt:lpstr>Module 11 IPsec VPN</vt:lpstr>
      <vt:lpstr>Objectives</vt:lpstr>
      <vt:lpstr>IPsec</vt:lpstr>
      <vt:lpstr>Ipsec Security Protocols and Cryptographic Algorithms</vt:lpstr>
      <vt:lpstr>Ipsec Security Associations</vt:lpstr>
      <vt:lpstr>Check Point VPN </vt:lpstr>
      <vt:lpstr>Meshed Communities</vt:lpstr>
      <vt:lpstr>Star Community</vt:lpstr>
      <vt:lpstr>Remote Access Community</vt:lpstr>
      <vt:lpstr>Configuring a Site to Site VPN</vt:lpstr>
      <vt:lpstr>Configuring a Remote Access VPN (Client to Site VPN)</vt:lpstr>
      <vt:lpstr>The Encrypted Tunnel (SmartLog)</vt:lpstr>
      <vt:lpstr>Summary</vt:lpstr>
      <vt:lpstr>Bibliography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Here</dc:title>
  <dc:creator>Microsoft Office User</dc:creator>
  <cp:lastModifiedBy>Edwin Merced</cp:lastModifiedBy>
  <cp:revision>18</cp:revision>
  <dcterms:created xsi:type="dcterms:W3CDTF">2017-01-28T04:40:08Z</dcterms:created>
  <dcterms:modified xsi:type="dcterms:W3CDTF">2017-06-03T15:04:24Z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qminfo">
    <vt:i4>1</vt:i4>
  </property>
  <property fmtid="{D5CDD505-2E9C-101B-9397-08002B2CF9AE}" pid="3" name="lqmsess">
    <vt:lpwstr>f3180727-34e6-4881-83d5-97839d304a4b</vt:lpwstr>
  </property>
</Properties>
</file>