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6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67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| Module 02: Introduction to Security Management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aCr251QM0" TargetMode="External"/><Relationship Id="rId4" Type="http://schemas.openxmlformats.org/officeDocument/2006/relationships/hyperlink" Target="https://youtu.be/DyNlcSY_rnE" TargetMode="External"/><Relationship Id="rId5" Type="http://schemas.openxmlformats.org/officeDocument/2006/relationships/hyperlink" Target="https://youtu.be/QpQA8CYkvX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LN_PdBZONq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Introduction to Security Management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</a:t>
            </a:r>
            <a:r>
              <a:rPr lang="en-US" sz="2000" b="1" dirty="0" smtClean="0"/>
              <a:t>2: </a:t>
            </a:r>
            <a:r>
              <a:rPr lang="en-US" sz="2000" dirty="0" smtClean="0"/>
              <a:t>Introduction to Security Management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Kim Winfield</a:t>
            </a: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0901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In-Line Layer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6354"/>
          </a:xfrm>
        </p:spPr>
        <p:txBody>
          <a:bodyPr/>
          <a:lstStyle/>
          <a:p>
            <a:r>
              <a:rPr lang="en-US" dirty="0" smtClean="0"/>
              <a:t>Rule 2.1 is an example of an Inline layer. Rule 2 allows traffic from the internal-net to any destination, and any service.  Rule 2.1 allows Facebook, </a:t>
            </a:r>
            <a:r>
              <a:rPr lang="en-US" dirty="0" err="1" smtClean="0"/>
              <a:t>Linkedin</a:t>
            </a:r>
            <a:r>
              <a:rPr lang="en-US" dirty="0" smtClean="0"/>
              <a:t> and Twitter applications from the internal network to anywhere (Internet)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50381"/>
            <a:ext cx="98488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Designed </a:t>
            </a:r>
            <a:r>
              <a:rPr lang="en-US" sz="2400" dirty="0"/>
              <a:t>and </a:t>
            </a:r>
            <a:r>
              <a:rPr lang="en-US" sz="2400" dirty="0" smtClean="0"/>
              <a:t>Managed </a:t>
            </a:r>
            <a:r>
              <a:rPr lang="en-US" sz="2400" dirty="0"/>
              <a:t>a Security Policy</a:t>
            </a:r>
          </a:p>
          <a:p>
            <a:r>
              <a:rPr lang="en-US" sz="2400" dirty="0" smtClean="0"/>
              <a:t>Created </a:t>
            </a:r>
            <a:r>
              <a:rPr lang="en-US" sz="2400" dirty="0"/>
              <a:t>a Security Rule-base with Network Objects and Services</a:t>
            </a:r>
          </a:p>
          <a:p>
            <a:r>
              <a:rPr lang="en-US" sz="2400" dirty="0" smtClean="0"/>
              <a:t>Applied </a:t>
            </a:r>
            <a:r>
              <a:rPr lang="en-US" sz="2400" dirty="0"/>
              <a:t>the Rule-base policy to enforce a Security Policy, to and from Internal Networks, DMZ and External Networks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0717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i="1" dirty="0" smtClean="0"/>
              <a:t>Best Practices </a:t>
            </a:r>
            <a:r>
              <a:rPr lang="en-US" sz="2400" i="1" dirty="0" err="1" smtClean="0"/>
              <a:t>Rulebase</a:t>
            </a:r>
            <a:r>
              <a:rPr lang="en-US" sz="2400" i="1" dirty="0" smtClean="0"/>
              <a:t> Construction and Optimization </a:t>
            </a:r>
            <a:r>
              <a:rPr lang="en-US" sz="2400" dirty="0" smtClean="0"/>
              <a:t>California: USA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 smtClean="0"/>
              <a:t>Check Point Security Management </a:t>
            </a:r>
            <a:r>
              <a:rPr lang="en-US" sz="2400" dirty="0" smtClean="0"/>
              <a:t>California</a:t>
            </a:r>
            <a:r>
              <a:rPr lang="en-US" sz="2400" smtClean="0"/>
              <a:t>: USA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Introduction to Security Management </a:t>
            </a:r>
            <a:r>
              <a:rPr lang="en-US" sz="2400" i="1" dirty="0" err="1"/>
              <a:t>SmartConsole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youtu.be/LN_PdBZONqU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Security Gateway Creation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youtu.be/sHaCr251QM0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Network </a:t>
            </a:r>
            <a:r>
              <a:rPr lang="en-US" sz="2400" i="1" dirty="0"/>
              <a:t>Object Creation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youtu.be/DyNlcSY_rnE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Host Object Creation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youtu.be/QpQA8CYkvX8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and Manage a Security Policy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Create a Security Rule-base with Network Objects and Services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Apply the Rule-base policy to </a:t>
            </a:r>
            <a:r>
              <a:rPr lang="en-US" sz="2400" dirty="0" smtClean="0"/>
              <a:t>enforce a Security Policy, to and from Internal Networks, DMZ and External Networks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Security Policy Rule Base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IP Based Objects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User Based Objects</a:t>
            </a:r>
          </a:p>
          <a:p>
            <a:r>
              <a:rPr lang="en-US" sz="2400" dirty="0" smtClean="0"/>
              <a:t>Dynamic Objects</a:t>
            </a:r>
          </a:p>
          <a:p>
            <a:r>
              <a:rPr lang="en-US" sz="2400" dirty="0" smtClean="0"/>
              <a:t>Zone Objects</a:t>
            </a:r>
          </a:p>
          <a:p>
            <a:r>
              <a:rPr lang="en-US" sz="2400" dirty="0" smtClean="0"/>
              <a:t>Service Objects</a:t>
            </a:r>
          </a:p>
          <a:p>
            <a:r>
              <a:rPr lang="en-US" sz="2400" dirty="0" smtClean="0"/>
              <a:t>Time Objects</a:t>
            </a:r>
          </a:p>
          <a:p>
            <a:endParaRPr lang="en-US" sz="2400" dirty="0" smtClean="0"/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Network Objects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Node Objects</a:t>
            </a:r>
          </a:p>
          <a:p>
            <a:r>
              <a:rPr lang="en-US" sz="2400" dirty="0" smtClean="0"/>
              <a:t>Network Objects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Gateway Objects</a:t>
            </a:r>
          </a:p>
          <a:p>
            <a:r>
              <a:rPr lang="en-US" sz="2400" dirty="0" smtClean="0"/>
              <a:t>Check Point Host Objects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SmartConsole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Access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Logging into the 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SmartConsole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Multiple Administrator Access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Permissions Profiles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03" y="2256745"/>
            <a:ext cx="5454153" cy="25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 Creation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Creating New Objects and Services</a:t>
            </a:r>
          </a:p>
          <a:p>
            <a:r>
              <a:rPr lang="en-US" sz="2400" dirty="0" smtClean="0"/>
              <a:t>Create a Network Object</a:t>
            </a:r>
          </a:p>
          <a:p>
            <a:r>
              <a:rPr lang="en-US" sz="2400" dirty="0" smtClean="0"/>
              <a:t>Create a Node Object</a:t>
            </a:r>
          </a:p>
          <a:p>
            <a:r>
              <a:rPr lang="en-US" sz="2400" dirty="0" smtClean="0"/>
              <a:t>Create a Group of Objects</a:t>
            </a:r>
          </a:p>
          <a:p>
            <a:endParaRPr lang="en-US" sz="2400" dirty="0" smtClean="0"/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55" y="1619250"/>
            <a:ext cx="3083092" cy="450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Service Creation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Creating Services</a:t>
            </a:r>
          </a:p>
          <a:p>
            <a:r>
              <a:rPr lang="en-US" sz="2400" dirty="0" smtClean="0"/>
              <a:t>Creating Custom Services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Creating </a:t>
            </a:r>
            <a:r>
              <a:rPr lang="en-US" sz="2400" smtClean="0">
                <a:latin typeface="Avenir Book" charset="0"/>
                <a:ea typeface="Avenir Book" charset="0"/>
                <a:cs typeface="Avenir Book" charset="0"/>
              </a:rPr>
              <a:t>Service Groups</a:t>
            </a:r>
          </a:p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69" y="1214187"/>
            <a:ext cx="3517984" cy="498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Rule Base Creation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Rulebase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Essentials</a:t>
            </a:r>
          </a:p>
          <a:p>
            <a:pPr lvl="1"/>
            <a:r>
              <a:rPr lang="en-US" sz="2000" dirty="0" smtClean="0"/>
              <a:t>Stealth Rule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Clean-up Rule</a:t>
            </a:r>
          </a:p>
          <a:p>
            <a:r>
              <a:rPr lang="en-US" sz="2400" dirty="0" smtClean="0"/>
              <a:t>Rule Base Columns</a:t>
            </a:r>
          </a:p>
          <a:p>
            <a:r>
              <a:rPr lang="en-US" sz="2400" dirty="0" smtClean="0"/>
              <a:t>Rule Base Rows</a:t>
            </a:r>
          </a:p>
          <a:p>
            <a:endParaRPr lang="en-US" sz="2400" dirty="0" smtClean="0"/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Layers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Ordered Layers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In-line Layers</a:t>
            </a:r>
          </a:p>
          <a:p>
            <a:pPr lvl="1"/>
            <a:r>
              <a:rPr lang="en-US" sz="2000" dirty="0" smtClean="0"/>
              <a:t>Implicit Cleanup – Drop or Accept?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Best Practices</a:t>
            </a:r>
            <a:endParaRPr lang="en-US" sz="2400" dirty="0"/>
          </a:p>
          <a:p>
            <a:pPr lvl="1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White List </a:t>
            </a:r>
          </a:p>
          <a:p>
            <a:pPr lvl="1"/>
            <a:r>
              <a:rPr lang="en-US" sz="1600" dirty="0" smtClean="0"/>
              <a:t>Black List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28" y="1633200"/>
            <a:ext cx="6352172" cy="124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275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Black</vt:lpstr>
      <vt:lpstr>Avenir Book</vt:lpstr>
      <vt:lpstr>Calibri</vt:lpstr>
      <vt:lpstr>Office Theme</vt:lpstr>
      <vt:lpstr>Introduction to Security Management</vt:lpstr>
      <vt:lpstr>Objectives</vt:lpstr>
      <vt:lpstr>Security Policy Rule Base</vt:lpstr>
      <vt:lpstr>Network Objects</vt:lpstr>
      <vt:lpstr>SmartConsole Access</vt:lpstr>
      <vt:lpstr>Object Creation</vt:lpstr>
      <vt:lpstr>Service Creation</vt:lpstr>
      <vt:lpstr>Rule Base Creation</vt:lpstr>
      <vt:lpstr>Layers</vt:lpstr>
      <vt:lpstr>In-Line Layer</vt:lpstr>
      <vt:lpstr>Summary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22</cp:revision>
  <dcterms:created xsi:type="dcterms:W3CDTF">2017-01-28T04:40:08Z</dcterms:created>
  <dcterms:modified xsi:type="dcterms:W3CDTF">2017-05-16T14:42:18Z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b3f3e56e-5bcb-4494-b617-9757eb1e8a08</vt:lpwstr>
  </property>
</Properties>
</file>