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78" r:id="rId10"/>
    <p:sldId id="274" r:id="rId11"/>
    <p:sldId id="275" r:id="rId12"/>
    <p:sldId id="279" r:id="rId13"/>
    <p:sldId id="276" r:id="rId14"/>
    <p:sldId id="267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 varScale="1">
        <p:scale>
          <a:sx n="101" d="100"/>
          <a:sy n="101" d="100"/>
        </p:scale>
        <p:origin x="90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-1"/>
            <a:ext cx="12192000" cy="914400"/>
            <a:chOff x="0" y="-1"/>
            <a:chExt cx="12192000" cy="914400"/>
          </a:xfrm>
        </p:grpSpPr>
        <p:sp>
          <p:nvSpPr>
            <p:cNvPr id="8" name="Rectangle 7"/>
            <p:cNvSpPr/>
            <p:nvPr/>
          </p:nvSpPr>
          <p:spPr>
            <a:xfrm>
              <a:off x="0" y="-1"/>
              <a:ext cx="121920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684" y="239484"/>
              <a:ext cx="4091645" cy="46445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55" y="66674"/>
              <a:ext cx="881743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87678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3217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9645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  <a:lvl2pPr>
              <a:defRPr>
                <a:latin typeface="Avenir Book" charset="0"/>
                <a:ea typeface="Avenir Book" charset="0"/>
                <a:cs typeface="Avenir Book" charset="0"/>
              </a:defRPr>
            </a:lvl2pPr>
            <a:lvl3pPr>
              <a:defRPr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1BF40E2C-F179-BB49-A5AF-66B6A35E38D5}" type="datetimeFigureOut">
              <a:rPr lang="en-US" smtClean="0"/>
              <a:pPr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65C85F6E-2EC9-F746-B3D4-9B9B6CC8BE2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-1"/>
            <a:ext cx="12192000" cy="914400"/>
            <a:chOff x="0" y="-1"/>
            <a:chExt cx="12192000" cy="914400"/>
          </a:xfrm>
        </p:grpSpPr>
        <p:sp>
          <p:nvSpPr>
            <p:cNvPr id="12" name="Rectangle 11"/>
            <p:cNvSpPr/>
            <p:nvPr/>
          </p:nvSpPr>
          <p:spPr>
            <a:xfrm>
              <a:off x="0" y="-1"/>
              <a:ext cx="121920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684" y="239484"/>
              <a:ext cx="4091645" cy="46445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55" y="66674"/>
              <a:ext cx="881743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42750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2374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2866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0300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596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744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474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5984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1BF40E2C-F179-BB49-A5AF-66B6A35E38D5}" type="datetimeFigureOut">
              <a:rPr lang="en-US" smtClean="0"/>
              <a:pPr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65C85F6E-2EC9-F746-B3D4-9B9B6CC8BE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435427" y="6429829"/>
            <a:ext cx="8040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venir Book" charset="0"/>
                <a:ea typeface="Avenir Book" charset="0"/>
                <a:cs typeface="Avenir Book" charset="0"/>
              </a:rPr>
              <a:t>2017 </a:t>
            </a:r>
            <a:r>
              <a:rPr lang="de-DE" sz="1000" dirty="0" smtClean="0">
                <a:latin typeface="Avenir Book" charset="0"/>
                <a:ea typeface="Avenir Book" charset="0"/>
                <a:cs typeface="Avenir Book" charset="0"/>
              </a:rPr>
              <a:t>© </a:t>
            </a:r>
            <a:r>
              <a:rPr lang="en-US" sz="1000" dirty="0" smtClean="0">
                <a:latin typeface="Avenir Book" charset="0"/>
                <a:ea typeface="Avenir Book" charset="0"/>
                <a:cs typeface="Avenir Book" charset="0"/>
              </a:rPr>
              <a:t>Copyright Miami-Dade College | School of Engineering and Technology | Module </a:t>
            </a:r>
            <a:r>
              <a:rPr lang="en-US" sz="1000" dirty="0" smtClean="0">
                <a:latin typeface="Avenir Book" charset="0"/>
                <a:ea typeface="Avenir Book" charset="0"/>
                <a:cs typeface="Avenir Book" charset="0"/>
              </a:rPr>
              <a:t>03:</a:t>
            </a:r>
            <a:r>
              <a:rPr lang="en-US" sz="1000" baseline="0" dirty="0" smtClean="0">
                <a:latin typeface="Avenir Book" charset="0"/>
                <a:ea typeface="Avenir Book" charset="0"/>
                <a:cs typeface="Avenir Book" charset="0"/>
              </a:rPr>
              <a:t> Introduction to Security Policy Management</a:t>
            </a:r>
            <a:endParaRPr lang="en-US" sz="10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82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upportcenter.checkpoint.com/supportcenter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427" y="2385106"/>
            <a:ext cx="11190515" cy="23876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Introduction to Security Policy Management</a:t>
            </a:r>
            <a:endParaRPr lang="en-US" sz="4000" b="1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427" y="4864781"/>
            <a:ext cx="11190515" cy="120219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latin typeface="Avenir Book" charset="0"/>
                <a:ea typeface="Avenir Book" charset="0"/>
                <a:cs typeface="Avenir Book" charset="0"/>
              </a:rPr>
              <a:t>Module 3</a:t>
            </a: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: Introduction to Security Policy Management</a:t>
            </a:r>
            <a:b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/>
            </a:r>
            <a:b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sz="2000" b="1" dirty="0" smtClean="0">
                <a:latin typeface="Avenir Book" charset="0"/>
                <a:ea typeface="Avenir Book" charset="0"/>
                <a:cs typeface="Avenir Book" charset="0"/>
              </a:rPr>
              <a:t>Instructor</a:t>
            </a: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: </a:t>
            </a:r>
            <a:r>
              <a:rPr lang="en-US" sz="2000" smtClean="0"/>
              <a:t>Kim Winfield</a:t>
            </a:r>
            <a:endParaRPr lang="en-US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algn="l"/>
            <a:endParaRPr lang="en-US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algn="l"/>
            <a:endParaRPr lang="en-US" sz="2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4" y="239484"/>
            <a:ext cx="4091645" cy="4644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55" y="66674"/>
            <a:ext cx="88174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54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2667AC"/>
                </a:solidFill>
              </a:rPr>
              <a:t>Apply security rule-base management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Publish</a:t>
            </a: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Install Database</a:t>
            </a:r>
          </a:p>
          <a:p>
            <a:r>
              <a:rPr lang="en-US" sz="2400" dirty="0" smtClean="0"/>
              <a:t>Install Policy</a:t>
            </a: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042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Publish and Discard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Publish Changes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400" dirty="0" smtClean="0"/>
              <a:t>Discard Changes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060368"/>
            <a:ext cx="3272589" cy="1869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4435643"/>
            <a:ext cx="4013896" cy="1515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6756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Install Database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Installs all changes of publish actions to management database</a:t>
            </a:r>
          </a:p>
          <a:p>
            <a:r>
              <a:rPr lang="en-US" sz="2400" dirty="0" smtClean="0"/>
              <a:t>Installs database changes to Management Server and Log Servers</a:t>
            </a: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400" dirty="0" smtClean="0"/>
              <a:t>Does not install the policy to the gateway</a:t>
            </a:r>
          </a:p>
          <a:p>
            <a:pPr marL="0" indent="0">
              <a:buNone/>
            </a:pP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74" y="3834064"/>
            <a:ext cx="3767889" cy="2293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569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Install Policy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Access Control</a:t>
            </a:r>
          </a:p>
          <a:p>
            <a:r>
              <a:rPr lang="en-US" sz="2400" dirty="0" smtClean="0"/>
              <a:t>Threat Prevention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701" y="1839650"/>
            <a:ext cx="7174099" cy="438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860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666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Summary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77167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Created </a:t>
            </a:r>
            <a:r>
              <a:rPr lang="en-US" sz="2400" dirty="0"/>
              <a:t>a security policy rule base and create network and service objects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Designed </a:t>
            </a:r>
            <a:r>
              <a:rPr lang="en-US" sz="2400" dirty="0"/>
              <a:t>and use pre-defined network objects and services based on the best practices guidelines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 Applied </a:t>
            </a:r>
            <a:r>
              <a:rPr lang="en-US" sz="2400" dirty="0"/>
              <a:t>security rule-base management </a:t>
            </a:r>
            <a:r>
              <a:rPr lang="en-US" sz="2400" dirty="0" smtClean="0"/>
              <a:t>Best Practices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15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666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Bibliography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7716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R80.10 Security </a:t>
            </a:r>
            <a:r>
              <a:rPr lang="en-US" sz="2400" i="1" dirty="0" smtClean="0"/>
              <a:t>Management  </a:t>
            </a:r>
            <a:r>
              <a:rPr lang="en-US" sz="2400" dirty="0" smtClean="0"/>
              <a:t>California</a:t>
            </a: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: USA</a:t>
            </a:r>
          </a:p>
          <a:p>
            <a:pPr marL="0" indent="0">
              <a:buNone/>
            </a:pP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r>
              <a:rPr lang="en-US" sz="2400" i="1" dirty="0"/>
              <a:t>Best Practices </a:t>
            </a:r>
            <a:r>
              <a:rPr lang="en-US" sz="2400" i="1" dirty="0" err="1"/>
              <a:t>Rulebase</a:t>
            </a:r>
            <a:r>
              <a:rPr lang="en-US" sz="2400" i="1" dirty="0"/>
              <a:t> Construction </a:t>
            </a:r>
            <a:r>
              <a:rPr lang="en-US" sz="2400" dirty="0"/>
              <a:t>California: USA</a:t>
            </a:r>
          </a:p>
          <a:p>
            <a:pPr marL="0" indent="0">
              <a:buNone/>
            </a:pP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r>
              <a:rPr lang="en-US" sz="2400" dirty="0" smtClean="0"/>
              <a:t>Video’s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105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1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Objectives</a:t>
            </a:r>
            <a:endParaRPr lang="en-US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Create </a:t>
            </a:r>
            <a:r>
              <a:rPr lang="en-US" sz="2400" dirty="0"/>
              <a:t>a security policy rule base and create network and service objects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Design </a:t>
            </a:r>
            <a:r>
              <a:rPr lang="en-US" sz="2400" dirty="0"/>
              <a:t>and use pre-defined network objects and services based on the best practices guidelines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Apply security </a:t>
            </a:r>
            <a:r>
              <a:rPr lang="en-US" sz="2400" dirty="0"/>
              <a:t>rule-base management </a:t>
            </a:r>
            <a:r>
              <a:rPr lang="en-US" sz="2400" dirty="0" smtClean="0"/>
              <a:t>best practices</a:t>
            </a:r>
            <a:endParaRPr lang="en-US" sz="2400" dirty="0"/>
          </a:p>
          <a:p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873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2667AC"/>
                </a:solidFill>
              </a:rPr>
              <a:t>Create a security policy rule base and create network and service objects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158676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Each rule should have a name that </a:t>
            </a:r>
            <a:r>
              <a:rPr lang="en-US" sz="2400" dirty="0" smtClean="0"/>
              <a:t>describes the intent of the rule</a:t>
            </a: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Most rules will have logging of some level, or none if you choose not to log</a:t>
            </a:r>
          </a:p>
          <a:p>
            <a:r>
              <a:rPr lang="en-US" sz="2400" dirty="0" smtClean="0"/>
              <a:t>Source column will be a network, user or groups of users or networks</a:t>
            </a:r>
          </a:p>
          <a:p>
            <a:pPr marL="0" indent="0">
              <a:buNone/>
            </a:pP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98808"/>
            <a:ext cx="9829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5984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User Access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Internel</a:t>
            </a:r>
            <a:r>
              <a:rPr lang="en-US" sz="2400" dirty="0" smtClean="0"/>
              <a:t> User Database</a:t>
            </a: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External User Database</a:t>
            </a:r>
          </a:p>
          <a:p>
            <a:r>
              <a:rPr lang="en-US" sz="2400" dirty="0" smtClean="0"/>
              <a:t>User Access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491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Network, Zone and Node Access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Network objects  and Groups of Networks</a:t>
            </a:r>
          </a:p>
          <a:p>
            <a:r>
              <a:rPr lang="en-US" sz="2400" dirty="0" smtClean="0"/>
              <a:t>Zone objects</a:t>
            </a:r>
          </a:p>
          <a:p>
            <a:r>
              <a:rPr lang="en-US" sz="2400" dirty="0" smtClean="0"/>
              <a:t>Host Node and Groups of Host Nodes</a:t>
            </a: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Dynamic Object Access and Limitations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70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2667AC"/>
                </a:solidFill>
              </a:rPr>
              <a:t>Design and use </a:t>
            </a:r>
            <a:r>
              <a:rPr lang="en-US" sz="4000" dirty="0" smtClean="0">
                <a:solidFill>
                  <a:srgbClr val="2667AC"/>
                </a:solidFill>
              </a:rPr>
              <a:t>of pre-defined </a:t>
            </a:r>
            <a:r>
              <a:rPr lang="en-US" sz="4000" dirty="0">
                <a:solidFill>
                  <a:srgbClr val="2667AC"/>
                </a:solidFill>
              </a:rPr>
              <a:t>network objects and services based on the best practices guidelines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Best Practices </a:t>
            </a:r>
          </a:p>
          <a:p>
            <a:pPr lvl="1"/>
            <a:r>
              <a:rPr lang="en-US" sz="2000" dirty="0" smtClean="0"/>
              <a:t>Name and Comment on all rules</a:t>
            </a:r>
            <a:endParaRPr lang="en-US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400" dirty="0" smtClean="0"/>
              <a:t>Basic Rules</a:t>
            </a:r>
          </a:p>
          <a:p>
            <a:pPr lvl="1"/>
            <a:r>
              <a:rPr lang="en-US" sz="2000" dirty="0" smtClean="0"/>
              <a:t>Cleanup</a:t>
            </a:r>
          </a:p>
          <a:p>
            <a:pPr lvl="1"/>
            <a:r>
              <a:rPr lang="en-US" sz="2000" dirty="0" smtClean="0"/>
              <a:t>Stealth</a:t>
            </a:r>
          </a:p>
          <a:p>
            <a:r>
              <a:rPr lang="en-US" sz="2400" dirty="0" smtClean="0"/>
              <a:t>Hit Count</a:t>
            </a:r>
          </a:p>
          <a:p>
            <a:r>
              <a:rPr lang="en-US" sz="2400" dirty="0" smtClean="0"/>
              <a:t>Rule Expiration</a:t>
            </a:r>
          </a:p>
          <a:p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265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Best Practices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Refer to Knowledge Base Solution </a:t>
            </a:r>
          </a:p>
          <a:p>
            <a:endParaRPr lang="en-US" sz="2400" dirty="0"/>
          </a:p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supportcenter.checkpoint.com/supportcenter/</a:t>
            </a:r>
            <a:endParaRPr lang="en-US" sz="2400" dirty="0" smtClean="0"/>
          </a:p>
          <a:p>
            <a:pPr lvl="1"/>
            <a:r>
              <a:rPr lang="en-US" sz="2000" dirty="0"/>
              <a:t>Enter </a:t>
            </a:r>
            <a:r>
              <a:rPr lang="en-US" sz="2000" dirty="0" smtClean="0"/>
              <a:t>sk106597 in the search field</a:t>
            </a:r>
          </a:p>
          <a:p>
            <a:pPr lvl="1"/>
            <a:r>
              <a:rPr lang="en-US" sz="2000" dirty="0" smtClean="0"/>
              <a:t>The article Best Practices – </a:t>
            </a:r>
            <a:r>
              <a:rPr lang="en-US" sz="2000" dirty="0" err="1" smtClean="0"/>
              <a:t>Rulebase</a:t>
            </a:r>
            <a:r>
              <a:rPr lang="en-US" sz="2000" dirty="0" smtClean="0"/>
              <a:t> Construction and Optimization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Review this article </a:t>
            </a:r>
          </a:p>
          <a:p>
            <a:endParaRPr lang="en-US" sz="2400" dirty="0" smtClean="0"/>
          </a:p>
          <a:p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431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Basic Rules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Clean Up</a:t>
            </a:r>
          </a:p>
          <a:p>
            <a:pPr lvl="1"/>
            <a:r>
              <a:rPr lang="en-US" sz="2000" dirty="0" smtClean="0"/>
              <a:t>Source	Destination	Service 	Action 		Track</a:t>
            </a:r>
          </a:p>
          <a:p>
            <a:pPr marL="914400" lvl="2" indent="0">
              <a:buNone/>
            </a:pPr>
            <a:r>
              <a:rPr lang="en-US" sz="1600" dirty="0" smtClean="0"/>
              <a:t>Any	     Any		  Any		  Drop		   Log</a:t>
            </a:r>
          </a:p>
          <a:p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400" dirty="0" smtClean="0"/>
              <a:t>Stealth</a:t>
            </a:r>
          </a:p>
          <a:p>
            <a:pPr lvl="1"/>
            <a:r>
              <a:rPr lang="en-US" sz="2000" dirty="0" smtClean="0"/>
              <a:t>Source 	Destination 	Service 	Action 		Track</a:t>
            </a:r>
          </a:p>
          <a:p>
            <a:pPr marL="914400" lvl="2" indent="0">
              <a:buNone/>
            </a:pPr>
            <a:r>
              <a:rPr lang="en-US" sz="1600" dirty="0" smtClean="0"/>
              <a:t>Any 	     GW’s		  Any 		   Drop          	   Log</a:t>
            </a:r>
          </a:p>
          <a:p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3737780"/>
            <a:ext cx="99631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85" y="5600842"/>
            <a:ext cx="99726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746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Hit Count and Rule Expiration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Hit Count</a:t>
            </a:r>
          </a:p>
          <a:p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400" dirty="0"/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Rule </a:t>
            </a:r>
            <a:r>
              <a:rPr lang="en-US" sz="2400" dirty="0" err="1" smtClean="0">
                <a:latin typeface="Avenir Book" charset="0"/>
                <a:ea typeface="Avenir Book" charset="0"/>
                <a:cs typeface="Avenir Book" charset="0"/>
              </a:rPr>
              <a:t>Expirtation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861" y="2047875"/>
            <a:ext cx="43815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303" y="3814010"/>
            <a:ext cx="2202611" cy="2442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8663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311</Words>
  <Application>Microsoft Macintosh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Black</vt:lpstr>
      <vt:lpstr>Avenir Book</vt:lpstr>
      <vt:lpstr>Calibri</vt:lpstr>
      <vt:lpstr>Office Theme</vt:lpstr>
      <vt:lpstr>Introduction to Security Policy Management</vt:lpstr>
      <vt:lpstr>Objectives</vt:lpstr>
      <vt:lpstr>Create a security policy rule base and create network and service objects</vt:lpstr>
      <vt:lpstr>User Access</vt:lpstr>
      <vt:lpstr>Network, Zone and Node Access</vt:lpstr>
      <vt:lpstr>Design and use of pre-defined network objects and services based on the best practices guidelines</vt:lpstr>
      <vt:lpstr>Best Practices</vt:lpstr>
      <vt:lpstr>Basic Rules</vt:lpstr>
      <vt:lpstr>Hit Count and Rule Expiration</vt:lpstr>
      <vt:lpstr>Apply security rule-base management</vt:lpstr>
      <vt:lpstr>Publish and Discard</vt:lpstr>
      <vt:lpstr>Install Database</vt:lpstr>
      <vt:lpstr>Install Policy</vt:lpstr>
      <vt:lpstr>Summary</vt:lpstr>
      <vt:lpstr>Bibliography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Here</dc:title>
  <dc:creator>Microsoft Office User</dc:creator>
  <cp:lastModifiedBy>Edwin Merced</cp:lastModifiedBy>
  <cp:revision>24</cp:revision>
  <dcterms:created xsi:type="dcterms:W3CDTF">2017-01-28T04:40:08Z</dcterms:created>
  <dcterms:modified xsi:type="dcterms:W3CDTF">2017-05-16T14:43:15Z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qminfo">
    <vt:i4>5</vt:i4>
  </property>
  <property fmtid="{D5CDD505-2E9C-101B-9397-08002B2CF9AE}" pid="3" name="lqmsess">
    <vt:lpwstr>cf2978df-488a-4ef3-af7c-6ead54ab01a4</vt:lpwstr>
  </property>
</Properties>
</file>