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Text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7"/>
          <p:cNvSpPr/>
          <p:nvPr/>
        </p:nvSpPr>
        <p:spPr>
          <a:xfrm>
            <a:off x="435427" y="6429828"/>
            <a:ext cx="692086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2017 </a:t>
            </a:r>
            <a:r>
              <a:t>© </a:t>
            </a:r>
            <a:r>
              <a:t>Copyright Miami-Dade College | School of Engineering and Technology | Module 01: Title of Module Goes Here</a:t>
            </a:r>
          </a:p>
        </p:txBody>
      </p:sp>
      <p:sp>
        <p:nvSpPr>
          <p:cNvPr id="105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6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7"/>
          <p:cNvSpPr/>
          <p:nvPr/>
        </p:nvSpPr>
        <p:spPr>
          <a:xfrm>
            <a:off x="435427" y="6429828"/>
            <a:ext cx="692086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2017 </a:t>
            </a:r>
            <a:r>
              <a:t>© </a:t>
            </a:r>
            <a:r>
              <a:t>Copyright Miami-Dade College | School of Engineering and Technology | Module 01: Title of Module Goes Here</a:t>
            </a:r>
          </a:p>
        </p:txBody>
      </p:sp>
      <p:sp>
        <p:nvSpPr>
          <p:cNvPr id="115" name="Title Text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>
            <a:lvl1pPr>
              <a:defRPr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6" name="Body Level One…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7"/>
          <p:cNvSpPr/>
          <p:nvPr/>
        </p:nvSpPr>
        <p:spPr>
          <a:xfrm>
            <a:off x="435427" y="6429828"/>
            <a:ext cx="664222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2017 </a:t>
            </a:r>
            <a:r>
              <a:t>© </a:t>
            </a:r>
            <a:r>
              <a:t>Copyright Miami-Dade College | School of Engineering and Technology | Module 07: CoreXL and SecureXL</a:t>
            </a:r>
          </a:p>
        </p:txBody>
      </p:sp>
      <p:sp>
        <p:nvSpPr>
          <p:cNvPr id="35" name="Title Text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" name="Body Level One…"/>
          <p:cNvSpPr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7"/>
          <p:cNvSpPr/>
          <p:nvPr/>
        </p:nvSpPr>
        <p:spPr>
          <a:xfrm>
            <a:off x="435427" y="6429828"/>
            <a:ext cx="692086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2017 </a:t>
            </a:r>
            <a:r>
              <a:t>© </a:t>
            </a:r>
            <a:r>
              <a:t>Copyright Miami-Dade College | School of Engineering and Technology | Module 01: Title of Module Goes Here</a:t>
            </a:r>
          </a:p>
        </p:txBody>
      </p:sp>
      <p:sp>
        <p:nvSpPr>
          <p:cNvPr id="45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7"/>
          <p:cNvSpPr/>
          <p:nvPr/>
        </p:nvSpPr>
        <p:spPr>
          <a:xfrm>
            <a:off x="435427" y="6429828"/>
            <a:ext cx="692086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2017 </a:t>
            </a:r>
            <a:r>
              <a:t>© </a:t>
            </a:r>
            <a:r>
              <a:t>Copyright Miami-Dade College | School of Engineering and Technology | Module 01: Title of Module Goes Here</a:t>
            </a:r>
          </a:p>
        </p:txBody>
      </p:sp>
      <p:sp>
        <p:nvSpPr>
          <p:cNvPr id="55" name="Title Text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>
                <a:latin typeface="Avenir Heavy"/>
                <a:ea typeface="Avenir Heavy"/>
                <a:cs typeface="Avenir Heavy"/>
                <a:sym typeface="Avenir Heavy"/>
              </a:defRPr>
            </a:lvl1pPr>
            <a:lvl2pPr marL="0" indent="457200">
              <a:buSzTx/>
              <a:buFontTx/>
              <a:buNone/>
              <a:defRPr sz="2400">
                <a:latin typeface="Avenir Heavy"/>
                <a:ea typeface="Avenir Heavy"/>
                <a:cs typeface="Avenir Heavy"/>
                <a:sym typeface="Avenir Heavy"/>
              </a:defRPr>
            </a:lvl2pPr>
            <a:lvl3pPr marL="0" indent="914400">
              <a:buSzTx/>
              <a:buFontTx/>
              <a:buNone/>
              <a:defRPr sz="2400">
                <a:latin typeface="Avenir Heavy"/>
                <a:ea typeface="Avenir Heavy"/>
                <a:cs typeface="Avenir Heavy"/>
                <a:sym typeface="Avenir Heavy"/>
              </a:defRPr>
            </a:lvl3pPr>
            <a:lvl4pPr marL="0" indent="1371600">
              <a:buSzTx/>
              <a:buFontTx/>
              <a:buNone/>
              <a:defRPr sz="2400">
                <a:latin typeface="Avenir Heavy"/>
                <a:ea typeface="Avenir Heavy"/>
                <a:cs typeface="Avenir Heavy"/>
                <a:sym typeface="Avenir Heavy"/>
              </a:defRPr>
            </a:lvl4pPr>
            <a:lvl5pPr marL="0" indent="1828800">
              <a:buSzTx/>
              <a:buFontTx/>
              <a:buNone/>
              <a:defRPr sz="2400">
                <a:latin typeface="Avenir Heavy"/>
                <a:ea typeface="Avenir Heavy"/>
                <a:cs typeface="Avenir Heavy"/>
                <a:sym typeface="Avenir Heavy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>
                <a:latin typeface="Avenir Heavy"/>
                <a:ea typeface="Avenir Heavy"/>
                <a:cs typeface="Avenir Heavy"/>
                <a:sym typeface="Avenir Heavy"/>
              </a:defRPr>
            </a:pP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7"/>
          <p:cNvSpPr/>
          <p:nvPr/>
        </p:nvSpPr>
        <p:spPr>
          <a:xfrm>
            <a:off x="435427" y="6429828"/>
            <a:ext cx="692086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2017 </a:t>
            </a:r>
            <a:r>
              <a:t>© </a:t>
            </a:r>
            <a:r>
              <a:t>Copyright Miami-Dade College | School of Engineering and Technology | Module 01: Title of Module Goes Here</a:t>
            </a:r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"/>
          <p:cNvSpPr/>
          <p:nvPr/>
        </p:nvSpPr>
        <p:spPr>
          <a:xfrm>
            <a:off x="435427" y="6429828"/>
            <a:ext cx="692086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2017 </a:t>
            </a:r>
            <a:r>
              <a:t>© </a:t>
            </a:r>
            <a:r>
              <a:t>Copyright Miami-Dade College | School of Engineering and Technology | Module 01: Title of Module Goes Here</a:t>
            </a:r>
          </a:p>
        </p:txBody>
      </p:sp>
      <p:sp>
        <p:nvSpPr>
          <p:cNvPr id="7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7"/>
          <p:cNvSpPr/>
          <p:nvPr/>
        </p:nvSpPr>
        <p:spPr>
          <a:xfrm>
            <a:off x="435427" y="6429828"/>
            <a:ext cx="692086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2017 </a:t>
            </a:r>
            <a:r>
              <a:t>© </a:t>
            </a:r>
            <a:r>
              <a:t>Copyright Miami-Dade College | School of Engineering and Technology | Module 01: Title of Module Goes Here</a:t>
            </a:r>
          </a:p>
        </p:txBody>
      </p:sp>
      <p:sp>
        <p:nvSpPr>
          <p:cNvPr id="83" name="Title Text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4" name="Body Level One…"/>
          <p:cNvSpPr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Text Placeholder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7"/>
          <p:cNvSpPr/>
          <p:nvPr/>
        </p:nvSpPr>
        <p:spPr>
          <a:xfrm>
            <a:off x="435427" y="6429828"/>
            <a:ext cx="692086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2017 </a:t>
            </a:r>
            <a:r>
              <a:t>© </a:t>
            </a:r>
            <a:r>
              <a:t>Copyright Miami-Dade College | School of Engineering and Technology | Module 01: Title of Module Goes Here</a:t>
            </a:r>
          </a:p>
        </p:txBody>
      </p:sp>
      <p:sp>
        <p:nvSpPr>
          <p:cNvPr id="94" name="Title Text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5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6" name="Body Level One…"/>
          <p:cNvSpPr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/>
          <p:nvPr/>
        </p:nvSpPr>
        <p:spPr>
          <a:xfrm>
            <a:off x="435427" y="6429828"/>
            <a:ext cx="664222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2017 </a:t>
            </a:r>
            <a:r>
              <a:t>© </a:t>
            </a:r>
            <a:r>
              <a:t>Copyright Miami-Dade College | School of Engineering and Technology | Module 07: CoreXL and SecureXL</a:t>
            </a:r>
          </a:p>
        </p:txBody>
      </p:sp>
      <p:sp>
        <p:nvSpPr>
          <p:cNvPr id="3" name="Title Text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8" name="Group 10"/>
          <p:cNvGrpSpPr/>
          <p:nvPr/>
        </p:nvGrpSpPr>
        <p:grpSpPr>
          <a:xfrm>
            <a:off x="0" y="-3"/>
            <a:ext cx="12192000" cy="914401"/>
            <a:chOff x="0" y="-1"/>
            <a:chExt cx="12192000" cy="914400"/>
          </a:xfrm>
        </p:grpSpPr>
        <p:sp>
          <p:nvSpPr>
            <p:cNvPr id="5" name="Rectangle 11"/>
            <p:cNvSpPr/>
            <p:nvPr/>
          </p:nvSpPr>
          <p:spPr>
            <a:xfrm>
              <a:off x="0" y="-2"/>
              <a:ext cx="12192000" cy="9144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Book"/>
                  <a:ea typeface="Avenir Book"/>
                  <a:cs typeface="Avenir Book"/>
                  <a:sym typeface="Avenir Book"/>
                </a:defRPr>
              </a:pPr>
            </a:p>
          </p:txBody>
        </p:sp>
        <p:pic>
          <p:nvPicPr>
            <p:cNvPr id="6" name="Picture 12" descr="Picture 1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77683" y="239483"/>
              <a:ext cx="4091647" cy="4644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" name="Picture 13" descr="Picture 13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10454" y="66673"/>
              <a:ext cx="881744" cy="685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Slide Number"/>
          <p:cNvSpPr/>
          <p:nvPr>
            <p:ph type="sldNum" sz="quarter" idx="2"/>
          </p:nvPr>
        </p:nvSpPr>
        <p:spPr>
          <a:xfrm>
            <a:off x="11080191" y="6391592"/>
            <a:ext cx="273609" cy="294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/>
          <p:nvPr>
            <p:ph type="ctrTitle"/>
          </p:nvPr>
        </p:nvSpPr>
        <p:spPr>
          <a:xfrm>
            <a:off x="435427" y="2385105"/>
            <a:ext cx="11190515" cy="2387601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2667AC"/>
                </a:solidFill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pPr/>
            <a:r>
              <a:t>Module 7 CoreXL and SecureXL</a:t>
            </a:r>
          </a:p>
        </p:txBody>
      </p:sp>
      <p:sp>
        <p:nvSpPr>
          <p:cNvPr id="127" name="Subtitle 2"/>
          <p:cNvSpPr/>
          <p:nvPr>
            <p:ph type="subTitle" sz="quarter" idx="1"/>
          </p:nvPr>
        </p:nvSpPr>
        <p:spPr>
          <a:xfrm>
            <a:off x="435427" y="4864780"/>
            <a:ext cx="11190515" cy="1202191"/>
          </a:xfrm>
          <a:prstGeom prst="rect">
            <a:avLst/>
          </a:prstGeom>
        </p:spPr>
        <p:txBody>
          <a:bodyPr/>
          <a:lstStyle/>
          <a:p>
            <a:pPr algn="l">
              <a:defRPr sz="2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Module 7: CoreXL and SecureXL</a:t>
            </a:r>
            <a:br/>
            <a:br/>
            <a:r>
              <a:t>Instructor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: Kim Winfield</a:t>
            </a:r>
          </a:p>
        </p:txBody>
      </p:sp>
      <p:sp>
        <p:nvSpPr>
          <p:cNvPr id="128" name="Rectangle 6"/>
          <p:cNvSpPr/>
          <p:nvPr/>
        </p:nvSpPr>
        <p:spPr>
          <a:xfrm>
            <a:off x="0" y="-2"/>
            <a:ext cx="12192000" cy="9144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9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7684" y="239484"/>
            <a:ext cx="4091645" cy="4644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0455" y="66674"/>
            <a:ext cx="881743" cy="685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/>
          <p:cNvSpPr/>
          <p:nvPr>
            <p:ph type="title"/>
          </p:nvPr>
        </p:nvSpPr>
        <p:spPr>
          <a:xfrm>
            <a:off x="838200" y="931182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667AC"/>
                </a:solidFill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pPr/>
            <a:r>
              <a:t>Performance Tuning</a:t>
            </a:r>
          </a:p>
        </p:txBody>
      </p:sp>
      <p:sp>
        <p:nvSpPr>
          <p:cNvPr id="161" name="Content Placeholder 2"/>
          <p:cNvSpPr/>
          <p:nvPr>
            <p:ph type="body" idx="1"/>
          </p:nvPr>
        </p:nvSpPr>
        <p:spPr>
          <a:xfrm>
            <a:off x="838200" y="2391681"/>
            <a:ext cx="10515600" cy="4351339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Performance Pack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t>CoreXL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fwaffininity.conf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fw ctl affinity</a:t>
            </a:r>
            <a:endParaRPr sz="2400"/>
          </a:p>
          <a:p>
            <a:pPr lvl="1" marL="685800" indent="-228600">
              <a:spcBef>
                <a:spcPts val="500"/>
              </a:spcBef>
              <a:defRPr sz="2000"/>
            </a:pPr>
            <a:r>
              <a:t>fw ctl multik stat</a:t>
            </a:r>
          </a:p>
        </p:txBody>
      </p:sp>
      <p:pic>
        <p:nvPicPr>
          <p:cNvPr id="16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08500" y="2899953"/>
            <a:ext cx="7154826" cy="20054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1"/>
          <p:cNvSpPr/>
          <p:nvPr>
            <p:ph type="title"/>
          </p:nvPr>
        </p:nvSpPr>
        <p:spPr>
          <a:xfrm>
            <a:off x="838200" y="931182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667AC"/>
                </a:solidFill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pPr/>
            <a:r>
              <a:t>Performance Tuning</a:t>
            </a:r>
          </a:p>
        </p:txBody>
      </p:sp>
      <p:sp>
        <p:nvSpPr>
          <p:cNvPr id="165" name="Content Placeholder 2"/>
          <p:cNvSpPr/>
          <p:nvPr>
            <p:ph type="body" idx="1"/>
          </p:nvPr>
        </p:nvSpPr>
        <p:spPr>
          <a:xfrm>
            <a:off x="838200" y="2391681"/>
            <a:ext cx="10515600" cy="4351339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Multi-Queue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Make Sure SecurXL is enabled</a:t>
            </a:r>
            <a:endParaRPr sz="2400"/>
          </a:p>
          <a:p>
            <a:pPr lvl="1" marL="685800" indent="-228600">
              <a:spcBef>
                <a:spcPts val="500"/>
              </a:spcBef>
              <a:defRPr sz="2000"/>
            </a:pPr>
            <a:r>
              <a:t>Make sure that the network interfaces support Multi-Queue</a:t>
            </a:r>
            <a:endParaRPr sz="2400"/>
          </a:p>
          <a:p>
            <a:pPr lvl="1" marL="685800" indent="-228600">
              <a:spcBef>
                <a:spcPts val="500"/>
              </a:spcBef>
              <a:defRPr sz="2000"/>
            </a:pPr>
            <a:r>
              <a:t>Examine CPU Utilization</a:t>
            </a:r>
            <a:endParaRPr sz="2400"/>
          </a:p>
          <a:p>
            <a:pPr lvl="1" marL="685800" indent="-228600">
              <a:spcBef>
                <a:spcPts val="500"/>
              </a:spcBef>
              <a:defRPr sz="2000"/>
            </a:pPr>
            <a:r>
              <a:t>Examine CPU roles allocation</a:t>
            </a:r>
            <a:endParaRPr sz="2400"/>
          </a:p>
          <a:p>
            <a:pPr lvl="1" marL="685800" indent="-228600">
              <a:spcBef>
                <a:spcPts val="500"/>
              </a:spcBef>
              <a:defRPr sz="2000"/>
            </a:pPr>
            <a:r>
              <a:t>Decide if more CPU’s can be allocated to the SND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/>
          <p:nvPr>
            <p:ph type="title"/>
          </p:nvPr>
        </p:nvSpPr>
        <p:spPr>
          <a:xfrm>
            <a:off x="838200" y="916667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667AC"/>
                </a:solidFill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pPr/>
            <a:r>
              <a:t>Summary</a:t>
            </a:r>
          </a:p>
        </p:txBody>
      </p:sp>
      <p:sp>
        <p:nvSpPr>
          <p:cNvPr id="168" name="Content Placeholder 2"/>
          <p:cNvSpPr/>
          <p:nvPr>
            <p:ph type="body" idx="1"/>
          </p:nvPr>
        </p:nvSpPr>
        <p:spPr>
          <a:xfrm>
            <a:off x="838200" y="2377166"/>
            <a:ext cx="10515600" cy="4351339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</a:p>
          <a:p>
            <a:pPr>
              <a:defRPr sz="2400"/>
            </a:pPr>
            <a:r>
              <a:t>Implemented CoreXL for a multiple core Security Gateway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t>Implement SecureXL for connection and session rate acceleration</a:t>
            </a:r>
          </a:p>
          <a:p>
            <a:pPr marL="0" indent="0">
              <a:buSzTx/>
              <a:buNone/>
              <a:defRPr sz="2400"/>
            </a:pPr>
          </a:p>
          <a:p>
            <a:pPr>
              <a:defRPr sz="2400"/>
            </a:pPr>
            <a:r>
              <a:t>Performance Tuning of Security Gateway by modifying the rulebase, SecureXL and CoreXL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1"/>
          <p:cNvSpPr/>
          <p:nvPr>
            <p:ph type="title"/>
          </p:nvPr>
        </p:nvSpPr>
        <p:spPr>
          <a:xfrm>
            <a:off x="838200" y="916667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667AC"/>
                </a:solidFill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pPr/>
            <a:r>
              <a:t>Bibliography</a:t>
            </a:r>
          </a:p>
        </p:txBody>
      </p:sp>
      <p:sp>
        <p:nvSpPr>
          <p:cNvPr id="171" name="Content Placeholder 2"/>
          <p:cNvSpPr/>
          <p:nvPr>
            <p:ph type="body" idx="1"/>
          </p:nvPr>
        </p:nvSpPr>
        <p:spPr>
          <a:xfrm>
            <a:off x="838200" y="2377166"/>
            <a:ext cx="10515600" cy="435133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400"/>
            </a:pPr>
            <a:r>
              <a:t>Check Point R80.10 Security Gateway Technical Administration Guide </a:t>
            </a:r>
            <a:br/>
            <a:r>
              <a:t>California: USA</a:t>
            </a:r>
          </a:p>
          <a:p>
            <a:pPr marL="0" indent="0">
              <a:buSzTx/>
              <a:buNone/>
              <a:defRPr sz="2400"/>
            </a:pPr>
          </a:p>
          <a:p>
            <a:pPr marL="0" indent="0">
              <a:buSzTx/>
              <a:buNone/>
              <a:defRPr sz="2400"/>
            </a:pPr>
            <a:r>
              <a:t>Check Point R80.10 Security Gateway Performance Tuning Administration Guide California: USA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/>
          <p:nvPr>
            <p:ph type="title"/>
          </p:nvPr>
        </p:nvSpPr>
        <p:spPr>
          <a:xfrm>
            <a:off x="838200" y="931180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67AC"/>
                </a:solidFill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133" name="Content Placeholder 2"/>
          <p:cNvSpPr/>
          <p:nvPr>
            <p:ph type="body" idx="1"/>
          </p:nvPr>
        </p:nvSpPr>
        <p:spPr>
          <a:xfrm>
            <a:off x="838200" y="2391681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Comprehend the effects of CoreXL for Multiple Core Firewalls</a:t>
            </a:r>
          </a:p>
          <a:p>
            <a:pPr>
              <a:defRPr sz="2400"/>
            </a:pPr>
            <a:r>
              <a:t>Apply SecureXL for packet and session rate acceleration of firewall traffic</a:t>
            </a:r>
          </a:p>
          <a:p>
            <a:pPr>
              <a:defRPr sz="2400"/>
            </a:pPr>
            <a:r>
              <a:t>Utilize CoreXL and SecureXL in performance tuning for firewalls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/>
          <p:nvPr>
            <p:ph type="title"/>
          </p:nvPr>
        </p:nvSpPr>
        <p:spPr>
          <a:xfrm>
            <a:off x="838200" y="931182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667AC"/>
                </a:solidFill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pPr/>
            <a:r>
              <a:t>CoreXL</a:t>
            </a:r>
          </a:p>
        </p:txBody>
      </p:sp>
      <p:sp>
        <p:nvSpPr>
          <p:cNvPr id="136" name="Content Placeholder 2"/>
          <p:cNvSpPr/>
          <p:nvPr>
            <p:ph type="body" idx="1"/>
          </p:nvPr>
        </p:nvSpPr>
        <p:spPr>
          <a:xfrm>
            <a:off x="838200" y="2391681"/>
            <a:ext cx="10515600" cy="4351339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Firewall Instance</a:t>
            </a:r>
          </a:p>
          <a:p>
            <a:pPr>
              <a:defRPr sz="2400"/>
            </a:pPr>
            <a:r>
              <a:t>Multiple Core Servers</a:t>
            </a:r>
          </a:p>
          <a:p>
            <a:pPr>
              <a:defRPr sz="2400"/>
            </a:pPr>
            <a:r>
              <a:t>Leveraging Multiple Firewall Instances for increased performance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/>
          <p:nvPr>
            <p:ph type="title"/>
          </p:nvPr>
        </p:nvSpPr>
        <p:spPr>
          <a:xfrm>
            <a:off x="838200" y="931182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667AC"/>
                </a:solidFill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pPr/>
            <a:r>
              <a:t>CoreXL</a:t>
            </a:r>
          </a:p>
        </p:txBody>
      </p:sp>
      <p:sp>
        <p:nvSpPr>
          <p:cNvPr id="139" name="Content Placeholder 2"/>
          <p:cNvSpPr/>
          <p:nvPr>
            <p:ph type="body" idx="1"/>
          </p:nvPr>
        </p:nvSpPr>
        <p:spPr>
          <a:xfrm>
            <a:off x="838200" y="2391681"/>
            <a:ext cx="10515600" cy="4351339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Firewall Instance Replication across multiple core gateways</a:t>
            </a:r>
          </a:p>
          <a:p>
            <a:pPr>
              <a:defRPr sz="2400"/>
            </a:pPr>
            <a:r>
              <a:t>Example to the right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3 Firewall Instances</a:t>
            </a:r>
            <a:endParaRPr sz="2400"/>
          </a:p>
          <a:p>
            <a:pPr lvl="1" marL="685800" indent="-228600">
              <a:spcBef>
                <a:spcPts val="500"/>
              </a:spcBef>
              <a:defRPr sz="2000"/>
            </a:pPr>
            <a:r>
              <a:t>1 Secure Network Distributor</a:t>
            </a:r>
          </a:p>
        </p:txBody>
      </p:sp>
      <p:pic>
        <p:nvPicPr>
          <p:cNvPr id="14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22496" y="3104289"/>
            <a:ext cx="4993550" cy="32054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/>
          <p:nvPr>
            <p:ph type="title"/>
          </p:nvPr>
        </p:nvSpPr>
        <p:spPr>
          <a:xfrm>
            <a:off x="838200" y="931182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667AC"/>
                </a:solidFill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pPr/>
            <a:r>
              <a:t>CoreXL</a:t>
            </a:r>
          </a:p>
        </p:txBody>
      </p:sp>
      <p:sp>
        <p:nvSpPr>
          <p:cNvPr id="143" name="Content Placeholder 2"/>
          <p:cNvSpPr/>
          <p:nvPr>
            <p:ph type="body" idx="1"/>
          </p:nvPr>
        </p:nvSpPr>
        <p:spPr>
          <a:xfrm>
            <a:off x="838200" y="2391681"/>
            <a:ext cx="10515600" cy="4351339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Secure Network Distributor</a:t>
            </a:r>
          </a:p>
          <a:p>
            <a:pPr>
              <a:defRPr sz="2400"/>
            </a:pPr>
            <a:r>
              <a:t>Default distribution of cores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1 Distributor for 4 core Security Gateways</a:t>
            </a:r>
            <a:endParaRPr sz="2400"/>
          </a:p>
          <a:p>
            <a:pPr lvl="1" marL="685800" indent="-228600">
              <a:spcBef>
                <a:spcPts val="500"/>
              </a:spcBef>
              <a:defRPr sz="2000"/>
            </a:pPr>
            <a:r>
              <a:t>2 Distributor for 8 core Security Gateway</a:t>
            </a:r>
            <a:endParaRPr sz="2400"/>
          </a:p>
          <a:p>
            <a:pPr>
              <a:defRPr sz="2400"/>
            </a:pPr>
          </a:p>
          <a:p>
            <a:pPr>
              <a:defRPr sz="2400"/>
            </a:pPr>
            <a:r>
              <a:t>Depending on performance issues the number of instances can be changed using cpconfig</a:t>
            </a:r>
          </a:p>
          <a:p>
            <a:pPr>
              <a:defRPr sz="2400"/>
            </a:pPr>
            <a:r>
              <a:t>Clustered Security Gateways need to have the same number of firewall instances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"/>
          <p:cNvSpPr/>
          <p:nvPr>
            <p:ph type="title"/>
          </p:nvPr>
        </p:nvSpPr>
        <p:spPr>
          <a:xfrm>
            <a:off x="838200" y="931182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667AC"/>
                </a:solidFill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pPr/>
            <a:r>
              <a:t>SecureXL</a:t>
            </a:r>
          </a:p>
        </p:txBody>
      </p:sp>
      <p:sp>
        <p:nvSpPr>
          <p:cNvPr id="146" name="Content Placeholder 2"/>
          <p:cNvSpPr/>
          <p:nvPr>
            <p:ph type="body" idx="1"/>
          </p:nvPr>
        </p:nvSpPr>
        <p:spPr>
          <a:xfrm>
            <a:off x="838200" y="2391681"/>
            <a:ext cx="10515600" cy="4351339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Accelerating Traffic that has been inspected by the firewall</a:t>
            </a:r>
          </a:p>
          <a:p>
            <a:pPr>
              <a:defRPr sz="2400"/>
            </a:pPr>
            <a:r>
              <a:t>State information is maintained</a:t>
            </a:r>
          </a:p>
          <a:p>
            <a:pPr>
              <a:defRPr sz="2400"/>
            </a:pPr>
            <a:r>
              <a:t>Packet Rate Acceleration</a:t>
            </a:r>
          </a:p>
          <a:p>
            <a:pPr>
              <a:defRPr sz="2400"/>
            </a:pPr>
            <a:r>
              <a:t>Session Rate Acceleration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"/>
          <p:cNvSpPr/>
          <p:nvPr>
            <p:ph type="title"/>
          </p:nvPr>
        </p:nvSpPr>
        <p:spPr>
          <a:xfrm>
            <a:off x="838200" y="931182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667AC"/>
                </a:solidFill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pPr/>
            <a:r>
              <a:t>SecureXL</a:t>
            </a:r>
          </a:p>
        </p:txBody>
      </p:sp>
      <p:sp>
        <p:nvSpPr>
          <p:cNvPr id="149" name="Content Placeholder 2"/>
          <p:cNvSpPr/>
          <p:nvPr>
            <p:ph type="body" idx="1"/>
          </p:nvPr>
        </p:nvSpPr>
        <p:spPr>
          <a:xfrm>
            <a:off x="838200" y="2391681"/>
            <a:ext cx="10515600" cy="4351339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Packet Rate Acceleration</a:t>
            </a:r>
          </a:p>
          <a:p>
            <a:pPr>
              <a:defRPr sz="2400"/>
            </a:pPr>
            <a:r>
              <a:t>SecureXL Table</a:t>
            </a:r>
          </a:p>
        </p:txBody>
      </p:sp>
      <p:pic>
        <p:nvPicPr>
          <p:cNvPr id="15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142" y="3890193"/>
            <a:ext cx="4839382" cy="16367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56663" y="2162436"/>
            <a:ext cx="5739630" cy="27979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/>
          <p:nvPr>
            <p:ph type="title"/>
          </p:nvPr>
        </p:nvSpPr>
        <p:spPr>
          <a:xfrm>
            <a:off x="838200" y="931182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667AC"/>
                </a:solidFill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pPr/>
            <a:r>
              <a:t>SecureXL</a:t>
            </a:r>
          </a:p>
        </p:txBody>
      </p:sp>
      <p:sp>
        <p:nvSpPr>
          <p:cNvPr id="154" name="Content Placeholder 2"/>
          <p:cNvSpPr/>
          <p:nvPr>
            <p:ph type="body" idx="1"/>
          </p:nvPr>
        </p:nvSpPr>
        <p:spPr>
          <a:xfrm>
            <a:off x="838200" y="2391681"/>
            <a:ext cx="10515600" cy="4351339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Session Rate Acceleration</a:t>
            </a:r>
          </a:p>
          <a:p>
            <a:pPr>
              <a:defRPr sz="2400"/>
            </a:pPr>
            <a:r>
              <a:t>Templates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Source Port is not checked in rulebase so an asterisk replaces the source port</a:t>
            </a:r>
            <a:endParaRPr sz="2400"/>
          </a:p>
          <a:p>
            <a:pPr lvl="1" marL="685800" indent="-228600">
              <a:spcBef>
                <a:spcPts val="500"/>
              </a:spcBef>
              <a:defRPr sz="2000"/>
            </a:pPr>
            <a:r>
              <a:t>When packet matches the other 4 fields, a connection is created from the  template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/>
          <p:nvPr>
            <p:ph type="title"/>
          </p:nvPr>
        </p:nvSpPr>
        <p:spPr>
          <a:xfrm>
            <a:off x="838200" y="931182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667AC"/>
                </a:solidFill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pPr/>
            <a:r>
              <a:t>Performance Tuning</a:t>
            </a:r>
          </a:p>
        </p:txBody>
      </p:sp>
      <p:sp>
        <p:nvSpPr>
          <p:cNvPr id="157" name="Content Placeholder 2"/>
          <p:cNvSpPr/>
          <p:nvPr>
            <p:ph type="body" idx="1"/>
          </p:nvPr>
        </p:nvSpPr>
        <p:spPr>
          <a:xfrm>
            <a:off x="838200" y="2391681"/>
            <a:ext cx="10515600" cy="4351339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Performance Pack</a:t>
            </a:r>
          </a:p>
          <a:p>
            <a:pPr>
              <a:defRPr sz="2400"/>
            </a:pPr>
            <a:r>
              <a:t>SecureXL Templates</a:t>
            </a:r>
          </a:p>
          <a:p>
            <a:pPr>
              <a:defRPr sz="2400"/>
            </a:pPr>
            <a:r>
              <a:t>NAT Templates</a:t>
            </a:r>
          </a:p>
          <a:p>
            <a:pPr>
              <a:defRPr sz="2400"/>
            </a:pPr>
            <a:r>
              <a:t>Delayed Notification</a:t>
            </a:r>
          </a:p>
        </p:txBody>
      </p:sp>
      <p:pic>
        <p:nvPicPr>
          <p:cNvPr id="15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58540" y="2391681"/>
            <a:ext cx="6762751" cy="3571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