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10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115" name="Title Text"/>
          <p:cNvSpPr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" name="Body Level One…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35" name="Title Text"/>
          <p:cNvSpPr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4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55" name="Title Text"/>
          <p:cNvSpPr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indent="45720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indent="91440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indent="137160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indent="182880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Avenir Heavy"/>
                <a:ea typeface="Avenir Heavy"/>
                <a:cs typeface="Avenir Heavy"/>
                <a:sym typeface="Avenir Heavy"/>
              </a:defRPr>
            </a:pP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7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83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" name="Body Level One…"/>
          <p:cNvSpPr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94" name="Title Text"/>
          <p:cNvSpPr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5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6" name="Body Level One…"/>
          <p:cNvSpPr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/>
          <p:nvPr/>
        </p:nvSpPr>
        <p:spPr>
          <a:xfrm>
            <a:off x="435427" y="6429828"/>
            <a:ext cx="692086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2017 </a:t>
            </a:r>
            <a:r>
              <a:t>© </a:t>
            </a:r>
            <a:r>
              <a:t>Copyright Miami-Dade College | School of Engineering and Technology | Module 01: Title of Module Goes Here</a:t>
            </a: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" name="Group 10"/>
          <p:cNvGrpSpPr/>
          <p:nvPr/>
        </p:nvGrpSpPr>
        <p:grpSpPr>
          <a:xfrm>
            <a:off x="0" y="-3"/>
            <a:ext cx="12192000" cy="914401"/>
            <a:chOff x="0" y="-1"/>
            <a:chExt cx="12192000" cy="914400"/>
          </a:xfrm>
        </p:grpSpPr>
        <p:sp>
          <p:nvSpPr>
            <p:cNvPr id="5" name="Rectangle 11"/>
            <p:cNvSpPr/>
            <p:nvPr/>
          </p:nvSpPr>
          <p:spPr>
            <a:xfrm>
              <a:off x="0" y="-2"/>
              <a:ext cx="12192000" cy="9144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Book"/>
                  <a:ea typeface="Avenir Book"/>
                  <a:cs typeface="Avenir Book"/>
                  <a:sym typeface="Avenir Book"/>
                </a:defRPr>
              </a:pPr>
            </a:p>
          </p:txBody>
        </p:sp>
        <p:pic>
          <p:nvPicPr>
            <p:cNvPr id="6" name="Picture 12" descr="Picture 1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77683" y="239483"/>
              <a:ext cx="4091647" cy="4644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Picture 13" descr="Picture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0454" y="66673"/>
              <a:ext cx="881744" cy="685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Slide Number"/>
          <p:cNvSpPr/>
          <p:nvPr>
            <p:ph type="sldNum" sz="quarter" idx="2"/>
          </p:nvPr>
        </p:nvSpPr>
        <p:spPr>
          <a:xfrm>
            <a:off x="11080191" y="6391592"/>
            <a:ext cx="273609" cy="294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/>
          <p:nvPr>
            <p:ph type="ctrTitle"/>
          </p:nvPr>
        </p:nvSpPr>
        <p:spPr>
          <a:xfrm>
            <a:off x="435427" y="2385105"/>
            <a:ext cx="11190515" cy="2387601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Identity Awareness</a:t>
            </a:r>
          </a:p>
        </p:txBody>
      </p:sp>
      <p:sp>
        <p:nvSpPr>
          <p:cNvPr id="127" name="Subtitle 2"/>
          <p:cNvSpPr/>
          <p:nvPr>
            <p:ph type="subTitle" sz="quarter" idx="1"/>
          </p:nvPr>
        </p:nvSpPr>
        <p:spPr>
          <a:xfrm>
            <a:off x="435427" y="4864780"/>
            <a:ext cx="11190515" cy="1202191"/>
          </a:xfrm>
          <a:prstGeom prst="rect">
            <a:avLst/>
          </a:prstGeom>
        </p:spPr>
        <p:txBody>
          <a:bodyPr/>
          <a:lstStyle/>
          <a:p>
            <a:pPr algn="l">
              <a:defRPr sz="2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Module 8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Identity Awareness</a:t>
            </a:r>
            <a:br>
              <a:rPr>
                <a:latin typeface="Avenir Book"/>
                <a:ea typeface="Avenir Book"/>
                <a:cs typeface="Avenir Book"/>
                <a:sym typeface="Avenir Book"/>
              </a:rPr>
            </a:br>
            <a:br>
              <a:rPr>
                <a:latin typeface="Avenir Book"/>
                <a:ea typeface="Avenir Book"/>
                <a:cs typeface="Avenir Book"/>
                <a:sym typeface="Avenir Book"/>
              </a:rPr>
            </a:br>
            <a:r>
              <a:t>Instructor</a:t>
            </a:r>
            <a:r>
              <a:rPr>
                <a:latin typeface="Avenir Book"/>
                <a:ea typeface="Avenir Book"/>
                <a:cs typeface="Avenir Book"/>
                <a:sym typeface="Avenir Book"/>
              </a:rPr>
              <a:t>: Kim Winfield</a:t>
            </a:r>
          </a:p>
        </p:txBody>
      </p:sp>
      <p:sp>
        <p:nvSpPr>
          <p:cNvPr id="128" name="Rectangle 6"/>
          <p:cNvSpPr/>
          <p:nvPr/>
        </p:nvSpPr>
        <p:spPr>
          <a:xfrm>
            <a:off x="0" y="-2"/>
            <a:ext cx="12192000" cy="9144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84" y="239484"/>
            <a:ext cx="4091645" cy="464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455" y="66674"/>
            <a:ext cx="881743" cy="68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Captive Portal in Rulebase</a:t>
            </a:r>
          </a:p>
        </p:txBody>
      </p:sp>
      <p:sp>
        <p:nvSpPr>
          <p:cNvPr id="165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Access Roles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Network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Users</a:t>
            </a:r>
            <a:endParaRPr sz="2400"/>
          </a:p>
          <a:p>
            <a:pPr lvl="1" marL="685800" indent="-228600">
              <a:spcBef>
                <a:spcPts val="500"/>
              </a:spcBef>
              <a:defRPr sz="2000"/>
            </a:pPr>
            <a:r>
              <a:t>Machines</a:t>
            </a:r>
          </a:p>
        </p:txBody>
      </p:sp>
      <p:pic>
        <p:nvPicPr>
          <p:cNvPr id="1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73328" y="2256745"/>
            <a:ext cx="5848351" cy="396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Captive Portal </a:t>
            </a:r>
          </a:p>
        </p:txBody>
      </p:sp>
      <p:sp>
        <p:nvSpPr>
          <p:cNvPr id="169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Captive Portal Redirect </a:t>
            </a:r>
          </a:p>
          <a:p>
            <a:pPr marL="0" indent="0">
              <a:buSzTx/>
              <a:buNone/>
              <a:defRPr sz="2400"/>
            </a:pPr>
            <a:r>
              <a:t>	Detailed Log</a:t>
            </a:r>
          </a:p>
        </p:txBody>
      </p:sp>
      <p:pic>
        <p:nvPicPr>
          <p:cNvPr id="17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6148" y="1339978"/>
            <a:ext cx="6419781" cy="4808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/>
          <p:nvPr>
            <p:ph type="title"/>
          </p:nvPr>
        </p:nvSpPr>
        <p:spPr>
          <a:xfrm>
            <a:off x="838200" y="916667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73" name="Content Placeholder 2"/>
          <p:cNvSpPr/>
          <p:nvPr>
            <p:ph type="body" idx="1"/>
          </p:nvPr>
        </p:nvSpPr>
        <p:spPr>
          <a:xfrm>
            <a:off x="838200" y="2377166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Configured Identity Awareness</a:t>
            </a:r>
          </a:p>
          <a:p>
            <a:pPr>
              <a:defRPr sz="2400"/>
            </a:pPr>
            <a:r>
              <a:t>Configured Captive Portal</a:t>
            </a:r>
          </a:p>
          <a:p>
            <a:pPr>
              <a:defRPr sz="2400"/>
            </a:pPr>
            <a:r>
              <a:t>Created a rule base that used Identity Awareness and Captive Portal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/>
          <p:nvPr>
            <p:ph type="title"/>
          </p:nvPr>
        </p:nvSpPr>
        <p:spPr>
          <a:xfrm>
            <a:off x="838200" y="916667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Bibliography</a:t>
            </a:r>
          </a:p>
        </p:txBody>
      </p:sp>
      <p:sp>
        <p:nvSpPr>
          <p:cNvPr id="176" name="Content Placeholder 2"/>
          <p:cNvSpPr/>
          <p:nvPr>
            <p:ph type="body" idx="1"/>
          </p:nvPr>
        </p:nvSpPr>
        <p:spPr>
          <a:xfrm>
            <a:off x="838200" y="2377166"/>
            <a:ext cx="10515600" cy="435133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/>
            </a:pPr>
            <a:r>
              <a:t>Check Point R80.10 Identity Awareness Administration Guide  </a:t>
            </a:r>
          </a:p>
          <a:p>
            <a:pPr marL="0" indent="0">
              <a:buSzTx/>
              <a:buNone/>
              <a:defRPr sz="2400"/>
            </a:pPr>
            <a:r>
              <a:t>California: USA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/>
          <p:nvPr>
            <p:ph type="title"/>
          </p:nvPr>
        </p:nvSpPr>
        <p:spPr>
          <a:xfrm>
            <a:off x="838200" y="93118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33" name="Content Placeholder 2"/>
          <p:cNvSpPr/>
          <p:nvPr>
            <p:ph type="body" idx="1"/>
          </p:nvPr>
        </p:nvSpPr>
        <p:spPr>
          <a:xfrm>
            <a:off x="838200" y="2391681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Configure Identity Awareness to provide user access to network resources</a:t>
            </a:r>
          </a:p>
          <a:p>
            <a:pPr>
              <a:defRPr sz="2400"/>
            </a:pPr>
            <a:r>
              <a:t>Enable Captive Portal  to identify users</a:t>
            </a:r>
          </a:p>
          <a:p>
            <a:pPr>
              <a:defRPr sz="2400"/>
            </a:pPr>
            <a:r>
              <a:t>Use Identity Awareness  and Captive Portal with a Security Policy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Identity Awareness</a:t>
            </a:r>
          </a:p>
        </p:txBody>
      </p:sp>
      <p:sp>
        <p:nvSpPr>
          <p:cNvPr id="136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Enabling Identity Awareness</a:t>
            </a:r>
          </a:p>
          <a:p>
            <a:pPr>
              <a:defRPr sz="2400"/>
            </a:pPr>
            <a:r>
              <a:t>Gateway Side Configuration</a:t>
            </a:r>
          </a:p>
          <a:p>
            <a:pPr lvl="1" marL="685800" indent="-228600">
              <a:spcBef>
                <a:spcPts val="500"/>
              </a:spcBef>
              <a:defRPr sz="2000"/>
            </a:pPr>
            <a:r>
              <a:t>Identity Awareness Wizard</a:t>
            </a:r>
            <a:endParaRPr sz="2400"/>
          </a:p>
          <a:p>
            <a:pPr lvl="2" marL="1143000" indent="-228600">
              <a:spcBef>
                <a:spcPts val="500"/>
              </a:spcBef>
              <a:defRPr sz="1600"/>
            </a:pPr>
            <a:r>
              <a:t>AD Query</a:t>
            </a:r>
            <a:endParaRPr sz="2000"/>
          </a:p>
          <a:p>
            <a:pPr lvl="2" marL="1143000" indent="-228600">
              <a:spcBef>
                <a:spcPts val="500"/>
              </a:spcBef>
              <a:defRPr sz="1600"/>
            </a:pPr>
            <a:r>
              <a:t>Browser Based Authentication</a:t>
            </a:r>
            <a:endParaRPr sz="2000"/>
          </a:p>
          <a:p>
            <a:pPr lvl="3" marL="1600200" indent="-228600">
              <a:spcBef>
                <a:spcPts val="500"/>
              </a:spcBef>
              <a:defRPr sz="1400"/>
            </a:pPr>
            <a:r>
              <a:t>Captive Portal</a:t>
            </a:r>
            <a:endParaRPr sz="1800"/>
          </a:p>
          <a:p>
            <a:pPr lvl="2" marL="1143000" indent="-228600">
              <a:spcBef>
                <a:spcPts val="500"/>
              </a:spcBef>
              <a:defRPr sz="1600"/>
            </a:pPr>
            <a:r>
              <a:t>Terminal Servers</a:t>
            </a:r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3694" y="2906247"/>
            <a:ext cx="5651454" cy="335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Identity Awareness</a:t>
            </a:r>
          </a:p>
        </p:txBody>
      </p:sp>
      <p:sp>
        <p:nvSpPr>
          <p:cNvPr id="140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Defining the AD Server</a:t>
            </a:r>
          </a:p>
        </p:txBody>
      </p:sp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39001" y="1840030"/>
            <a:ext cx="5372101" cy="4324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Identity Awareness Identity Logging</a:t>
            </a:r>
          </a:p>
        </p:txBody>
      </p:sp>
      <p:sp>
        <p:nvSpPr>
          <p:cNvPr id="144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Management Server Configuration</a:t>
            </a:r>
          </a:p>
        </p:txBody>
      </p:sp>
      <p:pic>
        <p:nvPicPr>
          <p:cNvPr id="1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3351" y="2391681"/>
            <a:ext cx="5320449" cy="3652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Captive Portal</a:t>
            </a:r>
          </a:p>
        </p:txBody>
      </p:sp>
      <p:sp>
        <p:nvSpPr>
          <p:cNvPr id="148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/>
            </a:lvl1pPr>
          </a:lstStyle>
          <a:p>
            <a:pPr/>
            <a:r>
              <a:t>Ideal when using AD query with Non-Windows Clients</a:t>
            </a:r>
          </a:p>
        </p:txBody>
      </p:sp>
      <p:pic>
        <p:nvPicPr>
          <p:cNvPr id="14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2931" y="3843266"/>
            <a:ext cx="3276601" cy="140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5273" y="3138772"/>
            <a:ext cx="1466851" cy="2600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Captive Portal</a:t>
            </a:r>
          </a:p>
        </p:txBody>
      </p:sp>
      <p:sp>
        <p:nvSpPr>
          <p:cNvPr id="153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Captive Portal Connection</a:t>
            </a:r>
          </a:p>
          <a:p>
            <a:pPr>
              <a:defRPr sz="2400"/>
            </a:pPr>
            <a:r>
              <a:t>Connection from Client intercepted by the firewall</a:t>
            </a:r>
          </a:p>
          <a:p>
            <a:pPr>
              <a:defRPr sz="2400"/>
            </a:pPr>
            <a:r>
              <a:t>Redirect to the Client for Authentication</a:t>
            </a:r>
          </a:p>
        </p:txBody>
      </p:sp>
      <p:pic>
        <p:nvPicPr>
          <p:cNvPr id="1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4445" y="4783468"/>
            <a:ext cx="7800976" cy="866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Captive Portal</a:t>
            </a:r>
          </a:p>
        </p:txBody>
      </p:sp>
      <p:sp>
        <p:nvSpPr>
          <p:cNvPr id="157" name="Content Placeholder 2"/>
          <p:cNvSpPr/>
          <p:nvPr>
            <p:ph type="body" idx="1"/>
          </p:nvPr>
        </p:nvSpPr>
        <p:spPr>
          <a:xfrm>
            <a:off x="838200" y="2391681"/>
            <a:ext cx="10515600" cy="43513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Browser Login Page</a:t>
            </a:r>
          </a:p>
        </p:txBody>
      </p:sp>
      <p:pic>
        <p:nvPicPr>
          <p:cNvPr id="1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1214" y="1935778"/>
            <a:ext cx="6384096" cy="4258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/>
          <p:nvPr>
            <p:ph type="title"/>
          </p:nvPr>
        </p:nvSpPr>
        <p:spPr>
          <a:xfrm>
            <a:off x="838200" y="931182"/>
            <a:ext cx="10515600" cy="1325564"/>
          </a:xfrm>
          <a:prstGeom prst="rect">
            <a:avLst/>
          </a:prstGeom>
        </p:spPr>
        <p:txBody>
          <a:bodyPr/>
          <a:lstStyle>
            <a:lvl1pPr defTabSz="850391">
              <a:defRPr sz="3720">
                <a:solidFill>
                  <a:srgbClr val="2667AC"/>
                </a:solidFill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/>
            <a:r>
              <a:t>Identity Awareness and Captive Portal in a Security Policy</a:t>
            </a:r>
          </a:p>
        </p:txBody>
      </p:sp>
      <p:sp>
        <p:nvSpPr>
          <p:cNvPr id="161" name="Content Placeholder 3"/>
          <p:cNvSpPr/>
          <p:nvPr>
            <p:ph type="body" idx="1"/>
          </p:nvPr>
        </p:nvSpPr>
        <p:spPr>
          <a:xfrm>
            <a:off x="838200" y="2506661"/>
            <a:ext cx="10515600" cy="3825900"/>
          </a:xfrm>
          <a:prstGeom prst="rect">
            <a:avLst/>
          </a:prstGeom>
        </p:spPr>
        <p:txBody>
          <a:bodyPr/>
          <a:lstStyle/>
          <a:p>
            <a:pPr/>
            <a:r>
              <a:t>Captive Portal Rule</a:t>
            </a:r>
          </a:p>
          <a:p>
            <a:pPr/>
            <a:r>
              <a:t>Log with Portal Redirect</a:t>
            </a:r>
          </a:p>
        </p:txBody>
      </p:sp>
      <p:pic>
        <p:nvPicPr>
          <p:cNvPr id="16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5706" y="2506661"/>
            <a:ext cx="6362485" cy="31116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