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62" r:id="rId3"/>
    <p:sldId id="257" r:id="rId4"/>
    <p:sldId id="258" r:id="rId5"/>
    <p:sldId id="259" r:id="rId6"/>
    <p:sldId id="260" r:id="rId7"/>
    <p:sldId id="261" r:id="rId8"/>
    <p:sldId id="264" r:id="rId9"/>
    <p:sldId id="265" r:id="rId10"/>
    <p:sldId id="263" r:id="rId11"/>
    <p:sldId id="292" r:id="rId12"/>
    <p:sldId id="266" r:id="rId13"/>
    <p:sldId id="267" r:id="rId14"/>
    <p:sldId id="268" r:id="rId15"/>
    <p:sldId id="269" r:id="rId16"/>
    <p:sldId id="270" r:id="rId17"/>
    <p:sldId id="271" r:id="rId18"/>
    <p:sldId id="272" r:id="rId19"/>
    <p:sldId id="273" r:id="rId20"/>
    <p:sldId id="29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1" r:id="rId38"/>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 d="2"/>
          <a:sy n="1" d="2"/>
        </p:scale>
        <p:origin x="-2336" y="-384"/>
      </p:cViewPr>
      <p:guideLst>
        <p:guide orient="horz" pos="180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F52605-5F9F-45A9-976B-47FB34AC046C}" type="datetimeFigureOut">
              <a:rPr lang="en-US" smtClean="0"/>
              <a:t>6/26/17</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45E194-0984-4CA0-8D4F-179DA3BBC036}"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4458252"/>
            <a:ext cx="8629650" cy="1984"/>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044510"/>
            <a:ext cx="8458200" cy="1018646"/>
          </a:xfrm>
        </p:spPr>
        <p:txBody>
          <a:bodyPr anchor="t"/>
          <a:lstStyle/>
          <a:p>
            <a:r>
              <a:rPr kumimoji="0" lang="en-US"/>
              <a:t>Click to edit Master title style</a:t>
            </a:r>
          </a:p>
        </p:txBody>
      </p:sp>
      <p:sp>
        <p:nvSpPr>
          <p:cNvPr id="9" name="Subtitle 8"/>
          <p:cNvSpPr>
            <a:spLocks noGrp="1"/>
          </p:cNvSpPr>
          <p:nvPr>
            <p:ph type="subTitle" idx="1"/>
          </p:nvPr>
        </p:nvSpPr>
        <p:spPr>
          <a:xfrm>
            <a:off x="381000" y="3238500"/>
            <a:ext cx="8458200" cy="7620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6" name="Date Placeholder 15"/>
          <p:cNvSpPr>
            <a:spLocks noGrp="1"/>
          </p:cNvSpPr>
          <p:nvPr>
            <p:ph type="dt" sz="half" idx="10"/>
          </p:nvPr>
        </p:nvSpPr>
        <p:spPr/>
        <p:txBody>
          <a:bodyPr/>
          <a:lstStyle/>
          <a:p>
            <a:fld id="{A54B1024-4DEB-48A2-9E35-C4797DDC3987}" type="datetimeFigureOut">
              <a:rPr lang="en-US" smtClean="0"/>
              <a:pPr/>
              <a:t>6/26/17</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5394960"/>
            <a:ext cx="758952" cy="205740"/>
          </a:xfrm>
        </p:spPr>
        <p:txBody>
          <a:bodyPr/>
          <a:lstStyle/>
          <a:p>
            <a:fld id="{A10C9683-E5FB-40DC-B8BB-8E357334E38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54B1024-4DEB-48A2-9E35-C4797DDC3987}" type="datetimeFigureOut">
              <a:rPr lang="en-US" smtClean="0"/>
              <a:pPr/>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C9683-E5FB-40DC-B8BB-8E357334E3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457730"/>
            <a:ext cx="1828800" cy="487627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457730"/>
            <a:ext cx="6248400" cy="48762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54B1024-4DEB-48A2-9E35-C4797DDC3987}" type="datetimeFigureOut">
              <a:rPr lang="en-US" smtClean="0"/>
              <a:pPr/>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C9683-E5FB-40DC-B8BB-8E357334E38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A54B1024-4DEB-48A2-9E35-C4797DDC3987}" type="datetimeFigureOut">
              <a:rPr lang="en-US" smtClean="0"/>
              <a:pPr/>
              <a:t>6/26/17</a:t>
            </a:fld>
            <a:endParaRPr lang="en-US"/>
          </a:p>
        </p:txBody>
      </p:sp>
      <p:sp>
        <p:nvSpPr>
          <p:cNvPr id="19" name="Footer Placeholder 18"/>
          <p:cNvSpPr>
            <a:spLocks noGrp="1"/>
          </p:cNvSpPr>
          <p:nvPr>
            <p:ph type="ftr" sz="quarter" idx="11"/>
          </p:nvPr>
        </p:nvSpPr>
        <p:spPr>
          <a:xfrm>
            <a:off x="3581400" y="63500"/>
            <a:ext cx="2895600" cy="240771"/>
          </a:xfrm>
        </p:spPr>
        <p:txBody>
          <a:bodyPr/>
          <a:lstStyle/>
          <a:p>
            <a:endParaRPr lang="en-US"/>
          </a:p>
        </p:txBody>
      </p:sp>
      <p:sp>
        <p:nvSpPr>
          <p:cNvPr id="16" name="Slide Number Placeholder 15"/>
          <p:cNvSpPr>
            <a:spLocks noGrp="1"/>
          </p:cNvSpPr>
          <p:nvPr>
            <p:ph type="sldNum" sz="quarter" idx="12"/>
          </p:nvPr>
        </p:nvSpPr>
        <p:spPr>
          <a:xfrm>
            <a:off x="8229600" y="5394960"/>
            <a:ext cx="758952" cy="205740"/>
          </a:xfrm>
        </p:spPr>
        <p:txBody>
          <a:bodyPr/>
          <a:lstStyle/>
          <a:p>
            <a:fld id="{A10C9683-E5FB-40DC-B8BB-8E357334E38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2870752"/>
            <a:ext cx="8629650" cy="1984"/>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397000"/>
            <a:ext cx="8458200" cy="10160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p:txBody>
          <a:bodyPr/>
          <a:lstStyle/>
          <a:p>
            <a:fld id="{A54B1024-4DEB-48A2-9E35-C4797DDC3987}" type="datetimeFigureOut">
              <a:rPr lang="en-US" smtClean="0"/>
              <a:pPr/>
              <a:t>6/26/17</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A10C9683-E5FB-40DC-B8BB-8E357334E381}" type="slidenum">
              <a:rPr lang="en-US" smtClean="0"/>
              <a:pPr/>
              <a:t>‹#›</a:t>
            </a:fld>
            <a:endParaRPr lang="en-US"/>
          </a:p>
        </p:txBody>
      </p:sp>
      <p:sp>
        <p:nvSpPr>
          <p:cNvPr id="8" name="Title 7"/>
          <p:cNvSpPr>
            <a:spLocks noGrp="1"/>
          </p:cNvSpPr>
          <p:nvPr>
            <p:ph type="title"/>
          </p:nvPr>
        </p:nvSpPr>
        <p:spPr>
          <a:xfrm>
            <a:off x="180475" y="2455905"/>
            <a:ext cx="8686800" cy="987354"/>
          </a:xfrm>
        </p:spPr>
        <p:txBody>
          <a:bodyPr rtlCol="0" anchor="t"/>
          <a:lstStyle>
            <a:lvl1pPr algn="r">
              <a:defRPr/>
            </a:lvl1pPr>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381000"/>
            <a:ext cx="8686800" cy="701040"/>
          </a:xfrm>
        </p:spPr>
        <p:txBody>
          <a:bodyPr/>
          <a:lstStyle/>
          <a:p>
            <a:r>
              <a:rPr kumimoji="0" lang="en-US"/>
              <a:t>Click to edit Master title style</a:t>
            </a:r>
          </a:p>
        </p:txBody>
      </p:sp>
      <p:sp>
        <p:nvSpPr>
          <p:cNvPr id="14" name="Content Placeholder 13"/>
          <p:cNvSpPr>
            <a:spLocks noGrp="1"/>
          </p:cNvSpPr>
          <p:nvPr>
            <p:ph sz="half" idx="1"/>
          </p:nvPr>
        </p:nvSpPr>
        <p:spPr>
          <a:xfrm>
            <a:off x="304800" y="1333500"/>
            <a:ext cx="4191000" cy="39370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333500"/>
            <a:ext cx="4343400" cy="39370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p:txBody>
          <a:bodyPr/>
          <a:lstStyle/>
          <a:p>
            <a:fld id="{A54B1024-4DEB-48A2-9E35-C4797DDC3987}" type="datetimeFigureOut">
              <a:rPr lang="en-US" smtClean="0"/>
              <a:pPr/>
              <a:t>6/26/17</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A10C9683-E5FB-40DC-B8BB-8E357334E38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4508500"/>
            <a:ext cx="8610600" cy="735542"/>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281444" y="555625"/>
            <a:ext cx="4290556" cy="533135"/>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4645026" y="555625"/>
            <a:ext cx="4292241" cy="533135"/>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281444" y="1096698"/>
            <a:ext cx="4290556" cy="328480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4648730" y="1096698"/>
            <a:ext cx="4288536" cy="328480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p:txBody>
          <a:bodyPr/>
          <a:lstStyle/>
          <a:p>
            <a:fld id="{A54B1024-4DEB-48A2-9E35-C4797DDC3987}" type="datetimeFigureOut">
              <a:rPr lang="en-US" smtClean="0"/>
              <a:pPr/>
              <a:t>6/26/17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5397500"/>
            <a:ext cx="762000" cy="205740"/>
          </a:xfrm>
        </p:spPr>
        <p:txBody>
          <a:bodyPr/>
          <a:lstStyle/>
          <a:p>
            <a:fld id="{A10C9683-E5FB-40DC-B8BB-8E357334E381}" type="slidenum">
              <a:rPr lang="en-US" smtClean="0"/>
              <a:pPr/>
              <a:t>‹#›</a:t>
            </a:fld>
            <a:endParaRPr lang="en-US"/>
          </a:p>
        </p:txBody>
      </p:sp>
      <p:sp>
        <p:nvSpPr>
          <p:cNvPr id="11" name="Straight Connector 10"/>
          <p:cNvSpPr>
            <a:spLocks noChangeShapeType="1"/>
          </p:cNvSpPr>
          <p:nvPr/>
        </p:nvSpPr>
        <p:spPr bwMode="auto">
          <a:xfrm>
            <a:off x="514350" y="5016501"/>
            <a:ext cx="8629650" cy="1984"/>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381000"/>
            <a:ext cx="8686800" cy="701040"/>
          </a:xfrm>
        </p:spPr>
        <p:txBody>
          <a:bodyPr/>
          <a:lstStyle/>
          <a:p>
            <a:r>
              <a:rPr kumimoji="0" lang="en-US"/>
              <a:t>Click to edit Master title style</a:t>
            </a:r>
          </a:p>
        </p:txBody>
      </p:sp>
      <p:sp>
        <p:nvSpPr>
          <p:cNvPr id="12" name="Date Placeholder 11"/>
          <p:cNvSpPr>
            <a:spLocks noGrp="1"/>
          </p:cNvSpPr>
          <p:nvPr>
            <p:ph type="dt" sz="half" idx="10"/>
          </p:nvPr>
        </p:nvSpPr>
        <p:spPr/>
        <p:txBody>
          <a:bodyPr/>
          <a:lstStyle/>
          <a:p>
            <a:fld id="{A54B1024-4DEB-48A2-9E35-C4797DDC3987}" type="datetimeFigureOut">
              <a:rPr lang="en-US" smtClean="0"/>
              <a:pPr/>
              <a:t>6/26/17</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C9683-E5FB-40DC-B8BB-8E357334E38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54B1024-4DEB-48A2-9E35-C4797DDC3987}" type="datetimeFigureOut">
              <a:rPr lang="en-US" smtClean="0"/>
              <a:pPr/>
              <a:t>6/26/17</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0C9683-E5FB-40DC-B8BB-8E357334E3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4874265"/>
            <a:ext cx="8629650" cy="1984"/>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4572000"/>
            <a:ext cx="8458200" cy="433917"/>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idx="2"/>
          </p:nvPr>
        </p:nvSpPr>
        <p:spPr>
          <a:xfrm>
            <a:off x="457201" y="508000"/>
            <a:ext cx="3008313" cy="40005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3575050" y="508000"/>
            <a:ext cx="5340350" cy="40005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A54B1024-4DEB-48A2-9E35-C4797DDC3987}" type="datetimeFigureOut">
              <a:rPr lang="en-US" smtClean="0"/>
              <a:pPr/>
              <a:t>6/26/17</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0C9683-E5FB-40DC-B8BB-8E357334E3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513862"/>
            <a:ext cx="5029200" cy="30480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a:t>Click icon to add picture</a:t>
            </a:r>
          </a:p>
        </p:txBody>
      </p:sp>
      <p:sp>
        <p:nvSpPr>
          <p:cNvPr id="7" name="Date Placeholder 6"/>
          <p:cNvSpPr>
            <a:spLocks noGrp="1"/>
          </p:cNvSpPr>
          <p:nvPr>
            <p:ph type="dt" sz="half" idx="10"/>
          </p:nvPr>
        </p:nvSpPr>
        <p:spPr/>
        <p:txBody>
          <a:bodyPr/>
          <a:lstStyle/>
          <a:p>
            <a:fld id="{A54B1024-4DEB-48A2-9E35-C4797DDC3987}" type="datetimeFigureOut">
              <a:rPr lang="en-US" smtClean="0"/>
              <a:pPr/>
              <a:t>6/26/17</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A10C9683-E5FB-40DC-B8BB-8E357334E381}" type="slidenum">
              <a:rPr lang="en-US" smtClean="0"/>
              <a:pPr/>
              <a:t>‹#›</a:t>
            </a:fld>
            <a:endParaRPr lang="en-US"/>
          </a:p>
        </p:txBody>
      </p:sp>
      <p:sp>
        <p:nvSpPr>
          <p:cNvPr id="17" name="Title 16"/>
          <p:cNvSpPr>
            <a:spLocks noGrp="1"/>
          </p:cNvSpPr>
          <p:nvPr>
            <p:ph type="title"/>
          </p:nvPr>
        </p:nvSpPr>
        <p:spPr>
          <a:xfrm>
            <a:off x="381000" y="4161467"/>
            <a:ext cx="5867400" cy="435240"/>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sz="half" idx="2"/>
          </p:nvPr>
        </p:nvSpPr>
        <p:spPr>
          <a:xfrm>
            <a:off x="381000" y="4611015"/>
            <a:ext cx="5867400" cy="640292"/>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875749"/>
            <a:ext cx="8629650" cy="1984"/>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295135"/>
            <a:ext cx="8686800" cy="377163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1" name="Date Placeholder 10"/>
          <p:cNvSpPr>
            <a:spLocks noGrp="1"/>
          </p:cNvSpPr>
          <p:nvPr>
            <p:ph type="dt" sz="half" idx="2"/>
          </p:nvPr>
        </p:nvSpPr>
        <p:spPr>
          <a:xfrm>
            <a:off x="6477000" y="63500"/>
            <a:ext cx="2514600" cy="240771"/>
          </a:xfrm>
          <a:prstGeom prst="rect">
            <a:avLst/>
          </a:prstGeom>
        </p:spPr>
        <p:txBody>
          <a:bodyPr vert="horz"/>
          <a:lstStyle>
            <a:lvl1pPr algn="l" eaLnBrk="1" latinLnBrk="0" hangingPunct="1">
              <a:defRPr kumimoji="0" sz="1200">
                <a:solidFill>
                  <a:schemeClr val="accent1">
                    <a:shade val="75000"/>
                  </a:schemeClr>
                </a:solidFill>
              </a:defRPr>
            </a:lvl1pPr>
          </a:lstStyle>
          <a:p>
            <a:fld id="{A54B1024-4DEB-48A2-9E35-C4797DDC3987}" type="datetimeFigureOut">
              <a:rPr lang="en-US" smtClean="0"/>
              <a:pPr/>
              <a:t>6/26/17</a:t>
            </a:fld>
            <a:endParaRPr lang="en-US"/>
          </a:p>
        </p:txBody>
      </p:sp>
      <p:sp>
        <p:nvSpPr>
          <p:cNvPr id="28" name="Footer Placeholder 27"/>
          <p:cNvSpPr>
            <a:spLocks noGrp="1"/>
          </p:cNvSpPr>
          <p:nvPr>
            <p:ph type="ftr" sz="quarter" idx="3"/>
          </p:nvPr>
        </p:nvSpPr>
        <p:spPr>
          <a:xfrm>
            <a:off x="3124200" y="63500"/>
            <a:ext cx="3352800" cy="240771"/>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5397501"/>
            <a:ext cx="762000" cy="203729"/>
          </a:xfrm>
          <a:prstGeom prst="rect">
            <a:avLst/>
          </a:prstGeom>
        </p:spPr>
        <p:txBody>
          <a:bodyPr vert="horz"/>
          <a:lstStyle>
            <a:lvl1pPr algn="r" eaLnBrk="1" latinLnBrk="0" hangingPunct="1">
              <a:defRPr kumimoji="0" sz="1200">
                <a:solidFill>
                  <a:schemeClr val="accent1">
                    <a:shade val="75000"/>
                  </a:schemeClr>
                </a:solidFill>
              </a:defRPr>
            </a:lvl1pPr>
          </a:lstStyle>
          <a:p>
            <a:fld id="{A10C9683-E5FB-40DC-B8BB-8E357334E381}" type="slidenum">
              <a:rPr lang="en-US" smtClean="0"/>
              <a:pPr/>
              <a:t>‹#›</a:t>
            </a:fld>
            <a:endParaRPr lang="en-US"/>
          </a:p>
        </p:txBody>
      </p:sp>
      <p:sp>
        <p:nvSpPr>
          <p:cNvPr id="10" name="Title Placeholder 9"/>
          <p:cNvSpPr>
            <a:spLocks noGrp="1"/>
          </p:cNvSpPr>
          <p:nvPr>
            <p:ph type="title"/>
          </p:nvPr>
        </p:nvSpPr>
        <p:spPr>
          <a:xfrm>
            <a:off x="304800" y="381000"/>
            <a:ext cx="8686800" cy="698500"/>
          </a:xfrm>
          <a:prstGeom prst="rect">
            <a:avLst/>
          </a:prstGeom>
        </p:spPr>
        <p:txBody>
          <a:bodyPr vert="horz" anchor="ctr">
            <a:normAutofit/>
          </a:bodyPr>
          <a:lstStyle/>
          <a:p>
            <a:r>
              <a:rPr kumimoji="0" lang="en-US"/>
              <a:t>Click to edit Master title style</a:t>
            </a:r>
          </a:p>
        </p:txBody>
      </p:sp>
      <p:sp>
        <p:nvSpPr>
          <p:cNvPr id="9" name="Straight Connector 8"/>
          <p:cNvSpPr>
            <a:spLocks noChangeShapeType="1"/>
          </p:cNvSpPr>
          <p:nvPr/>
        </p:nvSpPr>
        <p:spPr bwMode="auto">
          <a:xfrm>
            <a:off x="514350" y="875749"/>
            <a:ext cx="8629650" cy="1984"/>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881656"/>
            <a:ext cx="8629650" cy="1984"/>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extLst>
              <p:ext uri="{D42A27DB-BD31-4B8C-83A1-F6EECF244321}">
                <p14:modId xmlns:p14="http://schemas.microsoft.com/office/powerpoint/2010/main" val="3407134458"/>
              </p:ext>
            </p:extLst>
          </p:nvPr>
        </p:nvSpPr>
        <p:spPr>
          <a:xfrm>
            <a:off x="304800" y="1905000"/>
            <a:ext cx="8458200" cy="1018646"/>
          </a:xfrm>
        </p:spPr>
        <p:txBody>
          <a:bodyPr>
            <a:normAutofit fontScale="90000"/>
          </a:bodyPr>
          <a:lstStyle/>
          <a:p>
            <a:r>
              <a:rPr lang="en-US"/>
              <a:t>Introduction to Financial Statements and credit analysis</a:t>
            </a:r>
            <a:r>
              <a:rPr lang="en-US">
                <a:solidFill>
                  <a:schemeClr val="tx1"/>
                </a:solidFill>
              </a:rPr>
              <a:t/>
            </a:r>
            <a:br>
              <a:rPr lang="en-US">
                <a:solidFill>
                  <a:schemeClr val="tx1"/>
                </a:solidFill>
              </a:rPr>
            </a:b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457200" y="1993900"/>
            <a:ext cx="7848600" cy="3746500"/>
          </a:xfrm>
        </p:spPr>
        <p:txBody>
          <a:bodyPr>
            <a:normAutofit fontScale="85000" lnSpcReduction="10000"/>
          </a:bodyPr>
          <a:lstStyle/>
          <a:p>
            <a:endParaRPr lang="en-US" sz="2800" b="1" dirty="0"/>
          </a:p>
          <a:p>
            <a:r>
              <a:rPr lang="en-US" sz="2800" b="1" dirty="0"/>
              <a:t>Module 1</a:t>
            </a:r>
            <a:r>
              <a:rPr lang="en-US" sz="2800" dirty="0"/>
              <a:t>:  </a:t>
            </a:r>
            <a:r>
              <a:rPr lang="en-US" sz="2800" b="1" dirty="0"/>
              <a:t>Section 1</a:t>
            </a:r>
            <a:r>
              <a:rPr lang="en-US" sz="2800" dirty="0"/>
              <a:t>: </a:t>
            </a:r>
            <a:r>
              <a:rPr lang="en-US" sz="2800" b="1" dirty="0"/>
              <a:t>Asset Conversion Cycle and How it is Financed</a:t>
            </a:r>
            <a:endParaRPr lang="en-US" sz="2800" b="1" dirty="0">
              <a:solidFill>
                <a:schemeClr val="tx1"/>
              </a:solidFill>
            </a:endParaRPr>
          </a:p>
          <a:p>
            <a:pPr>
              <a:buFont typeface="Arial" charset="0"/>
              <a:buChar char="•"/>
            </a:pPr>
            <a:r>
              <a:rPr lang="en-US" b="1" dirty="0"/>
              <a:t>What Generates the Need for the Companies to Borrow?</a:t>
            </a:r>
          </a:p>
          <a:p>
            <a:pPr>
              <a:buFont typeface="Arial" charset="0"/>
              <a:buChar char="•"/>
            </a:pPr>
            <a:r>
              <a:rPr lang="en-US" dirty="0"/>
              <a:t>There are two sections in this Unit:</a:t>
            </a:r>
          </a:p>
          <a:p>
            <a:pPr>
              <a:buFont typeface="Arial" charset="0"/>
              <a:buChar char="•"/>
            </a:pPr>
            <a:r>
              <a:rPr lang="en-US" b="1" dirty="0"/>
              <a:t>Section 1</a:t>
            </a:r>
            <a:r>
              <a:rPr lang="en-US" dirty="0"/>
              <a:t>: Discussion that  will help you understand the basic dynamics and cycles in the company’s business activities. The Unit will provide an understanding of the  the asset conversion cycle and the two main components: </a:t>
            </a:r>
            <a:r>
              <a:rPr lang="en-US" b="1" i="1" dirty="0"/>
              <a:t>operating and capital investment cycle.</a:t>
            </a:r>
          </a:p>
          <a:p>
            <a:pPr>
              <a:buFont typeface="Arial" charset="0"/>
              <a:buChar char="•"/>
            </a:pPr>
            <a:r>
              <a:rPr lang="en-US" b="1" dirty="0"/>
              <a:t>Section 2: </a:t>
            </a:r>
            <a:r>
              <a:rPr lang="en-US" dirty="0"/>
              <a:t>In this Section the Module will cover timing differences and the different types of financing needs.</a:t>
            </a:r>
            <a:endParaRPr lang="en-US" b="1" dirty="0"/>
          </a:p>
          <a:p>
            <a:pPr>
              <a:buFont typeface="Arial" charset="0"/>
              <a:buChar char="•"/>
            </a:pPr>
            <a:endParaRPr lang="en-US" dirty="0"/>
          </a:p>
          <a:p>
            <a:pPr>
              <a:buFont typeface="Arial" charset="0"/>
              <a:buChar char="•"/>
            </a:pP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457200" y="2794000"/>
            <a:ext cx="7848600" cy="2603500"/>
          </a:xfrm>
        </p:spPr>
        <p:txBody>
          <a:bodyPr>
            <a:normAutofit fontScale="70000" lnSpcReduction="20000"/>
          </a:bodyPr>
          <a:lstStyle/>
          <a:p>
            <a:r>
              <a:rPr lang="en-US" sz="2800" b="1"/>
              <a:t>Module 1</a:t>
            </a:r>
            <a:r>
              <a:rPr lang="en-US" sz="2800"/>
              <a:t>:  </a:t>
            </a:r>
            <a:r>
              <a:rPr lang="en-US" sz="2800" b="1"/>
              <a:t>Section 1</a:t>
            </a:r>
            <a:r>
              <a:rPr lang="en-US" sz="2800"/>
              <a:t>: </a:t>
            </a:r>
            <a:r>
              <a:rPr lang="en-US" sz="2800" b="1"/>
              <a:t>Asset Conversion Cycle and How it is Financed</a:t>
            </a:r>
          </a:p>
          <a:p>
            <a:pPr>
              <a:buFont typeface="Arial" charset="0"/>
              <a:buChar char="•"/>
            </a:pPr>
            <a:r>
              <a:rPr lang="en-US"/>
              <a:t>- The asset conversion cycle is the process where the business invests in raw materials, converts the raw materials into finished goods, sells the goods and collects the cash.</a:t>
            </a:r>
          </a:p>
          <a:p>
            <a:pPr>
              <a:buFont typeface="Arial" charset="0"/>
              <a:buChar char="•"/>
            </a:pPr>
            <a:r>
              <a:rPr lang="en-US"/>
              <a:t>It describes the basic operations of a business.</a:t>
            </a:r>
          </a:p>
          <a:p>
            <a:pPr>
              <a:buFont typeface="Arial" charset="0"/>
              <a:buChar char="•"/>
            </a:pPr>
            <a:r>
              <a:rPr lang="en-US"/>
              <a:t>Each business has a unique asset conversion cycle that will be determined by the nature of the business and the market where it operates.</a:t>
            </a:r>
          </a:p>
          <a:p>
            <a:pPr>
              <a:buFont typeface="Arial" charset="0"/>
              <a:buChar char="•"/>
            </a:pPr>
            <a:r>
              <a:rPr lang="en-US"/>
              <a:t>The business asset investments and its financial structure as reported in the balance sheet are determined by the asset conversion cycle</a:t>
            </a:r>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609600" y="2921000"/>
            <a:ext cx="7848600" cy="2603500"/>
          </a:xfrm>
        </p:spPr>
        <p:txBody>
          <a:bodyPr>
            <a:normAutofit fontScale="62500" lnSpcReduction="20000"/>
          </a:bodyPr>
          <a:lstStyle/>
          <a:p>
            <a:r>
              <a:rPr lang="en-US" sz="2800" b="1"/>
              <a:t>Module 1</a:t>
            </a:r>
            <a:r>
              <a:rPr lang="en-US" sz="2800"/>
              <a:t>:  </a:t>
            </a:r>
            <a:r>
              <a:rPr lang="en-US" sz="2800" b="1"/>
              <a:t>Section 1</a:t>
            </a:r>
            <a:r>
              <a:rPr lang="en-US" sz="2800"/>
              <a:t>: </a:t>
            </a:r>
            <a:r>
              <a:rPr lang="en-US" b="1"/>
              <a:t>Asset Conversion Cycle and How it is Financed</a:t>
            </a:r>
          </a:p>
          <a:p>
            <a:pPr>
              <a:buFont typeface="Arial" charset="0"/>
              <a:buChar char="•"/>
            </a:pPr>
            <a:r>
              <a:rPr lang="en-US" b="1"/>
              <a:t>Objectives: </a:t>
            </a:r>
            <a:r>
              <a:rPr lang="en-US"/>
              <a:t>After completing this section you will be able to:</a:t>
            </a:r>
          </a:p>
          <a:p>
            <a:endParaRPr lang="en-US"/>
          </a:p>
          <a:p>
            <a:pPr>
              <a:buFont typeface="Arial" charset="0"/>
              <a:buChar char="•"/>
            </a:pPr>
            <a:r>
              <a:rPr lang="en-US"/>
              <a:t>1. Describe the steps in the asset conversion cycle</a:t>
            </a:r>
          </a:p>
          <a:p>
            <a:pPr>
              <a:buFont typeface="Arial" charset="0"/>
              <a:buChar char="•"/>
            </a:pPr>
            <a:r>
              <a:rPr lang="en-US"/>
              <a:t>2. Determine  how the timing of the asset conversion cycle gives </a:t>
            </a:r>
          </a:p>
          <a:p>
            <a:r>
              <a:rPr lang="en-US"/>
              <a:t>      rise to a need for financing</a:t>
            </a:r>
          </a:p>
          <a:p>
            <a:pPr>
              <a:buFont typeface="Arial" charset="0"/>
              <a:buChar char="•"/>
            </a:pPr>
            <a:r>
              <a:rPr lang="en-US"/>
              <a:t>3. Identify specific borrowing causes resulting from the completion of </a:t>
            </a:r>
          </a:p>
          <a:p>
            <a:r>
              <a:rPr lang="en-US"/>
              <a:t>     the asset conversion cycle and discussion the bank role in helping </a:t>
            </a:r>
          </a:p>
          <a:p>
            <a:r>
              <a:rPr lang="en-US"/>
              <a:t>      the business’ financing needs</a:t>
            </a:r>
          </a:p>
          <a:p>
            <a:pPr>
              <a:buFont typeface="Arial" charset="0"/>
              <a:buChar char="•"/>
            </a:pPr>
            <a:r>
              <a:rPr lang="en-US"/>
              <a:t>4. Identify the major sources and uses of cash</a:t>
            </a:r>
          </a:p>
          <a:p>
            <a:pPr>
              <a:buFont typeface="Arial" charset="0"/>
              <a:buChar char="•"/>
            </a:pPr>
            <a:endParaRPr lang="en-US" b="1"/>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540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533400" y="825500"/>
            <a:ext cx="7848600" cy="2857500"/>
          </a:xfrm>
        </p:spPr>
        <p:txBody>
          <a:bodyPr>
            <a:normAutofit/>
          </a:bodyPr>
          <a:lstStyle/>
          <a:p>
            <a:r>
              <a:rPr lang="en-US" sz="2800" b="1"/>
              <a:t>S</a:t>
            </a:r>
            <a:r>
              <a:rPr lang="en-US" b="1"/>
              <a:t>teps in the Asset Conversion Cycle: </a:t>
            </a:r>
            <a:r>
              <a:rPr lang="en-US"/>
              <a:t>The asset conversion cycle has six steps as described below:</a:t>
            </a:r>
          </a:p>
          <a:p>
            <a:endParaRPr lang="en-US"/>
          </a:p>
          <a:p>
            <a:pPr>
              <a:buFont typeface="Arial" charset="0"/>
              <a:buChar char="•"/>
            </a:pPr>
            <a:endParaRPr lang="en-US"/>
          </a:p>
          <a:p>
            <a:pPr>
              <a:buFont typeface="Arial" charset="0"/>
              <a:buChar char="•"/>
            </a:pPr>
            <a:endParaRPr lang="en-US"/>
          </a:p>
          <a:p>
            <a:pPr>
              <a:buFont typeface="Arial" charset="0"/>
              <a:buChar char="•"/>
            </a:pPr>
            <a:endParaRPr lang="en-US"/>
          </a:p>
          <a:p>
            <a:endParaRPr lang="en-US"/>
          </a:p>
        </p:txBody>
      </p:sp>
      <p:sp>
        <p:nvSpPr>
          <p:cNvPr id="4" name="Flowchart: Connector 3"/>
          <p:cNvSpPr/>
          <p:nvPr/>
        </p:nvSpPr>
        <p:spPr>
          <a:xfrm>
            <a:off x="2133600" y="1968500"/>
            <a:ext cx="4114800" cy="3048000"/>
          </a:xfrm>
          <a:prstGeom prst="flowChartConnector">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3505200" y="2222500"/>
            <a:ext cx="1295400" cy="369332"/>
          </a:xfrm>
          <a:prstGeom prst="rect">
            <a:avLst/>
          </a:prstGeom>
          <a:noFill/>
        </p:spPr>
        <p:txBody>
          <a:bodyPr wrap="square" rtlCol="0">
            <a:spAutoFit/>
          </a:bodyPr>
          <a:lstStyle/>
          <a:p>
            <a:r>
              <a:rPr lang="en-US" b="1"/>
              <a:t>     Cash</a:t>
            </a:r>
          </a:p>
        </p:txBody>
      </p:sp>
      <p:sp>
        <p:nvSpPr>
          <p:cNvPr id="6" name="TextBox 5"/>
          <p:cNvSpPr txBox="1"/>
          <p:nvPr/>
        </p:nvSpPr>
        <p:spPr>
          <a:xfrm>
            <a:off x="5715000" y="2222500"/>
            <a:ext cx="2590800" cy="369332"/>
          </a:xfrm>
          <a:prstGeom prst="rect">
            <a:avLst/>
          </a:prstGeom>
          <a:noFill/>
        </p:spPr>
        <p:txBody>
          <a:bodyPr wrap="square" rtlCol="0">
            <a:spAutoFit/>
          </a:bodyPr>
          <a:lstStyle/>
          <a:p>
            <a:r>
              <a:rPr lang="en-US" b="1"/>
              <a:t>Step 1: </a:t>
            </a:r>
          </a:p>
        </p:txBody>
      </p:sp>
      <p:sp>
        <p:nvSpPr>
          <p:cNvPr id="7" name="TextBox 6"/>
          <p:cNvSpPr txBox="1"/>
          <p:nvPr/>
        </p:nvSpPr>
        <p:spPr>
          <a:xfrm>
            <a:off x="6400800" y="3111500"/>
            <a:ext cx="2438400" cy="369332"/>
          </a:xfrm>
          <a:prstGeom prst="rect">
            <a:avLst/>
          </a:prstGeom>
          <a:noFill/>
        </p:spPr>
        <p:txBody>
          <a:bodyPr wrap="square" rtlCol="0">
            <a:spAutoFit/>
          </a:bodyPr>
          <a:lstStyle/>
          <a:p>
            <a:r>
              <a:rPr lang="en-US" b="1"/>
              <a:t>Step 2</a:t>
            </a:r>
          </a:p>
        </p:txBody>
      </p:sp>
      <p:sp>
        <p:nvSpPr>
          <p:cNvPr id="8" name="TextBox 7"/>
          <p:cNvSpPr txBox="1"/>
          <p:nvPr/>
        </p:nvSpPr>
        <p:spPr>
          <a:xfrm>
            <a:off x="5943600" y="4381500"/>
            <a:ext cx="2057400" cy="369332"/>
          </a:xfrm>
          <a:prstGeom prst="rect">
            <a:avLst/>
          </a:prstGeom>
          <a:noFill/>
        </p:spPr>
        <p:txBody>
          <a:bodyPr wrap="square" rtlCol="0">
            <a:spAutoFit/>
          </a:bodyPr>
          <a:lstStyle/>
          <a:p>
            <a:r>
              <a:rPr lang="en-US" b="1"/>
              <a:t>Step 3</a:t>
            </a:r>
          </a:p>
        </p:txBody>
      </p:sp>
      <p:sp>
        <p:nvSpPr>
          <p:cNvPr id="9" name="TextBox 8"/>
          <p:cNvSpPr txBox="1"/>
          <p:nvPr/>
        </p:nvSpPr>
        <p:spPr>
          <a:xfrm>
            <a:off x="3352800" y="5080000"/>
            <a:ext cx="1905000" cy="369332"/>
          </a:xfrm>
          <a:prstGeom prst="rect">
            <a:avLst/>
          </a:prstGeom>
          <a:noFill/>
        </p:spPr>
        <p:txBody>
          <a:bodyPr wrap="square" rtlCol="0">
            <a:spAutoFit/>
          </a:bodyPr>
          <a:lstStyle/>
          <a:p>
            <a:r>
              <a:rPr lang="en-US" b="1"/>
              <a:t>Step 4</a:t>
            </a:r>
          </a:p>
        </p:txBody>
      </p:sp>
      <p:sp>
        <p:nvSpPr>
          <p:cNvPr id="10" name="TextBox 9"/>
          <p:cNvSpPr txBox="1"/>
          <p:nvPr/>
        </p:nvSpPr>
        <p:spPr>
          <a:xfrm>
            <a:off x="762000" y="3810000"/>
            <a:ext cx="1371600" cy="369332"/>
          </a:xfrm>
          <a:prstGeom prst="rect">
            <a:avLst/>
          </a:prstGeom>
          <a:noFill/>
        </p:spPr>
        <p:txBody>
          <a:bodyPr wrap="square" rtlCol="0">
            <a:spAutoFit/>
          </a:bodyPr>
          <a:lstStyle/>
          <a:p>
            <a:r>
              <a:rPr lang="en-US" b="1"/>
              <a:t>Step 5</a:t>
            </a:r>
          </a:p>
        </p:txBody>
      </p:sp>
      <p:sp>
        <p:nvSpPr>
          <p:cNvPr id="11" name="TextBox 10"/>
          <p:cNvSpPr txBox="1"/>
          <p:nvPr/>
        </p:nvSpPr>
        <p:spPr>
          <a:xfrm>
            <a:off x="990601" y="2413000"/>
            <a:ext cx="1251531" cy="369332"/>
          </a:xfrm>
          <a:prstGeom prst="rect">
            <a:avLst/>
          </a:prstGeom>
          <a:noFill/>
        </p:spPr>
        <p:txBody>
          <a:bodyPr wrap="square" rtlCol="0">
            <a:spAutoFit/>
          </a:bodyPr>
          <a:lstStyle/>
          <a:p>
            <a:r>
              <a:rPr lang="en-US" b="1"/>
              <a:t>Step 6</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r>
              <a:rPr lang="en-US"/>
              <a:t/>
            </a:r>
            <a:br>
              <a:rPr lang="en-US"/>
            </a:br>
            <a:r>
              <a:rPr lang="en-US"/>
              <a:t/>
            </a:r>
            <a:br>
              <a:rPr lang="en-US"/>
            </a:br>
            <a:endParaRPr lang="en-US"/>
          </a:p>
        </p:txBody>
      </p:sp>
      <p:sp>
        <p:nvSpPr>
          <p:cNvPr id="3" name="Subtitle 2"/>
          <p:cNvSpPr>
            <a:spLocks noGrp="1"/>
          </p:cNvSpPr>
          <p:nvPr>
            <p:ph type="subTitle" idx="1"/>
          </p:nvPr>
        </p:nvSpPr>
        <p:spPr>
          <a:xfrm>
            <a:off x="406400" y="2857500"/>
            <a:ext cx="8458200" cy="4191000"/>
          </a:xfrm>
        </p:spPr>
        <p:txBody>
          <a:bodyPr>
            <a:normAutofit fontScale="70000" lnSpcReduction="20000"/>
          </a:bodyPr>
          <a:lstStyle/>
          <a:p>
            <a:endParaRPr lang="en-US" sz="2800" b="1" dirty="0"/>
          </a:p>
          <a:p>
            <a:r>
              <a:rPr lang="en-US" sz="2800" b="1" dirty="0"/>
              <a:t>Module 1</a:t>
            </a:r>
            <a:r>
              <a:rPr lang="en-US" sz="2800" dirty="0"/>
              <a:t>:  </a:t>
            </a:r>
            <a:r>
              <a:rPr lang="en-US" b="1" dirty="0"/>
              <a:t>Asset Conversion Cycle and How it is Financed</a:t>
            </a:r>
          </a:p>
          <a:p>
            <a:r>
              <a:rPr lang="en-US" sz="2600" b="1" dirty="0"/>
              <a:t>Step 1: </a:t>
            </a:r>
            <a:r>
              <a:rPr lang="en-US" sz="2600" dirty="0"/>
              <a:t> Raw materials are acquired and accounts payable are created  as the company acquired the inventory using trade credit instead of cash. In those cases where the company is highly liquid and maintain good cash balances payment of raw materials may be performed with cash.</a:t>
            </a:r>
          </a:p>
          <a:p>
            <a:r>
              <a:rPr lang="en-US" sz="2600" b="1" dirty="0"/>
              <a:t>NOTE</a:t>
            </a:r>
            <a:r>
              <a:rPr lang="en-US" sz="2600" dirty="0"/>
              <a:t>:  Some companies do not offer credit terms to the </a:t>
            </a:r>
            <a:r>
              <a:rPr lang="en-US" sz="2600" dirty="0" err="1"/>
              <a:t>customers.Therefore</a:t>
            </a:r>
            <a:r>
              <a:rPr lang="en-US" sz="2600" dirty="0"/>
              <a:t> cash may be generated to repay trade creditors or bank borrowings</a:t>
            </a:r>
          </a:p>
          <a:p>
            <a:pPr>
              <a:buFont typeface="Arial" charset="0"/>
              <a:buChar char="•"/>
            </a:pPr>
            <a:endParaRPr lang="en-US" sz="2600" dirty="0"/>
          </a:p>
          <a:p>
            <a:r>
              <a:rPr lang="en-US" sz="2600" b="1" dirty="0"/>
              <a:t>Step 2: </a:t>
            </a:r>
            <a:r>
              <a:rPr lang="en-US" sz="2600" dirty="0"/>
              <a:t>Work in process value is added to raw materials and accrued expenses are incurred</a:t>
            </a:r>
          </a:p>
          <a:p>
            <a:pPr>
              <a:buFont typeface="Arial" charset="0"/>
              <a:buChar char="•"/>
            </a:pPr>
            <a:endParaRPr lang="en-US" sz="2600" dirty="0"/>
          </a:p>
          <a:p>
            <a:r>
              <a:rPr lang="en-US" sz="2600" b="1" dirty="0"/>
              <a:t>Step 3</a:t>
            </a:r>
            <a:r>
              <a:rPr lang="en-US" sz="2600" dirty="0"/>
              <a:t>:  Finished goods are completed and additional accrued expenses are incurred. At this point the company may need to borrow the Bank to pay trade payables or reduce bank debt.</a:t>
            </a:r>
          </a:p>
          <a:p>
            <a:pPr>
              <a:buFont typeface="Arial" charset="0"/>
              <a:buChar char="•"/>
            </a:pPr>
            <a:endParaRPr lang="en-US" sz="2600" dirty="0"/>
          </a:p>
          <a:p>
            <a:pPr>
              <a:buFont typeface="Arial" charset="0"/>
              <a:buChar char="•"/>
            </a:pPr>
            <a:endParaRPr lang="en-US" sz="2000" dirty="0"/>
          </a:p>
          <a:p>
            <a:pPr>
              <a:buFont typeface="Arial" charset="0"/>
              <a:buChar char="•"/>
            </a:pPr>
            <a:endParaRPr lang="en-US" b="1" dirty="0"/>
          </a:p>
          <a:p>
            <a:pPr>
              <a:buFont typeface="Arial" charset="0"/>
              <a:buChar char="•"/>
            </a:pPr>
            <a:endParaRPr lang="en-US" dirty="0"/>
          </a:p>
          <a:p>
            <a:pPr>
              <a:buFont typeface="Arial" charset="0"/>
              <a:buChar char="•"/>
            </a:pPr>
            <a:endParaRPr lang="en-US" dirty="0"/>
          </a:p>
          <a:p>
            <a:pPr>
              <a:buFont typeface="Arial" charset="0"/>
              <a:buChar char="•"/>
            </a:pPr>
            <a:endParaRPr lang="en-US" dirty="0"/>
          </a:p>
          <a:p>
            <a:pPr>
              <a:buFont typeface="Arial" charset="0"/>
              <a:buChar char="•"/>
            </a:pPr>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609600" y="4813300"/>
            <a:ext cx="7848600" cy="3048000"/>
          </a:xfrm>
        </p:spPr>
        <p:txBody>
          <a:bodyPr>
            <a:normAutofit/>
          </a:bodyPr>
          <a:lstStyle/>
          <a:p>
            <a:r>
              <a:rPr lang="en-US" sz="2800" b="1" dirty="0"/>
              <a:t>Module 1</a:t>
            </a:r>
            <a:r>
              <a:rPr lang="en-US" sz="2800" dirty="0"/>
              <a:t>:  </a:t>
            </a:r>
            <a:r>
              <a:rPr lang="en-US" b="1" dirty="0"/>
              <a:t>Asset Conversion Cycle and How it is Financed</a:t>
            </a:r>
          </a:p>
          <a:p>
            <a:pPr>
              <a:buFont typeface="Arial" charset="0"/>
              <a:buChar char="•"/>
            </a:pPr>
            <a:r>
              <a:rPr lang="en-US" sz="1800" b="1" dirty="0"/>
              <a:t>Step 4:</a:t>
            </a:r>
            <a:r>
              <a:rPr lang="en-US" sz="1400" b="1" dirty="0"/>
              <a:t> </a:t>
            </a:r>
            <a:r>
              <a:rPr lang="en-US" sz="2000" dirty="0"/>
              <a:t>Finished goods inventory is sold, selling, general and administrative expenses are incurred and accounts receivable created</a:t>
            </a:r>
            <a:endParaRPr lang="en-US" sz="2000" b="1" dirty="0"/>
          </a:p>
          <a:p>
            <a:pPr>
              <a:buFont typeface="Arial" charset="0"/>
              <a:buChar char="•"/>
            </a:pPr>
            <a:r>
              <a:rPr lang="en-US" sz="2000" b="1" dirty="0"/>
              <a:t>Step 5: </a:t>
            </a:r>
            <a:r>
              <a:rPr lang="en-US" sz="2000" dirty="0"/>
              <a:t>Accounts receivable are collected</a:t>
            </a:r>
          </a:p>
          <a:p>
            <a:pPr>
              <a:buFont typeface="Arial" charset="0"/>
              <a:buChar char="•"/>
            </a:pPr>
            <a:r>
              <a:rPr lang="en-US" sz="2000" b="1" dirty="0"/>
              <a:t>Step 6</a:t>
            </a:r>
            <a:r>
              <a:rPr lang="en-US" sz="2000" dirty="0"/>
              <a:t>: From the proceeds of the receivable collections the company mat repay the trade creditors, bank borrowings if a loan was obtained to purchase raw materials and the operating expenses</a:t>
            </a:r>
          </a:p>
          <a:p>
            <a:pPr>
              <a:buFont typeface="Arial" charset="0"/>
              <a:buChar char="•"/>
            </a:pPr>
            <a:endParaRPr lang="en-US" sz="2000" dirty="0"/>
          </a:p>
          <a:p>
            <a:pPr>
              <a:buFont typeface="Arial" charset="0"/>
              <a:buChar char="•"/>
            </a:pPr>
            <a:endParaRPr lang="en-US" sz="2000" dirty="0"/>
          </a:p>
          <a:p>
            <a:pPr>
              <a:buFont typeface="Arial" charset="0"/>
              <a:buChar char="•"/>
            </a:pPr>
            <a:endParaRPr lang="en-US" sz="2900" dirty="0"/>
          </a:p>
          <a:p>
            <a:pPr>
              <a:buFont typeface="Arial" charset="0"/>
              <a:buChar char="•"/>
            </a:pPr>
            <a:endParaRPr lang="en-US" b="1" dirty="0"/>
          </a:p>
          <a:p>
            <a:pPr>
              <a:buFont typeface="Arial" charset="0"/>
              <a:buChar char="•"/>
            </a:pPr>
            <a:endParaRPr lang="en-US" dirty="0"/>
          </a:p>
          <a:p>
            <a:pPr>
              <a:buFont typeface="Arial" charset="0"/>
              <a:buChar char="•"/>
            </a:pPr>
            <a:endParaRPr lang="en-US" dirty="0"/>
          </a:p>
          <a:p>
            <a:pPr>
              <a:buFont typeface="Arial" charset="0"/>
              <a:buChar char="•"/>
            </a:pPr>
            <a:endParaRPr lang="en-US" dirty="0"/>
          </a:p>
          <a:p>
            <a:pPr>
              <a:buFont typeface="Arial" charset="0"/>
              <a:buChar char="•"/>
            </a:pP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533400" y="4876800"/>
            <a:ext cx="7848600" cy="1270000"/>
          </a:xfrm>
        </p:spPr>
        <p:txBody>
          <a:bodyPr>
            <a:normAutofit fontScale="25000" lnSpcReduction="20000"/>
          </a:bodyPr>
          <a:lstStyle/>
          <a:p>
            <a:r>
              <a:rPr lang="en-US" sz="8000" b="1" dirty="0"/>
              <a:t>Module 1</a:t>
            </a:r>
            <a:r>
              <a:rPr lang="en-US" sz="8000" dirty="0"/>
              <a:t>:  </a:t>
            </a:r>
            <a:r>
              <a:rPr lang="en-US" sz="8000" b="1" dirty="0"/>
              <a:t>Asset Conversion Cycle and How it is Financed</a:t>
            </a:r>
          </a:p>
          <a:p>
            <a:pPr>
              <a:buFont typeface="Arial" charset="0"/>
              <a:buChar char="•"/>
            </a:pPr>
            <a:endParaRPr lang="en-US" sz="8000" dirty="0"/>
          </a:p>
          <a:p>
            <a:pPr>
              <a:buFont typeface="Arial" charset="0"/>
              <a:buChar char="•"/>
            </a:pPr>
            <a:r>
              <a:rPr lang="en-US" sz="8000" dirty="0"/>
              <a:t>- A perfectly timed asset conversion cycle is financed entirely by accounts payable and accrued expenses.</a:t>
            </a:r>
          </a:p>
          <a:p>
            <a:pPr>
              <a:buFont typeface="Arial" charset="0"/>
              <a:buChar char="•"/>
            </a:pPr>
            <a:r>
              <a:rPr lang="en-US" sz="8000" dirty="0"/>
              <a:t>- These two sources of funding constitute spontaneous financing</a:t>
            </a:r>
          </a:p>
          <a:p>
            <a:pPr>
              <a:buFont typeface="Arial" charset="0"/>
              <a:buChar char="•"/>
            </a:pPr>
            <a:r>
              <a:rPr lang="en-US" sz="8000" dirty="0"/>
              <a:t>- This type of funding is available to the company by being in business and assists the business in establishing a credit record of prompt payment for its obligations.</a:t>
            </a:r>
          </a:p>
          <a:p>
            <a:pPr>
              <a:buFont typeface="Arial" charset="0"/>
              <a:buChar char="•"/>
            </a:pPr>
            <a:r>
              <a:rPr lang="en-US" sz="8000" dirty="0"/>
              <a:t>- Usually in the normal course of business, the incoming flow generated from the completion of sales transactions does not occur in tandem with cash outflows associated to the purchasing of raw materials, salary payments, manufacturing costs that are part of the business. </a:t>
            </a:r>
          </a:p>
          <a:p>
            <a:pPr>
              <a:buFont typeface="Arial" charset="0"/>
              <a:buChar char="•"/>
            </a:pPr>
            <a:endParaRPr lang="en-US" sz="2000" dirty="0"/>
          </a:p>
          <a:p>
            <a:pPr>
              <a:buFont typeface="Arial" charset="0"/>
              <a:buChar char="•"/>
            </a:pPr>
            <a:endParaRPr lang="en-US" sz="2000" dirty="0"/>
          </a:p>
          <a:p>
            <a:pPr>
              <a:buFont typeface="Arial" charset="0"/>
              <a:buChar char="•"/>
            </a:pPr>
            <a:endParaRPr lang="en-US" sz="2000" dirty="0"/>
          </a:p>
          <a:p>
            <a:pPr>
              <a:buFont typeface="Arial" charset="0"/>
              <a:buChar char="•"/>
            </a:pPr>
            <a:endParaRPr lang="en-US" sz="2900" dirty="0"/>
          </a:p>
          <a:p>
            <a:pPr>
              <a:buFont typeface="Arial" charset="0"/>
              <a:buChar char="•"/>
            </a:pPr>
            <a:endParaRPr lang="en-US" b="1" dirty="0"/>
          </a:p>
          <a:p>
            <a:pPr>
              <a:buFont typeface="Arial" charset="0"/>
              <a:buChar char="•"/>
            </a:pPr>
            <a:endParaRPr lang="en-US" dirty="0"/>
          </a:p>
          <a:p>
            <a:pPr>
              <a:buFont typeface="Arial" charset="0"/>
              <a:buChar char="•"/>
            </a:pPr>
            <a:endParaRPr lang="en-US" dirty="0"/>
          </a:p>
          <a:p>
            <a:pPr>
              <a:buFont typeface="Arial" charset="0"/>
              <a:buChar char="•"/>
            </a:pPr>
            <a:endParaRPr lang="en-US" dirty="0"/>
          </a:p>
          <a:p>
            <a:pPr>
              <a:buFont typeface="Arial" charset="0"/>
              <a:buChar char="•"/>
            </a:pPr>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457200" y="3937000"/>
            <a:ext cx="7848600" cy="1270000"/>
          </a:xfrm>
        </p:spPr>
        <p:txBody>
          <a:bodyPr>
            <a:normAutofit fontScale="25000" lnSpcReduction="20000"/>
          </a:bodyPr>
          <a:lstStyle/>
          <a:p>
            <a:r>
              <a:rPr lang="en-US" sz="8000" b="1"/>
              <a:t>Module 1</a:t>
            </a:r>
            <a:r>
              <a:rPr lang="en-US" sz="8000"/>
              <a:t>:  </a:t>
            </a:r>
            <a:r>
              <a:rPr lang="en-US" sz="8000" b="1"/>
              <a:t>Asset Conversion Cycle and How it is Financed</a:t>
            </a:r>
          </a:p>
          <a:p>
            <a:pPr>
              <a:buFont typeface="Arial" charset="0"/>
              <a:buChar char="•"/>
            </a:pPr>
            <a:endParaRPr lang="en-US" sz="8000"/>
          </a:p>
          <a:p>
            <a:pPr>
              <a:buFont typeface="Arial" charset="0"/>
              <a:buChar char="•"/>
            </a:pPr>
            <a:r>
              <a:rPr lang="en-US" sz="8000"/>
              <a:t>- This absence of a correlation between the inflow and outflow of cash in a business is considered </a:t>
            </a:r>
            <a:r>
              <a:rPr lang="en-US" sz="8000" b="1" u="sng"/>
              <a:t>an imperfectly timed asset conversion cycle. </a:t>
            </a:r>
          </a:p>
          <a:p>
            <a:pPr>
              <a:buFont typeface="Arial" charset="0"/>
              <a:buChar char="•"/>
            </a:pPr>
            <a:r>
              <a:rPr lang="en-US" sz="8000"/>
              <a:t>- An imperfectly timed asset conversion cycle in a manufacturing company can occur for several reasons:</a:t>
            </a:r>
          </a:p>
          <a:p>
            <a:pPr>
              <a:buFont typeface="Arial" charset="0"/>
              <a:buChar char="•"/>
            </a:pPr>
            <a:r>
              <a:rPr lang="en-US" sz="8000"/>
              <a:t>1. The length of the manufacturing process is often longer than the time and availability of spontaneous financing</a:t>
            </a:r>
          </a:p>
          <a:p>
            <a:pPr>
              <a:buFont typeface="Arial" charset="0"/>
              <a:buChar char="•"/>
            </a:pPr>
            <a:r>
              <a:rPr lang="en-US" sz="8000"/>
              <a:t>2, Additional inventory purchased by the Company in anticipation of shortages.</a:t>
            </a:r>
          </a:p>
          <a:p>
            <a:pPr>
              <a:buFont typeface="Arial" charset="0"/>
              <a:buChar char="•"/>
            </a:pPr>
            <a:r>
              <a:rPr lang="en-US" sz="8000"/>
              <a:t>3. Difficulties in selling finished goods</a:t>
            </a:r>
          </a:p>
          <a:p>
            <a:pPr>
              <a:buFont typeface="Arial" charset="0"/>
              <a:buChar char="•"/>
            </a:pPr>
            <a:r>
              <a:rPr lang="en-US" sz="8000"/>
              <a:t>4. Delay in the collection of accounts receivable</a:t>
            </a:r>
          </a:p>
          <a:p>
            <a:pPr>
              <a:buFont typeface="Arial" charset="0"/>
              <a:buChar char="•"/>
            </a:pPr>
            <a:r>
              <a:rPr lang="en-US" sz="8000"/>
              <a:t>5. The Company may prefer to take advantage of trade discounts</a:t>
            </a:r>
          </a:p>
          <a:p>
            <a:pPr>
              <a:buFont typeface="Arial" charset="0"/>
              <a:buChar char="•"/>
            </a:pPr>
            <a:endParaRPr lang="en-US" sz="2000"/>
          </a:p>
          <a:p>
            <a:pPr>
              <a:buFont typeface="Arial" charset="0"/>
              <a:buChar char="•"/>
            </a:pPr>
            <a:endParaRPr lang="en-US" sz="2000"/>
          </a:p>
          <a:p>
            <a:pPr>
              <a:buFont typeface="Arial" charset="0"/>
              <a:buChar char="•"/>
            </a:pPr>
            <a:endParaRPr lang="en-US" sz="2000"/>
          </a:p>
          <a:p>
            <a:pPr>
              <a:buFont typeface="Arial" charset="0"/>
              <a:buChar char="•"/>
            </a:pPr>
            <a:endParaRPr lang="en-US" sz="2900"/>
          </a:p>
          <a:p>
            <a:pPr>
              <a:buFont typeface="Arial" charset="0"/>
              <a:buChar char="•"/>
            </a:pPr>
            <a:endParaRPr lang="en-US" b="1"/>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609600" y="1587500"/>
            <a:ext cx="7848600" cy="3048000"/>
          </a:xfrm>
        </p:spPr>
        <p:txBody>
          <a:bodyPr>
            <a:normAutofit fontScale="25000" lnSpcReduction="20000"/>
          </a:bodyPr>
          <a:lstStyle/>
          <a:p>
            <a:r>
              <a:rPr lang="en-US" sz="8000" b="1"/>
              <a:t>Module 1</a:t>
            </a:r>
            <a:r>
              <a:rPr lang="en-US" sz="8000"/>
              <a:t>:  </a:t>
            </a:r>
            <a:r>
              <a:rPr lang="en-US" sz="8000" b="1"/>
              <a:t>Asset Conversion Cycle and How it is Financed</a:t>
            </a:r>
          </a:p>
          <a:p>
            <a:pPr>
              <a:buFont typeface="Arial" charset="0"/>
              <a:buChar char="•"/>
            </a:pPr>
            <a:r>
              <a:rPr lang="en-US" sz="8000"/>
              <a:t>- Example: Imperfectly timed asset conversion cycle</a:t>
            </a:r>
          </a:p>
          <a:p>
            <a:pPr>
              <a:buFont typeface="Arial" charset="0"/>
              <a:buChar char="•"/>
            </a:pPr>
            <a:endParaRPr lang="en-US" sz="8000"/>
          </a:p>
          <a:p>
            <a:pPr>
              <a:buFont typeface="Arial" charset="0"/>
              <a:buChar char="•"/>
            </a:pPr>
            <a:endParaRPr lang="en-US" sz="8000"/>
          </a:p>
          <a:p>
            <a:pPr>
              <a:buFont typeface="Arial" charset="0"/>
              <a:buChar char="•"/>
            </a:pPr>
            <a:endParaRPr lang="en-US" sz="2000"/>
          </a:p>
          <a:p>
            <a:pPr>
              <a:buFont typeface="Arial" charset="0"/>
              <a:buChar char="•"/>
            </a:pPr>
            <a:endParaRPr lang="en-US" sz="2000"/>
          </a:p>
          <a:p>
            <a:pPr>
              <a:buFont typeface="Arial" charset="0"/>
              <a:buChar char="•"/>
            </a:pPr>
            <a:endParaRPr lang="en-US" sz="2900"/>
          </a:p>
          <a:p>
            <a:pPr>
              <a:buFont typeface="Arial" charset="0"/>
              <a:buChar char="•"/>
            </a:pPr>
            <a:endParaRPr lang="en-US" b="1"/>
          </a:p>
          <a:p>
            <a:pPr lvl="8">
              <a:buFont typeface="Arial" charset="0"/>
              <a:buChar char="•"/>
            </a:pPr>
            <a:endParaRPr lang="en-US"/>
          </a:p>
          <a:p>
            <a:pPr lvl="8">
              <a:buFont typeface="Arial" charset="0"/>
              <a:buChar char="•"/>
            </a:pPr>
            <a:endParaRPr lang="en-US"/>
          </a:p>
          <a:p>
            <a:pPr lvl="8">
              <a:buFont typeface="Arial" charset="0"/>
              <a:buChar char="•"/>
            </a:pPr>
            <a:r>
              <a:rPr lang="en-US" sz="4900"/>
              <a:t>                                                   </a:t>
            </a:r>
          </a:p>
          <a:p>
            <a:pPr lvl="8">
              <a:buFont typeface="Arial" charset="0"/>
              <a:buChar char="•"/>
            </a:pPr>
            <a:r>
              <a:rPr lang="en-US" sz="4900"/>
              <a:t>                                                                           </a:t>
            </a:r>
            <a:endParaRPr lang="en-US"/>
          </a:p>
          <a:p>
            <a:pPr>
              <a:buFont typeface="Arial" charset="0"/>
              <a:buChar char="•"/>
            </a:pPr>
            <a:r>
              <a:rPr lang="en-US" sz="6400"/>
              <a:t>         Accounts Payable             +   Accrued Expenses</a:t>
            </a:r>
          </a:p>
          <a:p>
            <a:pPr>
              <a:buFont typeface="Arial" charset="0"/>
              <a:buChar char="•"/>
            </a:pPr>
            <a:endParaRPr lang="en-US"/>
          </a:p>
          <a:p>
            <a:endParaRPr lang="en-US"/>
          </a:p>
        </p:txBody>
      </p:sp>
      <p:cxnSp>
        <p:nvCxnSpPr>
          <p:cNvPr id="5" name="Straight Arrow Connector 4"/>
          <p:cNvCxnSpPr/>
          <p:nvPr/>
        </p:nvCxnSpPr>
        <p:spPr>
          <a:xfrm>
            <a:off x="838200" y="3302000"/>
            <a:ext cx="6629400" cy="0"/>
          </a:xfrm>
          <a:prstGeom prst="straightConnector1">
            <a:avLst/>
          </a:prstGeom>
          <a:ln>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914400" y="2921000"/>
            <a:ext cx="0" cy="3810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1676400" y="2857500"/>
            <a:ext cx="1600200" cy="369332"/>
          </a:xfrm>
          <a:prstGeom prst="rect">
            <a:avLst/>
          </a:prstGeom>
          <a:noFill/>
        </p:spPr>
        <p:txBody>
          <a:bodyPr wrap="square" rtlCol="0">
            <a:spAutoFit/>
          </a:bodyPr>
          <a:lstStyle/>
          <a:p>
            <a:r>
              <a:rPr lang="en-US"/>
              <a:t>20 days</a:t>
            </a:r>
          </a:p>
        </p:txBody>
      </p:sp>
      <p:cxnSp>
        <p:nvCxnSpPr>
          <p:cNvPr id="10" name="Straight Connector 9"/>
          <p:cNvCxnSpPr/>
          <p:nvPr/>
        </p:nvCxnSpPr>
        <p:spPr>
          <a:xfrm>
            <a:off x="4419600" y="3048000"/>
            <a:ext cx="0" cy="1905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5257800" y="2857500"/>
            <a:ext cx="1981200" cy="369332"/>
          </a:xfrm>
          <a:prstGeom prst="rect">
            <a:avLst/>
          </a:prstGeom>
          <a:noFill/>
        </p:spPr>
        <p:txBody>
          <a:bodyPr wrap="square" rtlCol="0">
            <a:spAutoFit/>
          </a:bodyPr>
          <a:lstStyle/>
          <a:p>
            <a:r>
              <a:rPr lang="en-US"/>
              <a:t>20 days</a:t>
            </a:r>
          </a:p>
        </p:txBody>
      </p:sp>
      <p:sp>
        <p:nvSpPr>
          <p:cNvPr id="12" name="TextBox 11"/>
          <p:cNvSpPr txBox="1"/>
          <p:nvPr/>
        </p:nvSpPr>
        <p:spPr>
          <a:xfrm>
            <a:off x="838200" y="3429000"/>
            <a:ext cx="7315200" cy="369332"/>
          </a:xfrm>
          <a:prstGeom prst="rect">
            <a:avLst/>
          </a:prstGeom>
          <a:noFill/>
        </p:spPr>
        <p:txBody>
          <a:bodyPr wrap="square" rtlCol="0">
            <a:spAutoFit/>
          </a:bodyPr>
          <a:lstStyle/>
          <a:p>
            <a:r>
              <a:rPr lang="en-US"/>
              <a:t>RM                 WIP                    FG</a:t>
            </a:r>
          </a:p>
        </p:txBody>
      </p:sp>
      <p:sp>
        <p:nvSpPr>
          <p:cNvPr id="14" name="TextBox 13"/>
          <p:cNvSpPr txBox="1"/>
          <p:nvPr/>
        </p:nvSpPr>
        <p:spPr>
          <a:xfrm>
            <a:off x="4267200" y="2857500"/>
            <a:ext cx="304800" cy="369332"/>
          </a:xfrm>
          <a:prstGeom prst="rect">
            <a:avLst/>
          </a:prstGeom>
          <a:noFill/>
        </p:spPr>
        <p:txBody>
          <a:bodyPr wrap="square" rtlCol="0">
            <a:spAutoFit/>
          </a:bodyPr>
          <a:lstStyle/>
          <a:p>
            <a:r>
              <a:rPr lang="en-US"/>
              <a:t>+</a:t>
            </a:r>
          </a:p>
        </p:txBody>
      </p:sp>
      <p:cxnSp>
        <p:nvCxnSpPr>
          <p:cNvPr id="16" name="Straight Connector 15"/>
          <p:cNvCxnSpPr/>
          <p:nvPr/>
        </p:nvCxnSpPr>
        <p:spPr>
          <a:xfrm>
            <a:off x="7467600" y="2984500"/>
            <a:ext cx="0" cy="3175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4419600" y="3429000"/>
            <a:ext cx="2286000" cy="338554"/>
          </a:xfrm>
          <a:prstGeom prst="rect">
            <a:avLst/>
          </a:prstGeom>
          <a:noFill/>
        </p:spPr>
        <p:txBody>
          <a:bodyPr wrap="square" rtlCol="0">
            <a:spAutoFit/>
          </a:bodyPr>
          <a:lstStyle/>
          <a:p>
            <a:r>
              <a:rPr lang="en-US" sz="1600"/>
              <a:t>Accounts Receivable</a:t>
            </a:r>
          </a:p>
        </p:txBody>
      </p:sp>
      <p:sp>
        <p:nvSpPr>
          <p:cNvPr id="20" name="TextBox 19"/>
          <p:cNvSpPr txBox="1"/>
          <p:nvPr/>
        </p:nvSpPr>
        <p:spPr>
          <a:xfrm>
            <a:off x="7620000" y="2921001"/>
            <a:ext cx="1143000" cy="646331"/>
          </a:xfrm>
          <a:prstGeom prst="rect">
            <a:avLst/>
          </a:prstGeom>
          <a:noFill/>
        </p:spPr>
        <p:txBody>
          <a:bodyPr wrap="square" rtlCol="0">
            <a:spAutoFit/>
          </a:bodyPr>
          <a:lstStyle/>
          <a:p>
            <a:r>
              <a:rPr lang="en-US"/>
              <a:t>= 40 days</a:t>
            </a:r>
          </a:p>
          <a:p>
            <a:r>
              <a:rPr lang="en-US"/>
              <a:t>Cash</a:t>
            </a:r>
          </a:p>
        </p:txBody>
      </p:sp>
      <p:cxnSp>
        <p:nvCxnSpPr>
          <p:cNvPr id="24" name="Straight Connector 23"/>
          <p:cNvCxnSpPr/>
          <p:nvPr/>
        </p:nvCxnSpPr>
        <p:spPr>
          <a:xfrm>
            <a:off x="838200" y="4127500"/>
            <a:ext cx="52578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914400" y="3810000"/>
            <a:ext cx="0" cy="3810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6096000" y="3746500"/>
            <a:ext cx="0" cy="3810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2514600" y="3746500"/>
            <a:ext cx="1524000" cy="369332"/>
          </a:xfrm>
          <a:prstGeom prst="rect">
            <a:avLst/>
          </a:prstGeom>
          <a:noFill/>
        </p:spPr>
        <p:txBody>
          <a:bodyPr wrap="square" rtlCol="0">
            <a:spAutoFit/>
          </a:bodyPr>
          <a:lstStyle/>
          <a:p>
            <a:r>
              <a:rPr lang="en-US"/>
              <a:t>30 Days</a:t>
            </a:r>
          </a:p>
        </p:txBody>
      </p:sp>
      <p:sp>
        <p:nvSpPr>
          <p:cNvPr id="35" name="Right Brace 34"/>
          <p:cNvSpPr/>
          <p:nvPr/>
        </p:nvSpPr>
        <p:spPr>
          <a:xfrm rot="5400000">
            <a:off x="6356350" y="3270250"/>
            <a:ext cx="1079500" cy="1143000"/>
          </a:xfrm>
          <a:prstGeom prst="rightBrace">
            <a:avLst/>
          </a:prstGeom>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36" name="TextBox 35"/>
          <p:cNvSpPr txBox="1"/>
          <p:nvPr/>
        </p:nvSpPr>
        <p:spPr>
          <a:xfrm>
            <a:off x="6096000" y="4445000"/>
            <a:ext cx="2133600" cy="369332"/>
          </a:xfrm>
          <a:prstGeom prst="rect">
            <a:avLst/>
          </a:prstGeom>
          <a:noFill/>
        </p:spPr>
        <p:txBody>
          <a:bodyPr wrap="square" rtlCol="0">
            <a:spAutoFit/>
          </a:bodyPr>
          <a:lstStyle/>
          <a:p>
            <a:r>
              <a:rPr lang="en-US" b="1"/>
              <a:t>Financing Need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533400" y="3810000"/>
            <a:ext cx="7848600" cy="1270000"/>
          </a:xfrm>
        </p:spPr>
        <p:txBody>
          <a:bodyPr>
            <a:normAutofit fontScale="25000" lnSpcReduction="20000"/>
          </a:bodyPr>
          <a:lstStyle/>
          <a:p>
            <a:r>
              <a:rPr lang="en-US" sz="8000" b="1"/>
              <a:t>Module 1</a:t>
            </a:r>
            <a:r>
              <a:rPr lang="en-US" sz="8000"/>
              <a:t>:  </a:t>
            </a:r>
            <a:r>
              <a:rPr lang="en-US" sz="8000" b="1"/>
              <a:t>Asset Conversion Cycle and How it is Financed</a:t>
            </a:r>
          </a:p>
          <a:p>
            <a:pPr>
              <a:buFont typeface="Arial" charset="0"/>
              <a:buChar char="•"/>
            </a:pPr>
            <a:endParaRPr lang="en-US" sz="8000"/>
          </a:p>
          <a:p>
            <a:pPr>
              <a:buFont typeface="Arial" charset="0"/>
              <a:buChar char="•"/>
            </a:pPr>
            <a:r>
              <a:rPr lang="en-US" sz="8000"/>
              <a:t>- Banks have traditionally make loans to businesses to finance these time lags and enable businesses to continue operating, complete the asset conversion cycle and generate cash</a:t>
            </a:r>
          </a:p>
          <a:p>
            <a:pPr>
              <a:buFont typeface="Arial" charset="0"/>
              <a:buChar char="•"/>
            </a:pPr>
            <a:r>
              <a:rPr lang="en-US" sz="8000"/>
              <a:t>- For a wholesaler and retailer the asset conversion cycle begins with the acquisition of finished goods and is completed when cash is received at point of inventory sales.</a:t>
            </a:r>
          </a:p>
          <a:p>
            <a:pPr>
              <a:buFont typeface="Arial" charset="0"/>
              <a:buChar char="•"/>
            </a:pPr>
            <a:r>
              <a:rPr lang="en-US" sz="8000"/>
              <a:t>- For a service business such as a consulting firm that the service provided is an intangible the asset conversion cycle begins when a contract is signed and is completed when the consultant has been paid for the services rendered.</a:t>
            </a:r>
          </a:p>
          <a:p>
            <a:pPr>
              <a:buFont typeface="Arial" charset="0"/>
              <a:buChar char="•"/>
            </a:pPr>
            <a:endParaRPr lang="en-US" sz="8000"/>
          </a:p>
          <a:p>
            <a:pPr>
              <a:buFont typeface="Arial" charset="0"/>
              <a:buChar char="•"/>
            </a:pPr>
            <a:endParaRPr lang="en-US" sz="2000"/>
          </a:p>
          <a:p>
            <a:pPr>
              <a:buFont typeface="Arial" charset="0"/>
              <a:buChar char="•"/>
            </a:pPr>
            <a:endParaRPr lang="en-US" sz="2000"/>
          </a:p>
          <a:p>
            <a:pPr>
              <a:buFont typeface="Arial" charset="0"/>
              <a:buChar char="•"/>
            </a:pPr>
            <a:endParaRPr lang="en-US" sz="2000"/>
          </a:p>
          <a:p>
            <a:pPr>
              <a:buFont typeface="Arial" charset="0"/>
              <a:buChar char="•"/>
            </a:pPr>
            <a:endParaRPr lang="en-US" sz="2900"/>
          </a:p>
          <a:p>
            <a:pPr>
              <a:buFont typeface="Arial" charset="0"/>
              <a:buChar char="•"/>
            </a:pPr>
            <a:endParaRPr lang="en-US" b="1"/>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457200" y="1905000"/>
            <a:ext cx="7848600" cy="2921000"/>
          </a:xfrm>
        </p:spPr>
        <p:txBody>
          <a:bodyPr>
            <a:normAutofit/>
          </a:bodyPr>
          <a:lstStyle/>
          <a:p>
            <a:pPr>
              <a:buFont typeface="Arial" charset="0"/>
              <a:buChar char="•"/>
            </a:pPr>
            <a:r>
              <a:rPr lang="en-US"/>
              <a:t> </a:t>
            </a:r>
            <a:r>
              <a:rPr lang="en-US" sz="5100"/>
              <a:t>Module 1: Introduction</a:t>
            </a:r>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638175" y="6302375"/>
            <a:ext cx="7848600" cy="2413000"/>
          </a:xfrm>
        </p:spPr>
        <p:txBody>
          <a:bodyPr vert="horz" anchor="b">
            <a:noAutofit/>
          </a:bodyPr>
          <a:lstStyle/>
          <a:p>
            <a:r>
              <a:rPr lang="en-US" sz="2800" b="1"/>
              <a:t>Module 1</a:t>
            </a:r>
            <a:r>
              <a:rPr lang="en-US" sz="2800"/>
              <a:t>:  </a:t>
            </a:r>
            <a:r>
              <a:rPr lang="en-US" sz="2800" b="1"/>
              <a:t>Asset Conversion Cycle and How it is Financed</a:t>
            </a:r>
            <a:endParaRPr lang="en-US" sz="2800" b="1">
              <a:solidFill>
                <a:srgbClr val="443329"/>
              </a:solidFill>
              <a:latin typeface="Franklin Gothic Book"/>
            </a:endParaRPr>
          </a:p>
          <a:p>
            <a:pPr>
              <a:buFont typeface="Arial" charset="0"/>
              <a:buChar char="•"/>
            </a:pPr>
            <a:r>
              <a:rPr lang="en-US" sz="2800"/>
              <a:t>- Every business has an operating cycle and a capital investment cycle.</a:t>
            </a:r>
          </a:p>
          <a:p>
            <a:pPr>
              <a:buFont typeface="Arial" charset="0"/>
              <a:buChar char="•"/>
            </a:pPr>
            <a:r>
              <a:rPr lang="en-US" sz="2800"/>
              <a:t>= The cycle in some businesses are longer than others</a:t>
            </a:r>
          </a:p>
          <a:p>
            <a:pPr>
              <a:buFont typeface="Arial" charset="0"/>
              <a:buChar char="•"/>
            </a:pPr>
            <a:endParaRPr lang="en-US" sz="8000"/>
          </a:p>
          <a:p>
            <a:pPr>
              <a:buFont typeface="Arial" charset="0"/>
              <a:buChar char="•"/>
            </a:pPr>
            <a:endParaRPr lang="en-US" sz="2000"/>
          </a:p>
          <a:p>
            <a:pPr>
              <a:buFont typeface="Arial" charset="0"/>
              <a:buChar char="•"/>
            </a:pPr>
            <a:endParaRPr lang="en-US" sz="2000"/>
          </a:p>
          <a:p>
            <a:pPr>
              <a:buFont typeface="Arial" charset="0"/>
              <a:buChar char="•"/>
            </a:pPr>
            <a:endParaRPr lang="en-US" sz="2000"/>
          </a:p>
          <a:p>
            <a:pPr>
              <a:buFont typeface="Arial" charset="0"/>
              <a:buChar char="•"/>
            </a:pPr>
            <a:endParaRPr lang="en-US" sz="2900"/>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533400" y="4445000"/>
            <a:ext cx="7848600" cy="1270000"/>
          </a:xfrm>
        </p:spPr>
        <p:txBody>
          <a:bodyPr>
            <a:normAutofit fontScale="25000" lnSpcReduction="20000"/>
          </a:bodyPr>
          <a:lstStyle/>
          <a:p>
            <a:r>
              <a:rPr lang="en-US" sz="8000" b="1"/>
              <a:t>Module 1</a:t>
            </a:r>
            <a:r>
              <a:rPr lang="en-US" sz="8000"/>
              <a:t>:  </a:t>
            </a:r>
            <a:r>
              <a:rPr lang="en-US" sz="8000" b="1"/>
              <a:t>Section 2</a:t>
            </a:r>
            <a:r>
              <a:rPr lang="en-US" sz="8000"/>
              <a:t>: </a:t>
            </a:r>
            <a:r>
              <a:rPr lang="en-US" sz="8000" b="1"/>
              <a:t>Business Financing Needs</a:t>
            </a:r>
          </a:p>
          <a:p>
            <a:pPr>
              <a:buFont typeface="Arial" charset="0"/>
              <a:buChar char="•"/>
            </a:pPr>
            <a:endParaRPr lang="en-US" sz="8000"/>
          </a:p>
          <a:p>
            <a:pPr>
              <a:buFont typeface="Arial" charset="0"/>
              <a:buChar char="•"/>
            </a:pPr>
            <a:r>
              <a:rPr lang="en-US" sz="8000"/>
              <a:t>- </a:t>
            </a:r>
            <a:r>
              <a:rPr lang="en-US" sz="8000" b="1" u="sng"/>
              <a:t>Current Assets</a:t>
            </a:r>
            <a:r>
              <a:rPr lang="en-US" sz="8000"/>
              <a:t>: In business trade transactions there is a financing need that is originated from the process of completing the asset conversion cycle.</a:t>
            </a:r>
          </a:p>
          <a:p>
            <a:pPr>
              <a:buFont typeface="Arial" charset="0"/>
              <a:buChar char="•"/>
            </a:pPr>
            <a:r>
              <a:rPr lang="en-US" sz="8000"/>
              <a:t> There are three (3) types of financing:</a:t>
            </a:r>
          </a:p>
          <a:p>
            <a:pPr>
              <a:buFont typeface="Arial" charset="0"/>
              <a:buChar char="•"/>
            </a:pPr>
            <a:r>
              <a:rPr lang="en-US" sz="8000"/>
              <a:t> 1. </a:t>
            </a:r>
            <a:r>
              <a:rPr lang="en-US" sz="8000" b="1"/>
              <a:t>Spontaneous financing</a:t>
            </a:r>
            <a:r>
              <a:rPr lang="en-US" sz="8000"/>
              <a:t>: Portion of trading assets (receivables and inventory) financed by trade credit and accrued expenses.</a:t>
            </a:r>
          </a:p>
          <a:p>
            <a:pPr>
              <a:buFont typeface="Arial" charset="0"/>
              <a:buChar char="•"/>
            </a:pPr>
            <a:r>
              <a:rPr lang="en-US" sz="8000"/>
              <a:t>2. </a:t>
            </a:r>
            <a:r>
              <a:rPr lang="en-US" sz="8000" b="1"/>
              <a:t>Permanent Financing</a:t>
            </a:r>
            <a:r>
              <a:rPr lang="en-US" sz="8000"/>
              <a:t>: This need arises from the overlapping of asset conversion cycles as companies must have inventory available in each stage of production . This allows companies to have  new cycles before the previous cycle has been completed.</a:t>
            </a:r>
          </a:p>
          <a:p>
            <a:pPr>
              <a:buFont typeface="Arial" charset="0"/>
              <a:buChar char="•"/>
            </a:pPr>
            <a:endParaRPr lang="en-US" sz="8000"/>
          </a:p>
          <a:p>
            <a:pPr>
              <a:buFont typeface="Arial" charset="0"/>
              <a:buChar char="•"/>
            </a:pPr>
            <a:endParaRPr lang="en-US" sz="2000"/>
          </a:p>
          <a:p>
            <a:pPr>
              <a:buFont typeface="Arial" charset="0"/>
              <a:buChar char="•"/>
            </a:pPr>
            <a:endParaRPr lang="en-US" sz="2000"/>
          </a:p>
          <a:p>
            <a:pPr>
              <a:buFont typeface="Arial" charset="0"/>
              <a:buChar char="•"/>
            </a:pPr>
            <a:endParaRPr lang="en-US" sz="2000"/>
          </a:p>
          <a:p>
            <a:pPr>
              <a:buFont typeface="Arial" charset="0"/>
              <a:buChar char="•"/>
            </a:pPr>
            <a:endParaRPr lang="en-US" sz="2900"/>
          </a:p>
          <a:p>
            <a:pPr>
              <a:buFont typeface="Arial" charset="0"/>
              <a:buChar char="•"/>
            </a:pPr>
            <a:endParaRPr lang="en-US" b="1"/>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533400" y="3619500"/>
            <a:ext cx="7848600" cy="1270000"/>
          </a:xfrm>
        </p:spPr>
        <p:txBody>
          <a:bodyPr>
            <a:normAutofit fontScale="25000" lnSpcReduction="20000"/>
          </a:bodyPr>
          <a:lstStyle/>
          <a:p>
            <a:r>
              <a:rPr lang="en-US" sz="8000" b="1"/>
              <a:t>Module 1</a:t>
            </a:r>
            <a:r>
              <a:rPr lang="en-US" sz="8000"/>
              <a:t>:  </a:t>
            </a:r>
            <a:r>
              <a:rPr lang="en-US" sz="8000" b="1"/>
              <a:t>Section 2</a:t>
            </a:r>
            <a:r>
              <a:rPr lang="en-US" sz="8000"/>
              <a:t>: </a:t>
            </a:r>
            <a:r>
              <a:rPr lang="en-US" sz="8000" b="1"/>
              <a:t>Business Financing Needs</a:t>
            </a:r>
          </a:p>
          <a:p>
            <a:pPr>
              <a:buFont typeface="Arial" charset="0"/>
              <a:buChar char="•"/>
            </a:pPr>
            <a:r>
              <a:rPr lang="en-US" sz="8000"/>
              <a:t>3. </a:t>
            </a:r>
            <a:r>
              <a:rPr lang="en-US" sz="8000" b="1"/>
              <a:t>Increased financing need due to sales growth: </a:t>
            </a:r>
            <a:r>
              <a:rPr lang="en-US" sz="8000"/>
              <a:t>The level of external financing typically increases with the increase in sales volume.</a:t>
            </a:r>
          </a:p>
          <a:p>
            <a:pPr>
              <a:buFont typeface="Arial" charset="0"/>
              <a:buChar char="•"/>
            </a:pPr>
            <a:endParaRPr lang="en-US" sz="8000" b="1"/>
          </a:p>
          <a:p>
            <a:pPr>
              <a:buFont typeface="Arial" charset="0"/>
              <a:buChar char="•"/>
            </a:pPr>
            <a:r>
              <a:rPr lang="en-US" sz="8000"/>
              <a:t>Example: The demand for a company’s product has increased significantly and consequently the level of sales doubled. As a result a company may need to buy twice as such inventory, generate a higher level of accounts receivable due to credit sales and receive additional spontaneous financing. </a:t>
            </a:r>
          </a:p>
          <a:p>
            <a:pPr>
              <a:buFont typeface="Arial" charset="0"/>
              <a:buChar char="•"/>
            </a:pPr>
            <a:r>
              <a:rPr lang="en-US" sz="8000"/>
              <a:t>A graphic representation will be as follows:</a:t>
            </a:r>
          </a:p>
          <a:p>
            <a:pPr>
              <a:buFont typeface="Arial" charset="0"/>
              <a:buChar char="•"/>
            </a:pPr>
            <a:endParaRPr lang="en-US" sz="8000"/>
          </a:p>
          <a:p>
            <a:pPr algn="ctr">
              <a:buFont typeface="Arial" charset="0"/>
              <a:buChar char="•"/>
            </a:pPr>
            <a:endParaRPr lang="en-US" sz="8000"/>
          </a:p>
          <a:p>
            <a:r>
              <a:rPr lang="en-US" sz="8000">
                <a:ln>
                  <a:solidFill>
                    <a:schemeClr val="tx1"/>
                  </a:solidFill>
                </a:ln>
              </a:rPr>
              <a:t>                          Dollars $				Financing need</a:t>
            </a:r>
          </a:p>
          <a:p>
            <a:pPr>
              <a:buFont typeface="Arial" charset="0"/>
              <a:buChar char="•"/>
            </a:pPr>
            <a:endParaRPr lang="en-US" sz="2000"/>
          </a:p>
          <a:p>
            <a:pPr>
              <a:buFont typeface="Arial" charset="0"/>
              <a:buChar char="•"/>
            </a:pPr>
            <a:endParaRPr lang="en-US" sz="2000"/>
          </a:p>
          <a:p>
            <a:pPr>
              <a:buFont typeface="Arial" charset="0"/>
              <a:buChar char="•"/>
            </a:pPr>
            <a:endParaRPr lang="en-US" sz="2000"/>
          </a:p>
          <a:p>
            <a:pPr>
              <a:buFont typeface="Arial" charset="0"/>
              <a:buChar char="•"/>
            </a:pPr>
            <a:endParaRPr lang="en-US" sz="2900"/>
          </a:p>
          <a:p>
            <a:pPr>
              <a:buFont typeface="Arial" charset="0"/>
              <a:buChar char="•"/>
            </a:pPr>
            <a:endParaRPr lang="en-US" b="1"/>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endParaRPr lang="en-US"/>
          </a:p>
        </p:txBody>
      </p:sp>
      <p:cxnSp>
        <p:nvCxnSpPr>
          <p:cNvPr id="5" name="Straight Connector 4"/>
          <p:cNvCxnSpPr/>
          <p:nvPr/>
        </p:nvCxnSpPr>
        <p:spPr>
          <a:xfrm>
            <a:off x="3505200" y="3683000"/>
            <a:ext cx="0" cy="127000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3429000" y="4953000"/>
            <a:ext cx="2590800"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flipV="1">
            <a:off x="3505200" y="3746500"/>
            <a:ext cx="1524000" cy="114300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flipV="1">
            <a:off x="3429000" y="4000500"/>
            <a:ext cx="1981200" cy="889000"/>
          </a:xfrm>
          <a:prstGeom prst="line">
            <a:avLst/>
          </a:prstGeom>
        </p:spPr>
        <p:style>
          <a:lnRef idx="2">
            <a:schemeClr val="accent6"/>
          </a:lnRef>
          <a:fillRef idx="0">
            <a:schemeClr val="accent6"/>
          </a:fillRef>
          <a:effectRef idx="1">
            <a:schemeClr val="accent6"/>
          </a:effectRef>
          <a:fontRef idx="minor">
            <a:schemeClr val="tx1"/>
          </a:fontRef>
        </p:style>
      </p:cxnSp>
      <p:sp>
        <p:nvSpPr>
          <p:cNvPr id="17" name="TextBox 16"/>
          <p:cNvSpPr txBox="1"/>
          <p:nvPr/>
        </p:nvSpPr>
        <p:spPr>
          <a:xfrm>
            <a:off x="5257800" y="3492500"/>
            <a:ext cx="1219200" cy="369332"/>
          </a:xfrm>
          <a:prstGeom prst="rect">
            <a:avLst/>
          </a:prstGeom>
          <a:noFill/>
        </p:spPr>
        <p:txBody>
          <a:bodyPr wrap="square" rtlCol="0">
            <a:spAutoFit/>
          </a:bodyPr>
          <a:lstStyle/>
          <a:p>
            <a:r>
              <a:rPr lang="en-US" b="1"/>
              <a:t>Sales</a:t>
            </a:r>
          </a:p>
        </p:txBody>
      </p:sp>
      <p:sp>
        <p:nvSpPr>
          <p:cNvPr id="18" name="TextBox 17"/>
          <p:cNvSpPr txBox="1"/>
          <p:nvPr/>
        </p:nvSpPr>
        <p:spPr>
          <a:xfrm>
            <a:off x="5410200" y="5080000"/>
            <a:ext cx="1524000" cy="369332"/>
          </a:xfrm>
          <a:prstGeom prst="rect">
            <a:avLst/>
          </a:prstGeom>
          <a:noFill/>
        </p:spPr>
        <p:txBody>
          <a:bodyPr wrap="square" rtlCol="0">
            <a:spAutoFit/>
          </a:bodyPr>
          <a:lstStyle/>
          <a:p>
            <a:r>
              <a:rPr lang="en-US" b="1"/>
              <a:t>Years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609600" y="3683000"/>
            <a:ext cx="7848600" cy="1270000"/>
          </a:xfrm>
        </p:spPr>
        <p:txBody>
          <a:bodyPr>
            <a:normAutofit fontScale="25000" lnSpcReduction="20000"/>
          </a:bodyPr>
          <a:lstStyle/>
          <a:p>
            <a:r>
              <a:rPr lang="en-US" sz="8000" b="1"/>
              <a:t>Module 1</a:t>
            </a:r>
            <a:r>
              <a:rPr lang="en-US" sz="8000"/>
              <a:t>:  </a:t>
            </a:r>
            <a:r>
              <a:rPr lang="en-US" sz="8000" b="1"/>
              <a:t>Section 2</a:t>
            </a:r>
            <a:r>
              <a:rPr lang="en-US" sz="8000"/>
              <a:t>: </a:t>
            </a:r>
            <a:r>
              <a:rPr lang="en-US" sz="8000" b="1"/>
              <a:t>Business Financing Needs</a:t>
            </a:r>
          </a:p>
          <a:p>
            <a:pPr>
              <a:buFont typeface="Arial" charset="0"/>
              <a:buChar char="•"/>
            </a:pPr>
            <a:endParaRPr lang="en-US" sz="8000"/>
          </a:p>
          <a:p>
            <a:pPr>
              <a:buFont typeface="Arial" charset="0"/>
              <a:buChar char="•"/>
            </a:pPr>
            <a:r>
              <a:rPr lang="en-US" sz="8000"/>
              <a:t>- In an optimistic scenario a company should be able to support part of this growth internally with the profits generated from the business . However profits are normally a small percentage of the company’s total sales (revenues).</a:t>
            </a:r>
          </a:p>
          <a:p>
            <a:pPr>
              <a:buFont typeface="Arial" charset="0"/>
              <a:buChar char="•"/>
            </a:pPr>
            <a:r>
              <a:rPr lang="en-US" sz="8000"/>
              <a:t>In scenarios of rapid growth bank borrowings is one of the major source of financing.</a:t>
            </a:r>
          </a:p>
          <a:p>
            <a:pPr>
              <a:buFont typeface="Arial" charset="0"/>
              <a:buChar char="•"/>
            </a:pPr>
            <a:r>
              <a:rPr lang="en-US" sz="8000"/>
              <a:t>It is expected that as the growth in sales stabilizes, the level of profits retained by the business should be able to support financing needs and ales growth.</a:t>
            </a:r>
          </a:p>
          <a:p>
            <a:pPr>
              <a:buFont typeface="Arial" charset="0"/>
              <a:buChar char="•"/>
            </a:pPr>
            <a:endParaRPr lang="en-US" sz="2000"/>
          </a:p>
          <a:p>
            <a:pPr>
              <a:buFont typeface="Arial" charset="0"/>
              <a:buChar char="•"/>
            </a:pPr>
            <a:endParaRPr lang="en-US" sz="2000"/>
          </a:p>
          <a:p>
            <a:pPr>
              <a:buFont typeface="Arial" charset="0"/>
              <a:buChar char="•"/>
            </a:pPr>
            <a:endParaRPr lang="en-US" sz="2000"/>
          </a:p>
          <a:p>
            <a:pPr>
              <a:buFont typeface="Arial" charset="0"/>
              <a:buChar char="•"/>
            </a:pPr>
            <a:endParaRPr lang="en-US" sz="2900"/>
          </a:p>
          <a:p>
            <a:pPr>
              <a:buFont typeface="Arial" charset="0"/>
              <a:buChar char="•"/>
            </a:pPr>
            <a:endParaRPr lang="en-US" b="1"/>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609600" y="4114800"/>
            <a:ext cx="7848600" cy="1270000"/>
          </a:xfrm>
        </p:spPr>
        <p:txBody>
          <a:bodyPr>
            <a:normAutofit fontScale="25000" lnSpcReduction="20000"/>
          </a:bodyPr>
          <a:lstStyle/>
          <a:p>
            <a:r>
              <a:rPr lang="en-US" sz="8000" b="1" dirty="0"/>
              <a:t>Module 1</a:t>
            </a:r>
            <a:r>
              <a:rPr lang="en-US" sz="8000" dirty="0"/>
              <a:t>:  </a:t>
            </a:r>
            <a:r>
              <a:rPr lang="en-US" sz="8000" b="1" dirty="0"/>
              <a:t>Section 2</a:t>
            </a:r>
            <a:r>
              <a:rPr lang="en-US" sz="8000" dirty="0"/>
              <a:t>: </a:t>
            </a:r>
            <a:r>
              <a:rPr lang="en-US" sz="8000" b="1" dirty="0"/>
              <a:t>Business Financing Needs</a:t>
            </a:r>
          </a:p>
          <a:p>
            <a:pPr>
              <a:buFont typeface="Arial" charset="0"/>
              <a:buChar char="•"/>
            </a:pPr>
            <a:endParaRPr lang="en-US" sz="8000" dirty="0"/>
          </a:p>
          <a:p>
            <a:pPr>
              <a:buFont typeface="Arial" charset="0"/>
              <a:buChar char="•"/>
            </a:pPr>
            <a:r>
              <a:rPr lang="en-US" sz="8000" b="1" dirty="0"/>
              <a:t>Seasonal financing needs</a:t>
            </a:r>
            <a:r>
              <a:rPr lang="en-US" sz="8000" dirty="0"/>
              <a:t>:  This need arises in companies where the funding needs will present in different times of the year.</a:t>
            </a:r>
          </a:p>
          <a:p>
            <a:pPr>
              <a:buFont typeface="Arial" charset="0"/>
              <a:buChar char="•"/>
            </a:pPr>
            <a:r>
              <a:rPr lang="en-US" sz="8000" dirty="0"/>
              <a:t>- This seasonal increase in funding need may be due to the seasonal  nature of the sales or because inventories can only be purchased at certain times during the year.</a:t>
            </a:r>
          </a:p>
          <a:p>
            <a:pPr>
              <a:buFont typeface="Arial" charset="0"/>
              <a:buChar char="•"/>
            </a:pPr>
            <a:r>
              <a:rPr lang="en-US" sz="8000" dirty="0"/>
              <a:t>This need introduces. the concept of seasonality of demand and supply.</a:t>
            </a:r>
          </a:p>
          <a:p>
            <a:pPr>
              <a:buFont typeface="Arial" charset="0"/>
              <a:buChar char="•"/>
            </a:pPr>
            <a:endParaRPr lang="en-US" sz="8000" dirty="0"/>
          </a:p>
          <a:p>
            <a:pPr>
              <a:buFont typeface="Arial" charset="0"/>
              <a:buChar char="•"/>
            </a:pPr>
            <a:endParaRPr lang="en-US" sz="2000" dirty="0"/>
          </a:p>
          <a:p>
            <a:pPr>
              <a:buFont typeface="Arial" charset="0"/>
              <a:buChar char="•"/>
            </a:pPr>
            <a:r>
              <a:rPr lang="en-US" sz="2000" dirty="0"/>
              <a:t> </a:t>
            </a:r>
            <a:r>
              <a:rPr lang="en-US" sz="2000" dirty="0" err="1"/>
              <a:t>th</a:t>
            </a:r>
            <a:endParaRPr lang="en-US" sz="2000" dirty="0"/>
          </a:p>
          <a:p>
            <a:pPr>
              <a:buFont typeface="Arial" charset="0"/>
              <a:buChar char="•"/>
            </a:pPr>
            <a:endParaRPr lang="en-US" sz="2000" dirty="0"/>
          </a:p>
          <a:p>
            <a:pPr>
              <a:buFont typeface="Arial" charset="0"/>
              <a:buChar char="•"/>
            </a:pPr>
            <a:endParaRPr lang="en-US" sz="2900" dirty="0"/>
          </a:p>
          <a:p>
            <a:pPr>
              <a:buFont typeface="Arial" charset="0"/>
              <a:buChar char="•"/>
            </a:pPr>
            <a:endParaRPr lang="en-US" b="1" dirty="0"/>
          </a:p>
          <a:p>
            <a:pPr>
              <a:buFont typeface="Arial" charset="0"/>
              <a:buChar char="•"/>
            </a:pPr>
            <a:endParaRPr lang="en-US" dirty="0"/>
          </a:p>
          <a:p>
            <a:pPr>
              <a:buFont typeface="Arial" charset="0"/>
              <a:buChar char="•"/>
            </a:pPr>
            <a:endParaRPr lang="en-US" dirty="0"/>
          </a:p>
          <a:p>
            <a:pPr>
              <a:buFont typeface="Arial" charset="0"/>
              <a:buChar char="•"/>
            </a:pPr>
            <a:endParaRPr lang="en-US" dirty="0"/>
          </a:p>
          <a:p>
            <a:pPr>
              <a:buFont typeface="Arial" charset="0"/>
              <a:buChar char="•"/>
            </a:pPr>
            <a:endParaRPr lang="en-US" dirty="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584200" y="4648200"/>
            <a:ext cx="7848600" cy="1270000"/>
          </a:xfrm>
        </p:spPr>
        <p:txBody>
          <a:bodyPr>
            <a:normAutofit fontScale="25000" lnSpcReduction="20000"/>
          </a:bodyPr>
          <a:lstStyle/>
          <a:p>
            <a:r>
              <a:rPr lang="en-US" sz="8000" b="1" dirty="0"/>
              <a:t>Module 1</a:t>
            </a:r>
            <a:r>
              <a:rPr lang="en-US" sz="8000" dirty="0"/>
              <a:t>:  </a:t>
            </a:r>
            <a:r>
              <a:rPr lang="en-US" sz="8000" b="1" dirty="0"/>
              <a:t>Section 2</a:t>
            </a:r>
            <a:r>
              <a:rPr lang="en-US" sz="8000" dirty="0"/>
              <a:t>: </a:t>
            </a:r>
            <a:r>
              <a:rPr lang="en-US" sz="8000" b="1" dirty="0"/>
              <a:t>Business Financing Needs</a:t>
            </a:r>
          </a:p>
          <a:p>
            <a:pPr>
              <a:buFont typeface="Arial" charset="0"/>
              <a:buChar char="•"/>
            </a:pPr>
            <a:endParaRPr lang="en-US" sz="8000" dirty="0"/>
          </a:p>
          <a:p>
            <a:pPr>
              <a:buFont typeface="Arial" charset="0"/>
              <a:buChar char="•"/>
            </a:pPr>
            <a:r>
              <a:rPr lang="en-US" sz="8000" b="1" dirty="0"/>
              <a:t>Financing need arising from slowdown of inventory and/or account s receivable.:</a:t>
            </a:r>
          </a:p>
          <a:p>
            <a:pPr>
              <a:buFont typeface="Arial" charset="0"/>
              <a:buChar char="•"/>
            </a:pPr>
            <a:r>
              <a:rPr lang="en-US" sz="8000" b="1" dirty="0"/>
              <a:t>- </a:t>
            </a:r>
            <a:r>
              <a:rPr lang="en-US" sz="8000" dirty="0"/>
              <a:t>For manufacturers, wholesalers and retailers the investment in </a:t>
            </a:r>
          </a:p>
          <a:p>
            <a:pPr>
              <a:buFont typeface="Arial" charset="0"/>
              <a:buChar char="•"/>
            </a:pPr>
            <a:r>
              <a:rPr lang="en-US" sz="8000" dirty="0"/>
              <a:t>   inventory is typically 20-35% of the total asset investments.</a:t>
            </a:r>
          </a:p>
          <a:p>
            <a:pPr>
              <a:buFont typeface="Arial" charset="0"/>
              <a:buChar char="•"/>
            </a:pPr>
            <a:r>
              <a:rPr lang="en-US" sz="8000" b="1" dirty="0"/>
              <a:t>- </a:t>
            </a:r>
            <a:r>
              <a:rPr lang="en-US" sz="8000" dirty="0"/>
              <a:t>Inventory is typically broken down into three (3) major components</a:t>
            </a:r>
          </a:p>
          <a:p>
            <a:pPr>
              <a:buFont typeface="Arial" charset="0"/>
              <a:buChar char="•"/>
            </a:pPr>
            <a:r>
              <a:rPr lang="en-US" sz="8000" dirty="0"/>
              <a:t>  as follows:</a:t>
            </a:r>
          </a:p>
          <a:p>
            <a:pPr>
              <a:buFont typeface="Arial" charset="0"/>
              <a:buChar char="•"/>
            </a:pPr>
            <a:r>
              <a:rPr lang="en-US" sz="8000" dirty="0"/>
              <a:t>a. Raw materials</a:t>
            </a:r>
          </a:p>
          <a:p>
            <a:pPr>
              <a:buFont typeface="Arial" charset="0"/>
              <a:buChar char="•"/>
            </a:pPr>
            <a:r>
              <a:rPr lang="en-US" sz="8000" dirty="0"/>
              <a:t>b. Work in Progress</a:t>
            </a:r>
          </a:p>
          <a:p>
            <a:pPr>
              <a:buFont typeface="Arial" charset="0"/>
              <a:buChar char="•"/>
            </a:pPr>
            <a:r>
              <a:rPr lang="en-US" sz="8000" dirty="0"/>
              <a:t>c. Finished goods</a:t>
            </a:r>
          </a:p>
          <a:p>
            <a:pPr>
              <a:buFont typeface="Arial" charset="0"/>
              <a:buChar char="•"/>
            </a:pPr>
            <a:endParaRPr lang="en-US" sz="8000" dirty="0"/>
          </a:p>
          <a:p>
            <a:pPr>
              <a:buFont typeface="Arial" charset="0"/>
              <a:buChar char="•"/>
            </a:pPr>
            <a:endParaRPr lang="en-US" sz="2000" dirty="0"/>
          </a:p>
          <a:p>
            <a:pPr>
              <a:buFont typeface="Arial" charset="0"/>
              <a:buChar char="•"/>
            </a:pPr>
            <a:r>
              <a:rPr lang="en-US" sz="2000" dirty="0"/>
              <a:t> </a:t>
            </a:r>
            <a:r>
              <a:rPr lang="en-US" sz="2000" dirty="0" err="1"/>
              <a:t>th</a:t>
            </a:r>
            <a:endParaRPr lang="en-US" sz="2000" dirty="0"/>
          </a:p>
          <a:p>
            <a:pPr>
              <a:buFont typeface="Arial" charset="0"/>
              <a:buChar char="•"/>
            </a:pPr>
            <a:endParaRPr lang="en-US" sz="2000" dirty="0"/>
          </a:p>
          <a:p>
            <a:pPr>
              <a:buFont typeface="Arial" charset="0"/>
              <a:buChar char="•"/>
            </a:pPr>
            <a:endParaRPr lang="en-US" sz="2900" dirty="0"/>
          </a:p>
          <a:p>
            <a:pPr>
              <a:buFont typeface="Arial" charset="0"/>
              <a:buChar char="•"/>
            </a:pPr>
            <a:endParaRPr lang="en-US" b="1" dirty="0"/>
          </a:p>
          <a:p>
            <a:pPr>
              <a:buFont typeface="Arial" charset="0"/>
              <a:buChar char="•"/>
            </a:pPr>
            <a:endParaRPr lang="en-US" dirty="0"/>
          </a:p>
          <a:p>
            <a:pPr>
              <a:buFont typeface="Arial" charset="0"/>
              <a:buChar char="•"/>
            </a:pPr>
            <a:endParaRPr lang="en-US" dirty="0"/>
          </a:p>
          <a:p>
            <a:pPr>
              <a:buFont typeface="Arial" charset="0"/>
              <a:buChar char="•"/>
            </a:pPr>
            <a:endParaRPr lang="en-US" dirty="0"/>
          </a:p>
          <a:p>
            <a:pPr>
              <a:buFont typeface="Arial" charset="0"/>
              <a:buChar char="•"/>
            </a:pPr>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914400" y="3937000"/>
            <a:ext cx="7848600" cy="1270000"/>
          </a:xfrm>
        </p:spPr>
        <p:txBody>
          <a:bodyPr>
            <a:normAutofit fontScale="25000" lnSpcReduction="20000"/>
          </a:bodyPr>
          <a:lstStyle/>
          <a:p>
            <a:r>
              <a:rPr lang="en-US" sz="8000" b="1"/>
              <a:t>Module 1</a:t>
            </a:r>
            <a:r>
              <a:rPr lang="en-US" sz="8000"/>
              <a:t>:  </a:t>
            </a:r>
            <a:r>
              <a:rPr lang="en-US" sz="8000" b="1"/>
              <a:t>Section 2</a:t>
            </a:r>
            <a:r>
              <a:rPr lang="en-US" sz="8000"/>
              <a:t>: </a:t>
            </a:r>
            <a:r>
              <a:rPr lang="en-US" sz="8000" b="1"/>
              <a:t>Business Financing Needs</a:t>
            </a:r>
          </a:p>
          <a:p>
            <a:pPr>
              <a:buFont typeface="Arial" charset="0"/>
              <a:buChar char="•"/>
            </a:pPr>
            <a:endParaRPr lang="en-US" sz="8000"/>
          </a:p>
          <a:p>
            <a:pPr>
              <a:buFont typeface="Arial" charset="0"/>
              <a:buChar char="•"/>
            </a:pPr>
            <a:r>
              <a:rPr lang="en-US" sz="8000"/>
              <a:t>A careful evaluation of a company’s inventory components is essential to determine potential increasing funding needs arising from poor inventory management. </a:t>
            </a:r>
          </a:p>
          <a:p>
            <a:pPr>
              <a:buFont typeface="Arial" charset="0"/>
              <a:buChar char="•"/>
            </a:pPr>
            <a:r>
              <a:rPr lang="en-US" sz="8000"/>
              <a:t>Evaluation of the inventory breakdown may point out an imbalance that could indicate  problems in the company’s ability to liquidate inventory.</a:t>
            </a:r>
          </a:p>
          <a:p>
            <a:pPr>
              <a:buFont typeface="Arial" charset="0"/>
              <a:buChar char="•"/>
            </a:pPr>
            <a:endParaRPr lang="en-US" sz="8000"/>
          </a:p>
          <a:p>
            <a:pPr>
              <a:buFont typeface="Arial" charset="0"/>
              <a:buChar char="•"/>
            </a:pPr>
            <a:endParaRPr lang="en-US" sz="8000"/>
          </a:p>
          <a:p>
            <a:pPr>
              <a:buFont typeface="Arial" charset="0"/>
              <a:buChar char="•"/>
            </a:pPr>
            <a:endParaRPr lang="en-US" sz="8000"/>
          </a:p>
          <a:p>
            <a:pPr>
              <a:buFont typeface="Arial" charset="0"/>
              <a:buChar char="•"/>
            </a:pPr>
            <a:endParaRPr lang="en-US" sz="2000"/>
          </a:p>
          <a:p>
            <a:pPr>
              <a:buFont typeface="Arial" charset="0"/>
              <a:buChar char="•"/>
            </a:pPr>
            <a:r>
              <a:rPr lang="en-US" sz="2000"/>
              <a:t> </a:t>
            </a:r>
            <a:r>
              <a:rPr lang="en-US" sz="2000" err="1"/>
              <a:t>th</a:t>
            </a:r>
            <a:endParaRPr lang="en-US" sz="2000"/>
          </a:p>
          <a:p>
            <a:pPr>
              <a:buFont typeface="Arial" charset="0"/>
              <a:buChar char="•"/>
            </a:pPr>
            <a:endParaRPr lang="en-US" sz="2000"/>
          </a:p>
          <a:p>
            <a:pPr>
              <a:buFont typeface="Arial" charset="0"/>
              <a:buChar char="•"/>
            </a:pPr>
            <a:endParaRPr lang="en-US" sz="2900"/>
          </a:p>
          <a:p>
            <a:pPr>
              <a:buFont typeface="Arial" charset="0"/>
              <a:buChar char="•"/>
            </a:pPr>
            <a:endParaRPr lang="en-US" b="1"/>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914400" y="3492500"/>
            <a:ext cx="7848600" cy="1270000"/>
          </a:xfrm>
        </p:spPr>
        <p:txBody>
          <a:bodyPr>
            <a:normAutofit fontScale="25000" lnSpcReduction="20000"/>
          </a:bodyPr>
          <a:lstStyle/>
          <a:p>
            <a:r>
              <a:rPr lang="en-US" sz="8000" b="1"/>
              <a:t>Module 1</a:t>
            </a:r>
            <a:r>
              <a:rPr lang="en-US" sz="8000"/>
              <a:t>:  </a:t>
            </a:r>
            <a:r>
              <a:rPr lang="en-US" sz="8000" b="1"/>
              <a:t>Section 2</a:t>
            </a:r>
            <a:r>
              <a:rPr lang="en-US" sz="8000"/>
              <a:t>: </a:t>
            </a:r>
            <a:r>
              <a:rPr lang="en-US" sz="8000" b="1"/>
              <a:t>Business Financing Needs</a:t>
            </a:r>
          </a:p>
          <a:p>
            <a:pPr>
              <a:buFont typeface="Arial" charset="0"/>
              <a:buChar char="•"/>
            </a:pPr>
            <a:endParaRPr lang="en-US" sz="8000"/>
          </a:p>
          <a:p>
            <a:r>
              <a:rPr lang="en-US" sz="8000" b="1"/>
              <a:t>Example 1</a:t>
            </a:r>
            <a:r>
              <a:rPr lang="en-US" sz="8000"/>
              <a:t>: Additional financing needs may arise from:</a:t>
            </a:r>
          </a:p>
          <a:p>
            <a:r>
              <a:rPr lang="en-US" sz="8000"/>
              <a:t>1.  An excessive quantity of raw materials  or</a:t>
            </a:r>
          </a:p>
          <a:p>
            <a:r>
              <a:rPr lang="en-US" sz="8000"/>
              <a:t>2. Inventory build-up as management is speculating on a price </a:t>
            </a:r>
          </a:p>
          <a:p>
            <a:r>
              <a:rPr lang="en-US" sz="8000"/>
              <a:t>     increase in the commodity or </a:t>
            </a:r>
          </a:p>
          <a:p>
            <a:r>
              <a:rPr lang="en-US" sz="8000"/>
              <a:t>3. Implications that management is prudently buying in excess</a:t>
            </a:r>
          </a:p>
          <a:p>
            <a:r>
              <a:rPr lang="en-US" sz="8000"/>
              <a:t>    of current needs in anticipation of a shortage of supply.</a:t>
            </a:r>
          </a:p>
          <a:p>
            <a:pPr>
              <a:buFont typeface="Arial" charset="0"/>
              <a:buChar char="•"/>
            </a:pPr>
            <a:endParaRPr lang="en-US" sz="8000"/>
          </a:p>
          <a:p>
            <a:pPr>
              <a:buFont typeface="Arial" charset="0"/>
              <a:buChar char="•"/>
            </a:pPr>
            <a:endParaRPr lang="en-US" sz="2000"/>
          </a:p>
          <a:p>
            <a:pPr>
              <a:buFont typeface="Arial" charset="0"/>
              <a:buChar char="•"/>
            </a:pPr>
            <a:r>
              <a:rPr lang="en-US" sz="2000"/>
              <a:t> </a:t>
            </a:r>
            <a:r>
              <a:rPr lang="en-US" sz="2000" err="1"/>
              <a:t>th</a:t>
            </a:r>
            <a:endParaRPr lang="en-US" sz="2000"/>
          </a:p>
          <a:p>
            <a:pPr>
              <a:buFont typeface="Arial" charset="0"/>
              <a:buChar char="•"/>
            </a:pPr>
            <a:endParaRPr lang="en-US" sz="2000"/>
          </a:p>
          <a:p>
            <a:pPr>
              <a:buFont typeface="Arial" charset="0"/>
              <a:buChar char="•"/>
            </a:pPr>
            <a:endParaRPr lang="en-US" sz="2900"/>
          </a:p>
          <a:p>
            <a:pPr>
              <a:buFont typeface="Arial" charset="0"/>
              <a:buChar char="•"/>
            </a:pPr>
            <a:endParaRPr lang="en-US" b="1"/>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914400" y="3492500"/>
            <a:ext cx="7848600" cy="1270000"/>
          </a:xfrm>
        </p:spPr>
        <p:txBody>
          <a:bodyPr>
            <a:normAutofit fontScale="25000" lnSpcReduction="20000"/>
          </a:bodyPr>
          <a:lstStyle/>
          <a:p>
            <a:r>
              <a:rPr lang="en-US" sz="8000" b="1"/>
              <a:t>Module 1</a:t>
            </a:r>
            <a:r>
              <a:rPr lang="en-US" sz="8000"/>
              <a:t>:  </a:t>
            </a:r>
            <a:r>
              <a:rPr lang="en-US" sz="8000" b="1"/>
              <a:t>Section 2</a:t>
            </a:r>
            <a:r>
              <a:rPr lang="en-US" sz="8000"/>
              <a:t>: </a:t>
            </a:r>
            <a:r>
              <a:rPr lang="en-US" sz="8000" b="1"/>
              <a:t>Business Financing Needs</a:t>
            </a:r>
          </a:p>
          <a:p>
            <a:pPr>
              <a:buFont typeface="Arial" charset="0"/>
              <a:buChar char="•"/>
            </a:pPr>
            <a:endParaRPr lang="en-US" sz="8000"/>
          </a:p>
          <a:p>
            <a:r>
              <a:rPr lang="en-US" sz="8000" b="1"/>
              <a:t>Example 2</a:t>
            </a:r>
            <a:r>
              <a:rPr lang="en-US" sz="8000"/>
              <a:t>: A large quantity of finished goods in a company’s inventory may indicate:</a:t>
            </a:r>
          </a:p>
          <a:p>
            <a:pPr marL="1371600" indent="-1371600"/>
            <a:r>
              <a:rPr lang="en-US" sz="8000"/>
              <a:t>1. The inventory is unsalable or </a:t>
            </a:r>
          </a:p>
          <a:p>
            <a:pPr marL="1371600" indent="-1371600"/>
            <a:r>
              <a:rPr lang="en-US" sz="8000"/>
              <a:t>2. Has become obsolete</a:t>
            </a:r>
          </a:p>
          <a:p>
            <a:pPr marL="1371600" indent="-1371600"/>
            <a:r>
              <a:rPr lang="en-US" sz="8000"/>
              <a:t>3. The Company may have missed the season in the case of a </a:t>
            </a:r>
          </a:p>
          <a:p>
            <a:pPr marL="1371600" indent="-1371600"/>
            <a:r>
              <a:rPr lang="en-US" sz="8000"/>
              <a:t>     seasonal business or</a:t>
            </a:r>
          </a:p>
          <a:p>
            <a:pPr marL="1371600" indent="-1371600"/>
            <a:r>
              <a:rPr lang="en-US" sz="8000"/>
              <a:t>4. The Company is preparing for a major selling season</a:t>
            </a:r>
          </a:p>
          <a:p>
            <a:pPr>
              <a:buFont typeface="Arial" charset="0"/>
              <a:buChar char="•"/>
            </a:pPr>
            <a:endParaRPr lang="en-US" sz="8000"/>
          </a:p>
          <a:p>
            <a:pPr>
              <a:buFont typeface="Arial" charset="0"/>
              <a:buChar char="•"/>
            </a:pPr>
            <a:endParaRPr lang="en-US" sz="2000"/>
          </a:p>
          <a:p>
            <a:pPr>
              <a:buFont typeface="Arial" charset="0"/>
              <a:buChar char="•"/>
            </a:pPr>
            <a:r>
              <a:rPr lang="en-US" sz="2000"/>
              <a:t> </a:t>
            </a:r>
            <a:r>
              <a:rPr lang="en-US" sz="2000" err="1"/>
              <a:t>th</a:t>
            </a:r>
            <a:endParaRPr lang="en-US" sz="2000"/>
          </a:p>
          <a:p>
            <a:endParaRPr lang="en-US" sz="2900"/>
          </a:p>
          <a:p>
            <a:pPr>
              <a:buFont typeface="Arial" charset="0"/>
              <a:buChar char="•"/>
            </a:pPr>
            <a:endParaRPr lang="en-US" b="1"/>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685800" y="2921000"/>
            <a:ext cx="7848600" cy="1270000"/>
          </a:xfrm>
        </p:spPr>
        <p:txBody>
          <a:bodyPr>
            <a:normAutofit fontScale="25000" lnSpcReduction="20000"/>
          </a:bodyPr>
          <a:lstStyle/>
          <a:p>
            <a:r>
              <a:rPr lang="en-US" sz="8000" b="1"/>
              <a:t>Module 1</a:t>
            </a:r>
            <a:r>
              <a:rPr lang="en-US" sz="8000"/>
              <a:t>:  </a:t>
            </a:r>
            <a:r>
              <a:rPr lang="en-US" sz="8000" b="1"/>
              <a:t>Section 2</a:t>
            </a:r>
            <a:r>
              <a:rPr lang="en-US" sz="8000"/>
              <a:t>: </a:t>
            </a:r>
            <a:r>
              <a:rPr lang="en-US" sz="8000" b="1"/>
              <a:t>Business Financing Needs</a:t>
            </a:r>
          </a:p>
          <a:p>
            <a:pPr>
              <a:buFont typeface="Arial" charset="0"/>
              <a:buChar char="•"/>
            </a:pPr>
            <a:endParaRPr lang="en-US" sz="8000"/>
          </a:p>
          <a:p>
            <a:r>
              <a:rPr lang="en-US" sz="8000" b="1"/>
              <a:t>- </a:t>
            </a:r>
            <a:r>
              <a:rPr lang="en-US" sz="8000"/>
              <a:t>In these situations it is critical to determine what are the company’s</a:t>
            </a:r>
          </a:p>
          <a:p>
            <a:r>
              <a:rPr lang="en-US" sz="8000"/>
              <a:t>Terms provided by trade creditors  and compare those terms with the results of the inventory DOH ratio in order to the additional financing needs.</a:t>
            </a:r>
          </a:p>
          <a:p>
            <a:r>
              <a:rPr lang="en-US" sz="8000"/>
              <a:t>- Information about credit terms may be available  in the credit file or credit agency reports like D&amp;B</a:t>
            </a:r>
          </a:p>
          <a:p>
            <a:pPr>
              <a:buFont typeface="Arial" charset="0"/>
              <a:buChar char="•"/>
            </a:pPr>
            <a:endParaRPr lang="en-US" sz="2000"/>
          </a:p>
          <a:p>
            <a:pPr>
              <a:buFont typeface="Arial" charset="0"/>
              <a:buChar char="•"/>
            </a:pPr>
            <a:r>
              <a:rPr lang="en-US" sz="2000"/>
              <a:t> - </a:t>
            </a:r>
          </a:p>
          <a:p>
            <a:endParaRPr lang="en-US" sz="8000"/>
          </a:p>
          <a:p>
            <a:pPr>
              <a:buFont typeface="Arial" charset="0"/>
              <a:buChar char="•"/>
            </a:pPr>
            <a:endParaRPr lang="en-US" b="1"/>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584200" y="2197100"/>
            <a:ext cx="7848600" cy="3492500"/>
          </a:xfrm>
        </p:spPr>
        <p:txBody>
          <a:bodyPr>
            <a:normAutofit fontScale="85000" lnSpcReduction="10000"/>
          </a:bodyPr>
          <a:lstStyle/>
          <a:p>
            <a:pPr>
              <a:buFont typeface="Arial" charset="0"/>
              <a:buChar char="•"/>
            </a:pPr>
            <a:r>
              <a:rPr lang="en-US" dirty="0"/>
              <a:t>Financial Statements are essentially a substitute for a detailed, day to day knowledge of a business, its operations and its managements</a:t>
            </a:r>
          </a:p>
          <a:p>
            <a:pPr>
              <a:buFont typeface="Arial" charset="0"/>
              <a:buChar char="•"/>
            </a:pPr>
            <a:r>
              <a:rPr lang="en-US" dirty="0"/>
              <a:t>Financial statements are the most useful tools available to bankers for credit analysis</a:t>
            </a:r>
          </a:p>
          <a:p>
            <a:pPr>
              <a:buFont typeface="Arial" charset="0"/>
              <a:buChar char="•"/>
            </a:pPr>
            <a:r>
              <a:rPr lang="en-US" dirty="0"/>
              <a:t>In history, banks made successful loans and were paid back both in principal and interest without having financial statements. However increased banking regulations have increased the need for banks to request financial statements to validate the Borrower.</a:t>
            </a:r>
          </a:p>
          <a:p>
            <a:pPr>
              <a:buFont typeface="Arial" charset="0"/>
              <a:buChar char="•"/>
            </a:pPr>
            <a:r>
              <a:rPr lang="en-US" dirty="0"/>
              <a:t> In the absence of financial statements bankers were reliant on the personal knowledge of their clients, their business activities, management ability, ethics and character.</a:t>
            </a:r>
          </a:p>
          <a:p>
            <a:pPr>
              <a:buFont typeface="Arial" charset="0"/>
              <a:buChar char="•"/>
            </a:pPr>
            <a:endParaRPr lang="en-US" dirty="0"/>
          </a:p>
          <a:p>
            <a:pPr>
              <a:buFont typeface="Arial" charset="0"/>
              <a:buChar char="•"/>
            </a:pPr>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685800" y="1524000"/>
            <a:ext cx="7848600" cy="3746500"/>
          </a:xfrm>
        </p:spPr>
        <p:txBody>
          <a:bodyPr>
            <a:normAutofit fontScale="32500" lnSpcReduction="20000"/>
          </a:bodyPr>
          <a:lstStyle/>
          <a:p>
            <a:r>
              <a:rPr lang="en-US" sz="8000" b="1"/>
              <a:t>Module 1</a:t>
            </a:r>
            <a:r>
              <a:rPr lang="en-US" sz="8000"/>
              <a:t>:  </a:t>
            </a:r>
            <a:r>
              <a:rPr lang="en-US" sz="8000" b="1"/>
              <a:t>Section 2</a:t>
            </a:r>
            <a:r>
              <a:rPr lang="en-US" sz="8000"/>
              <a:t>: </a:t>
            </a:r>
            <a:r>
              <a:rPr lang="en-US" sz="8000" b="1"/>
              <a:t>Business Financing Needs</a:t>
            </a:r>
          </a:p>
          <a:p>
            <a:pPr>
              <a:buFont typeface="Arial" charset="0"/>
              <a:buChar char="•"/>
            </a:pPr>
            <a:endParaRPr lang="en-US" sz="8000"/>
          </a:p>
          <a:p>
            <a:pPr>
              <a:buFontTx/>
              <a:buChar char="-"/>
            </a:pPr>
            <a:r>
              <a:rPr lang="en-US" sz="6200"/>
              <a:t>A slowdown in receivables generates additional financing needs that may require bank funding</a:t>
            </a:r>
          </a:p>
          <a:p>
            <a:pPr>
              <a:buFontTx/>
              <a:buChar char="-"/>
            </a:pPr>
            <a:r>
              <a:rPr lang="en-US" sz="6200"/>
              <a:t>-The payment terms offered by a company to its client vary from industry to industry and are also a function of the type of customer base and the degree of competition.</a:t>
            </a:r>
          </a:p>
          <a:p>
            <a:pPr>
              <a:buFontTx/>
              <a:buChar char="-"/>
            </a:pPr>
            <a:r>
              <a:rPr lang="en-US" sz="6200"/>
              <a:t>- A high degree of competition may indicate the need to grant longer terms in order to establish a competitive advantage.</a:t>
            </a:r>
          </a:p>
          <a:p>
            <a:pPr>
              <a:buFontTx/>
              <a:buChar char="-"/>
            </a:pPr>
            <a:r>
              <a:rPr lang="en-US" sz="6200"/>
              <a:t>Longer terms imply a slower collection of accounts receivable and as such the need for extra external funding.</a:t>
            </a:r>
          </a:p>
          <a:p>
            <a:endParaRPr lang="en-US" sz="8000"/>
          </a:p>
          <a:p>
            <a:pPr>
              <a:buFont typeface="Arial" charset="0"/>
              <a:buChar char="•"/>
            </a:pPr>
            <a:endParaRPr lang="en-US" b="1"/>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609600" y="3429000"/>
            <a:ext cx="7848600" cy="1333500"/>
          </a:xfrm>
        </p:spPr>
        <p:txBody>
          <a:bodyPr>
            <a:normAutofit fontScale="47500" lnSpcReduction="20000"/>
          </a:bodyPr>
          <a:lstStyle/>
          <a:p>
            <a:r>
              <a:rPr lang="en-US" sz="3800" b="1"/>
              <a:t>Module 1</a:t>
            </a:r>
            <a:r>
              <a:rPr lang="en-US" sz="3800"/>
              <a:t>:  </a:t>
            </a:r>
            <a:r>
              <a:rPr lang="en-US" sz="3800" b="1"/>
              <a:t>Section 2</a:t>
            </a:r>
            <a:r>
              <a:rPr lang="en-US" sz="3800"/>
              <a:t>: </a:t>
            </a:r>
            <a:r>
              <a:rPr lang="en-US" sz="3800" b="1"/>
              <a:t>Business Financing Needs</a:t>
            </a:r>
          </a:p>
          <a:p>
            <a:pPr>
              <a:buFont typeface="Arial" charset="0"/>
              <a:buChar char="•"/>
            </a:pPr>
            <a:endParaRPr lang="en-US" sz="2900"/>
          </a:p>
          <a:p>
            <a:r>
              <a:rPr lang="en-US" sz="3200"/>
              <a:t>- While the use of credit terms may help promote sales the additional costs incurred by carrying those receivables may increase the need for external financing. </a:t>
            </a:r>
          </a:p>
          <a:p>
            <a:pPr>
              <a:buFontTx/>
              <a:buChar char="-"/>
            </a:pPr>
            <a:r>
              <a:rPr lang="en-US" sz="3200"/>
              <a:t>- These costs are bookkeeping costs, credit and collection costs</a:t>
            </a:r>
          </a:p>
          <a:p>
            <a:endParaRPr lang="en-US" sz="8000"/>
          </a:p>
          <a:p>
            <a:pPr>
              <a:buFont typeface="Arial" charset="0"/>
              <a:buChar char="•"/>
            </a:pPr>
            <a:endParaRPr lang="en-US" b="1"/>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609600" y="2603500"/>
            <a:ext cx="7848600" cy="2857500"/>
          </a:xfrm>
        </p:spPr>
        <p:txBody>
          <a:bodyPr>
            <a:normAutofit fontScale="32500" lnSpcReduction="20000"/>
          </a:bodyPr>
          <a:lstStyle/>
          <a:p>
            <a:r>
              <a:rPr lang="en-US" sz="6000" b="1"/>
              <a:t>Module 1</a:t>
            </a:r>
            <a:r>
              <a:rPr lang="en-US" sz="6000"/>
              <a:t>:  </a:t>
            </a:r>
            <a:r>
              <a:rPr lang="en-US" sz="6000" b="1"/>
              <a:t>Section 2</a:t>
            </a:r>
            <a:r>
              <a:rPr lang="en-US" sz="6000"/>
              <a:t>: </a:t>
            </a:r>
            <a:r>
              <a:rPr lang="en-US" sz="6000" b="1"/>
              <a:t>Business Financing Needs</a:t>
            </a:r>
          </a:p>
          <a:p>
            <a:pPr>
              <a:buFont typeface="Arial" charset="0"/>
              <a:buChar char="•"/>
            </a:pPr>
            <a:endParaRPr lang="en-US" sz="6000"/>
          </a:p>
          <a:p>
            <a:r>
              <a:rPr lang="en-US" sz="6000" b="1" u="sng"/>
              <a:t>Financing of Non-Current Assets:</a:t>
            </a:r>
          </a:p>
          <a:p>
            <a:r>
              <a:rPr lang="en-US" sz="6000"/>
              <a:t>- The distribution of production equipment necessary in a business is part of a different , yet relaxed cycle named “</a:t>
            </a:r>
            <a:r>
              <a:rPr lang="en-US" sz="6000" b="1" i="1"/>
              <a:t>the capital investment cycle</a:t>
            </a:r>
            <a:r>
              <a:rPr lang="en-US" sz="6000"/>
              <a:t>.”.</a:t>
            </a:r>
          </a:p>
          <a:p>
            <a:r>
              <a:rPr lang="en-US" sz="6000"/>
              <a:t>- This cycle involves the purchase of  fixed assets and other support assets needed to support  operating cycle activities and the recovery of those costs over the costs of several operating cycles.</a:t>
            </a:r>
          </a:p>
          <a:p>
            <a:endParaRPr lang="en-US" sz="8000"/>
          </a:p>
          <a:p>
            <a:pPr>
              <a:buFont typeface="Arial" charset="0"/>
              <a:buChar char="•"/>
            </a:pPr>
            <a:endParaRPr lang="en-US" b="1"/>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685800" y="1460500"/>
            <a:ext cx="7848600" cy="3238500"/>
          </a:xfrm>
        </p:spPr>
        <p:txBody>
          <a:bodyPr>
            <a:normAutofit lnSpcReduction="10000"/>
          </a:bodyPr>
          <a:lstStyle/>
          <a:p>
            <a:r>
              <a:rPr lang="en-US" b="1"/>
              <a:t>Module 1</a:t>
            </a:r>
            <a:r>
              <a:rPr lang="en-US"/>
              <a:t>:  </a:t>
            </a:r>
            <a:r>
              <a:rPr lang="en-US" b="1"/>
              <a:t>Section 2</a:t>
            </a:r>
            <a:r>
              <a:rPr lang="en-US"/>
              <a:t>: </a:t>
            </a:r>
            <a:r>
              <a:rPr lang="en-US" b="1"/>
              <a:t>Business Financing Needs</a:t>
            </a:r>
          </a:p>
          <a:p>
            <a:r>
              <a:rPr lang="en-US" sz="2000" b="1" u="sng"/>
              <a:t>Financing of Non-Current Assets</a:t>
            </a:r>
            <a:r>
              <a:rPr lang="en-US" sz="2900" b="1" u="sng"/>
              <a:t>:</a:t>
            </a:r>
          </a:p>
          <a:p>
            <a:endParaRPr lang="en-US" sz="2900" b="1" u="sng"/>
          </a:p>
          <a:p>
            <a:r>
              <a:rPr lang="en-US" sz="6000"/>
              <a:t>-</a:t>
            </a:r>
            <a:endParaRPr lang="en-US" sz="8000"/>
          </a:p>
          <a:p>
            <a:pPr>
              <a:buFont typeface="Arial" charset="0"/>
              <a:buChar char="•"/>
            </a:pPr>
            <a:endParaRPr lang="en-US" b="1"/>
          </a:p>
          <a:p>
            <a:pPr lvl="8">
              <a:buFont typeface="Arial" charset="0"/>
              <a:buChar char="•"/>
            </a:pPr>
            <a:r>
              <a:rPr lang="en-US"/>
              <a:t>                 </a:t>
            </a:r>
            <a:r>
              <a:rPr lang="en-US" sz="1800" b="1"/>
              <a:t>Cash Recovery</a:t>
            </a:r>
          </a:p>
          <a:p>
            <a:pPr>
              <a:buFont typeface="Arial" charset="0"/>
              <a:buChar char="•"/>
            </a:pPr>
            <a:endParaRPr lang="en-US"/>
          </a:p>
          <a:p>
            <a:endParaRPr lang="en-US"/>
          </a:p>
        </p:txBody>
      </p:sp>
      <p:sp>
        <p:nvSpPr>
          <p:cNvPr id="4" name="Flowchart: Connector 3"/>
          <p:cNvSpPr/>
          <p:nvPr/>
        </p:nvSpPr>
        <p:spPr>
          <a:xfrm>
            <a:off x="2362200" y="2476500"/>
            <a:ext cx="3581400" cy="2730500"/>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819400" y="2159000"/>
            <a:ext cx="2743200" cy="369332"/>
          </a:xfrm>
          <a:prstGeom prst="rect">
            <a:avLst/>
          </a:prstGeom>
          <a:noFill/>
        </p:spPr>
        <p:txBody>
          <a:bodyPr wrap="square" rtlCol="0">
            <a:spAutoFit/>
          </a:bodyPr>
          <a:lstStyle/>
          <a:p>
            <a:r>
              <a:rPr lang="en-US" b="1"/>
              <a:t>Purchase of Equipment</a:t>
            </a:r>
          </a:p>
        </p:txBody>
      </p:sp>
      <p:sp>
        <p:nvSpPr>
          <p:cNvPr id="6" name="TextBox 5"/>
          <p:cNvSpPr txBox="1"/>
          <p:nvPr/>
        </p:nvSpPr>
        <p:spPr>
          <a:xfrm>
            <a:off x="5029200" y="2921000"/>
            <a:ext cx="2057400" cy="369332"/>
          </a:xfrm>
          <a:prstGeom prst="rect">
            <a:avLst/>
          </a:prstGeom>
          <a:noFill/>
        </p:spPr>
        <p:txBody>
          <a:bodyPr wrap="square" rtlCol="0">
            <a:spAutoFit/>
          </a:bodyPr>
          <a:lstStyle/>
          <a:p>
            <a:r>
              <a:rPr lang="en-US" b="1"/>
              <a:t>Operating cycle</a:t>
            </a:r>
          </a:p>
        </p:txBody>
      </p:sp>
      <p:sp>
        <p:nvSpPr>
          <p:cNvPr id="7" name="TextBox 6"/>
          <p:cNvSpPr txBox="1"/>
          <p:nvPr/>
        </p:nvSpPr>
        <p:spPr>
          <a:xfrm>
            <a:off x="3810000" y="4572000"/>
            <a:ext cx="2438400" cy="369332"/>
          </a:xfrm>
          <a:prstGeom prst="rect">
            <a:avLst/>
          </a:prstGeom>
          <a:noFill/>
        </p:spPr>
        <p:txBody>
          <a:bodyPr wrap="square" rtlCol="0">
            <a:spAutoFit/>
          </a:bodyPr>
          <a:lstStyle/>
          <a:p>
            <a:r>
              <a:rPr lang="en-US" b="1"/>
              <a:t>Operating cycle</a:t>
            </a:r>
          </a:p>
        </p:txBody>
      </p:sp>
      <p:sp>
        <p:nvSpPr>
          <p:cNvPr id="8" name="TextBox 7"/>
          <p:cNvSpPr txBox="1"/>
          <p:nvPr/>
        </p:nvSpPr>
        <p:spPr>
          <a:xfrm>
            <a:off x="2514600" y="3556000"/>
            <a:ext cx="1905000" cy="369332"/>
          </a:xfrm>
          <a:prstGeom prst="rect">
            <a:avLst/>
          </a:prstGeom>
          <a:noFill/>
        </p:spPr>
        <p:txBody>
          <a:bodyPr wrap="square" rtlCol="0">
            <a:spAutoFit/>
          </a:bodyPr>
          <a:lstStyle/>
          <a:p>
            <a:r>
              <a:rPr lang="en-US" b="1"/>
              <a:t>Operating cycle</a:t>
            </a:r>
          </a:p>
        </p:txBody>
      </p:sp>
      <p:sp>
        <p:nvSpPr>
          <p:cNvPr id="9" name="TextBox 8"/>
          <p:cNvSpPr txBox="1"/>
          <p:nvPr/>
        </p:nvSpPr>
        <p:spPr>
          <a:xfrm>
            <a:off x="1905000" y="2730500"/>
            <a:ext cx="1905000" cy="369332"/>
          </a:xfrm>
          <a:prstGeom prst="rect">
            <a:avLst/>
          </a:prstGeom>
          <a:noFill/>
        </p:spPr>
        <p:txBody>
          <a:bodyPr wrap="square" rtlCol="0">
            <a:spAutoFit/>
          </a:bodyPr>
          <a:lstStyle/>
          <a:p>
            <a:r>
              <a:rPr lang="en-US" b="1"/>
              <a:t>Cash</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609600" y="2603500"/>
            <a:ext cx="7848600" cy="2857500"/>
          </a:xfrm>
        </p:spPr>
        <p:txBody>
          <a:bodyPr>
            <a:normAutofit fontScale="25000" lnSpcReduction="20000"/>
          </a:bodyPr>
          <a:lstStyle/>
          <a:p>
            <a:r>
              <a:rPr lang="en-US" sz="6000" b="1"/>
              <a:t>Module 1</a:t>
            </a:r>
            <a:r>
              <a:rPr lang="en-US" sz="6000"/>
              <a:t>:  </a:t>
            </a:r>
            <a:r>
              <a:rPr lang="en-US" sz="6000" b="1"/>
              <a:t>Section 2</a:t>
            </a:r>
            <a:r>
              <a:rPr lang="en-US" sz="6000"/>
              <a:t>: </a:t>
            </a:r>
            <a:r>
              <a:rPr lang="en-US" sz="6000" b="1"/>
              <a:t>Business Financing Needs</a:t>
            </a:r>
          </a:p>
          <a:p>
            <a:pPr>
              <a:buFont typeface="Arial" charset="0"/>
              <a:buChar char="•"/>
            </a:pPr>
            <a:endParaRPr lang="en-US" sz="6000"/>
          </a:p>
          <a:p>
            <a:r>
              <a:rPr lang="en-US" sz="6000" b="1" u="sng"/>
              <a:t>Financing of Non-Current Assets:</a:t>
            </a:r>
          </a:p>
          <a:p>
            <a:pPr>
              <a:buFontTx/>
              <a:buChar char="-"/>
            </a:pPr>
            <a:r>
              <a:rPr lang="en-US" sz="6000"/>
              <a:t>The purchase of fixed assets represent a long term financing need.</a:t>
            </a:r>
          </a:p>
          <a:p>
            <a:pPr>
              <a:buFontTx/>
              <a:buChar char="-"/>
            </a:pPr>
            <a:r>
              <a:rPr lang="en-US" sz="6000"/>
              <a:t>For a manufacturer, fixed assets may represent a substantial investment in plant and equipment necessary to manufacture the product. </a:t>
            </a:r>
          </a:p>
          <a:p>
            <a:pPr>
              <a:buFontTx/>
              <a:buChar char="-"/>
            </a:pPr>
            <a:r>
              <a:rPr lang="en-US" sz="6000"/>
              <a:t>- Fixed assets tend to increase with the level of sales</a:t>
            </a:r>
          </a:p>
          <a:p>
            <a:pPr>
              <a:buFontTx/>
              <a:buChar char="-"/>
            </a:pPr>
            <a:r>
              <a:rPr lang="en-US" sz="6000"/>
              <a:t>- When a company invests in additional plant or equipment it usually plans additional capacity sufficient to support current sales levels and projected increase in sales.</a:t>
            </a:r>
          </a:p>
          <a:p>
            <a:endParaRPr lang="en-US" sz="8000"/>
          </a:p>
          <a:p>
            <a:pPr>
              <a:buFont typeface="Arial" charset="0"/>
              <a:buChar char="•"/>
            </a:pPr>
            <a:endParaRPr lang="en-US" b="1"/>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4127500"/>
            <a:ext cx="7848600" cy="1587500"/>
          </a:xfrm>
        </p:spPr>
        <p:txBody>
          <a:bodyPr>
            <a:normAutofit/>
          </a:bodyPr>
          <a:lstStyle/>
          <a:p>
            <a:r>
              <a:rPr lang="en-US" sz="2200" b="1"/>
              <a:t>Module 1</a:t>
            </a:r>
            <a:r>
              <a:rPr lang="en-US" sz="2200"/>
              <a:t>:  </a:t>
            </a:r>
            <a:r>
              <a:rPr lang="en-US" sz="2200" b="1"/>
              <a:t>Section 2</a:t>
            </a:r>
            <a:r>
              <a:rPr lang="en-US" sz="2200"/>
              <a:t>: </a:t>
            </a:r>
            <a:r>
              <a:rPr lang="en-US" sz="2200" b="1"/>
              <a:t>Business Financing Needs</a:t>
            </a:r>
          </a:p>
          <a:p>
            <a:r>
              <a:rPr lang="en-US" sz="2000"/>
              <a:t>A graphic representation is as follows: </a:t>
            </a:r>
          </a:p>
          <a:p>
            <a:endParaRPr lang="en-US" sz="8000"/>
          </a:p>
          <a:p>
            <a:pPr>
              <a:buFont typeface="Arial" charset="0"/>
              <a:buChar char="•"/>
            </a:pPr>
            <a:endParaRPr lang="en-US" b="1"/>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endParaRPr lang="en-US"/>
          </a:p>
        </p:txBody>
      </p:sp>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cxnSp>
        <p:nvCxnSpPr>
          <p:cNvPr id="6" name="Straight Connector 5"/>
          <p:cNvCxnSpPr/>
          <p:nvPr/>
        </p:nvCxnSpPr>
        <p:spPr>
          <a:xfrm>
            <a:off x="1447800" y="2921000"/>
            <a:ext cx="0" cy="158750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a:off x="1447800" y="4572000"/>
            <a:ext cx="2667000" cy="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flipV="1">
            <a:off x="1447800" y="3429000"/>
            <a:ext cx="2286000" cy="508000"/>
          </a:xfrm>
          <a:prstGeom prst="line">
            <a:avLst/>
          </a:prstGeom>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3962400" y="3175000"/>
            <a:ext cx="1676400" cy="369332"/>
          </a:xfrm>
          <a:prstGeom prst="rect">
            <a:avLst/>
          </a:prstGeom>
          <a:noFill/>
        </p:spPr>
        <p:txBody>
          <a:bodyPr wrap="square" rtlCol="0">
            <a:spAutoFit/>
          </a:bodyPr>
          <a:lstStyle/>
          <a:p>
            <a:r>
              <a:rPr lang="en-US"/>
              <a:t>Sales</a:t>
            </a:r>
          </a:p>
        </p:txBody>
      </p:sp>
      <p:cxnSp>
        <p:nvCxnSpPr>
          <p:cNvPr id="13" name="Straight Connector 12"/>
          <p:cNvCxnSpPr/>
          <p:nvPr/>
        </p:nvCxnSpPr>
        <p:spPr>
          <a:xfrm>
            <a:off x="1524000" y="4381500"/>
            <a:ext cx="762000"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flipV="1">
            <a:off x="2209800" y="4127500"/>
            <a:ext cx="0" cy="25400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a:off x="2209800" y="4127500"/>
            <a:ext cx="685800"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flipV="1">
            <a:off x="2895600" y="3873500"/>
            <a:ext cx="0" cy="2540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2895600" y="3873500"/>
            <a:ext cx="685800" cy="0"/>
          </a:xfrm>
          <a:prstGeom prst="line">
            <a:avLst/>
          </a:prstGeom>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3962400" y="3873500"/>
            <a:ext cx="2819400" cy="369332"/>
          </a:xfrm>
          <a:prstGeom prst="rect">
            <a:avLst/>
          </a:prstGeom>
          <a:noFill/>
        </p:spPr>
        <p:txBody>
          <a:bodyPr wrap="square" rtlCol="0">
            <a:spAutoFit/>
          </a:bodyPr>
          <a:lstStyle/>
          <a:p>
            <a:r>
              <a:rPr lang="en-US"/>
              <a:t>Purchases of fixed assets</a:t>
            </a:r>
          </a:p>
        </p:txBody>
      </p:sp>
      <p:sp>
        <p:nvSpPr>
          <p:cNvPr id="26" name="TextBox 25"/>
          <p:cNvSpPr txBox="1"/>
          <p:nvPr/>
        </p:nvSpPr>
        <p:spPr>
          <a:xfrm>
            <a:off x="3810000" y="4635500"/>
            <a:ext cx="1371600" cy="369332"/>
          </a:xfrm>
          <a:prstGeom prst="rect">
            <a:avLst/>
          </a:prstGeom>
          <a:noFill/>
        </p:spPr>
        <p:txBody>
          <a:bodyPr wrap="square" rtlCol="0">
            <a:spAutoFit/>
          </a:bodyPr>
          <a:lstStyle/>
          <a:p>
            <a:r>
              <a:rPr lang="en-US" b="1"/>
              <a:t>Years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533400" y="2476500"/>
            <a:ext cx="7848600" cy="2857500"/>
          </a:xfrm>
        </p:spPr>
        <p:txBody>
          <a:bodyPr>
            <a:normAutofit fontScale="47500" lnSpcReduction="20000"/>
          </a:bodyPr>
          <a:lstStyle/>
          <a:p>
            <a:r>
              <a:rPr lang="en-US" sz="6000" b="1"/>
              <a:t>Module 1</a:t>
            </a:r>
            <a:r>
              <a:rPr lang="en-US" sz="6000"/>
              <a:t>:  </a:t>
            </a:r>
            <a:r>
              <a:rPr lang="en-US" sz="6000" b="1"/>
              <a:t>Section 2</a:t>
            </a:r>
            <a:r>
              <a:rPr lang="en-US" sz="6000"/>
              <a:t>: </a:t>
            </a:r>
            <a:r>
              <a:rPr lang="en-US" sz="6000" b="1"/>
              <a:t>Business Financing Needs</a:t>
            </a:r>
          </a:p>
          <a:p>
            <a:pPr>
              <a:buFont typeface="Arial" charset="0"/>
              <a:buChar char="•"/>
            </a:pPr>
            <a:endParaRPr lang="en-US" sz="6000"/>
          </a:p>
          <a:p>
            <a:r>
              <a:rPr lang="en-US" sz="6000" b="1" u="sng"/>
              <a:t>Financing of Non-Current Assets:</a:t>
            </a:r>
          </a:p>
          <a:p>
            <a:pPr>
              <a:buFontTx/>
              <a:buChar char="-"/>
            </a:pPr>
            <a:r>
              <a:rPr lang="en-US" sz="3200"/>
              <a:t>In addition in certain instances capital investment in plant is necessary to replace the fixed assets that have depreciated or have become obsolete. In these cases bank borrowings is one of the major sources of financing. Loans are usually granted by the banks on a long term basis as it will take longer to recover their cost through profits.</a:t>
            </a:r>
          </a:p>
          <a:p>
            <a:endParaRPr lang="en-US" sz="8000"/>
          </a:p>
          <a:p>
            <a:pPr>
              <a:buFont typeface="Arial" charset="0"/>
              <a:buChar char="•"/>
            </a:pPr>
            <a:endParaRPr lang="en-US" b="1"/>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457200" y="2032000"/>
            <a:ext cx="7848600" cy="3175000"/>
          </a:xfrm>
        </p:spPr>
        <p:txBody>
          <a:bodyPr>
            <a:normAutofit fontScale="25000" lnSpcReduction="20000"/>
          </a:bodyPr>
          <a:lstStyle/>
          <a:p>
            <a:r>
              <a:rPr lang="en-US" sz="6200" b="1"/>
              <a:t>Module 1</a:t>
            </a:r>
            <a:r>
              <a:rPr lang="en-US" sz="6200"/>
              <a:t>:  </a:t>
            </a:r>
            <a:r>
              <a:rPr lang="en-US" sz="6200" b="1"/>
              <a:t>Summary</a:t>
            </a:r>
          </a:p>
          <a:p>
            <a:pPr>
              <a:buFont typeface="Arial" charset="0"/>
              <a:buChar char="•"/>
            </a:pPr>
            <a:endParaRPr lang="en-US" sz="6000"/>
          </a:p>
          <a:p>
            <a:r>
              <a:rPr lang="en-US" sz="5500"/>
              <a:t>-The process of completing the asset conversion cycle requires a company to invest in a certain level of current assets this includes receivables and inventory and a certain level of non-current assets such as property, plant and equipment. These asset investments, represented on the left hand side of the balance sheet must be funded by debt or owners equity.</a:t>
            </a:r>
          </a:p>
          <a:p>
            <a:pPr>
              <a:buFontTx/>
              <a:buChar char="-"/>
            </a:pPr>
            <a:r>
              <a:rPr lang="en-US" sz="5500"/>
              <a:t>-Some of the sources of funding considered in this unit has been spontaneous financing (accounts payable and accrued expenses) and bank loans.</a:t>
            </a:r>
          </a:p>
          <a:p>
            <a:pPr>
              <a:buFontTx/>
              <a:buChar char="-"/>
            </a:pPr>
            <a:r>
              <a:rPr lang="en-US" sz="5500" b="1" i="1"/>
              <a:t>The operating cycle </a:t>
            </a:r>
            <a:r>
              <a:rPr lang="en-US" sz="5500"/>
              <a:t>consists of daily activities required to produce or sell goods or services. The cycle starts with cash disbursements and cash collected from the conversion of receivables.</a:t>
            </a:r>
          </a:p>
          <a:p>
            <a:pPr>
              <a:buFontTx/>
              <a:buChar char="-"/>
            </a:pPr>
            <a:r>
              <a:rPr lang="en-US" sz="5500" b="1" i="1"/>
              <a:t>The capital investment cycle</a:t>
            </a:r>
            <a:r>
              <a:rPr lang="en-US" sz="5500"/>
              <a:t>:  Purchase of fixed assets and equipment to support the operating cycle and the recovery of those costs over several operating cycles,</a:t>
            </a:r>
          </a:p>
          <a:p>
            <a:endParaRPr lang="en-US" sz="8000"/>
          </a:p>
          <a:p>
            <a:pPr>
              <a:buFont typeface="Arial" charset="0"/>
              <a:buChar char="•"/>
            </a:pPr>
            <a:endParaRPr lang="en-US" b="1"/>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533400" y="2222500"/>
            <a:ext cx="7848600" cy="3492500"/>
          </a:xfrm>
        </p:spPr>
        <p:txBody>
          <a:bodyPr>
            <a:normAutofit fontScale="92500" lnSpcReduction="10000"/>
          </a:bodyPr>
          <a:lstStyle/>
          <a:p>
            <a:pPr>
              <a:buFont typeface="Arial" charset="0"/>
              <a:buChar char="•"/>
            </a:pPr>
            <a:r>
              <a:rPr lang="en-US"/>
              <a:t> In today’s business world the bankers personal knowledge obtained through experience and personal proximity to the customers is no longer practical, nor even possible.</a:t>
            </a:r>
          </a:p>
          <a:p>
            <a:pPr>
              <a:buFont typeface="Arial" charset="0"/>
              <a:buChar char="•"/>
            </a:pPr>
            <a:r>
              <a:rPr lang="en-US"/>
              <a:t>The growth of businesses, both in size and complexity, has diluted the ability of one person in a business enterprise to be the sole decision maker and to know all that is going on in the business.</a:t>
            </a:r>
          </a:p>
          <a:p>
            <a:pPr>
              <a:buFont typeface="Arial" charset="0"/>
              <a:buChar char="•"/>
            </a:pPr>
            <a:r>
              <a:rPr lang="en-US"/>
              <a:t>The increasing size and complexity of the banking marketplace has diluted the bankers ability to obtain complete personal information about each loan application</a:t>
            </a:r>
          </a:p>
          <a:p>
            <a:pPr>
              <a:buFont typeface="Arial" charset="0"/>
              <a:buChar char="•"/>
            </a:pPr>
            <a:endParaRPr lang="en-US"/>
          </a:p>
          <a:p>
            <a:pPr>
              <a:buFont typeface="Arial" charset="0"/>
              <a:buChar char="•"/>
            </a:pP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533400" y="1838325"/>
            <a:ext cx="7848600" cy="3952875"/>
          </a:xfrm>
        </p:spPr>
        <p:txBody>
          <a:bodyPr>
            <a:normAutofit/>
          </a:bodyPr>
          <a:lstStyle/>
          <a:p>
            <a:pPr>
              <a:buFont typeface="Arial" charset="0"/>
              <a:buChar char="•"/>
            </a:pPr>
            <a:r>
              <a:rPr lang="en-US" dirty="0"/>
              <a:t> Financial statements have evolved as the primary resource to assist business owners in the management of a business </a:t>
            </a:r>
          </a:p>
          <a:p>
            <a:pPr>
              <a:buFont typeface="Arial" charset="0"/>
              <a:buChar char="•"/>
            </a:pPr>
            <a:r>
              <a:rPr lang="en-US" dirty="0"/>
              <a:t> For investors and creditors financial statements are a great resource for the evaluation of the business.</a:t>
            </a:r>
          </a:p>
          <a:p>
            <a:pPr>
              <a:buFont typeface="Arial" charset="0"/>
              <a:buChar char="•"/>
            </a:pPr>
            <a:r>
              <a:rPr lang="en-US" dirty="0"/>
              <a:t>In certain cases, specifically small privately –owned businesses, detailed financial statements may not be available.</a:t>
            </a:r>
          </a:p>
          <a:p>
            <a:pPr>
              <a:buFont typeface="Arial" charset="0"/>
              <a:buChar char="•"/>
            </a:pPr>
            <a:endParaRPr lang="en-US" dirty="0"/>
          </a:p>
          <a:p>
            <a:pPr>
              <a:buFont typeface="Arial" charset="0"/>
              <a:buChar char="•"/>
            </a:pPr>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457200" y="1905000"/>
            <a:ext cx="7848600" cy="2921000"/>
          </a:xfrm>
        </p:spPr>
        <p:txBody>
          <a:bodyPr>
            <a:normAutofit fontScale="40000" lnSpcReduction="20000"/>
          </a:bodyPr>
          <a:lstStyle/>
          <a:p>
            <a:pPr>
              <a:buFont typeface="Arial" charset="0"/>
              <a:buChar char="•"/>
            </a:pPr>
            <a:r>
              <a:rPr lang="en-US"/>
              <a:t> </a:t>
            </a:r>
            <a:r>
              <a:rPr lang="en-US" sz="5100"/>
              <a:t>In summary the ultimate goal in the credit analysis process is to :</a:t>
            </a:r>
          </a:p>
          <a:p>
            <a:pPr>
              <a:buFont typeface="Arial" charset="0"/>
              <a:buChar char="•"/>
            </a:pPr>
            <a:r>
              <a:rPr lang="en-US" sz="5100"/>
              <a:t>1. Know the company</a:t>
            </a:r>
          </a:p>
          <a:p>
            <a:pPr>
              <a:buFont typeface="Arial" charset="0"/>
              <a:buChar char="•"/>
            </a:pPr>
            <a:r>
              <a:rPr lang="en-US" sz="5100"/>
              <a:t>2. The company’s operations,</a:t>
            </a:r>
          </a:p>
          <a:p>
            <a:pPr>
              <a:buFont typeface="Arial" charset="0"/>
              <a:buChar char="•"/>
            </a:pPr>
            <a:r>
              <a:rPr lang="en-US" sz="5100"/>
              <a:t>3. The industry and environment</a:t>
            </a:r>
          </a:p>
          <a:p>
            <a:pPr>
              <a:buFont typeface="Arial" charset="0"/>
              <a:buChar char="•"/>
            </a:pPr>
            <a:r>
              <a:rPr lang="en-US" sz="5100"/>
              <a:t>4. Management’s ability to successfully manage the </a:t>
            </a:r>
          </a:p>
          <a:p>
            <a:r>
              <a:rPr lang="en-US" sz="5100"/>
              <a:t>     company and to mitigate the risks of the business </a:t>
            </a:r>
          </a:p>
          <a:p>
            <a:r>
              <a:rPr lang="en-US" sz="5100"/>
              <a:t>      operations</a:t>
            </a:r>
          </a:p>
          <a:p>
            <a:pPr>
              <a:buFont typeface="Arial" charset="0"/>
              <a:buChar char="•"/>
            </a:pPr>
            <a:r>
              <a:rPr lang="en-US" sz="5100"/>
              <a:t>5. Assess the firm’s ability to repay its loans</a:t>
            </a:r>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457200" y="1905000"/>
            <a:ext cx="7848600" cy="2921000"/>
          </a:xfrm>
        </p:spPr>
        <p:txBody>
          <a:bodyPr>
            <a:normAutofit/>
          </a:bodyPr>
          <a:lstStyle/>
          <a:p>
            <a:pPr>
              <a:buFont typeface="Arial" charset="0"/>
              <a:buChar char="•"/>
            </a:pPr>
            <a:r>
              <a:rPr lang="en-US"/>
              <a:t> </a:t>
            </a:r>
            <a:r>
              <a:rPr lang="en-US" sz="5100"/>
              <a:t>Module 1: Unit 1</a:t>
            </a:r>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609600" y="3111500"/>
            <a:ext cx="7848600" cy="1587500"/>
          </a:xfrm>
        </p:spPr>
        <p:txBody>
          <a:bodyPr>
            <a:normAutofit fontScale="62500" lnSpcReduction="20000"/>
          </a:bodyPr>
          <a:lstStyle/>
          <a:p>
            <a:r>
              <a:rPr lang="en-US" sz="3600" b="1"/>
              <a:t>Module 1</a:t>
            </a:r>
            <a:r>
              <a:rPr lang="en-US" sz="3600"/>
              <a:t>:  Statement Analysis in this Module will be based in the inter - relationships of the firm’s assets and liabilities as reported in the balance sheet and the results of the operations as reflected in the income statement</a:t>
            </a:r>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0500"/>
            <a:ext cx="8458200" cy="1018646"/>
          </a:xfrm>
        </p:spPr>
        <p:txBody>
          <a:bodyPr>
            <a:normAutofit fontScale="90000"/>
          </a:bodyPr>
          <a:lstStyle/>
          <a:p>
            <a:r>
              <a:rPr lang="en-US"/>
              <a:t>Introduction to Financial Statements and credit analysis </a:t>
            </a:r>
            <a:br>
              <a:rPr lang="en-US"/>
            </a:br>
            <a:endParaRPr lang="en-US"/>
          </a:p>
        </p:txBody>
      </p:sp>
      <p:sp>
        <p:nvSpPr>
          <p:cNvPr id="3" name="Subtitle 2"/>
          <p:cNvSpPr>
            <a:spLocks noGrp="1"/>
          </p:cNvSpPr>
          <p:nvPr>
            <p:ph type="subTitle" idx="1"/>
          </p:nvPr>
        </p:nvSpPr>
        <p:spPr>
          <a:xfrm>
            <a:off x="609600" y="2349500"/>
            <a:ext cx="7848600" cy="3365500"/>
          </a:xfrm>
        </p:spPr>
        <p:txBody>
          <a:bodyPr>
            <a:normAutofit fontScale="55000" lnSpcReduction="20000"/>
          </a:bodyPr>
          <a:lstStyle/>
          <a:p>
            <a:r>
              <a:rPr lang="en-US" sz="3600" b="1"/>
              <a:t>Module 1</a:t>
            </a:r>
            <a:r>
              <a:rPr lang="en-US" sz="3600"/>
              <a:t>:  In this Unit the analysis of financial statements will be based on three (3) critical areas of management performance and the identification of risk in each of these areas and how it impact loan repayment.</a:t>
            </a:r>
          </a:p>
          <a:p>
            <a:pPr>
              <a:buFont typeface="Arial" charset="0"/>
              <a:buChar char="•"/>
            </a:pPr>
            <a:r>
              <a:rPr lang="en-US" sz="3600"/>
              <a:t>The three (3) critical areas are:</a:t>
            </a:r>
          </a:p>
          <a:p>
            <a:pPr>
              <a:buFont typeface="Arial" charset="0"/>
              <a:buChar char="•"/>
            </a:pPr>
            <a:r>
              <a:rPr lang="en-US" sz="3600"/>
              <a:t>1. Ability to complete the operating cycle and how it </a:t>
            </a:r>
          </a:p>
          <a:p>
            <a:r>
              <a:rPr lang="en-US" sz="3600"/>
              <a:t>    generates maximum sales revenues through the efficient </a:t>
            </a:r>
          </a:p>
          <a:p>
            <a:r>
              <a:rPr lang="en-US" sz="3600"/>
              <a:t>    management of asset investments</a:t>
            </a:r>
          </a:p>
          <a:p>
            <a:pPr>
              <a:buFont typeface="Arial" charset="0"/>
              <a:buChar char="•"/>
            </a:pPr>
            <a:r>
              <a:rPr lang="en-US" sz="3600"/>
              <a:t>2. Managing the operations and cost to generate profits</a:t>
            </a:r>
          </a:p>
          <a:p>
            <a:pPr>
              <a:buFont typeface="Arial" charset="0"/>
              <a:buChar char="•"/>
            </a:pPr>
            <a:r>
              <a:rPr lang="en-US" sz="3600"/>
              <a:t>3. Managing the financing of the asset investments to </a:t>
            </a:r>
          </a:p>
          <a:p>
            <a:r>
              <a:rPr lang="en-US" sz="3600"/>
              <a:t>     minimize risk to creditors.</a:t>
            </a:r>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2817</Words>
  <Application>Microsoft Macintosh PowerPoint</Application>
  <PresentationFormat>On-screen Show (16:10)</PresentationFormat>
  <Paragraphs>451</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Trek</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lpstr>Introduction to Financial Statements and credit analysis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Financial Statements and credit analysis </dc:title>
  <cp:lastModifiedBy>E M</cp:lastModifiedBy>
  <cp:revision>2</cp:revision>
  <dcterms:modified xsi:type="dcterms:W3CDTF">2017-06-27T01:47:11Z</dcterms:modified>
</cp:coreProperties>
</file>