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5" r:id="rId4"/>
    <p:sldId id="258" r:id="rId5"/>
    <p:sldId id="259" r:id="rId6"/>
    <p:sldId id="260" r:id="rId7"/>
    <p:sldId id="287" r:id="rId8"/>
    <p:sldId id="288" r:id="rId9"/>
    <p:sldId id="289" r:id="rId10"/>
    <p:sldId id="290" r:id="rId11"/>
    <p:sldId id="291" r:id="rId12"/>
    <p:sldId id="292" r:id="rId13"/>
    <p:sldId id="293" r:id="rId14"/>
    <p:sldId id="294"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75" autoAdjust="0"/>
  </p:normalViewPr>
  <p:slideViewPr>
    <p:cSldViewPr>
      <p:cViewPr>
        <p:scale>
          <a:sx n="75" d="100"/>
          <a:sy n="75" d="100"/>
        </p:scale>
        <p:origin x="-2240" y="-376"/>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886789"/>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460501"/>
            <a:ext cx="7772400" cy="152480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009673"/>
            <a:ext cx="7772400" cy="999753"/>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127500"/>
            <a:ext cx="9147765" cy="1593407"/>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BB70DC2-5F31-4EDC-B1EB-CA8ED7E2C000}" type="datetimeFigureOut">
              <a:rPr lang="en-US" smtClean="0"/>
              <a:t>6/27/17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C44D31F-C663-4D61-9F13-10CA100DD05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234441"/>
            <a:ext cx="8229600" cy="3655059"/>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BB70DC2-5F31-4EDC-B1EB-CA8ED7E2C000}" type="datetimeFigureOut">
              <a:rPr lang="en-US" smtClean="0"/>
              <a:t>6/27/17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44D31F-C663-4D61-9F13-10CA100DD05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28867"/>
            <a:ext cx="1777470" cy="466063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28868"/>
            <a:ext cx="6324600" cy="466063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BB70DC2-5F31-4EDC-B1EB-CA8ED7E2C000}" type="datetimeFigureOut">
              <a:rPr lang="en-US" smtClean="0"/>
              <a:t>6/27/17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44D31F-C663-4D61-9F13-10CA100DD05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BB70DC2-5F31-4EDC-B1EB-CA8ED7E2C000}" type="datetimeFigureOut">
              <a:rPr lang="en-US" smtClean="0"/>
              <a:t>6/27/17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44D31F-C663-4D61-9F13-10CA100DD05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883093"/>
            <a:ext cx="7772400" cy="15240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443093"/>
            <a:ext cx="4572000" cy="1212407"/>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BB70DC2-5F31-4EDC-B1EB-CA8ED7E2C000}" type="datetimeFigureOut">
              <a:rPr lang="en-US" smtClean="0"/>
              <a:t>6/27/17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44D31F-C663-4D61-9F13-10CA100DD05C}" type="slidenum">
              <a:rPr lang="en-US" smtClean="0"/>
              <a:t>‹#›</a:t>
            </a:fld>
            <a:endParaRPr lang="en-US"/>
          </a:p>
        </p:txBody>
      </p:sp>
      <p:sp>
        <p:nvSpPr>
          <p:cNvPr id="7" name="Chevron 6"/>
          <p:cNvSpPr/>
          <p:nvPr/>
        </p:nvSpPr>
        <p:spPr>
          <a:xfrm>
            <a:off x="3636680" y="2504560"/>
            <a:ext cx="182880" cy="1905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2504560"/>
            <a:ext cx="182880" cy="1905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34440"/>
            <a:ext cx="4038600" cy="3771636"/>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34440"/>
            <a:ext cx="4038600" cy="3771636"/>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BB70DC2-5F31-4EDC-B1EB-CA8ED7E2C000}" type="datetimeFigureOut">
              <a:rPr lang="en-US" smtClean="0"/>
              <a:t>6/27/17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C44D31F-C663-4D61-9F13-10CA100DD05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7542"/>
            <a:ext cx="8229600" cy="9525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508500"/>
            <a:ext cx="4040188" cy="635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508500"/>
            <a:ext cx="4041775" cy="635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203579"/>
            <a:ext cx="4040188" cy="328480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203579"/>
            <a:ext cx="4041775" cy="328480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BB70DC2-5F31-4EDC-B1EB-CA8ED7E2C000}" type="datetimeFigureOut">
              <a:rPr lang="en-US" smtClean="0"/>
              <a:t>6/27/17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C44D31F-C663-4D61-9F13-10CA100DD05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BB70DC2-5F31-4EDC-B1EB-CA8ED7E2C000}" type="datetimeFigureOut">
              <a:rPr lang="en-US" smtClean="0"/>
              <a:t>6/27/17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C44D31F-C663-4D61-9F13-10CA100DD05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BB70DC2-5F31-4EDC-B1EB-CA8ED7E2C000}" type="datetimeFigureOut">
              <a:rPr lang="en-US" smtClean="0"/>
              <a:t>6/27/17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C44D31F-C663-4D61-9F13-10CA100DD05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064000"/>
            <a:ext cx="7481776" cy="3810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462585"/>
            <a:ext cx="3974592" cy="7620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28600"/>
            <a:ext cx="7479792" cy="3810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5339953"/>
            <a:ext cx="1920240" cy="304800"/>
          </a:xfrm>
        </p:spPr>
        <p:txBody>
          <a:bodyPr/>
          <a:lstStyle>
            <a:extLst/>
          </a:lstStyle>
          <a:p>
            <a:fld id="{8BB70DC2-5F31-4EDC-B1EB-CA8ED7E2C000}" type="datetimeFigureOut">
              <a:rPr lang="en-US" smtClean="0"/>
              <a:t>6/27/17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C44D31F-C663-4D61-9F13-10CA100DD05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536169"/>
            <a:ext cx="7162800" cy="540193"/>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58307"/>
            <a:ext cx="8686800" cy="365760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BB70DC2-5F31-4EDC-B1EB-CA8ED7E2C000}" type="datetimeFigureOut">
              <a:rPr lang="en-US" smtClean="0"/>
              <a:t>6/27/17</a:t>
            </a:fld>
            <a:endParaRPr lang="en-US"/>
          </a:p>
        </p:txBody>
      </p:sp>
      <p:sp>
        <p:nvSpPr>
          <p:cNvPr id="6" name="Footer Placeholder 5"/>
          <p:cNvSpPr>
            <a:spLocks noGrp="1"/>
          </p:cNvSpPr>
          <p:nvPr>
            <p:ph type="ftr" sz="quarter" idx="11"/>
          </p:nvPr>
        </p:nvSpPr>
        <p:spPr>
          <a:xfrm>
            <a:off x="4380073" y="5339954"/>
            <a:ext cx="2350681" cy="304271"/>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C44D31F-C663-4D61-9F13-10CA100DD05C}" type="slidenum">
              <a:rPr lang="en-US" smtClean="0"/>
              <a:t>‹#›</a:t>
            </a:fld>
            <a:endParaRPr lang="en-US"/>
          </a:p>
        </p:txBody>
      </p:sp>
      <p:sp>
        <p:nvSpPr>
          <p:cNvPr id="2" name="Title 1"/>
          <p:cNvSpPr>
            <a:spLocks noGrp="1"/>
          </p:cNvSpPr>
          <p:nvPr>
            <p:ph type="title"/>
          </p:nvPr>
        </p:nvSpPr>
        <p:spPr>
          <a:xfrm>
            <a:off x="228600" y="4054269"/>
            <a:ext cx="8075432" cy="468893"/>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4954114"/>
            <a:ext cx="4940624" cy="76756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4949176"/>
            <a:ext cx="3690451" cy="777875"/>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4826044"/>
            <a:ext cx="3402314" cy="900723"/>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4823115"/>
            <a:ext cx="3405509" cy="90365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157033"/>
            <a:ext cx="182880" cy="1905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157033"/>
            <a:ext cx="182880" cy="1905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954114"/>
            <a:ext cx="4940624" cy="76756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4949176"/>
            <a:ext cx="3690451" cy="777875"/>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4826044"/>
            <a:ext cx="3402314" cy="900723"/>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4823115"/>
            <a:ext cx="3405509" cy="90365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28865"/>
            <a:ext cx="8229600" cy="9525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234440"/>
            <a:ext cx="8229600" cy="3771636"/>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5339953"/>
            <a:ext cx="1920240" cy="304800"/>
          </a:xfrm>
          <a:prstGeom prst="rect">
            <a:avLst/>
          </a:prstGeom>
        </p:spPr>
        <p:txBody>
          <a:bodyPr vert="horz" anchor="b"/>
          <a:lstStyle>
            <a:lvl1pPr algn="l" eaLnBrk="1" latinLnBrk="0" hangingPunct="1">
              <a:defRPr kumimoji="0" sz="1000">
                <a:solidFill>
                  <a:schemeClr val="tx1"/>
                </a:solidFill>
              </a:defRPr>
            </a:lvl1pPr>
            <a:extLst/>
          </a:lstStyle>
          <a:p>
            <a:fld id="{8BB70DC2-5F31-4EDC-B1EB-CA8ED7E2C000}" type="datetimeFigureOut">
              <a:rPr lang="en-US" smtClean="0"/>
              <a:t>6/27/17</a:t>
            </a:fld>
            <a:endParaRPr lang="en-US"/>
          </a:p>
        </p:txBody>
      </p:sp>
      <p:sp>
        <p:nvSpPr>
          <p:cNvPr id="22" name="Footer Placeholder 21"/>
          <p:cNvSpPr>
            <a:spLocks noGrp="1"/>
          </p:cNvSpPr>
          <p:nvPr>
            <p:ph type="ftr" sz="quarter" idx="3"/>
          </p:nvPr>
        </p:nvSpPr>
        <p:spPr>
          <a:xfrm>
            <a:off x="4380073" y="5339954"/>
            <a:ext cx="2350681" cy="304271"/>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5339954"/>
            <a:ext cx="365760" cy="304271"/>
          </a:xfrm>
          <a:prstGeom prst="rect">
            <a:avLst/>
          </a:prstGeom>
        </p:spPr>
        <p:txBody>
          <a:bodyPr vert="horz" anchor="b"/>
          <a:lstStyle>
            <a:lvl1pPr algn="r" eaLnBrk="1" latinLnBrk="0" hangingPunct="1">
              <a:defRPr kumimoji="0" sz="1000" b="0">
                <a:solidFill>
                  <a:schemeClr val="tx1"/>
                </a:solidFill>
              </a:defRPr>
            </a:lvl1pPr>
            <a:extLst/>
          </a:lstStyle>
          <a:p>
            <a:fld id="{4C44D31F-C663-4D61-9F13-10CA100DD05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Financial Ratio Analysis</a:t>
            </a:r>
            <a:endParaRPr lang="en-US" dirty="0"/>
          </a:p>
        </p:txBody>
      </p:sp>
      <p:sp>
        <p:nvSpPr>
          <p:cNvPr id="3" name="Subtitle 2"/>
          <p:cNvSpPr>
            <a:spLocks noGrp="1"/>
          </p:cNvSpPr>
          <p:nvPr>
            <p:ph type="subTitle" idx="1"/>
          </p:nvPr>
        </p:nvSpPr>
        <p:spPr/>
        <p:txBody>
          <a:bodyPr/>
          <a:lstStyle/>
          <a:p>
            <a:r>
              <a:rPr lang="en-US" b="1" dirty="0" smtClean="0"/>
              <a:t>Module 4</a:t>
            </a:r>
            <a:endParaRPr lang="en-US" b="1" dirty="0"/>
          </a:p>
        </p:txBody>
      </p:sp>
    </p:spTree>
    <p:extLst>
      <p:ext uri="{BB962C8B-B14F-4D97-AF65-F5344CB8AC3E}">
        <p14:creationId xmlns:p14="http://schemas.microsoft.com/office/powerpoint/2010/main" val="357554354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381000" y="1270000"/>
            <a:ext cx="8077200" cy="3302000"/>
          </a:xfrm>
        </p:spPr>
        <p:txBody>
          <a:bodyPr>
            <a:normAutofit fontScale="92500" lnSpcReduction="20000"/>
          </a:bodyPr>
          <a:lstStyle/>
          <a:p>
            <a:pPr algn="l"/>
            <a:r>
              <a:rPr lang="en-US" sz="2000" b="1" dirty="0" smtClean="0"/>
              <a:t>Financial Ratio Analysis/Additional Issues: </a:t>
            </a:r>
            <a:endParaRPr lang="en-US" sz="2000" dirty="0"/>
          </a:p>
          <a:p>
            <a:pPr algn="l"/>
            <a:r>
              <a:rPr lang="en-US" sz="2000" dirty="0" smtClean="0"/>
              <a:t>Financial statements are based on historical data. As such the analysis of the financial statements reveals only past performance.</a:t>
            </a:r>
          </a:p>
          <a:p>
            <a:pPr algn="l"/>
            <a:r>
              <a:rPr lang="en-US" sz="2000" dirty="0" smtClean="0"/>
              <a:t>Although the past is a good predictor of the future some of the issues to consider include changes in :</a:t>
            </a:r>
          </a:p>
          <a:p>
            <a:pPr algn="l"/>
            <a:r>
              <a:rPr lang="en-US" sz="2000" dirty="0"/>
              <a:t> </a:t>
            </a:r>
            <a:r>
              <a:rPr lang="en-US" sz="2000" dirty="0" smtClean="0"/>
              <a:t>- Economic conditions national or in the Company’s specific </a:t>
            </a:r>
          </a:p>
          <a:p>
            <a:pPr algn="l"/>
            <a:r>
              <a:rPr lang="en-US" sz="2000" dirty="0"/>
              <a:t> </a:t>
            </a:r>
            <a:r>
              <a:rPr lang="en-US" sz="2000" dirty="0" smtClean="0"/>
              <a:t>   markets</a:t>
            </a:r>
          </a:p>
          <a:p>
            <a:pPr marL="342900" indent="-342900" algn="l">
              <a:buFontTx/>
              <a:buChar char="-"/>
            </a:pPr>
            <a:r>
              <a:rPr lang="en-US" sz="2000" dirty="0"/>
              <a:t>P</a:t>
            </a:r>
            <a:r>
              <a:rPr lang="en-US" sz="2000" dirty="0" smtClean="0"/>
              <a:t>roduct lines or geographical markets served</a:t>
            </a:r>
          </a:p>
          <a:p>
            <a:pPr marL="342900" indent="-342900" algn="l">
              <a:buFontTx/>
              <a:buChar char="-"/>
            </a:pPr>
            <a:r>
              <a:rPr lang="en-US" sz="2000" dirty="0" smtClean="0"/>
              <a:t>Production Technology</a:t>
            </a:r>
          </a:p>
          <a:p>
            <a:pPr marL="342900" indent="-342900" algn="l">
              <a:buFontTx/>
              <a:buChar char="-"/>
            </a:pPr>
            <a:r>
              <a:rPr lang="en-US" sz="2000" dirty="0" smtClean="0"/>
              <a:t>Competitive nature of the industry</a:t>
            </a:r>
          </a:p>
          <a:p>
            <a:pPr algn="l"/>
            <a:r>
              <a:rPr lang="en-US" sz="2000" dirty="0" smtClean="0"/>
              <a:t>- </a:t>
            </a:r>
          </a:p>
          <a:p>
            <a:pPr algn="l"/>
            <a:endParaRPr lang="en-US" sz="2000" dirty="0" smtClean="0"/>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3562228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381000" y="1270000"/>
            <a:ext cx="8077200" cy="3302000"/>
          </a:xfrm>
        </p:spPr>
        <p:txBody>
          <a:bodyPr>
            <a:normAutofit/>
          </a:bodyPr>
          <a:lstStyle/>
          <a:p>
            <a:pPr algn="l"/>
            <a:r>
              <a:rPr lang="en-US" sz="2000" b="1" dirty="0" smtClean="0"/>
              <a:t>Financial Ratio Analysis/Additional Issues: </a:t>
            </a:r>
            <a:endParaRPr lang="en-US" sz="2000" dirty="0"/>
          </a:p>
          <a:p>
            <a:pPr algn="l"/>
            <a:r>
              <a:rPr lang="en-US" sz="2000" dirty="0" smtClean="0"/>
              <a:t>-When the Company’s ratios are compared with industry standards the goal is to compare to other firms that share the unique characteristics of the industry</a:t>
            </a:r>
          </a:p>
          <a:p>
            <a:pPr algn="l"/>
            <a:r>
              <a:rPr lang="en-US" sz="2000" dirty="0"/>
              <a:t> </a:t>
            </a:r>
            <a:r>
              <a:rPr lang="en-US" sz="2000" dirty="0" smtClean="0"/>
              <a:t>However this comparison should be performed with caution as deviations between companies may surface due to  differences in accounting practices, differences in policies and performance.</a:t>
            </a:r>
          </a:p>
          <a:p>
            <a:pPr algn="l"/>
            <a:r>
              <a:rPr lang="en-US" sz="2000" dirty="0" smtClean="0"/>
              <a:t>- </a:t>
            </a:r>
          </a:p>
          <a:p>
            <a:pPr algn="l"/>
            <a:endParaRPr lang="en-US" sz="2000" dirty="0" smtClean="0"/>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791720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304800" y="1079500"/>
            <a:ext cx="8077200" cy="3302000"/>
          </a:xfrm>
        </p:spPr>
        <p:txBody>
          <a:bodyPr>
            <a:normAutofit lnSpcReduction="10000"/>
          </a:bodyPr>
          <a:lstStyle/>
          <a:p>
            <a:pPr algn="l"/>
            <a:r>
              <a:rPr lang="en-US" sz="2000" b="1" dirty="0" smtClean="0"/>
              <a:t>Financial Ratio Analysis/Additional Issues: </a:t>
            </a:r>
            <a:endParaRPr lang="en-US" sz="2000" dirty="0"/>
          </a:p>
          <a:p>
            <a:pPr algn="l"/>
            <a:r>
              <a:rPr lang="en-US" sz="2000" dirty="0" smtClean="0"/>
              <a:t>-Other issues to consider when assessing the results of financial ratio calculations:</a:t>
            </a:r>
          </a:p>
          <a:p>
            <a:pPr marL="457200" indent="-457200" algn="l">
              <a:buAutoNum type="arabicParenR"/>
            </a:pPr>
            <a:r>
              <a:rPr lang="en-US" sz="2000" dirty="0" smtClean="0"/>
              <a:t>Statements prepared according to GAAP require data be reported at historical costs. However some companies in company – prepared statements prefer to report financial information in market terms.</a:t>
            </a:r>
          </a:p>
          <a:p>
            <a:pPr marL="457200" indent="-457200" algn="l">
              <a:buAutoNum type="arabicParenR"/>
            </a:pPr>
            <a:r>
              <a:rPr lang="en-US" sz="2000" dirty="0" smtClean="0"/>
              <a:t>GAAP allows companies to report same transactions  in different ways such as: </a:t>
            </a:r>
          </a:p>
          <a:p>
            <a:pPr marL="914400" lvl="1" indent="-457200" algn="l">
              <a:buAutoNum type="arabicParenR"/>
            </a:pPr>
            <a:r>
              <a:rPr lang="en-US" sz="1600" dirty="0" smtClean="0"/>
              <a:t>Straight line versus accelerated depreciation</a:t>
            </a:r>
          </a:p>
          <a:p>
            <a:pPr marL="914400" lvl="1" indent="-457200" algn="l">
              <a:buAutoNum type="arabicParenR"/>
            </a:pPr>
            <a:r>
              <a:rPr lang="en-US" sz="1600" dirty="0" smtClean="0"/>
              <a:t>LIFO versus FIFO inventory assumption</a:t>
            </a:r>
          </a:p>
          <a:p>
            <a:pPr algn="l"/>
            <a:endParaRPr lang="en-US" sz="2000" dirty="0" smtClean="0"/>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2394018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381000" y="1270000"/>
            <a:ext cx="8077200" cy="3302000"/>
          </a:xfrm>
        </p:spPr>
        <p:txBody>
          <a:bodyPr>
            <a:normAutofit/>
          </a:bodyPr>
          <a:lstStyle/>
          <a:p>
            <a:pPr algn="l"/>
            <a:r>
              <a:rPr lang="en-US" sz="2000" b="1" dirty="0" smtClean="0"/>
              <a:t>Financial Ratio Analysis/Additional Issues: </a:t>
            </a:r>
            <a:endParaRPr lang="en-US" sz="2000" dirty="0"/>
          </a:p>
          <a:p>
            <a:pPr algn="l"/>
            <a:r>
              <a:rPr lang="en-US" sz="2000" dirty="0" smtClean="0"/>
              <a:t>-Other issues to consider when assessing the results of financial ratio calculations:</a:t>
            </a:r>
          </a:p>
          <a:p>
            <a:pPr marL="457200" indent="-457200" algn="l">
              <a:buAutoNum type="arabicParenR"/>
            </a:pPr>
            <a:r>
              <a:rPr lang="en-US" sz="2000" dirty="0" smtClean="0"/>
              <a:t>Differences in reporting can result in important deviations when assessing financial ratios.</a:t>
            </a:r>
          </a:p>
          <a:p>
            <a:pPr marL="457200" indent="-457200" algn="l">
              <a:buAutoNum type="arabicParenR"/>
            </a:pPr>
            <a:r>
              <a:rPr lang="en-US" sz="2000" dirty="0" smtClean="0"/>
              <a:t>Other differences may be the company’s reporting may be at different fiscal years.</a:t>
            </a:r>
          </a:p>
          <a:p>
            <a:pPr marL="457200" indent="-457200" algn="l">
              <a:buFont typeface="Wingdings 3"/>
              <a:buAutoNum type="arabicParenR"/>
            </a:pPr>
            <a:r>
              <a:rPr lang="en-US" sz="2000" dirty="0"/>
              <a:t>It is important to review the financial statement footnotes in order to detect any potential differences in interpretation.</a:t>
            </a:r>
          </a:p>
          <a:p>
            <a:pPr marL="457200" indent="-457200" algn="l">
              <a:buAutoNum type="arabicParenR"/>
            </a:pPr>
            <a:endParaRPr lang="en-US" sz="2000" dirty="0" smtClean="0"/>
          </a:p>
          <a:p>
            <a:pPr marL="457200" indent="-457200" algn="l">
              <a:buAutoNum type="arabicParenR"/>
            </a:pPr>
            <a:endParaRPr lang="en-US" sz="2000" dirty="0" smtClean="0"/>
          </a:p>
          <a:p>
            <a:pPr marL="457200" indent="-457200" algn="l">
              <a:buAutoNum type="arabicParenR"/>
            </a:pPr>
            <a:endParaRPr lang="en-US" sz="2000" dirty="0" smtClean="0"/>
          </a:p>
          <a:p>
            <a:pPr algn="l"/>
            <a:endParaRPr lang="en-US" sz="2000" dirty="0" smtClean="0"/>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2269085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381000" y="1270000"/>
            <a:ext cx="8077200" cy="3302000"/>
          </a:xfrm>
        </p:spPr>
        <p:txBody>
          <a:bodyPr>
            <a:normAutofit/>
          </a:bodyPr>
          <a:lstStyle/>
          <a:p>
            <a:pPr algn="l"/>
            <a:r>
              <a:rPr lang="en-US" sz="2000" b="1" dirty="0" smtClean="0"/>
              <a:t>Financial Ratio Analysis/Additional Issues: </a:t>
            </a:r>
            <a:endParaRPr lang="en-US" sz="2000" dirty="0"/>
          </a:p>
          <a:p>
            <a:pPr algn="l"/>
            <a:r>
              <a:rPr lang="en-US" sz="2000" dirty="0" smtClean="0"/>
              <a:t>-Other issues to consider when assessing the results of financial ratio calculations:</a:t>
            </a:r>
          </a:p>
          <a:p>
            <a:pPr marL="457200" indent="-457200" algn="l">
              <a:buAutoNum type="arabicParenR"/>
            </a:pPr>
            <a:r>
              <a:rPr lang="en-US" sz="2000" dirty="0" smtClean="0"/>
              <a:t>Another important factor could be if the company is subject to seasonal fluctuations in business activity. Results from financial ratios may different if Companies considered have different balance sheet dates</a:t>
            </a:r>
          </a:p>
          <a:p>
            <a:pPr marL="457200" indent="-457200" algn="l">
              <a:buAutoNum type="arabicParenR"/>
            </a:pPr>
            <a:r>
              <a:rPr lang="en-US" sz="2000" dirty="0" smtClean="0"/>
              <a:t>In these situations lenders may request interim and pro-forma financial statements in order to determine the seasonality periods on the balance sheet and income statement.</a:t>
            </a:r>
            <a:endParaRPr lang="en-US" sz="2000" dirty="0"/>
          </a:p>
          <a:p>
            <a:pPr marL="457200" indent="-457200" algn="l">
              <a:buAutoNum type="arabicParenR"/>
            </a:pPr>
            <a:endParaRPr lang="en-US" sz="2000" dirty="0" smtClean="0"/>
          </a:p>
          <a:p>
            <a:pPr marL="457200" indent="-457200" algn="l">
              <a:buAutoNum type="arabicParenR"/>
            </a:pPr>
            <a:endParaRPr lang="en-US" sz="2000" dirty="0" smtClean="0"/>
          </a:p>
          <a:p>
            <a:pPr marL="457200" indent="-457200" algn="l">
              <a:buAutoNum type="arabicParenR"/>
            </a:pPr>
            <a:endParaRPr lang="en-US" sz="2000" dirty="0" smtClean="0"/>
          </a:p>
          <a:p>
            <a:pPr algn="l"/>
            <a:endParaRPr lang="en-US" sz="2000" dirty="0" smtClean="0"/>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916551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762000" y="1143000"/>
            <a:ext cx="7772400" cy="3810000"/>
          </a:xfrm>
        </p:spPr>
        <p:txBody>
          <a:bodyPr>
            <a:normAutofit/>
          </a:bodyPr>
          <a:lstStyle/>
          <a:p>
            <a:pPr algn="l"/>
            <a:r>
              <a:rPr lang="en-US" b="1" dirty="0" smtClean="0"/>
              <a:t>Liquidity:  </a:t>
            </a:r>
            <a:r>
              <a:rPr lang="en-US" dirty="0" smtClean="0"/>
              <a:t>The objective of this ratio is to measure the Company’s ability to pay-off short term obligations.</a:t>
            </a:r>
          </a:p>
          <a:p>
            <a:pPr algn="l"/>
            <a:r>
              <a:rPr lang="en-US" b="1" dirty="0" smtClean="0"/>
              <a:t>Current Ratio:  </a:t>
            </a:r>
            <a:r>
              <a:rPr lang="en-US" dirty="0" smtClean="0"/>
              <a:t>Broad measure of the extent to which the Company’s quickly converting assets are sufficient to pay-off short term liabilities:</a:t>
            </a:r>
          </a:p>
          <a:p>
            <a:pPr algn="l"/>
            <a:r>
              <a:rPr lang="en-US" sz="2400" b="1" dirty="0" smtClean="0"/>
              <a:t>Current Assets /Current Liabilities= Current Ratio</a:t>
            </a:r>
          </a:p>
          <a:p>
            <a:pPr marL="457200" indent="-457200" algn="l">
              <a:buFontTx/>
              <a:buChar char="-"/>
            </a:pPr>
            <a:endParaRPr lang="en-US" dirty="0" smtClean="0"/>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470830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762000" y="1143000"/>
            <a:ext cx="7772400" cy="3810000"/>
          </a:xfrm>
        </p:spPr>
        <p:txBody>
          <a:bodyPr>
            <a:normAutofit/>
          </a:bodyPr>
          <a:lstStyle/>
          <a:p>
            <a:pPr algn="l"/>
            <a:r>
              <a:rPr lang="en-US" b="1" dirty="0" smtClean="0"/>
              <a:t>Current Ratio:  </a:t>
            </a:r>
            <a:r>
              <a:rPr lang="en-US" dirty="0" smtClean="0"/>
              <a:t>Although the ratio is widely used it has limitations including a liquidation approach rather that the going concern.</a:t>
            </a:r>
          </a:p>
          <a:p>
            <a:pPr algn="l"/>
            <a:r>
              <a:rPr lang="en-US" b="1" dirty="0" smtClean="0"/>
              <a:t>- </a:t>
            </a:r>
            <a:r>
              <a:rPr lang="en-US" dirty="0" smtClean="0"/>
              <a:t>It does not consider the cash content or the turnover of the Company’s assets and liabilities.</a:t>
            </a:r>
          </a:p>
          <a:p>
            <a:pPr algn="l"/>
            <a:r>
              <a:rPr lang="en-US" dirty="0" smtClean="0"/>
              <a:t>- A company with high levels of obsolete inventory or uncollectible receivables will show a relatively high current ratio.                                                                                                                                                                                                                                                                                                                                                                                                                                                                                                                                                                                                                                                                                                                                                                                                                                                                                                                                                                                                                                                                                                                                                                                                                                                                                                                                                                                                                                                                                                                                                                                                                                                                                                                                                                                                                                                                                                                                                                                                                                                                                                                                                                                                                                                                                                                                                                                                                                                                                                                                                                                                                                                                                                                                                                                                                                                                                                                                                                                                                                                                                                                                                                                                                                                                                                                                                                                                                                                                                                                                                                                                                                                                                                                                                                                                                                                                                                                                                                                                                                                                                                                                                                                                                                                                                                                                                                                                                                                                                                                                                                                                                                                                                                                                                                                                                                                                                                                                                                                                                                                                                                                                                                                                                                                                                                                                             </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942299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762000" y="1143000"/>
            <a:ext cx="7772400" cy="3810000"/>
          </a:xfrm>
        </p:spPr>
        <p:txBody>
          <a:bodyPr>
            <a:normAutofit/>
          </a:bodyPr>
          <a:lstStyle/>
          <a:p>
            <a:pPr algn="l"/>
            <a:r>
              <a:rPr lang="en-US" b="1" dirty="0" smtClean="0"/>
              <a:t>Current Ratio:  </a:t>
            </a:r>
            <a:r>
              <a:rPr lang="en-US" dirty="0" smtClean="0"/>
              <a:t>Cash to pay-off an outstanding short term liability as taxes payable or accounts payable will cause an increase in the current ratio.</a:t>
            </a:r>
          </a:p>
          <a:p>
            <a:pPr algn="l"/>
            <a:endParaRPr lang="en-US" dirty="0"/>
          </a:p>
          <a:p>
            <a:pPr algn="l"/>
            <a:r>
              <a:rPr lang="en-US" dirty="0" smtClean="0"/>
              <a:t>                                                                                                                                                                                                                                                                                                                                                                                                                                                                                                                                                                                                                                                                                                                                                                                                                                                                                                                                                                                                                                                                                                                                                                                                                                                                                                                                                                                                                                                                                                                                                                                                                                                                                                                                                                                                                                                                                                                                                                                                                                                                                                                                                                                                                                                                                                                                                                                                                                                                                                                                                                                                                                                                                                                                                                                                                                                                                                                                                                                                                                                                                                                                                                                                                                                                                                                                                                                                                                                                                                                                                                                                                                                                                                                                                                                                                                                                                                                                                                                                                                                                                                                                                                                                                                                                                                                                                                                                                                                                                                                                                                                                                                                                                                                                                                                                                                                                                                                                                                                                                                                                                                                                                                                                                                                                                                                                          </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937701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762000" y="1143000"/>
            <a:ext cx="7772400" cy="3810000"/>
          </a:xfrm>
        </p:spPr>
        <p:txBody>
          <a:bodyPr>
            <a:normAutofit/>
          </a:bodyPr>
          <a:lstStyle/>
          <a:p>
            <a:pPr algn="l"/>
            <a:r>
              <a:rPr lang="en-US" b="1" dirty="0" smtClean="0"/>
              <a:t>Quick Ratio: </a:t>
            </a:r>
            <a:r>
              <a:rPr lang="en-US" dirty="0" smtClean="0"/>
              <a:t>This ratio uses cash marketable securities and accounts receivable when assessing the coverage for current liabilities</a:t>
            </a:r>
          </a:p>
          <a:p>
            <a:pPr algn="l"/>
            <a:r>
              <a:rPr lang="en-US" dirty="0" smtClean="0"/>
              <a:t>- The ratio excludes inventory and prepaid expenses.</a:t>
            </a:r>
          </a:p>
          <a:p>
            <a:pPr algn="l"/>
            <a:r>
              <a:rPr lang="en-US" dirty="0" smtClean="0"/>
              <a:t>- The higher the ratio the greater the Company’s liquidity</a:t>
            </a:r>
          </a:p>
          <a:p>
            <a:pPr algn="l"/>
            <a:endParaRPr lang="en-US" dirty="0"/>
          </a:p>
          <a:p>
            <a:pPr algn="l"/>
            <a:r>
              <a:rPr lang="en-US" dirty="0" smtClean="0"/>
              <a:t>                                                                                                                                                                                                                                                                                                                                                                                                                                                                                                                                                                                                                                                                                                                                                                                                                                                                                                                                                                                                                                                                                                                                                                                                                                                                                                                                                                                                                                                                                                                                                                                                                                                                                                                                                                                                                                                                                                                                                                                                                                                                                                                                                                                                                                                                                                                                                                                                                                                                                                                                                                                                                                                                                                                                                                                                                                                                                                                                                                                                                                                                                                                                                                                                                                                                                                                                                                                                                                                                                                                                                                                                                                                                                                                                                                                                                                                                                                                                                                                                                                                                                                                                                                                                                                                                                                                                                                                                                                                                                                                                                                                                                                                                                                                                                                                                                                                                                                                                                                                                                                                                                                                                                                                                                                                                                                                                          </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1507872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762000" y="1143000"/>
            <a:ext cx="7772400" cy="3810000"/>
          </a:xfrm>
        </p:spPr>
        <p:txBody>
          <a:bodyPr>
            <a:normAutofit/>
          </a:bodyPr>
          <a:lstStyle/>
          <a:p>
            <a:pPr algn="l"/>
            <a:r>
              <a:rPr lang="en-US" b="1" dirty="0" smtClean="0"/>
              <a:t>Quick Ratio: </a:t>
            </a:r>
          </a:p>
          <a:p>
            <a:pPr algn="l"/>
            <a:r>
              <a:rPr lang="en-US" dirty="0" smtClean="0"/>
              <a:t>Cash + Marketable securities + accounts receivable/ </a:t>
            </a:r>
            <a:r>
              <a:rPr lang="en-US" dirty="0"/>
              <a:t>C</a:t>
            </a:r>
            <a:r>
              <a:rPr lang="en-US" dirty="0" smtClean="0"/>
              <a:t>urrent liabilities</a:t>
            </a:r>
          </a:p>
          <a:p>
            <a:pPr algn="l"/>
            <a:r>
              <a:rPr lang="en-US" dirty="0" smtClean="0"/>
              <a:t>- One limitation of the quick ratio is that it does not indicate if the company’s receivable are of highest quality.</a:t>
            </a:r>
            <a:endParaRPr lang="en-US" dirty="0"/>
          </a:p>
          <a:p>
            <a:pPr algn="l"/>
            <a:r>
              <a:rPr lang="en-US" dirty="0" smtClean="0"/>
              <a:t>                                                                                                                                                                                                                                                                                                                                                                                                                                                                                                                                                                                                                                                                                                                                                                                                                                                                                                                                                                                                                                                                                                                                                                                                                                                                                                                                                                                                                                                                                                                                                                                                                                                                                                                                                                                                                                                                                                                                                                                                                                                                                                                                                                                                                                                                                                                                                                                                                                                                                                                                                                                                                                                                                                                                                                                                                                                                                                                                                                                                                                                                                                                                                                                                                                                                                                                                                                                                                                                                                                                                                                                                                                                                                                                                                                                                                                                                                                                                                                                                                                                                                                                                                                                                                                                                                                                                                                                                                                                                                                                                                                                                                                                                                                                                                                                                                                                                                                                                                                                                                                                                                                                                                                                                                                                                                                                                          </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3116216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381000" y="1079500"/>
            <a:ext cx="8077200" cy="3810000"/>
          </a:xfrm>
        </p:spPr>
        <p:txBody>
          <a:bodyPr>
            <a:normAutofit lnSpcReduction="10000"/>
          </a:bodyPr>
          <a:lstStyle/>
          <a:p>
            <a:pPr algn="l"/>
            <a:r>
              <a:rPr lang="en-US" b="1" dirty="0" smtClean="0"/>
              <a:t>Learning Objectives: In this Module you will learn:</a:t>
            </a:r>
          </a:p>
          <a:p>
            <a:pPr marL="457200" indent="-457200" algn="l">
              <a:buFontTx/>
              <a:buChar char="-"/>
            </a:pPr>
            <a:r>
              <a:rPr lang="en-US" dirty="0" smtClean="0"/>
              <a:t>Calculate and explain the meaning of liquidity, financial leverage, coverage and operating ratios.</a:t>
            </a:r>
          </a:p>
          <a:p>
            <a:pPr marL="457200" indent="-457200" algn="l">
              <a:buFontTx/>
              <a:buChar char="-"/>
            </a:pPr>
            <a:r>
              <a:rPr lang="en-US" dirty="0" smtClean="0"/>
              <a:t>Apply these ratios to financial statement analysis</a:t>
            </a:r>
          </a:p>
          <a:p>
            <a:pPr marL="457200" indent="-457200" algn="l">
              <a:buFontTx/>
              <a:buChar char="-"/>
            </a:pPr>
            <a:r>
              <a:rPr lang="en-US" dirty="0" smtClean="0"/>
              <a:t>Use ratios for industry comparison and </a:t>
            </a:r>
            <a:r>
              <a:rPr lang="en-US" smtClean="0"/>
              <a:t>trend analysis</a:t>
            </a:r>
            <a:endParaRPr lang="en-US" dirty="0" smtClean="0"/>
          </a:p>
          <a:p>
            <a:pPr marL="457200" indent="-457200" algn="l">
              <a:buFontTx/>
              <a:buChar char="-"/>
            </a:pPr>
            <a:endParaRPr lang="en-US" dirty="0" smtClean="0"/>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6025388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762000" y="1143000"/>
            <a:ext cx="7772400" cy="3810000"/>
          </a:xfrm>
        </p:spPr>
        <p:txBody>
          <a:bodyPr>
            <a:normAutofit/>
          </a:bodyPr>
          <a:lstStyle/>
          <a:p>
            <a:pPr algn="l"/>
            <a:r>
              <a:rPr lang="en-US" b="1" dirty="0" smtClean="0"/>
              <a:t>Working Capital Financial Indicator: </a:t>
            </a:r>
          </a:p>
          <a:p>
            <a:pPr marL="457200" indent="-457200" algn="l">
              <a:buFontTx/>
              <a:buChar char="-"/>
            </a:pPr>
            <a:r>
              <a:rPr lang="en-US" dirty="0" smtClean="0"/>
              <a:t>Working capital is indicative of the security of the short term creditor</a:t>
            </a:r>
          </a:p>
          <a:p>
            <a:pPr marL="457200" indent="-457200" algn="l">
              <a:buFontTx/>
              <a:buChar char="-"/>
            </a:pPr>
            <a:r>
              <a:rPr lang="en-US" dirty="0" smtClean="0"/>
              <a:t>Current Assets – Current Liabilities= Working Capital</a:t>
            </a:r>
            <a:endParaRPr lang="en-US" dirty="0"/>
          </a:p>
          <a:p>
            <a:pPr algn="l"/>
            <a:r>
              <a:rPr lang="en-US" dirty="0" smtClean="0"/>
              <a:t>                                                                                                                                                                                                                                                                                                                                                                                                                                                                                                                                                                                                                                                                                                                                                                                                                                                                                                                                                                                                                                                                                                                                                                                                                                                                                                                                                                                                                                                                                                                                                                                                                                                                                                                                                                                                                                                                                                                                                                                                                                                                                                                                                                                                                                                                                                                                                                                                                                                                                                                                                                                                                                                                                                                                                                                                                                                                                                                                                                                                                                                                                                                                                                                                                                                                                                                                                                                                                                                                                                                                                                                                                                                                                                                                                                                                                                                                                                                                                                                                                                                                                                                                                                                                                                                                                                                                                                                                                                                                                                                                                                                                                                                                                                                                                                                                                                                                                                                                                                                                                                                                                                                                                                                                                                                                                                                                          </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2617608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762000" y="1143000"/>
            <a:ext cx="7772400" cy="3810000"/>
          </a:xfrm>
        </p:spPr>
        <p:txBody>
          <a:bodyPr>
            <a:normAutofit/>
          </a:bodyPr>
          <a:lstStyle/>
          <a:p>
            <a:pPr algn="l"/>
            <a:r>
              <a:rPr lang="en-US" b="1" dirty="0" smtClean="0"/>
              <a:t>Account Receivable Days on Hand (DOH) Ratio: </a:t>
            </a:r>
          </a:p>
          <a:p>
            <a:pPr marL="457200" indent="-457200" algn="l">
              <a:buFontTx/>
              <a:buChar char="-"/>
            </a:pPr>
            <a:r>
              <a:rPr lang="en-US" dirty="0" smtClean="0"/>
              <a:t>Also known as the average collection period</a:t>
            </a:r>
          </a:p>
          <a:p>
            <a:pPr marL="457200" indent="-457200" algn="l">
              <a:buFontTx/>
              <a:buChar char="-"/>
            </a:pPr>
            <a:r>
              <a:rPr lang="en-US" dirty="0" smtClean="0"/>
              <a:t>Assess the quality of the accounts receivable and</a:t>
            </a:r>
          </a:p>
          <a:p>
            <a:pPr marL="457200" indent="-457200" algn="l">
              <a:buFontTx/>
              <a:buChar char="-"/>
            </a:pPr>
            <a:r>
              <a:rPr lang="en-US" dirty="0" smtClean="0"/>
              <a:t>Efficiency of the Company’s credit policies</a:t>
            </a:r>
          </a:p>
          <a:p>
            <a:pPr marL="457200" indent="-457200" algn="l">
              <a:buFontTx/>
              <a:buChar char="-"/>
            </a:pPr>
            <a:endParaRPr lang="en-US" dirty="0"/>
          </a:p>
          <a:p>
            <a:pPr marL="457200" indent="-457200" algn="l">
              <a:buFontTx/>
              <a:buChar char="-"/>
            </a:pPr>
            <a:endParaRPr lang="en-US" dirty="0"/>
          </a:p>
          <a:p>
            <a:pPr algn="l"/>
            <a:r>
              <a:rPr lang="en-US" dirty="0" smtClean="0"/>
              <a:t>                                                                                                                                                                                                                                                                                                                                                                                                                                                                                                                                                                                                                                                                                                                                                                                                                                                                                                                                                                                                                                                                                                                                                                                                                                                                                                                                                                                                                                                                                                                                                                                                                                                                                                                                                                                                                                                                                                                                                                                                                                                                                                                                                                                                                                                                                                                                                                                                                                                                                                                                                                                                                                                                                                                                                                                                                                                                                                                                                                                                                                                                                                                                                                                                                                                                                                                                                                                                                                                                                                                                                                                                                                                                                                                                                                                                                                                                                                                                                                                                                                                                                                                                                                                                                                                                                                                                                                                                                                                                                                                                                                                                                                                                                                                                                                                                                                                                                                                                                                                                                                                                                                                                                                                                                                                                                                                                          </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2133985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762000" y="1143000"/>
            <a:ext cx="7772400" cy="3810000"/>
          </a:xfrm>
        </p:spPr>
        <p:txBody>
          <a:bodyPr>
            <a:normAutofit lnSpcReduction="10000"/>
          </a:bodyPr>
          <a:lstStyle/>
          <a:p>
            <a:pPr algn="l"/>
            <a:r>
              <a:rPr lang="en-US" b="1" dirty="0" smtClean="0"/>
              <a:t>Account Receivable Days on Hand (DOH) Ratio: </a:t>
            </a:r>
          </a:p>
          <a:p>
            <a:pPr marL="457200" indent="-457200" algn="l">
              <a:buFontTx/>
              <a:buChar char="-"/>
            </a:pPr>
            <a:r>
              <a:rPr lang="en-US" dirty="0" smtClean="0"/>
              <a:t>It indicates the length of time the Company must wait after making a sale before receiving cash</a:t>
            </a:r>
          </a:p>
          <a:p>
            <a:pPr marL="457200" indent="-457200" algn="l">
              <a:buFontTx/>
              <a:buChar char="-"/>
            </a:pPr>
            <a:r>
              <a:rPr lang="en-US" dirty="0" smtClean="0"/>
              <a:t>The higher the number of days means a longer operating cycle and an incremental need for financing</a:t>
            </a:r>
          </a:p>
          <a:p>
            <a:pPr marL="457200" indent="-457200" algn="l">
              <a:buFontTx/>
              <a:buChar char="-"/>
            </a:pPr>
            <a:endParaRPr lang="en-US" dirty="0"/>
          </a:p>
          <a:p>
            <a:pPr marL="457200" indent="-457200" algn="l">
              <a:buFontTx/>
              <a:buChar char="-"/>
            </a:pPr>
            <a:endParaRPr lang="en-US" dirty="0"/>
          </a:p>
          <a:p>
            <a:pPr algn="l"/>
            <a:r>
              <a:rPr lang="en-US" dirty="0" smtClean="0"/>
              <a:t>                                                                                                                                                                                                                                                                                                                                                                                                                                                                                                                                                                                                                                                                                                                                                                                                                                                                                                                                                                                                                                                                                                                                                                                                                                                                                                                                                                                                                                                                                                                                                                                                                                                                                                                                                                                                                                                                                                                                                                                                                                                                                                                                                                                                                                                                                                                                                                                                                                                                                                                                                                                                                                                                                                                                                                                                                                                                                                                                                                                                                                                                                                                                                                                                                                                                                                                                                                                                                                                                                                                                                                                                                                                                                                                                                                                                                                                                                                                                                                                                                                                                                                                                                                                                                                                                                                                                                                                                                                                                                                                                                                                                                                                                                                                                                                                                                                                                                                                                                                                                                                                                                                                                                                                                                                                                                                                                          </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1727598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762000" y="1143000"/>
            <a:ext cx="7772400" cy="3810000"/>
          </a:xfrm>
        </p:spPr>
        <p:txBody>
          <a:bodyPr>
            <a:normAutofit lnSpcReduction="10000"/>
          </a:bodyPr>
          <a:lstStyle/>
          <a:p>
            <a:pPr algn="l"/>
            <a:endParaRPr lang="en-US" b="1" dirty="0" smtClean="0"/>
          </a:p>
          <a:p>
            <a:pPr algn="l"/>
            <a:endParaRPr lang="en-US" b="1" dirty="0"/>
          </a:p>
          <a:p>
            <a:pPr algn="l"/>
            <a:endParaRPr lang="en-US" b="1" dirty="0" smtClean="0"/>
          </a:p>
          <a:p>
            <a:pPr algn="l"/>
            <a:r>
              <a:rPr lang="en-US" b="1" dirty="0" smtClean="0"/>
              <a:t>Account Receivable Days on Hand (DOH) Ratio: </a:t>
            </a:r>
          </a:p>
          <a:p>
            <a:pPr algn="l"/>
            <a:endParaRPr lang="en-US" b="1" dirty="0" smtClean="0"/>
          </a:p>
          <a:p>
            <a:pPr marL="457200" indent="-457200" algn="l">
              <a:buFontTx/>
              <a:buChar char="-"/>
            </a:pPr>
            <a:r>
              <a:rPr lang="en-US" dirty="0" smtClean="0"/>
              <a:t>Net Accounts Receivable/Net Sales X 365</a:t>
            </a:r>
          </a:p>
          <a:p>
            <a:pPr marL="457200" indent="-457200" algn="l">
              <a:buFontTx/>
              <a:buChar char="-"/>
            </a:pPr>
            <a:endParaRPr lang="en-US" dirty="0"/>
          </a:p>
          <a:p>
            <a:pPr marL="457200" indent="-457200" algn="l">
              <a:buFontTx/>
              <a:buChar char="-"/>
            </a:pPr>
            <a:endParaRPr lang="en-US" dirty="0"/>
          </a:p>
          <a:p>
            <a:pPr algn="l"/>
            <a:r>
              <a:rPr lang="en-US" dirty="0" smtClean="0"/>
              <a:t>                                                                                                                                                                                                                                                                                                                                                                                                                                                                                                                                                                                                                                                                                                                                                                                                                                                                                                                                                                                                                                                                                                                                                                                                                                                                                                                                                                                                                                                                                                                                                                                                                                                                                                                                                                                                                                                                                                                                                                                                                                                                                                                                                                                                                                                                                                                                                                                                                                                                                                                                                                                                                                                                                                                                                                                                                                                                                                                                                                                                                                                                                                                                                                                                                                                                                                                                                                                                                                                                                                                                                                                                                                                                                                                                                                                                                                                                                                                                                                                                                                                                                                                                                                                                                                                                                                                                                                                                                                                                                                                                                                                                                                                                                                                                                                                                                                                                                                                                                                                                                                                                                                                                                                                                                                                                                                                                          </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200430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762000" y="1143000"/>
            <a:ext cx="7772400" cy="3810000"/>
          </a:xfrm>
        </p:spPr>
        <p:txBody>
          <a:bodyPr>
            <a:normAutofit fontScale="92500" lnSpcReduction="20000"/>
          </a:bodyPr>
          <a:lstStyle/>
          <a:p>
            <a:pPr algn="l"/>
            <a:endParaRPr lang="en-US" b="1" dirty="0" smtClean="0"/>
          </a:p>
          <a:p>
            <a:pPr algn="l"/>
            <a:endParaRPr lang="en-US" b="1" dirty="0"/>
          </a:p>
          <a:p>
            <a:pPr algn="l"/>
            <a:endParaRPr lang="en-US" b="1" dirty="0" smtClean="0"/>
          </a:p>
          <a:p>
            <a:pPr algn="l"/>
            <a:r>
              <a:rPr lang="en-US" b="1" dirty="0" smtClean="0"/>
              <a:t>Account Receivable Days on Hand (DOH) Ratio: </a:t>
            </a:r>
          </a:p>
          <a:p>
            <a:pPr algn="l"/>
            <a:endParaRPr lang="en-US" b="1" dirty="0" smtClean="0"/>
          </a:p>
          <a:p>
            <a:pPr marL="457200" indent="-457200" algn="l">
              <a:buFontTx/>
              <a:buChar char="-"/>
            </a:pPr>
            <a:r>
              <a:rPr lang="en-US" dirty="0" smtClean="0"/>
              <a:t>For a more complete analysis of receivables this ratio may be assessed against the A/R aging that provides information of the length of the receivable outstanding</a:t>
            </a:r>
          </a:p>
          <a:p>
            <a:pPr marL="457200" indent="-457200" algn="l">
              <a:buFontTx/>
              <a:buChar char="-"/>
            </a:pPr>
            <a:endParaRPr lang="en-US" dirty="0"/>
          </a:p>
          <a:p>
            <a:pPr marL="457200" indent="-457200" algn="l">
              <a:buFontTx/>
              <a:buChar char="-"/>
            </a:pPr>
            <a:endParaRPr lang="en-US" dirty="0"/>
          </a:p>
          <a:p>
            <a:pPr algn="l"/>
            <a:r>
              <a:rPr lang="en-US" dirty="0" smtClean="0"/>
              <a:t>                                                                                                                                                                                                                                                                                                                                                                                                                                                                                                                                                                                                                                                                                                                                                                                                                                                                                                                                                                                                                                                                                                                                                                                                                                                                                                                                                                                                                                                                                                                                                                                                                                                                                                                                                                                                                                                                                                                                                                                                                                                                                                                                                                                                                                                                                                                                                                                                                                                                                                                                                                                                                                                                                                                                                                                                                                                                                                                                                                                                                                                                                                                                                                                                                                                                                                                                                                                                                                                                                                                                                                                                                                                                                                                                                                                                                                                                                                                                                                                                                                                                                                                                                                                                                                                                                                                                                                                                                                                                                                                                                                                                                                                                                                                                                                                                                                                                                                                                                                                                                                                                                                                                                                                                                                                                                                                                          </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1698875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762000" y="1143000"/>
            <a:ext cx="7772400" cy="3810000"/>
          </a:xfrm>
        </p:spPr>
        <p:txBody>
          <a:bodyPr>
            <a:normAutofit/>
          </a:bodyPr>
          <a:lstStyle/>
          <a:p>
            <a:pPr algn="l"/>
            <a:endParaRPr lang="en-US" b="1" dirty="0" smtClean="0"/>
          </a:p>
          <a:p>
            <a:pPr algn="l"/>
            <a:endParaRPr lang="en-US" b="1" dirty="0"/>
          </a:p>
          <a:p>
            <a:pPr algn="l"/>
            <a:endParaRPr lang="en-US" b="1" dirty="0" smtClean="0"/>
          </a:p>
          <a:p>
            <a:pPr algn="l"/>
            <a:r>
              <a:rPr lang="en-US" b="1" dirty="0" smtClean="0"/>
              <a:t>Inventory Days on Hand (DOH) Ratio: </a:t>
            </a:r>
            <a:r>
              <a:rPr lang="en-US" dirty="0" smtClean="0"/>
              <a:t>This ratio is important in assessing the quality and efficiency </a:t>
            </a:r>
            <a:r>
              <a:rPr lang="en-US" smtClean="0"/>
              <a:t>of inventory.</a:t>
            </a:r>
            <a:endParaRPr lang="en-US" dirty="0" smtClean="0"/>
          </a:p>
          <a:p>
            <a:pPr marL="457200" indent="-457200" algn="l">
              <a:buFontTx/>
              <a:buChar char="-"/>
            </a:pPr>
            <a:endParaRPr lang="en-US" dirty="0"/>
          </a:p>
          <a:p>
            <a:pPr marL="457200" indent="-457200" algn="l">
              <a:buFontTx/>
              <a:buChar char="-"/>
            </a:pPr>
            <a:endParaRPr lang="en-US" dirty="0"/>
          </a:p>
          <a:p>
            <a:pPr algn="l"/>
            <a:r>
              <a:rPr lang="en-US" dirty="0" smtClean="0"/>
              <a:t>                                                                                                                                                                                                                                                                                                                                                                                                                                                                                                                                                                                                                                                                                                                                                                                                                                                                                                                                                                                                                                                                                                                                                                                                                                                                                                                                                                                                                                                                                                                                                                                                                                                                                                                                                                                                                                                                                                                                                                                                                                                                                                                                                                                                                                                                                                                                                                                                                                                                                                                                                                                                                                                                                                                                                                                                                                                                                                                                                                                                                                                                                                                                                                                                                                                                                                                                                                                                                                                                                                                                                                                                                                                                                                                                                                                                                                                                                                                                                                                                                                                                                                                                                                                                                                                                                                                                                                                                                                                                                                                                                                                                                                                                                                                                                                                                                                                                                                                                                                                                                                                                                                                                                                                                                                                                                                                                          </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2417937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762000" y="1143000"/>
            <a:ext cx="7772400" cy="3810000"/>
          </a:xfrm>
        </p:spPr>
        <p:txBody>
          <a:bodyPr>
            <a:normAutofit fontScale="62500" lnSpcReduction="20000"/>
          </a:bodyPr>
          <a:lstStyle/>
          <a:p>
            <a:pPr algn="l"/>
            <a:endParaRPr lang="en-US" b="1" dirty="0" smtClean="0"/>
          </a:p>
          <a:p>
            <a:pPr algn="l"/>
            <a:r>
              <a:rPr lang="en-US" b="1" dirty="0" smtClean="0"/>
              <a:t>Inventory Days on Hand (DOH) Ratio: </a:t>
            </a:r>
            <a:r>
              <a:rPr lang="en-US" dirty="0" smtClean="0"/>
              <a:t>This ratio is listed under operating efficiency as it indicates the efficiency  in which the company employs its inventory.</a:t>
            </a:r>
          </a:p>
          <a:p>
            <a:pPr marL="457200" indent="-457200" algn="l">
              <a:buFontTx/>
              <a:buChar char="-"/>
            </a:pPr>
            <a:r>
              <a:rPr lang="en-US" dirty="0" smtClean="0"/>
              <a:t>A lower days on hand ratio with all other things equal, implies a shorter operating cycle and greater liquidity</a:t>
            </a:r>
          </a:p>
          <a:p>
            <a:pPr marL="457200" indent="-457200" algn="l">
              <a:buFontTx/>
              <a:buChar char="-"/>
            </a:pPr>
            <a:endParaRPr lang="en-US" dirty="0" smtClean="0"/>
          </a:p>
          <a:p>
            <a:pPr marL="457200" indent="-457200" algn="l">
              <a:buFontTx/>
              <a:buChar char="-"/>
            </a:pPr>
            <a:r>
              <a:rPr lang="en-US" dirty="0" smtClean="0"/>
              <a:t>This ratio maybe misleading if inventory levels are not stable.</a:t>
            </a:r>
          </a:p>
          <a:p>
            <a:pPr marL="457200" indent="-457200" algn="l">
              <a:buFontTx/>
              <a:buChar char="-"/>
            </a:pPr>
            <a:endParaRPr lang="en-US" dirty="0" smtClean="0"/>
          </a:p>
          <a:p>
            <a:pPr marL="457200" indent="-457200" algn="l">
              <a:buFontTx/>
              <a:buChar char="-"/>
            </a:pPr>
            <a:r>
              <a:rPr lang="en-US" dirty="0" smtClean="0"/>
              <a:t>Analysts may like to use average inventory level to avoid </a:t>
            </a:r>
            <a:r>
              <a:rPr lang="en-US" dirty="0" err="1" smtClean="0"/>
              <a:t>mis</a:t>
            </a:r>
            <a:r>
              <a:rPr lang="en-US" dirty="0" smtClean="0"/>
              <a:t>-interpretation due to seasonal patterns or dramatic changes in inventory policies over the year</a:t>
            </a:r>
          </a:p>
          <a:p>
            <a:pPr marL="457200" indent="-457200" algn="l">
              <a:buFontTx/>
              <a:buChar char="-"/>
            </a:pPr>
            <a:endParaRPr lang="en-US" dirty="0" smtClean="0"/>
          </a:p>
          <a:p>
            <a:pPr marL="457200" indent="-457200" algn="l">
              <a:buFontTx/>
              <a:buChar char="-"/>
            </a:pPr>
            <a:r>
              <a:rPr lang="en-US" dirty="0" smtClean="0"/>
              <a:t>Ratio is calculated as : Total inventory/Cost of good sold X 365 = Inventory DOH</a:t>
            </a:r>
          </a:p>
          <a:p>
            <a:pPr marL="457200" indent="-457200" algn="l">
              <a:buFontTx/>
              <a:buChar char="-"/>
            </a:pPr>
            <a:endParaRPr lang="en-US" dirty="0"/>
          </a:p>
          <a:p>
            <a:pPr marL="457200" indent="-457200" algn="l">
              <a:buFontTx/>
              <a:buChar char="-"/>
            </a:pPr>
            <a:endParaRPr lang="en-US" dirty="0"/>
          </a:p>
          <a:p>
            <a:pPr algn="l"/>
            <a:r>
              <a:rPr lang="en-US" dirty="0" smtClean="0"/>
              <a:t>                                                                                                                                                                                                                                                                                                                                                                                                                                                                                                                                                                                                                                                                                                                                                                                                                                                                                                                                                                                                                                                                                                                                                                                                                                                                                                                                                                                                                                                                                                                                                                                                                                                                                                                                                                                                                                                                                                                                                                                                                                                                                                                                                                                                                                                                                                                                                                                                                                                                                                                                                                                                                                                                                                                                                                                                                                                                                                                                                                                                                                                                                                                                                                                                                                                                                                                                                                                                                                                                                                                                                                                                                                                                                                                                                                                                                                                                                                                                                                                                                                                                                                                                                                                                                                                                                                                                                                                                                                                                                                                                                                                                                                                                                                                                                                                                                                                                                                                                                                                                                                                                                                                                                                                                                                                                                                                                          </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1121567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762000" y="1143000"/>
            <a:ext cx="7772400" cy="3810000"/>
          </a:xfrm>
        </p:spPr>
        <p:txBody>
          <a:bodyPr>
            <a:normAutofit lnSpcReduction="10000"/>
          </a:bodyPr>
          <a:lstStyle/>
          <a:p>
            <a:pPr algn="l"/>
            <a:endParaRPr lang="en-US" b="1" dirty="0" smtClean="0"/>
          </a:p>
          <a:p>
            <a:pPr algn="l"/>
            <a:r>
              <a:rPr lang="en-US" b="1" dirty="0" smtClean="0"/>
              <a:t>Accounts Payable (DOH) Ratio: </a:t>
            </a:r>
            <a:r>
              <a:rPr lang="en-US" dirty="0" smtClean="0"/>
              <a:t>This ratio indicates the speed with which the company pays its accounts payable</a:t>
            </a:r>
          </a:p>
          <a:p>
            <a:pPr marL="457200" indent="-457200" algn="l">
              <a:buFontTx/>
              <a:buChar char="-"/>
            </a:pPr>
            <a:endParaRPr lang="en-US" dirty="0" smtClean="0"/>
          </a:p>
          <a:p>
            <a:pPr marL="457200" indent="-457200" algn="l">
              <a:buFontTx/>
              <a:buChar char="-"/>
            </a:pPr>
            <a:r>
              <a:rPr lang="en-US" dirty="0" smtClean="0"/>
              <a:t>Ratio is calculated as : Accounts Payable/Cost of good sold X 365 = Accounts Payable DOH</a:t>
            </a:r>
          </a:p>
          <a:p>
            <a:pPr marL="457200" indent="-457200" algn="l">
              <a:buFontTx/>
              <a:buChar char="-"/>
            </a:pPr>
            <a:endParaRPr lang="en-US" dirty="0"/>
          </a:p>
          <a:p>
            <a:pPr marL="457200" indent="-457200" algn="l">
              <a:buFontTx/>
              <a:buChar char="-"/>
            </a:pPr>
            <a:endParaRPr lang="en-US" dirty="0"/>
          </a:p>
          <a:p>
            <a:pPr algn="l"/>
            <a:r>
              <a:rPr lang="en-US" dirty="0" smtClean="0"/>
              <a:t>                                                                                                                                                                                                                                                                                                                                                                                                                                                                                                                                                                                                                                                                                                                                                                                                                                                                                                                                                                                                                                                                                                                                                                                                                                                                                                                                                                                                                                                                                                                                                                                                                                                                                                                                                                                                                                                                                                                                                                                                                                                                                                                                                                                                                                                                                                                                                                                                                                                                                                                                                                                                                                                                                                                                                                                                                                                                                                                                                                                                                                                                                                                                                                                                                                                                                                                                                                                                                                                                                                                                                                                                                                                                                                                                                                                                                                                                                                                                                                                                                                                                                                                                                                                                                                                                                                                                                                                                                                                                                                                                                                                                                                                                                                                                                                                                                                                                                                                                                                                                                                                                                                                                                                                                                                                                                                                                          </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592938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762000" y="1143000"/>
            <a:ext cx="7772400" cy="3810000"/>
          </a:xfrm>
        </p:spPr>
        <p:txBody>
          <a:bodyPr>
            <a:normAutofit fontScale="92500" lnSpcReduction="20000"/>
          </a:bodyPr>
          <a:lstStyle/>
          <a:p>
            <a:pPr algn="l"/>
            <a:endParaRPr lang="en-US" b="1" dirty="0" smtClean="0"/>
          </a:p>
          <a:p>
            <a:pPr algn="l"/>
            <a:r>
              <a:rPr lang="en-US" b="1" dirty="0" smtClean="0"/>
              <a:t>Funding Need: </a:t>
            </a:r>
            <a:r>
              <a:rPr lang="en-US" dirty="0" smtClean="0"/>
              <a:t>With financial ratios already calculated for accounts receivable, inventory and accounts payable you can determine the number of days that the Company may need external funding :</a:t>
            </a:r>
          </a:p>
          <a:p>
            <a:pPr marL="457200" indent="-457200" algn="l">
              <a:buFontTx/>
              <a:buChar char="-"/>
            </a:pPr>
            <a:endParaRPr lang="en-US" dirty="0" smtClean="0"/>
          </a:p>
          <a:p>
            <a:pPr marL="457200" indent="-457200" algn="l">
              <a:buFontTx/>
              <a:buChar char="-"/>
            </a:pPr>
            <a:r>
              <a:rPr lang="en-US" dirty="0" smtClean="0"/>
              <a:t>Account Receivable (DOH) + Inventory (DOH) -Accounts Payable DOH= Funding needs in days</a:t>
            </a:r>
          </a:p>
          <a:p>
            <a:pPr marL="457200" indent="-457200" algn="l">
              <a:buFontTx/>
              <a:buChar char="-"/>
            </a:pPr>
            <a:endParaRPr lang="en-US" dirty="0"/>
          </a:p>
          <a:p>
            <a:pPr marL="457200" indent="-457200" algn="l">
              <a:buFontTx/>
              <a:buChar char="-"/>
            </a:pPr>
            <a:endParaRPr lang="en-US" dirty="0"/>
          </a:p>
          <a:p>
            <a:pPr algn="l"/>
            <a:r>
              <a:rPr lang="en-US" dirty="0" smtClean="0"/>
              <a:t>                                                                                                                                                                                                                                                                                                                                                                                                                                                                                                                                                                                                                                                                                                                                                                                                                                                                                                                                                                                                                                                                                                                                                                                                                                                                                                                                                                                                                                                                                                                                                                                                                                                                                                                                                                                                                                                                                                                                                                                                                                                                                                                                                                                                                                                                                                                                                                                                                                                                                                                                                                                                                                                                                                                                                                                                                                                                                                                                                                                                                                                                                                                                                                                                                                                                                                                                                                                                                                                                                                                                                                                                                                                                                                                                                                                                                                                                                                                                                                                                                                                                                                                                                                                                                                                                                                                                                                                                                                                                                                                                                                                                                                                                                                                                                                                                                                                                                                                                                                                                                                                                                                                                                                                                                                                                                                                                          </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1673613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762000" y="1143000"/>
            <a:ext cx="7772400" cy="3810000"/>
          </a:xfrm>
        </p:spPr>
        <p:txBody>
          <a:bodyPr>
            <a:normAutofit fontScale="92500" lnSpcReduction="20000"/>
          </a:bodyPr>
          <a:lstStyle/>
          <a:p>
            <a:pPr algn="l"/>
            <a:endParaRPr lang="en-US" b="1" dirty="0" smtClean="0"/>
          </a:p>
          <a:p>
            <a:pPr algn="l"/>
            <a:r>
              <a:rPr lang="en-US" b="1" dirty="0" smtClean="0"/>
              <a:t>Profitability Ratios: </a:t>
            </a:r>
            <a:r>
              <a:rPr lang="en-US" dirty="0" smtClean="0"/>
              <a:t>Although liquidity is critical for a short term creditor, profitability is important when assessing the Company’s long term survival.</a:t>
            </a:r>
          </a:p>
          <a:p>
            <a:pPr marL="457200" indent="-457200" algn="l">
              <a:buFontTx/>
              <a:buChar char="-"/>
            </a:pPr>
            <a:r>
              <a:rPr lang="en-US" dirty="0" smtClean="0"/>
              <a:t>A Company that is not profitable will encounter difficulties in securing necessary financing at reasonable rates  </a:t>
            </a:r>
          </a:p>
          <a:p>
            <a:pPr marL="457200" indent="-457200" algn="l">
              <a:buFontTx/>
              <a:buChar char="-"/>
            </a:pPr>
            <a:r>
              <a:rPr lang="en-US" dirty="0" smtClean="0"/>
              <a:t>Profitability ratios are based on accounting profit concepts and not economic concepts                                                                                                                                                                                                                                                                                                                                                                                                                                                                                                                                                                                                                                                                                                                                                                                                                                                                                                                                                                                                                                                                                           </a:t>
            </a:r>
          </a:p>
          <a:p>
            <a:pPr marL="457200" indent="-457200" algn="l">
              <a:buFontTx/>
              <a:buChar char="-"/>
            </a:pPr>
            <a:endParaRPr lang="en-US" dirty="0"/>
          </a:p>
          <a:p>
            <a:pPr marL="457200" indent="-457200" algn="l">
              <a:buFontTx/>
              <a:buChar char="-"/>
            </a:pPr>
            <a:endParaRPr lang="en-US" dirty="0"/>
          </a:p>
          <a:p>
            <a:pPr algn="l"/>
            <a:r>
              <a:rPr lang="en-US" dirty="0" smtClean="0"/>
              <a:t>                                                                                                                                                                                                                                                                                                                                                                                                                                                                                                                                                                                                                                                                                                                                                                                                                                                                                                                                                                                                                                                                                                                                                                                                                                                                                                                                                                                                                                                                                                                                                                                                                                                                                                                                                                                                                                                                                                                                                                                                                                                                                                                                                                                                                                                                                                                                                                                                                                                                                                                                                                                                                                                                                                                                                                                                                                                                                                                                                                                                                                                                                                                                                                                                                                                                                                                                                                                                                                                                                                                                                                                                                                                                                                                                                                                                                                                                                                                                                                                                                                                                                                                                                                                                                                                                                                                                                                                                                                                                                                                                                                                                                                                                                                                                                                                                                                                                                                                                                                                                                                                                                                                                                                                                                                                                                                                                          </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178742158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381000" y="1079500"/>
            <a:ext cx="8077200" cy="3810000"/>
          </a:xfrm>
        </p:spPr>
        <p:txBody>
          <a:bodyPr>
            <a:normAutofit/>
          </a:bodyPr>
          <a:lstStyle/>
          <a:p>
            <a:pPr algn="l"/>
            <a:r>
              <a:rPr lang="en-US" b="1" dirty="0" smtClean="0"/>
              <a:t>Introduction:</a:t>
            </a:r>
          </a:p>
          <a:p>
            <a:pPr marL="457200" indent="-457200" algn="l">
              <a:buFontTx/>
              <a:buChar char="-"/>
            </a:pPr>
            <a:r>
              <a:rPr lang="en-US" dirty="0" smtClean="0"/>
              <a:t>The Company’s financial statements are the primary source of information for financial analysis.</a:t>
            </a:r>
          </a:p>
          <a:p>
            <a:pPr marL="457200" indent="-457200" algn="l">
              <a:buFontTx/>
              <a:buChar char="-"/>
            </a:pPr>
            <a:r>
              <a:rPr lang="en-US" dirty="0" smtClean="0"/>
              <a:t>The interpretation of financial statements is often difficult when it is performed in absolute terms.</a:t>
            </a:r>
          </a:p>
          <a:p>
            <a:pPr marL="457200" indent="-457200" algn="l">
              <a:buFontTx/>
              <a:buChar char="-"/>
            </a:pPr>
            <a:endParaRPr lang="en-US" dirty="0" smtClean="0"/>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24249644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762000" y="1143000"/>
            <a:ext cx="7772400" cy="3810000"/>
          </a:xfrm>
        </p:spPr>
        <p:txBody>
          <a:bodyPr>
            <a:normAutofit lnSpcReduction="10000"/>
          </a:bodyPr>
          <a:lstStyle/>
          <a:p>
            <a:pPr algn="l"/>
            <a:endParaRPr lang="en-US" b="1" dirty="0" smtClean="0"/>
          </a:p>
          <a:p>
            <a:pPr marL="457200" indent="-457200" algn="l">
              <a:buFontTx/>
              <a:buChar char="-"/>
            </a:pPr>
            <a:r>
              <a:rPr lang="en-US" b="1" dirty="0" smtClean="0"/>
              <a:t>Return on Assets</a:t>
            </a:r>
            <a:r>
              <a:rPr lang="en-US" dirty="0" smtClean="0"/>
              <a:t>: This ratio measures the company’s ability to generate profits by the conversion of assets.</a:t>
            </a:r>
          </a:p>
          <a:p>
            <a:pPr marL="457200" indent="-457200" algn="l">
              <a:buFontTx/>
              <a:buChar char="-"/>
            </a:pPr>
            <a:r>
              <a:rPr lang="en-US" dirty="0" smtClean="0"/>
              <a:t>- Some of the issues of this ratio includes the accounting limitations of net income and also the fact that assets values are reported at historical based costs as supposed to market value</a:t>
            </a:r>
          </a:p>
          <a:p>
            <a:pPr marL="457200" indent="-457200" algn="l">
              <a:buFontTx/>
              <a:buChar char="-"/>
            </a:pPr>
            <a:endParaRPr lang="en-US" dirty="0"/>
          </a:p>
          <a:p>
            <a:pPr algn="l"/>
            <a:r>
              <a:rPr lang="en-US" dirty="0" smtClean="0"/>
              <a:t>                                                                                                                                                                                                                                                                                                                                                                                                                                                                                                                                                                                                                                                                                                                                                                                                                                                                                                                                                                                                                                                                                                                                                                                                                                                                                                                                                                                                                                                                                                                                                                                                                                                                                                                                                                                                                                                                                                                                                                                                                                                                                                                                                                                                                                                                                                                                                                                                                                                                                                                                                                                                                                                                                                                                                                                                                                                                                                                                                                                                                                                                                                                                                                                                                                                                                                                                                                                                                                                                                                                                                                                                                                                                                                                                                                                                                                                                                                                                                                                                                                                                                                                                                                                                                                                                                                                                                                                                                                                                                                                                                                                                                                                                                                                                                                                                                                                                                                                                                                                                                                                                                                                                                                                                                                                                                                                                          </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121502887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762000" y="1143000"/>
            <a:ext cx="7772400" cy="3810000"/>
          </a:xfrm>
        </p:spPr>
        <p:txBody>
          <a:bodyPr>
            <a:normAutofit/>
          </a:bodyPr>
          <a:lstStyle/>
          <a:p>
            <a:pPr algn="l"/>
            <a:endParaRPr lang="en-US" b="1" dirty="0" smtClean="0"/>
          </a:p>
          <a:p>
            <a:pPr marL="457200" indent="-457200" algn="l">
              <a:buFontTx/>
              <a:buChar char="-"/>
            </a:pPr>
            <a:r>
              <a:rPr lang="en-US" b="1" dirty="0" smtClean="0"/>
              <a:t>Return on investment (ROA)</a:t>
            </a:r>
            <a:r>
              <a:rPr lang="en-US" dirty="0" smtClean="0"/>
              <a:t>: Calculation:</a:t>
            </a:r>
          </a:p>
          <a:p>
            <a:pPr marL="457200" indent="-457200" algn="l">
              <a:buFontTx/>
              <a:buChar char="-"/>
            </a:pPr>
            <a:endParaRPr lang="en-US" dirty="0"/>
          </a:p>
          <a:p>
            <a:pPr algn="ctr"/>
            <a:r>
              <a:rPr lang="en-US" dirty="0" smtClean="0"/>
              <a:t>Net Income/ Total Assets = Return on Assets</a:t>
            </a:r>
          </a:p>
          <a:p>
            <a:pPr marL="457200" indent="-457200" algn="l">
              <a:buFontTx/>
              <a:buChar char="-"/>
            </a:pPr>
            <a:endParaRPr lang="en-US" dirty="0"/>
          </a:p>
          <a:p>
            <a:pPr algn="l"/>
            <a:r>
              <a:rPr lang="en-US" dirty="0" smtClean="0"/>
              <a:t>                                                                                                                                                                                                                                                                                                                                                                                                                                                                                                                                                                                                                                                                                                                                                                                                                                                                                                                                                                                                                                                                                                                                                                                                                                                                                                                                                                                                                                                                                                                                                                                                                                                                                                                                                                                                                                                                                                                                                                                                                                                                                                                                                                                                                                                                                                                                                                                                                                                                                                                                                                                                                                                                                                                                                                                                                                                                                                                                                                                                                                                                                                                                                                                                                                                                                                                                                                                                                                                                                                                                                                                                                                                                                                                                                                                                                                                                                                                                                                                                                                                                                                                                                                                                                                                                                                                                                                                                                                                                                                                                                                                                                                                                                                                                                                                                                                                                                                                                                                                                                                                                                                                                                                                                                                                                                                                                          </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8248364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762000" y="1143000"/>
            <a:ext cx="7772400" cy="3810000"/>
          </a:xfrm>
        </p:spPr>
        <p:txBody>
          <a:bodyPr>
            <a:normAutofit fontScale="92500" lnSpcReduction="20000"/>
          </a:bodyPr>
          <a:lstStyle/>
          <a:p>
            <a:pPr algn="l"/>
            <a:endParaRPr lang="en-US" b="1" dirty="0" smtClean="0"/>
          </a:p>
          <a:p>
            <a:pPr marL="457200" indent="-457200" algn="l">
              <a:buFontTx/>
              <a:buChar char="-"/>
            </a:pPr>
            <a:r>
              <a:rPr lang="en-US" b="1" dirty="0" smtClean="0"/>
              <a:t>Return on Equity (ROE)</a:t>
            </a:r>
            <a:r>
              <a:rPr lang="en-US" dirty="0" smtClean="0"/>
              <a:t>:</a:t>
            </a:r>
          </a:p>
          <a:p>
            <a:pPr marL="457200" indent="-457200" algn="l">
              <a:buFontTx/>
              <a:buChar char="-"/>
            </a:pPr>
            <a:r>
              <a:rPr lang="en-US" dirty="0" smtClean="0"/>
              <a:t>-  This indicator is another assessment of a Company’s profitability.</a:t>
            </a:r>
          </a:p>
          <a:p>
            <a:pPr marL="457200" indent="-457200" algn="l">
              <a:buFontTx/>
              <a:buChar char="-"/>
            </a:pPr>
            <a:r>
              <a:rPr lang="en-US" dirty="0" smtClean="0"/>
              <a:t>It is an indicator of the return to shareholders’ investments</a:t>
            </a:r>
          </a:p>
          <a:p>
            <a:pPr marL="457200" indent="-457200" algn="l">
              <a:buFontTx/>
              <a:buChar char="-"/>
            </a:pPr>
            <a:r>
              <a:rPr lang="en-US" dirty="0" smtClean="0"/>
              <a:t>The higher the level of debt in the Company the greater the difference between the return on equity and the return on investment.</a:t>
            </a:r>
          </a:p>
          <a:p>
            <a:pPr marL="457200" indent="-457200" algn="l">
              <a:buFontTx/>
              <a:buChar char="-"/>
            </a:pPr>
            <a:r>
              <a:rPr lang="en-US" dirty="0" smtClean="0"/>
              <a:t>The higher the ratio the greater the profitability.</a:t>
            </a:r>
          </a:p>
          <a:p>
            <a:pPr marL="457200" indent="-457200" algn="l">
              <a:buFontTx/>
              <a:buChar char="-"/>
            </a:pPr>
            <a:endParaRPr lang="en-US" dirty="0"/>
          </a:p>
          <a:p>
            <a:pPr algn="l"/>
            <a:r>
              <a:rPr lang="en-US" dirty="0" smtClean="0"/>
              <a:t>                                                                                                                                                                                                                                                                                                                                                                                                                                                                                                                                                                                                                                                                                                                                                                                                                                                                                                                                                                                                                                                                                                                                                                                                                                                                                                                                                                                                                                                                                                                                                                                                                                                                                                                                                                                                                                                                                                                                                                                                                                                                                                                                                                                                                                                                                                                                                                                                                                                                                                                                                                                                                                                                                                                                                                                                                                                                                                                                                                                                                                                                                                                                                                                                                                                                                                                                                                                                                                                                                                                                                                                                                                                                                                                                                                                                                                                                                                                                                                                                                                                                                                                                                                                                                                                                                                                                                                                                                                                                                                                                                                                                                                                                                                                                                                                                                                                                                                                                                                                                                                                                                                                                                                                                                                                                                                                                          </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275597376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762000" y="1143000"/>
            <a:ext cx="7772400" cy="3810000"/>
          </a:xfrm>
        </p:spPr>
        <p:txBody>
          <a:bodyPr>
            <a:normAutofit/>
          </a:bodyPr>
          <a:lstStyle/>
          <a:p>
            <a:pPr algn="l"/>
            <a:endParaRPr lang="en-US" b="1" dirty="0" smtClean="0"/>
          </a:p>
          <a:p>
            <a:pPr marL="457200" indent="-457200" algn="l">
              <a:buFontTx/>
              <a:buChar char="-"/>
            </a:pPr>
            <a:r>
              <a:rPr lang="en-US" b="1" dirty="0" smtClean="0"/>
              <a:t>Return on Equity (ROE)</a:t>
            </a:r>
            <a:r>
              <a:rPr lang="en-US" dirty="0" smtClean="0"/>
              <a:t>: Calculation:</a:t>
            </a:r>
          </a:p>
          <a:p>
            <a:pPr marL="457200" indent="-457200" algn="l">
              <a:buFontTx/>
              <a:buChar char="-"/>
            </a:pPr>
            <a:endParaRPr lang="en-US" dirty="0"/>
          </a:p>
          <a:p>
            <a:pPr marL="457200" indent="-457200" algn="l">
              <a:buFontTx/>
              <a:buChar char="-"/>
            </a:pPr>
            <a:endParaRPr lang="en-US" dirty="0" smtClean="0"/>
          </a:p>
          <a:p>
            <a:pPr marL="457200" indent="-457200" algn="l">
              <a:buFontTx/>
              <a:buChar char="-"/>
            </a:pPr>
            <a:r>
              <a:rPr lang="en-US" dirty="0" smtClean="0"/>
              <a:t>Net income/Total Net Worth = Return on Equity</a:t>
            </a:r>
          </a:p>
          <a:p>
            <a:pPr marL="457200" indent="-457200" algn="l">
              <a:buFontTx/>
              <a:buChar char="-"/>
            </a:pPr>
            <a:endParaRPr lang="en-US" dirty="0"/>
          </a:p>
          <a:p>
            <a:pPr algn="l"/>
            <a:r>
              <a:rPr lang="en-US" dirty="0" smtClean="0"/>
              <a:t>                                                                                                                                                                                                                                                                                                                                                                                                                                                                                                                                                                                                                                                                                                                                                                                                                                                                                                                                                                                                                                                                                                                                                                                                                                                                                                                                                                                                                                                                                                                                                                                                                                                                                                                                                                                                                                                                                                                                                                                                                                                                                                                                                                                                                                                                                                                                                                                                                                                                                                                                                                                                                                                                                                                                                                                                                                                                                                                                                                                                                                                                                                                                                                                                                                                                                                                                                                                                                                                                                                                                                                                                                                                                                                                                                                                                                                                                                                                                                                                                                                                                                                                                                                                                                                                                                                                                                                                                                                                                                                                                                                                                                                                                                                                                                                                                                                                                                                                                                                                                                                                                                                                                                                                                                                                                                                                                          </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6760379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762000" y="1143000"/>
            <a:ext cx="7772400" cy="3810000"/>
          </a:xfrm>
        </p:spPr>
        <p:txBody>
          <a:bodyPr>
            <a:normAutofit/>
          </a:bodyPr>
          <a:lstStyle/>
          <a:p>
            <a:pPr algn="l"/>
            <a:endParaRPr lang="en-US" b="1" dirty="0" smtClean="0"/>
          </a:p>
          <a:p>
            <a:pPr algn="l"/>
            <a:r>
              <a:rPr lang="en-US" b="1" dirty="0" smtClean="0"/>
              <a:t>Operating Efficiency Financial Indicators</a:t>
            </a:r>
            <a:r>
              <a:rPr lang="en-US" dirty="0" smtClean="0"/>
              <a:t>:</a:t>
            </a:r>
          </a:p>
          <a:p>
            <a:pPr marL="457200" indent="-457200" algn="l">
              <a:buFontTx/>
              <a:buChar char="-"/>
            </a:pPr>
            <a:r>
              <a:rPr lang="en-US" dirty="0" smtClean="0"/>
              <a:t>- In addition to liquidity and profitability analysts are also interested in the Company’s operating efficiency or how effectively the Company uses the assets its controls.</a:t>
            </a:r>
            <a:endParaRPr lang="en-US" dirty="0"/>
          </a:p>
          <a:p>
            <a:pPr marL="457200" indent="-457200" algn="l">
              <a:buFontTx/>
              <a:buChar char="-"/>
            </a:pPr>
            <a:endParaRPr lang="en-US" dirty="0" smtClean="0"/>
          </a:p>
          <a:p>
            <a:pPr marL="457200" indent="-457200" algn="l">
              <a:buFontTx/>
              <a:buChar char="-"/>
            </a:pPr>
            <a:endParaRPr lang="en-US" dirty="0"/>
          </a:p>
          <a:p>
            <a:pPr algn="l"/>
            <a:r>
              <a:rPr lang="en-US" dirty="0" smtClean="0"/>
              <a:t>                                                                                                                                                                                                                                                                                                                                                                                                                                                                                                                                                                                                                                                                                                                                                                                                                                                                                                                                                                                                                                                                                                                                                                                                                                                                                                                                                                                                                                                                                                                                                                                                                                                                                                                                                                                                                                                                                                                                                                                                                                                                                                                                                                                                                                                                                                                                                                                                                                                                                                                                                                                                                                                                                                                                                                                                                                                                                                                                                                                                                                                                                                                                                                                                                                                                                                                                                                                                                                                                                                                                                                                                                                                                                                                                                                                                                                                                                                                                                                                                                                                                                                                                                                                                                                                                                                                                                                                                                                                                                                                                                                                                                                                                                                                                                                                                                                                                                                                                                                                                                                                                                                                                                                                                                                                                                                                                          </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45835841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762000" y="1143000"/>
            <a:ext cx="7772400" cy="3810000"/>
          </a:xfrm>
        </p:spPr>
        <p:txBody>
          <a:bodyPr>
            <a:normAutofit/>
          </a:bodyPr>
          <a:lstStyle/>
          <a:p>
            <a:pPr algn="l"/>
            <a:endParaRPr lang="en-US" b="1" dirty="0" smtClean="0"/>
          </a:p>
          <a:p>
            <a:pPr algn="l"/>
            <a:r>
              <a:rPr lang="en-US" b="1" dirty="0" smtClean="0"/>
              <a:t>Asset Turnover: </a:t>
            </a:r>
            <a:r>
              <a:rPr lang="en-US" dirty="0" smtClean="0"/>
              <a:t>Calculation: </a:t>
            </a:r>
          </a:p>
          <a:p>
            <a:pPr algn="l"/>
            <a:endParaRPr lang="en-US" dirty="0"/>
          </a:p>
          <a:p>
            <a:pPr algn="l"/>
            <a:r>
              <a:rPr lang="en-US" dirty="0" smtClean="0"/>
              <a:t>Return on Sales = </a:t>
            </a:r>
            <a:r>
              <a:rPr lang="en-US" sz="2400" dirty="0" smtClean="0"/>
              <a:t>Net Income After Tax /Sales</a:t>
            </a:r>
          </a:p>
          <a:p>
            <a:pPr marL="457200" indent="-457200" algn="l">
              <a:buFontTx/>
              <a:buChar char="-"/>
            </a:pPr>
            <a:endParaRPr lang="en-US" dirty="0"/>
          </a:p>
          <a:p>
            <a:pPr marL="457200" indent="-457200" algn="l">
              <a:buFontTx/>
              <a:buChar char="-"/>
            </a:pPr>
            <a:endParaRPr lang="en-US" dirty="0" smtClean="0"/>
          </a:p>
          <a:p>
            <a:pPr marL="457200" indent="-457200" algn="l">
              <a:buFontTx/>
              <a:buChar char="-"/>
            </a:pPr>
            <a:endParaRPr lang="en-US" dirty="0"/>
          </a:p>
          <a:p>
            <a:pPr algn="l"/>
            <a:r>
              <a:rPr lang="en-US" dirty="0" smtClean="0"/>
              <a:t>                                                                                                                                                                                                                                                                                                                                                                                                                                                                                                                                                                                                                                                                                                                                                                                                                                                                                                                                                                                                                                                                                                                                                                                                                                                                                                                                                                                                                                                                                                                                                                                                                                                                                                                                                                                                                                                                                                                                                                                                                                                                                                                                                                                                                                                                                                                                                                                                                                                                                                                                                                                                                                                                                                                                                                                                                                                                                                                                                                                                                                                                                                                                                                                                                                                                                                                                                                                                                                                                                                                                                                                                                                                                                                                                                                                                                                                                                                                                                                                                                                                                                                                                                                                                                                                                                                                                                                                                                                                                                                                                                                                                                                                                                                                                                                                                                                                                                                                                                                                                                                                                                                                                                                                                                                                                                                                                          </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40052347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762000" y="1143000"/>
            <a:ext cx="7772400" cy="3810000"/>
          </a:xfrm>
        </p:spPr>
        <p:txBody>
          <a:bodyPr>
            <a:normAutofit lnSpcReduction="10000"/>
          </a:bodyPr>
          <a:lstStyle/>
          <a:p>
            <a:pPr algn="l"/>
            <a:endParaRPr lang="en-US" b="1" dirty="0" smtClean="0"/>
          </a:p>
          <a:p>
            <a:pPr algn="l"/>
            <a:r>
              <a:rPr lang="en-US" b="1" dirty="0" smtClean="0"/>
              <a:t>Return on Sales: </a:t>
            </a:r>
            <a:r>
              <a:rPr lang="en-US" dirty="0" smtClean="0"/>
              <a:t>Also known as the “net margin on sales” this ratio  measures the Company’s ability to turn revenue into net income.</a:t>
            </a:r>
          </a:p>
          <a:p>
            <a:pPr algn="l"/>
            <a:r>
              <a:rPr lang="en-US" dirty="0" smtClean="0"/>
              <a:t>_ The higher the ratio the greater the Company’ s operating efficiency                                                                                                                                                                                                                                                                                                                                                         </a:t>
            </a:r>
          </a:p>
          <a:p>
            <a:pPr marL="457200" indent="-457200" algn="l">
              <a:buFontTx/>
              <a:buChar char="-"/>
            </a:pPr>
            <a:endParaRPr lang="en-US" dirty="0"/>
          </a:p>
          <a:p>
            <a:pPr marL="457200" indent="-457200" algn="l">
              <a:buFontTx/>
              <a:buChar char="-"/>
            </a:pPr>
            <a:endParaRPr lang="en-US" dirty="0" smtClean="0"/>
          </a:p>
          <a:p>
            <a:pPr marL="457200" indent="-457200" algn="l">
              <a:buFontTx/>
              <a:buChar char="-"/>
            </a:pPr>
            <a:endParaRPr lang="en-US" dirty="0"/>
          </a:p>
          <a:p>
            <a:pPr algn="l"/>
            <a:r>
              <a:rPr lang="en-US" dirty="0" smtClean="0"/>
              <a:t>                                                                                                                                                                                                                                                                                                                                                                                                                                                                                                                                                                                                                                                                                                                                                                                                                                                                                                                                                                                                                                                                                                                                                                                                                                                                                                                                                                                                                                                                                                                                                                                                                                                                                                                                                                                                                                                                                                                                                                                                                                                                                                                                                                                                                                                                                                                                                                                                                                                                                                                                                                                                                                                                                                                                                                                                                                                                                                                                                                                                                                                                                                                                                                                                                                                                                                                                                                                                                                                                                                                                                                                                                                                                                                                                                                                                                                                                                                                                                                                                                                                                                                                                                                                                                                                                                                                                                                                                                                                                                                                                                                                                                                                                                                                                                                                                                                                                                                                                                                                                                                                                                                                                                                                                                                                                                                                                          </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182979389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762000" y="1143000"/>
            <a:ext cx="7772400" cy="3810000"/>
          </a:xfrm>
        </p:spPr>
        <p:txBody>
          <a:bodyPr>
            <a:normAutofit fontScale="92500" lnSpcReduction="20000"/>
          </a:bodyPr>
          <a:lstStyle/>
          <a:p>
            <a:pPr algn="l"/>
            <a:endParaRPr lang="en-US" b="1" dirty="0" smtClean="0"/>
          </a:p>
          <a:p>
            <a:pPr algn="l"/>
            <a:r>
              <a:rPr lang="en-US" b="1" dirty="0" smtClean="0"/>
              <a:t>Return on Sales: </a:t>
            </a:r>
            <a:r>
              <a:rPr lang="en-US" dirty="0" smtClean="0"/>
              <a:t>Also known as the “net margin on sales” this ratio  measures the Company’s ability to turn revenue into net income.</a:t>
            </a:r>
          </a:p>
          <a:p>
            <a:pPr marL="457200" indent="-457200" algn="l">
              <a:buFontTx/>
              <a:buChar char="-"/>
            </a:pPr>
            <a:r>
              <a:rPr lang="en-US" dirty="0" smtClean="0"/>
              <a:t>The higher the ratio the greater the Company’ s operating efficiency </a:t>
            </a:r>
          </a:p>
          <a:p>
            <a:pPr marL="457200" indent="-457200" algn="l">
              <a:buFontTx/>
              <a:buChar char="-"/>
            </a:pPr>
            <a:endParaRPr lang="en-US" dirty="0" smtClean="0"/>
          </a:p>
          <a:p>
            <a:pPr algn="l"/>
            <a:r>
              <a:rPr lang="en-US" dirty="0" smtClean="0"/>
              <a:t>Ratio</a:t>
            </a:r>
            <a:r>
              <a:rPr lang="en-US" smtClean="0"/>
              <a:t>: ROS: </a:t>
            </a:r>
            <a:r>
              <a:rPr lang="en-US" dirty="0" smtClean="0"/>
              <a:t>Net Income After Taxes (NIAT) /Sales</a:t>
            </a:r>
          </a:p>
          <a:p>
            <a:pPr marL="457200" indent="-457200" algn="l">
              <a:buFontTx/>
              <a:buChar char="-"/>
            </a:pPr>
            <a:r>
              <a:rPr lang="en-US" dirty="0" smtClean="0"/>
              <a:t>                                                                                                                                                                                                                                                                                                                                                      </a:t>
            </a:r>
          </a:p>
          <a:p>
            <a:pPr marL="457200" indent="-457200" algn="l">
              <a:buFontTx/>
              <a:buChar char="-"/>
            </a:pPr>
            <a:endParaRPr lang="en-US" dirty="0"/>
          </a:p>
          <a:p>
            <a:pPr marL="457200" indent="-457200" algn="l">
              <a:buFontTx/>
              <a:buChar char="-"/>
            </a:pPr>
            <a:endParaRPr lang="en-US" dirty="0" smtClean="0"/>
          </a:p>
          <a:p>
            <a:pPr marL="457200" indent="-457200" algn="l">
              <a:buFontTx/>
              <a:buChar char="-"/>
            </a:pPr>
            <a:endParaRPr lang="en-US" dirty="0"/>
          </a:p>
          <a:p>
            <a:pPr algn="l"/>
            <a:r>
              <a:rPr lang="en-US" dirty="0" smtClean="0"/>
              <a:t>                                                                                                                                                                                                                                                                                                                                                                                                                                                                                                                                                                                                                                                                                                                                                                                                                                                                                                                                                                                                                                                                                                                                                                                                                                                                                                                                                                                                                                                                                                                                                                                                                                                                                                                                                                                                                                                                                                                                                                                                                                                                                                                                                                                                                                                                                                                                                                                                                                                                                                                                                                                                                                                                                                                                                                                                                                                                                                                                                                                                                                                                                                                                                                                                                                                                                                                                                                                                                                                                                                                                                                                                                                                                                                                                                                                                                                                                                                                                                                                                                                                                                                                                                                                                                                                                                                                                                                                                                                                                                                                                                                                                                                                                                                                                                                                                                                                                                                                                                                                                                                                                                                                                                                                                                                                                                                                                          </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77802414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762000" y="1143000"/>
            <a:ext cx="7772400" cy="3810000"/>
          </a:xfrm>
        </p:spPr>
        <p:txBody>
          <a:bodyPr>
            <a:normAutofit fontScale="70000" lnSpcReduction="20000"/>
          </a:bodyPr>
          <a:lstStyle/>
          <a:p>
            <a:pPr algn="l"/>
            <a:endParaRPr lang="en-US" b="1" dirty="0" smtClean="0"/>
          </a:p>
          <a:p>
            <a:pPr algn="l"/>
            <a:r>
              <a:rPr lang="en-US" b="1" dirty="0" smtClean="0"/>
              <a:t>Leverage: </a:t>
            </a:r>
            <a:r>
              <a:rPr lang="en-US" dirty="0" smtClean="0"/>
              <a:t>In addition to assessing the Company’s profitability and liquidity financial analysts will be interested in assessing the risk of short term solvency, also described as financial risk.      </a:t>
            </a:r>
          </a:p>
          <a:p>
            <a:pPr marL="457200" indent="-457200" algn="l">
              <a:buFontTx/>
              <a:buChar char="-"/>
            </a:pPr>
            <a:r>
              <a:rPr lang="en-US" dirty="0" smtClean="0"/>
              <a:t>In this assessment the banks evaluate the degree to which the firm makes use of debt with the associated fixed cash obligations.</a:t>
            </a:r>
          </a:p>
          <a:p>
            <a:pPr marL="457200" indent="-457200" algn="l">
              <a:buFontTx/>
              <a:buChar char="-"/>
            </a:pPr>
            <a:r>
              <a:rPr lang="en-US" dirty="0" smtClean="0"/>
              <a:t>The use of debt gives rise to financial leverage.</a:t>
            </a:r>
          </a:p>
          <a:p>
            <a:pPr marL="457200" indent="-457200" algn="l">
              <a:buFontTx/>
              <a:buChar char="-"/>
            </a:pPr>
            <a:r>
              <a:rPr lang="en-US" dirty="0" smtClean="0"/>
              <a:t>This will increase return on equity (ROE) but also increases financial risk.</a:t>
            </a:r>
          </a:p>
          <a:p>
            <a:pPr marL="457200" indent="-457200" algn="l">
              <a:buFontTx/>
              <a:buChar char="-"/>
            </a:pPr>
            <a:r>
              <a:rPr lang="en-US" dirty="0" smtClean="0"/>
              <a:t>                                </a:t>
            </a:r>
          </a:p>
          <a:p>
            <a:pPr marL="457200" indent="-457200" algn="l">
              <a:buFontTx/>
              <a:buChar char="-"/>
            </a:pPr>
            <a:endParaRPr lang="en-US" dirty="0"/>
          </a:p>
          <a:p>
            <a:pPr marL="457200" indent="-457200" algn="l">
              <a:buFontTx/>
              <a:buChar char="-"/>
            </a:pPr>
            <a:endParaRPr lang="en-US" dirty="0" smtClean="0"/>
          </a:p>
          <a:p>
            <a:pPr marL="457200" indent="-457200" algn="l">
              <a:buFontTx/>
              <a:buChar char="-"/>
            </a:pPr>
            <a:endParaRPr lang="en-US" dirty="0"/>
          </a:p>
          <a:p>
            <a:pPr algn="l"/>
            <a:r>
              <a:rPr lang="en-US" dirty="0" smtClean="0"/>
              <a:t>                                                                                                                                                                                                                                                                                                                                                                                                                                                                                                                                                                                                                                                                                                                                                                                                                                                                                                                                                                                                                                                                                                                                                                                                                                                                                                                                                                                                                                                                                                                                                                                                                                                                                                                                                                                                                                                                                                                                                                                                                                                                                                                                                                                                                                                                                                                                                                                                                                                                                                                                                                                                                                                                                                                                                                                                                                                                                                                                                                                                                                                                                                                                                                                                                                                                                                                                                                                                                                                                                                                                                                                                                                                                                                                                                                                                                                                                                                                                                                                                                                                                                                                                                                                                                                                                                                                                                                                                                                                                                                                                                                                                                                                                                                                                                                                                                                                                                                                                                                                                                                                                                                                                                                                                                                                                                                                                          </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73911868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762000" y="1143000"/>
            <a:ext cx="7772400" cy="3810000"/>
          </a:xfrm>
        </p:spPr>
        <p:txBody>
          <a:bodyPr>
            <a:normAutofit fontScale="92500" lnSpcReduction="20000"/>
          </a:bodyPr>
          <a:lstStyle/>
          <a:p>
            <a:pPr algn="l"/>
            <a:endParaRPr lang="en-US" b="1" dirty="0" smtClean="0"/>
          </a:p>
          <a:p>
            <a:pPr algn="l"/>
            <a:r>
              <a:rPr lang="en-US" b="1" dirty="0" smtClean="0"/>
              <a:t>Leverage: Debt/ Equity  Ratio</a:t>
            </a:r>
          </a:p>
          <a:p>
            <a:pPr algn="l"/>
            <a:endParaRPr lang="en-US" dirty="0" smtClean="0"/>
          </a:p>
          <a:p>
            <a:pPr marL="457200" indent="-457200" algn="l">
              <a:buFontTx/>
              <a:buChar char="-"/>
            </a:pPr>
            <a:r>
              <a:rPr lang="en-US" dirty="0" smtClean="0"/>
              <a:t>This ratio indicates the degree of financial leverage.</a:t>
            </a:r>
          </a:p>
          <a:p>
            <a:pPr marL="457200" indent="-457200" algn="l">
              <a:buFontTx/>
              <a:buChar char="-"/>
            </a:pPr>
            <a:r>
              <a:rPr lang="en-US" dirty="0" smtClean="0"/>
              <a:t>Ratio: Total Liabilities/Net Worth</a:t>
            </a:r>
          </a:p>
          <a:p>
            <a:pPr marL="457200" indent="-457200" algn="l">
              <a:buFontTx/>
              <a:buChar char="-"/>
            </a:pPr>
            <a:r>
              <a:rPr lang="en-US" dirty="0" smtClean="0"/>
              <a:t>When performing capital structure analysis some financial analysts include long term debt in the numerator.                              </a:t>
            </a:r>
          </a:p>
          <a:p>
            <a:pPr marL="457200" indent="-457200" algn="l">
              <a:buFontTx/>
              <a:buChar char="-"/>
            </a:pPr>
            <a:endParaRPr lang="en-US" dirty="0"/>
          </a:p>
          <a:p>
            <a:pPr marL="457200" indent="-457200" algn="l">
              <a:buFontTx/>
              <a:buChar char="-"/>
            </a:pPr>
            <a:endParaRPr lang="en-US" dirty="0" smtClean="0"/>
          </a:p>
          <a:p>
            <a:pPr marL="457200" indent="-457200" algn="l">
              <a:buFontTx/>
              <a:buChar char="-"/>
            </a:pPr>
            <a:endParaRPr lang="en-US" dirty="0"/>
          </a:p>
          <a:p>
            <a:pPr algn="l"/>
            <a:r>
              <a:rPr lang="en-US" dirty="0" smtClean="0"/>
              <a:t>                                                                                                                                                                                                                                                                                                                                                                                                                                                                                                                                                                                                                                                                                                                                                                                                                                                                                                                                                                                                                                                                                                                                                                                                                                                                                                                                                                                                                                                                                                                                                                                                                                                                                                                                                                                                                                                                                                                                                                                                                                                                                                                                                                                                                                                                                                                                                                                                                                                                                                                                                                                                                                                                                                                                                                                                                                                                                                                                                                                                                                                                                                                                                                                                                                                                                                                                                                                                                                                                                                                                                                                                                                                                                                                                                                                                                                                                                                                                                                                                                                                                                                                                                                                                                                                                                                                                                                                                                                                                                                                                                                                                                                                                                                                                                                                                                                                                                                                                                                                                                                                                                                                                                                                                                                                                                                                                          </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21487316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685800" y="1270000"/>
            <a:ext cx="7772400" cy="3810000"/>
          </a:xfrm>
        </p:spPr>
        <p:txBody>
          <a:bodyPr>
            <a:normAutofit/>
          </a:bodyPr>
          <a:lstStyle/>
          <a:p>
            <a:pPr algn="l"/>
            <a:r>
              <a:rPr lang="en-US" b="1" dirty="0" smtClean="0"/>
              <a:t>Introduction:</a:t>
            </a:r>
          </a:p>
          <a:p>
            <a:pPr marL="457200" indent="-457200" algn="l">
              <a:buFontTx/>
              <a:buChar char="-"/>
            </a:pPr>
            <a:r>
              <a:rPr lang="en-US" dirty="0" smtClean="0"/>
              <a:t>Ratios are comparisons of numbers in the financial statements that assist in placing absolute numbers in context.</a:t>
            </a:r>
          </a:p>
          <a:p>
            <a:pPr marL="457200" indent="-457200" algn="l">
              <a:buFontTx/>
              <a:buChar char="-"/>
            </a:pPr>
            <a:r>
              <a:rPr lang="en-US" dirty="0" smtClean="0"/>
              <a:t>Ratios are divided into four (4) main categories.</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19166533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457200" y="1143000"/>
            <a:ext cx="8077200" cy="4254500"/>
          </a:xfrm>
        </p:spPr>
        <p:txBody>
          <a:bodyPr>
            <a:normAutofit fontScale="70000" lnSpcReduction="20000"/>
          </a:bodyPr>
          <a:lstStyle/>
          <a:p>
            <a:pPr algn="l"/>
            <a:endParaRPr lang="en-US" b="1" dirty="0" smtClean="0"/>
          </a:p>
          <a:p>
            <a:pPr algn="l"/>
            <a:r>
              <a:rPr lang="en-US" b="1" dirty="0" smtClean="0"/>
              <a:t>Times Interest Earned Ratio: </a:t>
            </a:r>
          </a:p>
          <a:p>
            <a:pPr marL="457200" indent="-457200" algn="l">
              <a:buFontTx/>
              <a:buChar char="-"/>
            </a:pPr>
            <a:r>
              <a:rPr lang="en-US" dirty="0" smtClean="0"/>
              <a:t>This ratio between earnings before interest and taxes (EBIT) and interest expenses is another way of indicating the Company’s use of debt financing.</a:t>
            </a:r>
          </a:p>
          <a:p>
            <a:pPr marL="457200" indent="-457200" algn="l">
              <a:buFontTx/>
              <a:buChar char="-"/>
            </a:pPr>
            <a:r>
              <a:rPr lang="en-US" dirty="0" smtClean="0"/>
              <a:t>The results indicates the number of times the Company’s pre-tax and pre-interest earnings exceed required interest payments.</a:t>
            </a:r>
          </a:p>
          <a:p>
            <a:pPr marL="457200" indent="-457200" algn="l">
              <a:buFontTx/>
              <a:buChar char="-"/>
            </a:pPr>
            <a:endParaRPr lang="en-US" dirty="0"/>
          </a:p>
          <a:p>
            <a:pPr marL="457200" indent="-457200" algn="l">
              <a:buFontTx/>
              <a:buChar char="-"/>
            </a:pPr>
            <a:r>
              <a:rPr lang="en-US" dirty="0" smtClean="0"/>
              <a:t>Times Interest Earned = EBIT/Interest Expense</a:t>
            </a:r>
          </a:p>
          <a:p>
            <a:pPr algn="l"/>
            <a:endParaRPr lang="en-US" dirty="0"/>
          </a:p>
          <a:p>
            <a:pPr algn="l"/>
            <a:r>
              <a:rPr lang="en-US" dirty="0" smtClean="0"/>
              <a:t>- In order to obtain a more cash oriented measure some bank analysts add depreciation and other non-cash items</a:t>
            </a:r>
          </a:p>
          <a:p>
            <a:pPr marL="457200" indent="-457200" algn="l">
              <a:buFontTx/>
              <a:buChar char="-"/>
            </a:pPr>
            <a:endParaRPr lang="en-US" dirty="0" smtClean="0"/>
          </a:p>
          <a:p>
            <a:pPr marL="457200" indent="-457200" algn="l">
              <a:buFontTx/>
              <a:buChar char="-"/>
            </a:pPr>
            <a:endParaRPr lang="en-US" dirty="0"/>
          </a:p>
          <a:p>
            <a:pPr marL="457200" indent="-457200" algn="l">
              <a:buFontTx/>
              <a:buChar char="-"/>
            </a:pPr>
            <a:endParaRPr lang="en-US" dirty="0" smtClean="0"/>
          </a:p>
          <a:p>
            <a:pPr marL="457200" indent="-457200" algn="l">
              <a:buFontTx/>
              <a:buChar char="-"/>
            </a:pPr>
            <a:endParaRPr lang="en-US" dirty="0"/>
          </a:p>
          <a:p>
            <a:pPr algn="l"/>
            <a:r>
              <a:rPr lang="en-US" dirty="0" smtClean="0"/>
              <a:t>                                                                                                                                                                                                                                                                                                                                                                                                                                                                                                                                                                                                                                                                                                                                                                                                                                                                                                                                                                                                                                                                                                                                                                                                                                                                                                                                                                                                                                                                                                                                                                                                                                                                                                                                                                                                                                                                                                                                                                                                                                                                                                                                                                                                                                                                                                                                                                                                                                                                                                                                                                                                                                                                                                                                                                                                                                                                                                                                                                                                                                                                                                                                                                                                                                                                                                                                                                                                                                                                                                                                                                                                                                                                                                                                                                                                                                                                                                                                                                                                                                                                                                                                                                                                                                                                                                                                                                                                                                                                                                                                                                                                                                                                                                                                                                                                                                                                                                                                                                                                                                                                                                                                                                                                                                                                                                                                          </a:t>
            </a:r>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28168033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685800" y="1270000"/>
            <a:ext cx="7772400" cy="3810000"/>
          </a:xfrm>
        </p:spPr>
        <p:txBody>
          <a:bodyPr>
            <a:normAutofit/>
          </a:bodyPr>
          <a:lstStyle/>
          <a:p>
            <a:pPr algn="l"/>
            <a:r>
              <a:rPr lang="en-US" b="1" dirty="0" smtClean="0"/>
              <a:t>Introduction:</a:t>
            </a:r>
          </a:p>
          <a:p>
            <a:pPr algn="l"/>
            <a:r>
              <a:rPr lang="en-US" dirty="0" smtClean="0"/>
              <a:t>Ratios are divided into four (4) main categories:</a:t>
            </a:r>
          </a:p>
          <a:p>
            <a:pPr marL="457200" indent="-457200" algn="l">
              <a:buFontTx/>
              <a:buChar char="-"/>
            </a:pPr>
            <a:r>
              <a:rPr lang="en-US" dirty="0" smtClean="0"/>
              <a:t>1. </a:t>
            </a:r>
            <a:r>
              <a:rPr lang="en-US" b="1" dirty="0" smtClean="0"/>
              <a:t>Liquidity</a:t>
            </a:r>
            <a:r>
              <a:rPr lang="en-US" dirty="0" smtClean="0"/>
              <a:t>: Measures the firm’s ability to meet its short term obligations</a:t>
            </a:r>
          </a:p>
          <a:p>
            <a:pPr marL="457200" indent="-457200" algn="l">
              <a:buFontTx/>
              <a:buChar char="-"/>
            </a:pPr>
            <a:r>
              <a:rPr lang="en-US" dirty="0" smtClean="0"/>
              <a:t>2. </a:t>
            </a:r>
            <a:r>
              <a:rPr lang="en-US" b="1" dirty="0" smtClean="0"/>
              <a:t>Profitability</a:t>
            </a:r>
            <a:r>
              <a:rPr lang="en-US" dirty="0" smtClean="0"/>
              <a:t>: Measures the Company’s ability to generate earnings</a:t>
            </a:r>
          </a:p>
          <a:p>
            <a:pPr marL="457200" indent="-457200" algn="l">
              <a:buFontTx/>
              <a:buChar char="-"/>
            </a:pPr>
            <a:endParaRPr lang="en-US" dirty="0" smtClean="0"/>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2009351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685800" y="1270000"/>
            <a:ext cx="7772400" cy="3810000"/>
          </a:xfrm>
        </p:spPr>
        <p:txBody>
          <a:bodyPr>
            <a:normAutofit/>
          </a:bodyPr>
          <a:lstStyle/>
          <a:p>
            <a:pPr algn="l"/>
            <a:r>
              <a:rPr lang="en-US" b="1" dirty="0" smtClean="0"/>
              <a:t>Introduction: </a:t>
            </a:r>
            <a:r>
              <a:rPr lang="en-US" dirty="0" smtClean="0"/>
              <a:t>Ratios are divided into four (4) main categories:</a:t>
            </a:r>
          </a:p>
          <a:p>
            <a:pPr marL="457200" indent="-457200" algn="l">
              <a:buFontTx/>
              <a:buChar char="-"/>
            </a:pPr>
            <a:r>
              <a:rPr lang="en-US" dirty="0" smtClean="0"/>
              <a:t>3. </a:t>
            </a:r>
            <a:r>
              <a:rPr lang="en-US" b="1" dirty="0" smtClean="0"/>
              <a:t>Operating Efficiency</a:t>
            </a:r>
            <a:r>
              <a:rPr lang="en-US" dirty="0" smtClean="0"/>
              <a:t>: Also called asset turnover or asset activity ratio, measures the efficiency by which the company’s assets are utilized</a:t>
            </a:r>
          </a:p>
          <a:p>
            <a:pPr marL="457200" indent="-457200" algn="l">
              <a:buFontTx/>
              <a:buChar char="-"/>
            </a:pPr>
            <a:r>
              <a:rPr lang="en-US" dirty="0" smtClean="0"/>
              <a:t>4. </a:t>
            </a:r>
            <a:r>
              <a:rPr lang="en-US" b="1" dirty="0" smtClean="0"/>
              <a:t>Leverage</a:t>
            </a:r>
            <a:r>
              <a:rPr lang="en-US" dirty="0" smtClean="0"/>
              <a:t>: The extent to which debt financing is used by the Company</a:t>
            </a:r>
          </a:p>
          <a:p>
            <a:pPr marL="457200" indent="-457200" algn="l">
              <a:buFontTx/>
              <a:buChar char="-"/>
            </a:pPr>
            <a:endParaRPr lang="en-US" dirty="0" smtClean="0"/>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179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685800" y="1270000"/>
            <a:ext cx="7772400" cy="3619500"/>
          </a:xfrm>
        </p:spPr>
        <p:txBody>
          <a:bodyPr>
            <a:normAutofit/>
          </a:bodyPr>
          <a:lstStyle/>
          <a:p>
            <a:pPr algn="l"/>
            <a:r>
              <a:rPr lang="en-US" sz="2000" b="1" dirty="0" smtClean="0"/>
              <a:t>Financial Ratio Analysis/Additional Issues: </a:t>
            </a:r>
            <a:endParaRPr lang="en-US" sz="2000" dirty="0"/>
          </a:p>
          <a:p>
            <a:pPr algn="l"/>
            <a:r>
              <a:rPr lang="en-US" sz="2000" dirty="0" smtClean="0"/>
              <a:t>To be accurately interpreted financial ratios need to be placed in context and compared with some financial standards including but not limited:</a:t>
            </a:r>
          </a:p>
          <a:p>
            <a:pPr marL="457200" indent="-457200" algn="l">
              <a:buFontTx/>
              <a:buChar char="-"/>
            </a:pPr>
            <a:r>
              <a:rPr lang="en-US" sz="2000" dirty="0" smtClean="0"/>
              <a:t>1) Comparison of actual results with projected  results for the period</a:t>
            </a:r>
          </a:p>
          <a:p>
            <a:pPr marL="457200" indent="-457200" algn="l">
              <a:buFontTx/>
              <a:buChar char="-"/>
            </a:pPr>
            <a:r>
              <a:rPr lang="en-US" sz="2000" dirty="0" smtClean="0"/>
              <a:t>2) Comparison of the ratios for a single company across time</a:t>
            </a:r>
          </a:p>
          <a:p>
            <a:pPr marL="457200" indent="-457200" algn="l">
              <a:buFontTx/>
              <a:buChar char="-"/>
            </a:pPr>
            <a:r>
              <a:rPr lang="en-US" sz="2000" dirty="0" smtClean="0"/>
              <a:t>3) Comparison of the company against similar companies in the industry</a:t>
            </a:r>
          </a:p>
          <a:p>
            <a:pPr marL="457200" indent="-457200" algn="l">
              <a:buFontTx/>
              <a:buChar char="-"/>
            </a:pPr>
            <a:endParaRPr lang="en-US" dirty="0" smtClean="0"/>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3288875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685800" y="1270000"/>
            <a:ext cx="7772400" cy="3619500"/>
          </a:xfrm>
        </p:spPr>
        <p:txBody>
          <a:bodyPr>
            <a:normAutofit/>
          </a:bodyPr>
          <a:lstStyle/>
          <a:p>
            <a:pPr algn="l"/>
            <a:r>
              <a:rPr lang="en-US" sz="2000" b="1" dirty="0" smtClean="0"/>
              <a:t>Financial Ratio Analysis/Additional Issues: </a:t>
            </a:r>
            <a:endParaRPr lang="en-US" sz="2000" dirty="0"/>
          </a:p>
          <a:p>
            <a:pPr algn="l"/>
            <a:r>
              <a:rPr lang="en-US" sz="2000" b="1" dirty="0" smtClean="0"/>
              <a:t>Comparison of actual results with projected  results for the period</a:t>
            </a:r>
            <a:r>
              <a:rPr lang="en-US" sz="2000" dirty="0" smtClean="0"/>
              <a:t>:</a:t>
            </a:r>
          </a:p>
          <a:p>
            <a:pPr marL="457200" indent="-457200" algn="l">
              <a:buAutoNum type="arabicParenR"/>
            </a:pPr>
            <a:r>
              <a:rPr lang="en-US" sz="2000" dirty="0" smtClean="0"/>
              <a:t>-In the actual versus budget comparison the Company can determine how successful the Company was in achieving its financial goals.</a:t>
            </a:r>
          </a:p>
          <a:p>
            <a:pPr marL="457200" indent="-457200" algn="l">
              <a:buAutoNum type="arabicParenR"/>
            </a:pPr>
            <a:r>
              <a:rPr lang="en-US" sz="2000" dirty="0" smtClean="0"/>
              <a:t>Lenders may request the Borrower to receive information on budgets and forecast as part of information required to analyze the loan</a:t>
            </a:r>
          </a:p>
          <a:p>
            <a:pPr marL="457200" indent="-457200" algn="l">
              <a:buFontTx/>
              <a:buChar char="-"/>
            </a:pPr>
            <a:endParaRPr lang="en-US" dirty="0" smtClean="0"/>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2886712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4001"/>
            <a:ext cx="7772400" cy="825499"/>
          </a:xfrm>
        </p:spPr>
        <p:txBody>
          <a:bodyPr/>
          <a:lstStyle/>
          <a:p>
            <a:r>
              <a:rPr lang="en-US" dirty="0" smtClean="0"/>
              <a:t>Financial Ratio Analysis</a:t>
            </a:r>
            <a:endParaRPr lang="en-US" dirty="0"/>
          </a:p>
        </p:txBody>
      </p:sp>
      <p:sp>
        <p:nvSpPr>
          <p:cNvPr id="3" name="Subtitle 2"/>
          <p:cNvSpPr>
            <a:spLocks noGrp="1"/>
          </p:cNvSpPr>
          <p:nvPr>
            <p:ph type="subTitle" idx="1"/>
          </p:nvPr>
        </p:nvSpPr>
        <p:spPr>
          <a:xfrm>
            <a:off x="685800" y="1270000"/>
            <a:ext cx="7772400" cy="3619500"/>
          </a:xfrm>
        </p:spPr>
        <p:txBody>
          <a:bodyPr>
            <a:normAutofit/>
          </a:bodyPr>
          <a:lstStyle/>
          <a:p>
            <a:pPr algn="l"/>
            <a:r>
              <a:rPr lang="en-US" sz="2000" b="1" dirty="0" smtClean="0"/>
              <a:t>Financial Ratio Analysis/Additional Issues: </a:t>
            </a:r>
            <a:endParaRPr lang="en-US" sz="2000" dirty="0"/>
          </a:p>
          <a:p>
            <a:pPr algn="l"/>
            <a:r>
              <a:rPr lang="en-US" sz="2000" dirty="0" smtClean="0"/>
              <a:t>- </a:t>
            </a:r>
            <a:r>
              <a:rPr lang="en-US" sz="2000" b="1" dirty="0" smtClean="0"/>
              <a:t>Comparison of the ratios for a single company across time</a:t>
            </a:r>
          </a:p>
          <a:p>
            <a:pPr algn="l"/>
            <a:r>
              <a:rPr lang="en-US" sz="2000" dirty="0" smtClean="0"/>
              <a:t>1) Examining the Company’s results over several periods assist in the identification of important trends that can assist in creating financial forecasts.</a:t>
            </a:r>
          </a:p>
          <a:p>
            <a:pPr algn="l"/>
            <a:endParaRPr lang="en-US" sz="2000" dirty="0" smtClean="0"/>
          </a:p>
          <a:p>
            <a:pPr marL="457200" indent="-457200" algn="l">
              <a:buFontTx/>
              <a:buChar char="-"/>
            </a:pPr>
            <a:endParaRPr lang="en-US" dirty="0" smtClean="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106274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449</TotalTime>
  <Words>1993</Words>
  <Application>Microsoft Macintosh PowerPoint</Application>
  <PresentationFormat>On-screen Show (16:10)</PresentationFormat>
  <Paragraphs>378</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Concourse</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lpstr>Financial Ratio Analysis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Ratio Analysis</dc:title>
  <dc:creator>charodelaossa</dc:creator>
  <cp:lastModifiedBy>E M</cp:lastModifiedBy>
  <cp:revision>50</cp:revision>
  <dcterms:created xsi:type="dcterms:W3CDTF">2017-03-12T01:27:07Z</dcterms:created>
  <dcterms:modified xsi:type="dcterms:W3CDTF">2017-06-27T12:04:34Z</dcterms:modified>
</cp:coreProperties>
</file>