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sldIdLst>
    <p:sldId id="324" r:id="rId2"/>
    <p:sldId id="31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07" r:id="rId14"/>
    <p:sldId id="308" r:id="rId15"/>
    <p:sldId id="311" r:id="rId16"/>
    <p:sldId id="312" r:id="rId17"/>
    <p:sldId id="313" r:id="rId18"/>
    <p:sldId id="314" r:id="rId19"/>
    <p:sldId id="275" r:id="rId20"/>
    <p:sldId id="276" r:id="rId21"/>
    <p:sldId id="321" r:id="rId22"/>
    <p:sldId id="323" r:id="rId23"/>
    <p:sldId id="277" r:id="rId24"/>
    <p:sldId id="309" r:id="rId25"/>
    <p:sldId id="310" r:id="rId26"/>
    <p:sldId id="306" r:id="rId27"/>
    <p:sldId id="278" r:id="rId28"/>
    <p:sldId id="315" r:id="rId29"/>
    <p:sldId id="316" r:id="rId30"/>
    <p:sldId id="317" r:id="rId31"/>
    <p:sldId id="283" r:id="rId32"/>
    <p:sldId id="319" r:id="rId33"/>
    <p:sldId id="320" r:id="rId34"/>
    <p:sldId id="284" r:id="rId35"/>
    <p:sldId id="289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>
        <p:scale>
          <a:sx n="73" d="100"/>
          <a:sy n="73" d="100"/>
        </p:scale>
        <p:origin x="1976" y="7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8178A52-5DD8-4915-9D94-8F72C956F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148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E9831A-8D84-463B-9E9D-EC81AE1138FA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742AA1-AC15-4664-9859-BA386E4309F1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8EC525F-26B5-498A-822F-CA937F1E87CF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8AF1627-F094-46ED-9460-97ECEF4414B4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F765E57-D7B4-4AAF-AC07-365B27AD187E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F7B696B-018E-45CA-A0BD-C0CB30DC7936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08C8562-C08F-425A-82E3-7B6294DC1666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15B8880-303F-409F-BC29-45D21E7D8668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34897F5-0A80-4772-B4E0-566CF7983A8A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100FA6E-6304-4A2C-B277-306F67D78C50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FC1111-A546-4BC9-BB5B-AD198C00BE47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3EE6E51-474A-40E1-B902-809D161D4595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BE4C1B8-EF10-4DF2-8B48-518119E690DA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D39ED6A-08DC-44CD-92BF-E61DFC69ADEF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F1E36B-1E57-40CA-862D-833746852BFD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BF853D-3172-4D0D-994F-8EB9BF88FEDD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5460517-59F5-4905-A2B1-6E132176D813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A5CE42-A107-4F89-86CF-469B0EE5FC16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BB01C1C-0F29-4AE7-94FA-85F8EA9FB50B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B3E176A-25BA-4190-9A17-2239BF16337F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A1A2AA-6D80-49C4-ADC9-32FE42256C24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136FE09-FD6D-49A6-9EF2-E5D7ED47E208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7E10BB7-3EAE-4FA5-9437-E9065B492A8E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6775480-D9F3-4100-9429-1E611C11E115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08F0797-2D05-4A6C-90C8-DB36A5B72D6E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B666CE3-3AFE-4D13-AE71-5A3DDDFF476C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FFDDBA-0FAB-422F-8A24-BD14A7F2B16C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AA20EFB-F878-45FB-9046-A5F8217DB537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5C72F48-5E89-4B46-AAF5-A500564E8126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503ACF-0BE2-4ED0-BCE5-1051BCAC7367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A076D8-732D-4A6A-A912-253CA2F71858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085DFC-C2A2-417E-B920-F001A92C910E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A9AA664-ABFF-4624-91A6-45E25A246ADE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50D2F3F-FA20-4426-AD20-076223FDE760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DF76B6-ABF7-4BB5-A8CC-59724C453CC2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296833" y="304800"/>
            <a:ext cx="15879233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0E11D-32F8-46B7-ACB3-7C41B2C462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B6335-3746-47D6-8EAE-74F44FAEB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0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23136-8A15-49D5-A5C7-28CC5D7DE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49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E6BEE-35EF-491C-A51F-369B491BDD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3D366-B5DE-432C-9969-E92EC0C70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5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D1EE7-9243-4E9E-A084-3D332C37D2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2FAA2-B111-4546-8C59-BD57904D5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6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F4BF1-592E-46C7-9046-D87DFA721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9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41C73-CBCF-4CA4-B54B-E19D7036B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DF917-E6EC-43EF-8856-C000FD2F7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8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D865E-8C51-423C-B953-9E38D212C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6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2037 w 64000"/>
                <a:gd name="T1" fmla="*/ 177 h 64000"/>
                <a:gd name="T2" fmla="*/ 2592 w 64000"/>
                <a:gd name="T3" fmla="*/ 984 h 64000"/>
                <a:gd name="T4" fmla="*/ 2037 w 64000"/>
                <a:gd name="T5" fmla="*/ 1791 h 64000"/>
                <a:gd name="T6" fmla="*/ 2037 w 64000"/>
                <a:gd name="T7" fmla="*/ 1791 h 64000"/>
                <a:gd name="T8" fmla="*/ 2037 w 64000"/>
                <a:gd name="T9" fmla="*/ 1791 h 64000"/>
                <a:gd name="T10" fmla="*/ 2037 w 64000"/>
                <a:gd name="T11" fmla="*/ 1791 h 64000"/>
                <a:gd name="T12" fmla="*/ 2037 w 64000"/>
                <a:gd name="T13" fmla="*/ 177 h 64000"/>
                <a:gd name="T14" fmla="*/ 2037 w 64000"/>
                <a:gd name="T15" fmla="*/ 177 h 64000"/>
                <a:gd name="T16" fmla="*/ 2037 w 64000"/>
                <a:gd name="T17" fmla="*/ 177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525 w 64000"/>
                <a:gd name="T1" fmla="*/ 174 h 64000"/>
                <a:gd name="T2" fmla="*/ 1949 w 64000"/>
                <a:gd name="T3" fmla="*/ 994 h 64000"/>
                <a:gd name="T4" fmla="*/ 1525 w 64000"/>
                <a:gd name="T5" fmla="*/ 1813 h 64000"/>
                <a:gd name="T6" fmla="*/ 1525 w 64000"/>
                <a:gd name="T7" fmla="*/ 1813 h 64000"/>
                <a:gd name="T8" fmla="*/ 1525 w 64000"/>
                <a:gd name="T9" fmla="*/ 1813 h 64000"/>
                <a:gd name="T10" fmla="*/ 1525 w 64000"/>
                <a:gd name="T11" fmla="*/ 1813 h 64000"/>
                <a:gd name="T12" fmla="*/ 1525 w 64000"/>
                <a:gd name="T13" fmla="*/ 174 h 64000"/>
                <a:gd name="T14" fmla="*/ 1525 w 64000"/>
                <a:gd name="T15" fmla="*/ 174 h 64000"/>
                <a:gd name="T16" fmla="*/ 1525 w 64000"/>
                <a:gd name="T17" fmla="*/ 174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7C2991-5837-4333-908C-DDE9FC2D66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539038" cy="32004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Learning Objectives:</a:t>
            </a:r>
            <a:endParaRPr lang="en-US" altLang="en-US" sz="2400"/>
          </a:p>
          <a:p>
            <a:pPr eaLnBrk="1" hangingPunct="1"/>
            <a:r>
              <a:rPr lang="en-US" altLang="en-US" sz="2400"/>
              <a:t>After completing this Module you will be able to: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Establish difference from cash flow and asset  conversion loans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Define the asset based lending rationale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7462838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Cash Flow Lending</a:t>
            </a:r>
            <a:r>
              <a:rPr lang="en-US" altLang="en-US" sz="2400" dirty="0"/>
              <a:t>: The repayment of the loan is expected to be generated from the company’s profitability and cash flow generated from the operations.</a:t>
            </a:r>
          </a:p>
        </p:txBody>
      </p:sp>
    </p:spTree>
  </p:cSld>
  <p:clrMapOvr>
    <a:masterClrMapping/>
  </p:clrMapOvr>
  <p:transition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7038" y="2895600"/>
            <a:ext cx="72390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Cash Flow Lending</a:t>
            </a:r>
            <a:r>
              <a:rPr lang="en-US" altLang="en-US" sz="2400" dirty="0"/>
              <a:t>: The credit is based on the assumption that the Bank will be financing future profits. The cash flow generated will repay the loan.</a:t>
            </a:r>
          </a:p>
        </p:txBody>
      </p:sp>
    </p:spTree>
  </p:cSld>
  <p:clrMapOvr>
    <a:masterClrMapping/>
  </p:clrMapOvr>
  <p:transition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457201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667000"/>
            <a:ext cx="7615238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50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sz="2500"/>
              <a:t> </a:t>
            </a:r>
            <a:r>
              <a:rPr lang="en-US" altLang="en-US" sz="2500" b="1"/>
              <a:t>Asset Protection: </a:t>
            </a:r>
            <a:r>
              <a:rPr lang="en-US" altLang="en-US" sz="2500"/>
              <a:t>This lending rationale  is viewed as a hybrid between the asset conversion credit facility and cash flow lending. It also known as </a:t>
            </a:r>
            <a:r>
              <a:rPr lang="en-US" altLang="en-US" sz="2500" b="1" i="1"/>
              <a:t>Asset Based Lending</a:t>
            </a:r>
          </a:p>
          <a:p>
            <a:pPr eaLnBrk="1" hangingPunct="1">
              <a:buFontTx/>
              <a:buChar char="•"/>
            </a:pPr>
            <a:r>
              <a:rPr lang="en-US" altLang="en-US" sz="2500"/>
              <a:t> The difference with asset conversion is the tenor (maturity) of the financing need.</a:t>
            </a:r>
          </a:p>
        </p:txBody>
      </p:sp>
    </p:spTree>
  </p:cSld>
  <p:clrMapOvr>
    <a:masterClrMapping/>
  </p:clrMapOvr>
  <p:transition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462838" cy="2971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DIFFERENCE BETWEEN LENDING RATIONALES</a:t>
            </a:r>
          </a:p>
          <a:p>
            <a:pPr eaLnBrk="1" hangingPunct="1"/>
            <a:r>
              <a:rPr lang="en-US" altLang="en-US" sz="2400" b="1" dirty="0"/>
              <a:t>Asset Based Lending (Definition):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Method of financing that employs short term lending to finance a permanent credit need.</a:t>
            </a:r>
          </a:p>
        </p:txBody>
      </p:sp>
    </p:spTree>
  </p:cSld>
  <p:clrMapOvr>
    <a:masterClrMapping/>
  </p:clrMapOvr>
  <p:transition>
    <p:diamond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462838" cy="2971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DIFFERENCE BETWEEN LENDING RATIONALES</a:t>
            </a:r>
          </a:p>
          <a:p>
            <a:pPr eaLnBrk="1" hangingPunct="1"/>
            <a:r>
              <a:rPr lang="en-US" altLang="en-US" sz="2400" b="1" dirty="0"/>
              <a:t>Asset Based Lending: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This lending rationale is based on the assumption that the Borrower (company) will have sufficient integrity and capability to assure the continuation as a going concern </a:t>
            </a:r>
          </a:p>
        </p:txBody>
      </p:sp>
    </p:spTree>
  </p:cSld>
  <p:clrMapOvr>
    <a:masterClrMapping/>
  </p:clrMapOvr>
  <p:transition>
    <p:diamond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462838" cy="2971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DIFFERENCE BETWEEN LENDING RATIONALES</a:t>
            </a:r>
          </a:p>
          <a:p>
            <a:pPr eaLnBrk="1" hangingPunct="1"/>
            <a:r>
              <a:rPr lang="en-US" altLang="en-US" b="1" dirty="0"/>
              <a:t>Asset Based Lending: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Short term lending is in the form of a secured term note.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Credit facility is usually a revolving credit arrangement</a:t>
            </a:r>
            <a:r>
              <a:rPr lang="en-US" altLang="en-US" sz="2000" dirty="0"/>
              <a:t>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Assets commonly used in this type of financing are accounts receivable and inventory.</a:t>
            </a:r>
            <a:endParaRPr lang="en-US" altLang="en-US" sz="2000" dirty="0"/>
          </a:p>
        </p:txBody>
      </p:sp>
    </p:spTree>
  </p:cSld>
  <p:clrMapOvr>
    <a:masterClrMapping/>
  </p:clrMapOvr>
  <p:transition>
    <p:diamond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7539038" cy="2971800"/>
          </a:xfrm>
        </p:spPr>
        <p:txBody>
          <a:bodyPr/>
          <a:lstStyle/>
          <a:p>
            <a:pPr eaLnBrk="1" hangingPunct="1"/>
            <a:r>
              <a:rPr lang="en-US" altLang="en-US" sz="2400"/>
              <a:t>DIFFERENCE BETWEEN LENDING RATIONALES</a:t>
            </a:r>
          </a:p>
          <a:p>
            <a:pPr eaLnBrk="1" hangingPunct="1"/>
            <a:r>
              <a:rPr lang="en-US" altLang="en-US" sz="2400" b="1"/>
              <a:t>Asset Based Lending </a:t>
            </a:r>
          </a:p>
          <a:p>
            <a:pPr eaLnBrk="1" hangingPunct="1"/>
            <a:r>
              <a:rPr lang="en-US" altLang="en-US" sz="2000" b="1"/>
              <a:t>Credit facility is usually a revolving credit arrangement: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loan is continuously rolled over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 A complete clean-up of the line does not occur</a:t>
            </a:r>
          </a:p>
        </p:txBody>
      </p:sp>
    </p:spTree>
  </p:cSld>
  <p:clrMapOvr>
    <a:masterClrMapping/>
  </p:clrMapOvr>
  <p:transition>
    <p:diamond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539038" cy="3200400"/>
          </a:xfrm>
        </p:spPr>
        <p:txBody>
          <a:bodyPr/>
          <a:lstStyle/>
          <a:p>
            <a:pPr eaLnBrk="1" hangingPunct="1"/>
            <a:r>
              <a:rPr lang="en-US" altLang="en-US" sz="2400"/>
              <a:t>DIFFERENCE BETWEEN LENDING RATIONALES</a:t>
            </a:r>
          </a:p>
          <a:p>
            <a:pPr eaLnBrk="1" hangingPunct="1"/>
            <a:r>
              <a:rPr lang="en-US" altLang="en-US" b="1"/>
              <a:t>Asset Based Lending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 sz="2400"/>
              <a:t>Repayment of the line is usually the substitution of debt by other debt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Level of current assets is usually stable or permanent.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  <p:transition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7539038" cy="2971800"/>
          </a:xfrm>
        </p:spPr>
        <p:txBody>
          <a:bodyPr/>
          <a:lstStyle/>
          <a:p>
            <a:pPr eaLnBrk="1" hangingPunct="1"/>
            <a:r>
              <a:rPr lang="en-US" altLang="en-US" sz="2400"/>
              <a:t>DIFFERENCE BETWEEN LENDING RATIONALES</a:t>
            </a:r>
          </a:p>
          <a:p>
            <a:pPr eaLnBrk="1" hangingPunct="1"/>
            <a:r>
              <a:rPr lang="en-US" altLang="en-US" sz="2400" b="1"/>
              <a:t>Asset Based Lending</a:t>
            </a:r>
            <a:endParaRPr lang="en-US" altLang="en-US" sz="2400"/>
          </a:p>
          <a:p>
            <a:pPr eaLnBrk="1" hangingPunct="1">
              <a:buFontTx/>
              <a:buChar char="•"/>
            </a:pPr>
            <a:r>
              <a:rPr lang="en-US" altLang="en-US" sz="2400"/>
              <a:t>The need for financing is ongoing due to rapid succession of asset conversion cycles and numerous transactions.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diamond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76962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500"/>
              <a:t>DIFFERENCE BETWEEN LENDING RATIONALES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500"/>
              <a:t> </a:t>
            </a:r>
            <a:r>
              <a:rPr lang="en-US" altLang="en-US" sz="2500" b="1"/>
              <a:t>Asset Based Lending: </a:t>
            </a:r>
            <a:r>
              <a:rPr lang="en-US" altLang="en-US" sz="2500"/>
              <a:t>This type of lending is supported by the following assumptions: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500"/>
              <a:t>1. Many companies due to the nature of their businesses do not generate cash flow levels sufficient to amortize substantial amounts of long term debt.</a:t>
            </a:r>
          </a:p>
        </p:txBody>
      </p:sp>
    </p:spTree>
  </p:cSld>
  <p:clrMapOvr>
    <a:masterClrMapping/>
  </p:clrMapOvr>
  <p:transition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620000" cy="31242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Learning Objectives:</a:t>
            </a:r>
            <a:endParaRPr lang="en-US" altLang="en-US" sz="2400"/>
          </a:p>
          <a:p>
            <a:pPr eaLnBrk="1" hangingPunct="1"/>
            <a:r>
              <a:rPr lang="en-US" altLang="en-US" sz="2400"/>
              <a:t>After completing this Module you will be able to: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Identify and define the three (3) central conditions which asset based loans are justified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Discuss seniority, protection and control and how these conditions are achieved in cases of secured lending</a:t>
            </a:r>
          </a:p>
        </p:txBody>
      </p:sp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2667000"/>
            <a:ext cx="7691438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00"/>
              <a:t>DIFFERENCE BETWEEN LENDING RATIONALES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500"/>
              <a:t> </a:t>
            </a:r>
            <a:r>
              <a:rPr lang="en-US" altLang="en-US" sz="2500" b="1"/>
              <a:t>Asset Based Lending: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25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500"/>
              <a:t>2. The companies suitable for this type of financing are high volume, low value added operations with slim and volatile profit margins. They usually have low equity levels.</a:t>
            </a:r>
          </a:p>
        </p:txBody>
      </p:sp>
    </p:spTree>
  </p:cSld>
  <p:clrMapOvr>
    <a:masterClrMapping/>
  </p:clrMapOvr>
  <p:transition>
    <p:diamond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667000"/>
            <a:ext cx="7620000" cy="3352800"/>
          </a:xfrm>
        </p:spPr>
        <p:txBody>
          <a:bodyPr/>
          <a:lstStyle/>
          <a:p>
            <a:pPr marL="552450" indent="-552450" eaLnBrk="1" hangingPunct="1"/>
            <a:r>
              <a:rPr lang="en-US" altLang="en-US" sz="2400" b="1" dirty="0"/>
              <a:t>Asset Protection</a:t>
            </a:r>
            <a:r>
              <a:rPr lang="en-US" altLang="en-US" sz="2400" dirty="0"/>
              <a:t>: Combination of short term</a:t>
            </a:r>
          </a:p>
          <a:p>
            <a:pPr marL="552450" indent="-552450" eaLnBrk="1" hangingPunct="1"/>
            <a:r>
              <a:rPr lang="en-US" altLang="en-US" sz="2400" dirty="0"/>
              <a:t>financing to accommodate a permanent need.</a:t>
            </a:r>
          </a:p>
          <a:p>
            <a:pPr marL="552450" indent="-552450" eaLnBrk="1" hangingPunct="1">
              <a:lnSpc>
                <a:spcPct val="90000"/>
              </a:lnSpc>
            </a:pPr>
            <a:r>
              <a:rPr lang="en-US" altLang="en-US" sz="2400" dirty="0"/>
              <a:t>The loans is considered justified when…</a:t>
            </a:r>
          </a:p>
          <a:p>
            <a:pPr marL="552450" indent="-5524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There is confidence that the Borrower will continue as a viable going concern</a:t>
            </a:r>
          </a:p>
          <a:p>
            <a:pPr marL="552450" indent="-5524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It can be demonstrated that under distress circumstances, the Bank will be adequately protected against loss by the liquidation value of the assets.</a:t>
            </a:r>
          </a:p>
          <a:p>
            <a:pPr marL="552450" indent="-55245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 dirty="0"/>
          </a:p>
          <a:p>
            <a:pPr marL="552450" indent="-552450" eaLnBrk="1" hangingPunct="1"/>
            <a:endParaRPr lang="en-US" altLang="en-US" sz="2400" dirty="0"/>
          </a:p>
        </p:txBody>
      </p:sp>
    </p:spTree>
  </p:cSld>
  <p:clrMapOvr>
    <a:masterClrMapping/>
  </p:clrMapOvr>
  <p:transition>
    <p:diamond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marL="552450" indent="-552450" eaLnBrk="1" hangingPunct="1"/>
            <a:r>
              <a:rPr lang="en-US" altLang="en-US" sz="2400" b="1"/>
              <a:t>Asset Protection</a:t>
            </a:r>
            <a:r>
              <a:rPr lang="en-US" altLang="en-US" sz="2400"/>
              <a:t>:</a:t>
            </a:r>
          </a:p>
          <a:p>
            <a:pPr marL="552450" indent="-552450" eaLnBrk="1" hangingPunct="1"/>
            <a:r>
              <a:rPr lang="en-US" altLang="en-US" sz="2400"/>
              <a:t>3. In secured lending the Bank must properly establish and maintain a secured claim against specifically pledged assets of sufficient value to repay the Bank if liquidation is necessary.</a:t>
            </a:r>
          </a:p>
        </p:txBody>
      </p:sp>
    </p:spTree>
  </p:cSld>
  <p:clrMapOvr>
    <a:masterClrMapping/>
  </p:clrMapOvr>
  <p:transition>
    <p:diamond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6670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z="2400"/>
              <a:t>DIFFERENCE BETWEEN LENDING RATIONALES</a:t>
            </a:r>
          </a:p>
          <a:p>
            <a:pPr eaLnBrk="1" hangingPunct="1"/>
            <a:r>
              <a:rPr lang="en-US" altLang="en-US" sz="2400" b="1"/>
              <a:t>Asset Based Lending: </a:t>
            </a:r>
            <a:r>
              <a:rPr lang="en-US" altLang="en-US" sz="2400"/>
              <a:t>In this lending rationale the foundation for a solid credit under-writing is based on the following conditions: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b="1"/>
              <a:t>SENIORITY, PROTECTION AND CONTROL</a:t>
            </a:r>
          </a:p>
          <a:p>
            <a:pPr eaLnBrk="1" hangingPunct="1"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  <p:transition>
    <p:diamond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6200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/>
              <a:t>SENIORITY, PROTECTION AND CONTROL</a:t>
            </a:r>
          </a:p>
          <a:p>
            <a:pPr eaLnBrk="1" hangingPunct="1">
              <a:buFontTx/>
              <a:buNone/>
            </a:pPr>
            <a:endParaRPr lang="en-US" altLang="en-US" sz="2400" b="1"/>
          </a:p>
        </p:txBody>
      </p:sp>
      <p:pic>
        <p:nvPicPr>
          <p:cNvPr id="26628" name="Picture 9" descr="MCj041028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3124200"/>
            <a:ext cx="34496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Asset Based Lending: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b="1"/>
              <a:t>SENIORITY, PROTECTION AND CONTROL</a:t>
            </a:r>
          </a:p>
          <a:p>
            <a:pPr eaLnBrk="1" hangingPunct="1">
              <a:buFontTx/>
              <a:buNone/>
            </a:pPr>
            <a:endParaRPr lang="en-US" altLang="en-US" sz="2400" b="1"/>
          </a:p>
          <a:p>
            <a:pPr eaLnBrk="1" hangingPunct="1">
              <a:buFontTx/>
              <a:buNone/>
            </a:pPr>
            <a:r>
              <a:rPr lang="en-US" altLang="en-US" sz="2400" b="1"/>
              <a:t>SENIORITY: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 Secured claims have first priority in liquidation during a bankruptcy proceeding.</a:t>
            </a:r>
          </a:p>
          <a:p>
            <a:pPr eaLnBrk="1" hangingPunct="1"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  <p:transition>
    <p:diamond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Asset Based Lending: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b="1"/>
              <a:t>SENIORITY, PROTECTION AND CONTROL</a:t>
            </a:r>
          </a:p>
          <a:p>
            <a:pPr eaLnBrk="1" hangingPunct="1">
              <a:buFontTx/>
              <a:buNone/>
            </a:pPr>
            <a:endParaRPr lang="en-US" altLang="en-US" sz="2400" b="1"/>
          </a:p>
          <a:p>
            <a:pPr eaLnBrk="1" hangingPunct="1">
              <a:buFontTx/>
              <a:buNone/>
            </a:pPr>
            <a:r>
              <a:rPr lang="en-US" altLang="en-US" sz="2400" b="1"/>
              <a:t>SENIORITY:</a:t>
            </a:r>
          </a:p>
          <a:p>
            <a:pPr eaLnBrk="1" hangingPunct="1">
              <a:buFontTx/>
              <a:buNone/>
            </a:pPr>
            <a:r>
              <a:rPr lang="en-US" altLang="en-US" sz="2400" b="1"/>
              <a:t>* Explicitly: </a:t>
            </a:r>
            <a:r>
              <a:rPr lang="en-US" altLang="en-US" sz="2400"/>
              <a:t>The Bank is senior to all other creditors given a legally enforceable secured claim against specific collateral.</a:t>
            </a:r>
            <a:r>
              <a:rPr lang="en-US" altLang="en-US" sz="2400" b="1"/>
              <a:t> </a:t>
            </a:r>
          </a:p>
        </p:txBody>
      </p:sp>
    </p:spTree>
  </p:cSld>
  <p:clrMapOvr>
    <a:masterClrMapping/>
  </p:clrMapOvr>
  <p:transition>
    <p:diamond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SENIORITY, PROTECTION AND CONTROL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SENIORITY:</a:t>
            </a:r>
          </a:p>
          <a:p>
            <a:pPr eaLnBrk="1" hangingPunct="1">
              <a:buFontTx/>
              <a:buChar char="•"/>
            </a:pPr>
            <a:r>
              <a:rPr lang="en-US" altLang="en-US" sz="2400" b="1" dirty="0"/>
              <a:t>Implicitly: </a:t>
            </a:r>
            <a:r>
              <a:rPr lang="en-US" altLang="en-US" sz="2400" dirty="0"/>
              <a:t>The Bank is senior given an unsecured claim against an assets pool to which no other creditor has a prior secured claim.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All other creditors have equally senior claim</a:t>
            </a:r>
          </a:p>
          <a:p>
            <a:pPr eaLnBrk="1" hangingPunct="1">
              <a:buFontTx/>
              <a:buNone/>
            </a:pPr>
            <a:endParaRPr lang="en-US" altLang="en-US" sz="2400" b="1" dirty="0"/>
          </a:p>
        </p:txBody>
      </p:sp>
    </p:spTree>
  </p:cSld>
  <p:clrMapOvr>
    <a:masterClrMapping/>
  </p:clrMapOvr>
  <p:transition>
    <p:diamond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Asset Based Lending: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b="1"/>
              <a:t>SENIORITY</a:t>
            </a:r>
          </a:p>
          <a:p>
            <a:pPr eaLnBrk="1" hangingPunct="1"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/>
              <a:t>The Bank needs to have a legally enforceable claim against specific collateral.</a:t>
            </a:r>
            <a:endParaRPr lang="en-US" altLang="en-US" sz="2400" b="1"/>
          </a:p>
        </p:txBody>
      </p:sp>
    </p:spTree>
  </p:cSld>
  <p:clrMapOvr>
    <a:masterClrMapping/>
  </p:clrMapOvr>
  <p:transition>
    <p:diamond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METHODS </a:t>
            </a:r>
            <a:r>
              <a:rPr lang="en-US" altLang="en-US" sz="2400" b="1" dirty="0"/>
              <a:t>TO ACHIEVE SENIORITY: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1.</a:t>
            </a:r>
            <a:r>
              <a:rPr lang="en-US" altLang="en-US" sz="2400" b="1" dirty="0"/>
              <a:t> Possessory collateral: </a:t>
            </a:r>
            <a:r>
              <a:rPr lang="en-US" altLang="en-US" sz="2400" dirty="0"/>
              <a:t>Possession of title documents and/or cash collateral in case of marketable securities </a:t>
            </a:r>
          </a:p>
        </p:txBody>
      </p:sp>
    </p:spTree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81001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667000"/>
            <a:ext cx="72390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In lending there are three (3) main different lending rationales: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     </a:t>
            </a:r>
            <a:r>
              <a:rPr lang="en-US" altLang="en-US" sz="2800" b="1"/>
              <a:t>Asset Conversion</a:t>
            </a:r>
          </a:p>
          <a:p>
            <a:pPr eaLnBrk="1" hangingPunct="1">
              <a:buFontTx/>
              <a:buChar char="•"/>
            </a:pPr>
            <a:r>
              <a:rPr lang="en-US" altLang="en-US" sz="2800" b="1"/>
              <a:t>      Asset Based Lending</a:t>
            </a:r>
          </a:p>
          <a:p>
            <a:pPr eaLnBrk="1" hangingPunct="1">
              <a:buFontTx/>
              <a:buChar char="•"/>
            </a:pPr>
            <a:r>
              <a:rPr lang="en-US" altLang="en-US" sz="2800" b="1"/>
              <a:t>      Cash Flow Lending</a:t>
            </a:r>
          </a:p>
        </p:txBody>
      </p:sp>
    </p:spTree>
  </p:cSld>
  <p:clrMapOvr>
    <a:masterClrMapping/>
  </p:clrMapOvr>
  <p:transition>
    <p:diamond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METHODS </a:t>
            </a:r>
            <a:r>
              <a:rPr lang="en-US" altLang="en-US" sz="2400" b="1" dirty="0"/>
              <a:t>TO ACHIEVE SENIORITY: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2. </a:t>
            </a:r>
            <a:r>
              <a:rPr lang="en-US" altLang="en-US" sz="2400" b="1" dirty="0"/>
              <a:t>Non-possessory collateral: </a:t>
            </a:r>
            <a:r>
              <a:rPr lang="en-US" altLang="en-US" sz="2400" dirty="0"/>
              <a:t>Security agreement between the Bank and the Borrower with the filing of a financing statement under Article 9 of the Uniform Commercial Code (UCC)</a:t>
            </a:r>
            <a:endParaRPr lang="en-US" altLang="en-US" sz="2400" b="1" dirty="0"/>
          </a:p>
        </p:txBody>
      </p:sp>
    </p:spTree>
  </p:cSld>
  <p:clrMapOvr>
    <a:masterClrMapping/>
  </p:clrMapOvr>
  <p:transition>
    <p:diamond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6670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SENIORITY, PROTECTION AND CONTROL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PROTECTION</a:t>
            </a:r>
            <a:r>
              <a:rPr lang="en-US" altLang="en-US" sz="2400" b="1" dirty="0"/>
              <a:t>: </a:t>
            </a:r>
            <a:r>
              <a:rPr lang="en-US" altLang="en-US" sz="2400" dirty="0"/>
              <a:t>It is the value of the assets to which the Bank looks for ultimate justification of the loan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- The net realizable value of the pledged assets must be sufficient to satisfy the amount of the unsecured claim.</a:t>
            </a:r>
            <a:endParaRPr lang="en-US" altLang="en-US" sz="2400" b="1" dirty="0"/>
          </a:p>
        </p:txBody>
      </p:sp>
    </p:spTree>
  </p:cSld>
  <p:clrMapOvr>
    <a:masterClrMapping/>
  </p:clrMapOvr>
  <p:transition>
    <p:diamond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marL="552450" indent="-552450"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marL="552450" indent="-552450" eaLnBrk="1" hangingPunct="1"/>
            <a:r>
              <a:rPr lang="en-US" altLang="en-US" sz="2400" b="1" dirty="0"/>
              <a:t>PROTECTION</a:t>
            </a:r>
          </a:p>
          <a:p>
            <a:pPr marL="552450" indent="-552450" eaLnBrk="1" hangingPunct="1"/>
            <a:r>
              <a:rPr lang="en-US" altLang="en-US" sz="2400" b="1" dirty="0"/>
              <a:t>METHODS </a:t>
            </a:r>
            <a:r>
              <a:rPr lang="en-US" altLang="en-US" sz="2400" b="1" dirty="0"/>
              <a:t>TO ACHIEVE PROTECTION:</a:t>
            </a:r>
          </a:p>
          <a:p>
            <a:pPr marL="552450" indent="-552450" eaLnBrk="1" hangingPunct="1">
              <a:buFontTx/>
              <a:buAutoNum type="arabicPeriod"/>
            </a:pPr>
            <a:r>
              <a:rPr lang="en-US" altLang="en-US" sz="2400" dirty="0"/>
              <a:t>The net realizable value (NRV) of the specific collateral, upon liquidation must be sufficient to repay the Bank’s loan exposure</a:t>
            </a:r>
          </a:p>
        </p:txBody>
      </p:sp>
    </p:spTree>
  </p:cSld>
  <p:clrMapOvr>
    <a:masterClrMapping/>
  </p:clrMapOvr>
  <p:transition>
    <p:diamond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667000"/>
            <a:ext cx="7772400" cy="3581400"/>
          </a:xfrm>
        </p:spPr>
        <p:txBody>
          <a:bodyPr/>
          <a:lstStyle/>
          <a:p>
            <a:pPr marL="552450" indent="-552450" eaLnBrk="1" hangingPunct="1"/>
            <a:r>
              <a:rPr lang="en-US" altLang="en-US" sz="2000" b="1" dirty="0"/>
              <a:t>Asset Based Lending:</a:t>
            </a:r>
            <a:endParaRPr lang="en-US" altLang="en-US" sz="2000" dirty="0"/>
          </a:p>
          <a:p>
            <a:pPr marL="552450" indent="-552450" eaLnBrk="1" hangingPunct="1"/>
            <a:r>
              <a:rPr lang="en-US" altLang="en-US" sz="2000" b="1" dirty="0"/>
              <a:t>PROTECTION</a:t>
            </a:r>
          </a:p>
          <a:p>
            <a:pPr marL="552450" indent="-552450" eaLnBrk="1" hangingPunct="1"/>
            <a:r>
              <a:rPr lang="en-US" altLang="en-US" sz="2000" b="1" dirty="0"/>
              <a:t>METHODS </a:t>
            </a:r>
            <a:r>
              <a:rPr lang="en-US" altLang="en-US" sz="2000" b="1" dirty="0"/>
              <a:t>TO ACHIEVE PROTECTION:</a:t>
            </a:r>
          </a:p>
          <a:p>
            <a:pPr marL="552450" indent="-552450" eaLnBrk="1" hangingPunct="1">
              <a:buFontTx/>
              <a:buAutoNum type="arabicPeriod"/>
            </a:pPr>
            <a:r>
              <a:rPr lang="en-US" altLang="en-US" sz="2000" b="1" dirty="0"/>
              <a:t>NRV: </a:t>
            </a:r>
            <a:r>
              <a:rPr lang="en-US" altLang="en-US" sz="2000" dirty="0"/>
              <a:t>May be less than face value as reported in the financial statements given:</a:t>
            </a:r>
          </a:p>
          <a:p>
            <a:pPr marL="552450" indent="-552450" eaLnBrk="1" hangingPunct="1"/>
            <a:r>
              <a:rPr lang="en-US" altLang="en-US" sz="2000" b="1" dirty="0"/>
              <a:t>         Price Declines</a:t>
            </a:r>
          </a:p>
          <a:p>
            <a:pPr marL="552450" indent="-552450" eaLnBrk="1" hangingPunct="1"/>
            <a:r>
              <a:rPr lang="en-US" altLang="en-US" sz="2000" b="1" dirty="0"/>
              <a:t>         Discounts</a:t>
            </a:r>
          </a:p>
          <a:p>
            <a:pPr marL="552450" indent="-552450" eaLnBrk="1" hangingPunct="1"/>
            <a:r>
              <a:rPr lang="en-US" altLang="en-US" sz="2000" b="1" dirty="0"/>
              <a:t>         Delivery</a:t>
            </a:r>
          </a:p>
          <a:p>
            <a:pPr marL="552450" indent="-552450" eaLnBrk="1" hangingPunct="1"/>
            <a:r>
              <a:rPr lang="en-US" altLang="en-US" sz="2000" b="1" dirty="0"/>
              <a:t>         Cost to liquidate the collateral</a:t>
            </a:r>
          </a:p>
        </p:txBody>
      </p:sp>
    </p:spTree>
  </p:cSld>
  <p:clrMapOvr>
    <a:masterClrMapping/>
  </p:clrMapOvr>
  <p:transition>
    <p:diamond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SENIORITY, PROTECTION AND CONTROL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CONTROL</a:t>
            </a:r>
            <a:r>
              <a:rPr lang="en-US" altLang="en-US" sz="2400" b="1" dirty="0"/>
              <a:t>: </a:t>
            </a:r>
            <a:r>
              <a:rPr lang="en-US" altLang="en-US" sz="2400" dirty="0"/>
              <a:t>Refers to the ongoing process by which the Bank’s seniority and protection are monitored, maintained and policed.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* </a:t>
            </a:r>
            <a:r>
              <a:rPr lang="en-US" altLang="en-US" sz="2400" b="1" dirty="0"/>
              <a:t>Critical</a:t>
            </a:r>
            <a:r>
              <a:rPr lang="en-US" altLang="en-US" sz="2400" dirty="0"/>
              <a:t>: Full understanding of the company’s operations, integrity and managerial capabilities</a:t>
            </a:r>
            <a:endParaRPr lang="en-US" altLang="en-US" sz="2400" b="1" dirty="0"/>
          </a:p>
        </p:txBody>
      </p:sp>
    </p:spTree>
  </p:cSld>
  <p:clrMapOvr>
    <a:masterClrMapping/>
  </p:clrMapOvr>
  <p:transition>
    <p:diamond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457201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7620000" cy="3352800"/>
          </a:xfrm>
        </p:spPr>
        <p:txBody>
          <a:bodyPr/>
          <a:lstStyle/>
          <a:p>
            <a:pPr marL="552450" indent="-552450" eaLnBrk="1" hangingPunct="1"/>
            <a:r>
              <a:rPr lang="en-US" altLang="en-US" sz="2400" b="1" dirty="0"/>
              <a:t>Asset Based Lending:</a:t>
            </a:r>
            <a:endParaRPr lang="en-US" altLang="en-US" sz="2400" dirty="0"/>
          </a:p>
          <a:p>
            <a:pPr marL="552450" indent="-552450" eaLnBrk="1" hangingPunct="1"/>
            <a:r>
              <a:rPr lang="en-US" altLang="en-US" sz="2400" b="1" dirty="0"/>
              <a:t>CONTROL</a:t>
            </a:r>
          </a:p>
          <a:p>
            <a:pPr marL="552450" indent="-552450" eaLnBrk="1" hangingPunct="1"/>
            <a:r>
              <a:rPr lang="en-US" altLang="en-US" sz="2400" dirty="0"/>
              <a:t>Collateral</a:t>
            </a:r>
            <a:r>
              <a:rPr lang="en-US" altLang="en-US" sz="2400" dirty="0"/>
              <a:t>, bank exposure and seniority are</a:t>
            </a:r>
          </a:p>
          <a:p>
            <a:pPr marL="552450" indent="-552450" eaLnBrk="1" hangingPunct="1"/>
            <a:r>
              <a:rPr lang="en-US" altLang="en-US" sz="2400" dirty="0"/>
              <a:t>periodically monitored to ensure the collateral</a:t>
            </a:r>
          </a:p>
          <a:p>
            <a:pPr marL="552450" indent="-552450" eaLnBrk="1" hangingPunct="1"/>
            <a:r>
              <a:rPr lang="en-US" altLang="en-US" sz="2400" dirty="0"/>
              <a:t>existence, the quality and the Bank’s first claim</a:t>
            </a:r>
          </a:p>
          <a:p>
            <a:pPr marL="552450" indent="-552450" eaLnBrk="1" hangingPunct="1"/>
            <a:r>
              <a:rPr lang="en-US" altLang="en-US" sz="2400" dirty="0"/>
              <a:t>on the assets.</a:t>
            </a:r>
          </a:p>
        </p:txBody>
      </p:sp>
    </p:spTree>
  </p:cSld>
  <p:clrMapOvr>
    <a:masterClrMapping/>
  </p:clrMapOvr>
  <p:transition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7038" y="2895600"/>
            <a:ext cx="72390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500" b="1"/>
              <a:t>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sz="2500"/>
              <a:t> </a:t>
            </a:r>
            <a:r>
              <a:rPr lang="en-US" altLang="en-US" sz="2500" b="1"/>
              <a:t>Asset Conversion</a:t>
            </a:r>
            <a:r>
              <a:rPr lang="en-US" altLang="en-US" sz="2500"/>
              <a:t>: This lending rationale is defined as seasonal financing provided to a company to finance a temporary build-up of current assets created by deviations in the timing of the product demand or supply during the asset conversion cycle.</a:t>
            </a:r>
          </a:p>
        </p:txBody>
      </p:sp>
    </p:spTree>
  </p:cSld>
  <p:clrMapOvr>
    <a:masterClrMapping/>
  </p:clrMapOvr>
  <p:transition>
    <p:diamond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7038" y="2895600"/>
            <a:ext cx="72390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Asset Conversion</a:t>
            </a:r>
            <a:r>
              <a:rPr lang="en-US" altLang="en-US" sz="2400" dirty="0"/>
              <a:t>: The lending rationale assumes current asset build-up will self-liquidate from the conversion of receivables to cash and the sale of inventory</a:t>
            </a:r>
          </a:p>
        </p:txBody>
      </p:sp>
    </p:spTree>
  </p:cSld>
  <p:clrMapOvr>
    <a:masterClrMapping/>
  </p:clrMapOvr>
  <p:transition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75438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Asset Conversion</a:t>
            </a:r>
            <a:r>
              <a:rPr lang="en-US" altLang="en-US" sz="2400" dirty="0"/>
              <a:t>: This is considered a short-term vehicle that finances short-term needs and payback is derived from the successful completion of asset conversion cycle</a:t>
            </a:r>
          </a:p>
        </p:txBody>
      </p:sp>
    </p:spTree>
  </p:cSld>
  <p:clrMapOvr>
    <a:masterClrMapping/>
  </p:clrMapOvr>
  <p:transition>
    <p:diamond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7038" y="2667000"/>
            <a:ext cx="72390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Asset Conversion</a:t>
            </a:r>
            <a:r>
              <a:rPr lang="en-US" altLang="en-US" sz="2400" dirty="0"/>
              <a:t>: In these lending transactions the credit is justified on the Borrower’s demonstrated ability to recover its costs in the completion of the cycle.</a:t>
            </a:r>
          </a:p>
        </p:txBody>
      </p:sp>
    </p:spTree>
  </p:cSld>
  <p:clrMapOvr>
    <a:masterClrMapping/>
  </p:clrMapOvr>
  <p:transition>
    <p:diamond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7539038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400" b="1" dirty="0"/>
              <a:t>Cash Flow Lending</a:t>
            </a:r>
            <a:r>
              <a:rPr lang="en-US" altLang="en-US" sz="2400" dirty="0"/>
              <a:t>: In this type of lending there is the use of term loans to finance permanent assets such as plant, machinery and equipment.</a:t>
            </a:r>
          </a:p>
        </p:txBody>
      </p:sp>
    </p:spTree>
  </p:cSld>
  <p:clrMapOvr>
    <a:masterClrMapping/>
  </p:clrMapOvr>
  <p:transition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985839"/>
            <a:ext cx="7462838" cy="1444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/>
              <a:t>Borrowing Causes</a:t>
            </a:r>
            <a:br>
              <a:rPr lang="en-US" altLang="en-US" sz="3600" b="1"/>
            </a:br>
            <a:r>
              <a:rPr lang="en-US" altLang="en-US" sz="3600" b="1"/>
              <a:t>Module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7038" y="2895600"/>
            <a:ext cx="72390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500" dirty="0"/>
              <a:t>DIFFERENCE BETWEEN LENDING RATIONALES</a:t>
            </a:r>
          </a:p>
          <a:p>
            <a:pPr eaLnBrk="1" hangingPunct="1">
              <a:buFontTx/>
              <a:buChar char="•"/>
            </a:pPr>
            <a:r>
              <a:rPr lang="en-US" altLang="en-US" sz="2500" dirty="0"/>
              <a:t> </a:t>
            </a:r>
            <a:r>
              <a:rPr lang="en-US" altLang="en-US" sz="2500" b="1" dirty="0"/>
              <a:t>Cash Flow Lending</a:t>
            </a:r>
            <a:r>
              <a:rPr lang="en-US" altLang="en-US" sz="2500" dirty="0"/>
              <a:t>: The rationale is based on the assumption that the acquisition or investment in those assets should generate sufficient incremental cash flow to amortize the loan.</a:t>
            </a:r>
          </a:p>
        </p:txBody>
      </p:sp>
    </p:spTree>
  </p:cSld>
  <p:clrMapOvr>
    <a:masterClrMapping/>
  </p:clrMapOvr>
  <p:transition>
    <p:diamond/>
  </p:transition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328</TotalTime>
  <Words>1245</Words>
  <Application>Microsoft Macintosh PowerPoint</Application>
  <PresentationFormat>Widescreen</PresentationFormat>
  <Paragraphs>196</Paragraphs>
  <Slides>35</Slides>
  <Notes>35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Verdana</vt:lpstr>
      <vt:lpstr>Wingdings</vt:lpstr>
      <vt:lpstr>Arial</vt:lpstr>
      <vt:lpstr>Eclipse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</vt:lpstr>
      <vt:lpstr> Borrowing Causes Module 2 </vt:lpstr>
      <vt:lpstr> Borrowing Causes Module 2</vt:lpstr>
      <vt:lpstr> Borrowing Causes Module 2</vt:lpstr>
      <vt:lpstr> Borrowing Causes Module 2</vt:lpstr>
      <vt:lpstr> Borrowing Causes Module 2</vt:lpstr>
    </vt:vector>
  </TitlesOfParts>
  <Company>Sortilege International Consulting Group Corp.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International de Costa Rica Asset Based/UCC Training Program</dc:title>
  <dc:creator>Rosario De La Ossa</dc:creator>
  <cp:lastModifiedBy>Edwin Merced</cp:lastModifiedBy>
  <cp:revision>32</cp:revision>
  <dcterms:created xsi:type="dcterms:W3CDTF">2009-07-19T21:18:30Z</dcterms:created>
  <dcterms:modified xsi:type="dcterms:W3CDTF">2017-06-27T16:29:28Z</dcterms:modified>
</cp:coreProperties>
</file>