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725" r:id="rId1"/>
  </p:sldMasterIdLst>
  <p:notesMasterIdLst>
    <p:notesMasterId r:id="rId11"/>
  </p:notesMasterIdLst>
  <p:sldIdLst>
    <p:sldId id="261" r:id="rId2"/>
    <p:sldId id="314" r:id="rId3"/>
    <p:sldId id="315" r:id="rId4"/>
    <p:sldId id="316" r:id="rId5"/>
    <p:sldId id="333" r:id="rId6"/>
    <p:sldId id="332" r:id="rId7"/>
    <p:sldId id="334" r:id="rId8"/>
    <p:sldId id="336" r:id="rId9"/>
    <p:sldId id="335" r:id="rId1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6034" autoAdjust="0"/>
  </p:normalViewPr>
  <p:slideViewPr>
    <p:cSldViewPr showGuides="1">
      <p:cViewPr>
        <p:scale>
          <a:sx n="100" d="100"/>
          <a:sy n="100" d="100"/>
        </p:scale>
        <p:origin x="904" y="-2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8FEDBD1E-402B-0347-A585-E95E060AEA0D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fld id="{8BAC71B3-1C84-014C-8E1C-7A62F866FA3A}" type="slidenum">
              <a:rPr lang="en-US" altLang="en-US">
                <a:latin typeface="Arial" charset="0"/>
              </a:rPr>
              <a:pPr/>
              <a:t>1</a:t>
            </a:fld>
            <a:endParaRPr lang="en-US" altLang="en-US">
              <a:latin typeface="Arial" charset="0"/>
            </a:endParaRPr>
          </a:p>
        </p:txBody>
      </p:sp>
      <p:sp>
        <p:nvSpPr>
          <p:cNvPr id="12291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fld id="{84D43FF7-6066-B940-8A8B-C0BC942B3C95}" type="slidenum">
              <a:rPr lang="en-US" altLang="en-US">
                <a:latin typeface="Arial" charset="0"/>
              </a:rPr>
              <a:pPr/>
              <a:t>2</a:t>
            </a:fld>
            <a:endParaRPr lang="en-US" altLang="en-US">
              <a:latin typeface="Arial" charset="0"/>
            </a:endParaRPr>
          </a:p>
        </p:txBody>
      </p:sp>
      <p:sp>
        <p:nvSpPr>
          <p:cNvPr id="13315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fld id="{6E315FB4-C2F1-5F43-A3E4-26729B43F59E}" type="slidenum">
              <a:rPr lang="en-US" altLang="en-US">
                <a:latin typeface="Arial" charset="0"/>
              </a:rPr>
              <a:pPr/>
              <a:t>3</a:t>
            </a:fld>
            <a:endParaRPr lang="en-US" altLang="en-US">
              <a:latin typeface="Arial" charset="0"/>
            </a:endParaRPr>
          </a:p>
        </p:txBody>
      </p:sp>
      <p:sp>
        <p:nvSpPr>
          <p:cNvPr id="1433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fld id="{6210E29E-DDD8-5E4E-9EFF-A7D5A40CB981}" type="slidenum">
              <a:rPr lang="en-US" altLang="en-US">
                <a:latin typeface="Arial" charset="0"/>
              </a:rPr>
              <a:pPr/>
              <a:t>4</a:t>
            </a:fld>
            <a:endParaRPr lang="en-US" altLang="en-US">
              <a:latin typeface="Arial" charset="0"/>
            </a:endParaRPr>
          </a:p>
        </p:txBody>
      </p:sp>
      <p:sp>
        <p:nvSpPr>
          <p:cNvPr id="1536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fld id="{60D5A137-B5D7-8845-8CDB-90D974521E21}" type="slidenum">
              <a:rPr lang="en-US" altLang="en-US">
                <a:latin typeface="Arial" charset="0"/>
              </a:rPr>
              <a:pPr/>
              <a:t>5</a:t>
            </a:fld>
            <a:endParaRPr lang="en-US" altLang="en-US">
              <a:latin typeface="Arial" charset="0"/>
            </a:endParaRPr>
          </a:p>
        </p:txBody>
      </p:sp>
      <p:sp>
        <p:nvSpPr>
          <p:cNvPr id="16387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fld id="{24A090C4-6FAF-3C41-9B02-598E4068F769}" type="slidenum">
              <a:rPr lang="en-US" altLang="en-US">
                <a:latin typeface="Arial" charset="0"/>
              </a:rPr>
              <a:pPr/>
              <a:t>6</a:t>
            </a:fld>
            <a:endParaRPr lang="en-US" altLang="en-US">
              <a:latin typeface="Arial" charset="0"/>
            </a:endParaRPr>
          </a:p>
        </p:txBody>
      </p:sp>
      <p:sp>
        <p:nvSpPr>
          <p:cNvPr id="17411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 where the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fld id="{14818B4C-EC43-0F40-AE02-1040CE76A754}" type="slidenum">
              <a:rPr lang="en-US" altLang="en-US">
                <a:latin typeface="Arial" charset="0"/>
              </a:rPr>
              <a:pPr/>
              <a:t>7</a:t>
            </a:fld>
            <a:endParaRPr lang="en-US" altLang="en-US">
              <a:latin typeface="Arial" charset="0"/>
            </a:endParaRPr>
          </a:p>
        </p:txBody>
      </p:sp>
      <p:sp>
        <p:nvSpPr>
          <p:cNvPr id="18435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 where the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fld id="{0DAB8E46-A1A9-0F44-A898-FD278E1D4C8C}" type="slidenum">
              <a:rPr lang="en-US" altLang="en-US">
                <a:latin typeface="Arial" charset="0"/>
              </a:rPr>
              <a:pPr/>
              <a:t>8</a:t>
            </a:fld>
            <a:endParaRPr lang="en-US" altLang="en-US">
              <a:latin typeface="Arial" charset="0"/>
            </a:endParaRPr>
          </a:p>
        </p:txBody>
      </p:sp>
      <p:sp>
        <p:nvSpPr>
          <p:cNvPr id="1945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 where the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fld id="{F8835F81-6241-4241-871A-099C2509A9A1}" type="slidenum">
              <a:rPr lang="en-US" altLang="en-US">
                <a:latin typeface="Arial" charset="0"/>
              </a:rPr>
              <a:pPr/>
              <a:t>9</a:t>
            </a:fld>
            <a:endParaRPr lang="en-US" altLang="en-US">
              <a:latin typeface="Arial" charset="0"/>
            </a:endParaRPr>
          </a:p>
        </p:txBody>
      </p:sp>
      <p:sp>
        <p:nvSpPr>
          <p:cNvPr id="2048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 where the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C4054D-FDD1-7740-ABEB-D8515F582812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408F0B-842B-3A46-8ED4-5D6184BA44DD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EBC4A1-A6D0-174F-AD49-98EB346931E5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9ABA6E-FA38-0F47-A1FA-35E3BD3023D5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52AFCF-36E2-9147-BD3A-399BE3DE82A5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9C2E4E-57B9-3E48-AF6C-73EE5D8C1D4F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A8DF16-8FE1-7F45-B8A3-E34FB1A8763D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154420-D547-1F42-A2B3-D470E9B797FC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74C0F5-8C8A-824D-A67D-1F99BD541FA4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071245-BE8B-F64A-93C2-CA7CCE9A6A41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EC64C-83A3-864A-820F-2B8601B009DB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160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4967" y="5648326"/>
            <a:ext cx="732367" cy="396875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4A1522F5-B285-5842-9496-EFDD733F4969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1103" y="3988066"/>
            <a:ext cx="2366963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5384" y="1585384"/>
            <a:ext cx="2438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9pPr>
    </p:titleStyle>
    <p:bodyStyle>
      <a:lvl1pPr marL="3429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D2CB6C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0" fontAlgn="base" hangingPunct="0">
        <a:spcBef>
          <a:spcPct val="20000"/>
        </a:spcBef>
        <a:spcAft>
          <a:spcPct val="0"/>
        </a:spcAft>
        <a:buClr>
          <a:srgbClr val="95A39D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eaLnBrk="0" fontAlgn="base" hangingPunct="0">
        <a:spcBef>
          <a:spcPct val="20000"/>
        </a:spcBef>
        <a:spcAft>
          <a:spcPct val="0"/>
        </a:spcAft>
        <a:buClr>
          <a:srgbClr val="C89F5D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133600" y="457200"/>
            <a:ext cx="7772400" cy="11430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600" b="1" dirty="0">
                <a:solidFill>
                  <a:schemeClr val="tx1"/>
                </a:solidFill>
              </a:rPr>
              <a:t>Module 1</a:t>
            </a:r>
            <a:br>
              <a:rPr lang="en-US" sz="3600" b="1" dirty="0">
                <a:solidFill>
                  <a:schemeClr val="tx1"/>
                </a:solidFill>
              </a:rPr>
            </a:br>
            <a:r>
              <a:rPr lang="en-US" sz="3600" b="1" dirty="0">
                <a:solidFill>
                  <a:schemeClr val="tx1"/>
                </a:solidFill>
              </a:rPr>
              <a:t>The Credit Analysis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1752600"/>
            <a:ext cx="8153400" cy="5105400"/>
          </a:xfrm>
        </p:spPr>
        <p:txBody>
          <a:bodyPr/>
          <a:lstStyle/>
          <a:p>
            <a:pPr marL="685800" indent="-685800" eaLnBrk="1" hangingPunct="1">
              <a:defRPr/>
            </a:pPr>
            <a:r>
              <a:rPr lang="en-US" sz="2400" b="1" dirty="0">
                <a:solidFill>
                  <a:schemeClr val="tx1"/>
                </a:solidFill>
              </a:rPr>
              <a:t>Learning Objectives:</a:t>
            </a:r>
          </a:p>
          <a:p>
            <a:pPr marL="685800" indent="-685800" eaLnBrk="1" hangingPunct="1">
              <a:defRPr/>
            </a:pPr>
            <a:endParaRPr lang="en-US" sz="2400" b="1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r>
              <a:rPr lang="en-US" dirty="0" smtClean="0">
                <a:solidFill>
                  <a:schemeClr val="tx1"/>
                </a:solidFill>
              </a:rPr>
              <a:t>After the completion of this Module you will be able to: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chemeClr val="tx1"/>
                </a:solidFill>
              </a:rPr>
              <a:t>1. Determine the most important aspects of the credit report</a:t>
            </a:r>
          </a:p>
          <a:p>
            <a:pPr eaLnBrk="1" hangingPunct="1"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 eaLnBrk="1" hangingPunct="1">
              <a:defRPr/>
            </a:pPr>
            <a:r>
              <a:rPr lang="en-US" dirty="0" smtClean="0">
                <a:solidFill>
                  <a:schemeClr val="tx1"/>
                </a:solidFill>
              </a:rPr>
              <a:t>2. Complete a business analysis</a:t>
            </a:r>
          </a:p>
          <a:p>
            <a:pPr eaLnBrk="1" hangingPunct="1">
              <a:defRPr/>
            </a:pPr>
            <a:endParaRPr lang="en-US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r>
              <a:rPr lang="en-US" dirty="0" smtClean="0">
                <a:solidFill>
                  <a:schemeClr val="tx1"/>
                </a:solidFill>
              </a:rPr>
              <a:t>3. Learn how to write the credit analysis narrative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133600" y="457200"/>
            <a:ext cx="7772400" cy="11430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3600" b="1" dirty="0">
                <a:solidFill>
                  <a:schemeClr val="tx1"/>
                </a:solidFill>
              </a:rPr>
              <a:t>Module 1</a:t>
            </a:r>
            <a:br>
              <a:rPr lang="en-US" sz="3600" b="1" dirty="0">
                <a:solidFill>
                  <a:schemeClr val="tx1"/>
                </a:solidFill>
              </a:rPr>
            </a:br>
            <a:r>
              <a:rPr lang="en-US" sz="3600" b="1" dirty="0">
                <a:solidFill>
                  <a:schemeClr val="tx1"/>
                </a:solidFill>
              </a:rPr>
              <a:t>The Credit Analysis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1752600"/>
            <a:ext cx="8153400" cy="5105400"/>
          </a:xfrm>
        </p:spPr>
        <p:txBody>
          <a:bodyPr/>
          <a:lstStyle/>
          <a:p>
            <a:pPr marL="685800" indent="-685800" eaLnBrk="1" hangingPunct="1">
              <a:defRPr/>
            </a:pPr>
            <a:r>
              <a:rPr lang="en-US" sz="2400" b="1" dirty="0">
                <a:solidFill>
                  <a:schemeClr val="tx1"/>
                </a:solidFill>
              </a:rPr>
              <a:t>Introduction:</a:t>
            </a:r>
          </a:p>
          <a:p>
            <a:pPr marL="342900" indent="-342900" eaLnBrk="1" hangingPunct="1">
              <a:buFontTx/>
              <a:buChar char="-"/>
              <a:defRPr/>
            </a:pPr>
            <a:r>
              <a:rPr lang="en-US" dirty="0" smtClean="0">
                <a:solidFill>
                  <a:schemeClr val="tx1"/>
                </a:solidFill>
              </a:rPr>
              <a:t>After the….</a:t>
            </a:r>
          </a:p>
          <a:p>
            <a:pPr marL="342900" indent="-342900" eaLnBrk="1" hangingPunct="1">
              <a:buFontTx/>
              <a:buChar char="-"/>
              <a:defRPr/>
            </a:pPr>
            <a:r>
              <a:rPr lang="en-US" dirty="0" smtClean="0">
                <a:solidFill>
                  <a:schemeClr val="tx1"/>
                </a:solidFill>
              </a:rPr>
              <a:t>1. Assessment of risk  in a loan situation, </a:t>
            </a:r>
          </a:p>
          <a:p>
            <a:pPr marL="342900" indent="-342900" eaLnBrk="1" hangingPunct="1">
              <a:buFontTx/>
              <a:buChar char="-"/>
              <a:defRPr/>
            </a:pPr>
            <a:r>
              <a:rPr lang="en-US" dirty="0" smtClean="0">
                <a:solidFill>
                  <a:schemeClr val="tx1"/>
                </a:solidFill>
              </a:rPr>
              <a:t>2. Completed the analysis of the financial statements and </a:t>
            </a:r>
          </a:p>
          <a:p>
            <a:pPr marL="342900" indent="-342900" eaLnBrk="1" hangingPunct="1">
              <a:buFontTx/>
              <a:buChar char="-"/>
              <a:defRPr/>
            </a:pPr>
            <a:r>
              <a:rPr lang="en-US" dirty="0" smtClean="0">
                <a:solidFill>
                  <a:schemeClr val="tx1"/>
                </a:solidFill>
              </a:rPr>
              <a:t>3. Through projections assess the Borrower’s need the ability to repay the loan 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chemeClr val="tx1"/>
                </a:solidFill>
              </a:rPr>
              <a:t> - The next step is to complete the credit analysis and write an analytical 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chemeClr val="tx1"/>
                </a:solidFill>
              </a:rPr>
              <a:t>    summary to communicate the conclusions on the Company’s financial </a:t>
            </a:r>
          </a:p>
          <a:p>
            <a:pPr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performance and ability to meet its debt obligations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chemeClr val="tx1"/>
                </a:solidFill>
              </a:rPr>
              <a:t>- In most financial institutions the credit analysis report is a summary   </a:t>
            </a:r>
          </a:p>
          <a:p>
            <a:pPr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comprising between 2-3 pages of key conclusions on the Borrower</a:t>
            </a:r>
          </a:p>
          <a:p>
            <a:pPr eaLnBrk="1" hangingPunct="1">
              <a:defRPr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133600" y="457200"/>
            <a:ext cx="7772400" cy="11430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2700" b="1" dirty="0">
                <a:solidFill>
                  <a:schemeClr val="tx1"/>
                </a:solidFill>
              </a:rPr>
              <a:t>Module 1</a:t>
            </a:r>
            <a:br>
              <a:rPr lang="en-US" sz="2700" b="1" dirty="0">
                <a:solidFill>
                  <a:schemeClr val="tx1"/>
                </a:solidFill>
              </a:rPr>
            </a:br>
            <a:r>
              <a:rPr lang="en-US" sz="2700" b="1" dirty="0">
                <a:solidFill>
                  <a:schemeClr val="tx1"/>
                </a:solidFill>
              </a:rPr>
              <a:t>The Credit Analysis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1752600"/>
            <a:ext cx="8153400" cy="5105400"/>
          </a:xfrm>
        </p:spPr>
        <p:txBody>
          <a:bodyPr/>
          <a:lstStyle/>
          <a:p>
            <a:pPr marL="685800" indent="-685800" eaLnBrk="1" hangingPunct="1">
              <a:buFontTx/>
              <a:buChar char="-"/>
              <a:defRPr/>
            </a:pPr>
            <a:r>
              <a:rPr lang="en-US" sz="2400" dirty="0">
                <a:solidFill>
                  <a:schemeClr val="tx1"/>
                </a:solidFill>
              </a:rPr>
              <a:t>One of the major criticism in writing a credit analysis narrative from decision makers is that the writers provide facts without arriving at any conclusions about the implications of risk for the bank.</a:t>
            </a:r>
          </a:p>
          <a:p>
            <a:pPr marL="685800" indent="-685800" eaLnBrk="1" hangingPunct="1">
              <a:buFontTx/>
              <a:buChar char="-"/>
              <a:defRPr/>
            </a:pPr>
            <a:r>
              <a:rPr lang="en-US" sz="2400" dirty="0">
                <a:solidFill>
                  <a:schemeClr val="tx1"/>
                </a:solidFill>
              </a:rPr>
              <a:t>In writing a credit analysis narrative please concentrate on providing conclusions, support them with cause and effect relationships and present only the most critical issues about the Borrower.</a:t>
            </a:r>
          </a:p>
          <a:p>
            <a:pPr marL="685800" indent="-685800" eaLnBrk="1" hangingPunct="1">
              <a:buFontTx/>
              <a:buChar char="-"/>
              <a:defRPr/>
            </a:pPr>
            <a:r>
              <a:rPr lang="en-US" sz="2400" dirty="0">
                <a:solidFill>
                  <a:schemeClr val="tx1"/>
                </a:solidFill>
              </a:rPr>
              <a:t>Financial institutions usually have their own format for the credit analysis.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 eaLnBrk="1" hangingPunct="1">
              <a:buFontTx/>
              <a:buChar char="-"/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133600" y="457200"/>
            <a:ext cx="7772400" cy="11430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2700" b="1" dirty="0">
                <a:solidFill>
                  <a:schemeClr val="tx1"/>
                </a:solidFill>
              </a:rPr>
              <a:t>Module 1</a:t>
            </a:r>
            <a:br>
              <a:rPr lang="en-US" sz="2700" b="1" dirty="0">
                <a:solidFill>
                  <a:schemeClr val="tx1"/>
                </a:solidFill>
              </a:rPr>
            </a:br>
            <a:r>
              <a:rPr lang="en-US" sz="2700" b="1" dirty="0">
                <a:solidFill>
                  <a:schemeClr val="tx1"/>
                </a:solidFill>
              </a:rPr>
              <a:t>The Credit Analysis Process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1752600"/>
            <a:ext cx="8153400" cy="5105400"/>
          </a:xfrm>
        </p:spPr>
        <p:txBody>
          <a:bodyPr/>
          <a:lstStyle/>
          <a:p>
            <a:pPr marL="685800" indent="-685800" eaLnBrk="1" hangingPunct="1">
              <a:defRPr/>
            </a:pPr>
            <a:r>
              <a:rPr lang="en-US" sz="2400" dirty="0">
                <a:solidFill>
                  <a:schemeClr val="tx1"/>
                </a:solidFill>
              </a:rPr>
              <a:t>-	</a:t>
            </a:r>
            <a:r>
              <a:rPr lang="en-US" dirty="0" smtClean="0">
                <a:solidFill>
                  <a:schemeClr val="tx1"/>
                </a:solidFill>
              </a:rPr>
              <a:t>In the first section of the credit analysis background </a:t>
            </a:r>
          </a:p>
          <a:p>
            <a:pPr marL="685800" indent="-685800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	information on the Borrower is included </a:t>
            </a:r>
          </a:p>
          <a:p>
            <a:pPr marL="685800" indent="-685800" eaLnBrk="1" hangingPunct="1">
              <a:buFontTx/>
              <a:buChar char="-"/>
              <a:defRPr/>
            </a:pPr>
            <a:r>
              <a:rPr lang="en-US" dirty="0" smtClean="0">
                <a:solidFill>
                  <a:schemeClr val="tx1"/>
                </a:solidFill>
              </a:rPr>
              <a:t>The first section also includes information on the loan request term, interest rate  and type of credit facility</a:t>
            </a:r>
          </a:p>
          <a:p>
            <a:pPr marL="685800" indent="-685800" eaLnBrk="1" hangingPunct="1">
              <a:buFontTx/>
              <a:buChar char="-"/>
              <a:defRPr/>
            </a:pPr>
            <a:r>
              <a:rPr lang="en-US" dirty="0" smtClean="0">
                <a:solidFill>
                  <a:schemeClr val="tx1"/>
                </a:solidFill>
              </a:rPr>
              <a:t>The narrative portion of the report usually begins with  a summary and recommendation section where the loan decision is communicated.</a:t>
            </a:r>
          </a:p>
          <a:p>
            <a:pPr marL="685800" indent="-685800" eaLnBrk="1" hangingPunct="1">
              <a:buFontTx/>
              <a:buChar char="-"/>
              <a:defRPr/>
            </a:pPr>
            <a:r>
              <a:rPr lang="en-US" dirty="0" smtClean="0">
                <a:solidFill>
                  <a:schemeClr val="tx1"/>
                </a:solidFill>
              </a:rPr>
              <a:t>This section outlines risk assessment on the Company’s operating and financial performance including strengths and weaknesses.</a:t>
            </a:r>
          </a:p>
          <a:p>
            <a:pPr marL="685800" indent="-685800" eaLnBrk="1" hangingPunct="1"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 eaLnBrk="1" hangingPunct="1">
              <a:buFontTx/>
              <a:buChar char="-"/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133600" y="457200"/>
            <a:ext cx="7772400" cy="11430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2700" b="1" dirty="0">
                <a:solidFill>
                  <a:schemeClr val="tx1"/>
                </a:solidFill>
              </a:rPr>
              <a:t>Module 1</a:t>
            </a:r>
            <a:br>
              <a:rPr lang="en-US" sz="2700" b="1" dirty="0">
                <a:solidFill>
                  <a:schemeClr val="tx1"/>
                </a:solidFill>
              </a:rPr>
            </a:br>
            <a:r>
              <a:rPr lang="en-US" sz="2700" b="1" dirty="0">
                <a:solidFill>
                  <a:schemeClr val="tx1"/>
                </a:solidFill>
              </a:rPr>
              <a:t>The Credit Analysis Process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1752600"/>
            <a:ext cx="8153400" cy="5105400"/>
          </a:xfrm>
        </p:spPr>
        <p:txBody>
          <a:bodyPr/>
          <a:lstStyle/>
          <a:p>
            <a:pPr marL="685800" indent="-685800" eaLnBrk="1" hangingPunct="1">
              <a:buFontTx/>
              <a:buChar char="-"/>
              <a:defRPr/>
            </a:pPr>
            <a:r>
              <a:rPr lang="en-US" sz="2400" dirty="0">
                <a:solidFill>
                  <a:schemeClr val="tx1"/>
                </a:solidFill>
              </a:rPr>
              <a:t>The narrative will support the conclusion in the loan decision with an analysis of the industry, the business, the financial statements and the debt repayment strategy. </a:t>
            </a:r>
          </a:p>
          <a:p>
            <a:pPr marL="685800" indent="-685800" eaLnBrk="1" hangingPunct="1">
              <a:buFontTx/>
              <a:buChar char="-"/>
              <a:defRPr/>
            </a:pPr>
            <a:r>
              <a:rPr lang="en-US" sz="2400" dirty="0">
                <a:solidFill>
                  <a:schemeClr val="tx1"/>
                </a:solidFill>
              </a:rPr>
              <a:t>Detailed financial statements in spread format, ratios and financial indicators and cash flow projections (if applicable) are usually attached to the credit analysis as supporting documentation</a:t>
            </a:r>
          </a:p>
          <a:p>
            <a:pPr marL="685800" indent="-685800" eaLnBrk="1" hangingPunct="1">
              <a:buFontTx/>
              <a:buChar char="-"/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marL="685800" indent="-685800" eaLnBrk="1" hangingPunct="1">
              <a:buFontTx/>
              <a:buChar char="-"/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marL="685800" indent="-685800" eaLnBrk="1" hangingPunct="1"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 eaLnBrk="1" hangingPunct="1">
              <a:buFontTx/>
              <a:buChar char="-"/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133600" y="457200"/>
            <a:ext cx="7772400" cy="11430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2700" b="1" dirty="0">
                <a:solidFill>
                  <a:schemeClr val="tx1"/>
                </a:solidFill>
              </a:rPr>
              <a:t>Module 1</a:t>
            </a:r>
            <a:br>
              <a:rPr lang="en-US" sz="2700" b="1" dirty="0">
                <a:solidFill>
                  <a:schemeClr val="tx1"/>
                </a:solidFill>
              </a:rPr>
            </a:br>
            <a:r>
              <a:rPr lang="en-US" sz="2700" b="1" dirty="0">
                <a:solidFill>
                  <a:schemeClr val="tx1"/>
                </a:solidFill>
              </a:rPr>
              <a:t>The Credit Analysis Process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1752600"/>
            <a:ext cx="8153400" cy="5105400"/>
          </a:xfrm>
        </p:spPr>
        <p:txBody>
          <a:bodyPr/>
          <a:lstStyle/>
          <a:p>
            <a:pPr marL="685800" indent="-685800" eaLnBrk="1" hangingPunct="1">
              <a:defRPr/>
            </a:pPr>
            <a:r>
              <a:rPr lang="en-US" sz="2400" b="1" dirty="0">
                <a:solidFill>
                  <a:schemeClr val="tx1"/>
                </a:solidFill>
              </a:rPr>
              <a:t>Business Analysis Summary: This section of the credit </a:t>
            </a:r>
          </a:p>
          <a:p>
            <a:pPr marL="685800" indent="-685800" eaLnBrk="1" hangingPunct="1">
              <a:defRPr/>
            </a:pPr>
            <a:r>
              <a:rPr lang="en-US" sz="2400" b="1" dirty="0">
                <a:solidFill>
                  <a:schemeClr val="tx1"/>
                </a:solidFill>
              </a:rPr>
              <a:t>analysis report will discuss the following essential issues</a:t>
            </a:r>
          </a:p>
          <a:p>
            <a:pPr marL="685800" indent="-685800" eaLnBrk="1" hangingPunct="1">
              <a:defRPr/>
            </a:pPr>
            <a:r>
              <a:rPr lang="en-US" sz="2400" b="1" dirty="0">
                <a:solidFill>
                  <a:schemeClr val="tx1"/>
                </a:solidFill>
              </a:rPr>
              <a:t>on the Borrower:</a:t>
            </a:r>
          </a:p>
          <a:p>
            <a:pPr marL="685800" indent="-685800" eaLnBrk="1" hangingPunct="1">
              <a:buFont typeface="Arial" charset="0"/>
              <a:buAutoNum type="arabicPeriod"/>
              <a:defRPr/>
            </a:pPr>
            <a:r>
              <a:rPr lang="en-US" dirty="0" smtClean="0">
                <a:solidFill>
                  <a:schemeClr val="tx1"/>
                </a:solidFill>
              </a:rPr>
              <a:t>Ability to manage business risk</a:t>
            </a:r>
          </a:p>
          <a:p>
            <a:pPr marL="685800" indent="-685800" eaLnBrk="1" hangingPunct="1">
              <a:buFont typeface="Arial" charset="0"/>
              <a:buAutoNum type="arabicPeriod"/>
              <a:defRPr/>
            </a:pPr>
            <a:r>
              <a:rPr lang="en-US" dirty="0" smtClean="0">
                <a:solidFill>
                  <a:schemeClr val="tx1"/>
                </a:solidFill>
              </a:rPr>
              <a:t>The Company’s position in the industry and with respect to its competitors</a:t>
            </a:r>
          </a:p>
          <a:p>
            <a:pPr marL="685800" indent="-685800" eaLnBrk="1" hangingPunct="1">
              <a:buFont typeface="Arial" charset="0"/>
              <a:buAutoNum type="arabicPeriod"/>
              <a:defRPr/>
            </a:pPr>
            <a:r>
              <a:rPr lang="en-US" dirty="0" smtClean="0">
                <a:solidFill>
                  <a:schemeClr val="tx1"/>
                </a:solidFill>
              </a:rPr>
              <a:t>Analysis of the operations and management capabilities run the operations and mitigate risks</a:t>
            </a:r>
          </a:p>
          <a:p>
            <a:pPr marL="685800" indent="-685800" eaLnBrk="1" hangingPunct="1">
              <a:buFont typeface="Arial" charset="0"/>
              <a:buAutoNum type="arabicPeriod"/>
              <a:defRPr/>
            </a:pPr>
            <a:r>
              <a:rPr lang="en-US" dirty="0" smtClean="0">
                <a:solidFill>
                  <a:schemeClr val="tx1"/>
                </a:solidFill>
              </a:rPr>
              <a:t>Review of financial statements</a:t>
            </a:r>
          </a:p>
          <a:p>
            <a:pPr marL="685800" indent="-685800" eaLnBrk="1" hangingPunct="1">
              <a:buFont typeface="Arial" charset="0"/>
              <a:buAutoNum type="arabicPeriod"/>
              <a:defRPr/>
            </a:pPr>
            <a:r>
              <a:rPr lang="en-US" dirty="0" smtClean="0">
                <a:solidFill>
                  <a:schemeClr val="tx1"/>
                </a:solidFill>
              </a:rPr>
              <a:t>Risks associated with the company’s products</a:t>
            </a:r>
          </a:p>
          <a:p>
            <a:pPr marL="685800" indent="-685800" eaLnBrk="1" hangingPunct="1">
              <a:buFont typeface="Arial" charset="0"/>
              <a:buAutoNum type="arabicPeriod"/>
              <a:defRPr/>
            </a:pPr>
            <a:r>
              <a:rPr lang="en-US" dirty="0" smtClean="0">
                <a:solidFill>
                  <a:schemeClr val="tx1"/>
                </a:solidFill>
              </a:rPr>
              <a:t>Background/history of the company and its owners</a:t>
            </a:r>
          </a:p>
          <a:p>
            <a:pPr marL="685800" indent="-685800" eaLnBrk="1" hangingPunct="1">
              <a:defRPr/>
            </a:pPr>
            <a:endParaRPr lang="en-US" sz="2400" b="1" dirty="0">
              <a:solidFill>
                <a:schemeClr val="tx1"/>
              </a:solidFill>
            </a:endParaRPr>
          </a:p>
          <a:p>
            <a:pPr marL="685800" indent="-685800" eaLnBrk="1" hangingPunct="1"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 eaLnBrk="1" hangingPunct="1">
              <a:buFontTx/>
              <a:buChar char="-"/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 eaLnBrk="1" hangingPunct="1">
              <a:buFontTx/>
              <a:buChar char="-"/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 eaLnBrk="1" hangingPunct="1">
              <a:buFontTx/>
              <a:buChar char="-"/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 eaLnBrk="1" hangingPunct="1">
              <a:buFontTx/>
              <a:buChar char="-"/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133600" y="457200"/>
            <a:ext cx="7772400" cy="11430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2700" b="1" dirty="0">
                <a:solidFill>
                  <a:schemeClr val="tx1"/>
                </a:solidFill>
              </a:rPr>
              <a:t>Module 1</a:t>
            </a:r>
            <a:br>
              <a:rPr lang="en-US" sz="2700" b="1" dirty="0">
                <a:solidFill>
                  <a:schemeClr val="tx1"/>
                </a:solidFill>
              </a:rPr>
            </a:br>
            <a:r>
              <a:rPr lang="en-US" sz="2700" b="1" dirty="0">
                <a:solidFill>
                  <a:schemeClr val="tx1"/>
                </a:solidFill>
              </a:rPr>
              <a:t>The Credit Analysis Process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1752600"/>
            <a:ext cx="8153400" cy="5105400"/>
          </a:xfrm>
        </p:spPr>
        <p:txBody>
          <a:bodyPr/>
          <a:lstStyle/>
          <a:p>
            <a:pPr marL="685800" indent="-685800" eaLnBrk="1" hangingPunct="1">
              <a:defRPr/>
            </a:pPr>
            <a:r>
              <a:rPr lang="en-US" sz="2400" b="1" dirty="0">
                <a:solidFill>
                  <a:schemeClr val="tx1"/>
                </a:solidFill>
              </a:rPr>
              <a:t>Writing the Credit Analysis Report:</a:t>
            </a:r>
          </a:p>
          <a:p>
            <a:pPr marL="685800" indent="-685800" eaLnBrk="1" hangingPunct="1">
              <a:defRPr/>
            </a:pPr>
            <a:r>
              <a:rPr lang="en-US" dirty="0" smtClean="0">
                <a:solidFill>
                  <a:schemeClr val="tx1"/>
                </a:solidFill>
              </a:rPr>
              <a:t>In preparation to writing the report you will need the following information:</a:t>
            </a:r>
          </a:p>
          <a:p>
            <a:pPr marL="685800" indent="-685800" eaLnBrk="1" hangingPunct="1">
              <a:buFont typeface="Arial" charset="0"/>
              <a:buAutoNum type="arabicPeriod"/>
              <a:defRPr/>
            </a:pPr>
            <a:r>
              <a:rPr lang="en-US" dirty="0" smtClean="0">
                <a:solidFill>
                  <a:schemeClr val="tx1"/>
                </a:solidFill>
              </a:rPr>
              <a:t>Company’s business description and year of foundation</a:t>
            </a:r>
          </a:p>
          <a:p>
            <a:pPr marL="685800" indent="-685800" eaLnBrk="1" hangingPunct="1">
              <a:buFont typeface="Arial" charset="0"/>
              <a:buAutoNum type="arabicPeriod"/>
              <a:defRPr/>
            </a:pPr>
            <a:r>
              <a:rPr lang="en-US" dirty="0" smtClean="0">
                <a:solidFill>
                  <a:schemeClr val="tx1"/>
                </a:solidFill>
              </a:rPr>
              <a:t>Industry review including  major trends, historical and future trends</a:t>
            </a:r>
          </a:p>
          <a:p>
            <a:pPr marL="685800" indent="-685800" eaLnBrk="1" hangingPunct="1">
              <a:buFont typeface="Arial" charset="0"/>
              <a:buAutoNum type="arabicPeriod"/>
              <a:defRPr/>
            </a:pPr>
            <a:r>
              <a:rPr lang="en-US" dirty="0" smtClean="0">
                <a:solidFill>
                  <a:schemeClr val="tx1"/>
                </a:solidFill>
              </a:rPr>
              <a:t>Analysis of key changes in financial statements and the potential implications to cash flow and debt service abilities.</a:t>
            </a:r>
          </a:p>
          <a:p>
            <a:pPr marL="685800" indent="-685800" eaLnBrk="1" hangingPunct="1">
              <a:buFont typeface="Arial" charset="0"/>
              <a:buAutoNum type="arabicPeriod"/>
              <a:defRPr/>
            </a:pPr>
            <a:r>
              <a:rPr lang="en-US" dirty="0" smtClean="0">
                <a:solidFill>
                  <a:schemeClr val="tx1"/>
                </a:solidFill>
              </a:rPr>
              <a:t>Assessment of the Company’s capital structure</a:t>
            </a:r>
          </a:p>
          <a:p>
            <a:pPr marL="685800" indent="-685800" eaLnBrk="1" hangingPunct="1">
              <a:buFont typeface="Arial" charset="0"/>
              <a:buAutoNum type="arabicPeriod"/>
              <a:defRPr/>
            </a:pPr>
            <a:r>
              <a:rPr lang="en-US" dirty="0" smtClean="0">
                <a:solidFill>
                  <a:schemeClr val="tx1"/>
                </a:solidFill>
              </a:rPr>
              <a:t>Detailed description of key figures in the company’s management structure, including expertise, past performance, depth and an expected changes in responsibilities.</a:t>
            </a:r>
          </a:p>
          <a:p>
            <a:pPr marL="685800" indent="-685800" eaLnBrk="1" hangingPunct="1">
              <a:defRPr/>
            </a:pPr>
            <a:endParaRPr lang="en-US" sz="2400" b="1" dirty="0">
              <a:solidFill>
                <a:schemeClr val="tx1"/>
              </a:solidFill>
            </a:endParaRPr>
          </a:p>
          <a:p>
            <a:pPr marL="685800" indent="-685800" eaLnBrk="1" hangingPunct="1"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 eaLnBrk="1" hangingPunct="1">
              <a:buFontTx/>
              <a:buChar char="-"/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 eaLnBrk="1" hangingPunct="1">
              <a:buFontTx/>
              <a:buChar char="-"/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 eaLnBrk="1" hangingPunct="1">
              <a:buFontTx/>
              <a:buChar char="-"/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 eaLnBrk="1" hangingPunct="1">
              <a:buFontTx/>
              <a:buChar char="-"/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133600" y="457200"/>
            <a:ext cx="7772400" cy="11430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2700" b="1" dirty="0">
                <a:solidFill>
                  <a:schemeClr val="tx1"/>
                </a:solidFill>
              </a:rPr>
              <a:t>Module 1</a:t>
            </a:r>
            <a:br>
              <a:rPr lang="en-US" sz="2700" b="1" dirty="0">
                <a:solidFill>
                  <a:schemeClr val="tx1"/>
                </a:solidFill>
              </a:rPr>
            </a:br>
            <a:r>
              <a:rPr lang="en-US" sz="2700" b="1" dirty="0">
                <a:solidFill>
                  <a:schemeClr val="tx1"/>
                </a:solidFill>
              </a:rPr>
              <a:t>The Credit Analysis Process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1752600"/>
            <a:ext cx="8153400" cy="5105400"/>
          </a:xfrm>
        </p:spPr>
        <p:txBody>
          <a:bodyPr/>
          <a:lstStyle/>
          <a:p>
            <a:pPr marL="685800" indent="-685800" eaLnBrk="1" hangingPunct="1">
              <a:defRPr/>
            </a:pPr>
            <a:r>
              <a:rPr lang="en-US" sz="2400" b="1" dirty="0">
                <a:solidFill>
                  <a:schemeClr val="tx1"/>
                </a:solidFill>
              </a:rPr>
              <a:t>Writing the Credit Analysis Report:</a:t>
            </a:r>
          </a:p>
          <a:p>
            <a:pPr marL="685800" indent="-685800" eaLnBrk="1" hangingPunct="1">
              <a:defRPr/>
            </a:pPr>
            <a:r>
              <a:rPr lang="en-US" dirty="0" smtClean="0">
                <a:solidFill>
                  <a:schemeClr val="tx1"/>
                </a:solidFill>
              </a:rPr>
              <a:t>In preparation to writing the report you will need the following information:</a:t>
            </a:r>
          </a:p>
          <a:p>
            <a:pPr marL="685800" indent="-685800" eaLnBrk="1" hangingPunct="1">
              <a:buFont typeface="Arial" charset="0"/>
              <a:buAutoNum type="arabicPeriod"/>
              <a:defRPr/>
            </a:pPr>
            <a:r>
              <a:rPr lang="en-US" dirty="0" smtClean="0">
                <a:solidFill>
                  <a:schemeClr val="tx1"/>
                </a:solidFill>
              </a:rPr>
              <a:t>Company’s business description and year of foundation</a:t>
            </a:r>
          </a:p>
          <a:p>
            <a:pPr marL="685800" indent="-685800" eaLnBrk="1" hangingPunct="1">
              <a:buFont typeface="Arial" charset="0"/>
              <a:buAutoNum type="arabicPeriod"/>
              <a:defRPr/>
            </a:pPr>
            <a:r>
              <a:rPr lang="en-US" dirty="0" smtClean="0">
                <a:solidFill>
                  <a:schemeClr val="tx1"/>
                </a:solidFill>
              </a:rPr>
              <a:t>Industry review including  major trends, historical and future trends</a:t>
            </a:r>
          </a:p>
          <a:p>
            <a:pPr marL="685800" indent="-685800" eaLnBrk="1" hangingPunct="1">
              <a:buFont typeface="Arial" charset="0"/>
              <a:buAutoNum type="arabicPeriod"/>
              <a:defRPr/>
            </a:pPr>
            <a:r>
              <a:rPr lang="en-US" dirty="0" smtClean="0">
                <a:solidFill>
                  <a:schemeClr val="tx1"/>
                </a:solidFill>
              </a:rPr>
              <a:t>Analysis of key changes in financial statements and the potential implications to cash flow and debt service abilities.</a:t>
            </a:r>
          </a:p>
          <a:p>
            <a:pPr marL="685800" indent="-685800" eaLnBrk="1" hangingPunct="1">
              <a:buFont typeface="Arial" charset="0"/>
              <a:buAutoNum type="arabicPeriod"/>
              <a:defRPr/>
            </a:pPr>
            <a:r>
              <a:rPr lang="en-US" dirty="0" smtClean="0">
                <a:solidFill>
                  <a:schemeClr val="tx1"/>
                </a:solidFill>
              </a:rPr>
              <a:t>Assessment of the Company’s capital structure</a:t>
            </a:r>
          </a:p>
          <a:p>
            <a:pPr marL="685800" indent="-685800" eaLnBrk="1" hangingPunct="1">
              <a:buFont typeface="Arial" charset="0"/>
              <a:buAutoNum type="arabicPeriod"/>
              <a:defRPr/>
            </a:pPr>
            <a:r>
              <a:rPr lang="en-US" dirty="0" smtClean="0">
                <a:solidFill>
                  <a:schemeClr val="tx1"/>
                </a:solidFill>
              </a:rPr>
              <a:t>Detailed description of key figures in the company’s management structure, including expertise, past performance, depth and an expected changes in responsibilities.</a:t>
            </a:r>
          </a:p>
          <a:p>
            <a:pPr marL="685800" indent="-685800" eaLnBrk="1" hangingPunct="1">
              <a:defRPr/>
            </a:pPr>
            <a:endParaRPr lang="en-US" sz="2400" b="1" dirty="0">
              <a:solidFill>
                <a:schemeClr val="tx1"/>
              </a:solidFill>
            </a:endParaRPr>
          </a:p>
          <a:p>
            <a:pPr marL="685800" indent="-685800" eaLnBrk="1" hangingPunct="1"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 eaLnBrk="1" hangingPunct="1">
              <a:buFontTx/>
              <a:buChar char="-"/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 eaLnBrk="1" hangingPunct="1">
              <a:buFontTx/>
              <a:buChar char="-"/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 eaLnBrk="1" hangingPunct="1">
              <a:buFontTx/>
              <a:buChar char="-"/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 eaLnBrk="1" hangingPunct="1">
              <a:buFontTx/>
              <a:buChar char="-"/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133600" y="457200"/>
            <a:ext cx="7772400" cy="11430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dirty="0"/>
              <a:t> </a:t>
            </a:r>
            <a:br>
              <a:rPr lang="en-US" sz="3600" dirty="0"/>
            </a:br>
            <a:r>
              <a:rPr lang="en-US" sz="2700" b="1" dirty="0">
                <a:solidFill>
                  <a:schemeClr val="tx1"/>
                </a:solidFill>
              </a:rPr>
              <a:t>Module 1</a:t>
            </a:r>
            <a:br>
              <a:rPr lang="en-US" sz="2700" b="1" dirty="0">
                <a:solidFill>
                  <a:schemeClr val="tx1"/>
                </a:solidFill>
              </a:rPr>
            </a:br>
            <a:r>
              <a:rPr lang="en-US" sz="2700" b="1" dirty="0">
                <a:solidFill>
                  <a:schemeClr val="tx1"/>
                </a:solidFill>
              </a:rPr>
              <a:t>The Credit Analysis Process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1752600"/>
            <a:ext cx="8153400" cy="5105400"/>
          </a:xfrm>
        </p:spPr>
        <p:txBody>
          <a:bodyPr/>
          <a:lstStyle/>
          <a:p>
            <a:pPr marL="685800" indent="-685800" eaLnBrk="1" hangingPunct="1">
              <a:defRPr/>
            </a:pPr>
            <a:r>
              <a:rPr lang="en-US" sz="2400" b="1" dirty="0">
                <a:solidFill>
                  <a:schemeClr val="tx1"/>
                </a:solidFill>
              </a:rPr>
              <a:t>Writing the Credit Analysis Report:</a:t>
            </a:r>
          </a:p>
          <a:p>
            <a:pPr marL="685800" indent="-685800" eaLnBrk="1" hangingPunct="1">
              <a:buFontTx/>
              <a:buChar char="-"/>
              <a:defRPr/>
            </a:pPr>
            <a:r>
              <a:rPr lang="en-US" dirty="0" smtClean="0">
                <a:solidFill>
                  <a:schemeClr val="tx1"/>
                </a:solidFill>
              </a:rPr>
              <a:t>Once the review of all the aspects of the Company’s operation have been evaluated they need to be presented in a clear, orderly efficient manner.</a:t>
            </a:r>
          </a:p>
          <a:p>
            <a:pPr marL="685800" indent="-685800" eaLnBrk="1" hangingPunct="1">
              <a:buFontTx/>
              <a:buChar char="-"/>
              <a:defRPr/>
            </a:pPr>
            <a:r>
              <a:rPr lang="en-US" dirty="0" smtClean="0">
                <a:solidFill>
                  <a:schemeClr val="tx1"/>
                </a:solidFill>
              </a:rPr>
              <a:t>During this phase it is recommended that an Analysis Outline is completed. The outline will be a resource to organize data and conclusions.</a:t>
            </a:r>
          </a:p>
          <a:p>
            <a:pPr marL="685800" indent="-685800" eaLnBrk="1" hangingPunct="1">
              <a:buFontTx/>
              <a:buChar char="-"/>
              <a:defRPr/>
            </a:pPr>
            <a:r>
              <a:rPr lang="en-US" dirty="0" smtClean="0">
                <a:solidFill>
                  <a:schemeClr val="tx1"/>
                </a:solidFill>
              </a:rPr>
              <a:t>When ready write your report in a concise way including most important details.</a:t>
            </a:r>
          </a:p>
          <a:p>
            <a:pPr marL="342900" indent="-342900" eaLnBrk="1" hangingPunct="1">
              <a:buFontTx/>
              <a:buChar char="-"/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 eaLnBrk="1" hangingPunct="1">
              <a:buFontTx/>
              <a:buChar char="-"/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 eaLnBrk="1" hangingPunct="1">
              <a:buFontTx/>
              <a:buChar char="-"/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 eaLnBrk="1" hangingPunct="1">
              <a:buFontTx/>
              <a:buChar char="-"/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1131</TotalTime>
  <Words>615</Words>
  <Application>Microsoft Macintosh PowerPoint</Application>
  <PresentationFormat>Widescreen</PresentationFormat>
  <Paragraphs>99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Verdana</vt:lpstr>
      <vt:lpstr>Arial</vt:lpstr>
      <vt:lpstr>Cambria</vt:lpstr>
      <vt:lpstr>Calibri</vt:lpstr>
      <vt:lpstr>Adjacency</vt:lpstr>
      <vt:lpstr>  Module 1 The Credit Analysis</vt:lpstr>
      <vt:lpstr>  Module 1 The Credit Analysis</vt:lpstr>
      <vt:lpstr>  Module 1 The Credit Analysis</vt:lpstr>
      <vt:lpstr>  Module 1 The Credit Analysis Process</vt:lpstr>
      <vt:lpstr>  Module 1 The Credit Analysis Process</vt:lpstr>
      <vt:lpstr>  Module 1 The Credit Analysis Process</vt:lpstr>
      <vt:lpstr>  Module 1 The Credit Analysis Process</vt:lpstr>
      <vt:lpstr>  Module 1 The Credit Analysis Process</vt:lpstr>
      <vt:lpstr>  Module 1 The Credit Analysis Process</vt:lpstr>
    </vt:vector>
  </TitlesOfParts>
  <Company>Sortilege International Consulting Group Corp.</Company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Total Bank  Commercial Lending and Financial Analysis Program</dc:title>
  <dc:creator>Rosario De La Ossa</dc:creator>
  <cp:lastModifiedBy>Edwin Merced</cp:lastModifiedBy>
  <cp:revision>114</cp:revision>
  <dcterms:created xsi:type="dcterms:W3CDTF">2009-08-19T17:08:23Z</dcterms:created>
  <dcterms:modified xsi:type="dcterms:W3CDTF">2017-06-28T13:36:45Z</dcterms:modified>
</cp:coreProperties>
</file>