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5"/>
  </p:notesMasterIdLst>
  <p:sldIdLst>
    <p:sldId id="257" r:id="rId2"/>
    <p:sldId id="289" r:id="rId3"/>
    <p:sldId id="288" r:id="rId4"/>
    <p:sldId id="393" r:id="rId5"/>
    <p:sldId id="258" r:id="rId6"/>
    <p:sldId id="259" r:id="rId7"/>
    <p:sldId id="260" r:id="rId8"/>
    <p:sldId id="382" r:id="rId9"/>
    <p:sldId id="383" r:id="rId10"/>
    <p:sldId id="261" r:id="rId11"/>
    <p:sldId id="269" r:id="rId12"/>
    <p:sldId id="270" r:id="rId13"/>
    <p:sldId id="290" r:id="rId14"/>
    <p:sldId id="291" r:id="rId15"/>
    <p:sldId id="292" r:id="rId16"/>
    <p:sldId id="293" r:id="rId17"/>
    <p:sldId id="294" r:id="rId18"/>
    <p:sldId id="310" r:id="rId19"/>
    <p:sldId id="311" r:id="rId20"/>
    <p:sldId id="295" r:id="rId21"/>
    <p:sldId id="296" r:id="rId22"/>
    <p:sldId id="297" r:id="rId23"/>
    <p:sldId id="298" r:id="rId24"/>
    <p:sldId id="271" r:id="rId25"/>
    <p:sldId id="302" r:id="rId26"/>
    <p:sldId id="304" r:id="rId27"/>
    <p:sldId id="307" r:id="rId28"/>
    <p:sldId id="305" r:id="rId29"/>
    <p:sldId id="308" r:id="rId30"/>
    <p:sldId id="303" r:id="rId31"/>
    <p:sldId id="272" r:id="rId32"/>
    <p:sldId id="273" r:id="rId33"/>
    <p:sldId id="274" r:id="rId34"/>
    <p:sldId id="299" r:id="rId35"/>
    <p:sldId id="300" r:id="rId36"/>
    <p:sldId id="301" r:id="rId37"/>
    <p:sldId id="275" r:id="rId38"/>
    <p:sldId id="312" r:id="rId39"/>
    <p:sldId id="374" r:id="rId40"/>
    <p:sldId id="313" r:id="rId41"/>
    <p:sldId id="314" r:id="rId42"/>
    <p:sldId id="276" r:id="rId43"/>
    <p:sldId id="277" r:id="rId44"/>
    <p:sldId id="328" r:id="rId45"/>
    <p:sldId id="315" r:id="rId46"/>
    <p:sldId id="317" r:id="rId47"/>
    <p:sldId id="318" r:id="rId48"/>
    <p:sldId id="319" r:id="rId49"/>
    <p:sldId id="320" r:id="rId50"/>
    <p:sldId id="321" r:id="rId51"/>
    <p:sldId id="323" r:id="rId52"/>
    <p:sldId id="324" r:id="rId53"/>
    <p:sldId id="322" r:id="rId54"/>
    <p:sldId id="329" r:id="rId55"/>
    <p:sldId id="330" r:id="rId56"/>
    <p:sldId id="332" r:id="rId57"/>
    <p:sldId id="282" r:id="rId58"/>
    <p:sldId id="333" r:id="rId59"/>
    <p:sldId id="357" r:id="rId60"/>
    <p:sldId id="334" r:id="rId61"/>
    <p:sldId id="335" r:id="rId62"/>
    <p:sldId id="283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9" r:id="rId73"/>
    <p:sldId id="350" r:id="rId74"/>
    <p:sldId id="345" r:id="rId75"/>
    <p:sldId id="356" r:id="rId76"/>
    <p:sldId id="351" r:id="rId77"/>
    <p:sldId id="352" r:id="rId78"/>
    <p:sldId id="353" r:id="rId79"/>
    <p:sldId id="354" r:id="rId80"/>
    <p:sldId id="355" r:id="rId81"/>
    <p:sldId id="346" r:id="rId82"/>
    <p:sldId id="347" r:id="rId83"/>
    <p:sldId id="284" r:id="rId84"/>
    <p:sldId id="360" r:id="rId85"/>
    <p:sldId id="359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5" r:id="rId96"/>
    <p:sldId id="376" r:id="rId97"/>
    <p:sldId id="377" r:id="rId98"/>
    <p:sldId id="378" r:id="rId99"/>
    <p:sldId id="379" r:id="rId100"/>
    <p:sldId id="285" r:id="rId101"/>
    <p:sldId id="371" r:id="rId102"/>
    <p:sldId id="372" r:id="rId103"/>
    <p:sldId id="265" r:id="rId104"/>
    <p:sldId id="266" r:id="rId105"/>
    <p:sldId id="267" r:id="rId106"/>
    <p:sldId id="286" r:id="rId107"/>
    <p:sldId id="287" r:id="rId108"/>
    <p:sldId id="384" r:id="rId109"/>
    <p:sldId id="385" r:id="rId110"/>
    <p:sldId id="388" r:id="rId111"/>
    <p:sldId id="390" r:id="rId112"/>
    <p:sldId id="391" r:id="rId113"/>
    <p:sldId id="392" r:id="rId1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960" y="-73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printerSettings" Target="printerSettings/printerSettings1.bin"/><Relationship Id="rId117" Type="http://schemas.openxmlformats.org/officeDocument/2006/relationships/presProps" Target="presProps.xml"/><Relationship Id="rId118" Type="http://schemas.openxmlformats.org/officeDocument/2006/relationships/viewProps" Target="viewProps.xml"/><Relationship Id="rId119" Type="http://schemas.openxmlformats.org/officeDocument/2006/relationships/theme" Target="theme/theme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958D2-1BF3-4228-BA64-476375FD243B}" type="doc">
      <dgm:prSet loTypeId="urn:microsoft.com/office/officeart/2005/8/layout/b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1837C2-482D-43C3-AC55-74FA806AE02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1" u="none"/>
            <a:t>Trade Creditors</a:t>
          </a:r>
        </a:p>
      </dgm:t>
    </dgm:pt>
    <dgm:pt modelId="{96B7E2FF-E0BA-4CDD-BFE0-A71123364398}" type="parTrans" cxnId="{08A20F71-1FA3-4533-9106-9D19A9B6F808}">
      <dgm:prSet/>
      <dgm:spPr/>
      <dgm:t>
        <a:bodyPr/>
        <a:lstStyle/>
        <a:p>
          <a:endParaRPr lang="en-US"/>
        </a:p>
      </dgm:t>
    </dgm:pt>
    <dgm:pt modelId="{C4AD554C-65D0-4CB5-B9B3-5476949B504C}" type="sibTrans" cxnId="{08A20F71-1FA3-4533-9106-9D19A9B6F80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377304EF-E7DF-4B45-84F9-9DBE406806F4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/>
            <a:t>Provide goods or services</a:t>
          </a:r>
          <a:endParaRPr lang="en-US"/>
        </a:p>
      </dgm:t>
    </dgm:pt>
    <dgm:pt modelId="{40986919-D9F1-4DE4-A83E-81B84E802CAD}" type="parTrans" cxnId="{A5081EAF-8F42-4258-B266-81BE3CEA83A2}">
      <dgm:prSet/>
      <dgm:spPr/>
      <dgm:t>
        <a:bodyPr/>
        <a:lstStyle/>
        <a:p>
          <a:endParaRPr lang="en-US"/>
        </a:p>
      </dgm:t>
    </dgm:pt>
    <dgm:pt modelId="{6F934964-773E-4627-966D-2E8F79E11532}" type="sibTrans" cxnId="{A5081EAF-8F42-4258-B266-81BE3CEA83A2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DC44A9C2-EC12-4C20-BF4A-D4EF4C5EBE2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/>
            <a:t>Most short-term </a:t>
          </a:r>
          <a:endParaRPr lang="en-US"/>
        </a:p>
      </dgm:t>
    </dgm:pt>
    <dgm:pt modelId="{687058A4-BE7B-4D01-85C2-5CD79A552BF0}" type="parTrans" cxnId="{F76147C6-CD3D-47BC-B4AD-454D8C5215E9}">
      <dgm:prSet/>
      <dgm:spPr/>
      <dgm:t>
        <a:bodyPr/>
        <a:lstStyle/>
        <a:p>
          <a:endParaRPr lang="en-US"/>
        </a:p>
      </dgm:t>
    </dgm:pt>
    <dgm:pt modelId="{3FD96B45-50B6-4A74-B1E3-034F69DF06B3}" type="sibTrans" cxnId="{F76147C6-CD3D-47BC-B4AD-454D8C5215E9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A39A0C1-A6FF-4066-AB37-463E4BE17DF7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/>
            <a:t>Usually implicit interest</a:t>
          </a:r>
          <a:endParaRPr lang="en-US"/>
        </a:p>
      </dgm:t>
    </dgm:pt>
    <dgm:pt modelId="{BFBE0146-FB87-45CE-871D-6C3A48714B91}" type="parTrans" cxnId="{C571B796-FA24-4962-AEF4-59F23B8F09B8}">
      <dgm:prSet/>
      <dgm:spPr/>
      <dgm:t>
        <a:bodyPr/>
        <a:lstStyle/>
        <a:p>
          <a:endParaRPr lang="en-US"/>
        </a:p>
      </dgm:t>
    </dgm:pt>
    <dgm:pt modelId="{B026C302-3EF3-448A-A914-1D503C264F4E}" type="sibTrans" cxnId="{C571B796-FA24-4962-AEF4-59F23B8F09B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FEBF5B34-0473-499D-A3A2-2132857A5FF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/>
            <a:t>Bear risk of default</a:t>
          </a:r>
          <a:endParaRPr lang="en-US"/>
        </a:p>
      </dgm:t>
    </dgm:pt>
    <dgm:pt modelId="{5D01AC7B-E31F-426D-BAA7-F09528101B8A}" type="parTrans" cxnId="{1CB92730-0352-412B-94B0-E62FC75A0635}">
      <dgm:prSet/>
      <dgm:spPr/>
      <dgm:t>
        <a:bodyPr/>
        <a:lstStyle/>
        <a:p>
          <a:endParaRPr lang="en-US"/>
        </a:p>
      </dgm:t>
    </dgm:pt>
    <dgm:pt modelId="{4F3CEB7F-3530-460C-B833-ACBAEB868FCD}" type="sibTrans" cxnId="{1CB92730-0352-412B-94B0-E62FC75A0635}">
      <dgm:prSet/>
      <dgm:spPr/>
      <dgm:t>
        <a:bodyPr/>
        <a:lstStyle/>
        <a:p>
          <a:endParaRPr lang="en-US"/>
        </a:p>
      </dgm:t>
    </dgm:pt>
    <dgm:pt modelId="{684F2A20-2CFF-4CFA-ACC7-CD1F28F97B7B}" type="pres">
      <dgm:prSet presAssocID="{986958D2-1BF3-4228-BA64-476375FD243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2B7F7BB-A85E-4E66-B869-F9FBD5273B28}" type="pres">
      <dgm:prSet presAssocID="{811837C2-482D-43C3-AC55-74FA806AE02B}" presName="compNode" presStyleCnt="0"/>
      <dgm:spPr/>
    </dgm:pt>
    <dgm:pt modelId="{1B65FB6A-59B4-4D68-9492-34C5F74DF68F}" type="pres">
      <dgm:prSet presAssocID="{811837C2-482D-43C3-AC55-74FA806AE02B}" presName="dummyConnPt" presStyleCnt="0"/>
      <dgm:spPr/>
    </dgm:pt>
    <dgm:pt modelId="{9CAE5853-4E3B-412B-BCA1-43D90177F10E}" type="pres">
      <dgm:prSet presAssocID="{811837C2-482D-43C3-AC55-74FA806AE02B}" presName="node" presStyleLbl="node1" presStyleIdx="0" presStyleCnt="5" custLinFactNeighborX="65095" custLinFactNeighborY="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33091-6E5A-4D02-ACB1-73CAA8B42934}" type="pres">
      <dgm:prSet presAssocID="{C4AD554C-65D0-4CB5-B9B3-5476949B504C}" presName="sibTrans" presStyleLbl="bgSibTrans2D1" presStyleIdx="0" presStyleCnt="4"/>
      <dgm:spPr/>
      <dgm:t>
        <a:bodyPr/>
        <a:lstStyle/>
        <a:p>
          <a:endParaRPr lang="en-US"/>
        </a:p>
      </dgm:t>
    </dgm:pt>
    <dgm:pt modelId="{FFCCAFCD-24AF-496F-BA71-9CACC5F63445}" type="pres">
      <dgm:prSet presAssocID="{377304EF-E7DF-4B45-84F9-9DBE406806F4}" presName="compNode" presStyleCnt="0"/>
      <dgm:spPr/>
    </dgm:pt>
    <dgm:pt modelId="{8F327C88-2561-4951-B059-8BB434854830}" type="pres">
      <dgm:prSet presAssocID="{377304EF-E7DF-4B45-84F9-9DBE406806F4}" presName="dummyConnPt" presStyleCnt="0"/>
      <dgm:spPr/>
    </dgm:pt>
    <dgm:pt modelId="{69F20E70-0513-4761-942F-E4D7D5C9C676}" type="pres">
      <dgm:prSet presAssocID="{377304EF-E7DF-4B45-84F9-9DBE406806F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7D916-8E33-4C5C-AEA5-CF3B817589D7}" type="pres">
      <dgm:prSet presAssocID="{6F934964-773E-4627-966D-2E8F79E11532}" presName="sibTrans" presStyleLbl="bgSibTrans2D1" presStyleIdx="1" presStyleCnt="4" custLinFactX="295380" custLinFactY="-1000000" custLinFactNeighborX="300000" custLinFactNeighborY="-1025501"/>
      <dgm:spPr/>
      <dgm:t>
        <a:bodyPr/>
        <a:lstStyle/>
        <a:p>
          <a:endParaRPr lang="en-US"/>
        </a:p>
      </dgm:t>
    </dgm:pt>
    <dgm:pt modelId="{E3615E50-DB57-49A3-B182-BC1A6D269761}" type="pres">
      <dgm:prSet presAssocID="{DC44A9C2-EC12-4C20-BF4A-D4EF4C5EBE25}" presName="compNode" presStyleCnt="0"/>
      <dgm:spPr/>
    </dgm:pt>
    <dgm:pt modelId="{EB6D0C74-6DDA-4C77-B17A-593F3F7B63E9}" type="pres">
      <dgm:prSet presAssocID="{DC44A9C2-EC12-4C20-BF4A-D4EF4C5EBE25}" presName="dummyConnPt" presStyleCnt="0"/>
      <dgm:spPr/>
    </dgm:pt>
    <dgm:pt modelId="{A7E4DA8F-A9E6-4007-8AC8-47F3B1036E4D}" type="pres">
      <dgm:prSet presAssocID="{DC44A9C2-EC12-4C20-BF4A-D4EF4C5EBE2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31BB0-456F-4CB6-9DE9-9A996811B2CD}" type="pres">
      <dgm:prSet presAssocID="{3FD96B45-50B6-4A74-B1E3-034F69DF06B3}" presName="sibTrans" presStyleLbl="bgSibTrans2D1" presStyleIdx="2" presStyleCnt="4"/>
      <dgm:spPr/>
      <dgm:t>
        <a:bodyPr/>
        <a:lstStyle/>
        <a:p>
          <a:endParaRPr lang="en-US"/>
        </a:p>
      </dgm:t>
    </dgm:pt>
    <dgm:pt modelId="{D7C1BA45-D236-4356-9345-3449993B69E0}" type="pres">
      <dgm:prSet presAssocID="{2A39A0C1-A6FF-4066-AB37-463E4BE17DF7}" presName="compNode" presStyleCnt="0"/>
      <dgm:spPr/>
    </dgm:pt>
    <dgm:pt modelId="{7C8BA775-7E8E-40ED-BCB5-E120400F1DE4}" type="pres">
      <dgm:prSet presAssocID="{2A39A0C1-A6FF-4066-AB37-463E4BE17DF7}" presName="dummyConnPt" presStyleCnt="0"/>
      <dgm:spPr/>
    </dgm:pt>
    <dgm:pt modelId="{30F31FC5-E434-421C-8E7E-2E9CF0FD304E}" type="pres">
      <dgm:prSet presAssocID="{2A39A0C1-A6FF-4066-AB37-463E4BE17D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8E376-AA12-4C41-9D38-DB3832385131}" type="pres">
      <dgm:prSet presAssocID="{B026C302-3EF3-448A-A914-1D503C264F4E}" presName="sibTrans" presStyleLbl="bgSibTrans2D1" presStyleIdx="3" presStyleCnt="4"/>
      <dgm:spPr/>
      <dgm:t>
        <a:bodyPr/>
        <a:lstStyle/>
        <a:p>
          <a:endParaRPr lang="en-US"/>
        </a:p>
      </dgm:t>
    </dgm:pt>
    <dgm:pt modelId="{303759AC-7E7E-4282-92F6-30DDB4E30620}" type="pres">
      <dgm:prSet presAssocID="{FEBF5B34-0473-499D-A3A2-2132857A5FF5}" presName="compNode" presStyleCnt="0"/>
      <dgm:spPr/>
    </dgm:pt>
    <dgm:pt modelId="{A95E4B4B-137A-4E24-89BF-B00B6A31DAAD}" type="pres">
      <dgm:prSet presAssocID="{FEBF5B34-0473-499D-A3A2-2132857A5FF5}" presName="dummyConnPt" presStyleCnt="0"/>
      <dgm:spPr/>
    </dgm:pt>
    <dgm:pt modelId="{08D0AF7C-20F3-4143-9951-83A1DF4FADCF}" type="pres">
      <dgm:prSet presAssocID="{FEBF5B34-0473-499D-A3A2-2132857A5FF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82E13E-470A-4C94-A802-15CC22F9802D}" type="presOf" srcId="{B026C302-3EF3-448A-A914-1D503C264F4E}" destId="{F6D8E376-AA12-4C41-9D38-DB3832385131}" srcOrd="0" destOrd="0" presId="urn:microsoft.com/office/officeart/2005/8/layout/bProcess4"/>
    <dgm:cxn modelId="{1D54E236-B901-476B-85B7-1CF7FA8DDD61}" type="presOf" srcId="{811837C2-482D-43C3-AC55-74FA806AE02B}" destId="{9CAE5853-4E3B-412B-BCA1-43D90177F10E}" srcOrd="0" destOrd="0" presId="urn:microsoft.com/office/officeart/2005/8/layout/bProcess4"/>
    <dgm:cxn modelId="{A8830597-DDAE-4AE2-BBAF-B384C5FC7370}" type="presOf" srcId="{2A39A0C1-A6FF-4066-AB37-463E4BE17DF7}" destId="{30F31FC5-E434-421C-8E7E-2E9CF0FD304E}" srcOrd="0" destOrd="0" presId="urn:microsoft.com/office/officeart/2005/8/layout/bProcess4"/>
    <dgm:cxn modelId="{FA8E523B-E6EA-4B4C-BF65-CFD290DFE348}" type="presOf" srcId="{DC44A9C2-EC12-4C20-BF4A-D4EF4C5EBE25}" destId="{A7E4DA8F-A9E6-4007-8AC8-47F3B1036E4D}" srcOrd="0" destOrd="0" presId="urn:microsoft.com/office/officeart/2005/8/layout/bProcess4"/>
    <dgm:cxn modelId="{1CB92730-0352-412B-94B0-E62FC75A0635}" srcId="{986958D2-1BF3-4228-BA64-476375FD243B}" destId="{FEBF5B34-0473-499D-A3A2-2132857A5FF5}" srcOrd="4" destOrd="0" parTransId="{5D01AC7B-E31F-426D-BAA7-F09528101B8A}" sibTransId="{4F3CEB7F-3530-460C-B833-ACBAEB868FCD}"/>
    <dgm:cxn modelId="{F76147C6-CD3D-47BC-B4AD-454D8C5215E9}" srcId="{986958D2-1BF3-4228-BA64-476375FD243B}" destId="{DC44A9C2-EC12-4C20-BF4A-D4EF4C5EBE25}" srcOrd="2" destOrd="0" parTransId="{687058A4-BE7B-4D01-85C2-5CD79A552BF0}" sibTransId="{3FD96B45-50B6-4A74-B1E3-034F69DF06B3}"/>
    <dgm:cxn modelId="{6B139060-B274-46F1-96CC-7F115A64C657}" type="presOf" srcId="{FEBF5B34-0473-499D-A3A2-2132857A5FF5}" destId="{08D0AF7C-20F3-4143-9951-83A1DF4FADCF}" srcOrd="0" destOrd="0" presId="urn:microsoft.com/office/officeart/2005/8/layout/bProcess4"/>
    <dgm:cxn modelId="{7DDDB418-2A9A-411A-A66E-AC1618FC0210}" type="presOf" srcId="{377304EF-E7DF-4B45-84F9-9DBE406806F4}" destId="{69F20E70-0513-4761-942F-E4D7D5C9C676}" srcOrd="0" destOrd="0" presId="urn:microsoft.com/office/officeart/2005/8/layout/bProcess4"/>
    <dgm:cxn modelId="{08A20F71-1FA3-4533-9106-9D19A9B6F808}" srcId="{986958D2-1BF3-4228-BA64-476375FD243B}" destId="{811837C2-482D-43C3-AC55-74FA806AE02B}" srcOrd="0" destOrd="0" parTransId="{96B7E2FF-E0BA-4CDD-BFE0-A71123364398}" sibTransId="{C4AD554C-65D0-4CB5-B9B3-5476949B504C}"/>
    <dgm:cxn modelId="{1B93C3DB-EBDB-41D5-AA4B-1AD4801CAB62}" type="presOf" srcId="{3FD96B45-50B6-4A74-B1E3-034F69DF06B3}" destId="{94531BB0-456F-4CB6-9DE9-9A996811B2CD}" srcOrd="0" destOrd="0" presId="urn:microsoft.com/office/officeart/2005/8/layout/bProcess4"/>
    <dgm:cxn modelId="{A5081EAF-8F42-4258-B266-81BE3CEA83A2}" srcId="{986958D2-1BF3-4228-BA64-476375FD243B}" destId="{377304EF-E7DF-4B45-84F9-9DBE406806F4}" srcOrd="1" destOrd="0" parTransId="{40986919-D9F1-4DE4-A83E-81B84E802CAD}" sibTransId="{6F934964-773E-4627-966D-2E8F79E11532}"/>
    <dgm:cxn modelId="{F5D22494-26CC-4285-ADC6-16D9435DA6C9}" type="presOf" srcId="{6F934964-773E-4627-966D-2E8F79E11532}" destId="{2D97D916-8E33-4C5C-AEA5-CF3B817589D7}" srcOrd="0" destOrd="0" presId="urn:microsoft.com/office/officeart/2005/8/layout/bProcess4"/>
    <dgm:cxn modelId="{C571B796-FA24-4962-AEF4-59F23B8F09B8}" srcId="{986958D2-1BF3-4228-BA64-476375FD243B}" destId="{2A39A0C1-A6FF-4066-AB37-463E4BE17DF7}" srcOrd="3" destOrd="0" parTransId="{BFBE0146-FB87-45CE-871D-6C3A48714B91}" sibTransId="{B026C302-3EF3-448A-A914-1D503C264F4E}"/>
    <dgm:cxn modelId="{7935BC5D-7754-4BEF-A710-BC313AE829A8}" type="presOf" srcId="{C4AD554C-65D0-4CB5-B9B3-5476949B504C}" destId="{CCB33091-6E5A-4D02-ACB1-73CAA8B42934}" srcOrd="0" destOrd="0" presId="urn:microsoft.com/office/officeart/2005/8/layout/bProcess4"/>
    <dgm:cxn modelId="{8B3ECEF2-110F-44B0-A00C-892DC730AADD}" type="presOf" srcId="{986958D2-1BF3-4228-BA64-476375FD243B}" destId="{684F2A20-2CFF-4CFA-ACC7-CD1F28F97B7B}" srcOrd="0" destOrd="0" presId="urn:microsoft.com/office/officeart/2005/8/layout/bProcess4"/>
    <dgm:cxn modelId="{27C29840-59FB-449A-AA76-40265D189228}" type="presParOf" srcId="{684F2A20-2CFF-4CFA-ACC7-CD1F28F97B7B}" destId="{B2B7F7BB-A85E-4E66-B869-F9FBD5273B28}" srcOrd="0" destOrd="0" presId="urn:microsoft.com/office/officeart/2005/8/layout/bProcess4"/>
    <dgm:cxn modelId="{0D181C56-2AB6-4CF7-A7F3-5733F72BD7C9}" type="presParOf" srcId="{B2B7F7BB-A85E-4E66-B869-F9FBD5273B28}" destId="{1B65FB6A-59B4-4D68-9492-34C5F74DF68F}" srcOrd="0" destOrd="0" presId="urn:microsoft.com/office/officeart/2005/8/layout/bProcess4"/>
    <dgm:cxn modelId="{D00538C7-BE47-4599-88DF-5061299567AB}" type="presParOf" srcId="{B2B7F7BB-A85E-4E66-B869-F9FBD5273B28}" destId="{9CAE5853-4E3B-412B-BCA1-43D90177F10E}" srcOrd="1" destOrd="0" presId="urn:microsoft.com/office/officeart/2005/8/layout/bProcess4"/>
    <dgm:cxn modelId="{C149E4F3-E847-4B3A-AE5A-C68C1B7FC934}" type="presParOf" srcId="{684F2A20-2CFF-4CFA-ACC7-CD1F28F97B7B}" destId="{CCB33091-6E5A-4D02-ACB1-73CAA8B42934}" srcOrd="1" destOrd="0" presId="urn:microsoft.com/office/officeart/2005/8/layout/bProcess4"/>
    <dgm:cxn modelId="{D67A4412-E1CF-4141-AE82-10E07E6469E5}" type="presParOf" srcId="{684F2A20-2CFF-4CFA-ACC7-CD1F28F97B7B}" destId="{FFCCAFCD-24AF-496F-BA71-9CACC5F63445}" srcOrd="2" destOrd="0" presId="urn:microsoft.com/office/officeart/2005/8/layout/bProcess4"/>
    <dgm:cxn modelId="{75150B22-8D7C-46B3-8EF8-C8780D23351F}" type="presParOf" srcId="{FFCCAFCD-24AF-496F-BA71-9CACC5F63445}" destId="{8F327C88-2561-4951-B059-8BB434854830}" srcOrd="0" destOrd="0" presId="urn:microsoft.com/office/officeart/2005/8/layout/bProcess4"/>
    <dgm:cxn modelId="{FBC510BE-B861-4289-B070-121A1FB1FB7C}" type="presParOf" srcId="{FFCCAFCD-24AF-496F-BA71-9CACC5F63445}" destId="{69F20E70-0513-4761-942F-E4D7D5C9C676}" srcOrd="1" destOrd="0" presId="urn:microsoft.com/office/officeart/2005/8/layout/bProcess4"/>
    <dgm:cxn modelId="{38C37AA8-FF2A-4178-A5D7-5636AB1FEBE3}" type="presParOf" srcId="{684F2A20-2CFF-4CFA-ACC7-CD1F28F97B7B}" destId="{2D97D916-8E33-4C5C-AEA5-CF3B817589D7}" srcOrd="3" destOrd="0" presId="urn:microsoft.com/office/officeart/2005/8/layout/bProcess4"/>
    <dgm:cxn modelId="{231A5B4E-A4C7-40CC-9838-B0BF2FA45B81}" type="presParOf" srcId="{684F2A20-2CFF-4CFA-ACC7-CD1F28F97B7B}" destId="{E3615E50-DB57-49A3-B182-BC1A6D269761}" srcOrd="4" destOrd="0" presId="urn:microsoft.com/office/officeart/2005/8/layout/bProcess4"/>
    <dgm:cxn modelId="{F21D4E69-1671-4508-85A7-B9A00C98BF4A}" type="presParOf" srcId="{E3615E50-DB57-49A3-B182-BC1A6D269761}" destId="{EB6D0C74-6DDA-4C77-B17A-593F3F7B63E9}" srcOrd="0" destOrd="0" presId="urn:microsoft.com/office/officeart/2005/8/layout/bProcess4"/>
    <dgm:cxn modelId="{6469D505-6319-4B48-891C-30D033C87F2E}" type="presParOf" srcId="{E3615E50-DB57-49A3-B182-BC1A6D269761}" destId="{A7E4DA8F-A9E6-4007-8AC8-47F3B1036E4D}" srcOrd="1" destOrd="0" presId="urn:microsoft.com/office/officeart/2005/8/layout/bProcess4"/>
    <dgm:cxn modelId="{C90838C9-DF25-4BB1-AF67-80191E7AB8D0}" type="presParOf" srcId="{684F2A20-2CFF-4CFA-ACC7-CD1F28F97B7B}" destId="{94531BB0-456F-4CB6-9DE9-9A996811B2CD}" srcOrd="5" destOrd="0" presId="urn:microsoft.com/office/officeart/2005/8/layout/bProcess4"/>
    <dgm:cxn modelId="{719DF4D1-1C3D-43E3-8F6B-7A7590E74E93}" type="presParOf" srcId="{684F2A20-2CFF-4CFA-ACC7-CD1F28F97B7B}" destId="{D7C1BA45-D236-4356-9345-3449993B69E0}" srcOrd="6" destOrd="0" presId="urn:microsoft.com/office/officeart/2005/8/layout/bProcess4"/>
    <dgm:cxn modelId="{BF40AA47-20BD-421C-AF68-909AF4AACCD9}" type="presParOf" srcId="{D7C1BA45-D236-4356-9345-3449993B69E0}" destId="{7C8BA775-7E8E-40ED-BCB5-E120400F1DE4}" srcOrd="0" destOrd="0" presId="urn:microsoft.com/office/officeart/2005/8/layout/bProcess4"/>
    <dgm:cxn modelId="{154EADA2-E515-4FD9-AF76-B543F213B1F9}" type="presParOf" srcId="{D7C1BA45-D236-4356-9345-3449993B69E0}" destId="{30F31FC5-E434-421C-8E7E-2E9CF0FD304E}" srcOrd="1" destOrd="0" presId="urn:microsoft.com/office/officeart/2005/8/layout/bProcess4"/>
    <dgm:cxn modelId="{CE96180A-859F-4533-868E-88121F5E6AA0}" type="presParOf" srcId="{684F2A20-2CFF-4CFA-ACC7-CD1F28F97B7B}" destId="{F6D8E376-AA12-4C41-9D38-DB3832385131}" srcOrd="7" destOrd="0" presId="urn:microsoft.com/office/officeart/2005/8/layout/bProcess4"/>
    <dgm:cxn modelId="{CA6274EB-8DF5-4F14-8F6A-10DD8DC0A276}" type="presParOf" srcId="{684F2A20-2CFF-4CFA-ACC7-CD1F28F97B7B}" destId="{303759AC-7E7E-4282-92F6-30DDB4E30620}" srcOrd="8" destOrd="0" presId="urn:microsoft.com/office/officeart/2005/8/layout/bProcess4"/>
    <dgm:cxn modelId="{A5AECD0B-BCCD-4A84-B307-A88A5A650A00}" type="presParOf" srcId="{303759AC-7E7E-4282-92F6-30DDB4E30620}" destId="{A95E4B4B-137A-4E24-89BF-B00B6A31DAAD}" srcOrd="0" destOrd="0" presId="urn:microsoft.com/office/officeart/2005/8/layout/bProcess4"/>
    <dgm:cxn modelId="{09B6D85D-459B-4EB0-BFC2-B400DB8828DA}" type="presParOf" srcId="{303759AC-7E7E-4282-92F6-30DDB4E30620}" destId="{08D0AF7C-20F3-4143-9951-83A1DF4FADC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9CBC5-083E-4AB8-9B6F-D64A8B018D67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008F69-509D-4B81-97B0-65F99F8F5E79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pPr algn="ctr" rtl="0"/>
          <a:r>
            <a:rPr lang="en-US" b="1" u="none"/>
            <a:t>Non-trade Creditors</a:t>
          </a:r>
        </a:p>
      </dgm:t>
    </dgm:pt>
    <dgm:pt modelId="{73F6CC81-25CF-43BE-9FC7-6DC453C99C9A}" type="parTrans" cxnId="{B22CCD46-752E-4FCE-8DC0-DBC405B2DA57}">
      <dgm:prSet/>
      <dgm:spPr/>
      <dgm:t>
        <a:bodyPr/>
        <a:lstStyle/>
        <a:p>
          <a:endParaRPr lang="en-US"/>
        </a:p>
      </dgm:t>
    </dgm:pt>
    <dgm:pt modelId="{1E7164A5-86BD-4E85-BD1E-C1A1AC520EDC}" type="sibTrans" cxnId="{B22CCD46-752E-4FCE-8DC0-DBC405B2DA5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362F527-F3D6-46AE-9045-69E76B61FB55}">
      <dgm:prSet/>
      <dgm:spPr>
        <a:solidFill>
          <a:srgbClr val="00B0F0"/>
        </a:solidFill>
      </dgm:spPr>
      <dgm:t>
        <a:bodyPr/>
        <a:lstStyle/>
        <a:p>
          <a:pPr rtl="0"/>
          <a:r>
            <a:rPr lang="en-US" b="1"/>
            <a:t>Provide major financing</a:t>
          </a:r>
          <a:endParaRPr lang="en-US"/>
        </a:p>
      </dgm:t>
    </dgm:pt>
    <dgm:pt modelId="{7FE6D4C9-6D82-4BF6-A904-0117B9CE67E6}" type="parTrans" cxnId="{5AAF09D8-8358-422F-A4C6-847C377AB93D}">
      <dgm:prSet/>
      <dgm:spPr/>
      <dgm:t>
        <a:bodyPr/>
        <a:lstStyle/>
        <a:p>
          <a:endParaRPr lang="en-US"/>
        </a:p>
      </dgm:t>
    </dgm:pt>
    <dgm:pt modelId="{3F8999C4-9684-4CF0-8666-72CB4F058941}" type="sibTrans" cxnId="{5AAF09D8-8358-422F-A4C6-847C377AB93D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818E4DC3-FAE5-4472-82A9-90CADEA0C3DD}">
      <dgm:prSet/>
      <dgm:spPr>
        <a:solidFill>
          <a:srgbClr val="00B0F0"/>
        </a:solidFill>
      </dgm:spPr>
      <dgm:t>
        <a:bodyPr/>
        <a:lstStyle/>
        <a:p>
          <a:pPr rtl="0"/>
          <a:r>
            <a:rPr lang="en-US" b="1"/>
            <a:t>Most long-term</a:t>
          </a:r>
          <a:endParaRPr lang="en-US"/>
        </a:p>
      </dgm:t>
    </dgm:pt>
    <dgm:pt modelId="{03C9C25A-AEA4-487A-84C9-D2A0305D02F7}" type="parTrans" cxnId="{99784BE1-EF3B-4859-9C25-B07EE2403979}">
      <dgm:prSet/>
      <dgm:spPr/>
      <dgm:t>
        <a:bodyPr/>
        <a:lstStyle/>
        <a:p>
          <a:endParaRPr lang="en-US"/>
        </a:p>
      </dgm:t>
    </dgm:pt>
    <dgm:pt modelId="{1B36A912-63D4-4833-84F0-CF74ED4C87B0}" type="sibTrans" cxnId="{99784BE1-EF3B-4859-9C25-B07EE2403979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83647F42-54F4-4743-ABEF-355D578AE103}">
      <dgm:prSet/>
      <dgm:spPr>
        <a:solidFill>
          <a:srgbClr val="00B0F0"/>
        </a:solidFill>
      </dgm:spPr>
      <dgm:t>
        <a:bodyPr/>
        <a:lstStyle/>
        <a:p>
          <a:pPr rtl="0"/>
          <a:r>
            <a:rPr lang="en-US" b="1"/>
            <a:t>Usually explicit interest</a:t>
          </a:r>
          <a:endParaRPr lang="en-US"/>
        </a:p>
      </dgm:t>
    </dgm:pt>
    <dgm:pt modelId="{E73B1928-EFAA-43EE-942B-E9FB4D200B53}" type="parTrans" cxnId="{95638A76-B37D-4A8D-834C-C329702C9129}">
      <dgm:prSet/>
      <dgm:spPr/>
      <dgm:t>
        <a:bodyPr/>
        <a:lstStyle/>
        <a:p>
          <a:endParaRPr lang="en-US"/>
        </a:p>
      </dgm:t>
    </dgm:pt>
    <dgm:pt modelId="{A11A8EB6-96F4-48DE-BD94-E200C48C5166}" type="sibTrans" cxnId="{95638A76-B37D-4A8D-834C-C329702C9129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304D5696-02C3-4682-B479-DC8E7223EE45}">
      <dgm:prSet/>
      <dgm:spPr>
        <a:solidFill>
          <a:srgbClr val="00B0F0"/>
        </a:solidFill>
      </dgm:spPr>
      <dgm:t>
        <a:bodyPr/>
        <a:lstStyle/>
        <a:p>
          <a:pPr rtl="0"/>
          <a:r>
            <a:rPr lang="en-US" b="1"/>
            <a:t>Bear risk of default</a:t>
          </a:r>
          <a:endParaRPr lang="en-US"/>
        </a:p>
      </dgm:t>
    </dgm:pt>
    <dgm:pt modelId="{6603E358-7894-4C88-B78D-AD21CA7A428A}" type="parTrans" cxnId="{7687B37E-70B1-4712-8DB9-AD515FE70D81}">
      <dgm:prSet/>
      <dgm:spPr/>
      <dgm:t>
        <a:bodyPr/>
        <a:lstStyle/>
        <a:p>
          <a:endParaRPr lang="en-US"/>
        </a:p>
      </dgm:t>
    </dgm:pt>
    <dgm:pt modelId="{333076D5-8458-4119-AA4B-67DDA070C4CA}" type="sibTrans" cxnId="{7687B37E-70B1-4712-8DB9-AD515FE70D81}">
      <dgm:prSet/>
      <dgm:spPr/>
      <dgm:t>
        <a:bodyPr/>
        <a:lstStyle/>
        <a:p>
          <a:endParaRPr lang="en-US"/>
        </a:p>
      </dgm:t>
    </dgm:pt>
    <dgm:pt modelId="{CF587D37-5032-4E2E-9A50-29B815B544AE}" type="pres">
      <dgm:prSet presAssocID="{2D39CBC5-083E-4AB8-9B6F-D64A8B018D6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BB7729F-64B1-4583-AC50-16314D398030}" type="pres">
      <dgm:prSet presAssocID="{FF008F69-509D-4B81-97B0-65F99F8F5E79}" presName="compNode" presStyleCnt="0"/>
      <dgm:spPr/>
    </dgm:pt>
    <dgm:pt modelId="{01CE35AE-841D-47E6-A096-0D2A6B3B8EE2}" type="pres">
      <dgm:prSet presAssocID="{FF008F69-509D-4B81-97B0-65F99F8F5E79}" presName="dummyConnPt" presStyleCnt="0"/>
      <dgm:spPr/>
    </dgm:pt>
    <dgm:pt modelId="{34528587-0FDE-4C36-9A03-EB12C3B157C8}" type="pres">
      <dgm:prSet presAssocID="{FF008F69-509D-4B81-97B0-65F99F8F5E79}" presName="node" presStyleLbl="node1" presStyleIdx="0" presStyleCnt="5" custLinFactNeighborX="70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09C73-96A3-4168-B1A7-1B6036FCAEB0}" type="pres">
      <dgm:prSet presAssocID="{1E7164A5-86BD-4E85-BD1E-C1A1AC520EDC}" presName="sibTrans" presStyleLbl="bgSibTrans2D1" presStyleIdx="0" presStyleCnt="4"/>
      <dgm:spPr/>
      <dgm:t>
        <a:bodyPr/>
        <a:lstStyle/>
        <a:p>
          <a:endParaRPr lang="en-US"/>
        </a:p>
      </dgm:t>
    </dgm:pt>
    <dgm:pt modelId="{C03B3B71-F6DA-4558-B295-AEC7B764AD88}" type="pres">
      <dgm:prSet presAssocID="{4362F527-F3D6-46AE-9045-69E76B61FB55}" presName="compNode" presStyleCnt="0"/>
      <dgm:spPr/>
    </dgm:pt>
    <dgm:pt modelId="{9CE8EB0D-3513-4423-81C0-B5195F426146}" type="pres">
      <dgm:prSet presAssocID="{4362F527-F3D6-46AE-9045-69E76B61FB55}" presName="dummyConnPt" presStyleCnt="0"/>
      <dgm:spPr/>
    </dgm:pt>
    <dgm:pt modelId="{225A657B-76A2-4701-AE87-F19FF26FCE02}" type="pres">
      <dgm:prSet presAssocID="{4362F527-F3D6-46AE-9045-69E76B61FB55}" presName="node" presStyleLbl="node1" presStyleIdx="1" presStyleCnt="5" custLinFactNeighborX="218" custLinFactNeighborY="-5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8ECF4-8D1C-4688-BFB0-F31994A4EC06}" type="pres">
      <dgm:prSet presAssocID="{3F8999C4-9684-4CF0-8666-72CB4F058941}" presName="sibTrans" presStyleLbl="bgSibTrans2D1" presStyleIdx="1" presStyleCnt="4"/>
      <dgm:spPr/>
      <dgm:t>
        <a:bodyPr/>
        <a:lstStyle/>
        <a:p>
          <a:endParaRPr lang="en-US"/>
        </a:p>
      </dgm:t>
    </dgm:pt>
    <dgm:pt modelId="{F168AC01-CFE1-48BD-93B3-BBE5A401DA1F}" type="pres">
      <dgm:prSet presAssocID="{818E4DC3-FAE5-4472-82A9-90CADEA0C3DD}" presName="compNode" presStyleCnt="0"/>
      <dgm:spPr/>
    </dgm:pt>
    <dgm:pt modelId="{2955FFC9-5DCD-455D-A51E-99B101F8C04F}" type="pres">
      <dgm:prSet presAssocID="{818E4DC3-FAE5-4472-82A9-90CADEA0C3DD}" presName="dummyConnPt" presStyleCnt="0"/>
      <dgm:spPr/>
    </dgm:pt>
    <dgm:pt modelId="{7C2D612E-2789-41B8-9986-F35BF586AF9D}" type="pres">
      <dgm:prSet presAssocID="{818E4DC3-FAE5-4472-82A9-90CADEA0C3DD}" presName="node" presStyleLbl="node1" presStyleIdx="2" presStyleCnt="5" custLinFactNeighborX="218" custLinFactNeighborY="-5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FBFE2-C849-4D51-AD7B-F8AB6BDC7ADE}" type="pres">
      <dgm:prSet presAssocID="{1B36A912-63D4-4833-84F0-CF74ED4C87B0}" presName="sibTrans" presStyleLbl="bgSibTrans2D1" presStyleIdx="2" presStyleCnt="4"/>
      <dgm:spPr/>
      <dgm:t>
        <a:bodyPr/>
        <a:lstStyle/>
        <a:p>
          <a:endParaRPr lang="en-US"/>
        </a:p>
      </dgm:t>
    </dgm:pt>
    <dgm:pt modelId="{5ED8DC35-BAE5-4655-A0DC-62C10F5B98E3}" type="pres">
      <dgm:prSet presAssocID="{83647F42-54F4-4743-ABEF-355D578AE103}" presName="compNode" presStyleCnt="0"/>
      <dgm:spPr/>
    </dgm:pt>
    <dgm:pt modelId="{ADC30649-D9BD-4868-B801-C6C9CD930D70}" type="pres">
      <dgm:prSet presAssocID="{83647F42-54F4-4743-ABEF-355D578AE103}" presName="dummyConnPt" presStyleCnt="0"/>
      <dgm:spPr/>
    </dgm:pt>
    <dgm:pt modelId="{D8B4BB78-0303-4B34-B7B6-6ECA15DDE9D8}" type="pres">
      <dgm:prSet presAssocID="{83647F42-54F4-4743-ABEF-355D578AE103}" presName="node" presStyleLbl="node1" presStyleIdx="3" presStyleCnt="5" custLinFactNeighborX="218" custLinFactNeighborY="-5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B8E3F-6DB9-4BA6-9B0F-0880DCBC6726}" type="pres">
      <dgm:prSet presAssocID="{A11A8EB6-96F4-48DE-BD94-E200C48C5166}" presName="sibTrans" presStyleLbl="bgSibTrans2D1" presStyleIdx="3" presStyleCnt="4"/>
      <dgm:spPr/>
      <dgm:t>
        <a:bodyPr/>
        <a:lstStyle/>
        <a:p>
          <a:endParaRPr lang="en-US"/>
        </a:p>
      </dgm:t>
    </dgm:pt>
    <dgm:pt modelId="{75C7FD95-483C-4B95-861A-220987A57870}" type="pres">
      <dgm:prSet presAssocID="{304D5696-02C3-4682-B479-DC8E7223EE45}" presName="compNode" presStyleCnt="0"/>
      <dgm:spPr/>
    </dgm:pt>
    <dgm:pt modelId="{53E0C008-65E8-4510-AB3F-5E4EBD17027A}" type="pres">
      <dgm:prSet presAssocID="{304D5696-02C3-4682-B479-DC8E7223EE45}" presName="dummyConnPt" presStyleCnt="0"/>
      <dgm:spPr/>
    </dgm:pt>
    <dgm:pt modelId="{41B9E5B0-EFF9-4B46-AD4F-180FECC7568D}" type="pres">
      <dgm:prSet presAssocID="{304D5696-02C3-4682-B479-DC8E7223EE45}" presName="node" presStyleLbl="node1" presStyleIdx="4" presStyleCnt="5" custLinFactNeighborX="218" custLinFactNeighborY="-5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CCD46-752E-4FCE-8DC0-DBC405B2DA57}" srcId="{2D39CBC5-083E-4AB8-9B6F-D64A8B018D67}" destId="{FF008F69-509D-4B81-97B0-65F99F8F5E79}" srcOrd="0" destOrd="0" parTransId="{73F6CC81-25CF-43BE-9FC7-6DC453C99C9A}" sibTransId="{1E7164A5-86BD-4E85-BD1E-C1A1AC520EDC}"/>
    <dgm:cxn modelId="{5AAF09D8-8358-422F-A4C6-847C377AB93D}" srcId="{2D39CBC5-083E-4AB8-9B6F-D64A8B018D67}" destId="{4362F527-F3D6-46AE-9045-69E76B61FB55}" srcOrd="1" destOrd="0" parTransId="{7FE6D4C9-6D82-4BF6-A904-0117B9CE67E6}" sibTransId="{3F8999C4-9684-4CF0-8666-72CB4F058941}"/>
    <dgm:cxn modelId="{7687B37E-70B1-4712-8DB9-AD515FE70D81}" srcId="{2D39CBC5-083E-4AB8-9B6F-D64A8B018D67}" destId="{304D5696-02C3-4682-B479-DC8E7223EE45}" srcOrd="4" destOrd="0" parTransId="{6603E358-7894-4C88-B78D-AD21CA7A428A}" sibTransId="{333076D5-8458-4119-AA4B-67DDA070C4CA}"/>
    <dgm:cxn modelId="{7B3D58C4-C9E3-4BEC-B6A3-17368FB347A4}" type="presOf" srcId="{3F8999C4-9684-4CF0-8666-72CB4F058941}" destId="{AE68ECF4-8D1C-4688-BFB0-F31994A4EC06}" srcOrd="0" destOrd="0" presId="urn:microsoft.com/office/officeart/2005/8/layout/bProcess4"/>
    <dgm:cxn modelId="{1DEA8F17-456C-456F-AE1D-5B9917945AF6}" type="presOf" srcId="{1E7164A5-86BD-4E85-BD1E-C1A1AC520EDC}" destId="{ADD09C73-96A3-4168-B1A7-1B6036FCAEB0}" srcOrd="0" destOrd="0" presId="urn:microsoft.com/office/officeart/2005/8/layout/bProcess4"/>
    <dgm:cxn modelId="{99784BE1-EF3B-4859-9C25-B07EE2403979}" srcId="{2D39CBC5-083E-4AB8-9B6F-D64A8B018D67}" destId="{818E4DC3-FAE5-4472-82A9-90CADEA0C3DD}" srcOrd="2" destOrd="0" parTransId="{03C9C25A-AEA4-487A-84C9-D2A0305D02F7}" sibTransId="{1B36A912-63D4-4833-84F0-CF74ED4C87B0}"/>
    <dgm:cxn modelId="{F908A6CF-EC0C-41DE-A075-749F55F7FB5C}" type="presOf" srcId="{4362F527-F3D6-46AE-9045-69E76B61FB55}" destId="{225A657B-76A2-4701-AE87-F19FF26FCE02}" srcOrd="0" destOrd="0" presId="urn:microsoft.com/office/officeart/2005/8/layout/bProcess4"/>
    <dgm:cxn modelId="{7077A0CB-FC89-4E02-8898-1497FE6CE82A}" type="presOf" srcId="{83647F42-54F4-4743-ABEF-355D578AE103}" destId="{D8B4BB78-0303-4B34-B7B6-6ECA15DDE9D8}" srcOrd="0" destOrd="0" presId="urn:microsoft.com/office/officeart/2005/8/layout/bProcess4"/>
    <dgm:cxn modelId="{767D7C9D-E6FD-437D-92F4-5F862B824304}" type="presOf" srcId="{818E4DC3-FAE5-4472-82A9-90CADEA0C3DD}" destId="{7C2D612E-2789-41B8-9986-F35BF586AF9D}" srcOrd="0" destOrd="0" presId="urn:microsoft.com/office/officeart/2005/8/layout/bProcess4"/>
    <dgm:cxn modelId="{3618E227-2E79-433F-B6EC-D8801A48EC1E}" type="presOf" srcId="{A11A8EB6-96F4-48DE-BD94-E200C48C5166}" destId="{F27B8E3F-6DB9-4BA6-9B0F-0880DCBC6726}" srcOrd="0" destOrd="0" presId="urn:microsoft.com/office/officeart/2005/8/layout/bProcess4"/>
    <dgm:cxn modelId="{901BC70B-24E4-4F95-B386-DA1F6C57A02E}" type="presOf" srcId="{2D39CBC5-083E-4AB8-9B6F-D64A8B018D67}" destId="{CF587D37-5032-4E2E-9A50-29B815B544AE}" srcOrd="0" destOrd="0" presId="urn:microsoft.com/office/officeart/2005/8/layout/bProcess4"/>
    <dgm:cxn modelId="{95638A76-B37D-4A8D-834C-C329702C9129}" srcId="{2D39CBC5-083E-4AB8-9B6F-D64A8B018D67}" destId="{83647F42-54F4-4743-ABEF-355D578AE103}" srcOrd="3" destOrd="0" parTransId="{E73B1928-EFAA-43EE-942B-E9FB4D200B53}" sibTransId="{A11A8EB6-96F4-48DE-BD94-E200C48C5166}"/>
    <dgm:cxn modelId="{53B77AFE-8E86-4443-91C1-B0FEB48D2F2D}" type="presOf" srcId="{1B36A912-63D4-4833-84F0-CF74ED4C87B0}" destId="{752FBFE2-C849-4D51-AD7B-F8AB6BDC7ADE}" srcOrd="0" destOrd="0" presId="urn:microsoft.com/office/officeart/2005/8/layout/bProcess4"/>
    <dgm:cxn modelId="{C46CCD23-9F89-4BDD-9D72-D59A8518D336}" type="presOf" srcId="{304D5696-02C3-4682-B479-DC8E7223EE45}" destId="{41B9E5B0-EFF9-4B46-AD4F-180FECC7568D}" srcOrd="0" destOrd="0" presId="urn:microsoft.com/office/officeart/2005/8/layout/bProcess4"/>
    <dgm:cxn modelId="{90DE5F3F-40D8-4851-A8F1-6F6F9B812A66}" type="presOf" srcId="{FF008F69-509D-4B81-97B0-65F99F8F5E79}" destId="{34528587-0FDE-4C36-9A03-EB12C3B157C8}" srcOrd="0" destOrd="0" presId="urn:microsoft.com/office/officeart/2005/8/layout/bProcess4"/>
    <dgm:cxn modelId="{87FA2B75-0438-4DC1-A527-3BFCC066F2D7}" type="presParOf" srcId="{CF587D37-5032-4E2E-9A50-29B815B544AE}" destId="{7BB7729F-64B1-4583-AC50-16314D398030}" srcOrd="0" destOrd="0" presId="urn:microsoft.com/office/officeart/2005/8/layout/bProcess4"/>
    <dgm:cxn modelId="{92E60C14-C5C8-4DEB-A0D1-65FB39348496}" type="presParOf" srcId="{7BB7729F-64B1-4583-AC50-16314D398030}" destId="{01CE35AE-841D-47E6-A096-0D2A6B3B8EE2}" srcOrd="0" destOrd="0" presId="urn:microsoft.com/office/officeart/2005/8/layout/bProcess4"/>
    <dgm:cxn modelId="{E6287F83-E522-425A-B5F4-46EB6BE1DF10}" type="presParOf" srcId="{7BB7729F-64B1-4583-AC50-16314D398030}" destId="{34528587-0FDE-4C36-9A03-EB12C3B157C8}" srcOrd="1" destOrd="0" presId="urn:microsoft.com/office/officeart/2005/8/layout/bProcess4"/>
    <dgm:cxn modelId="{832AF8C0-8408-49D9-9903-FFCFAADF3181}" type="presParOf" srcId="{CF587D37-5032-4E2E-9A50-29B815B544AE}" destId="{ADD09C73-96A3-4168-B1A7-1B6036FCAEB0}" srcOrd="1" destOrd="0" presId="urn:microsoft.com/office/officeart/2005/8/layout/bProcess4"/>
    <dgm:cxn modelId="{034C0269-26C8-4B86-9A8E-3F884BFB9D3C}" type="presParOf" srcId="{CF587D37-5032-4E2E-9A50-29B815B544AE}" destId="{C03B3B71-F6DA-4558-B295-AEC7B764AD88}" srcOrd="2" destOrd="0" presId="urn:microsoft.com/office/officeart/2005/8/layout/bProcess4"/>
    <dgm:cxn modelId="{7105400C-BCA8-40D6-8E8B-D80B40D5AB03}" type="presParOf" srcId="{C03B3B71-F6DA-4558-B295-AEC7B764AD88}" destId="{9CE8EB0D-3513-4423-81C0-B5195F426146}" srcOrd="0" destOrd="0" presId="urn:microsoft.com/office/officeart/2005/8/layout/bProcess4"/>
    <dgm:cxn modelId="{14A09FDB-331A-4B06-B1AF-87A048B8F885}" type="presParOf" srcId="{C03B3B71-F6DA-4558-B295-AEC7B764AD88}" destId="{225A657B-76A2-4701-AE87-F19FF26FCE02}" srcOrd="1" destOrd="0" presId="urn:microsoft.com/office/officeart/2005/8/layout/bProcess4"/>
    <dgm:cxn modelId="{2C64E3AF-2840-4C73-A235-1E192D6EFC21}" type="presParOf" srcId="{CF587D37-5032-4E2E-9A50-29B815B544AE}" destId="{AE68ECF4-8D1C-4688-BFB0-F31994A4EC06}" srcOrd="3" destOrd="0" presId="urn:microsoft.com/office/officeart/2005/8/layout/bProcess4"/>
    <dgm:cxn modelId="{0E27049D-CF3B-4E81-B9E6-FEEF0B10932E}" type="presParOf" srcId="{CF587D37-5032-4E2E-9A50-29B815B544AE}" destId="{F168AC01-CFE1-48BD-93B3-BBE5A401DA1F}" srcOrd="4" destOrd="0" presId="urn:microsoft.com/office/officeart/2005/8/layout/bProcess4"/>
    <dgm:cxn modelId="{BA7B6A28-10A8-4CE1-973E-DEABE757B9A3}" type="presParOf" srcId="{F168AC01-CFE1-48BD-93B3-BBE5A401DA1F}" destId="{2955FFC9-5DCD-455D-A51E-99B101F8C04F}" srcOrd="0" destOrd="0" presId="urn:microsoft.com/office/officeart/2005/8/layout/bProcess4"/>
    <dgm:cxn modelId="{1F08A2F6-D372-449C-8FD9-07DFF38E9D1A}" type="presParOf" srcId="{F168AC01-CFE1-48BD-93B3-BBE5A401DA1F}" destId="{7C2D612E-2789-41B8-9986-F35BF586AF9D}" srcOrd="1" destOrd="0" presId="urn:microsoft.com/office/officeart/2005/8/layout/bProcess4"/>
    <dgm:cxn modelId="{BFED5382-B2B1-4524-B7BB-D4B19C893C8D}" type="presParOf" srcId="{CF587D37-5032-4E2E-9A50-29B815B544AE}" destId="{752FBFE2-C849-4D51-AD7B-F8AB6BDC7ADE}" srcOrd="5" destOrd="0" presId="urn:microsoft.com/office/officeart/2005/8/layout/bProcess4"/>
    <dgm:cxn modelId="{99A21945-0B04-4C6F-AC36-54DB7AEFF454}" type="presParOf" srcId="{CF587D37-5032-4E2E-9A50-29B815B544AE}" destId="{5ED8DC35-BAE5-4655-A0DC-62C10F5B98E3}" srcOrd="6" destOrd="0" presId="urn:microsoft.com/office/officeart/2005/8/layout/bProcess4"/>
    <dgm:cxn modelId="{EDF98CA1-A2CA-47C6-AD12-6CEB277C386A}" type="presParOf" srcId="{5ED8DC35-BAE5-4655-A0DC-62C10F5B98E3}" destId="{ADC30649-D9BD-4868-B801-C6C9CD930D70}" srcOrd="0" destOrd="0" presId="urn:microsoft.com/office/officeart/2005/8/layout/bProcess4"/>
    <dgm:cxn modelId="{104728A3-DCA1-450B-889D-5D355DD7D1BA}" type="presParOf" srcId="{5ED8DC35-BAE5-4655-A0DC-62C10F5B98E3}" destId="{D8B4BB78-0303-4B34-B7B6-6ECA15DDE9D8}" srcOrd="1" destOrd="0" presId="urn:microsoft.com/office/officeart/2005/8/layout/bProcess4"/>
    <dgm:cxn modelId="{1CA7D904-7475-48E1-87E9-4F7D0939F189}" type="presParOf" srcId="{CF587D37-5032-4E2E-9A50-29B815B544AE}" destId="{F27B8E3F-6DB9-4BA6-9B0F-0880DCBC6726}" srcOrd="7" destOrd="0" presId="urn:microsoft.com/office/officeart/2005/8/layout/bProcess4"/>
    <dgm:cxn modelId="{7D905828-FE0F-4EAA-9872-C5DA6D6DAD1B}" type="presParOf" srcId="{CF587D37-5032-4E2E-9A50-29B815B544AE}" destId="{75C7FD95-483C-4B95-861A-220987A57870}" srcOrd="8" destOrd="0" presId="urn:microsoft.com/office/officeart/2005/8/layout/bProcess4"/>
    <dgm:cxn modelId="{1964F838-3942-4723-B662-E979702E100D}" type="presParOf" srcId="{75C7FD95-483C-4B95-861A-220987A57870}" destId="{53E0C008-65E8-4510-AB3F-5E4EBD17027A}" srcOrd="0" destOrd="0" presId="urn:microsoft.com/office/officeart/2005/8/layout/bProcess4"/>
    <dgm:cxn modelId="{C61F48DE-026F-4F69-8DFB-A221E11F434E}" type="presParOf" srcId="{75C7FD95-483C-4B95-861A-220987A57870}" destId="{41B9E5B0-EFF9-4B46-AD4F-180FECC7568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E8F807-9CF2-4B09-B1A6-EF699774EC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C7C7B-4239-479B-94F3-4B5986DDD64C}">
      <dgm:prSet phldrT="[Text]"/>
      <dgm:spPr/>
      <dgm:t>
        <a:bodyPr/>
        <a:lstStyle/>
        <a:p>
          <a:r>
            <a:rPr lang="en-US"/>
            <a:t>Inventory Purchases</a:t>
          </a:r>
        </a:p>
      </dgm:t>
    </dgm:pt>
    <dgm:pt modelId="{B30AF73B-196E-4CA3-A5D2-7655378362CA}" type="parTrans" cxnId="{73690CB1-1B83-4C2D-B698-EE16B115873A}">
      <dgm:prSet/>
      <dgm:spPr/>
      <dgm:t>
        <a:bodyPr/>
        <a:lstStyle/>
        <a:p>
          <a:endParaRPr lang="en-US"/>
        </a:p>
      </dgm:t>
    </dgm:pt>
    <dgm:pt modelId="{58DEC361-6662-4A97-893F-BE0A45438E49}" type="sibTrans" cxnId="{73690CB1-1B83-4C2D-B698-EE16B115873A}">
      <dgm:prSet/>
      <dgm:spPr/>
      <dgm:t>
        <a:bodyPr/>
        <a:lstStyle/>
        <a:p>
          <a:endParaRPr lang="en-US"/>
        </a:p>
      </dgm:t>
    </dgm:pt>
    <dgm:pt modelId="{8E2ED149-D5D5-4A43-8AF3-18DCE5AEFF9B}">
      <dgm:prSet phldrT="[Text]"/>
      <dgm:spPr/>
      <dgm:t>
        <a:bodyPr/>
        <a:lstStyle/>
        <a:p>
          <a:r>
            <a:rPr lang="en-US"/>
            <a:t>Credit sales</a:t>
          </a:r>
        </a:p>
      </dgm:t>
    </dgm:pt>
    <dgm:pt modelId="{4DED2136-994C-4B28-B60A-846A3ED64A39}" type="parTrans" cxnId="{DCFC9C26-0A94-41A0-AE42-D05EE69640DB}">
      <dgm:prSet/>
      <dgm:spPr/>
      <dgm:t>
        <a:bodyPr/>
        <a:lstStyle/>
        <a:p>
          <a:endParaRPr lang="en-US"/>
        </a:p>
      </dgm:t>
    </dgm:pt>
    <dgm:pt modelId="{DE52A935-DE08-4950-B7D3-DF3B26C4D3F7}" type="sibTrans" cxnId="{DCFC9C26-0A94-41A0-AE42-D05EE69640DB}">
      <dgm:prSet/>
      <dgm:spPr/>
      <dgm:t>
        <a:bodyPr/>
        <a:lstStyle/>
        <a:p>
          <a:endParaRPr lang="en-US"/>
        </a:p>
      </dgm:t>
    </dgm:pt>
    <dgm:pt modelId="{640EE3F6-D988-4E0D-9CF9-93176814B043}">
      <dgm:prSet phldrT="[Text]"/>
      <dgm:spPr/>
      <dgm:t>
        <a:bodyPr/>
        <a:lstStyle/>
        <a:p>
          <a:r>
            <a:rPr lang="en-US"/>
            <a:t>Collection of receivables</a:t>
          </a:r>
        </a:p>
      </dgm:t>
    </dgm:pt>
    <dgm:pt modelId="{C749ADD0-5F37-4F50-9BD3-6FCDEBA013C5}" type="parTrans" cxnId="{84374792-FFA8-43CD-B543-A9E507A733E0}">
      <dgm:prSet/>
      <dgm:spPr/>
      <dgm:t>
        <a:bodyPr/>
        <a:lstStyle/>
        <a:p>
          <a:endParaRPr lang="en-US"/>
        </a:p>
      </dgm:t>
    </dgm:pt>
    <dgm:pt modelId="{27B4E2EF-2EC9-41ED-9D13-7534BABAC01B}" type="sibTrans" cxnId="{84374792-FFA8-43CD-B543-A9E507A733E0}">
      <dgm:prSet/>
      <dgm:spPr/>
      <dgm:t>
        <a:bodyPr/>
        <a:lstStyle/>
        <a:p>
          <a:endParaRPr lang="en-US"/>
        </a:p>
      </dgm:t>
    </dgm:pt>
    <dgm:pt modelId="{6565ABF9-0D57-408C-BDD9-5C4C0D6242DC}">
      <dgm:prSet phldrT="[Text]"/>
      <dgm:spPr/>
      <dgm:t>
        <a:bodyPr/>
        <a:lstStyle/>
        <a:p>
          <a:r>
            <a:rPr lang="en-US"/>
            <a:t>Trade Creditors/Account Payable</a:t>
          </a:r>
        </a:p>
      </dgm:t>
    </dgm:pt>
    <dgm:pt modelId="{512DA89C-2E2A-4739-8A4E-CB3B1928A950}" type="parTrans" cxnId="{177F9DA7-1A8A-41CD-8D24-5CD257551BE2}">
      <dgm:prSet/>
      <dgm:spPr/>
      <dgm:t>
        <a:bodyPr/>
        <a:lstStyle/>
        <a:p>
          <a:endParaRPr lang="en-US"/>
        </a:p>
      </dgm:t>
    </dgm:pt>
    <dgm:pt modelId="{117C998E-0419-4C21-A24F-6DC8AC78F647}" type="sibTrans" cxnId="{177F9DA7-1A8A-41CD-8D24-5CD257551BE2}">
      <dgm:prSet/>
      <dgm:spPr/>
      <dgm:t>
        <a:bodyPr/>
        <a:lstStyle/>
        <a:p>
          <a:endParaRPr lang="en-US"/>
        </a:p>
      </dgm:t>
    </dgm:pt>
    <dgm:pt modelId="{8666B729-3BB1-4C3D-81C4-237BD25CE2E6}">
      <dgm:prSet phldrT="[Text]"/>
      <dgm:spPr/>
      <dgm:t>
        <a:bodyPr/>
        <a:lstStyle/>
        <a:p>
          <a:r>
            <a:rPr lang="en-US"/>
            <a:t>Cash</a:t>
          </a:r>
        </a:p>
      </dgm:t>
    </dgm:pt>
    <dgm:pt modelId="{40942654-51EB-41C8-BFEF-4261E0E7D542}" type="parTrans" cxnId="{5EC6EFA7-E0D5-4B9A-8266-3DC5FF95D324}">
      <dgm:prSet/>
      <dgm:spPr/>
      <dgm:t>
        <a:bodyPr/>
        <a:lstStyle/>
        <a:p>
          <a:endParaRPr lang="en-US"/>
        </a:p>
      </dgm:t>
    </dgm:pt>
    <dgm:pt modelId="{0750B6B2-6710-438B-A735-F17280ED6F72}" type="sibTrans" cxnId="{5EC6EFA7-E0D5-4B9A-8266-3DC5FF95D324}">
      <dgm:prSet/>
      <dgm:spPr/>
      <dgm:t>
        <a:bodyPr/>
        <a:lstStyle/>
        <a:p>
          <a:endParaRPr lang="en-US"/>
        </a:p>
      </dgm:t>
    </dgm:pt>
    <dgm:pt modelId="{7B7C0F62-602D-426A-86CE-96A486D7DB11}" type="pres">
      <dgm:prSet presAssocID="{FAE8F807-9CF2-4B09-B1A6-EF699774EC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8847FF-E90F-4AD7-9DBC-B6403C0E7EF8}" type="pres">
      <dgm:prSet presAssocID="{0C4C7C7B-4239-479B-94F3-4B5986DDD64C}" presName="dummy" presStyleCnt="0"/>
      <dgm:spPr/>
    </dgm:pt>
    <dgm:pt modelId="{44E02D9F-15A3-4DD3-B6CD-17AFD0E1C7F0}" type="pres">
      <dgm:prSet presAssocID="{0C4C7C7B-4239-479B-94F3-4B5986DDD64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B9DA4-E991-489B-9A54-088A2AC1FFB2}" type="pres">
      <dgm:prSet presAssocID="{58DEC361-6662-4A97-893F-BE0A45438E49}" presName="sibTrans" presStyleLbl="node1" presStyleIdx="0" presStyleCnt="5"/>
      <dgm:spPr/>
      <dgm:t>
        <a:bodyPr/>
        <a:lstStyle/>
        <a:p>
          <a:endParaRPr lang="en-US"/>
        </a:p>
      </dgm:t>
    </dgm:pt>
    <dgm:pt modelId="{E107BAAA-869C-4FF1-BB3B-28EB9CD8CC96}" type="pres">
      <dgm:prSet presAssocID="{8E2ED149-D5D5-4A43-8AF3-18DCE5AEFF9B}" presName="dummy" presStyleCnt="0"/>
      <dgm:spPr/>
    </dgm:pt>
    <dgm:pt modelId="{A332520A-2347-4D48-A85D-166B6361B007}" type="pres">
      <dgm:prSet presAssocID="{8E2ED149-D5D5-4A43-8AF3-18DCE5AEFF9B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D0874-7DB3-4CC8-840F-E264756C77AE}" type="pres">
      <dgm:prSet presAssocID="{DE52A935-DE08-4950-B7D3-DF3B26C4D3F7}" presName="sibTrans" presStyleLbl="node1" presStyleIdx="1" presStyleCnt="5"/>
      <dgm:spPr/>
      <dgm:t>
        <a:bodyPr/>
        <a:lstStyle/>
        <a:p>
          <a:endParaRPr lang="en-US"/>
        </a:p>
      </dgm:t>
    </dgm:pt>
    <dgm:pt modelId="{385B28F5-82A8-4F93-9981-DCB9FA682529}" type="pres">
      <dgm:prSet presAssocID="{640EE3F6-D988-4E0D-9CF9-93176814B043}" presName="dummy" presStyleCnt="0"/>
      <dgm:spPr/>
    </dgm:pt>
    <dgm:pt modelId="{7CA35517-FB18-4AF4-9329-C34FC88AB0B1}" type="pres">
      <dgm:prSet presAssocID="{640EE3F6-D988-4E0D-9CF9-93176814B043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25BFC-7A80-441A-AC43-D25D08979B18}" type="pres">
      <dgm:prSet presAssocID="{27B4E2EF-2EC9-41ED-9D13-7534BABAC01B}" presName="sibTrans" presStyleLbl="node1" presStyleIdx="2" presStyleCnt="5"/>
      <dgm:spPr/>
      <dgm:t>
        <a:bodyPr/>
        <a:lstStyle/>
        <a:p>
          <a:endParaRPr lang="en-US"/>
        </a:p>
      </dgm:t>
    </dgm:pt>
    <dgm:pt modelId="{58F4E41D-E43F-4DBB-B6D1-B15A492957D5}" type="pres">
      <dgm:prSet presAssocID="{6565ABF9-0D57-408C-BDD9-5C4C0D6242DC}" presName="dummy" presStyleCnt="0"/>
      <dgm:spPr/>
    </dgm:pt>
    <dgm:pt modelId="{1AF7C840-4E1F-4BF3-A853-D3B6CC2954EE}" type="pres">
      <dgm:prSet presAssocID="{6565ABF9-0D57-408C-BDD9-5C4C0D6242DC}" presName="node" presStyleLbl="revTx" presStyleIdx="3" presStyleCnt="5" custScaleX="172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9595B-F6FB-4F4D-B92B-4630A36E33F6}" type="pres">
      <dgm:prSet presAssocID="{117C998E-0419-4C21-A24F-6DC8AC78F647}" presName="sibTrans" presStyleLbl="node1" presStyleIdx="3" presStyleCnt="5"/>
      <dgm:spPr/>
      <dgm:t>
        <a:bodyPr/>
        <a:lstStyle/>
        <a:p>
          <a:endParaRPr lang="en-US"/>
        </a:p>
      </dgm:t>
    </dgm:pt>
    <dgm:pt modelId="{69CEA591-AA94-457A-8936-20308CCAE7EF}" type="pres">
      <dgm:prSet presAssocID="{8666B729-3BB1-4C3D-81C4-237BD25CE2E6}" presName="dummy" presStyleCnt="0"/>
      <dgm:spPr/>
    </dgm:pt>
    <dgm:pt modelId="{3F14B1F7-6791-4BF9-8489-2D72432CBA9C}" type="pres">
      <dgm:prSet presAssocID="{8666B729-3BB1-4C3D-81C4-237BD25CE2E6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39EE-2EE0-4929-A287-41034199DDCA}" type="pres">
      <dgm:prSet presAssocID="{0750B6B2-6710-438B-A735-F17280ED6F72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F82DF4C-666A-45E3-8A55-088062DCCEE4}" type="presOf" srcId="{0750B6B2-6710-438B-A735-F17280ED6F72}" destId="{AF0A39EE-2EE0-4929-A287-41034199DDCA}" srcOrd="0" destOrd="0" presId="urn:microsoft.com/office/officeart/2005/8/layout/cycle1"/>
    <dgm:cxn modelId="{177F9DA7-1A8A-41CD-8D24-5CD257551BE2}" srcId="{FAE8F807-9CF2-4B09-B1A6-EF699774EC3C}" destId="{6565ABF9-0D57-408C-BDD9-5C4C0D6242DC}" srcOrd="3" destOrd="0" parTransId="{512DA89C-2E2A-4739-8A4E-CB3B1928A950}" sibTransId="{117C998E-0419-4C21-A24F-6DC8AC78F647}"/>
    <dgm:cxn modelId="{DCFC9C26-0A94-41A0-AE42-D05EE69640DB}" srcId="{FAE8F807-9CF2-4B09-B1A6-EF699774EC3C}" destId="{8E2ED149-D5D5-4A43-8AF3-18DCE5AEFF9B}" srcOrd="1" destOrd="0" parTransId="{4DED2136-994C-4B28-B60A-846A3ED64A39}" sibTransId="{DE52A935-DE08-4950-B7D3-DF3B26C4D3F7}"/>
    <dgm:cxn modelId="{79A949BA-F0EA-46E5-B7AB-56E146C24AF8}" type="presOf" srcId="{6565ABF9-0D57-408C-BDD9-5C4C0D6242DC}" destId="{1AF7C840-4E1F-4BF3-A853-D3B6CC2954EE}" srcOrd="0" destOrd="0" presId="urn:microsoft.com/office/officeart/2005/8/layout/cycle1"/>
    <dgm:cxn modelId="{035B8BF6-C0C6-40EA-8D0D-08773754E001}" type="presOf" srcId="{0C4C7C7B-4239-479B-94F3-4B5986DDD64C}" destId="{44E02D9F-15A3-4DD3-B6CD-17AFD0E1C7F0}" srcOrd="0" destOrd="0" presId="urn:microsoft.com/office/officeart/2005/8/layout/cycle1"/>
    <dgm:cxn modelId="{84374792-FFA8-43CD-B543-A9E507A733E0}" srcId="{FAE8F807-9CF2-4B09-B1A6-EF699774EC3C}" destId="{640EE3F6-D988-4E0D-9CF9-93176814B043}" srcOrd="2" destOrd="0" parTransId="{C749ADD0-5F37-4F50-9BD3-6FCDEBA013C5}" sibTransId="{27B4E2EF-2EC9-41ED-9D13-7534BABAC01B}"/>
    <dgm:cxn modelId="{F9F7C384-AC21-4C7E-9400-00153C2A7441}" type="presOf" srcId="{27B4E2EF-2EC9-41ED-9D13-7534BABAC01B}" destId="{9D825BFC-7A80-441A-AC43-D25D08979B18}" srcOrd="0" destOrd="0" presId="urn:microsoft.com/office/officeart/2005/8/layout/cycle1"/>
    <dgm:cxn modelId="{EAB1D8A3-FC32-41C2-803E-7BD0E1CE232B}" type="presOf" srcId="{8E2ED149-D5D5-4A43-8AF3-18DCE5AEFF9B}" destId="{A332520A-2347-4D48-A85D-166B6361B007}" srcOrd="0" destOrd="0" presId="urn:microsoft.com/office/officeart/2005/8/layout/cycle1"/>
    <dgm:cxn modelId="{5EC6EFA7-E0D5-4B9A-8266-3DC5FF95D324}" srcId="{FAE8F807-9CF2-4B09-B1A6-EF699774EC3C}" destId="{8666B729-3BB1-4C3D-81C4-237BD25CE2E6}" srcOrd="4" destOrd="0" parTransId="{40942654-51EB-41C8-BFEF-4261E0E7D542}" sibTransId="{0750B6B2-6710-438B-A735-F17280ED6F72}"/>
    <dgm:cxn modelId="{117781FB-2913-41EA-98B2-026D25746A98}" type="presOf" srcId="{DE52A935-DE08-4950-B7D3-DF3B26C4D3F7}" destId="{F41D0874-7DB3-4CC8-840F-E264756C77AE}" srcOrd="0" destOrd="0" presId="urn:microsoft.com/office/officeart/2005/8/layout/cycle1"/>
    <dgm:cxn modelId="{123998A8-ECF0-461D-BD5C-04C93A97707E}" type="presOf" srcId="{FAE8F807-9CF2-4B09-B1A6-EF699774EC3C}" destId="{7B7C0F62-602D-426A-86CE-96A486D7DB11}" srcOrd="0" destOrd="0" presId="urn:microsoft.com/office/officeart/2005/8/layout/cycle1"/>
    <dgm:cxn modelId="{787C89D5-E9A2-41F3-811F-AE6BD5E285D4}" type="presOf" srcId="{58DEC361-6662-4A97-893F-BE0A45438E49}" destId="{756B9DA4-E991-489B-9A54-088A2AC1FFB2}" srcOrd="0" destOrd="0" presId="urn:microsoft.com/office/officeart/2005/8/layout/cycle1"/>
    <dgm:cxn modelId="{FA8A2B17-B54A-420C-973D-739373EFD5F0}" type="presOf" srcId="{117C998E-0419-4C21-A24F-6DC8AC78F647}" destId="{3709595B-F6FB-4F4D-B92B-4630A36E33F6}" srcOrd="0" destOrd="0" presId="urn:microsoft.com/office/officeart/2005/8/layout/cycle1"/>
    <dgm:cxn modelId="{724E954D-7089-4F39-A82A-A94C814B5ADB}" type="presOf" srcId="{640EE3F6-D988-4E0D-9CF9-93176814B043}" destId="{7CA35517-FB18-4AF4-9329-C34FC88AB0B1}" srcOrd="0" destOrd="0" presId="urn:microsoft.com/office/officeart/2005/8/layout/cycle1"/>
    <dgm:cxn modelId="{76CB5DE5-62D3-41C2-AC9B-B2D9F57B329B}" type="presOf" srcId="{8666B729-3BB1-4C3D-81C4-237BD25CE2E6}" destId="{3F14B1F7-6791-4BF9-8489-2D72432CBA9C}" srcOrd="0" destOrd="0" presId="urn:microsoft.com/office/officeart/2005/8/layout/cycle1"/>
    <dgm:cxn modelId="{73690CB1-1B83-4C2D-B698-EE16B115873A}" srcId="{FAE8F807-9CF2-4B09-B1A6-EF699774EC3C}" destId="{0C4C7C7B-4239-479B-94F3-4B5986DDD64C}" srcOrd="0" destOrd="0" parTransId="{B30AF73B-196E-4CA3-A5D2-7655378362CA}" sibTransId="{58DEC361-6662-4A97-893F-BE0A45438E49}"/>
    <dgm:cxn modelId="{B8A939DF-5794-4A95-B6E6-94DEE587139D}" type="presParOf" srcId="{7B7C0F62-602D-426A-86CE-96A486D7DB11}" destId="{EC8847FF-E90F-4AD7-9DBC-B6403C0E7EF8}" srcOrd="0" destOrd="0" presId="urn:microsoft.com/office/officeart/2005/8/layout/cycle1"/>
    <dgm:cxn modelId="{0C7B538A-C0FC-4342-9F89-A31E47A96146}" type="presParOf" srcId="{7B7C0F62-602D-426A-86CE-96A486D7DB11}" destId="{44E02D9F-15A3-4DD3-B6CD-17AFD0E1C7F0}" srcOrd="1" destOrd="0" presId="urn:microsoft.com/office/officeart/2005/8/layout/cycle1"/>
    <dgm:cxn modelId="{9CD3D92D-4ABF-4853-BC78-13A2EDA29DCB}" type="presParOf" srcId="{7B7C0F62-602D-426A-86CE-96A486D7DB11}" destId="{756B9DA4-E991-489B-9A54-088A2AC1FFB2}" srcOrd="2" destOrd="0" presId="urn:microsoft.com/office/officeart/2005/8/layout/cycle1"/>
    <dgm:cxn modelId="{AE40EE7F-4BD6-4CE6-8186-508F1FAE22D2}" type="presParOf" srcId="{7B7C0F62-602D-426A-86CE-96A486D7DB11}" destId="{E107BAAA-869C-4FF1-BB3B-28EB9CD8CC96}" srcOrd="3" destOrd="0" presId="urn:microsoft.com/office/officeart/2005/8/layout/cycle1"/>
    <dgm:cxn modelId="{C471CE9A-5B11-4212-AD1D-B23ACA962DCB}" type="presParOf" srcId="{7B7C0F62-602D-426A-86CE-96A486D7DB11}" destId="{A332520A-2347-4D48-A85D-166B6361B007}" srcOrd="4" destOrd="0" presId="urn:microsoft.com/office/officeart/2005/8/layout/cycle1"/>
    <dgm:cxn modelId="{6FE34F5C-0B0E-4E9D-A792-ED8111976496}" type="presParOf" srcId="{7B7C0F62-602D-426A-86CE-96A486D7DB11}" destId="{F41D0874-7DB3-4CC8-840F-E264756C77AE}" srcOrd="5" destOrd="0" presId="urn:microsoft.com/office/officeart/2005/8/layout/cycle1"/>
    <dgm:cxn modelId="{8E6C54E5-DFF7-4543-88BF-9070FA0C63D3}" type="presParOf" srcId="{7B7C0F62-602D-426A-86CE-96A486D7DB11}" destId="{385B28F5-82A8-4F93-9981-DCB9FA682529}" srcOrd="6" destOrd="0" presId="urn:microsoft.com/office/officeart/2005/8/layout/cycle1"/>
    <dgm:cxn modelId="{F9728D8B-A733-481A-B80C-2F40116E490C}" type="presParOf" srcId="{7B7C0F62-602D-426A-86CE-96A486D7DB11}" destId="{7CA35517-FB18-4AF4-9329-C34FC88AB0B1}" srcOrd="7" destOrd="0" presId="urn:microsoft.com/office/officeart/2005/8/layout/cycle1"/>
    <dgm:cxn modelId="{78C83F06-5101-4B3C-99B0-70BC579A4B72}" type="presParOf" srcId="{7B7C0F62-602D-426A-86CE-96A486D7DB11}" destId="{9D825BFC-7A80-441A-AC43-D25D08979B18}" srcOrd="8" destOrd="0" presId="urn:microsoft.com/office/officeart/2005/8/layout/cycle1"/>
    <dgm:cxn modelId="{C9F7980F-5046-47A7-9888-F4EBE5FC2B5D}" type="presParOf" srcId="{7B7C0F62-602D-426A-86CE-96A486D7DB11}" destId="{58F4E41D-E43F-4DBB-B6D1-B15A492957D5}" srcOrd="9" destOrd="0" presId="urn:microsoft.com/office/officeart/2005/8/layout/cycle1"/>
    <dgm:cxn modelId="{E6247931-3C84-4882-809D-219B367190D1}" type="presParOf" srcId="{7B7C0F62-602D-426A-86CE-96A486D7DB11}" destId="{1AF7C840-4E1F-4BF3-A853-D3B6CC2954EE}" srcOrd="10" destOrd="0" presId="urn:microsoft.com/office/officeart/2005/8/layout/cycle1"/>
    <dgm:cxn modelId="{061C2CF6-3BA3-4E4F-9100-FDC11C328066}" type="presParOf" srcId="{7B7C0F62-602D-426A-86CE-96A486D7DB11}" destId="{3709595B-F6FB-4F4D-B92B-4630A36E33F6}" srcOrd="11" destOrd="0" presId="urn:microsoft.com/office/officeart/2005/8/layout/cycle1"/>
    <dgm:cxn modelId="{FFD90129-88BA-46D1-A2AA-01A53BD70C3B}" type="presParOf" srcId="{7B7C0F62-602D-426A-86CE-96A486D7DB11}" destId="{69CEA591-AA94-457A-8936-20308CCAE7EF}" srcOrd="12" destOrd="0" presId="urn:microsoft.com/office/officeart/2005/8/layout/cycle1"/>
    <dgm:cxn modelId="{84FED646-2957-4902-8719-EF506DC8A7E9}" type="presParOf" srcId="{7B7C0F62-602D-426A-86CE-96A486D7DB11}" destId="{3F14B1F7-6791-4BF9-8489-2D72432CBA9C}" srcOrd="13" destOrd="0" presId="urn:microsoft.com/office/officeart/2005/8/layout/cycle1"/>
    <dgm:cxn modelId="{7E64E553-CEA9-4BAF-B439-C846AEB4A926}" type="presParOf" srcId="{7B7C0F62-602D-426A-86CE-96A486D7DB11}" destId="{AF0A39EE-2EE0-4929-A287-41034199DDC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33091-6E5A-4D02-ACB1-73CAA8B42934}">
      <dsp:nvSpPr>
        <dsp:cNvPr id="0" name=""/>
        <dsp:cNvSpPr/>
      </dsp:nvSpPr>
      <dsp:spPr>
        <a:xfrm rot="7891879">
          <a:off x="230799" y="686533"/>
          <a:ext cx="1393953" cy="127783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E5853-4E3B-412B-BCA1-43D90177F10E}">
      <dsp:nvSpPr>
        <dsp:cNvPr id="0" name=""/>
        <dsp:cNvSpPr/>
      </dsp:nvSpPr>
      <dsp:spPr>
        <a:xfrm>
          <a:off x="1098941" y="8824"/>
          <a:ext cx="1419820" cy="85189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none" kern="1200"/>
            <a:t>Trade Creditors</a:t>
          </a:r>
        </a:p>
      </dsp:txBody>
      <dsp:txXfrm>
        <a:off x="1123892" y="33775"/>
        <a:ext cx="1369918" cy="801990"/>
      </dsp:txXfrm>
    </dsp:sp>
    <dsp:sp modelId="{2D97D916-8E33-4C5C-AEA5-CF3B817589D7}">
      <dsp:nvSpPr>
        <dsp:cNvPr id="0" name=""/>
        <dsp:cNvSpPr/>
      </dsp:nvSpPr>
      <dsp:spPr>
        <a:xfrm rot="5400000">
          <a:off x="3132154" y="-63891"/>
          <a:ext cx="1050890" cy="127783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20E70-0513-4761-942F-E4D7D5C9C676}">
      <dsp:nvSpPr>
        <dsp:cNvPr id="0" name=""/>
        <dsp:cNvSpPr/>
      </dsp:nvSpPr>
      <dsp:spPr>
        <a:xfrm>
          <a:off x="174709" y="1066303"/>
          <a:ext cx="1419820" cy="85189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Provide goods or services</a:t>
          </a:r>
          <a:endParaRPr lang="en-US" sz="1600" kern="1200"/>
        </a:p>
      </dsp:txBody>
      <dsp:txXfrm>
        <a:off x="199660" y="1091254"/>
        <a:ext cx="1369918" cy="801990"/>
      </dsp:txXfrm>
    </dsp:sp>
    <dsp:sp modelId="{94531BB0-456F-4CB6-9DE9-9A996811B2CD}">
      <dsp:nvSpPr>
        <dsp:cNvPr id="0" name=""/>
        <dsp:cNvSpPr/>
      </dsp:nvSpPr>
      <dsp:spPr>
        <a:xfrm>
          <a:off x="472648" y="2280138"/>
          <a:ext cx="1874386" cy="127783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4DA8F-A9E6-4007-8AC8-47F3B1036E4D}">
      <dsp:nvSpPr>
        <dsp:cNvPr id="0" name=""/>
        <dsp:cNvSpPr/>
      </dsp:nvSpPr>
      <dsp:spPr>
        <a:xfrm>
          <a:off x="174709" y="2131169"/>
          <a:ext cx="1419820" cy="85189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Most short-term </a:t>
          </a:r>
          <a:endParaRPr lang="en-US" sz="1600" kern="1200"/>
        </a:p>
      </dsp:txBody>
      <dsp:txXfrm>
        <a:off x="199660" y="2156120"/>
        <a:ext cx="1369918" cy="801990"/>
      </dsp:txXfrm>
    </dsp:sp>
    <dsp:sp modelId="{F6D8E376-AA12-4C41-9D38-DB3832385131}">
      <dsp:nvSpPr>
        <dsp:cNvPr id="0" name=""/>
        <dsp:cNvSpPr/>
      </dsp:nvSpPr>
      <dsp:spPr>
        <a:xfrm rot="16200000">
          <a:off x="1828576" y="1747705"/>
          <a:ext cx="1050890" cy="127783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31FC5-E434-421C-8E7E-2E9CF0FD304E}">
      <dsp:nvSpPr>
        <dsp:cNvPr id="0" name=""/>
        <dsp:cNvSpPr/>
      </dsp:nvSpPr>
      <dsp:spPr>
        <a:xfrm>
          <a:off x="2063070" y="2131169"/>
          <a:ext cx="1419820" cy="85189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Usually implicit interest</a:t>
          </a:r>
          <a:endParaRPr lang="en-US" sz="1600" kern="1200"/>
        </a:p>
      </dsp:txBody>
      <dsp:txXfrm>
        <a:off x="2088021" y="2156120"/>
        <a:ext cx="1369918" cy="801990"/>
      </dsp:txXfrm>
    </dsp:sp>
    <dsp:sp modelId="{08D0AF7C-20F3-4143-9951-83A1DF4FADCF}">
      <dsp:nvSpPr>
        <dsp:cNvPr id="0" name=""/>
        <dsp:cNvSpPr/>
      </dsp:nvSpPr>
      <dsp:spPr>
        <a:xfrm>
          <a:off x="2063070" y="1066303"/>
          <a:ext cx="1419820" cy="851892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Bear risk of default</a:t>
          </a:r>
          <a:endParaRPr lang="en-US" sz="1600" kern="1200"/>
        </a:p>
      </dsp:txBody>
      <dsp:txXfrm>
        <a:off x="2088021" y="1091254"/>
        <a:ext cx="1369918" cy="801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09C73-96A3-4168-B1A7-1B6036FCAEB0}">
      <dsp:nvSpPr>
        <dsp:cNvPr id="0" name=""/>
        <dsp:cNvSpPr/>
      </dsp:nvSpPr>
      <dsp:spPr>
        <a:xfrm rot="8085381">
          <a:off x="477881" y="628753"/>
          <a:ext cx="1351285" cy="12241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28587-0FDE-4C36-9A03-EB12C3B157C8}">
      <dsp:nvSpPr>
        <dsp:cNvPr id="0" name=""/>
        <dsp:cNvSpPr/>
      </dsp:nvSpPr>
      <dsp:spPr>
        <a:xfrm>
          <a:off x="1351033" y="602"/>
          <a:ext cx="1360140" cy="81608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none" kern="1200"/>
            <a:t>Non-trade Creditors</a:t>
          </a:r>
        </a:p>
      </dsp:txBody>
      <dsp:txXfrm>
        <a:off x="1374935" y="24504"/>
        <a:ext cx="1312336" cy="768280"/>
      </dsp:txXfrm>
    </dsp:sp>
    <dsp:sp modelId="{AE68ECF4-8D1C-4688-BFB0-F31994A4EC06}">
      <dsp:nvSpPr>
        <dsp:cNvPr id="0" name=""/>
        <dsp:cNvSpPr/>
      </dsp:nvSpPr>
      <dsp:spPr>
        <a:xfrm rot="5400000">
          <a:off x="173934" y="1624763"/>
          <a:ext cx="1007747" cy="12241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A657B-76A2-4701-AE87-F19FF26FCE02}">
      <dsp:nvSpPr>
        <dsp:cNvPr id="0" name=""/>
        <dsp:cNvSpPr/>
      </dsp:nvSpPr>
      <dsp:spPr>
        <a:xfrm>
          <a:off x="399601" y="972518"/>
          <a:ext cx="1360140" cy="81608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/>
            <a:t>Provide major financing</a:t>
          </a:r>
          <a:endParaRPr lang="en-US" sz="1500" kern="1200"/>
        </a:p>
      </dsp:txBody>
      <dsp:txXfrm>
        <a:off x="423503" y="996420"/>
        <a:ext cx="1312336" cy="768280"/>
      </dsp:txXfrm>
    </dsp:sp>
    <dsp:sp modelId="{752FBFE2-C849-4D51-AD7B-F8AB6BDC7ADE}">
      <dsp:nvSpPr>
        <dsp:cNvPr id="0" name=""/>
        <dsp:cNvSpPr/>
      </dsp:nvSpPr>
      <dsp:spPr>
        <a:xfrm>
          <a:off x="683987" y="2134816"/>
          <a:ext cx="1796629" cy="12241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612E-2789-41B8-9986-F35BF586AF9D}">
      <dsp:nvSpPr>
        <dsp:cNvPr id="0" name=""/>
        <dsp:cNvSpPr/>
      </dsp:nvSpPr>
      <dsp:spPr>
        <a:xfrm>
          <a:off x="399601" y="1992623"/>
          <a:ext cx="1360140" cy="81608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/>
            <a:t>Most long-term</a:t>
          </a:r>
          <a:endParaRPr lang="en-US" sz="1500" kern="1200"/>
        </a:p>
      </dsp:txBody>
      <dsp:txXfrm>
        <a:off x="423503" y="2016525"/>
        <a:ext cx="1312336" cy="768280"/>
      </dsp:txXfrm>
    </dsp:sp>
    <dsp:sp modelId="{F27B8E3F-6DB9-4BA6-9B0F-0880DCBC6726}">
      <dsp:nvSpPr>
        <dsp:cNvPr id="0" name=""/>
        <dsp:cNvSpPr/>
      </dsp:nvSpPr>
      <dsp:spPr>
        <a:xfrm rot="16200000">
          <a:off x="1982921" y="1624763"/>
          <a:ext cx="1007747" cy="122412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4BB78-0303-4B34-B7B6-6ECA15DDE9D8}">
      <dsp:nvSpPr>
        <dsp:cNvPr id="0" name=""/>
        <dsp:cNvSpPr/>
      </dsp:nvSpPr>
      <dsp:spPr>
        <a:xfrm>
          <a:off x="2208588" y="1992623"/>
          <a:ext cx="1360140" cy="81608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/>
            <a:t>Usually explicit interest</a:t>
          </a:r>
          <a:endParaRPr lang="en-US" sz="1500" kern="1200"/>
        </a:p>
      </dsp:txBody>
      <dsp:txXfrm>
        <a:off x="2232490" y="2016525"/>
        <a:ext cx="1312336" cy="768280"/>
      </dsp:txXfrm>
    </dsp:sp>
    <dsp:sp modelId="{41B9E5B0-EFF9-4B46-AD4F-180FECC7568D}">
      <dsp:nvSpPr>
        <dsp:cNvPr id="0" name=""/>
        <dsp:cNvSpPr/>
      </dsp:nvSpPr>
      <dsp:spPr>
        <a:xfrm>
          <a:off x="2208588" y="972518"/>
          <a:ext cx="1360140" cy="81608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/>
            <a:t>Bear risk of default</a:t>
          </a:r>
          <a:endParaRPr lang="en-US" sz="1500" kern="1200"/>
        </a:p>
      </dsp:txBody>
      <dsp:txXfrm>
        <a:off x="2232490" y="996420"/>
        <a:ext cx="1312336" cy="76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02D9F-15A3-4DD3-B6CD-17AFD0E1C7F0}">
      <dsp:nvSpPr>
        <dsp:cNvPr id="0" name=""/>
        <dsp:cNvSpPr/>
      </dsp:nvSpPr>
      <dsp:spPr>
        <a:xfrm>
          <a:off x="4730867" y="27865"/>
          <a:ext cx="934268" cy="93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Inventory Purchases</a:t>
          </a:r>
        </a:p>
      </dsp:txBody>
      <dsp:txXfrm>
        <a:off x="4730867" y="27865"/>
        <a:ext cx="934268" cy="934268"/>
      </dsp:txXfrm>
    </dsp:sp>
    <dsp:sp modelId="{756B9DA4-E991-489B-9A54-088A2AC1FFB2}">
      <dsp:nvSpPr>
        <dsp:cNvPr id="0" name=""/>
        <dsp:cNvSpPr/>
      </dsp:nvSpPr>
      <dsp:spPr>
        <a:xfrm>
          <a:off x="2532982" y="819"/>
          <a:ext cx="3503027" cy="3503027"/>
        </a:xfrm>
        <a:prstGeom prst="circularArrow">
          <a:avLst>
            <a:gd name="adj1" fmla="val 5201"/>
            <a:gd name="adj2" fmla="val 335953"/>
            <a:gd name="adj3" fmla="val 21293078"/>
            <a:gd name="adj4" fmla="val 19766383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2520A-2347-4D48-A85D-166B6361B007}">
      <dsp:nvSpPr>
        <dsp:cNvPr id="0" name=""/>
        <dsp:cNvSpPr/>
      </dsp:nvSpPr>
      <dsp:spPr>
        <a:xfrm>
          <a:off x="5295445" y="1765457"/>
          <a:ext cx="934268" cy="93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Credit sales</a:t>
          </a:r>
        </a:p>
      </dsp:txBody>
      <dsp:txXfrm>
        <a:off x="5295445" y="1765457"/>
        <a:ext cx="934268" cy="934268"/>
      </dsp:txXfrm>
    </dsp:sp>
    <dsp:sp modelId="{F41D0874-7DB3-4CC8-840F-E264756C77AE}">
      <dsp:nvSpPr>
        <dsp:cNvPr id="0" name=""/>
        <dsp:cNvSpPr/>
      </dsp:nvSpPr>
      <dsp:spPr>
        <a:xfrm>
          <a:off x="2532982" y="819"/>
          <a:ext cx="3503027" cy="3503027"/>
        </a:xfrm>
        <a:prstGeom prst="circularArrow">
          <a:avLst>
            <a:gd name="adj1" fmla="val 5201"/>
            <a:gd name="adj2" fmla="val 335953"/>
            <a:gd name="adj3" fmla="val 4014528"/>
            <a:gd name="adj4" fmla="val 2253589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35517-FB18-4AF4-9329-C34FC88AB0B1}">
      <dsp:nvSpPr>
        <dsp:cNvPr id="0" name=""/>
        <dsp:cNvSpPr/>
      </dsp:nvSpPr>
      <dsp:spPr>
        <a:xfrm>
          <a:off x="3817361" y="2839348"/>
          <a:ext cx="934268" cy="93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Collection of receivables</a:t>
          </a:r>
        </a:p>
      </dsp:txBody>
      <dsp:txXfrm>
        <a:off x="3817361" y="2839348"/>
        <a:ext cx="934268" cy="934268"/>
      </dsp:txXfrm>
    </dsp:sp>
    <dsp:sp modelId="{9D825BFC-7A80-441A-AC43-D25D08979B18}">
      <dsp:nvSpPr>
        <dsp:cNvPr id="0" name=""/>
        <dsp:cNvSpPr/>
      </dsp:nvSpPr>
      <dsp:spPr>
        <a:xfrm>
          <a:off x="2532982" y="819"/>
          <a:ext cx="3503027" cy="3503027"/>
        </a:xfrm>
        <a:prstGeom prst="circularArrow">
          <a:avLst>
            <a:gd name="adj1" fmla="val 5201"/>
            <a:gd name="adj2" fmla="val 335953"/>
            <a:gd name="adj3" fmla="val 8210458"/>
            <a:gd name="adj4" fmla="val 6449519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7C840-4E1F-4BF3-A853-D3B6CC2954EE}">
      <dsp:nvSpPr>
        <dsp:cNvPr id="0" name=""/>
        <dsp:cNvSpPr/>
      </dsp:nvSpPr>
      <dsp:spPr>
        <a:xfrm>
          <a:off x="1999885" y="1765457"/>
          <a:ext cx="1613052" cy="93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Trade Creditors/Account Payable</a:t>
          </a:r>
        </a:p>
      </dsp:txBody>
      <dsp:txXfrm>
        <a:off x="1999885" y="1765457"/>
        <a:ext cx="1613052" cy="934268"/>
      </dsp:txXfrm>
    </dsp:sp>
    <dsp:sp modelId="{3709595B-F6FB-4F4D-B92B-4630A36E33F6}">
      <dsp:nvSpPr>
        <dsp:cNvPr id="0" name=""/>
        <dsp:cNvSpPr/>
      </dsp:nvSpPr>
      <dsp:spPr>
        <a:xfrm>
          <a:off x="2532982" y="819"/>
          <a:ext cx="3503027" cy="3503027"/>
        </a:xfrm>
        <a:prstGeom prst="circularArrow">
          <a:avLst>
            <a:gd name="adj1" fmla="val 5201"/>
            <a:gd name="adj2" fmla="val 335953"/>
            <a:gd name="adj3" fmla="val 12297664"/>
            <a:gd name="adj4" fmla="val 10770969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4B1F7-6791-4BF9-8489-2D72432CBA9C}">
      <dsp:nvSpPr>
        <dsp:cNvPr id="0" name=""/>
        <dsp:cNvSpPr/>
      </dsp:nvSpPr>
      <dsp:spPr>
        <a:xfrm>
          <a:off x="2903855" y="27865"/>
          <a:ext cx="934268" cy="93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Cash</a:t>
          </a:r>
        </a:p>
      </dsp:txBody>
      <dsp:txXfrm>
        <a:off x="2903855" y="27865"/>
        <a:ext cx="934268" cy="934268"/>
      </dsp:txXfrm>
    </dsp:sp>
    <dsp:sp modelId="{AF0A39EE-2EE0-4929-A287-41034199DDCA}">
      <dsp:nvSpPr>
        <dsp:cNvPr id="0" name=""/>
        <dsp:cNvSpPr/>
      </dsp:nvSpPr>
      <dsp:spPr>
        <a:xfrm>
          <a:off x="2532982" y="819"/>
          <a:ext cx="3503027" cy="3503027"/>
        </a:xfrm>
        <a:prstGeom prst="circularArrow">
          <a:avLst>
            <a:gd name="adj1" fmla="val 5201"/>
            <a:gd name="adj2" fmla="val 335953"/>
            <a:gd name="adj3" fmla="val 16865517"/>
            <a:gd name="adj4" fmla="val 15198530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350B-65B3-47C8-80F1-F4BDC5321E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814A-CE31-4667-8C16-B92FB302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26388-E516-4A7C-8A8A-BBE4A4008AB3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9FC59EA-3939-45DD-AECD-D2743AF8C392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9A74AE5-ED0A-4261-B9C9-C2E48D79B395}" type="slidenum">
              <a:rPr lang="en-US" smtClean="0">
                <a:latin typeface="Arial" charset="0"/>
              </a:rPr>
              <a:pPr/>
              <a:t>101</a:t>
            </a:fld>
            <a:endParaRPr lang="en-US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F9ED53F-9960-453C-BD46-2D8B341439D5}" type="slidenum">
              <a:rPr lang="en-US" smtClean="0">
                <a:latin typeface="Arial" charset="0"/>
              </a:rPr>
              <a:pPr/>
              <a:t>102</a:t>
            </a:fld>
            <a:endParaRPr lang="en-US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2F5B8-01A8-4A31-B5AA-794B3C68899D}" type="slidenum">
              <a:rPr lang="en-US" altLang="en-US" smtClean="0"/>
              <a:pPr/>
              <a:t>103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85A7-AB1E-4C20-B448-BEFA943E7C63}" type="slidenum">
              <a:rPr lang="en-US" altLang="en-US" smtClean="0"/>
              <a:pPr/>
              <a:t>104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62554B-C5D8-43FE-8736-CC1337BAE61F}" type="slidenum">
              <a:rPr lang="en-GB" altLang="en-US" smtClean="0"/>
              <a:pPr/>
              <a:t>105</a:t>
            </a:fld>
            <a:endParaRPr lang="en-GB" altLang="en-US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EBFCB3-3727-4FA6-9821-750E05585C87}" type="slidenum">
              <a:rPr lang="zh-TW" altLang="en-US" sz="1200">
                <a:latin typeface="Times New Roman" pitchFamily="18" charset="0"/>
              </a:rPr>
              <a:pPr algn="r"/>
              <a:t>105</a:t>
            </a:fld>
            <a:endParaRPr lang="en-US" altLang="zh-TW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85A7-AB1E-4C20-B448-BEFA943E7C63}" type="slidenum">
              <a:rPr lang="en-US" altLang="en-US" smtClean="0"/>
              <a:pPr/>
              <a:t>106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85A7-AB1E-4C20-B448-BEFA943E7C63}" type="slidenum">
              <a:rPr lang="en-US" altLang="en-US" smtClean="0"/>
              <a:pPr/>
              <a:t>107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B776AFF-1D11-491F-AF9F-ADB56E124DA0}" type="slidenum">
              <a:rPr lang="en-US" smtClean="0">
                <a:latin typeface="Arial" charset="0"/>
              </a:rPr>
              <a:pPr/>
              <a:t>108</a:t>
            </a:fld>
            <a:endParaRPr lang="en-US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26388-E516-4A7C-8A8A-BBE4A4008AB3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F374B0-B195-408C-B6E9-BE2012E66C4B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5E232E2-8FDA-4469-B787-DE390EBB4A16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5E232E2-8FDA-4469-B787-DE390EBB4A16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5E232E2-8FDA-4469-B787-DE390EBB4A16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5E232E2-8FDA-4469-B787-DE390EBB4A16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5E232E2-8FDA-4469-B787-DE390EBB4A16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57E6673-35BC-4703-9AD5-A8FD2454B58A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5E232E2-8FDA-4469-B787-DE390EBB4A16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26388-E516-4A7C-8A8A-BBE4A4008AB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0B929A8-336D-44FA-8B2F-A15C4C52638F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57E6673-35BC-4703-9AD5-A8FD2454B58A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3F2E57B-2EB5-4684-9697-E73B3188A78F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3F2E57B-2EB5-4684-9697-E73B3188A78F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3F2E57B-2EB5-4684-9697-E73B3188A78F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3F2E57B-2EB5-4684-9697-E73B3188A78F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574F41-FFD2-43C0-8597-65E39B1F1986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574F41-FFD2-43C0-8597-65E39B1F1986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574F41-FFD2-43C0-8597-65E39B1F1986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574F41-FFD2-43C0-8597-65E39B1F1986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4929-C208-4BBC-98BE-7DBF2402653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574F41-FFD2-43C0-8597-65E39B1F1986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B17CB9B-8C88-4DB2-AB27-0D5D7F588DCB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877952E-CCDD-4AFF-9949-466F7ED06D27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FF261-B7BE-4775-B33F-D5F33F7695D8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B4A9CE-5058-4E74-B432-1DA472CA02E0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13F746-1E3F-41C2-A93B-38C292C30EC2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13F746-1E3F-41C2-A93B-38C292C30EC2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DFC799-1E7F-468D-9508-AEDE714F1BFF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13F746-1E3F-41C2-A93B-38C292C30EC2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E2C303-6593-4FE3-9DD0-83DB64F3111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13F746-1E3F-41C2-A93B-38C292C30EC2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63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64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65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66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67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68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69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70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6CE917-CC4B-4F38-9F62-DEAF2A47476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71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72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73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74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75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76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77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78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79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80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498770-6447-4EC3-8FD4-8A9FF18EB50A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81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82E9AE9-A478-4160-9D92-2CAAAB6BA329}" type="slidenum">
              <a:rPr lang="en-US" smtClean="0">
                <a:latin typeface="Arial" charset="0"/>
              </a:rPr>
              <a:pPr/>
              <a:t>82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83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84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85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86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87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88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89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90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EC0A3-BDC6-429C-B0A1-490E3051F33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91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92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93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9C9C40-85F9-47FE-89D2-685041DD0F92}" type="slidenum">
              <a:rPr lang="en-US" smtClean="0">
                <a:latin typeface="Arial" charset="0"/>
              </a:rPr>
              <a:pPr/>
              <a:t>94</a:t>
            </a:fld>
            <a:endParaRPr lang="en-US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373FED-79B3-4FAD-B962-55D853AA2A5D}" type="slidenum">
              <a:rPr lang="en-US" smtClean="0">
                <a:latin typeface="Arial" charset="0"/>
              </a:rPr>
              <a:pPr/>
              <a:t>95</a:t>
            </a:fld>
            <a:endParaRPr lang="en-US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C85F30A-325E-44BC-97B7-F3EA283FF9DF}" type="slidenum">
              <a:rPr lang="en-US" smtClean="0">
                <a:latin typeface="Arial" charset="0"/>
              </a:rPr>
              <a:pPr/>
              <a:t>96</a:t>
            </a:fld>
            <a:endParaRPr lang="en-US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7DA078-C6E2-4CB2-8AA8-EAFFD450C250}" type="slidenum">
              <a:rPr lang="en-US" smtClean="0">
                <a:latin typeface="Arial" charset="0"/>
              </a:rPr>
              <a:pPr/>
              <a:t>97</a:t>
            </a:fld>
            <a:endParaRPr lang="en-US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F812024-8627-4E07-B6A6-D140895DE782}" type="slidenum">
              <a:rPr lang="en-US" smtClean="0">
                <a:latin typeface="Arial" charset="0"/>
              </a:rPr>
              <a:pPr/>
              <a:t>98</a:t>
            </a:fld>
            <a:endParaRPr lang="en-US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1EDAA37-F2FE-4C35-BC51-A4606DC54790}" type="slidenum">
              <a:rPr lang="en-US" smtClean="0">
                <a:latin typeface="Arial" charset="0"/>
              </a:rPr>
              <a:pPr/>
              <a:t>99</a:t>
            </a:fld>
            <a:endParaRPr lang="en-US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BA53214-CC20-45AB-B574-2FC31E3FC8AC}" type="slidenum">
              <a:rPr lang="en-US" smtClean="0">
                <a:latin typeface="Arial" charset="0"/>
              </a:rPr>
              <a:pPr/>
              <a:t>100</a:t>
            </a:fld>
            <a:endParaRPr lang="en-US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99915"/>
            <a:ext cx="7406640" cy="122682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541720"/>
            <a:ext cx="7406640" cy="14605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178168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120847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866"/>
            <a:ext cx="1828800" cy="48762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5"/>
            <a:ext cx="68580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166937"/>
            <a:ext cx="6400800" cy="1905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89000"/>
            <a:ext cx="6400800" cy="1258093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345547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288225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0280"/>
            <a:ext cx="8229600" cy="9525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715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48"/>
            <a:ext cx="3810000" cy="968375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72470"/>
            <a:ext cx="3810000" cy="58208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8000"/>
            <a:ext cx="8153400" cy="3327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89000"/>
            <a:ext cx="2743200" cy="16510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889000"/>
            <a:ext cx="4572000" cy="3810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952503"/>
            <a:ext cx="4419600" cy="2928776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95284"/>
            <a:ext cx="685800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80655"/>
            <a:ext cx="649224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4419600" cy="635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79935"/>
            <a:ext cx="1638887" cy="1365739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7585"/>
            <a:ext cx="1702191" cy="141849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879231"/>
            <a:ext cx="1125717" cy="918853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5"/>
            <a:ext cx="8131127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9525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206500"/>
            <a:ext cx="7498080" cy="4000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5254625"/>
            <a:ext cx="2133600" cy="396875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6/26/17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5254625"/>
            <a:ext cx="2895600" cy="3968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5254625"/>
            <a:ext cx="457200" cy="396875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333500"/>
            <a:ext cx="4800600" cy="42545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b="1" dirty="0"/>
              <a:t>Learning Objectives:</a:t>
            </a:r>
            <a:endParaRPr lang="en-US" sz="2800" dirty="0"/>
          </a:p>
          <a:p>
            <a:pPr eaLnBrk="1" hangingPunct="1">
              <a:defRPr/>
            </a:pPr>
            <a:r>
              <a:rPr lang="en-US" sz="2400" dirty="0"/>
              <a:t>After completing this Module </a:t>
            </a:r>
          </a:p>
          <a:p>
            <a:pPr eaLnBrk="1" hangingPunct="1">
              <a:defRPr/>
            </a:pPr>
            <a:r>
              <a:rPr lang="en-US" sz="2400" dirty="0"/>
              <a:t>you will be able to:</a:t>
            </a:r>
          </a:p>
          <a:p>
            <a:pPr marL="484632" indent="-457200" eaLnBrk="1" hangingPunct="1">
              <a:buFontTx/>
              <a:buChar char="-"/>
              <a:defRPr/>
            </a:pPr>
            <a:r>
              <a:rPr lang="en-US" sz="2400" dirty="0"/>
              <a:t>Define the balance sheet equation</a:t>
            </a:r>
          </a:p>
          <a:p>
            <a:pPr marL="484632" indent="-457200" eaLnBrk="1" hangingPunct="1">
              <a:buFontTx/>
              <a:buChar char="-"/>
              <a:defRPr/>
            </a:pPr>
            <a:r>
              <a:rPr lang="en-US" sz="2400" dirty="0"/>
              <a:t>Evaluate assets in terms of liquidity </a:t>
            </a:r>
            <a:r>
              <a:rPr lang="en-US" sz="2400" dirty="0" smtClean="0"/>
              <a:t>and </a:t>
            </a:r>
            <a:r>
              <a:rPr lang="en-US" sz="2400" dirty="0"/>
              <a:t>their value  </a:t>
            </a:r>
          </a:p>
          <a:p>
            <a:pPr marL="484632" indent="-457200" eaLnBrk="1" hangingPunct="1">
              <a:buFontTx/>
              <a:buChar char="-"/>
              <a:defRPr/>
            </a:pPr>
            <a:r>
              <a:rPr lang="en-US" sz="2400" dirty="0"/>
              <a:t>Explain the difference between current, fixed </a:t>
            </a:r>
            <a:r>
              <a:rPr lang="en-US" sz="2400" dirty="0" smtClean="0"/>
              <a:t>and </a:t>
            </a:r>
            <a:r>
              <a:rPr lang="en-US" sz="2400" dirty="0"/>
              <a:t>non-current assets</a:t>
            </a:r>
          </a:p>
          <a:p>
            <a:pPr marL="484632" indent="-457200" eaLnBrk="1" hangingPunct="1">
              <a:buFontTx/>
              <a:buChar char="-"/>
              <a:defRPr/>
            </a:pPr>
            <a:r>
              <a:rPr lang="en-US" sz="2400" dirty="0"/>
              <a:t>Identify liabilities </a:t>
            </a:r>
            <a:r>
              <a:rPr lang="en-US" sz="2400" dirty="0" smtClean="0"/>
              <a:t>and </a:t>
            </a:r>
            <a:r>
              <a:rPr lang="en-US" sz="2400" dirty="0"/>
              <a:t>their types  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84300" y="762000"/>
            <a:ext cx="7772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dirty="0" smtClean="0"/>
              <a:t> Balance </a:t>
            </a:r>
            <a:r>
              <a:rPr lang="en-US" dirty="0"/>
              <a:t>Sheet  Analysis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3076" name="Content Placeholder 4" descr="compassPencilRuler_bg.png"/>
          <p:cNvPicPr>
            <a:picLocks noChangeAspect="1"/>
          </p:cNvPicPr>
          <p:nvPr/>
        </p:nvPicPr>
        <p:blipFill>
          <a:blip r:embed="rId3" cstate="print">
            <a:lum bright="28000" contrast="-64000"/>
          </a:blip>
          <a:srcRect/>
          <a:stretch>
            <a:fillRect/>
          </a:stretch>
        </p:blipFill>
        <p:spPr bwMode="auto">
          <a:xfrm>
            <a:off x="5943600" y="1905000"/>
            <a:ext cx="3200400" cy="3810000"/>
          </a:xfrm>
          <a:prstGeom prst="rect">
            <a:avLst/>
          </a:prstGeom>
          <a:noFill/>
          <a:ln w="50800" cmpd="dbl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162800" cy="2667000"/>
          </a:xfrm>
        </p:spPr>
        <p:txBody>
          <a:bodyPr>
            <a:normAutofit lnSpcReduction="10000"/>
          </a:bodyPr>
          <a:lstStyle/>
          <a:p>
            <a:pPr marL="685800" indent="-685800" algn="l" eaLnBrk="1" hangingPunct="1">
              <a:buFontTx/>
              <a:buNone/>
              <a:defRPr/>
            </a:pPr>
            <a:r>
              <a:rPr lang="en-US" sz="2800" b="1" i="1" dirty="0"/>
              <a:t>The balance sheet evaluation is an 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b="1" i="1" dirty="0"/>
              <a:t>assessment of the value </a:t>
            </a:r>
            <a:r>
              <a:rPr lang="en-US" sz="2800" b="1" i="1" dirty="0" smtClean="0"/>
              <a:t>and </a:t>
            </a:r>
            <a:r>
              <a:rPr lang="en-US" sz="2800" b="1" i="1" dirty="0"/>
              <a:t>liquidity of the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b="1" i="1" dirty="0"/>
              <a:t>assets. 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 sz="2800" b="1" i="1" dirty="0"/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400" dirty="0"/>
              <a:t>How do we assess the Company’s liquidity?</a:t>
            </a:r>
          </a:p>
          <a:p>
            <a:pPr marL="685800" indent="-685800">
              <a:defRPr/>
            </a:pPr>
            <a:r>
              <a:rPr lang="en-US" sz="2400" b="1" i="1" dirty="0"/>
              <a:t>Assets: Listed on descending order of</a:t>
            </a:r>
          </a:p>
          <a:p>
            <a:pPr marL="685800" indent="-685800">
              <a:defRPr/>
            </a:pPr>
            <a:r>
              <a:rPr lang="en-US" sz="2400" b="1" i="1" dirty="0"/>
              <a:t>liquidity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 sz="2400" dirty="0"/>
          </a:p>
          <a:p>
            <a:pPr marL="685800" indent="-685800" algn="l" eaLnBrk="1" hangingPunct="1">
              <a:buFontTx/>
              <a:buNone/>
              <a:defRPr/>
            </a:pPr>
            <a:endParaRPr lang="en-US" sz="2400" dirty="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0"/>
            <a:ext cx="77724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dirty="0" smtClean="0"/>
              <a:t> Balance </a:t>
            </a:r>
            <a:r>
              <a:rPr lang="en-US" dirty="0"/>
              <a:t>Sheet  Analysis</a:t>
            </a:r>
            <a:endParaRPr lang="en-US" sz="36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9685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b="1"/>
              <a:t>Liabilities: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A way to measure this participation is via leverage ratio (Ratio Analysis)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 sz="2800"/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/>
              <a:t>	Leverage ratio= Total liabilities/Total Net Worth</a:t>
            </a:r>
          </a:p>
          <a:p>
            <a:pPr marL="685800" indent="-685800" algn="l" eaLnBrk="1" hangingPunct="1">
              <a:defRPr/>
            </a:pPr>
            <a:endParaRPr lang="en-US" sz="4000" b="1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381000"/>
            <a:ext cx="7010400" cy="1841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25769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68500"/>
            <a:ext cx="7467600" cy="3111500"/>
          </a:xfrm>
        </p:spPr>
        <p:txBody>
          <a:bodyPr/>
          <a:lstStyle/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r>
              <a:rPr lang="en-US" b="1"/>
              <a:t>Classification of Liabilities</a:t>
            </a:r>
            <a:r>
              <a:rPr lang="en-US"/>
              <a:t>: 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/>
              <a:t>Current: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400"/>
              <a:t>Expected to be satisfied or liquidated within the normal course of business (12 months or less)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endParaRPr lang="en-US"/>
          </a:p>
          <a:p>
            <a:pPr marL="685800" indent="-685800" algn="l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086600" cy="15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53138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206500"/>
            <a:ext cx="7391400" cy="3111500"/>
          </a:xfrm>
        </p:spPr>
        <p:txBody>
          <a:bodyPr/>
          <a:lstStyle/>
          <a:p>
            <a:pPr marL="685800" indent="-685800" algn="l" eaLnBrk="1" hangingPunct="1">
              <a:buFontTx/>
              <a:buNone/>
              <a:defRPr/>
            </a:pPr>
            <a:r>
              <a:rPr lang="en-US" b="1"/>
              <a:t>Classification of Liabilities: 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/>
              <a:t> </a:t>
            </a:r>
            <a:r>
              <a:rPr lang="en-US" sz="3200"/>
              <a:t>2. Non-Current</a:t>
            </a:r>
            <a:r>
              <a:rPr lang="en-US"/>
              <a:t>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/>
              <a:t>Expected to be satisfied or liquidated in a longer period of time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62050" y="508000"/>
            <a:ext cx="7239000" cy="635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88014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968500"/>
            <a:ext cx="7239000" cy="3111500"/>
          </a:xfrm>
        </p:spPr>
        <p:txBody>
          <a:bodyPr/>
          <a:lstStyle/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/>
              <a:t>Liabilities: (</a:t>
            </a:r>
            <a:r>
              <a:rPr lang="en-US" sz="2800" dirty="0"/>
              <a:t>Current)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 dirty="0"/>
              <a:t>Accounts Payable: Also called “Trade credit”.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 dirty="0"/>
              <a:t>Review the normal credit terms obtained from </a:t>
            </a:r>
            <a:r>
              <a:rPr lang="en-US" sz="2800"/>
              <a:t>vendors </a:t>
            </a:r>
            <a:r>
              <a:rPr lang="en-US" sz="2800" smtClean="0"/>
              <a:t>and </a:t>
            </a:r>
            <a:r>
              <a:rPr lang="en-US" sz="2800" dirty="0"/>
              <a:t>compared against assessment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 marL="685800" indent="-685800" algn="l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dirty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239000" cy="139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68500"/>
            <a:ext cx="7467600" cy="3111500"/>
          </a:xfrm>
        </p:spPr>
        <p:txBody>
          <a:bodyPr/>
          <a:lstStyle/>
          <a:p>
            <a:pPr marL="685800" indent="-685800" algn="l" eaLnBrk="1" hangingPunct="1">
              <a:buFontTx/>
              <a:buNone/>
              <a:defRPr/>
            </a:pPr>
            <a:r>
              <a:rPr lang="en-US" b="1"/>
              <a:t>Equity: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Considered owners’ investment in the business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Stockholders, like debtors have a claim against the company’s assets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In a bankruptcy scenario the owners usually have a residual claim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239000" cy="1841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9"/>
          <p:cNvSpPr txBox="1">
            <a:spLocks noChangeArrowheads="1"/>
          </p:cNvSpPr>
          <p:nvPr/>
        </p:nvSpPr>
        <p:spPr bwMode="auto">
          <a:xfrm>
            <a:off x="457200" y="1143000"/>
            <a:ext cx="62484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7391400" cy="706438"/>
          </a:xfrm>
        </p:spPr>
        <p:txBody>
          <a:bodyPr anchor="b"/>
          <a:lstStyle/>
          <a:p>
            <a:pPr>
              <a:defRPr/>
            </a:pPr>
            <a:r>
              <a:rPr lang="en-US" sz="2400" dirty="0" smtClean="0"/>
              <a:t>Balance </a:t>
            </a:r>
            <a:r>
              <a:rPr lang="en-US" sz="2400" dirty="0"/>
              <a:t>Sheet  Analysis</a:t>
            </a:r>
            <a:endParaRPr lang="en-US" altLang="zh-TW" sz="2400" b="1" dirty="0">
              <a:ea typeface="新細明體" pitchFamily="18" charset="-12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88409668"/>
              </p:ext>
            </p:extLst>
          </p:nvPr>
        </p:nvGraphicFramePr>
        <p:xfrm>
          <a:off x="1066800" y="2222500"/>
          <a:ext cx="3657600" cy="298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44514471"/>
              </p:ext>
            </p:extLst>
          </p:nvPr>
        </p:nvGraphicFramePr>
        <p:xfrm>
          <a:off x="4953000" y="2349500"/>
          <a:ext cx="3962400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9269" name="Text Box 7"/>
          <p:cNvSpPr txBox="1">
            <a:spLocks noChangeArrowheads="1"/>
          </p:cNvSpPr>
          <p:nvPr/>
        </p:nvSpPr>
        <p:spPr bwMode="auto">
          <a:xfrm>
            <a:off x="3048000" y="1029868"/>
            <a:ext cx="2819400" cy="584776"/>
          </a:xfrm>
          <a:prstGeom prst="rect">
            <a:avLst/>
          </a:prstGeom>
          <a:solidFill>
            <a:srgbClr val="A8C0E0"/>
          </a:solidFill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3200" b="1">
                <a:ln>
                  <a:solidFill>
                    <a:schemeClr val="accent3"/>
                  </a:solidFill>
                </a:ln>
                <a:solidFill>
                  <a:srgbClr val="5F93C3"/>
                </a:solidFill>
                <a:ea typeface="新細明體" pitchFamily="18" charset="-120"/>
              </a:rPr>
              <a:t>Creditors</a:t>
            </a:r>
            <a:endParaRPr lang="en-US" altLang="zh-TW" sz="3200" b="1">
              <a:ln>
                <a:solidFill>
                  <a:schemeClr val="accent3"/>
                </a:solidFill>
              </a:ln>
              <a:solidFill>
                <a:srgbClr val="5F93C3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H="1">
            <a:off x="2743200" y="1714500"/>
            <a:ext cx="533400" cy="444500"/>
          </a:xfrm>
          <a:prstGeom prst="line">
            <a:avLst/>
          </a:prstGeom>
          <a:noFill/>
          <a:ln w="50800" cmpd="dbl">
            <a:solidFill>
              <a:srgbClr val="3A619A"/>
            </a:solidFill>
            <a:round/>
            <a:headEnd/>
            <a:tailEnd type="stealth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5715000" y="1714500"/>
            <a:ext cx="533400" cy="444500"/>
          </a:xfrm>
          <a:prstGeom prst="line">
            <a:avLst/>
          </a:prstGeom>
          <a:noFill/>
          <a:ln w="50800" cmpd="dbl">
            <a:solidFill>
              <a:srgbClr val="00B0F0"/>
            </a:solidFill>
            <a:round/>
            <a:headEnd/>
            <a:tailEnd type="stealth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68500"/>
            <a:ext cx="7467600" cy="3111500"/>
          </a:xfrm>
        </p:spPr>
        <p:txBody>
          <a:bodyPr>
            <a:normAutofit lnSpcReduction="10000"/>
          </a:bodyPr>
          <a:lstStyle/>
          <a:p>
            <a:pPr marL="685800" indent="-685800" algn="l" eaLnBrk="1" hangingPunct="1">
              <a:buFontTx/>
              <a:buNone/>
              <a:defRPr/>
            </a:pPr>
            <a:r>
              <a:rPr lang="en-US" b="1" dirty="0"/>
              <a:t>Ability to honor debt obligations:</a:t>
            </a:r>
          </a:p>
          <a:p>
            <a:pPr marL="0" algn="l" eaLnBrk="1" hangingPunct="1">
              <a:defRPr/>
            </a:pPr>
            <a:r>
              <a:rPr lang="en-US" sz="2800" dirty="0"/>
              <a:t>Assess Liquidity: Ability to meet short term obligations:</a:t>
            </a:r>
          </a:p>
          <a:p>
            <a:pPr marL="1115568" lvl="1" indent="-685800" algn="l">
              <a:buFontTx/>
              <a:buChar char="•"/>
              <a:defRPr/>
            </a:pPr>
            <a:r>
              <a:rPr lang="en-US" sz="3000" dirty="0"/>
              <a:t>Concentrate on current cash flows</a:t>
            </a:r>
          </a:p>
          <a:p>
            <a:pPr marL="1115568" lvl="1" indent="-685800" algn="l">
              <a:buFontTx/>
              <a:buChar char="•"/>
              <a:defRPr/>
            </a:pPr>
            <a:r>
              <a:rPr lang="en-US" sz="3000" dirty="0"/>
              <a:t>Assess the make of current </a:t>
            </a:r>
            <a:r>
              <a:rPr lang="en-US" sz="3000"/>
              <a:t>assets </a:t>
            </a:r>
            <a:r>
              <a:rPr lang="en-US" sz="3000" smtClean="0"/>
              <a:t>and </a:t>
            </a:r>
            <a:r>
              <a:rPr lang="en-US" sz="3000" dirty="0"/>
              <a:t>current liabilities</a:t>
            </a:r>
          </a:p>
          <a:p>
            <a:pPr marL="1115568" lvl="1" indent="-685800" algn="l">
              <a:buFontTx/>
              <a:buChar char="•"/>
              <a:defRPr/>
            </a:pPr>
            <a:r>
              <a:rPr lang="en-US" sz="3000" dirty="0"/>
              <a:t>Evaluate the level of liquidity of the assets</a:t>
            </a:r>
          </a:p>
          <a:p>
            <a:pPr marL="1115568" lvl="1" indent="-685800" algn="l">
              <a:buFontTx/>
              <a:buChar char="•"/>
              <a:defRPr/>
            </a:pPr>
            <a:endParaRPr lang="en-US" sz="3000" dirty="0"/>
          </a:p>
          <a:p>
            <a:pPr marL="1115568" lvl="1" indent="-685800" algn="l">
              <a:buFontTx/>
              <a:buChar char="•"/>
              <a:defRPr/>
            </a:pPr>
            <a:endParaRPr lang="en-US" sz="3000" dirty="0"/>
          </a:p>
          <a:p>
            <a:pPr marL="1115568" lvl="1" indent="-685800" algn="l">
              <a:buFontTx/>
              <a:buChar char="•"/>
              <a:defRPr/>
            </a:pPr>
            <a:endParaRPr lang="en-US" sz="3000" dirty="0"/>
          </a:p>
          <a:p>
            <a:pPr marL="1115568" lvl="1" indent="-685800" algn="l">
              <a:buFontTx/>
              <a:buChar char="•"/>
              <a:defRPr/>
            </a:pPr>
            <a:endParaRPr lang="en-US" sz="3000" dirty="0"/>
          </a:p>
          <a:p>
            <a:pPr marL="1115568" lvl="1" indent="-685800" algn="l">
              <a:buFontTx/>
              <a:buChar char="•"/>
              <a:defRPr/>
            </a:pPr>
            <a:endParaRPr lang="en-US" sz="3000" dirty="0"/>
          </a:p>
          <a:p>
            <a:pPr marL="685800" indent="-685800" algn="l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635000"/>
            <a:ext cx="72390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42274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68500"/>
            <a:ext cx="74676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buFontTx/>
              <a:buNone/>
              <a:defRPr/>
            </a:pPr>
            <a:r>
              <a:rPr lang="en-US" b="1"/>
              <a:t>Ability to honor debt obligations:</a:t>
            </a:r>
          </a:p>
          <a:p>
            <a:pPr marL="0" algn="l" eaLnBrk="1" hangingPunct="1">
              <a:defRPr/>
            </a:pPr>
            <a:r>
              <a:rPr lang="en-US" sz="2800"/>
              <a:t>Assess Solvency:  Ability to meet long term obligations:</a:t>
            </a:r>
          </a:p>
          <a:p>
            <a:pPr marL="1115568" lvl="1" indent="-685800" algn="l">
              <a:buFontTx/>
              <a:buChar char="•"/>
              <a:defRPr/>
            </a:pPr>
            <a:r>
              <a:rPr lang="en-US" sz="3000"/>
              <a:t>Focus on Long term profitability</a:t>
            </a:r>
          </a:p>
          <a:p>
            <a:pPr marL="1115568" lvl="1" indent="-685800" algn="l">
              <a:buFontTx/>
              <a:buChar char="•"/>
              <a:defRPr/>
            </a:pPr>
            <a:r>
              <a:rPr lang="en-US" sz="3000"/>
              <a:t>Evaluate the company’s capital structure</a:t>
            </a:r>
          </a:p>
          <a:p>
            <a:pPr marL="1115568" lvl="1" indent="-685800" algn="l">
              <a:buFontTx/>
              <a:buChar char="•"/>
              <a:defRPr/>
            </a:pPr>
            <a:endParaRPr lang="en-US" sz="3000"/>
          </a:p>
          <a:p>
            <a:pPr marL="1115568" lvl="1" indent="-685800" algn="l">
              <a:buFontTx/>
              <a:buChar char="•"/>
              <a:defRPr/>
            </a:pPr>
            <a:endParaRPr lang="en-US" sz="3000"/>
          </a:p>
          <a:p>
            <a:pPr marL="1115568" lvl="1" indent="-685800" algn="l">
              <a:buFontTx/>
              <a:buChar char="•"/>
              <a:defRPr/>
            </a:pPr>
            <a:endParaRPr lang="en-US" sz="3000"/>
          </a:p>
          <a:p>
            <a:pPr marL="1115568" lvl="1" indent="-685800" algn="l">
              <a:buFontTx/>
              <a:buChar char="•"/>
              <a:defRPr/>
            </a:pPr>
            <a:endParaRPr lang="en-US" sz="3000"/>
          </a:p>
          <a:p>
            <a:pPr marL="1115568" lvl="1" indent="-685800" algn="l">
              <a:buFontTx/>
              <a:buChar char="•"/>
              <a:defRPr/>
            </a:pPr>
            <a:endParaRPr lang="en-US" sz="3000"/>
          </a:p>
          <a:p>
            <a:pPr marL="685800" indent="-685800" algn="l" eaLnBrk="1" hangingPunct="1">
              <a:buFontTx/>
              <a:buNone/>
              <a:defRPr/>
            </a:pPr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239000" cy="1841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84783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587500"/>
            <a:ext cx="7315200" cy="3492500"/>
          </a:xfrm>
        </p:spPr>
        <p:txBody>
          <a:bodyPr/>
          <a:lstStyle/>
          <a:p>
            <a:pPr marL="685800" indent="-685800" algn="l" eaLnBrk="1" hangingPunct="1">
              <a:buFontTx/>
              <a:buNone/>
              <a:defRPr/>
            </a:pPr>
            <a:r>
              <a:rPr lang="en-US" sz="3200" b="1" dirty="0"/>
              <a:t>Liabilities: (</a:t>
            </a:r>
            <a:r>
              <a:rPr lang="en-US" sz="3200" dirty="0"/>
              <a:t>Current)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dirty="0"/>
              <a:t>Review the normal credit terms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dirty="0"/>
              <a:t>obtained from </a:t>
            </a:r>
            <a:r>
              <a:rPr lang="en-US" sz="2800"/>
              <a:t>vendors </a:t>
            </a:r>
            <a:r>
              <a:rPr lang="en-US" sz="2800" smtClean="0"/>
              <a:t>and </a:t>
            </a:r>
            <a:r>
              <a:rPr lang="en-US" sz="2800" dirty="0"/>
              <a:t>compared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dirty="0"/>
              <a:t>against assessment (Ratio Analysis)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dirty="0"/>
              <a:t>A/P Days </a:t>
            </a:r>
            <a:r>
              <a:rPr lang="en-US" sz="2800"/>
              <a:t>on </a:t>
            </a:r>
            <a:r>
              <a:rPr lang="en-US" sz="2800" smtClean="0"/>
              <a:t>Hand </a:t>
            </a:r>
            <a:r>
              <a:rPr lang="en-US" sz="2800" dirty="0"/>
              <a:t>(DOH) =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dirty="0"/>
              <a:t>Accounts Payable/Cost of Good Sold X 365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952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31097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33501"/>
          <a:ext cx="8229600" cy="3775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0420" name="Straight Arrow Connector 7"/>
          <p:cNvCxnSpPr>
            <a:cxnSpLocks noChangeShapeType="1"/>
          </p:cNvCxnSpPr>
          <p:nvPr/>
        </p:nvCxnSpPr>
        <p:spPr bwMode="auto">
          <a:xfrm flipV="1">
            <a:off x="3581400" y="2095500"/>
            <a:ext cx="1828800" cy="1206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1" name="TextBox 8"/>
          <p:cNvSpPr txBox="1">
            <a:spLocks noChangeArrowheads="1"/>
          </p:cNvSpPr>
          <p:nvPr/>
        </p:nvSpPr>
        <p:spPr bwMode="auto">
          <a:xfrm>
            <a:off x="3581400" y="2413000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Trade Terms</a:t>
            </a:r>
          </a:p>
        </p:txBody>
      </p:sp>
    </p:spTree>
    <p:extLst>
      <p:ext uri="{BB962C8B-B14F-4D97-AF65-F5344CB8AC3E}">
        <p14:creationId xmlns:p14="http://schemas.microsoft.com/office/powerpoint/2010/main" val="55823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968500"/>
            <a:ext cx="72390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</a:t>
            </a:r>
          </a:p>
          <a:p>
            <a:pPr marL="685800" indent="-685800" algn="l" eaLnBrk="1" hangingPunct="1">
              <a:buFontTx/>
              <a:buAutoNum type="arabicPeriod"/>
              <a:defRPr/>
            </a:pPr>
            <a:r>
              <a:rPr lang="en-US" sz="3200"/>
              <a:t>Current:</a:t>
            </a:r>
          </a:p>
          <a:p>
            <a:pPr marL="685800" indent="-685800" algn="l" eaLnBrk="1" hangingPunct="1">
              <a:buFontTx/>
              <a:buAutoNum type="arabicPeriod"/>
              <a:defRPr/>
            </a:pPr>
            <a:r>
              <a:rPr lang="en-US" sz="3200"/>
              <a:t>Non-Current 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1079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26600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Balance </a:t>
            </a:r>
            <a:r>
              <a:rPr lang="en-US" sz="4000" dirty="0"/>
              <a:t>Sheet  Analysis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2794000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Creditors lend funds to a company in return for a promise to pay.</a:t>
            </a:r>
          </a:p>
          <a:p>
            <a:pPr>
              <a:defRPr/>
            </a:pPr>
            <a:r>
              <a:rPr lang="en-US" dirty="0"/>
              <a:t>In most cases the payment of the obligation includes the </a:t>
            </a:r>
            <a:r>
              <a:rPr lang="en-US"/>
              <a:t>principal </a:t>
            </a:r>
            <a:r>
              <a:rPr lang="en-US" smtClean="0"/>
              <a:t>and </a:t>
            </a:r>
            <a:r>
              <a:rPr lang="en-US" dirty="0"/>
              <a:t>interest</a:t>
            </a:r>
          </a:p>
        </p:txBody>
      </p:sp>
    </p:spTree>
    <p:extLst>
      <p:ext uri="{BB962C8B-B14F-4D97-AF65-F5344CB8AC3E}">
        <p14:creationId xmlns:p14="http://schemas.microsoft.com/office/powerpoint/2010/main" val="2872590460"/>
      </p:ext>
    </p:extLst>
  </p:cSld>
  <p:clrMapOvr>
    <a:masterClrMapping/>
  </p:clrMapOvr>
  <p:transition xmlns:p14="http://schemas.microsoft.com/office/powerpoint/2010/main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Balance </a:t>
            </a:r>
            <a:r>
              <a:rPr lang="en-US" sz="4000" dirty="0"/>
              <a:t>Sheet  Analysis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066800" y="1206500"/>
            <a:ext cx="7866888" cy="4000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/>
              <a:t>content </a:t>
            </a:r>
            <a:r>
              <a:rPr lang="en-US" sz="2800" smtClean="0"/>
              <a:t>and </a:t>
            </a:r>
            <a:r>
              <a:rPr lang="en-US" sz="2800" dirty="0"/>
              <a:t>focus of a credit analysis will vary depending on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Terms of the loan as described in the credit application</a:t>
            </a:r>
          </a:p>
          <a:p>
            <a:pPr lvl="1">
              <a:defRPr/>
            </a:pPr>
            <a:r>
              <a:rPr lang="en-US" dirty="0"/>
              <a:t>Type of financing: Depending on the financing need, the lender will structure the loan in either a short term credit facility or a long term loan</a:t>
            </a:r>
          </a:p>
          <a:p>
            <a:pPr lvl="1">
              <a:defRPr/>
            </a:pPr>
            <a:r>
              <a:rPr lang="en-US" dirty="0"/>
              <a:t>Purpose: This answers the question.. What is the Company going to use the proceeds of loan?</a:t>
            </a:r>
          </a:p>
        </p:txBody>
      </p:sp>
    </p:spTree>
    <p:extLst>
      <p:ext uri="{BB962C8B-B14F-4D97-AF65-F5344CB8AC3E}">
        <p14:creationId xmlns:p14="http://schemas.microsoft.com/office/powerpoint/2010/main" val="2284165334"/>
      </p:ext>
    </p:extLst>
  </p:cSld>
  <p:clrMapOvr>
    <a:masterClrMapping/>
  </p:clrMapOvr>
  <p:transition xmlns:p14="http://schemas.microsoft.com/office/powerpoint/2010/main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Balance </a:t>
            </a:r>
            <a:r>
              <a:rPr lang="en-US" sz="4000" dirty="0"/>
              <a:t>Sheet  Analysis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marL="82296" indent="0">
              <a:buNone/>
              <a:defRPr/>
            </a:pPr>
            <a:r>
              <a:rPr lang="en-US" sz="2400"/>
              <a:t>In short term financing the focus of the credit analysis will be based on the Borrower’s ….</a:t>
            </a:r>
          </a:p>
          <a:p>
            <a:pPr lvl="1">
              <a:defRPr/>
            </a:pPr>
            <a:r>
              <a:rPr lang="en-US" sz="2400"/>
              <a:t>Current financial condition</a:t>
            </a:r>
          </a:p>
          <a:p>
            <a:pPr lvl="1">
              <a:defRPr/>
            </a:pPr>
            <a:r>
              <a:rPr lang="en-US" sz="2400"/>
              <a:t>Cash Flows</a:t>
            </a:r>
          </a:p>
          <a:p>
            <a:pPr lvl="1">
              <a:defRPr/>
            </a:pPr>
            <a:r>
              <a:rPr lang="en-US" sz="2400"/>
              <a:t>Assessment of the liquidity of current assets</a:t>
            </a:r>
          </a:p>
        </p:txBody>
      </p:sp>
    </p:spTree>
    <p:extLst>
      <p:ext uri="{BB962C8B-B14F-4D97-AF65-F5344CB8AC3E}">
        <p14:creationId xmlns:p14="http://schemas.microsoft.com/office/powerpoint/2010/main" val="351785445"/>
      </p:ext>
    </p:extLst>
  </p:cSld>
  <p:clrMapOvr>
    <a:masterClrMapping/>
  </p:clrMapOvr>
  <p:transition xmlns:p14="http://schemas.microsoft.com/office/powerpoint/2010/main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Balance </a:t>
            </a:r>
            <a:r>
              <a:rPr lang="en-US" sz="4000" dirty="0"/>
              <a:t>Sheet  Analysis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marL="82296" indent="0">
              <a:buNone/>
              <a:defRPr/>
            </a:pPr>
            <a:r>
              <a:rPr lang="en-US" sz="2400" dirty="0"/>
              <a:t>In Long term financing the focus of the credit analysis will be based on the Borrower’s ….</a:t>
            </a:r>
          </a:p>
          <a:p>
            <a:pPr lvl="1">
              <a:defRPr/>
            </a:pPr>
            <a:r>
              <a:rPr lang="en-US" sz="2400" dirty="0"/>
              <a:t>Detailed </a:t>
            </a:r>
            <a:r>
              <a:rPr lang="en-US" sz="2400"/>
              <a:t>Analysis </a:t>
            </a:r>
            <a:r>
              <a:rPr lang="en-US" sz="2400" smtClean="0"/>
              <a:t>and </a:t>
            </a:r>
            <a:r>
              <a:rPr lang="en-US" sz="2400" dirty="0"/>
              <a:t>evaluation of the Company’s</a:t>
            </a:r>
          </a:p>
          <a:p>
            <a:pPr lvl="1">
              <a:defRPr/>
            </a:pPr>
            <a:r>
              <a:rPr lang="en-US" sz="2400" dirty="0"/>
              <a:t>a. Financial results for a minimum of three (3) years</a:t>
            </a:r>
          </a:p>
          <a:p>
            <a:pPr lvl="1">
              <a:defRPr/>
            </a:pPr>
            <a:r>
              <a:rPr lang="en-US" sz="2400" dirty="0"/>
              <a:t>b. Liquidity Assessment</a:t>
            </a:r>
          </a:p>
          <a:p>
            <a:pPr lvl="1">
              <a:defRPr/>
            </a:pPr>
            <a:r>
              <a:rPr lang="en-US" sz="2400" dirty="0"/>
              <a:t>Detailed Forward  Analysis (Projections)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78395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68500"/>
            <a:ext cx="74676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</a:t>
            </a:r>
          </a:p>
          <a:p>
            <a:pPr marL="685800" indent="-685800" algn="l" eaLnBrk="1" hangingPunct="1">
              <a:buFontTx/>
              <a:buAutoNum type="arabicPeriod"/>
              <a:defRPr/>
            </a:pPr>
            <a:r>
              <a:rPr lang="en-US" sz="3200"/>
              <a:t>Current: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Assets which under the normal course of business will convert into cash.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Time period is usually one (1) year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429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51000"/>
            <a:ext cx="7467600" cy="3429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/>
              <a:t>The four (4) primary current assets are: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Cash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Marketable Securities also called short term investments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Inventory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391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51000"/>
            <a:ext cx="7467600" cy="3429000"/>
          </a:xfrm>
        </p:spPr>
        <p:txBody>
          <a:bodyPr>
            <a:normAutofit lnSpcReduction="10000"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 dirty="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 dirty="0"/>
              <a:t>Cash: </a:t>
            </a:r>
          </a:p>
          <a:p>
            <a:pPr marL="0" algn="l" eaLnBrk="1" hangingPunct="1">
              <a:defRPr/>
            </a:pPr>
            <a:r>
              <a:rPr lang="en-US" sz="2800" dirty="0"/>
              <a:t>-   Companies maintain cash in different forms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 dirty="0"/>
              <a:t>In certain situations the cash be restricted </a:t>
            </a:r>
            <a:r>
              <a:rPr lang="en-US" sz="2800" dirty="0" smtClean="0"/>
              <a:t>and </a:t>
            </a:r>
            <a:r>
              <a:rPr lang="en-US" sz="2800" dirty="0"/>
              <a:t>used for a specific purpose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 dirty="0"/>
              <a:t>The time elapsed between the disbursement </a:t>
            </a:r>
            <a:r>
              <a:rPr lang="en-US" sz="2800" dirty="0" smtClean="0"/>
              <a:t>and </a:t>
            </a:r>
            <a:r>
              <a:rPr lang="en-US" sz="2800" dirty="0"/>
              <a:t>collection of cash assist in determining the company’s cash requirements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685800" indent="-685800" algn="l" eaLnBrk="1" hangingPunct="1">
              <a:buFontTx/>
              <a:buNone/>
              <a:defRPr/>
            </a:pPr>
            <a:endParaRPr lang="en-US" sz="3200" dirty="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181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510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/>
              <a:t>Cash: 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It is represented often by deposits in a bank’s checking account available to be used in a company’s operations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Deposits could also be maintained in interest bearing accounts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953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510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 dirty="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 dirty="0"/>
              <a:t>Cash: 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 dirty="0"/>
              <a:t>Cash overdrafts are not considered cash but unsecured loans </a:t>
            </a:r>
            <a:r>
              <a:rPr lang="en-US" sz="2800" dirty="0" smtClean="0"/>
              <a:t>and </a:t>
            </a:r>
            <a:r>
              <a:rPr lang="en-US" sz="2800" dirty="0"/>
              <a:t>should be treated as a current liability.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685800" indent="-685800" algn="l" eaLnBrk="1" hangingPunct="1">
              <a:buFontTx/>
              <a:buNone/>
              <a:defRPr/>
            </a:pPr>
            <a:endParaRPr lang="en-US" sz="3200" dirty="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279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510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/>
              <a:t>Marketable Securities: 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Also defined as short term investments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Its value is an important component in the lending decision especially if the investments will be considered as collateral for a loan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700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510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/>
              <a:t>Marketable Securities: 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Companies temporarily invest their excess cash in US government securities or high grade commercial paper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755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510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/>
              <a:t>Marketable Securities: 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When lenders are assessing the quality of short term investments they must check if: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They are readily available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Have short term maturity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Pose limited risk of losing principal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91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333500"/>
            <a:ext cx="4800600" cy="4254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/>
              <a:t>Learning Objectives:</a:t>
            </a:r>
            <a:endParaRPr lang="en-US" sz="2800"/>
          </a:p>
          <a:p>
            <a:pPr eaLnBrk="1" hangingPunct="1">
              <a:defRPr/>
            </a:pPr>
            <a:r>
              <a:rPr lang="en-US" sz="2400"/>
              <a:t>After completing this Module </a:t>
            </a:r>
          </a:p>
          <a:p>
            <a:pPr eaLnBrk="1" hangingPunct="1">
              <a:defRPr/>
            </a:pPr>
            <a:r>
              <a:rPr lang="en-US" sz="2400"/>
              <a:t>you will be able to:</a:t>
            </a:r>
          </a:p>
          <a:p>
            <a:pPr marL="484632" indent="-457200" eaLnBrk="1" hangingPunct="1">
              <a:buFontTx/>
              <a:buChar char="-"/>
              <a:defRPr/>
            </a:pPr>
            <a:r>
              <a:rPr lang="en-US" sz="2400"/>
              <a:t>Explain the components of equity</a:t>
            </a:r>
          </a:p>
          <a:p>
            <a:pPr marL="484632" indent="-457200" eaLnBrk="1" hangingPunct="1">
              <a:buFontTx/>
              <a:buChar char="-"/>
              <a:defRPr/>
            </a:pPr>
            <a:r>
              <a:rPr lang="en-US" sz="2400"/>
              <a:t>Define key balance sheet terms  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762000"/>
            <a:ext cx="7772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dirty="0" smtClean="0"/>
              <a:t>Balance </a:t>
            </a:r>
            <a:r>
              <a:rPr lang="en-US" dirty="0"/>
              <a:t>Sheet Analysis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3076" name="Content Placeholder 4" descr="compassPencilRuler_bg.png"/>
          <p:cNvPicPr>
            <a:picLocks noChangeAspect="1"/>
          </p:cNvPicPr>
          <p:nvPr/>
        </p:nvPicPr>
        <p:blipFill>
          <a:blip r:embed="rId3" cstate="print">
            <a:lum bright="28000" contrast="-64000"/>
          </a:blip>
          <a:srcRect/>
          <a:stretch>
            <a:fillRect/>
          </a:stretch>
        </p:blipFill>
        <p:spPr bwMode="auto">
          <a:xfrm>
            <a:off x="5943600" y="1905000"/>
            <a:ext cx="3200400" cy="3810000"/>
          </a:xfrm>
          <a:prstGeom prst="rect">
            <a:avLst/>
          </a:prstGeom>
          <a:noFill/>
          <a:ln w="50800" cmpd="dbl">
            <a:solidFill>
              <a:schemeClr val="accent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55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 dirty="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 dirty="0"/>
              <a:t>Accounts Receivable: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 dirty="0"/>
              <a:t>Generated when a company sells </a:t>
            </a:r>
            <a:r>
              <a:rPr lang="en-US" sz="2800" dirty="0" smtClean="0"/>
              <a:t>merchandise </a:t>
            </a:r>
            <a:r>
              <a:rPr lang="en-US" sz="2800" dirty="0"/>
              <a:t>or provides a service on credit.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 dirty="0"/>
              <a:t>A company may provide credit terms to customers to allow the  purchasers to pay within some specific time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685800" indent="-685800" algn="l" eaLnBrk="1" hangingPunct="1">
              <a:buFontTx/>
              <a:buNone/>
              <a:defRPr/>
            </a:pPr>
            <a:endParaRPr lang="en-US" sz="3200" dirty="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171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/>
              <a:t>Accounts Receivable: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Companies also provides discounts as an incentive for early payment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As such credit sales are recorded as trade accounts receivable on the balance sheet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473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/>
              <a:t>Accounts Receivable: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/>
              <a:t>Are unpaid amounts due to sales of products or services provided as part of the company’s operations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685800" indent="-685800" algn="l" eaLnBrk="1" hangingPunct="1">
              <a:buFontTx/>
              <a:buNone/>
              <a:defRPr/>
            </a:pPr>
            <a:endParaRPr lang="en-US" sz="320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193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290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 = Liabilities + Equity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 dirty="0"/>
              <a:t>Classification of Assets: Current:</a:t>
            </a:r>
          </a:p>
          <a:p>
            <a:pPr marL="0" algn="l" eaLnBrk="1" hangingPunct="1">
              <a:defRPr/>
            </a:pPr>
            <a:r>
              <a:rPr lang="en-US" sz="2800" dirty="0"/>
              <a:t>Accounts Receivable: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 dirty="0"/>
              <a:t>The size of the Company’s accounts receivable is impacted by: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 dirty="0"/>
              <a:t>1. Amount of credit sales</a:t>
            </a:r>
          </a:p>
          <a:p>
            <a:pPr marL="457200" indent="-457200" algn="l" eaLnBrk="1" hangingPunct="1">
              <a:buFontTx/>
              <a:buChar char="-"/>
              <a:defRPr/>
            </a:pPr>
            <a:r>
              <a:rPr lang="en-US" sz="2800" dirty="0"/>
              <a:t>2. The Company’s credit terms </a:t>
            </a:r>
            <a:r>
              <a:rPr lang="en-US" sz="2800" dirty="0" smtClean="0"/>
              <a:t>and </a:t>
            </a:r>
            <a:r>
              <a:rPr lang="en-US" sz="2800" dirty="0"/>
              <a:t>collections policies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 dirty="0"/>
          </a:p>
          <a:p>
            <a:pPr marL="685800" indent="-685800" algn="l" eaLnBrk="1" hangingPunct="1">
              <a:buFontTx/>
              <a:buNone/>
              <a:defRPr/>
            </a:pPr>
            <a:endParaRPr lang="en-US" sz="3200" dirty="0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 sz="320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226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92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/>
              <a:t>In evaluating receivables we should consider….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Extent of auditors verification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Liberal credit terms may result in larger accounts receivable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973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92500"/>
          </a:xfrm>
        </p:spPr>
        <p:txBody>
          <a:bodyPr>
            <a:normAutofit fontScale="92500" lnSpcReduction="10000"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/>
              <a:t>In evaluating receivables we should consider….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Extent of auditors verification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Aging of receivables with respect to credit terms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A/R </a:t>
            </a:r>
            <a:r>
              <a:rPr lang="en-US" sz="2400" err="1"/>
              <a:t>Agings</a:t>
            </a:r>
            <a:r>
              <a:rPr lang="en-US" sz="2400"/>
              <a:t> are listings of the Company’s  customers showing the amount owed by each client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496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92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 dirty="0"/>
              <a:t>In evaluating receivables we should consider….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 dirty="0"/>
              <a:t>Amounts owed are associated </a:t>
            </a:r>
            <a:r>
              <a:rPr lang="en-US" sz="2400"/>
              <a:t>to </a:t>
            </a:r>
            <a:r>
              <a:rPr lang="en-US" sz="2400" smtClean="0"/>
              <a:t>merchandise </a:t>
            </a:r>
            <a:r>
              <a:rPr lang="en-US" sz="2400" dirty="0"/>
              <a:t>shipped or services </a:t>
            </a:r>
            <a:r>
              <a:rPr lang="en-US" sz="2400"/>
              <a:t>performed </a:t>
            </a:r>
            <a:r>
              <a:rPr lang="en-US" sz="2400" smtClean="0"/>
              <a:t>and </a:t>
            </a:r>
            <a:r>
              <a:rPr lang="en-US" sz="2400" dirty="0"/>
              <a:t>the length of time the amount </a:t>
            </a:r>
            <a:r>
              <a:rPr lang="en-US" sz="2400"/>
              <a:t>is </a:t>
            </a:r>
            <a:r>
              <a:rPr lang="en-US" sz="2400" smtClean="0"/>
              <a:t>outstanding </a:t>
            </a:r>
            <a:r>
              <a:rPr lang="en-US" sz="2400" dirty="0"/>
              <a:t>since the original billing date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9806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92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 dirty="0"/>
              <a:t>In evaluating receivables we should consider….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 dirty="0"/>
              <a:t>The accounts receivable are usually listed by days: current, 30, </a:t>
            </a:r>
            <a:r>
              <a:rPr lang="en-US" sz="2400"/>
              <a:t>60 </a:t>
            </a:r>
            <a:r>
              <a:rPr lang="en-US" sz="2400" smtClean="0"/>
              <a:t>and </a:t>
            </a:r>
            <a:r>
              <a:rPr lang="en-US" sz="2400" dirty="0"/>
              <a:t>more than 90 days old, by account.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5902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92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 err="1"/>
              <a:t>Assets:Accounts</a:t>
            </a:r>
            <a:r>
              <a:rPr lang="en-US" sz="3200" b="1" dirty="0"/>
              <a:t>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 dirty="0"/>
              <a:t>In evaluating receivables we should consider….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 dirty="0"/>
              <a:t>Lenders use this report to evaluate the quality of receivables, success of the company’s collection </a:t>
            </a:r>
            <a:r>
              <a:rPr lang="en-US" sz="2400"/>
              <a:t>efforts </a:t>
            </a:r>
            <a:r>
              <a:rPr lang="en-US" sz="2400" smtClean="0"/>
              <a:t>and </a:t>
            </a:r>
            <a:r>
              <a:rPr lang="en-US" sz="2400" dirty="0"/>
              <a:t>the quality of the accounts receivable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6504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68500"/>
            <a:ext cx="7467600" cy="3111500"/>
          </a:xfrm>
        </p:spPr>
        <p:txBody>
          <a:bodyPr>
            <a:normAutofit/>
          </a:bodyPr>
          <a:lstStyle/>
          <a:p>
            <a:r>
              <a:rPr lang="en-US" dirty="0"/>
              <a:t>In an aging accounts receivable are classified as follows: </a:t>
            </a:r>
          </a:p>
          <a:p>
            <a:r>
              <a:rPr lang="en-US" dirty="0"/>
              <a:t>Current - due within the month</a:t>
            </a:r>
          </a:p>
          <a:p>
            <a:r>
              <a:rPr lang="en-US" dirty="0"/>
              <a:t>30 days - a month overdue</a:t>
            </a:r>
          </a:p>
          <a:p>
            <a:r>
              <a:rPr lang="en-US" dirty="0"/>
              <a:t>60 days - two months overdue</a:t>
            </a:r>
          </a:p>
          <a:p>
            <a:r>
              <a:rPr lang="en-US" dirty="0"/>
              <a:t>90 days... </a:t>
            </a:r>
            <a:r>
              <a:rPr lang="en-US"/>
              <a:t>Slow </a:t>
            </a:r>
            <a:r>
              <a:rPr lang="en-US" smtClean="0"/>
              <a:t>and </a:t>
            </a:r>
            <a:r>
              <a:rPr lang="en-US" dirty="0"/>
              <a:t>if not paid in the verge of delinquency. 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381000"/>
            <a:ext cx="68580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031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905000"/>
            <a:ext cx="4572000" cy="31115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/>
              <a:t>Balance Sheet Analysis/Business Considerations</a:t>
            </a:r>
            <a:endParaRPr lang="en-US" sz="2800"/>
          </a:p>
          <a:p>
            <a:pPr eaLnBrk="1" hangingPunct="1">
              <a:defRPr/>
            </a:pPr>
            <a:r>
              <a:rPr lang="en-US" sz="2800"/>
              <a:t>Asset Analysis</a:t>
            </a:r>
          </a:p>
          <a:p>
            <a:pPr eaLnBrk="1" hangingPunct="1">
              <a:defRPr/>
            </a:pPr>
            <a:r>
              <a:rPr lang="en-US" sz="2800"/>
              <a:t>Liability Analysis</a:t>
            </a:r>
          </a:p>
          <a:p>
            <a:pPr eaLnBrk="1" hangingPunct="1">
              <a:defRPr/>
            </a:pPr>
            <a:r>
              <a:rPr lang="en-US" sz="2800"/>
              <a:t>Equity (Net Worth)           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444500"/>
            <a:ext cx="77724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 </a:t>
            </a:r>
            <a:r>
              <a:rPr lang="en-US" sz="3200" dirty="0"/>
              <a:t>Balance Sheet  Analysis </a:t>
            </a:r>
            <a:endParaRPr lang="en-US" sz="3600" dirty="0"/>
          </a:p>
        </p:txBody>
      </p:sp>
      <p:pic>
        <p:nvPicPr>
          <p:cNvPr id="3076" name="Content Placeholder 4" descr="compassPencilRuler_bg.png"/>
          <p:cNvPicPr>
            <a:picLocks noChangeAspect="1"/>
          </p:cNvPicPr>
          <p:nvPr/>
        </p:nvPicPr>
        <p:blipFill>
          <a:blip r:embed="rId3" cstate="print">
            <a:lum bright="28000" contrast="-64000"/>
          </a:blip>
          <a:srcRect/>
          <a:stretch>
            <a:fillRect/>
          </a:stretch>
        </p:blipFill>
        <p:spPr bwMode="auto">
          <a:xfrm>
            <a:off x="4953000" y="1905000"/>
            <a:ext cx="4191000" cy="3810000"/>
          </a:xfrm>
          <a:prstGeom prst="rect">
            <a:avLst/>
          </a:prstGeom>
          <a:noFill/>
          <a:ln w="50800" cmpd="dbl">
            <a:solidFill>
              <a:schemeClr val="accent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87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467600" cy="3492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/>
              <a:t>In evaluating receivables we should consider….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Extent of auditors verification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Aging of receivables with respect to credit terms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Liberal credit terms may result in larger accounts receivable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3255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778000"/>
            <a:ext cx="74676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 dirty="0"/>
              <a:t>In evaluating receivables we should consider….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 dirty="0"/>
              <a:t>The class of </a:t>
            </a:r>
            <a:r>
              <a:rPr lang="en-US" sz="2400"/>
              <a:t>customers </a:t>
            </a:r>
            <a:r>
              <a:rPr lang="en-US" sz="2400" smtClean="0"/>
              <a:t>and </a:t>
            </a:r>
            <a:r>
              <a:rPr lang="en-US" sz="2400" dirty="0"/>
              <a:t>conditions in their line of business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 dirty="0"/>
              <a:t>The competitive pressures on the terms of sale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239000" cy="127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839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68500"/>
            <a:ext cx="74676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Assets: 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/>
              <a:t>In evaluating receivables we should consider….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Degree of concentration among a few customers  or in a specific geographical region.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400"/>
              <a:t>Lenders use the A/R aging also to identify any concentration on one or a few accounts.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381000"/>
            <a:ext cx="68580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03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51000"/>
            <a:ext cx="73914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Accounts Receivable</a:t>
            </a:r>
          </a:p>
          <a:p>
            <a:pPr marL="0" algn="l" eaLnBrk="1" hangingPunct="1">
              <a:defRPr/>
            </a:pPr>
            <a:r>
              <a:rPr lang="en-US" sz="3200" dirty="0"/>
              <a:t>In evaluating receivables we should consider….</a:t>
            </a:r>
          </a:p>
          <a:p>
            <a:pPr lvl="1" algn="l" eaLnBrk="1" hangingPunct="1">
              <a:defRPr/>
            </a:pPr>
            <a:r>
              <a:rPr lang="en-US" sz="2400" dirty="0"/>
              <a:t>- Liberal extensions of credit to customers that are not </a:t>
            </a:r>
            <a:r>
              <a:rPr lang="en-US" sz="2400"/>
              <a:t>creditworthy </a:t>
            </a:r>
            <a:r>
              <a:rPr lang="en-US" sz="2400" smtClean="0"/>
              <a:t>and </a:t>
            </a:r>
            <a:r>
              <a:rPr lang="en-US" sz="2400" dirty="0"/>
              <a:t>lax collection policies can impact the quality of receivables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 dirty="0"/>
          </a:p>
          <a:p>
            <a:pPr marL="990600" lvl="1" indent="-533400" eaLnBrk="1" hangingPunct="1">
              <a:buFontTx/>
              <a:buNone/>
              <a:defRPr/>
            </a:pPr>
            <a:endParaRPr lang="en-US" sz="240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381000"/>
            <a:ext cx="7010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0857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714500"/>
            <a:ext cx="73914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Assets: Accounts Receivable</a:t>
            </a:r>
          </a:p>
          <a:p>
            <a:pPr marL="0" algn="l" eaLnBrk="1" hangingPunct="1">
              <a:defRPr/>
            </a:pPr>
            <a:r>
              <a:rPr lang="en-US" sz="3200"/>
              <a:t>In evaluating receivables we should consider….</a:t>
            </a:r>
            <a:r>
              <a:rPr lang="en-US" sz="240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lvl="1" algn="l" eaLnBrk="1" hangingPunct="1">
              <a:defRPr/>
            </a:pPr>
            <a:r>
              <a:rPr lang="en-US" sz="2400"/>
              <a:t>-The Company’s bad debt policies</a:t>
            </a:r>
          </a:p>
          <a:p>
            <a:pPr lvl="1" algn="l" eaLnBrk="1" hangingPunct="1">
              <a:defRPr/>
            </a:pPr>
            <a:r>
              <a:rPr lang="en-US" sz="2400"/>
              <a:t>- The adequacy of the allowance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381000"/>
            <a:ext cx="7010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0757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87500"/>
            <a:ext cx="7391400" cy="3492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Assets: 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Uncollectible accounts are registered as an expenses in the income statement as “Bad debt expense” OR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Deducted from  the allowance for doubtful account thereby decreasing net profit from operations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381000"/>
            <a:ext cx="7010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smtClean="0"/>
              <a:t>Balance Sheet  </a:t>
            </a:r>
            <a:r>
              <a:rPr lang="en-US" sz="36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018050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87500"/>
            <a:ext cx="7391400" cy="3492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Assets: 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The Company’s liquidity is reduced when its receivable convert to cash less quickly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381000"/>
            <a:ext cx="7010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4551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41400" y="2032000"/>
            <a:ext cx="8077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/>
              <a:t>Example: Accounts Receivable</a:t>
            </a:r>
          </a:p>
          <a:p>
            <a:r>
              <a:rPr lang="en-US" i="1"/>
              <a:t>(In millions) 			 </a:t>
            </a:r>
            <a:r>
              <a:rPr lang="en-US" b="1"/>
              <a:t>2015 	  2016</a:t>
            </a:r>
          </a:p>
          <a:p>
            <a:r>
              <a:rPr lang="en-US"/>
              <a:t>Accounts receivable . . . . .		 $2,640 	$3,191</a:t>
            </a:r>
          </a:p>
          <a:p>
            <a:r>
              <a:rPr lang="en-US"/>
              <a:t>Allowance for doubtful accounts . . . . . . .      (93) 	    (88)</a:t>
            </a:r>
          </a:p>
          <a:p>
            <a:r>
              <a:rPr lang="en-US"/>
              <a:t>Net Accounts Receivable		 $2,547 	$3,103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6400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2990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58694" y="1651000"/>
            <a:ext cx="8085306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dirty="0"/>
              <a:t>Allowance for Doubtful Account</a:t>
            </a:r>
            <a:r>
              <a:rPr lang="en-US" sz="2800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Receivables that are uncollected constitute a loss or bad debt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In these cases the Company will calculate  the percentage of bad debt over recent </a:t>
            </a:r>
            <a:r>
              <a:rPr lang="en-US" sz="2800"/>
              <a:t>year </a:t>
            </a:r>
            <a:r>
              <a:rPr lang="en-US" sz="2800" smtClean="0"/>
              <a:t>and </a:t>
            </a:r>
            <a:r>
              <a:rPr lang="en-US" sz="2800" dirty="0"/>
              <a:t>as such creates the allowance.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6400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531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96794" y="1841500"/>
            <a:ext cx="7848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/>
              <a:t>Allowance for Doubtful Account</a:t>
            </a:r>
            <a:r>
              <a:rPr lang="en-US" sz="280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/>
              <a:t>This amount is deducted from accounts receivable</a:t>
            </a:r>
          </a:p>
          <a:p>
            <a:pPr marL="457200" indent="-457200">
              <a:buFontTx/>
              <a:buChar char="-"/>
            </a:pPr>
            <a:r>
              <a:rPr lang="en-US" sz="2800"/>
              <a:t>The Company increases the allowance by expensing to bad debts through income statement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6400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296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6" t="11459" r="28551" b="5990"/>
          <a:stretch/>
        </p:blipFill>
        <p:spPr bwMode="auto">
          <a:xfrm>
            <a:off x="1695450" y="0"/>
            <a:ext cx="6781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50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66800" y="1524000"/>
            <a:ext cx="7848600" cy="353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/>
              <a:t>Allowance for Doubtful Account</a:t>
            </a:r>
            <a:r>
              <a:rPr lang="en-US" sz="280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/>
              <a:t>The calculation of bad debt losses is as follows:</a:t>
            </a:r>
          </a:p>
          <a:p>
            <a:pPr marL="457200" indent="-457200">
              <a:buFontTx/>
              <a:buChar char="-"/>
            </a:pPr>
            <a:r>
              <a:rPr lang="en-US" sz="2800"/>
              <a:t>Beginning allowance for doubtful accounts</a:t>
            </a:r>
          </a:p>
          <a:p>
            <a:r>
              <a:rPr lang="en-US" sz="2800"/>
              <a:t>+   current year bad debt expense from income </a:t>
            </a:r>
          </a:p>
          <a:p>
            <a:r>
              <a:rPr lang="en-US" sz="2800"/>
              <a:t>     statements</a:t>
            </a:r>
          </a:p>
          <a:p>
            <a:pPr marL="457200" indent="-457200">
              <a:buFontTx/>
              <a:buChar char="-"/>
            </a:pPr>
            <a:r>
              <a:rPr lang="en-US" sz="2800" u="sng"/>
              <a:t>Ending allowance for doubtful accounts</a:t>
            </a:r>
          </a:p>
          <a:p>
            <a:r>
              <a:rPr lang="en-US" sz="2800"/>
              <a:t>=   Bad debt expense</a:t>
            </a:r>
          </a:p>
          <a:p>
            <a:pPr marL="457200" indent="-457200">
              <a:buFontTx/>
              <a:buChar char="-"/>
            </a:pPr>
            <a:endParaRPr lang="en-US" sz="280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6400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264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66800" y="1524000"/>
            <a:ext cx="7848600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/>
              <a:t>Allowance for Doubtful Account</a:t>
            </a:r>
            <a:r>
              <a:rPr lang="en-US" sz="280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/>
              <a:t>If the Company does not have an allowance for doubtful accounts, bad debts are expensed directly to the income statement</a:t>
            </a:r>
          </a:p>
          <a:p>
            <a:pPr marL="457200" indent="-457200">
              <a:buFontTx/>
              <a:buChar char="-"/>
            </a:pPr>
            <a:r>
              <a:rPr lang="en-US" sz="2800"/>
              <a:t>This impacts the quality of the Company’s profit generation</a:t>
            </a:r>
          </a:p>
          <a:p>
            <a:pPr marL="457200" indent="-457200">
              <a:buFontTx/>
              <a:buChar char="-"/>
            </a:pPr>
            <a:endParaRPr lang="en-US" sz="280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6400800" cy="120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3851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714500"/>
            <a:ext cx="74676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Accounts Receivable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 dirty="0"/>
              <a:t>Evaluating receivables (Strategies)….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3200" dirty="0"/>
              <a:t>Determine average collection period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2400" dirty="0"/>
              <a:t>(Ratio analysis)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2400" dirty="0"/>
              <a:t>A/R Days </a:t>
            </a:r>
            <a:r>
              <a:rPr lang="en-US" sz="2400"/>
              <a:t>on </a:t>
            </a:r>
            <a:r>
              <a:rPr lang="en-US" sz="2400" smtClean="0"/>
              <a:t>Hand </a:t>
            </a:r>
            <a:r>
              <a:rPr lang="en-US" sz="2400" dirty="0"/>
              <a:t>(DOH) = 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2400" dirty="0"/>
              <a:t>Accounts Receivable Net/Net Sales X 365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 dirty="0"/>
          </a:p>
          <a:p>
            <a:pPr marL="990600" lvl="1" indent="-533400" eaLnBrk="1" hangingPunct="1">
              <a:buFontTx/>
              <a:buNone/>
              <a:defRPr/>
            </a:pPr>
            <a:endParaRPr lang="en-US" sz="2400" dirty="0"/>
          </a:p>
          <a:p>
            <a:pPr marL="990600" lvl="1" indent="-533400" eaLnBrk="1" hangingPunct="1">
              <a:buFontTx/>
              <a:buNone/>
              <a:defRPr/>
            </a:pPr>
            <a:endParaRPr lang="en-US" sz="24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7726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1628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 Accounts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3200"/>
              <a:t>Evaluating receivables (Strategies)….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sz="2400"/>
              <a:t>Compare with company’s regular credit terms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4004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Careful analysis of the </a:t>
            </a:r>
            <a:r>
              <a:rPr lang="en-US" sz="2400"/>
              <a:t>amount </a:t>
            </a:r>
            <a:r>
              <a:rPr lang="en-US" sz="2400" smtClean="0"/>
              <a:t>and </a:t>
            </a:r>
            <a:r>
              <a:rPr lang="en-US" sz="2400" dirty="0"/>
              <a:t>valuation of inventory is essential to financial analysis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The valuation of inventory has a </a:t>
            </a:r>
            <a:r>
              <a:rPr lang="en-US" sz="2400"/>
              <a:t>direct </a:t>
            </a:r>
            <a:r>
              <a:rPr lang="en-US" sz="2400" smtClean="0"/>
              <a:t>and </a:t>
            </a:r>
            <a:r>
              <a:rPr lang="en-US" sz="2400" dirty="0"/>
              <a:t>very important impact on the profitability reported by the company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4534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510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Inventory account has three (3) components: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1. Raw materials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2. Work in Progress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3. Finished Goods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3808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875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1. Raw materials:  Type of inventory used in the manufacturing process.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2.  The end use of raw materials determines its marketability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3. Raw materials that have multiple uses can be </a:t>
            </a:r>
            <a:r>
              <a:rPr lang="en-US" sz="2400"/>
              <a:t>liquidated </a:t>
            </a:r>
            <a:r>
              <a:rPr lang="en-US" sz="2400" smtClean="0"/>
              <a:t>and </a:t>
            </a:r>
            <a:r>
              <a:rPr lang="en-US" sz="2400" dirty="0"/>
              <a:t>sold to other industries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9943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A large level of raw materials inventory could be the results of anticipation  due to </a:t>
            </a:r>
            <a:r>
              <a:rPr lang="en-US" sz="2400" dirty="0" smtClean="0"/>
              <a:t>an </a:t>
            </a:r>
            <a:r>
              <a:rPr lang="en-US" sz="2400" dirty="0"/>
              <a:t>expected price increases or a potential loss if future purchases have to be completed at higher prices.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This is usually pursued when companies buy in bulk at low prices.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2873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60500"/>
            <a:ext cx="7391400" cy="3619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Holding on high level of inventory could be expensive for a company, especially if inventory purchases are financed with bank </a:t>
            </a:r>
            <a:r>
              <a:rPr lang="en-US" sz="2400"/>
              <a:t>debt </a:t>
            </a:r>
            <a:r>
              <a:rPr lang="en-US" sz="2400" smtClean="0"/>
              <a:t>and </a:t>
            </a:r>
            <a:r>
              <a:rPr lang="en-US" sz="2400" dirty="0"/>
              <a:t>in periods of high interest rates.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The Company can also use trade credit to fund the inventory. In these cases trade credit (accounts payable) may move in the same direction as 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6280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60500"/>
            <a:ext cx="7391400" cy="3619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Inventory: Work in Progress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Manufacturing companies are the only businesses that carry work in progress inventory.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In lending scenarios this inventory is the most problematic when it calls for liquidating this inventory.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Partially completed products will require an additional capital investment to be converted into a finished </a:t>
            </a:r>
            <a:r>
              <a:rPr lang="en-US" sz="2400"/>
              <a:t>products </a:t>
            </a:r>
            <a:r>
              <a:rPr lang="en-US" sz="2400" smtClean="0"/>
              <a:t>and </a:t>
            </a:r>
            <a:r>
              <a:rPr lang="en-US" sz="2400" dirty="0"/>
              <a:t>marketable.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417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51000"/>
            <a:ext cx="8229600" cy="3111500"/>
          </a:xfrm>
        </p:spPr>
        <p:txBody>
          <a:bodyPr>
            <a:normAutofit lnSpcReduction="10000"/>
          </a:bodyPr>
          <a:lstStyle/>
          <a:p>
            <a:pPr algn="l" eaLnBrk="1" hangingPunct="1">
              <a:defRPr/>
            </a:pPr>
            <a:r>
              <a:rPr lang="en-US" sz="3200" b="1"/>
              <a:t>Balance Sheet Analysis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sz="2400"/>
              <a:t> Provides like a snapshot or photo a financial </a:t>
            </a:r>
          </a:p>
          <a:p>
            <a:pPr algn="l" eaLnBrk="1" hangingPunct="1">
              <a:buFontTx/>
              <a:buNone/>
              <a:defRPr/>
            </a:pPr>
            <a:r>
              <a:rPr lang="en-US" sz="2400"/>
              <a:t>  picture of the company on a given day at a</a:t>
            </a:r>
          </a:p>
          <a:p>
            <a:pPr algn="l" eaLnBrk="1" hangingPunct="1">
              <a:buFontTx/>
              <a:buNone/>
              <a:defRPr/>
            </a:pPr>
            <a:r>
              <a:rPr lang="en-US" sz="2400"/>
              <a:t>  given time.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sz="2400"/>
              <a:t> The basic balance sheet equation is: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/>
              <a:t>Assets = Liabilities + Equity</a:t>
            </a:r>
          </a:p>
          <a:p>
            <a:pPr algn="l" eaLnBrk="1" hangingPunct="1">
              <a:defRPr/>
            </a:pPr>
            <a:r>
              <a:rPr lang="en-US" b="1"/>
              <a:t> </a:t>
            </a:r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772400" cy="1524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dirty="0" smtClean="0"/>
              <a:t> Balance </a:t>
            </a:r>
            <a:r>
              <a:rPr lang="en-US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60500"/>
            <a:ext cx="7391400" cy="3619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Inventory: Work in Progress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The levels of inventory depend on the length of the manufacturing </a:t>
            </a:r>
            <a:r>
              <a:rPr lang="en-US" sz="2400"/>
              <a:t>cycle </a:t>
            </a:r>
            <a:r>
              <a:rPr lang="en-US" sz="2400" smtClean="0"/>
              <a:t>and </a:t>
            </a:r>
            <a:r>
              <a:rPr lang="en-US" sz="2400" dirty="0"/>
              <a:t>usually purchased by </a:t>
            </a:r>
            <a:r>
              <a:rPr lang="en-US" sz="2400"/>
              <a:t>wholesalers </a:t>
            </a:r>
            <a:r>
              <a:rPr lang="en-US" sz="2400" smtClean="0"/>
              <a:t>and </a:t>
            </a:r>
            <a:r>
              <a:rPr lang="en-US" sz="2400" dirty="0"/>
              <a:t>retailers.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For a manufacturing company this type of inventory is the one not yet shipped or sold.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2090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60500"/>
            <a:ext cx="7391400" cy="3619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Inventory: </a:t>
            </a:r>
            <a:r>
              <a:rPr lang="en-US" sz="3200" b="1" dirty="0" smtClean="0"/>
              <a:t>Finished Goods</a:t>
            </a:r>
            <a:endParaRPr lang="en-US" sz="3200" b="1" dirty="0"/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/>
              <a:t>lending activity the Bank will assess finished good inventory with respect of how marketable is at present </a:t>
            </a:r>
            <a:r>
              <a:rPr lang="en-US" sz="2400" dirty="0" smtClean="0"/>
              <a:t>and </a:t>
            </a:r>
            <a:r>
              <a:rPr lang="en-US" sz="2400" dirty="0"/>
              <a:t>in the future.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Specialized inventory, subject to obsolescence could be impacted by sudden drop in market </a:t>
            </a:r>
            <a:r>
              <a:rPr lang="en-US" sz="2400" dirty="0" smtClean="0"/>
              <a:t>demand and </a:t>
            </a:r>
            <a:r>
              <a:rPr lang="en-US" sz="2400" dirty="0"/>
              <a:t>this will impact price.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4555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60500"/>
            <a:ext cx="7391400" cy="3619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Inventory: </a:t>
            </a:r>
            <a:r>
              <a:rPr lang="en-US" sz="3200" b="1" dirty="0" smtClean="0"/>
              <a:t>Finished Goods Inventory</a:t>
            </a:r>
          </a:p>
          <a:p>
            <a:pPr marL="685800" indent="-685800" algn="l" eaLnBrk="1" hangingPunct="1">
              <a:defRPr/>
            </a:pPr>
            <a:r>
              <a:rPr lang="en-US" sz="2400" dirty="0" smtClean="0"/>
              <a:t>In </a:t>
            </a:r>
            <a:r>
              <a:rPr lang="en-US" sz="2400" dirty="0"/>
              <a:t>lending the banker must also consider if finished </a:t>
            </a:r>
            <a:endParaRPr lang="en-US" sz="2400" dirty="0" smtClean="0"/>
          </a:p>
          <a:p>
            <a:pPr marL="685800" indent="-685800" algn="l" eaLnBrk="1" hangingPunct="1">
              <a:defRPr/>
            </a:pPr>
            <a:r>
              <a:rPr lang="en-US" sz="2400" dirty="0" smtClean="0"/>
              <a:t>goods </a:t>
            </a:r>
            <a:r>
              <a:rPr lang="en-US" sz="2400" dirty="0"/>
              <a:t>include obsolete inventory.</a:t>
            </a:r>
          </a:p>
          <a:p>
            <a:pPr marL="0" algn="l" eaLnBrk="1" hangingPunct="1">
              <a:defRPr/>
            </a:pPr>
            <a:r>
              <a:rPr lang="en-US" sz="2400" dirty="0"/>
              <a:t>This type of inventory if not written up may overstate inventory values, thereby distorting the company’s liquidity.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2457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60500"/>
            <a:ext cx="7391400" cy="3619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Inventory: Finished Goods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This type of inventory is easily marketable is replaced at current value.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Inventory reported on the balance sheet is reported at the oldest value, usually lower value.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For lending purposes the banker should review the footnotes of financial statements to determine the difference between </a:t>
            </a:r>
            <a:r>
              <a:rPr lang="en-US" sz="2400"/>
              <a:t>LIFO </a:t>
            </a:r>
            <a:r>
              <a:rPr lang="en-US" sz="2400" smtClean="0"/>
              <a:t>and </a:t>
            </a:r>
            <a:r>
              <a:rPr lang="en-US" sz="2400" dirty="0"/>
              <a:t>FIFO valuations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6279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510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There are two (2) major methods to value inventory: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- Last In First Out (LIFO)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- First In First Out (FIFO)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0438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Inventory: </a:t>
            </a:r>
            <a:r>
              <a:rPr lang="en-US" sz="2400"/>
              <a:t> </a:t>
            </a:r>
            <a:r>
              <a:rPr lang="en-US" sz="2400" b="1"/>
              <a:t>Last In First Out (LIFO):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400"/>
              <a:t>Charges to expenses the most recent cost of inventory because used inventory </a:t>
            </a:r>
          </a:p>
          <a:p>
            <a:pPr marL="685800" indent="-685800">
              <a:buFontTx/>
              <a:buChar char="•"/>
              <a:defRPr/>
            </a:pPr>
            <a:endParaRPr lang="en-US" sz="24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207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60500"/>
            <a:ext cx="7391400" cy="3619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Inventory: LIFO versus FIFO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Differences between </a:t>
            </a:r>
            <a:r>
              <a:rPr lang="en-US" sz="2400"/>
              <a:t>LIFO </a:t>
            </a:r>
            <a:r>
              <a:rPr lang="en-US" sz="2400" smtClean="0"/>
              <a:t>and </a:t>
            </a:r>
            <a:r>
              <a:rPr lang="en-US" sz="2400" dirty="0"/>
              <a:t>FIFO valuations, after taxes is known as the “LIFO reserve”.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This type of inventory issues is usually best described in CPA prepared , audit statements in the footnote section.</a:t>
            </a:r>
          </a:p>
          <a:p>
            <a:pPr marL="685800" indent="-685800" algn="l" eaLnBrk="1" hangingPunct="1">
              <a:buFontTx/>
              <a:buChar char="•"/>
              <a:defRPr/>
            </a:pPr>
            <a:endParaRPr 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3291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510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Determine how efficiently is management using the inventory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Is the Company selling? (Ratio Analysis)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dirty="0"/>
              <a:t>Inventory Days </a:t>
            </a:r>
            <a:r>
              <a:rPr lang="en-US" sz="2800"/>
              <a:t>on </a:t>
            </a:r>
            <a:r>
              <a:rPr lang="en-US" sz="2800" smtClean="0"/>
              <a:t>Hand </a:t>
            </a:r>
            <a:r>
              <a:rPr lang="en-US" sz="2800" dirty="0"/>
              <a:t>(DOH)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 sz="2800" dirty="0"/>
              <a:t>Inventory/Cost of goods sold X 365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7800" y="381000"/>
            <a:ext cx="6934200" cy="127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082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510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 Assets: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3200"/>
              <a:t>These assets are converted into cash after 12 months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3200"/>
              <a:t>Primary non-current asset is fixed assets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7800" y="381000"/>
            <a:ext cx="6934200" cy="1270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029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714500"/>
            <a:ext cx="73152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Other Receivables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Notes receivable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Due from Officers/Directors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Due from subsidiaries or affiliates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sz="240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7800" y="381000"/>
            <a:ext cx="6934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061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841500"/>
            <a:ext cx="7924800" cy="3111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1"/>
              <a:t>Balance Sheet Analysis</a:t>
            </a:r>
            <a:r>
              <a:rPr lang="en-US" sz="3200" b="1"/>
              <a:t>: </a:t>
            </a:r>
            <a:endParaRPr lang="en-US" sz="3200"/>
          </a:p>
          <a:p>
            <a:pPr algn="l" eaLnBrk="1" hangingPunct="1">
              <a:buFontTx/>
              <a:buNone/>
              <a:defRPr/>
            </a:pPr>
            <a:r>
              <a:rPr lang="en-US" sz="3200"/>
              <a:t> Assets = Liabilities + Equity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sz="3200"/>
              <a:t> The equation is always in balance</a:t>
            </a:r>
          </a:p>
          <a:p>
            <a:pPr algn="l" eaLnBrk="1" hangingPunct="1">
              <a:buFontTx/>
              <a:buNone/>
              <a:defRPr/>
            </a:pPr>
            <a:r>
              <a:rPr lang="en-US" b="1"/>
              <a:t> </a:t>
            </a:r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635000"/>
            <a:ext cx="7772400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dirty="0" smtClean="0"/>
              <a:t>Balance </a:t>
            </a:r>
            <a:r>
              <a:rPr lang="en-US" dirty="0"/>
              <a:t>Sheet  Analysis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510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 Assets: </a:t>
            </a:r>
            <a:r>
              <a:rPr lang="en-US" sz="3200"/>
              <a:t>The </a:t>
            </a:r>
          </a:p>
          <a:p>
            <a:pPr marL="685800" indent="-685800" algn="l" eaLnBrk="1" hangingPunct="1">
              <a:defRPr/>
            </a:pPr>
            <a:r>
              <a:rPr lang="en-US" sz="3200"/>
              <a:t>following are the most common assets </a:t>
            </a:r>
          </a:p>
          <a:p>
            <a:pPr marL="685800" indent="-685800" algn="l" eaLnBrk="1" hangingPunct="1">
              <a:defRPr/>
            </a:pPr>
            <a:r>
              <a:rPr lang="en-US" sz="3200"/>
              <a:t>classified as non-current:</a:t>
            </a:r>
            <a:endParaRPr lang="en-US" sz="3200" b="1"/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3200"/>
              <a:t>Fixed assets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/>
              <a:t>Cash Value Life insurance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3200"/>
              <a:t>Prepaid expenses</a:t>
            </a:r>
          </a:p>
          <a:p>
            <a:pPr marL="685800" indent="-685800" algn="l" eaLnBrk="1" hangingPunct="1">
              <a:buFontTx/>
              <a:buChar char="-"/>
              <a:defRPr/>
            </a:pPr>
            <a:endParaRPr lang="en-US" sz="320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7800" y="381000"/>
            <a:ext cx="6934200" cy="127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1014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33500"/>
            <a:ext cx="7391400" cy="4000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 Assets: </a:t>
            </a:r>
            <a:r>
              <a:rPr lang="en-US" sz="3200" dirty="0"/>
              <a:t>The </a:t>
            </a:r>
          </a:p>
          <a:p>
            <a:pPr marL="685800" indent="-685800" algn="l" eaLnBrk="1" hangingPunct="1">
              <a:defRPr/>
            </a:pPr>
            <a:r>
              <a:rPr lang="en-US" sz="3200" dirty="0"/>
              <a:t>following are the most common assets </a:t>
            </a:r>
          </a:p>
          <a:p>
            <a:pPr marL="685800" indent="-685800" algn="l" eaLnBrk="1" hangingPunct="1">
              <a:defRPr/>
            </a:pPr>
            <a:r>
              <a:rPr lang="en-US" sz="3200" dirty="0"/>
              <a:t>classified as non-current:</a:t>
            </a:r>
            <a:endParaRPr lang="en-US" sz="3200" b="1" dirty="0"/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3200" dirty="0"/>
              <a:t>Accounts receivable </a:t>
            </a:r>
            <a:r>
              <a:rPr lang="en-US" sz="3200"/>
              <a:t>officers </a:t>
            </a:r>
            <a:r>
              <a:rPr lang="en-US" sz="3200" smtClean="0"/>
              <a:t>and </a:t>
            </a:r>
            <a:r>
              <a:rPr lang="en-US" sz="3200" dirty="0"/>
              <a:t>others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3200" dirty="0"/>
              <a:t>Long term investments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3200" dirty="0"/>
              <a:t>Deferred charges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3200" dirty="0"/>
              <a:t>Intangible assets</a:t>
            </a:r>
          </a:p>
          <a:p>
            <a:pPr marL="685800" indent="-685800" algn="l" eaLnBrk="1" hangingPunct="1">
              <a:buFontTx/>
              <a:buChar char="-"/>
              <a:defRPr/>
            </a:pPr>
            <a:endParaRPr lang="en-US" sz="32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27000"/>
            <a:ext cx="6934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3303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 </a:t>
            </a:r>
            <a:r>
              <a:rPr lang="en-US" sz="3200" dirty="0"/>
              <a:t>These assets include….</a:t>
            </a:r>
            <a:endParaRPr lang="en-US" sz="3200" b="1" dirty="0"/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smtClean="0"/>
              <a:t>Land</a:t>
            </a:r>
            <a:endParaRPr lang="en-US" sz="2400" dirty="0"/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Buildings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Machinery </a:t>
            </a:r>
            <a:r>
              <a:rPr lang="en-US" sz="2400" smtClean="0"/>
              <a:t>and </a:t>
            </a:r>
            <a:r>
              <a:rPr lang="en-US" sz="2400" dirty="0"/>
              <a:t>equipment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Leasehold improvements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Vehicles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Furniture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8735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Fixed Assets: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/>
              <a:t>According to GAAP (General Accepted Accounting Principles) fixed assets will be registered on the balance sheet at </a:t>
            </a:r>
            <a:r>
              <a:rPr lang="en-US" sz="2400" b="1" i="1"/>
              <a:t>book value</a:t>
            </a:r>
            <a:r>
              <a:rPr lang="en-US" sz="2400"/>
              <a:t>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b="1"/>
              <a:t>Book Value</a:t>
            </a:r>
            <a:r>
              <a:rPr lang="en-US" sz="2400"/>
              <a:t>:  Is calculated taken the asset original  historical cost (purchase price) minus the allowance for depreciation.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3561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In lending transactions the Bank must assess the capacity, </a:t>
            </a:r>
            <a:r>
              <a:rPr lang="en-US" sz="2400"/>
              <a:t>efficiency </a:t>
            </a:r>
            <a:r>
              <a:rPr lang="en-US" sz="2400" smtClean="0"/>
              <a:t>and </a:t>
            </a:r>
            <a:r>
              <a:rPr lang="en-US" sz="2400" dirty="0"/>
              <a:t>specialization of the fixed assets in order to determine its value as </a:t>
            </a:r>
            <a:r>
              <a:rPr lang="en-US" sz="2400"/>
              <a:t>collateral </a:t>
            </a:r>
            <a:r>
              <a:rPr lang="en-US" sz="2400" smtClean="0"/>
              <a:t>and </a:t>
            </a:r>
            <a:r>
              <a:rPr lang="en-US" sz="2400" dirty="0"/>
              <a:t>upon liquidation.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400" dirty="0"/>
              <a:t>The </a:t>
            </a:r>
            <a:r>
              <a:rPr lang="en-US" sz="2400"/>
              <a:t>adequacy </a:t>
            </a:r>
            <a:r>
              <a:rPr lang="en-US" sz="2400" smtClean="0"/>
              <a:t>and </a:t>
            </a:r>
            <a:r>
              <a:rPr lang="en-US" sz="2400" dirty="0"/>
              <a:t>efficiency of the plant is of major consideration to lenders as he fixed assets will produce the inventory in sufficient  </a:t>
            </a:r>
            <a:r>
              <a:rPr lang="en-US" sz="2400"/>
              <a:t>quantity </a:t>
            </a:r>
            <a:r>
              <a:rPr lang="en-US" sz="2400" smtClean="0"/>
              <a:t>and </a:t>
            </a:r>
            <a:r>
              <a:rPr lang="en-US" sz="2400" dirty="0"/>
              <a:t>quality to be converted into cash to </a:t>
            </a:r>
            <a:r>
              <a:rPr lang="en-US" sz="2400"/>
              <a:t>repay </a:t>
            </a:r>
            <a:r>
              <a:rPr lang="en-US" sz="2400" smtClean="0"/>
              <a:t>outstanding </a:t>
            </a:r>
            <a:r>
              <a:rPr lang="en-US" sz="2400" dirty="0"/>
              <a:t>debt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1560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Fixed Assets: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b="1"/>
              <a:t>Capacity</a:t>
            </a:r>
            <a:r>
              <a:rPr lang="en-US" sz="2400"/>
              <a:t>: Described as additional sales volume that can generate the existing level of fixed assets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b="1"/>
              <a:t>Efficiency</a:t>
            </a:r>
            <a:r>
              <a:rPr lang="en-US" sz="2400"/>
              <a:t>:  </a:t>
            </a:r>
          </a:p>
          <a:p>
            <a:pPr marL="772668" lvl="1" indent="-342900" algn="l">
              <a:buFontTx/>
              <a:buChar char="-"/>
              <a:defRPr/>
            </a:pPr>
            <a:r>
              <a:rPr lang="en-US"/>
              <a:t>Describes how cost effective are the fixed assets </a:t>
            </a:r>
          </a:p>
          <a:p>
            <a:pPr marL="772668" lvl="1" indent="-342900" algn="l">
              <a:buFontTx/>
              <a:buChar char="-"/>
              <a:defRPr/>
            </a:pPr>
            <a:r>
              <a:rPr lang="en-US"/>
              <a:t>Old equipment may be obsolete when there are new production methods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8801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b="1" dirty="0"/>
              <a:t>Capacity</a:t>
            </a:r>
            <a:r>
              <a:rPr lang="en-US" sz="2400" dirty="0"/>
              <a:t>: Described as additional sales volume that can generate the existing level of fixed assets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b="1" dirty="0"/>
              <a:t>Efficiency</a:t>
            </a:r>
            <a:r>
              <a:rPr lang="en-US" sz="2400" dirty="0"/>
              <a:t>:  </a:t>
            </a:r>
          </a:p>
          <a:p>
            <a:pPr marL="772668" lvl="1" indent="-342900" algn="l">
              <a:buFontTx/>
              <a:buChar char="-"/>
              <a:defRPr/>
            </a:pPr>
            <a:r>
              <a:rPr lang="en-US" dirty="0"/>
              <a:t>A company with inefficient equipment will incur in additional costs for repairs, </a:t>
            </a:r>
            <a:r>
              <a:rPr lang="en-US"/>
              <a:t>maintenance </a:t>
            </a:r>
            <a:r>
              <a:rPr lang="en-US" smtClean="0"/>
              <a:t>and </a:t>
            </a:r>
            <a:r>
              <a:rPr lang="en-US" dirty="0"/>
              <a:t>upgrade thereby impacting the pricing of good sold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05652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dirty="0"/>
              <a:t>Marketability of fixed assets determine its value in collateral for a loan.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dirty="0"/>
              <a:t>Multi-use fixed assets usually have more </a:t>
            </a:r>
            <a:r>
              <a:rPr lang="en-US" sz="2400"/>
              <a:t>buyers </a:t>
            </a:r>
            <a:r>
              <a:rPr lang="en-US" sz="2400" smtClean="0"/>
              <a:t>and </a:t>
            </a:r>
            <a:r>
              <a:rPr lang="en-US" sz="2400" dirty="0"/>
              <a:t>as such higher collateral value in liquidation. (Examples: furniture)</a:t>
            </a:r>
          </a:p>
          <a:p>
            <a:pPr marL="342900" indent="-342900" algn="l" eaLnBrk="1" hangingPunct="1">
              <a:buFontTx/>
              <a:buChar char="-"/>
              <a:defRPr/>
            </a:pP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584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b="1" dirty="0"/>
              <a:t>Capitalized Expenses</a:t>
            </a:r>
            <a:r>
              <a:rPr lang="en-US" sz="2400" dirty="0"/>
              <a:t>:  Expenses incurred to improve the operation of the </a:t>
            </a:r>
            <a:r>
              <a:rPr lang="en-US" sz="2400"/>
              <a:t>equipment </a:t>
            </a:r>
            <a:r>
              <a:rPr lang="en-US" sz="2400" smtClean="0"/>
              <a:t>and </a:t>
            </a:r>
            <a:r>
              <a:rPr lang="en-US" sz="2400" dirty="0"/>
              <a:t>the cost recovery takes a number of years. These expenses are capitalized.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dirty="0"/>
              <a:t>These expenses are added to the cost of the </a:t>
            </a:r>
            <a:r>
              <a:rPr lang="en-US" sz="2400"/>
              <a:t>equipment </a:t>
            </a:r>
            <a:r>
              <a:rPr lang="en-US" sz="2400" smtClean="0"/>
              <a:t>and </a:t>
            </a:r>
            <a:r>
              <a:rPr lang="en-US" sz="2400" dirty="0"/>
              <a:t>allocated through the years via depreciation.</a:t>
            </a:r>
          </a:p>
          <a:p>
            <a:pPr marL="342900" indent="-342900" algn="l" eaLnBrk="1" hangingPunct="1">
              <a:buFontTx/>
              <a:buChar char="-"/>
              <a:defRPr/>
            </a:pP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9003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 </a:t>
            </a:r>
            <a:r>
              <a:rPr lang="en-US" sz="2800" b="1" dirty="0"/>
              <a:t>Leasehold Improvements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dirty="0"/>
              <a:t>Improvements to a leased building such as carpet, lighting, decorations etc</a:t>
            </a:r>
            <a:r>
              <a:rPr lang="en-US" sz="2400"/>
              <a:t>. </a:t>
            </a:r>
            <a:r>
              <a:rPr lang="en-US" sz="2400" smtClean="0"/>
              <a:t>and </a:t>
            </a:r>
            <a:r>
              <a:rPr lang="en-US" sz="2400" dirty="0"/>
              <a:t>capitalized in the balance </a:t>
            </a:r>
            <a:r>
              <a:rPr lang="en-US" sz="2400"/>
              <a:t>sheet </a:t>
            </a:r>
            <a:r>
              <a:rPr lang="en-US" sz="2400" smtClean="0"/>
              <a:t>and </a:t>
            </a:r>
            <a:r>
              <a:rPr lang="en-US" sz="2400" dirty="0"/>
              <a:t>amortized.</a:t>
            </a:r>
          </a:p>
          <a:p>
            <a:pPr marL="342900" indent="-342900" algn="l" eaLnBrk="1" hangingPunct="1">
              <a:buFontTx/>
              <a:buChar char="-"/>
              <a:defRPr/>
            </a:pPr>
            <a:r>
              <a:rPr lang="en-US" sz="2400" b="1" dirty="0"/>
              <a:t>Amortization:  </a:t>
            </a:r>
            <a:r>
              <a:rPr lang="en-US" sz="2400" dirty="0"/>
              <a:t>Fixed assets costs of leasehold improvements expensed to the income statement through the life of the asset.</a:t>
            </a:r>
          </a:p>
          <a:p>
            <a:pPr marL="342900" indent="-342900" algn="l" eaLnBrk="1" hangingPunct="1">
              <a:buFontTx/>
              <a:buChar char="-"/>
              <a:defRPr/>
            </a:pP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996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968500"/>
            <a:ext cx="7391400" cy="3111500"/>
          </a:xfrm>
        </p:spPr>
        <p:txBody>
          <a:bodyPr>
            <a:normAutofit fontScale="92500"/>
          </a:bodyPr>
          <a:lstStyle/>
          <a:p>
            <a:pPr algn="l" eaLnBrk="1" hangingPunct="1">
              <a:defRPr/>
            </a:pPr>
            <a:r>
              <a:rPr lang="en-US" sz="3200" b="1" dirty="0"/>
              <a:t>Assets = Liabilities + Equity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sz="3200" dirty="0"/>
              <a:t>The assets are listed on descending order</a:t>
            </a:r>
          </a:p>
          <a:p>
            <a:pPr algn="l" eaLnBrk="1" hangingPunct="1">
              <a:buFontTx/>
              <a:buNone/>
              <a:defRPr/>
            </a:pPr>
            <a:r>
              <a:rPr lang="en-US" sz="3200" dirty="0"/>
              <a:t>  of liquidity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sz="3200" dirty="0"/>
              <a:t> The balance sheet evaluation is an</a:t>
            </a:r>
          </a:p>
          <a:p>
            <a:pPr algn="l" eaLnBrk="1" hangingPunct="1">
              <a:buFontTx/>
              <a:buNone/>
              <a:defRPr/>
            </a:pPr>
            <a:r>
              <a:rPr lang="en-US" sz="3200" dirty="0"/>
              <a:t>  assessment of the value </a:t>
            </a:r>
            <a:r>
              <a:rPr lang="en-US" sz="3200" dirty="0" smtClean="0"/>
              <a:t>and </a:t>
            </a:r>
            <a:r>
              <a:rPr lang="en-US" sz="3200" dirty="0"/>
              <a:t>liquidity of the</a:t>
            </a:r>
          </a:p>
          <a:p>
            <a:pPr algn="l" eaLnBrk="1" hangingPunct="1">
              <a:buFontTx/>
              <a:buNone/>
              <a:defRPr/>
            </a:pPr>
            <a:r>
              <a:rPr lang="en-US" sz="3200" dirty="0"/>
              <a:t>  assets.</a:t>
            </a:r>
          </a:p>
          <a:p>
            <a:pPr algn="l" eaLnBrk="1" hangingPunct="1">
              <a:defRPr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696200" cy="1333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dirty="0" smtClean="0"/>
              <a:t>Balance </a:t>
            </a:r>
            <a:r>
              <a:rPr lang="en-US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Fixed Assets: </a:t>
            </a:r>
            <a:r>
              <a:rPr lang="en-US" sz="2800" b="1"/>
              <a:t>Leasehold Improvements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Usually in lending the value of leasehold improvements is not considered as collateral.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As such when assessing the client’s financial performance leasehold improvements are discounted from the company’s tangible net worth.</a:t>
            </a:r>
          </a:p>
          <a:p>
            <a:pPr marL="342900" indent="-342900" algn="l" eaLnBrk="1" hangingPunct="1">
              <a:buFontTx/>
              <a:buChar char="-"/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99084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Fixed Assets: </a:t>
            </a:r>
            <a:r>
              <a:rPr lang="en-US" sz="2800" b="1"/>
              <a:t>Depreciation Methods: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Distribution of the cost of tangible capital assets of the estimated useful life.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Depreciation in the manufacturing plant is registered in the cost of sales account in the income statement.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Depreciation is general office furniture is recognized as an operational expense</a:t>
            </a:r>
            <a:endParaRPr lang="en-US" sz="2400"/>
          </a:p>
          <a:p>
            <a:pPr marL="342900" indent="-342900" algn="l" eaLnBrk="1" hangingPunct="1">
              <a:buFontTx/>
              <a:buChar char="-"/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758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 </a:t>
            </a:r>
            <a:r>
              <a:rPr lang="en-US" sz="2800" b="1" dirty="0"/>
              <a:t>Depreciation Methods: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 dirty="0"/>
              <a:t>Different </a:t>
            </a:r>
            <a:r>
              <a:rPr lang="en-US" sz="2800"/>
              <a:t>from </a:t>
            </a:r>
            <a:r>
              <a:rPr lang="en-US" sz="2800" smtClean="0"/>
              <a:t>land, </a:t>
            </a:r>
            <a:r>
              <a:rPr lang="en-US" sz="2800" dirty="0"/>
              <a:t>fixed assets lose their economic value through the years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 dirty="0"/>
              <a:t>A fixed asset is valued at cost at time </a:t>
            </a:r>
            <a:r>
              <a:rPr lang="en-US" sz="2800"/>
              <a:t>purchase </a:t>
            </a:r>
            <a:r>
              <a:rPr lang="en-US" sz="2800" smtClean="0"/>
              <a:t>and </a:t>
            </a:r>
            <a:r>
              <a:rPr lang="en-US" sz="2800" dirty="0"/>
              <a:t>depreciated over the estimate useful life</a:t>
            </a:r>
          </a:p>
          <a:p>
            <a:pPr marL="685800" indent="-685800" algn="l" eaLnBrk="1" hangingPunct="1">
              <a:buFontTx/>
              <a:buChar char="-"/>
              <a:defRPr/>
            </a:pPr>
            <a:endParaRPr lang="en-US" sz="2400" dirty="0"/>
          </a:p>
          <a:p>
            <a:pPr marL="342900" indent="-342900" algn="l" eaLnBrk="1" hangingPunct="1">
              <a:buFontTx/>
              <a:buChar char="-"/>
              <a:defRPr/>
            </a:pP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3817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 </a:t>
            </a:r>
            <a:r>
              <a:rPr lang="en-US" sz="2800" b="1" dirty="0"/>
              <a:t>Depreciation Methods: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 dirty="0"/>
              <a:t>After a fixed asset has been purchased, it is depreciated every year, via an operating expense in the income </a:t>
            </a:r>
            <a:r>
              <a:rPr lang="en-US" sz="2800"/>
              <a:t>statement </a:t>
            </a:r>
            <a:r>
              <a:rPr lang="en-US" sz="2800" smtClean="0"/>
              <a:t>and </a:t>
            </a:r>
            <a:r>
              <a:rPr lang="en-US" sz="2800" dirty="0"/>
              <a:t>its value will progressively reduced in the balance sheet</a:t>
            </a:r>
          </a:p>
          <a:p>
            <a:pPr marL="685800" indent="-685800" algn="l" eaLnBrk="1" hangingPunct="1">
              <a:buFontTx/>
              <a:buChar char="-"/>
              <a:defRPr/>
            </a:pPr>
            <a:endParaRPr lang="en-US" sz="2400" dirty="0"/>
          </a:p>
          <a:p>
            <a:pPr marL="342900" indent="-342900" algn="l" eaLnBrk="1" hangingPunct="1">
              <a:buFontTx/>
              <a:buChar char="-"/>
              <a:defRPr/>
            </a:pP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1554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Fixed Assets: </a:t>
            </a:r>
            <a:r>
              <a:rPr lang="en-US" sz="2800" b="1"/>
              <a:t>Depreciation Methods: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GAAP provides several methods to account for depreciation as follows: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1. Straight Line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2. Declining balance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3. Sum of the Years Digit</a:t>
            </a:r>
            <a:endParaRPr lang="en-US" sz="2400"/>
          </a:p>
          <a:p>
            <a:pPr marL="342900" indent="-342900" algn="l" eaLnBrk="1" hangingPunct="1">
              <a:buFontTx/>
              <a:buChar char="-"/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828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Fixed Assets: </a:t>
            </a:r>
            <a:r>
              <a:rPr lang="en-US" sz="2800" b="1"/>
              <a:t>Depreciation Methods: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The accounting method to record depreciation is: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- Debit depreciation expense</a:t>
            </a:r>
          </a:p>
          <a:p>
            <a:pPr marL="886968" lvl="1" indent="-457200" algn="l">
              <a:buFontTx/>
              <a:buChar char="-"/>
              <a:defRPr/>
            </a:pPr>
            <a:r>
              <a:rPr lang="en-US" sz="3000"/>
              <a:t>Credit accumulated depreciation</a:t>
            </a:r>
          </a:p>
          <a:p>
            <a:pPr marL="457200" indent="-457200" algn="l" eaLnBrk="1" hangingPunct="1">
              <a:buFontTx/>
              <a:buChar char="-"/>
              <a:defRPr/>
            </a:pPr>
            <a:endParaRPr lang="en-US" sz="2800"/>
          </a:p>
          <a:p>
            <a:pPr marL="342900" indent="-342900" algn="l" eaLnBrk="1" hangingPunct="1">
              <a:buFontTx/>
              <a:buChar char="-"/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1640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 </a:t>
            </a:r>
            <a:r>
              <a:rPr lang="en-US" sz="2800" b="1" dirty="0"/>
              <a:t>Depreciation Methods: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 dirty="0"/>
              <a:t>GAAP provides several methods to account for depreciation as follows: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 dirty="0"/>
              <a:t>1</a:t>
            </a:r>
            <a:r>
              <a:rPr lang="en-US" sz="2800" b="1" dirty="0"/>
              <a:t>. Straight Line</a:t>
            </a:r>
            <a:r>
              <a:rPr lang="en-US" sz="2800" dirty="0"/>
              <a:t>: Calculated by dividing  the cost of the fixed assets minus its salvage </a:t>
            </a:r>
            <a:r>
              <a:rPr lang="en-US" sz="2800"/>
              <a:t>value </a:t>
            </a:r>
            <a:r>
              <a:rPr lang="en-US" sz="2800" smtClean="0"/>
              <a:t>and </a:t>
            </a:r>
            <a:r>
              <a:rPr lang="en-US" sz="2800" dirty="0"/>
              <a:t>dividing it by the estimated useful life.</a:t>
            </a:r>
          </a:p>
          <a:p>
            <a:pPr marL="342900" indent="-342900" algn="l" eaLnBrk="1" hangingPunct="1">
              <a:buFontTx/>
              <a:buChar char="-"/>
              <a:defRPr/>
            </a:pP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7133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Fixed Assets: </a:t>
            </a:r>
            <a:r>
              <a:rPr lang="en-US" sz="2800" b="1"/>
              <a:t>Depreciation Methods:</a:t>
            </a:r>
          </a:p>
          <a:p>
            <a:pPr marL="685800" indent="-685800" algn="l" eaLnBrk="1" hangingPunct="1">
              <a:defRPr/>
            </a:pPr>
            <a:r>
              <a:rPr lang="en-US" sz="2800" b="1"/>
              <a:t>Straight Line Depreciation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Example: Fixed asset of $40,000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Estimated Salvage Value: $10,000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Estimated Useful Life: 5 years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$40,000 - $10,000 = $30,000/5 years = $6,000 per year</a:t>
            </a:r>
          </a:p>
          <a:p>
            <a:pPr marL="342900" indent="-342900" algn="l" eaLnBrk="1" hangingPunct="1">
              <a:buFontTx/>
              <a:buChar char="-"/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83354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Fixed Assets: </a:t>
            </a:r>
            <a:r>
              <a:rPr lang="en-US" sz="2800" b="1" dirty="0"/>
              <a:t>Depreciation Methods:</a:t>
            </a:r>
          </a:p>
          <a:p>
            <a:pPr marL="685800" indent="-685800" algn="l" eaLnBrk="1" hangingPunct="1">
              <a:defRPr/>
            </a:pPr>
            <a:r>
              <a:rPr lang="en-US" sz="2800" b="1" dirty="0"/>
              <a:t>Declining Balance Method</a:t>
            </a:r>
          </a:p>
          <a:p>
            <a:pPr marL="685800" indent="-685800">
              <a:buFontTx/>
              <a:buChar char="-"/>
              <a:defRPr/>
            </a:pPr>
            <a:r>
              <a:rPr lang="en-US" sz="2800" dirty="0"/>
              <a:t>A technique of accelerated depreciation in which the amount of depreciation that is charged to an asset declines over time</a:t>
            </a:r>
          </a:p>
          <a:p>
            <a:pPr marL="685800" indent="-685800">
              <a:buFontTx/>
              <a:buChar char="-"/>
              <a:defRPr/>
            </a:pPr>
            <a:r>
              <a:rPr lang="en-US" dirty="0"/>
              <a:t>More depreciation is charged during the beginning of the life </a:t>
            </a:r>
            <a:r>
              <a:rPr lang="en-US"/>
              <a:t>time </a:t>
            </a:r>
            <a:r>
              <a:rPr lang="en-US" smtClean="0"/>
              <a:t>and </a:t>
            </a:r>
            <a:r>
              <a:rPr lang="en-US" dirty="0"/>
              <a:t>less is charged during the end.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175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06133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2800" b="1"/>
              <a:t>Declining Balance Method: Example:</a:t>
            </a:r>
          </a:p>
          <a:p>
            <a:pPr marL="685800" indent="-685800">
              <a:defRPr/>
            </a:pPr>
            <a:r>
              <a:rPr lang="en-US" sz="2800"/>
              <a:t>Cost of asset = $100,000</a:t>
            </a:r>
          </a:p>
          <a:p>
            <a:pPr marL="685800" indent="-685800">
              <a:defRPr/>
            </a:pPr>
            <a:r>
              <a:rPr lang="en-US" sz="2800"/>
              <a:t>Estimated residual value = $10,000</a:t>
            </a:r>
          </a:p>
          <a:p>
            <a:pPr marL="685800" indent="-685800">
              <a:defRPr/>
            </a:pPr>
            <a:r>
              <a:rPr lang="en-US" sz="2800"/>
              <a:t>Estimated useful life of asset = 5 years</a:t>
            </a:r>
          </a:p>
          <a:p>
            <a:pPr marL="685800" indent="-685800">
              <a:defRPr/>
            </a:pPr>
            <a:r>
              <a:rPr lang="en-US" sz="2800"/>
              <a:t>Depreciation rate = (1/useful life) x 200%</a:t>
            </a:r>
            <a:br>
              <a:rPr lang="en-US" sz="2800"/>
            </a:br>
            <a:r>
              <a:rPr lang="en-US" sz="2800"/>
              <a:t>= 1/5 x 200% = 20% x 2 = 40%</a:t>
            </a:r>
            <a:endParaRPr lang="en-US" sz="2800" b="1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123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270000"/>
            <a:ext cx="7467600" cy="3111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/>
              <a:t>Assets = Liabilities + Equity</a:t>
            </a:r>
            <a:endParaRPr lang="en-US" sz="3200"/>
          </a:p>
          <a:p>
            <a:pPr algn="l" eaLnBrk="1" hangingPunct="1">
              <a:buFontTx/>
              <a:buChar char="•"/>
              <a:defRPr/>
            </a:pPr>
            <a:r>
              <a:rPr lang="en-US" sz="3200"/>
              <a:t> A change on one side must be</a:t>
            </a:r>
          </a:p>
          <a:p>
            <a:pPr algn="l" eaLnBrk="1" hangingPunct="1">
              <a:buFontTx/>
              <a:buNone/>
              <a:defRPr/>
            </a:pPr>
            <a:r>
              <a:rPr lang="en-US" sz="3200"/>
              <a:t>  offset by an equal change on the</a:t>
            </a:r>
          </a:p>
          <a:p>
            <a:pPr algn="l" eaLnBrk="1" hangingPunct="1">
              <a:buFontTx/>
              <a:buNone/>
              <a:defRPr/>
            </a:pPr>
            <a:r>
              <a:rPr lang="en-US" sz="3200"/>
              <a:t>  same or other side to maintain the</a:t>
            </a:r>
          </a:p>
          <a:p>
            <a:pPr algn="l" eaLnBrk="1" hangingPunct="1">
              <a:buFontTx/>
              <a:buNone/>
              <a:defRPr/>
            </a:pPr>
            <a:r>
              <a:rPr lang="en-US" sz="3200"/>
              <a:t>  balance.</a:t>
            </a:r>
          </a:p>
          <a:p>
            <a:pPr algn="l" eaLnBrk="1" hangingPunct="1">
              <a:defRPr/>
            </a:pPr>
            <a:r>
              <a:rPr lang="en-US" b="1"/>
              <a:t> </a:t>
            </a: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2390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6428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2800" b="1"/>
              <a:t>Declining Balance Method: Example:</a:t>
            </a:r>
          </a:p>
          <a:p>
            <a:pPr marL="685800" indent="-685800" algn="l" eaLnBrk="1" hangingPunct="1">
              <a:defRPr/>
            </a:pPr>
            <a:endParaRPr lang="en-US" sz="2800" b="1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68979"/>
              </p:ext>
            </p:extLst>
          </p:nvPr>
        </p:nvGraphicFramePr>
        <p:xfrm>
          <a:off x="1143002" y="2149475"/>
          <a:ext cx="7772401" cy="2613024"/>
        </p:xfrm>
        <a:graphic>
          <a:graphicData uri="http://schemas.openxmlformats.org/drawingml/2006/table">
            <a:tbl>
              <a:tblPr/>
              <a:tblGrid>
                <a:gridCol w="797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1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57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929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2383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Year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Cost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Depreciation Rate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Depreciation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Accumulated Depreciation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Book Value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383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$100,000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$40,000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$40,000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$60,000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4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 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$24,000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$64,000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$36,000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34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 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$14,400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$78,400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$21,600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34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 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$8,640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$87,040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$12,960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34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 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40%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$2,960 (*)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$90,000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$10,000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4937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Fixed Assets: </a:t>
            </a:r>
            <a:r>
              <a:rPr lang="en-US" sz="2800" b="1"/>
              <a:t>Depreciation Methods: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Accelerated depreciation methods intent to recover substantial amounts of costs in the earlier useful life of the fixed assets.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/>
              <a:t>Accelerated depreciation methods contributes to defer taxes or postpone them indefinitely allowing more funds to be retained in the business.</a:t>
            </a:r>
            <a:endParaRPr lang="en-US" sz="2400"/>
          </a:p>
          <a:p>
            <a:pPr marL="342900" indent="-342900" algn="l" eaLnBrk="1" hangingPunct="1">
              <a:buFontTx/>
              <a:buChar char="-"/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40034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70000"/>
            <a:ext cx="7315200" cy="38100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Fixed Assets: </a:t>
            </a:r>
            <a:r>
              <a:rPr lang="en-US" sz="2800" b="1" dirty="0"/>
              <a:t>Depreciation Methods:</a:t>
            </a:r>
          </a:p>
          <a:p>
            <a:pPr marL="685800" indent="-685800" algn="l" eaLnBrk="1" hangingPunct="1">
              <a:buFontTx/>
              <a:buChar char="-"/>
              <a:defRPr/>
            </a:pPr>
            <a:r>
              <a:rPr lang="en-US" sz="2800" dirty="0"/>
              <a:t>Declining </a:t>
            </a:r>
            <a:r>
              <a:rPr lang="en-US" sz="2800"/>
              <a:t>Balance </a:t>
            </a:r>
            <a:r>
              <a:rPr lang="en-US" sz="2800" smtClean="0"/>
              <a:t>and </a:t>
            </a:r>
            <a:r>
              <a:rPr lang="en-US" sz="2800" dirty="0"/>
              <a:t>Sum of the Years Digits are considered accelerated methods of depreciation.</a:t>
            </a:r>
            <a:endParaRPr lang="en-US" sz="2400" dirty="0"/>
          </a:p>
          <a:p>
            <a:pPr marL="342900" indent="-342900" algn="l" eaLnBrk="1" hangingPunct="1">
              <a:buFontTx/>
              <a:buChar char="-"/>
              <a:defRPr/>
            </a:pP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0" y="381000"/>
            <a:ext cx="70866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32426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391400" cy="3111500"/>
          </a:xfrm>
        </p:spPr>
        <p:txBody>
          <a:bodyPr/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0">
              <a:defRPr/>
            </a:pPr>
            <a:r>
              <a:rPr lang="en-US" sz="2400" b="1" dirty="0"/>
              <a:t>Cash Value Life insurance: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This is the portion of insurance premium </a:t>
            </a:r>
            <a:r>
              <a:rPr lang="en-US" sz="2400"/>
              <a:t>paid </a:t>
            </a:r>
            <a:r>
              <a:rPr lang="en-US" sz="2400" smtClean="0"/>
              <a:t>and </a:t>
            </a:r>
            <a:r>
              <a:rPr lang="en-US" sz="2400" dirty="0"/>
              <a:t>available to the policyholder.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It is the amount that may be borrowed from the insurance against the policy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25344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391400" cy="3111500"/>
          </a:xfrm>
        </p:spPr>
        <p:txBody>
          <a:bodyPr>
            <a:normAutofit fontScale="92500" lnSpcReduction="20000"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0">
              <a:defRPr/>
            </a:pPr>
            <a:r>
              <a:rPr lang="en-US" sz="2400" b="1"/>
              <a:t>Prepaid Expenses: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Payment in advance for services  to be rendered by another party to the Company in the future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Examples include rent, insurance, taxes, royalties etc.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Once the service is rendered that portion of the prepaid expenses will be charged as an operating expense in the income statement.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Accountants  register prepaid expenses as a current asset while in banking it is classified as non-current as provides little liquidity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8158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3914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</a:t>
            </a:r>
          </a:p>
          <a:p>
            <a:pPr marL="0">
              <a:defRPr/>
            </a:pPr>
            <a:r>
              <a:rPr lang="en-US" sz="2400" b="1" dirty="0"/>
              <a:t>Notes Receivable: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smtClean="0"/>
              <a:t>Outstanding </a:t>
            </a:r>
            <a:r>
              <a:rPr lang="en-US" sz="2400" dirty="0"/>
              <a:t>indebtedness with an specific repayment agreement.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It is not part of the company’s normal </a:t>
            </a:r>
            <a:r>
              <a:rPr lang="en-US" sz="2400"/>
              <a:t>operation </a:t>
            </a:r>
            <a:r>
              <a:rPr lang="en-US" sz="2400" smtClean="0"/>
              <a:t>and</a:t>
            </a:r>
            <a:endParaRPr lang="en-US" sz="2400" dirty="0"/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Does not constitute a significant asset account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Some business may accept notes in lieu of payment </a:t>
            </a:r>
            <a:r>
              <a:rPr lang="en-US" sz="2400"/>
              <a:t>for </a:t>
            </a:r>
            <a:r>
              <a:rPr lang="en-US" sz="2400" smtClean="0"/>
              <a:t>merchandise </a:t>
            </a:r>
            <a:r>
              <a:rPr lang="en-US" sz="2400" dirty="0"/>
              <a:t>purchases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73217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3914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</a:t>
            </a:r>
          </a:p>
          <a:p>
            <a:pPr marL="0">
              <a:defRPr/>
            </a:pPr>
            <a:r>
              <a:rPr lang="en-US" sz="2400" b="1"/>
              <a:t>Notes Receivable: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An evaluation of the quality of the notes begins with the payment status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The built in interest rate charged in this note to the customer is also important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At times notes receivable are used as collateral. In this case financial statements of the debtor is requested.</a:t>
            </a:r>
          </a:p>
          <a:p>
            <a:pPr marL="342900" indent="-342900">
              <a:buFontTx/>
              <a:buChar char="-"/>
              <a:defRPr/>
            </a:pPr>
            <a:endParaRPr lang="en-US" sz="240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270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620000" cy="3111500"/>
          </a:xfrm>
        </p:spPr>
        <p:txBody>
          <a:bodyPr>
            <a:normAutofit lnSpcReduction="10000"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Non-Current/Due from Related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Parties</a:t>
            </a:r>
          </a:p>
          <a:p>
            <a:pPr marL="0">
              <a:defRPr/>
            </a:pPr>
            <a:r>
              <a:rPr lang="en-US" sz="2400" b="1" dirty="0"/>
              <a:t>Accounts Receivable Officers or Owners: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This non-current asset represents a loan to its Officers or owners.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 In terms of liquidity this assets is not considered easily convertible to </a:t>
            </a:r>
            <a:r>
              <a:rPr lang="en-US" sz="2400"/>
              <a:t>cash </a:t>
            </a:r>
            <a:r>
              <a:rPr lang="en-US" sz="2400" smtClean="0"/>
              <a:t>and </a:t>
            </a:r>
            <a:r>
              <a:rPr lang="en-US" sz="2400" dirty="0"/>
              <a:t>available for its operations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Repayment of these loans is not considered a priority for the business owners.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84004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6200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/>
              <a:t>Assets: Non-Current/Due from Related</a:t>
            </a:r>
          </a:p>
          <a:p>
            <a:pPr marL="685800" indent="-685800" algn="l" eaLnBrk="1" hangingPunct="1">
              <a:defRPr/>
            </a:pPr>
            <a:r>
              <a:rPr lang="en-US" sz="3200" b="1"/>
              <a:t>Parties</a:t>
            </a:r>
          </a:p>
          <a:p>
            <a:pPr marL="0">
              <a:defRPr/>
            </a:pPr>
            <a:r>
              <a:rPr lang="en-US" sz="2400" b="1"/>
              <a:t>Accounts Receivable Officers or Owners: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/>
              <a:t>In lending bankers discount these types of loans from net worth when considering tangible net worth.</a:t>
            </a:r>
          </a:p>
          <a:p>
            <a:pPr marL="342900" indent="-342900">
              <a:buFontTx/>
              <a:buChar char="-"/>
              <a:defRPr/>
            </a:pPr>
            <a:endParaRPr lang="en-US" sz="240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62336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6200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Non-Current/Due from Related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Parties</a:t>
            </a:r>
          </a:p>
          <a:p>
            <a:pPr marL="0">
              <a:defRPr/>
            </a:pPr>
            <a:r>
              <a:rPr lang="en-US" sz="2400" b="1" dirty="0"/>
              <a:t>Due to affiliate companies: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Affiliates are related via common ownership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This receivable is classified as non </a:t>
            </a:r>
            <a:r>
              <a:rPr lang="en-US" sz="2400"/>
              <a:t>current  </a:t>
            </a:r>
            <a:r>
              <a:rPr lang="en-US" sz="2400" smtClean="0"/>
              <a:t>and </a:t>
            </a:r>
            <a:r>
              <a:rPr lang="en-US" sz="2400" dirty="0"/>
              <a:t>non-liquid due to the nature of the </a:t>
            </a:r>
            <a:r>
              <a:rPr lang="en-US" sz="2400"/>
              <a:t>affiliation </a:t>
            </a:r>
            <a:r>
              <a:rPr lang="en-US" sz="2400" smtClean="0"/>
              <a:t>and </a:t>
            </a:r>
            <a:r>
              <a:rPr lang="en-US" sz="2400" dirty="0"/>
              <a:t>the absence of pressure to pay the debt.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014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460500"/>
            <a:ext cx="7924800" cy="3111500"/>
          </a:xfrm>
        </p:spPr>
        <p:txBody>
          <a:bodyPr>
            <a:normAutofit fontScale="92500" lnSpcReduction="20000"/>
          </a:bodyPr>
          <a:lstStyle/>
          <a:p>
            <a:pPr algn="l" eaLnBrk="1" hangingPunct="1">
              <a:defRPr/>
            </a:pPr>
            <a:r>
              <a:rPr lang="en-US" sz="3200" b="1"/>
              <a:t>Assets = Liabilities + Equity</a:t>
            </a:r>
          </a:p>
          <a:p>
            <a:pPr algn="l" eaLnBrk="1" hangingPunct="1">
              <a:buFontTx/>
              <a:buNone/>
              <a:defRPr/>
            </a:pPr>
            <a:r>
              <a:rPr lang="en-US" sz="3200" b="1"/>
              <a:t>Assets: (Conversion to Cash)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sz="3200"/>
              <a:t>Any right which has value to its</a:t>
            </a:r>
          </a:p>
          <a:p>
            <a:pPr algn="l" eaLnBrk="1" hangingPunct="1">
              <a:buFontTx/>
              <a:buNone/>
              <a:defRPr/>
            </a:pPr>
            <a:r>
              <a:rPr lang="en-US" sz="3200"/>
              <a:t> owner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sz="3200"/>
              <a:t>Every asset is expected to be</a:t>
            </a:r>
          </a:p>
          <a:p>
            <a:pPr algn="l" eaLnBrk="1" hangingPunct="1">
              <a:buFontTx/>
              <a:buNone/>
              <a:defRPr/>
            </a:pPr>
            <a:r>
              <a:rPr lang="en-US" sz="3200"/>
              <a:t> converted to cash, directly or</a:t>
            </a:r>
          </a:p>
          <a:p>
            <a:pPr algn="l" eaLnBrk="1" hangingPunct="1">
              <a:buFontTx/>
              <a:buNone/>
              <a:defRPr/>
            </a:pPr>
            <a:r>
              <a:rPr lang="en-US" sz="3200"/>
              <a:t> indirectly</a:t>
            </a:r>
          </a:p>
          <a:p>
            <a:pPr algn="l" eaLnBrk="1" hangingPunct="1">
              <a:defRPr/>
            </a:pPr>
            <a:r>
              <a:rPr lang="en-US" b="1"/>
              <a:t> </a:t>
            </a:r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315200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 Balance </a:t>
            </a:r>
            <a:r>
              <a:rPr lang="en-US" sz="3200" dirty="0"/>
              <a:t>Sheet  Analysis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72345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6200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Non-Current/Due from Related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Parties</a:t>
            </a:r>
          </a:p>
          <a:p>
            <a:pPr marL="0">
              <a:defRPr/>
            </a:pPr>
            <a:r>
              <a:rPr lang="en-US" sz="2400" b="1" dirty="0"/>
              <a:t>Due to affiliate companies: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In order to consider this asset in the lending process the lender must find out: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1, If normal sales exist between the companies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2. One company has lent money to the </a:t>
            </a:r>
            <a:r>
              <a:rPr lang="en-US" sz="2400"/>
              <a:t>other </a:t>
            </a:r>
            <a:r>
              <a:rPr lang="en-US" sz="2400" smtClean="0"/>
              <a:t>and;</a:t>
            </a:r>
            <a:endParaRPr lang="en-US" sz="2400" dirty="0"/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3. The ability of the affiliate to repay the receivable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81132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6200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Assets: Non-Current/Due from Related</a:t>
            </a:r>
          </a:p>
          <a:p>
            <a:pPr marL="685800" indent="-685800" algn="l" eaLnBrk="1" hangingPunct="1">
              <a:defRPr/>
            </a:pPr>
            <a:r>
              <a:rPr lang="en-US" sz="3200" b="1" dirty="0"/>
              <a:t>Parties</a:t>
            </a:r>
          </a:p>
          <a:p>
            <a:pPr marL="0">
              <a:defRPr/>
            </a:pPr>
            <a:r>
              <a:rPr lang="en-US" sz="2400" b="1" dirty="0"/>
              <a:t>Due to affiliate companies: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If the Company wants to borrow money from the </a:t>
            </a:r>
            <a:r>
              <a:rPr lang="en-US" sz="2400"/>
              <a:t>Bank </a:t>
            </a:r>
            <a:r>
              <a:rPr lang="en-US" sz="2400" smtClean="0"/>
              <a:t>and </a:t>
            </a:r>
            <a:r>
              <a:rPr lang="en-US" sz="2400" dirty="0"/>
              <a:t>lend the proceeds to the affiliate, financial statements from the affiliate are required to obtain financial statements from the </a:t>
            </a:r>
            <a:r>
              <a:rPr lang="en-US" sz="2400"/>
              <a:t>company </a:t>
            </a:r>
            <a:r>
              <a:rPr lang="en-US" sz="2400" smtClean="0"/>
              <a:t>and </a:t>
            </a:r>
            <a:r>
              <a:rPr lang="en-US" sz="2400" dirty="0"/>
              <a:t>its affiliate to determine repayment capacity.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64237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6200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Non-Current Assets: </a:t>
            </a:r>
            <a:r>
              <a:rPr lang="en-US" sz="2400" b="1" dirty="0"/>
              <a:t>Intangibles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The account is included as a non-current </a:t>
            </a:r>
            <a:r>
              <a:rPr lang="en-US" sz="2400"/>
              <a:t>asset </a:t>
            </a:r>
            <a:r>
              <a:rPr lang="en-US" sz="2400" smtClean="0"/>
              <a:t>and </a:t>
            </a:r>
            <a:r>
              <a:rPr lang="en-US" sz="2400" dirty="0"/>
              <a:t>discounted from net worth to determine tangible net worth.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Intangible may have significant value in liquidation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Some of the intangibles include goodwill, patents, </a:t>
            </a:r>
            <a:r>
              <a:rPr lang="en-US" sz="2400"/>
              <a:t>trademarks </a:t>
            </a:r>
            <a:r>
              <a:rPr lang="en-US" sz="2400" smtClean="0"/>
              <a:t>and </a:t>
            </a:r>
            <a:r>
              <a:rPr lang="en-US" sz="2400" dirty="0"/>
              <a:t>operating rights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07319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6200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Non-Current Assets: </a:t>
            </a:r>
            <a:r>
              <a:rPr lang="en-US" sz="2400" b="1" dirty="0"/>
              <a:t>Intangibles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Goodwill, patents, </a:t>
            </a:r>
            <a:r>
              <a:rPr lang="en-US" sz="2400"/>
              <a:t>trademarks </a:t>
            </a:r>
            <a:r>
              <a:rPr lang="en-US" sz="2400" smtClean="0"/>
              <a:t>and </a:t>
            </a:r>
            <a:r>
              <a:rPr lang="en-US" sz="2400" dirty="0"/>
              <a:t>operating rights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b="1" dirty="0"/>
              <a:t>Goodwill</a:t>
            </a:r>
            <a:r>
              <a:rPr lang="en-US" sz="2400" dirty="0"/>
              <a:t>: An accounting term used to capitalized acquisitions. Represents payments in consideration for an established customer base, </a:t>
            </a:r>
            <a:r>
              <a:rPr lang="en-US" sz="2400"/>
              <a:t>reputation </a:t>
            </a:r>
            <a:r>
              <a:rPr lang="en-US" sz="2400" smtClean="0"/>
              <a:t>and </a:t>
            </a:r>
            <a:r>
              <a:rPr lang="en-US" sz="2400" dirty="0"/>
              <a:t>future earnings potential.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b="1" dirty="0"/>
              <a:t>Patent</a:t>
            </a:r>
            <a:r>
              <a:rPr lang="en-US" sz="2400" dirty="0"/>
              <a:t>: Gives the company exclusive right to manufacture a product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71754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524000"/>
            <a:ext cx="7620000" cy="3111500"/>
          </a:xfrm>
        </p:spPr>
        <p:txBody>
          <a:bodyPr>
            <a:normAutofit/>
          </a:bodyPr>
          <a:lstStyle/>
          <a:p>
            <a:pPr marL="685800" indent="-685800" algn="l" eaLnBrk="1" hangingPunct="1">
              <a:defRPr/>
            </a:pPr>
            <a:r>
              <a:rPr lang="en-US" sz="3200" b="1" dirty="0"/>
              <a:t>Non-Current Assets: </a:t>
            </a:r>
            <a:r>
              <a:rPr lang="en-US" sz="2400" b="1" dirty="0"/>
              <a:t>Intangibles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Goodwill, patents, </a:t>
            </a:r>
            <a:r>
              <a:rPr lang="en-US" sz="2400"/>
              <a:t>trademarks </a:t>
            </a:r>
            <a:r>
              <a:rPr lang="en-US" sz="2400" smtClean="0"/>
              <a:t>and </a:t>
            </a:r>
            <a:r>
              <a:rPr lang="en-US" sz="2400" dirty="0"/>
              <a:t>operating rights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b="1" dirty="0"/>
              <a:t>Trademark: </a:t>
            </a:r>
            <a:r>
              <a:rPr lang="en-US" sz="2400" dirty="0"/>
              <a:t>A registered name of a product or service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b="1" dirty="0"/>
              <a:t>Patent</a:t>
            </a:r>
            <a:r>
              <a:rPr lang="en-US" sz="2400" dirty="0"/>
              <a:t>: Gives the company exclusive right to manufacture a product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81000"/>
            <a:ext cx="7315200" cy="101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80473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651000"/>
            <a:ext cx="7315200" cy="3857625"/>
          </a:xfrm>
        </p:spPr>
        <p:txBody>
          <a:bodyPr>
            <a:normAutofit/>
          </a:bodyPr>
          <a:lstStyle/>
          <a:p>
            <a:pPr marL="685800" indent="-685800" eaLnBrk="1" hangingPunct="1">
              <a:defRPr/>
            </a:pPr>
            <a:r>
              <a:rPr lang="en-US" b="1" dirty="0"/>
              <a:t>Liabilities:</a:t>
            </a:r>
          </a:p>
          <a:p>
            <a:pPr marL="685800" indent="-685800" eaLnBrk="1" hangingPunct="1">
              <a:buFontTx/>
              <a:buChar char="•"/>
              <a:defRPr/>
            </a:pPr>
            <a:r>
              <a:rPr lang="en-US" sz="2800" dirty="0"/>
              <a:t>Lenders evaluate liabilities in terms of: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000" dirty="0"/>
              <a:t>Repayment requirements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000" dirty="0"/>
              <a:t>Availability as a source of financing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000" dirty="0"/>
              <a:t>Present </a:t>
            </a:r>
            <a:r>
              <a:rPr lang="en-US" sz="2000" dirty="0" smtClean="0"/>
              <a:t>and </a:t>
            </a:r>
            <a:r>
              <a:rPr lang="en-US" sz="2000" dirty="0"/>
              <a:t>future interest costs </a:t>
            </a:r>
            <a:r>
              <a:rPr lang="en-US" sz="2000" dirty="0" smtClean="0"/>
              <a:t>and </a:t>
            </a:r>
            <a:r>
              <a:rPr lang="en-US" sz="2000" dirty="0"/>
              <a:t>impact to the income statement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000" dirty="0"/>
              <a:t>Potential pledge of assets to secure </a:t>
            </a:r>
            <a:r>
              <a:rPr lang="en-US" sz="2000" dirty="0" smtClean="0"/>
              <a:t>them</a:t>
            </a:r>
          </a:p>
          <a:p>
            <a:pPr marL="990600" lvl="1" indent="-533400" algn="l" eaLnBrk="1" hangingPunct="1">
              <a:buFontTx/>
              <a:buChar char="•"/>
              <a:defRPr/>
            </a:pPr>
            <a:r>
              <a:rPr lang="en-US" sz="2000" dirty="0" smtClean="0"/>
              <a:t>When obtaining financial information the lender must request from the Borrower a detailed breakdown of short term and long term liabilities with details on maturities, repayment schedules and interest rates.</a:t>
            </a:r>
            <a:endParaRPr lang="en-US" sz="2000" dirty="0"/>
          </a:p>
          <a:p>
            <a:pPr marL="685800" indent="-685800" eaLnBrk="1" hangingPunct="1">
              <a:defRPr/>
            </a:pPr>
            <a:endParaRPr lang="en-US" sz="4000" b="1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381000"/>
            <a:ext cx="7010400" cy="952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8855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51000"/>
            <a:ext cx="7924800" cy="3111500"/>
          </a:xfrm>
        </p:spPr>
        <p:txBody>
          <a:bodyPr/>
          <a:lstStyle/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r>
              <a:rPr lang="en-US" b="1"/>
              <a:t>Classification of Liabilities</a:t>
            </a:r>
            <a:r>
              <a:rPr lang="en-US"/>
              <a:t>: 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 b="1"/>
              <a:t>Current: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/>
              <a:t>Expected to be satisfied or liquidated within the normal course of business (12 months or less)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endParaRPr lang="en-US"/>
          </a:p>
          <a:p>
            <a:pPr marL="685800" indent="-685800" algn="l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381000"/>
            <a:ext cx="7010400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61831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397000"/>
            <a:ext cx="7467600" cy="3111500"/>
          </a:xfrm>
        </p:spPr>
        <p:txBody>
          <a:bodyPr/>
          <a:lstStyle/>
          <a:p>
            <a:pPr marL="685800" indent="-685800" algn="l" eaLnBrk="1" hangingPunct="1">
              <a:buFontTx/>
              <a:buNone/>
              <a:defRPr/>
            </a:pPr>
            <a:r>
              <a:rPr lang="en-US" b="1"/>
              <a:t>Classification of Liabilities: </a:t>
            </a:r>
          </a:p>
          <a:p>
            <a:pPr marL="685800" indent="-685800" algn="l" eaLnBrk="1" hangingPunct="1">
              <a:buFontTx/>
              <a:buNone/>
              <a:defRPr/>
            </a:pPr>
            <a:r>
              <a:rPr lang="en-US"/>
              <a:t> </a:t>
            </a:r>
            <a:r>
              <a:rPr lang="en-US" sz="3200"/>
              <a:t>2. </a:t>
            </a:r>
            <a:r>
              <a:rPr lang="en-US" sz="2800"/>
              <a:t>Non-Current</a:t>
            </a:r>
            <a:r>
              <a:rPr lang="en-US"/>
              <a:t>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Expected to be satisfied or liquidated in a longer period of time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/>
          </a:p>
          <a:p>
            <a:pPr marL="685800" indent="-685800" algn="l" eaLnBrk="1" hangingPunct="1">
              <a:buFontTx/>
              <a:buAutoNum type="arabicPeriod"/>
              <a:defRPr/>
            </a:pPr>
            <a:endParaRPr 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94816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333500"/>
            <a:ext cx="7924800" cy="3111500"/>
          </a:xfrm>
        </p:spPr>
        <p:txBody>
          <a:bodyPr/>
          <a:lstStyle/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/>
              <a:t>Liabilities: (</a:t>
            </a:r>
            <a:r>
              <a:rPr lang="en-US" dirty="0"/>
              <a:t>Current)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3200" dirty="0"/>
              <a:t>Accounts Payable: Also called “Trade credit”.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3200" dirty="0"/>
              <a:t>Review the normal credit terms obtained from </a:t>
            </a:r>
            <a:r>
              <a:rPr lang="en-US" sz="3200"/>
              <a:t>vendors </a:t>
            </a:r>
            <a:r>
              <a:rPr lang="en-US" sz="3200" smtClean="0"/>
              <a:t>and </a:t>
            </a:r>
            <a:r>
              <a:rPr lang="en-US" sz="3200" dirty="0"/>
              <a:t>compared against assessment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dirty="0"/>
              <a:t>	(Ratio Analysis)</a:t>
            </a:r>
          </a:p>
          <a:p>
            <a:pPr marL="685800" indent="-685800" algn="l"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 marL="685800" indent="-685800" algn="l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dirty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239000" cy="825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65150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460500"/>
            <a:ext cx="7924800" cy="3111500"/>
          </a:xfrm>
        </p:spPr>
        <p:txBody>
          <a:bodyPr/>
          <a:lstStyle/>
          <a:p>
            <a:pPr marL="685800" indent="-685800" algn="l" eaLnBrk="1" hangingPunct="1">
              <a:buFontTx/>
              <a:buNone/>
              <a:defRPr/>
            </a:pPr>
            <a:r>
              <a:rPr lang="en-US" b="1"/>
              <a:t>Equity: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Considered owners’ investment in the business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Stockholders, like debtors have a claim against the company’s assets</a:t>
            </a:r>
          </a:p>
          <a:p>
            <a:pPr marL="685800" indent="-685800" algn="l" eaLnBrk="1" hangingPunct="1">
              <a:buFontTx/>
              <a:buChar char="•"/>
              <a:defRPr/>
            </a:pPr>
            <a:r>
              <a:rPr lang="en-US" sz="2800"/>
              <a:t>In a bankruptcy scenario the owners usually have a residual claim</a:t>
            </a:r>
          </a:p>
          <a:p>
            <a:pPr marL="685800" indent="-685800" algn="l" eaLnBrk="1" hangingPunct="1">
              <a:buFontTx/>
              <a:buNone/>
              <a:defRPr/>
            </a:pPr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239000" cy="698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Balance </a:t>
            </a:r>
            <a:r>
              <a:rPr lang="en-US" sz="3200" dirty="0"/>
              <a:t>Sheet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9077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4475</Words>
  <Application>Microsoft Macintosh PowerPoint</Application>
  <PresentationFormat>On-screen Show (16:10)</PresentationFormat>
  <Paragraphs>817</Paragraphs>
  <Slides>113</Slides>
  <Notes>107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Solstice</vt:lpstr>
      <vt:lpstr>   Balance Sheet  Analysis  </vt:lpstr>
      <vt:lpstr>  Balance Sheet Analysis  </vt:lpstr>
      <vt:lpstr> Balance Sheet  Analysis </vt:lpstr>
      <vt:lpstr>PowerPoint Presentation</vt:lpstr>
      <vt:lpstr>   Balance Sheet  Analysis </vt:lpstr>
      <vt:lpstr>  Balance Sheet  Analysis</vt:lpstr>
      <vt:lpstr>  Balance Sheet  Analysis </vt:lpstr>
      <vt:lpstr>   Balance Sheet  Analysis</vt:lpstr>
      <vt:lpstr>   Balance Sheet  Analysis </vt:lpstr>
      <vt:lpstr>   Balance Sheet  Analysis</vt:lpstr>
      <vt:lpstr>Balance Sheet  Analysis</vt:lpstr>
      <vt:lpstr>   Balance Sheet  Analysis</vt:lpstr>
      <vt:lpstr>   Balance Sheet  Analysis</vt:lpstr>
      <vt:lpstr>   Balance Sheet  Analysis</vt:lpstr>
      <vt:lpstr>   Balance Sheet  Analysis</vt:lpstr>
      <vt:lpstr>  Balance Sheet  Analysis</vt:lpstr>
      <vt:lpstr>   Balance Sheet  Analysis</vt:lpstr>
      <vt:lpstr>   Balance Sheet  Analysis</vt:lpstr>
      <vt:lpstr>   Balance Sheet  Analysis</vt:lpstr>
      <vt:lpstr>  Balance Sheet  Analysis</vt:lpstr>
      <vt:lpstr>  Balance Sheet  Analysis</vt:lpstr>
      <vt:lpstr>   Balance Sheet  Analysis</vt:lpstr>
      <vt:lpstr> 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 Balance Sheet  Analysis</vt:lpstr>
      <vt:lpstr>  Balance Sheet  Analysis</vt:lpstr>
      <vt:lpstr>  Balance Sheet  Analysis</vt:lpstr>
      <vt:lpstr>  Balance Sheet  Analysis</vt:lpstr>
      <vt:lpstr>  Balance Sheet  Analysis 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  Balance Sheet  Analysis</vt:lpstr>
      <vt:lpstr>Balance Sheet  Analysis</vt:lpstr>
      <vt:lpstr>  Balance Sheet  Analysis </vt:lpstr>
      <vt:lpstr>  Balance Sheet  Analysis </vt:lpstr>
      <vt:lpstr>  Balance Sheet  Analysis </vt:lpstr>
      <vt:lpstr>  Balance Sheet  Analysis</vt:lpstr>
      <vt:lpstr>  Balance Sheet  Analysis </vt:lpstr>
      <vt:lpstr>Balance Sheet  Analysis</vt:lpstr>
      <vt:lpstr>  Balance Sheet  Analysis</vt:lpstr>
      <vt:lpstr>  Balance Sheet  Analysis </vt:lpstr>
      <vt:lpstr>  Balance Sheet  Analysis</vt:lpstr>
      <vt:lpstr>Liquidity</vt:lpstr>
      <vt:lpstr>Balance Sheet  Analysis</vt:lpstr>
      <vt:lpstr>Balance Sheet  Analysis</vt:lpstr>
      <vt:lpstr>Balance Sheet  Analysis</vt:lpstr>
      <vt:lpstr>Balance Sheet 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Financial Statements and Balance Sheet  Analysis</dc:title>
  <dc:creator>charodelaossa</dc:creator>
  <cp:lastModifiedBy>E M</cp:lastModifiedBy>
  <cp:revision>9</cp:revision>
  <dcterms:modified xsi:type="dcterms:W3CDTF">2017-06-27T03:58:06Z</dcterms:modified>
</cp:coreProperties>
</file>