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62" r:id="rId3"/>
    <p:sldId id="257" r:id="rId4"/>
    <p:sldId id="258" r:id="rId5"/>
    <p:sldId id="259" r:id="rId6"/>
    <p:sldId id="260" r:id="rId7"/>
    <p:sldId id="261" r:id="rId8"/>
    <p:sldId id="264" r:id="rId9"/>
    <p:sldId id="265" r:id="rId10"/>
    <p:sldId id="263" r:id="rId11"/>
    <p:sldId id="292" r:id="rId12"/>
    <p:sldId id="266" r:id="rId13"/>
    <p:sldId id="267" r:id="rId14"/>
    <p:sldId id="268" r:id="rId15"/>
    <p:sldId id="269" r:id="rId16"/>
    <p:sldId id="270" r:id="rId17"/>
    <p:sldId id="271" r:id="rId18"/>
    <p:sldId id="272" r:id="rId19"/>
    <p:sldId id="273" r:id="rId20"/>
    <p:sldId id="29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1" r:id="rId38"/>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3" autoAdjust="0"/>
    <p:restoredTop sz="86325" autoAdjust="0"/>
  </p:normalViewPr>
  <p:slideViewPr>
    <p:cSldViewPr snapToGrid="0">
      <p:cViewPr>
        <p:scale>
          <a:sx n="95" d="100"/>
          <a:sy n="95" d="100"/>
        </p:scale>
        <p:origin x="-792" y="272"/>
      </p:cViewPr>
      <p:guideLst>
        <p:guide orient="horz" pos="1800"/>
        <p:guide pos="2880"/>
      </p:guideLst>
    </p:cSldViewPr>
  </p:slideViewPr>
  <p:outlineViewPr>
    <p:cViewPr>
      <p:scale>
        <a:sx n="33" d="100"/>
        <a:sy n="33" d="100"/>
      </p:scale>
      <p:origin x="0" y="25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52605-5F9F-45A9-976B-47FB34AC046C}" type="datetimeFigureOut">
              <a:rPr lang="en-US" smtClean="0"/>
              <a:t>6/26/17</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5E194-0984-4CA0-8D4F-179DA3BBC03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B1024-4DEB-48A2-9E35-C4797DDC3987}" type="datetimeFigureOut">
              <a:rPr lang="en-US" smtClean="0"/>
              <a:pPr/>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396507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1024-4DEB-48A2-9E35-C4797DDC3987}" type="datetimeFigureOut">
              <a:rPr lang="en-US" smtClean="0"/>
              <a:pPr/>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171332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1024-4DEB-48A2-9E35-C4797DDC3987}" type="datetimeFigureOut">
              <a:rPr lang="en-US" smtClean="0"/>
              <a:pPr/>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179397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B1024-4DEB-48A2-9E35-C4797DDC3987}" type="datetimeFigureOut">
              <a:rPr lang="en-US" smtClean="0"/>
              <a:pPr/>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95325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B1024-4DEB-48A2-9E35-C4797DDC3987}" type="datetimeFigureOut">
              <a:rPr lang="en-US" smtClean="0"/>
              <a:pPr/>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333611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B1024-4DEB-48A2-9E35-C4797DDC3987}" type="datetimeFigureOut">
              <a:rPr lang="en-US" smtClean="0"/>
              <a:pPr/>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413346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B1024-4DEB-48A2-9E35-C4797DDC3987}" type="datetimeFigureOut">
              <a:rPr lang="en-US" smtClean="0"/>
              <a:pPr/>
              <a:t>6/26/17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18109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B1024-4DEB-48A2-9E35-C4797DDC3987}" type="datetimeFigureOut">
              <a:rPr lang="en-US" smtClean="0"/>
              <a:pPr/>
              <a:t>6/26/17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311767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B1024-4DEB-48A2-9E35-C4797DDC3987}" type="datetimeFigureOut">
              <a:rPr lang="en-US" smtClean="0"/>
              <a:pPr/>
              <a:t>6/26/17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314255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B1024-4DEB-48A2-9E35-C4797DDC3987}" type="datetimeFigureOut">
              <a:rPr lang="en-US" smtClean="0"/>
              <a:pPr/>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73228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B1024-4DEB-48A2-9E35-C4797DDC3987}" type="datetimeFigureOut">
              <a:rPr lang="en-US" smtClean="0"/>
              <a:pPr/>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C9683-E5FB-40DC-B8BB-8E357334E381}" type="slidenum">
              <a:rPr lang="en-US" smtClean="0"/>
              <a:pPr/>
              <a:t>‹#›</a:t>
            </a:fld>
            <a:endParaRPr lang="en-US"/>
          </a:p>
        </p:txBody>
      </p:sp>
    </p:spTree>
    <p:extLst>
      <p:ext uri="{BB962C8B-B14F-4D97-AF65-F5344CB8AC3E}">
        <p14:creationId xmlns:p14="http://schemas.microsoft.com/office/powerpoint/2010/main" val="550756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A54B1024-4DEB-48A2-9E35-C4797DDC3987}" type="datetimeFigureOut">
              <a:rPr lang="en-US" smtClean="0"/>
              <a:pPr/>
              <a:t>6/26/17</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A10C9683-E5FB-40DC-B8BB-8E357334E381}" type="slidenum">
              <a:rPr lang="en-US" smtClean="0"/>
              <a:pPr/>
              <a:t>‹#›</a:t>
            </a:fld>
            <a:endParaRPr lang="en-US"/>
          </a:p>
        </p:txBody>
      </p:sp>
    </p:spTree>
    <p:extLst>
      <p:ext uri="{BB962C8B-B14F-4D97-AF65-F5344CB8AC3E}">
        <p14:creationId xmlns:p14="http://schemas.microsoft.com/office/powerpoint/2010/main" val="37170650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extLst>
              <p:ext uri="{D42A27DB-BD31-4B8C-83A1-F6EECF244321}">
                <p14:modId xmlns:p14="http://schemas.microsoft.com/office/powerpoint/2010/main" val="3407134458"/>
              </p:ext>
            </p:extLst>
          </p:nvPr>
        </p:nvSpPr>
        <p:spPr>
          <a:xfrm>
            <a:off x="304800" y="1905000"/>
            <a:ext cx="8458200" cy="1018646"/>
          </a:xfrm>
        </p:spPr>
        <p:txBody>
          <a:bodyPr>
            <a:normAutofit fontScale="90000"/>
          </a:bodyPr>
          <a:lstStyle/>
          <a:p>
            <a:r>
              <a:rPr lang="en-US" dirty="0">
                <a:latin typeface="Century Gothic"/>
                <a:cs typeface="Century Gothic"/>
              </a:rPr>
              <a:t>Introduction to Financial Statements and credit analysis</a:t>
            </a:r>
            <a:r>
              <a:rPr lang="en-US" dirty="0">
                <a:solidFill>
                  <a:schemeClr val="tx1"/>
                </a:solidFill>
                <a:latin typeface="Century Gothic"/>
                <a:cs typeface="Century Gothic"/>
              </a:rPr>
              <a:t/>
            </a:r>
            <a:br>
              <a:rPr lang="en-US" dirty="0">
                <a:solidFill>
                  <a:schemeClr val="tx1"/>
                </a:solidFill>
                <a:latin typeface="Century Gothic"/>
                <a:cs typeface="Century Gothic"/>
              </a:rPr>
            </a:br>
            <a:endParaRPr lang="en-US" dirty="0">
              <a:latin typeface="Century Gothic"/>
              <a:cs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457200" y="1993900"/>
            <a:ext cx="7848600" cy="3746500"/>
          </a:xfrm>
        </p:spPr>
        <p:txBody>
          <a:bodyPr>
            <a:normAutofit fontScale="62500" lnSpcReduction="20000"/>
          </a:bodyPr>
          <a:lstStyle/>
          <a:p>
            <a:endParaRPr lang="en-US" sz="2800" b="1" dirty="0">
              <a:latin typeface="Century Gothic"/>
              <a:cs typeface="Century Gothic"/>
            </a:endParaRPr>
          </a:p>
          <a:p>
            <a:r>
              <a:rPr lang="en-US" sz="2800" b="1" dirty="0">
                <a:latin typeface="Century Gothic"/>
                <a:cs typeface="Century Gothic"/>
              </a:rPr>
              <a:t>Module 1</a:t>
            </a:r>
            <a:r>
              <a:rPr lang="en-US" sz="2800" dirty="0">
                <a:latin typeface="Century Gothic"/>
                <a:cs typeface="Century Gothic"/>
              </a:rPr>
              <a:t>:  </a:t>
            </a:r>
            <a:r>
              <a:rPr lang="en-US" sz="2800" b="1" dirty="0">
                <a:latin typeface="Century Gothic"/>
                <a:cs typeface="Century Gothic"/>
              </a:rPr>
              <a:t>Section 1</a:t>
            </a:r>
            <a:r>
              <a:rPr lang="en-US" sz="2800" dirty="0">
                <a:latin typeface="Century Gothic"/>
                <a:cs typeface="Century Gothic"/>
              </a:rPr>
              <a:t>: </a:t>
            </a:r>
            <a:r>
              <a:rPr lang="en-US" sz="2800" b="1" dirty="0">
                <a:latin typeface="Century Gothic"/>
                <a:cs typeface="Century Gothic"/>
              </a:rPr>
              <a:t>Asset Conversion Cycle and How it is Financed</a:t>
            </a:r>
            <a:endParaRPr lang="en-US" sz="2800" b="1" dirty="0">
              <a:solidFill>
                <a:schemeClr val="tx1"/>
              </a:solidFill>
              <a:latin typeface="Century Gothic"/>
              <a:cs typeface="Century Gothic"/>
            </a:endParaRPr>
          </a:p>
          <a:p>
            <a:pPr>
              <a:buFont typeface="Arial" charset="0"/>
              <a:buChar char="•"/>
            </a:pPr>
            <a:r>
              <a:rPr lang="en-US" b="1" dirty="0">
                <a:latin typeface="Century Gothic"/>
                <a:cs typeface="Century Gothic"/>
              </a:rPr>
              <a:t>What Generates the Need for the Companies to Borrow?</a:t>
            </a:r>
          </a:p>
          <a:p>
            <a:pPr>
              <a:buFont typeface="Arial" charset="0"/>
              <a:buChar char="•"/>
            </a:pPr>
            <a:r>
              <a:rPr lang="en-US" dirty="0">
                <a:latin typeface="Century Gothic"/>
                <a:cs typeface="Century Gothic"/>
              </a:rPr>
              <a:t>There are two sections in this Unit:</a:t>
            </a:r>
          </a:p>
          <a:p>
            <a:pPr>
              <a:buFont typeface="Arial" charset="0"/>
              <a:buChar char="•"/>
            </a:pPr>
            <a:r>
              <a:rPr lang="en-US" b="1" dirty="0">
                <a:latin typeface="Century Gothic"/>
                <a:cs typeface="Century Gothic"/>
              </a:rPr>
              <a:t>Section 1</a:t>
            </a:r>
            <a:r>
              <a:rPr lang="en-US" dirty="0">
                <a:latin typeface="Century Gothic"/>
                <a:cs typeface="Century Gothic"/>
              </a:rPr>
              <a:t>: Discussion that  will help you understand the basic dynamics and cycles in the company’s business activities. The Unit will provide an understanding of the  the asset conversion cycle and the two main components: </a:t>
            </a:r>
            <a:r>
              <a:rPr lang="en-US" b="1" i="1" dirty="0">
                <a:latin typeface="Century Gothic"/>
                <a:cs typeface="Century Gothic"/>
              </a:rPr>
              <a:t>operating and capital investment cycle.</a:t>
            </a:r>
          </a:p>
          <a:p>
            <a:pPr>
              <a:buFont typeface="Arial" charset="0"/>
              <a:buChar char="•"/>
            </a:pPr>
            <a:r>
              <a:rPr lang="en-US" b="1" dirty="0">
                <a:latin typeface="Century Gothic"/>
                <a:cs typeface="Century Gothic"/>
              </a:rPr>
              <a:t>Section 2: </a:t>
            </a:r>
            <a:r>
              <a:rPr lang="en-US" dirty="0">
                <a:latin typeface="Century Gothic"/>
                <a:cs typeface="Century Gothic"/>
              </a:rPr>
              <a:t>In this Section the Module will cover timing differences and the different types of financing needs.</a:t>
            </a: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457200" y="2794000"/>
            <a:ext cx="7848600" cy="2603500"/>
          </a:xfrm>
        </p:spPr>
        <p:txBody>
          <a:bodyPr>
            <a:normAutofit fontScale="55000" lnSpcReduction="20000"/>
          </a:bodyPr>
          <a:lstStyle/>
          <a:p>
            <a:r>
              <a:rPr lang="en-US" sz="2800" b="1" dirty="0">
                <a:latin typeface="Century Gothic"/>
                <a:cs typeface="Century Gothic"/>
              </a:rPr>
              <a:t>Module 1</a:t>
            </a:r>
            <a:r>
              <a:rPr lang="en-US" sz="2800" dirty="0">
                <a:latin typeface="Century Gothic"/>
                <a:cs typeface="Century Gothic"/>
              </a:rPr>
              <a:t>:  </a:t>
            </a:r>
            <a:r>
              <a:rPr lang="en-US" sz="2800" b="1" dirty="0">
                <a:latin typeface="Century Gothic"/>
                <a:cs typeface="Century Gothic"/>
              </a:rPr>
              <a:t>Section 1</a:t>
            </a:r>
            <a:r>
              <a:rPr lang="en-US" sz="2800" dirty="0">
                <a:latin typeface="Century Gothic"/>
                <a:cs typeface="Century Gothic"/>
              </a:rPr>
              <a:t>: </a:t>
            </a:r>
            <a:r>
              <a:rPr lang="en-US" sz="2800" b="1" dirty="0">
                <a:latin typeface="Century Gothic"/>
                <a:cs typeface="Century Gothic"/>
              </a:rPr>
              <a:t>Asset Conversion Cycle and How it is Financed</a:t>
            </a:r>
          </a:p>
          <a:p>
            <a:pPr>
              <a:buFont typeface="Arial" charset="0"/>
              <a:buChar char="•"/>
            </a:pPr>
            <a:r>
              <a:rPr lang="en-US" dirty="0">
                <a:latin typeface="Century Gothic"/>
                <a:cs typeface="Century Gothic"/>
              </a:rPr>
              <a:t>- The asset conversion cycle is the process where the business invests in raw materials, converts the raw materials into finished goods, sells the goods and collects the cash.</a:t>
            </a:r>
          </a:p>
          <a:p>
            <a:pPr>
              <a:buFont typeface="Arial" charset="0"/>
              <a:buChar char="•"/>
            </a:pPr>
            <a:r>
              <a:rPr lang="en-US" dirty="0">
                <a:latin typeface="Century Gothic"/>
                <a:cs typeface="Century Gothic"/>
              </a:rPr>
              <a:t>It describes the basic operations of a business.</a:t>
            </a:r>
          </a:p>
          <a:p>
            <a:pPr>
              <a:buFont typeface="Arial" charset="0"/>
              <a:buChar char="•"/>
            </a:pPr>
            <a:r>
              <a:rPr lang="en-US" dirty="0">
                <a:latin typeface="Century Gothic"/>
                <a:cs typeface="Century Gothic"/>
              </a:rPr>
              <a:t>Each business has a unique asset conversion cycle that will be determined by the nature of the business and the market where it operates.</a:t>
            </a:r>
          </a:p>
          <a:p>
            <a:pPr>
              <a:buFont typeface="Arial" charset="0"/>
              <a:buChar char="•"/>
            </a:pPr>
            <a:r>
              <a:rPr lang="en-US" dirty="0">
                <a:latin typeface="Century Gothic"/>
                <a:cs typeface="Century Gothic"/>
              </a:rPr>
              <a:t>The business asset investments and its financial structure as reported in the balance sheet are determined by the asset conversion cycle</a:t>
            </a: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2921000"/>
            <a:ext cx="7848600" cy="2603500"/>
          </a:xfrm>
        </p:spPr>
        <p:txBody>
          <a:bodyPr>
            <a:normAutofit fontScale="47500" lnSpcReduction="20000"/>
          </a:bodyPr>
          <a:lstStyle/>
          <a:p>
            <a:r>
              <a:rPr lang="en-US" sz="2800" b="1" dirty="0">
                <a:latin typeface="Century Gothic"/>
                <a:cs typeface="Century Gothic"/>
              </a:rPr>
              <a:t>Module 1</a:t>
            </a:r>
            <a:r>
              <a:rPr lang="en-US" sz="2800" dirty="0">
                <a:latin typeface="Century Gothic"/>
                <a:cs typeface="Century Gothic"/>
              </a:rPr>
              <a:t>:  </a:t>
            </a:r>
            <a:r>
              <a:rPr lang="en-US" sz="2800" b="1" dirty="0">
                <a:latin typeface="Century Gothic"/>
                <a:cs typeface="Century Gothic"/>
              </a:rPr>
              <a:t>Section 1</a:t>
            </a:r>
            <a:r>
              <a:rPr lang="en-US" sz="2800" dirty="0">
                <a:latin typeface="Century Gothic"/>
                <a:cs typeface="Century Gothic"/>
              </a:rPr>
              <a:t>: </a:t>
            </a:r>
            <a:r>
              <a:rPr lang="en-US" b="1" dirty="0">
                <a:latin typeface="Century Gothic"/>
                <a:cs typeface="Century Gothic"/>
              </a:rPr>
              <a:t>Asset Conversion Cycle and How it is Financed</a:t>
            </a:r>
          </a:p>
          <a:p>
            <a:pPr>
              <a:buFont typeface="Arial" charset="0"/>
              <a:buChar char="•"/>
            </a:pPr>
            <a:r>
              <a:rPr lang="en-US" b="1" dirty="0">
                <a:latin typeface="Century Gothic"/>
                <a:cs typeface="Century Gothic"/>
              </a:rPr>
              <a:t>Objectives: </a:t>
            </a:r>
            <a:r>
              <a:rPr lang="en-US" dirty="0">
                <a:latin typeface="Century Gothic"/>
                <a:cs typeface="Century Gothic"/>
              </a:rPr>
              <a:t>After completing this section you will be able to:</a:t>
            </a:r>
          </a:p>
          <a:p>
            <a:endParaRPr lang="en-US" dirty="0">
              <a:latin typeface="Century Gothic"/>
              <a:cs typeface="Century Gothic"/>
            </a:endParaRPr>
          </a:p>
          <a:p>
            <a:pPr>
              <a:buFont typeface="Arial" charset="0"/>
              <a:buChar char="•"/>
            </a:pPr>
            <a:r>
              <a:rPr lang="en-US" dirty="0">
                <a:latin typeface="Century Gothic"/>
                <a:cs typeface="Century Gothic"/>
              </a:rPr>
              <a:t>1. Describe the steps in the asset conversion cycle</a:t>
            </a:r>
          </a:p>
          <a:p>
            <a:pPr>
              <a:buFont typeface="Arial" charset="0"/>
              <a:buChar char="•"/>
            </a:pPr>
            <a:r>
              <a:rPr lang="en-US" dirty="0">
                <a:latin typeface="Century Gothic"/>
                <a:cs typeface="Century Gothic"/>
              </a:rPr>
              <a:t>2. Determine  how the timing of the asset conversion cycle gives </a:t>
            </a:r>
          </a:p>
          <a:p>
            <a:r>
              <a:rPr lang="en-US" dirty="0">
                <a:latin typeface="Century Gothic"/>
                <a:cs typeface="Century Gothic"/>
              </a:rPr>
              <a:t>      rise to a need for financing</a:t>
            </a:r>
          </a:p>
          <a:p>
            <a:pPr>
              <a:buFont typeface="Arial" charset="0"/>
              <a:buChar char="•"/>
            </a:pPr>
            <a:r>
              <a:rPr lang="en-US" dirty="0">
                <a:latin typeface="Century Gothic"/>
                <a:cs typeface="Century Gothic"/>
              </a:rPr>
              <a:t>3. Identify specific borrowing causes resulting from the completion of </a:t>
            </a:r>
          </a:p>
          <a:p>
            <a:r>
              <a:rPr lang="en-US" dirty="0">
                <a:latin typeface="Century Gothic"/>
                <a:cs typeface="Century Gothic"/>
              </a:rPr>
              <a:t>     the asset conversion cycle and discussion the bank role in helping </a:t>
            </a:r>
          </a:p>
          <a:p>
            <a:r>
              <a:rPr lang="en-US" dirty="0">
                <a:latin typeface="Century Gothic"/>
                <a:cs typeface="Century Gothic"/>
              </a:rPr>
              <a:t>      the business’ financing needs</a:t>
            </a:r>
          </a:p>
          <a:p>
            <a:pPr>
              <a:buFont typeface="Arial" charset="0"/>
              <a:buChar char="•"/>
            </a:pPr>
            <a:r>
              <a:rPr lang="en-US" dirty="0">
                <a:latin typeface="Century Gothic"/>
                <a:cs typeface="Century Gothic"/>
              </a:rPr>
              <a:t>4. Identify the major sources and uses of cash</a:t>
            </a: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40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33400" y="825500"/>
            <a:ext cx="7848600" cy="2857500"/>
          </a:xfrm>
        </p:spPr>
        <p:txBody>
          <a:bodyPr>
            <a:normAutofit/>
          </a:bodyPr>
          <a:lstStyle/>
          <a:p>
            <a:r>
              <a:rPr lang="en-US" sz="2800" b="1" dirty="0">
                <a:latin typeface="Century Gothic"/>
                <a:cs typeface="Century Gothic"/>
              </a:rPr>
              <a:t>S</a:t>
            </a:r>
            <a:r>
              <a:rPr lang="en-US" b="1" dirty="0">
                <a:latin typeface="Century Gothic"/>
                <a:cs typeface="Century Gothic"/>
              </a:rPr>
              <a:t>teps in the Asset Conversion Cycle: </a:t>
            </a:r>
            <a:r>
              <a:rPr lang="en-US" dirty="0">
                <a:latin typeface="Century Gothic"/>
                <a:cs typeface="Century Gothic"/>
              </a:rPr>
              <a:t>The asset conversion cycle has six steps as described below:</a:t>
            </a:r>
          </a:p>
          <a:p>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
        <p:nvSpPr>
          <p:cNvPr id="4" name="Flowchart: Connector 3"/>
          <p:cNvSpPr/>
          <p:nvPr/>
        </p:nvSpPr>
        <p:spPr>
          <a:xfrm>
            <a:off x="2133600" y="1968500"/>
            <a:ext cx="4114800" cy="3048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505200" y="2222500"/>
            <a:ext cx="1295400" cy="369332"/>
          </a:xfrm>
          <a:prstGeom prst="rect">
            <a:avLst/>
          </a:prstGeom>
          <a:noFill/>
        </p:spPr>
        <p:txBody>
          <a:bodyPr wrap="square" rtlCol="0">
            <a:spAutoFit/>
          </a:bodyPr>
          <a:lstStyle/>
          <a:p>
            <a:r>
              <a:rPr lang="en-US" b="1"/>
              <a:t>     Cash</a:t>
            </a:r>
          </a:p>
        </p:txBody>
      </p:sp>
      <p:sp>
        <p:nvSpPr>
          <p:cNvPr id="6" name="TextBox 5"/>
          <p:cNvSpPr txBox="1"/>
          <p:nvPr/>
        </p:nvSpPr>
        <p:spPr>
          <a:xfrm>
            <a:off x="5715000" y="2222500"/>
            <a:ext cx="2590800" cy="369332"/>
          </a:xfrm>
          <a:prstGeom prst="rect">
            <a:avLst/>
          </a:prstGeom>
          <a:noFill/>
        </p:spPr>
        <p:txBody>
          <a:bodyPr wrap="square" rtlCol="0">
            <a:spAutoFit/>
          </a:bodyPr>
          <a:lstStyle/>
          <a:p>
            <a:r>
              <a:rPr lang="en-US" b="1"/>
              <a:t>Step 1: </a:t>
            </a:r>
          </a:p>
        </p:txBody>
      </p:sp>
      <p:sp>
        <p:nvSpPr>
          <p:cNvPr id="7" name="TextBox 6"/>
          <p:cNvSpPr txBox="1"/>
          <p:nvPr/>
        </p:nvSpPr>
        <p:spPr>
          <a:xfrm>
            <a:off x="6400800" y="3111500"/>
            <a:ext cx="2438400" cy="369332"/>
          </a:xfrm>
          <a:prstGeom prst="rect">
            <a:avLst/>
          </a:prstGeom>
          <a:noFill/>
        </p:spPr>
        <p:txBody>
          <a:bodyPr wrap="square" rtlCol="0">
            <a:spAutoFit/>
          </a:bodyPr>
          <a:lstStyle/>
          <a:p>
            <a:r>
              <a:rPr lang="en-US" b="1"/>
              <a:t>Step 2</a:t>
            </a:r>
          </a:p>
        </p:txBody>
      </p:sp>
      <p:sp>
        <p:nvSpPr>
          <p:cNvPr id="8" name="TextBox 7"/>
          <p:cNvSpPr txBox="1"/>
          <p:nvPr/>
        </p:nvSpPr>
        <p:spPr>
          <a:xfrm>
            <a:off x="5943600" y="4381500"/>
            <a:ext cx="2057400" cy="369332"/>
          </a:xfrm>
          <a:prstGeom prst="rect">
            <a:avLst/>
          </a:prstGeom>
          <a:noFill/>
        </p:spPr>
        <p:txBody>
          <a:bodyPr wrap="square" rtlCol="0">
            <a:spAutoFit/>
          </a:bodyPr>
          <a:lstStyle/>
          <a:p>
            <a:r>
              <a:rPr lang="en-US" b="1"/>
              <a:t>Step 3</a:t>
            </a:r>
          </a:p>
        </p:txBody>
      </p:sp>
      <p:sp>
        <p:nvSpPr>
          <p:cNvPr id="9" name="TextBox 8"/>
          <p:cNvSpPr txBox="1"/>
          <p:nvPr/>
        </p:nvSpPr>
        <p:spPr>
          <a:xfrm>
            <a:off x="3352800" y="5080000"/>
            <a:ext cx="1905000" cy="369332"/>
          </a:xfrm>
          <a:prstGeom prst="rect">
            <a:avLst/>
          </a:prstGeom>
          <a:noFill/>
        </p:spPr>
        <p:txBody>
          <a:bodyPr wrap="square" rtlCol="0">
            <a:spAutoFit/>
          </a:bodyPr>
          <a:lstStyle/>
          <a:p>
            <a:r>
              <a:rPr lang="en-US" b="1"/>
              <a:t>Step 4</a:t>
            </a:r>
          </a:p>
        </p:txBody>
      </p:sp>
      <p:sp>
        <p:nvSpPr>
          <p:cNvPr id="10" name="TextBox 9"/>
          <p:cNvSpPr txBox="1"/>
          <p:nvPr/>
        </p:nvSpPr>
        <p:spPr>
          <a:xfrm>
            <a:off x="762000" y="3810000"/>
            <a:ext cx="1371600" cy="369332"/>
          </a:xfrm>
          <a:prstGeom prst="rect">
            <a:avLst/>
          </a:prstGeom>
          <a:noFill/>
        </p:spPr>
        <p:txBody>
          <a:bodyPr wrap="square" rtlCol="0">
            <a:spAutoFit/>
          </a:bodyPr>
          <a:lstStyle/>
          <a:p>
            <a:r>
              <a:rPr lang="en-US" b="1"/>
              <a:t>Step 5</a:t>
            </a:r>
          </a:p>
        </p:txBody>
      </p:sp>
      <p:sp>
        <p:nvSpPr>
          <p:cNvPr id="11" name="TextBox 10"/>
          <p:cNvSpPr txBox="1"/>
          <p:nvPr/>
        </p:nvSpPr>
        <p:spPr>
          <a:xfrm>
            <a:off x="990601" y="2413000"/>
            <a:ext cx="1251531" cy="369332"/>
          </a:xfrm>
          <a:prstGeom prst="rect">
            <a:avLst/>
          </a:prstGeom>
          <a:noFill/>
        </p:spPr>
        <p:txBody>
          <a:bodyPr wrap="square" rtlCol="0">
            <a:spAutoFit/>
          </a:bodyPr>
          <a:lstStyle/>
          <a:p>
            <a:r>
              <a:rPr lang="en-US" b="1"/>
              <a:t>Step 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r>
              <a:rPr lang="en-US" dirty="0">
                <a:latin typeface="Century Gothic"/>
                <a:cs typeface="Century Gothic"/>
              </a:rPr>
              <a:t/>
            </a:r>
            <a:br>
              <a:rPr lang="en-US" dirty="0">
                <a:latin typeface="Century Gothic"/>
                <a:cs typeface="Century Gothic"/>
              </a:rPr>
            </a:br>
            <a:r>
              <a:rPr lang="en-US" dirty="0">
                <a:latin typeface="Century Gothic"/>
                <a:cs typeface="Century Gothic"/>
              </a:rPr>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406400" y="2857500"/>
            <a:ext cx="8458200" cy="4191000"/>
          </a:xfrm>
        </p:spPr>
        <p:txBody>
          <a:bodyPr>
            <a:normAutofit fontScale="70000" lnSpcReduction="20000"/>
          </a:bodyPr>
          <a:lstStyle/>
          <a:p>
            <a:endParaRPr lang="en-US" sz="2800" b="1" dirty="0">
              <a:latin typeface="Century Gothic"/>
              <a:cs typeface="Century Gothic"/>
            </a:endParaRPr>
          </a:p>
          <a:p>
            <a:r>
              <a:rPr lang="en-US" sz="2800" b="1" dirty="0">
                <a:latin typeface="Century Gothic"/>
                <a:cs typeface="Century Gothic"/>
              </a:rPr>
              <a:t>Module 1</a:t>
            </a:r>
            <a:r>
              <a:rPr lang="en-US" sz="2800" dirty="0">
                <a:latin typeface="Century Gothic"/>
                <a:cs typeface="Century Gothic"/>
              </a:rPr>
              <a:t>:  </a:t>
            </a:r>
            <a:r>
              <a:rPr lang="en-US" b="1" dirty="0">
                <a:latin typeface="Century Gothic"/>
                <a:cs typeface="Century Gothic"/>
              </a:rPr>
              <a:t>Asset Conversion Cycle and How it is Financed</a:t>
            </a:r>
          </a:p>
          <a:p>
            <a:r>
              <a:rPr lang="en-US" sz="2600" b="1" dirty="0">
                <a:latin typeface="Century Gothic"/>
                <a:cs typeface="Century Gothic"/>
              </a:rPr>
              <a:t>Step 1: </a:t>
            </a:r>
            <a:r>
              <a:rPr lang="en-US" sz="2600" dirty="0">
                <a:latin typeface="Century Gothic"/>
                <a:cs typeface="Century Gothic"/>
              </a:rPr>
              <a:t> Raw materials are acquired and accounts payable are created  as the company acquired the inventory using trade credit instead of cash. In those cases where the company is highly liquid and maintain good cash balances payment of raw materials may be performed with cash.</a:t>
            </a:r>
          </a:p>
          <a:p>
            <a:r>
              <a:rPr lang="en-US" sz="2600" b="1" dirty="0">
                <a:latin typeface="Century Gothic"/>
                <a:cs typeface="Century Gothic"/>
              </a:rPr>
              <a:t>NOTE</a:t>
            </a:r>
            <a:r>
              <a:rPr lang="en-US" sz="2600" dirty="0">
                <a:latin typeface="Century Gothic"/>
                <a:cs typeface="Century Gothic"/>
              </a:rPr>
              <a:t>:  Some companies do not offer credit terms to the </a:t>
            </a:r>
            <a:r>
              <a:rPr lang="en-US" sz="2600" dirty="0" err="1">
                <a:latin typeface="Century Gothic"/>
                <a:cs typeface="Century Gothic"/>
              </a:rPr>
              <a:t>customers.Therefore</a:t>
            </a:r>
            <a:r>
              <a:rPr lang="en-US" sz="2600" dirty="0">
                <a:latin typeface="Century Gothic"/>
                <a:cs typeface="Century Gothic"/>
              </a:rPr>
              <a:t> cash may be generated to repay trade creditors or bank borrowings</a:t>
            </a:r>
          </a:p>
          <a:p>
            <a:pPr>
              <a:buFont typeface="Arial" charset="0"/>
              <a:buChar char="•"/>
            </a:pPr>
            <a:endParaRPr lang="en-US" sz="2600" dirty="0">
              <a:latin typeface="Century Gothic"/>
              <a:cs typeface="Century Gothic"/>
            </a:endParaRPr>
          </a:p>
          <a:p>
            <a:r>
              <a:rPr lang="en-US" sz="2600" b="1" dirty="0">
                <a:latin typeface="Century Gothic"/>
                <a:cs typeface="Century Gothic"/>
              </a:rPr>
              <a:t>Step 2: </a:t>
            </a:r>
            <a:r>
              <a:rPr lang="en-US" sz="2600" dirty="0">
                <a:latin typeface="Century Gothic"/>
                <a:cs typeface="Century Gothic"/>
              </a:rPr>
              <a:t>Work in process value is added to raw materials and accrued expenses are incurred</a:t>
            </a:r>
          </a:p>
          <a:p>
            <a:pPr>
              <a:buFont typeface="Arial" charset="0"/>
              <a:buChar char="•"/>
            </a:pPr>
            <a:endParaRPr lang="en-US" sz="2600" dirty="0">
              <a:latin typeface="Century Gothic"/>
              <a:cs typeface="Century Gothic"/>
            </a:endParaRPr>
          </a:p>
          <a:p>
            <a:r>
              <a:rPr lang="en-US" sz="2600" b="1" dirty="0">
                <a:latin typeface="Century Gothic"/>
                <a:cs typeface="Century Gothic"/>
              </a:rPr>
              <a:t>Step 3</a:t>
            </a:r>
            <a:r>
              <a:rPr lang="en-US" sz="2600" dirty="0">
                <a:latin typeface="Century Gothic"/>
                <a:cs typeface="Century Gothic"/>
              </a:rPr>
              <a:t>:  Finished goods are completed and additional accrued expenses are incurred. At this point the company may need to borrow the Bank to pay trade payables or reduce bank debt.</a:t>
            </a:r>
          </a:p>
          <a:p>
            <a:pPr>
              <a:buFont typeface="Arial" charset="0"/>
              <a:buChar char="•"/>
            </a:pPr>
            <a:endParaRPr lang="en-US" sz="26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4813300"/>
            <a:ext cx="7848600" cy="3048000"/>
          </a:xfrm>
        </p:spPr>
        <p:txBody>
          <a:bodyPr>
            <a:normAutofit lnSpcReduction="10000"/>
          </a:bodyPr>
          <a:lstStyle/>
          <a:p>
            <a:r>
              <a:rPr lang="en-US" sz="2800" b="1" dirty="0">
                <a:latin typeface="Century Gothic"/>
                <a:cs typeface="Century Gothic"/>
              </a:rPr>
              <a:t>Module 1</a:t>
            </a:r>
            <a:r>
              <a:rPr lang="en-US" sz="2800" dirty="0">
                <a:latin typeface="Century Gothic"/>
                <a:cs typeface="Century Gothic"/>
              </a:rPr>
              <a:t>:  </a:t>
            </a:r>
            <a:r>
              <a:rPr lang="en-US" b="1" dirty="0">
                <a:latin typeface="Century Gothic"/>
                <a:cs typeface="Century Gothic"/>
              </a:rPr>
              <a:t>Asset Conversion Cycle and How it is Financed</a:t>
            </a:r>
          </a:p>
          <a:p>
            <a:pPr>
              <a:buFont typeface="Arial" charset="0"/>
              <a:buChar char="•"/>
            </a:pPr>
            <a:r>
              <a:rPr lang="en-US" sz="1800" b="1" dirty="0">
                <a:latin typeface="Century Gothic"/>
                <a:cs typeface="Century Gothic"/>
              </a:rPr>
              <a:t>Step 4:</a:t>
            </a:r>
            <a:r>
              <a:rPr lang="en-US" sz="1400" b="1" dirty="0">
                <a:latin typeface="Century Gothic"/>
                <a:cs typeface="Century Gothic"/>
              </a:rPr>
              <a:t> </a:t>
            </a:r>
            <a:r>
              <a:rPr lang="en-US" sz="2000" dirty="0">
                <a:latin typeface="Century Gothic"/>
                <a:cs typeface="Century Gothic"/>
              </a:rPr>
              <a:t>Finished goods inventory is sold, selling, general and administrative expenses are incurred and accounts receivable created</a:t>
            </a:r>
            <a:endParaRPr lang="en-US" sz="2000" b="1" dirty="0">
              <a:latin typeface="Century Gothic"/>
              <a:cs typeface="Century Gothic"/>
            </a:endParaRPr>
          </a:p>
          <a:p>
            <a:pPr>
              <a:buFont typeface="Arial" charset="0"/>
              <a:buChar char="•"/>
            </a:pPr>
            <a:r>
              <a:rPr lang="en-US" sz="2000" b="1" dirty="0">
                <a:latin typeface="Century Gothic"/>
                <a:cs typeface="Century Gothic"/>
              </a:rPr>
              <a:t>Step 5: </a:t>
            </a:r>
            <a:r>
              <a:rPr lang="en-US" sz="2000" dirty="0">
                <a:latin typeface="Century Gothic"/>
                <a:cs typeface="Century Gothic"/>
              </a:rPr>
              <a:t>Accounts receivable are collected</a:t>
            </a:r>
          </a:p>
          <a:p>
            <a:pPr>
              <a:buFont typeface="Arial" charset="0"/>
              <a:buChar char="•"/>
            </a:pPr>
            <a:r>
              <a:rPr lang="en-US" sz="2000" b="1" dirty="0">
                <a:latin typeface="Century Gothic"/>
                <a:cs typeface="Century Gothic"/>
              </a:rPr>
              <a:t>Step 6</a:t>
            </a:r>
            <a:r>
              <a:rPr lang="en-US" sz="2000" dirty="0">
                <a:latin typeface="Century Gothic"/>
                <a:cs typeface="Century Gothic"/>
              </a:rPr>
              <a:t>: From the proceeds of the receivable collections the company mat repay the trade creditors, bank borrowings if a loan was obtained to purchase raw materials and the operating expenses</a:t>
            </a: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33400" y="48768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Asset Conversion Cycle and How it is Financed</a:t>
            </a:r>
          </a:p>
          <a:p>
            <a:pPr>
              <a:buFont typeface="Arial" charset="0"/>
              <a:buChar char="•"/>
            </a:pPr>
            <a:endParaRPr lang="en-US" sz="8000" dirty="0">
              <a:latin typeface="Century Gothic"/>
              <a:cs typeface="Century Gothic"/>
            </a:endParaRPr>
          </a:p>
          <a:p>
            <a:pPr>
              <a:buFont typeface="Arial" charset="0"/>
              <a:buChar char="•"/>
            </a:pPr>
            <a:r>
              <a:rPr lang="en-US" sz="8000" dirty="0">
                <a:latin typeface="Century Gothic"/>
                <a:cs typeface="Century Gothic"/>
              </a:rPr>
              <a:t>- A perfectly timed asset conversion cycle is financed entirely by accounts payable and accrued expenses.</a:t>
            </a:r>
          </a:p>
          <a:p>
            <a:pPr>
              <a:buFont typeface="Arial" charset="0"/>
              <a:buChar char="•"/>
            </a:pPr>
            <a:r>
              <a:rPr lang="en-US" sz="8000" dirty="0">
                <a:latin typeface="Century Gothic"/>
                <a:cs typeface="Century Gothic"/>
              </a:rPr>
              <a:t>- These two sources of funding constitute spontaneous financing</a:t>
            </a:r>
          </a:p>
          <a:p>
            <a:pPr>
              <a:buFont typeface="Arial" charset="0"/>
              <a:buChar char="•"/>
            </a:pPr>
            <a:r>
              <a:rPr lang="en-US" sz="8000" dirty="0">
                <a:latin typeface="Century Gothic"/>
                <a:cs typeface="Century Gothic"/>
              </a:rPr>
              <a:t>- This type of funding is available to the company by being in business and assists the business in establishing a credit record of prompt payment for its obligations.</a:t>
            </a:r>
          </a:p>
          <a:p>
            <a:pPr>
              <a:buFont typeface="Arial" charset="0"/>
              <a:buChar char="•"/>
            </a:pPr>
            <a:r>
              <a:rPr lang="en-US" sz="8000" dirty="0">
                <a:latin typeface="Century Gothic"/>
                <a:cs typeface="Century Gothic"/>
              </a:rPr>
              <a:t>- Usually in the normal course of business, the incoming flow generated from the completion of sales transactions does not occur in tandem with cash outflows associated to the purchasing of raw materials, salary payments, manufacturing costs that are part of the business. </a:t>
            </a: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457200" y="39370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Asset Conversion Cycle and How it is Financed</a:t>
            </a:r>
          </a:p>
          <a:p>
            <a:pPr>
              <a:buFont typeface="Arial" charset="0"/>
              <a:buChar char="•"/>
            </a:pPr>
            <a:endParaRPr lang="en-US" sz="8000" dirty="0">
              <a:latin typeface="Century Gothic"/>
              <a:cs typeface="Century Gothic"/>
            </a:endParaRPr>
          </a:p>
          <a:p>
            <a:pPr>
              <a:buFont typeface="Arial" charset="0"/>
              <a:buChar char="•"/>
            </a:pPr>
            <a:r>
              <a:rPr lang="en-US" sz="8000" dirty="0">
                <a:latin typeface="Century Gothic"/>
                <a:cs typeface="Century Gothic"/>
              </a:rPr>
              <a:t>- This absence of a correlation between the inflow and outflow of cash in a business is considered </a:t>
            </a:r>
            <a:r>
              <a:rPr lang="en-US" sz="8000" b="1" u="sng" dirty="0">
                <a:latin typeface="Century Gothic"/>
                <a:cs typeface="Century Gothic"/>
              </a:rPr>
              <a:t>an imperfectly timed asset conversion cycle. </a:t>
            </a:r>
          </a:p>
          <a:p>
            <a:pPr>
              <a:buFont typeface="Arial" charset="0"/>
              <a:buChar char="•"/>
            </a:pPr>
            <a:r>
              <a:rPr lang="en-US" sz="8000" dirty="0">
                <a:latin typeface="Century Gothic"/>
                <a:cs typeface="Century Gothic"/>
              </a:rPr>
              <a:t>- An imperfectly timed asset conversion cycle in a manufacturing company can occur for several reasons:</a:t>
            </a:r>
          </a:p>
          <a:p>
            <a:pPr>
              <a:buFont typeface="Arial" charset="0"/>
              <a:buChar char="•"/>
            </a:pPr>
            <a:r>
              <a:rPr lang="en-US" sz="8000" dirty="0">
                <a:latin typeface="Century Gothic"/>
                <a:cs typeface="Century Gothic"/>
              </a:rPr>
              <a:t>1. The length of the manufacturing process is often longer than the time and availability of spontaneous financing</a:t>
            </a:r>
          </a:p>
          <a:p>
            <a:pPr>
              <a:buFont typeface="Arial" charset="0"/>
              <a:buChar char="•"/>
            </a:pPr>
            <a:r>
              <a:rPr lang="en-US" sz="8000" dirty="0">
                <a:latin typeface="Century Gothic"/>
                <a:cs typeface="Century Gothic"/>
              </a:rPr>
              <a:t>2, Additional inventory purchased by the Company in anticipation of shortages.</a:t>
            </a:r>
          </a:p>
          <a:p>
            <a:pPr>
              <a:buFont typeface="Arial" charset="0"/>
              <a:buChar char="•"/>
            </a:pPr>
            <a:r>
              <a:rPr lang="en-US" sz="8000" dirty="0">
                <a:latin typeface="Century Gothic"/>
                <a:cs typeface="Century Gothic"/>
              </a:rPr>
              <a:t>3. Difficulties in selling finished goods</a:t>
            </a:r>
          </a:p>
          <a:p>
            <a:pPr>
              <a:buFont typeface="Arial" charset="0"/>
              <a:buChar char="•"/>
            </a:pPr>
            <a:r>
              <a:rPr lang="en-US" sz="8000" dirty="0">
                <a:latin typeface="Century Gothic"/>
                <a:cs typeface="Century Gothic"/>
              </a:rPr>
              <a:t>4. Delay in the collection of accounts receivable</a:t>
            </a:r>
          </a:p>
          <a:p>
            <a:pPr>
              <a:buFont typeface="Arial" charset="0"/>
              <a:buChar char="•"/>
            </a:pPr>
            <a:r>
              <a:rPr lang="en-US" sz="8000" dirty="0">
                <a:latin typeface="Century Gothic"/>
                <a:cs typeface="Century Gothic"/>
              </a:rPr>
              <a:t>5. The Company may prefer to take advantage of trade discounts</a:t>
            </a: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1587500"/>
            <a:ext cx="7848600" cy="3048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Asset Conversion Cycle and How it is Financed</a:t>
            </a:r>
          </a:p>
          <a:p>
            <a:pPr>
              <a:buFont typeface="Arial" charset="0"/>
              <a:buChar char="•"/>
            </a:pPr>
            <a:r>
              <a:rPr lang="en-US" sz="8000" dirty="0">
                <a:latin typeface="Century Gothic"/>
                <a:cs typeface="Century Gothic"/>
              </a:rPr>
              <a:t>- Example: Imperfectly timed asset conversion cycle</a:t>
            </a:r>
          </a:p>
          <a:p>
            <a:pPr>
              <a:buFont typeface="Arial" charset="0"/>
              <a:buChar char="•"/>
            </a:pPr>
            <a:endParaRPr lang="en-US" sz="8000" dirty="0">
              <a:latin typeface="Century Gothic"/>
              <a:cs typeface="Century Gothic"/>
            </a:endParaRPr>
          </a:p>
          <a:p>
            <a:pPr>
              <a:buFont typeface="Arial" charset="0"/>
              <a:buChar char="•"/>
            </a:pPr>
            <a:endParaRPr lang="en-US" sz="8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lvl="8">
              <a:buFont typeface="Arial" charset="0"/>
              <a:buChar char="•"/>
            </a:pPr>
            <a:endParaRPr lang="en-US" dirty="0">
              <a:latin typeface="Century Gothic"/>
              <a:cs typeface="Century Gothic"/>
            </a:endParaRPr>
          </a:p>
          <a:p>
            <a:pPr lvl="8">
              <a:buFont typeface="Arial" charset="0"/>
              <a:buChar char="•"/>
            </a:pPr>
            <a:endParaRPr lang="en-US" dirty="0">
              <a:latin typeface="Century Gothic"/>
              <a:cs typeface="Century Gothic"/>
            </a:endParaRPr>
          </a:p>
          <a:p>
            <a:pPr lvl="8">
              <a:buFont typeface="Arial" charset="0"/>
              <a:buChar char="•"/>
            </a:pPr>
            <a:r>
              <a:rPr lang="en-US" sz="4900" dirty="0">
                <a:latin typeface="Century Gothic"/>
                <a:cs typeface="Century Gothic"/>
              </a:rPr>
              <a:t>                                                   </a:t>
            </a:r>
          </a:p>
          <a:p>
            <a:pPr lvl="8">
              <a:buFont typeface="Arial" charset="0"/>
              <a:buChar char="•"/>
            </a:pPr>
            <a:r>
              <a:rPr lang="en-US" sz="4900" dirty="0">
                <a:latin typeface="Century Gothic"/>
                <a:cs typeface="Century Gothic"/>
              </a:rPr>
              <a:t>                                                                           </a:t>
            </a:r>
            <a:endParaRPr lang="en-US" dirty="0">
              <a:latin typeface="Century Gothic"/>
              <a:cs typeface="Century Gothic"/>
            </a:endParaRPr>
          </a:p>
          <a:p>
            <a:pPr>
              <a:buFont typeface="Arial" charset="0"/>
              <a:buChar char="•"/>
            </a:pPr>
            <a:r>
              <a:rPr lang="en-US" sz="6400" dirty="0">
                <a:latin typeface="Century Gothic"/>
                <a:cs typeface="Century Gothic"/>
              </a:rPr>
              <a:t>         Accounts Payable             +   Accrued Expenses</a:t>
            </a:r>
          </a:p>
          <a:p>
            <a:pPr>
              <a:buFont typeface="Arial" charset="0"/>
              <a:buChar char="•"/>
            </a:pPr>
            <a:endParaRPr lang="en-US" dirty="0">
              <a:latin typeface="Century Gothic"/>
              <a:cs typeface="Century Gothic"/>
            </a:endParaRPr>
          </a:p>
          <a:p>
            <a:endParaRPr lang="en-US" dirty="0">
              <a:latin typeface="Century Gothic"/>
              <a:cs typeface="Century Gothic"/>
            </a:endParaRPr>
          </a:p>
        </p:txBody>
      </p:sp>
      <p:cxnSp>
        <p:nvCxnSpPr>
          <p:cNvPr id="5" name="Straight Arrow Connector 4"/>
          <p:cNvCxnSpPr/>
          <p:nvPr/>
        </p:nvCxnSpPr>
        <p:spPr>
          <a:xfrm>
            <a:off x="838200" y="3302000"/>
            <a:ext cx="6629400" cy="0"/>
          </a:xfrm>
          <a:prstGeom prst="straightConnector1">
            <a:avLst/>
          </a:prstGeom>
          <a:ln>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914400" y="2921000"/>
            <a:ext cx="0" cy="381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676400" y="2857500"/>
            <a:ext cx="1600200" cy="369332"/>
          </a:xfrm>
          <a:prstGeom prst="rect">
            <a:avLst/>
          </a:prstGeom>
          <a:noFill/>
        </p:spPr>
        <p:txBody>
          <a:bodyPr wrap="square" rtlCol="0">
            <a:spAutoFit/>
          </a:bodyPr>
          <a:lstStyle/>
          <a:p>
            <a:r>
              <a:rPr lang="en-US"/>
              <a:t>20 days</a:t>
            </a:r>
          </a:p>
        </p:txBody>
      </p:sp>
      <p:cxnSp>
        <p:nvCxnSpPr>
          <p:cNvPr id="10" name="Straight Connector 9"/>
          <p:cNvCxnSpPr/>
          <p:nvPr/>
        </p:nvCxnSpPr>
        <p:spPr>
          <a:xfrm>
            <a:off x="4419600" y="3048000"/>
            <a:ext cx="0" cy="1905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257800" y="2857500"/>
            <a:ext cx="1981200" cy="369332"/>
          </a:xfrm>
          <a:prstGeom prst="rect">
            <a:avLst/>
          </a:prstGeom>
          <a:noFill/>
        </p:spPr>
        <p:txBody>
          <a:bodyPr wrap="square" rtlCol="0">
            <a:spAutoFit/>
          </a:bodyPr>
          <a:lstStyle/>
          <a:p>
            <a:r>
              <a:rPr lang="en-US"/>
              <a:t>20 days</a:t>
            </a:r>
          </a:p>
        </p:txBody>
      </p:sp>
      <p:sp>
        <p:nvSpPr>
          <p:cNvPr id="12" name="TextBox 11"/>
          <p:cNvSpPr txBox="1"/>
          <p:nvPr/>
        </p:nvSpPr>
        <p:spPr>
          <a:xfrm>
            <a:off x="838200" y="3429000"/>
            <a:ext cx="7315200" cy="369332"/>
          </a:xfrm>
          <a:prstGeom prst="rect">
            <a:avLst/>
          </a:prstGeom>
          <a:noFill/>
        </p:spPr>
        <p:txBody>
          <a:bodyPr wrap="square" rtlCol="0">
            <a:spAutoFit/>
          </a:bodyPr>
          <a:lstStyle/>
          <a:p>
            <a:r>
              <a:rPr lang="en-US"/>
              <a:t>RM                 WIP                    FG</a:t>
            </a:r>
          </a:p>
        </p:txBody>
      </p:sp>
      <p:sp>
        <p:nvSpPr>
          <p:cNvPr id="14" name="TextBox 13"/>
          <p:cNvSpPr txBox="1"/>
          <p:nvPr/>
        </p:nvSpPr>
        <p:spPr>
          <a:xfrm>
            <a:off x="4267200" y="2857500"/>
            <a:ext cx="304800" cy="369332"/>
          </a:xfrm>
          <a:prstGeom prst="rect">
            <a:avLst/>
          </a:prstGeom>
          <a:noFill/>
        </p:spPr>
        <p:txBody>
          <a:bodyPr wrap="square" rtlCol="0">
            <a:spAutoFit/>
          </a:bodyPr>
          <a:lstStyle/>
          <a:p>
            <a:r>
              <a:rPr lang="en-US"/>
              <a:t>+</a:t>
            </a:r>
          </a:p>
        </p:txBody>
      </p:sp>
      <p:cxnSp>
        <p:nvCxnSpPr>
          <p:cNvPr id="16" name="Straight Connector 15"/>
          <p:cNvCxnSpPr/>
          <p:nvPr/>
        </p:nvCxnSpPr>
        <p:spPr>
          <a:xfrm>
            <a:off x="7467600" y="2984500"/>
            <a:ext cx="0" cy="3175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419600" y="3429000"/>
            <a:ext cx="2286000" cy="338554"/>
          </a:xfrm>
          <a:prstGeom prst="rect">
            <a:avLst/>
          </a:prstGeom>
          <a:noFill/>
        </p:spPr>
        <p:txBody>
          <a:bodyPr wrap="square" rtlCol="0">
            <a:spAutoFit/>
          </a:bodyPr>
          <a:lstStyle/>
          <a:p>
            <a:r>
              <a:rPr lang="en-US" sz="1600"/>
              <a:t>Accounts Receivable</a:t>
            </a:r>
          </a:p>
        </p:txBody>
      </p:sp>
      <p:sp>
        <p:nvSpPr>
          <p:cNvPr id="20" name="TextBox 19"/>
          <p:cNvSpPr txBox="1"/>
          <p:nvPr/>
        </p:nvSpPr>
        <p:spPr>
          <a:xfrm>
            <a:off x="7620000" y="2921001"/>
            <a:ext cx="1143000" cy="646331"/>
          </a:xfrm>
          <a:prstGeom prst="rect">
            <a:avLst/>
          </a:prstGeom>
          <a:noFill/>
        </p:spPr>
        <p:txBody>
          <a:bodyPr wrap="square" rtlCol="0">
            <a:spAutoFit/>
          </a:bodyPr>
          <a:lstStyle/>
          <a:p>
            <a:r>
              <a:rPr lang="en-US"/>
              <a:t>= 40 days</a:t>
            </a:r>
          </a:p>
          <a:p>
            <a:r>
              <a:rPr lang="en-US"/>
              <a:t>Cash</a:t>
            </a:r>
          </a:p>
        </p:txBody>
      </p:sp>
      <p:cxnSp>
        <p:nvCxnSpPr>
          <p:cNvPr id="24" name="Straight Connector 23"/>
          <p:cNvCxnSpPr/>
          <p:nvPr/>
        </p:nvCxnSpPr>
        <p:spPr>
          <a:xfrm>
            <a:off x="838200" y="4127500"/>
            <a:ext cx="5257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914400" y="3810000"/>
            <a:ext cx="0" cy="381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096000" y="3746500"/>
            <a:ext cx="0" cy="381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514600" y="3746500"/>
            <a:ext cx="1524000" cy="369332"/>
          </a:xfrm>
          <a:prstGeom prst="rect">
            <a:avLst/>
          </a:prstGeom>
          <a:noFill/>
        </p:spPr>
        <p:txBody>
          <a:bodyPr wrap="square" rtlCol="0">
            <a:spAutoFit/>
          </a:bodyPr>
          <a:lstStyle/>
          <a:p>
            <a:r>
              <a:rPr lang="en-US"/>
              <a:t>30 Days</a:t>
            </a:r>
          </a:p>
        </p:txBody>
      </p:sp>
      <p:sp>
        <p:nvSpPr>
          <p:cNvPr id="35" name="Right Brace 34"/>
          <p:cNvSpPr/>
          <p:nvPr/>
        </p:nvSpPr>
        <p:spPr>
          <a:xfrm rot="5400000">
            <a:off x="6356350" y="3270250"/>
            <a:ext cx="1079500" cy="1143000"/>
          </a:xfrm>
          <a:prstGeom prst="righ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6" name="TextBox 35"/>
          <p:cNvSpPr txBox="1"/>
          <p:nvPr/>
        </p:nvSpPr>
        <p:spPr>
          <a:xfrm>
            <a:off x="6096000" y="4445000"/>
            <a:ext cx="2133600" cy="369332"/>
          </a:xfrm>
          <a:prstGeom prst="rect">
            <a:avLst/>
          </a:prstGeom>
          <a:noFill/>
        </p:spPr>
        <p:txBody>
          <a:bodyPr wrap="square" rtlCol="0">
            <a:spAutoFit/>
          </a:bodyPr>
          <a:lstStyle/>
          <a:p>
            <a:r>
              <a:rPr lang="en-US" b="1"/>
              <a:t>Financing Need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33400" y="38100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Asset Conversion Cycle and How it is Financed</a:t>
            </a:r>
          </a:p>
          <a:p>
            <a:pPr>
              <a:buFont typeface="Arial" charset="0"/>
              <a:buChar char="•"/>
            </a:pPr>
            <a:endParaRPr lang="en-US" sz="8000" dirty="0">
              <a:latin typeface="Century Gothic"/>
              <a:cs typeface="Century Gothic"/>
            </a:endParaRPr>
          </a:p>
          <a:p>
            <a:pPr>
              <a:buFont typeface="Arial" charset="0"/>
              <a:buChar char="•"/>
            </a:pPr>
            <a:r>
              <a:rPr lang="en-US" sz="8000" dirty="0">
                <a:latin typeface="Century Gothic"/>
                <a:cs typeface="Century Gothic"/>
              </a:rPr>
              <a:t>- Banks have traditionally make loans to businesses to finance these time lags and enable businesses to continue operating, complete the asset conversion cycle and generate cash</a:t>
            </a:r>
          </a:p>
          <a:p>
            <a:pPr>
              <a:buFont typeface="Arial" charset="0"/>
              <a:buChar char="•"/>
            </a:pPr>
            <a:r>
              <a:rPr lang="en-US" sz="8000" dirty="0">
                <a:latin typeface="Century Gothic"/>
                <a:cs typeface="Century Gothic"/>
              </a:rPr>
              <a:t>- For a wholesaler and retailer the asset conversion cycle begins with the acquisition of finished goods and is completed when cash is received at point of inventory sales.</a:t>
            </a:r>
          </a:p>
          <a:p>
            <a:pPr>
              <a:buFont typeface="Arial" charset="0"/>
              <a:buChar char="•"/>
            </a:pPr>
            <a:r>
              <a:rPr lang="en-US" sz="8000" dirty="0">
                <a:latin typeface="Century Gothic"/>
                <a:cs typeface="Century Gothic"/>
              </a:rPr>
              <a:t>- For a service business such as a consulting firm that the service provided is an intangible the asset conversion cycle begins when a contract is signed and is completed when the consultant has been paid for the services rendered.</a:t>
            </a:r>
          </a:p>
          <a:p>
            <a:pPr>
              <a:buFont typeface="Arial" charset="0"/>
              <a:buChar char="•"/>
            </a:pPr>
            <a:endParaRPr lang="en-US" sz="8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457200" y="1905000"/>
            <a:ext cx="7848600" cy="2921000"/>
          </a:xfrm>
        </p:spPr>
        <p:txBody>
          <a:bodyPr>
            <a:normAutofit/>
          </a:bodyPr>
          <a:lstStyle/>
          <a:p>
            <a:pPr>
              <a:buFont typeface="Arial" charset="0"/>
              <a:buChar char="•"/>
            </a:pPr>
            <a:r>
              <a:rPr lang="en-US" dirty="0">
                <a:latin typeface="Century Gothic"/>
                <a:cs typeface="Century Gothic"/>
              </a:rPr>
              <a:t> </a:t>
            </a:r>
            <a:r>
              <a:rPr lang="en-US" sz="5100" dirty="0">
                <a:latin typeface="Century Gothic"/>
                <a:cs typeface="Century Gothic"/>
              </a:rPr>
              <a:t>Module 1: Introduction</a:t>
            </a: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38175" y="6302375"/>
            <a:ext cx="7848600" cy="2413000"/>
          </a:xfrm>
        </p:spPr>
        <p:txBody>
          <a:bodyPr vert="horz" anchor="b">
            <a:noAutofit/>
          </a:bodyPr>
          <a:lstStyle/>
          <a:p>
            <a:r>
              <a:rPr lang="en-US" sz="2800" b="1" dirty="0">
                <a:latin typeface="Century Gothic"/>
                <a:cs typeface="Century Gothic"/>
              </a:rPr>
              <a:t>Module 1</a:t>
            </a:r>
            <a:r>
              <a:rPr lang="en-US" sz="2800" dirty="0">
                <a:latin typeface="Century Gothic"/>
                <a:cs typeface="Century Gothic"/>
              </a:rPr>
              <a:t>:  </a:t>
            </a:r>
            <a:r>
              <a:rPr lang="en-US" sz="2800" b="1" dirty="0">
                <a:latin typeface="Century Gothic"/>
                <a:cs typeface="Century Gothic"/>
              </a:rPr>
              <a:t>Asset Conversion Cycle and How it is Financed</a:t>
            </a:r>
            <a:endParaRPr lang="en-US" sz="2800" b="1" dirty="0">
              <a:solidFill>
                <a:srgbClr val="443329"/>
              </a:solidFill>
              <a:latin typeface="Century Gothic"/>
              <a:cs typeface="Century Gothic"/>
            </a:endParaRPr>
          </a:p>
          <a:p>
            <a:pPr>
              <a:buFont typeface="Arial" charset="0"/>
              <a:buChar char="•"/>
            </a:pPr>
            <a:r>
              <a:rPr lang="en-US" sz="2800" dirty="0">
                <a:latin typeface="Century Gothic"/>
                <a:cs typeface="Century Gothic"/>
              </a:rPr>
              <a:t>- Every business has an operating cycle and a capital investment cycle.</a:t>
            </a:r>
          </a:p>
          <a:p>
            <a:pPr>
              <a:buFont typeface="Arial" charset="0"/>
              <a:buChar char="•"/>
            </a:pPr>
            <a:r>
              <a:rPr lang="en-US" sz="2800" dirty="0">
                <a:latin typeface="Century Gothic"/>
                <a:cs typeface="Century Gothic"/>
              </a:rPr>
              <a:t>= The cycle in some businesses are longer than others</a:t>
            </a:r>
          </a:p>
          <a:p>
            <a:pPr>
              <a:buFont typeface="Arial" charset="0"/>
              <a:buChar char="•"/>
            </a:pPr>
            <a:endParaRPr lang="en-US" sz="8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33400" y="44450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endParaRPr lang="en-US" sz="8000" dirty="0">
              <a:latin typeface="Century Gothic"/>
              <a:cs typeface="Century Gothic"/>
            </a:endParaRPr>
          </a:p>
          <a:p>
            <a:pPr>
              <a:buFont typeface="Arial" charset="0"/>
              <a:buChar char="•"/>
            </a:pPr>
            <a:r>
              <a:rPr lang="en-US" sz="8000" dirty="0">
                <a:latin typeface="Century Gothic"/>
                <a:cs typeface="Century Gothic"/>
              </a:rPr>
              <a:t>- </a:t>
            </a:r>
            <a:r>
              <a:rPr lang="en-US" sz="8000" b="1" u="sng" dirty="0">
                <a:latin typeface="Century Gothic"/>
                <a:cs typeface="Century Gothic"/>
              </a:rPr>
              <a:t>Current Assets</a:t>
            </a:r>
            <a:r>
              <a:rPr lang="en-US" sz="8000" dirty="0">
                <a:latin typeface="Century Gothic"/>
                <a:cs typeface="Century Gothic"/>
              </a:rPr>
              <a:t>: In business trade transactions there is a financing need that is originated from the process of completing the asset conversion cycle.</a:t>
            </a:r>
          </a:p>
          <a:p>
            <a:pPr>
              <a:buFont typeface="Arial" charset="0"/>
              <a:buChar char="•"/>
            </a:pPr>
            <a:r>
              <a:rPr lang="en-US" sz="8000" dirty="0">
                <a:latin typeface="Century Gothic"/>
                <a:cs typeface="Century Gothic"/>
              </a:rPr>
              <a:t> There are three (3) types of financing:</a:t>
            </a:r>
          </a:p>
          <a:p>
            <a:pPr>
              <a:buFont typeface="Arial" charset="0"/>
              <a:buChar char="•"/>
            </a:pPr>
            <a:r>
              <a:rPr lang="en-US" sz="8000" dirty="0">
                <a:latin typeface="Century Gothic"/>
                <a:cs typeface="Century Gothic"/>
              </a:rPr>
              <a:t> 1. </a:t>
            </a:r>
            <a:r>
              <a:rPr lang="en-US" sz="8000" b="1" dirty="0">
                <a:latin typeface="Century Gothic"/>
                <a:cs typeface="Century Gothic"/>
              </a:rPr>
              <a:t>Spontaneous financing</a:t>
            </a:r>
            <a:r>
              <a:rPr lang="en-US" sz="8000" dirty="0">
                <a:latin typeface="Century Gothic"/>
                <a:cs typeface="Century Gothic"/>
              </a:rPr>
              <a:t>: Portion of trading assets (receivables and inventory) financed by trade credit and accrued expenses.</a:t>
            </a:r>
          </a:p>
          <a:p>
            <a:pPr>
              <a:buFont typeface="Arial" charset="0"/>
              <a:buChar char="•"/>
            </a:pPr>
            <a:r>
              <a:rPr lang="en-US" sz="8000" dirty="0">
                <a:latin typeface="Century Gothic"/>
                <a:cs typeface="Century Gothic"/>
              </a:rPr>
              <a:t>2. </a:t>
            </a:r>
            <a:r>
              <a:rPr lang="en-US" sz="8000" b="1" dirty="0">
                <a:latin typeface="Century Gothic"/>
                <a:cs typeface="Century Gothic"/>
              </a:rPr>
              <a:t>Permanent Financing</a:t>
            </a:r>
            <a:r>
              <a:rPr lang="en-US" sz="8000" dirty="0">
                <a:latin typeface="Century Gothic"/>
                <a:cs typeface="Century Gothic"/>
              </a:rPr>
              <a:t>: This need arises from the overlapping of asset conversion cycles as companies must have inventory available in each stage of production . This allows companies to have  new cycles before the previous cycle has been completed.</a:t>
            </a:r>
          </a:p>
          <a:p>
            <a:pPr>
              <a:buFont typeface="Arial" charset="0"/>
              <a:buChar char="•"/>
            </a:pPr>
            <a:endParaRPr lang="en-US" sz="8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33400" y="36195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r>
              <a:rPr lang="en-US" sz="8000" dirty="0">
                <a:latin typeface="Century Gothic"/>
                <a:cs typeface="Century Gothic"/>
              </a:rPr>
              <a:t>3. </a:t>
            </a:r>
            <a:r>
              <a:rPr lang="en-US" sz="8000" b="1" dirty="0">
                <a:latin typeface="Century Gothic"/>
                <a:cs typeface="Century Gothic"/>
              </a:rPr>
              <a:t>Increased financing need due to sales growth: </a:t>
            </a:r>
            <a:r>
              <a:rPr lang="en-US" sz="8000" dirty="0">
                <a:latin typeface="Century Gothic"/>
                <a:cs typeface="Century Gothic"/>
              </a:rPr>
              <a:t>The level of external financing typically increases with the increase in sales volume.</a:t>
            </a:r>
          </a:p>
          <a:p>
            <a:pPr>
              <a:buFont typeface="Arial" charset="0"/>
              <a:buChar char="•"/>
            </a:pPr>
            <a:endParaRPr lang="en-US" sz="8000" b="1" dirty="0">
              <a:latin typeface="Century Gothic"/>
              <a:cs typeface="Century Gothic"/>
            </a:endParaRPr>
          </a:p>
          <a:p>
            <a:pPr>
              <a:buFont typeface="Arial" charset="0"/>
              <a:buChar char="•"/>
            </a:pPr>
            <a:r>
              <a:rPr lang="en-US" sz="8000" dirty="0">
                <a:latin typeface="Century Gothic"/>
                <a:cs typeface="Century Gothic"/>
              </a:rPr>
              <a:t>Example: The demand for a company’s product has increased significantly and consequently the level of sales doubled. As a result a company may need to buy twice as such inventory, generate a higher level of accounts receivable due to credit sales and receive additional spontaneous financing. </a:t>
            </a:r>
          </a:p>
          <a:p>
            <a:pPr>
              <a:buFont typeface="Arial" charset="0"/>
              <a:buChar char="•"/>
            </a:pPr>
            <a:r>
              <a:rPr lang="en-US" sz="8000" dirty="0">
                <a:latin typeface="Century Gothic"/>
                <a:cs typeface="Century Gothic"/>
              </a:rPr>
              <a:t>A graphic representation will be as follows:</a:t>
            </a:r>
          </a:p>
          <a:p>
            <a:pPr>
              <a:buFont typeface="Arial" charset="0"/>
              <a:buChar char="•"/>
            </a:pPr>
            <a:endParaRPr lang="en-US" sz="8000" dirty="0">
              <a:latin typeface="Century Gothic"/>
              <a:cs typeface="Century Gothic"/>
            </a:endParaRPr>
          </a:p>
          <a:p>
            <a:pPr algn="ctr">
              <a:buFont typeface="Arial" charset="0"/>
              <a:buChar char="•"/>
            </a:pPr>
            <a:endParaRPr lang="en-US" sz="8000" dirty="0">
              <a:latin typeface="Century Gothic"/>
              <a:cs typeface="Century Gothic"/>
            </a:endParaRPr>
          </a:p>
          <a:p>
            <a:r>
              <a:rPr lang="en-US" sz="8000" dirty="0">
                <a:ln>
                  <a:solidFill>
                    <a:schemeClr val="tx1"/>
                  </a:solidFill>
                </a:ln>
                <a:latin typeface="Century Gothic"/>
                <a:cs typeface="Century Gothic"/>
              </a:rPr>
              <a:t>                          Dollars $				Financing need</a:t>
            </a: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cxnSp>
        <p:nvCxnSpPr>
          <p:cNvPr id="5" name="Straight Connector 4"/>
          <p:cNvCxnSpPr/>
          <p:nvPr/>
        </p:nvCxnSpPr>
        <p:spPr>
          <a:xfrm>
            <a:off x="3505200" y="3683000"/>
            <a:ext cx="0" cy="1270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3429000" y="4953000"/>
            <a:ext cx="2590800"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3505200" y="3746500"/>
            <a:ext cx="1524000" cy="1143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V="1">
            <a:off x="3429000" y="4000500"/>
            <a:ext cx="1981200" cy="889000"/>
          </a:xfrm>
          <a:prstGeom prst="line">
            <a:avLst/>
          </a:prstGeom>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5257800" y="3492500"/>
            <a:ext cx="1219200" cy="369332"/>
          </a:xfrm>
          <a:prstGeom prst="rect">
            <a:avLst/>
          </a:prstGeom>
          <a:noFill/>
        </p:spPr>
        <p:txBody>
          <a:bodyPr wrap="square" rtlCol="0">
            <a:spAutoFit/>
          </a:bodyPr>
          <a:lstStyle/>
          <a:p>
            <a:r>
              <a:rPr lang="en-US" b="1"/>
              <a:t>Sales</a:t>
            </a:r>
          </a:p>
        </p:txBody>
      </p:sp>
      <p:sp>
        <p:nvSpPr>
          <p:cNvPr id="18" name="TextBox 17"/>
          <p:cNvSpPr txBox="1"/>
          <p:nvPr/>
        </p:nvSpPr>
        <p:spPr>
          <a:xfrm>
            <a:off x="5410200" y="5080000"/>
            <a:ext cx="1524000" cy="369332"/>
          </a:xfrm>
          <a:prstGeom prst="rect">
            <a:avLst/>
          </a:prstGeom>
          <a:noFill/>
        </p:spPr>
        <p:txBody>
          <a:bodyPr wrap="square" rtlCol="0">
            <a:spAutoFit/>
          </a:bodyPr>
          <a:lstStyle/>
          <a:p>
            <a:r>
              <a:rPr lang="en-US" b="1"/>
              <a:t>Years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36830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endParaRPr lang="en-US" sz="8000" dirty="0">
              <a:latin typeface="Century Gothic"/>
              <a:cs typeface="Century Gothic"/>
            </a:endParaRPr>
          </a:p>
          <a:p>
            <a:pPr>
              <a:buFont typeface="Arial" charset="0"/>
              <a:buChar char="•"/>
            </a:pPr>
            <a:r>
              <a:rPr lang="en-US" sz="8000" dirty="0">
                <a:latin typeface="Century Gothic"/>
                <a:cs typeface="Century Gothic"/>
              </a:rPr>
              <a:t>- In an optimistic scenario a company should be able to support part of this growth internally with the profits generated from the business . However profits are normally a small percentage of the company’s total sales (revenues).</a:t>
            </a:r>
          </a:p>
          <a:p>
            <a:pPr>
              <a:buFont typeface="Arial" charset="0"/>
              <a:buChar char="•"/>
            </a:pPr>
            <a:r>
              <a:rPr lang="en-US" sz="8000" dirty="0">
                <a:latin typeface="Century Gothic"/>
                <a:cs typeface="Century Gothic"/>
              </a:rPr>
              <a:t>In scenarios of rapid growth bank borrowings is one of the major source of financing.</a:t>
            </a:r>
          </a:p>
          <a:p>
            <a:pPr>
              <a:buFont typeface="Arial" charset="0"/>
              <a:buChar char="•"/>
            </a:pPr>
            <a:r>
              <a:rPr lang="en-US" sz="8000" dirty="0">
                <a:latin typeface="Century Gothic"/>
                <a:cs typeface="Century Gothic"/>
              </a:rPr>
              <a:t>It is expected that as the growth in sales stabilizes, the level of profits retained by the business should be able to support financing needs and ales growth.</a:t>
            </a: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41148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endParaRPr lang="en-US" sz="8000" dirty="0">
              <a:latin typeface="Century Gothic"/>
              <a:cs typeface="Century Gothic"/>
            </a:endParaRPr>
          </a:p>
          <a:p>
            <a:pPr>
              <a:buFont typeface="Arial" charset="0"/>
              <a:buChar char="•"/>
            </a:pPr>
            <a:r>
              <a:rPr lang="en-US" sz="8000" b="1" dirty="0">
                <a:latin typeface="Century Gothic"/>
                <a:cs typeface="Century Gothic"/>
              </a:rPr>
              <a:t>Seasonal financing needs</a:t>
            </a:r>
            <a:r>
              <a:rPr lang="en-US" sz="8000" dirty="0">
                <a:latin typeface="Century Gothic"/>
                <a:cs typeface="Century Gothic"/>
              </a:rPr>
              <a:t>:  This need arises in companies where the funding needs will present in different times of the year.</a:t>
            </a:r>
          </a:p>
          <a:p>
            <a:pPr>
              <a:buFont typeface="Arial" charset="0"/>
              <a:buChar char="•"/>
            </a:pPr>
            <a:r>
              <a:rPr lang="en-US" sz="8000" dirty="0">
                <a:latin typeface="Century Gothic"/>
                <a:cs typeface="Century Gothic"/>
              </a:rPr>
              <a:t>- This seasonal increase in funding need may be due to the seasonal  nature of the sales or because inventories can only be purchased at certain times during the year.</a:t>
            </a:r>
          </a:p>
          <a:p>
            <a:pPr>
              <a:buFont typeface="Arial" charset="0"/>
              <a:buChar char="•"/>
            </a:pPr>
            <a:r>
              <a:rPr lang="en-US" sz="8000" dirty="0">
                <a:latin typeface="Century Gothic"/>
                <a:cs typeface="Century Gothic"/>
              </a:rPr>
              <a:t>This need introduces. the concept of seasonality of demand and supply.</a:t>
            </a:r>
          </a:p>
          <a:p>
            <a:pPr>
              <a:buFont typeface="Arial" charset="0"/>
              <a:buChar char="•"/>
            </a:pPr>
            <a:endParaRPr lang="en-US" sz="8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r>
              <a:rPr lang="en-US" sz="2000" dirty="0">
                <a:latin typeface="Century Gothic"/>
                <a:cs typeface="Century Gothic"/>
              </a:rPr>
              <a:t> </a:t>
            </a:r>
            <a:r>
              <a:rPr lang="en-US" sz="2000" dirty="0" err="1">
                <a:latin typeface="Century Gothic"/>
                <a:cs typeface="Century Gothic"/>
              </a:rPr>
              <a:t>th</a:t>
            </a: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84200" y="46482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endParaRPr lang="en-US" sz="8000" dirty="0">
              <a:latin typeface="Century Gothic"/>
              <a:cs typeface="Century Gothic"/>
            </a:endParaRPr>
          </a:p>
          <a:p>
            <a:pPr>
              <a:buFont typeface="Arial" charset="0"/>
              <a:buChar char="•"/>
            </a:pPr>
            <a:r>
              <a:rPr lang="en-US" sz="8000" b="1" dirty="0">
                <a:latin typeface="Century Gothic"/>
                <a:cs typeface="Century Gothic"/>
              </a:rPr>
              <a:t>Financing need arising from slowdown of inventory and/or account s receivable.:</a:t>
            </a:r>
          </a:p>
          <a:p>
            <a:pPr>
              <a:buFont typeface="Arial" charset="0"/>
              <a:buChar char="•"/>
            </a:pPr>
            <a:r>
              <a:rPr lang="en-US" sz="8000" b="1" dirty="0">
                <a:latin typeface="Century Gothic"/>
                <a:cs typeface="Century Gothic"/>
              </a:rPr>
              <a:t>- </a:t>
            </a:r>
            <a:r>
              <a:rPr lang="en-US" sz="8000" dirty="0">
                <a:latin typeface="Century Gothic"/>
                <a:cs typeface="Century Gothic"/>
              </a:rPr>
              <a:t>For manufacturers, wholesalers and retailers the investment in </a:t>
            </a:r>
          </a:p>
          <a:p>
            <a:pPr>
              <a:buFont typeface="Arial" charset="0"/>
              <a:buChar char="•"/>
            </a:pPr>
            <a:r>
              <a:rPr lang="en-US" sz="8000" dirty="0">
                <a:latin typeface="Century Gothic"/>
                <a:cs typeface="Century Gothic"/>
              </a:rPr>
              <a:t>   inventory is typically 20-35% of the total asset investments.</a:t>
            </a:r>
          </a:p>
          <a:p>
            <a:pPr>
              <a:buFont typeface="Arial" charset="0"/>
              <a:buChar char="•"/>
            </a:pPr>
            <a:r>
              <a:rPr lang="en-US" sz="8000" b="1" dirty="0">
                <a:latin typeface="Century Gothic"/>
                <a:cs typeface="Century Gothic"/>
              </a:rPr>
              <a:t>- </a:t>
            </a:r>
            <a:r>
              <a:rPr lang="en-US" sz="8000" dirty="0">
                <a:latin typeface="Century Gothic"/>
                <a:cs typeface="Century Gothic"/>
              </a:rPr>
              <a:t>Inventory is typically broken down into three (3) major components</a:t>
            </a:r>
          </a:p>
          <a:p>
            <a:pPr>
              <a:buFont typeface="Arial" charset="0"/>
              <a:buChar char="•"/>
            </a:pPr>
            <a:r>
              <a:rPr lang="en-US" sz="8000" dirty="0">
                <a:latin typeface="Century Gothic"/>
                <a:cs typeface="Century Gothic"/>
              </a:rPr>
              <a:t>  as follows:</a:t>
            </a:r>
          </a:p>
          <a:p>
            <a:pPr>
              <a:buFont typeface="Arial" charset="0"/>
              <a:buChar char="•"/>
            </a:pPr>
            <a:r>
              <a:rPr lang="en-US" sz="8000" dirty="0">
                <a:latin typeface="Century Gothic"/>
                <a:cs typeface="Century Gothic"/>
              </a:rPr>
              <a:t>a. Raw materials</a:t>
            </a:r>
          </a:p>
          <a:p>
            <a:pPr>
              <a:buFont typeface="Arial" charset="0"/>
              <a:buChar char="•"/>
            </a:pPr>
            <a:r>
              <a:rPr lang="en-US" sz="8000" dirty="0">
                <a:latin typeface="Century Gothic"/>
                <a:cs typeface="Century Gothic"/>
              </a:rPr>
              <a:t>b. Work in Progress</a:t>
            </a:r>
          </a:p>
          <a:p>
            <a:pPr>
              <a:buFont typeface="Arial" charset="0"/>
              <a:buChar char="•"/>
            </a:pPr>
            <a:r>
              <a:rPr lang="en-US" sz="8000" dirty="0">
                <a:latin typeface="Century Gothic"/>
                <a:cs typeface="Century Gothic"/>
              </a:rPr>
              <a:t>c. Finished goods</a:t>
            </a:r>
          </a:p>
          <a:p>
            <a:pPr>
              <a:buFont typeface="Arial" charset="0"/>
              <a:buChar char="•"/>
            </a:pPr>
            <a:endParaRPr lang="en-US" sz="8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r>
              <a:rPr lang="en-US" sz="2000" dirty="0">
                <a:latin typeface="Century Gothic"/>
                <a:cs typeface="Century Gothic"/>
              </a:rPr>
              <a:t> </a:t>
            </a:r>
            <a:r>
              <a:rPr lang="en-US" sz="2000" dirty="0" err="1">
                <a:latin typeface="Century Gothic"/>
                <a:cs typeface="Century Gothic"/>
              </a:rPr>
              <a:t>th</a:t>
            </a: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914400" y="39370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endParaRPr lang="en-US" sz="8000" dirty="0">
              <a:latin typeface="Century Gothic"/>
              <a:cs typeface="Century Gothic"/>
            </a:endParaRPr>
          </a:p>
          <a:p>
            <a:pPr>
              <a:buFont typeface="Arial" charset="0"/>
              <a:buChar char="•"/>
            </a:pPr>
            <a:r>
              <a:rPr lang="en-US" sz="8000" dirty="0">
                <a:latin typeface="Century Gothic"/>
                <a:cs typeface="Century Gothic"/>
              </a:rPr>
              <a:t>A careful evaluation of a company’s inventory components is essential to determine potential increasing funding needs arising from poor inventory management. </a:t>
            </a:r>
          </a:p>
          <a:p>
            <a:pPr>
              <a:buFont typeface="Arial" charset="0"/>
              <a:buChar char="•"/>
            </a:pPr>
            <a:r>
              <a:rPr lang="en-US" sz="8000" dirty="0">
                <a:latin typeface="Century Gothic"/>
                <a:cs typeface="Century Gothic"/>
              </a:rPr>
              <a:t>Evaluation of the inventory breakdown may point out an imbalance that could indicate  problems in the company’s ability to liquidate inventory.</a:t>
            </a:r>
          </a:p>
          <a:p>
            <a:pPr>
              <a:buFont typeface="Arial" charset="0"/>
              <a:buChar char="•"/>
            </a:pPr>
            <a:endParaRPr lang="en-US" sz="8000" dirty="0">
              <a:latin typeface="Century Gothic"/>
              <a:cs typeface="Century Gothic"/>
            </a:endParaRPr>
          </a:p>
          <a:p>
            <a:pPr>
              <a:buFont typeface="Arial" charset="0"/>
              <a:buChar char="•"/>
            </a:pPr>
            <a:endParaRPr lang="en-US" sz="8000" dirty="0">
              <a:latin typeface="Century Gothic"/>
              <a:cs typeface="Century Gothic"/>
            </a:endParaRPr>
          </a:p>
          <a:p>
            <a:pPr>
              <a:buFont typeface="Arial" charset="0"/>
              <a:buChar char="•"/>
            </a:pPr>
            <a:endParaRPr lang="en-US" sz="8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r>
              <a:rPr lang="en-US" sz="2000" dirty="0">
                <a:latin typeface="Century Gothic"/>
                <a:cs typeface="Century Gothic"/>
              </a:rPr>
              <a:t> </a:t>
            </a:r>
            <a:r>
              <a:rPr lang="en-US" sz="2000" dirty="0" err="1">
                <a:latin typeface="Century Gothic"/>
                <a:cs typeface="Century Gothic"/>
              </a:rPr>
              <a:t>th</a:t>
            </a: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914400" y="34925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endParaRPr lang="en-US" sz="8000" dirty="0">
              <a:latin typeface="Century Gothic"/>
              <a:cs typeface="Century Gothic"/>
            </a:endParaRPr>
          </a:p>
          <a:p>
            <a:r>
              <a:rPr lang="en-US" sz="8000" b="1" dirty="0">
                <a:latin typeface="Century Gothic"/>
                <a:cs typeface="Century Gothic"/>
              </a:rPr>
              <a:t>Example 1</a:t>
            </a:r>
            <a:r>
              <a:rPr lang="en-US" sz="8000" dirty="0">
                <a:latin typeface="Century Gothic"/>
                <a:cs typeface="Century Gothic"/>
              </a:rPr>
              <a:t>: Additional financing needs may arise from:</a:t>
            </a:r>
          </a:p>
          <a:p>
            <a:r>
              <a:rPr lang="en-US" sz="8000" dirty="0">
                <a:latin typeface="Century Gothic"/>
                <a:cs typeface="Century Gothic"/>
              </a:rPr>
              <a:t>1.  An excessive quantity of raw materials  or</a:t>
            </a:r>
          </a:p>
          <a:p>
            <a:r>
              <a:rPr lang="en-US" sz="8000" dirty="0">
                <a:latin typeface="Century Gothic"/>
                <a:cs typeface="Century Gothic"/>
              </a:rPr>
              <a:t>2. Inventory build-up as management is speculating on a price </a:t>
            </a:r>
          </a:p>
          <a:p>
            <a:r>
              <a:rPr lang="en-US" sz="8000" dirty="0">
                <a:latin typeface="Century Gothic"/>
                <a:cs typeface="Century Gothic"/>
              </a:rPr>
              <a:t>     increase in the commodity or </a:t>
            </a:r>
          </a:p>
          <a:p>
            <a:r>
              <a:rPr lang="en-US" sz="8000" dirty="0">
                <a:latin typeface="Century Gothic"/>
                <a:cs typeface="Century Gothic"/>
              </a:rPr>
              <a:t>3. Implications that management is prudently buying in excess</a:t>
            </a:r>
          </a:p>
          <a:p>
            <a:r>
              <a:rPr lang="en-US" sz="8000" dirty="0">
                <a:latin typeface="Century Gothic"/>
                <a:cs typeface="Century Gothic"/>
              </a:rPr>
              <a:t>    of current needs in anticipation of a shortage of supply.</a:t>
            </a:r>
          </a:p>
          <a:p>
            <a:pPr>
              <a:buFont typeface="Arial" charset="0"/>
              <a:buChar char="•"/>
            </a:pPr>
            <a:endParaRPr lang="en-US" sz="8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r>
              <a:rPr lang="en-US" sz="2000" dirty="0">
                <a:latin typeface="Century Gothic"/>
                <a:cs typeface="Century Gothic"/>
              </a:rPr>
              <a:t> </a:t>
            </a:r>
            <a:r>
              <a:rPr lang="en-US" sz="2000" dirty="0" err="1">
                <a:latin typeface="Century Gothic"/>
                <a:cs typeface="Century Gothic"/>
              </a:rPr>
              <a:t>th</a:t>
            </a:r>
            <a:endParaRPr lang="en-US" sz="2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914400" y="34925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endParaRPr lang="en-US" sz="8000" dirty="0">
              <a:latin typeface="Century Gothic"/>
              <a:cs typeface="Century Gothic"/>
            </a:endParaRPr>
          </a:p>
          <a:p>
            <a:r>
              <a:rPr lang="en-US" sz="8000" b="1" dirty="0">
                <a:latin typeface="Century Gothic"/>
                <a:cs typeface="Century Gothic"/>
              </a:rPr>
              <a:t>Example 2</a:t>
            </a:r>
            <a:r>
              <a:rPr lang="en-US" sz="8000" dirty="0">
                <a:latin typeface="Century Gothic"/>
                <a:cs typeface="Century Gothic"/>
              </a:rPr>
              <a:t>: A large quantity of finished goods in a company’s inventory may indicate:</a:t>
            </a:r>
          </a:p>
          <a:p>
            <a:pPr marL="1371600" indent="-1371600"/>
            <a:r>
              <a:rPr lang="en-US" sz="8000" dirty="0">
                <a:latin typeface="Century Gothic"/>
                <a:cs typeface="Century Gothic"/>
              </a:rPr>
              <a:t>1. The inventory is unsalable or </a:t>
            </a:r>
          </a:p>
          <a:p>
            <a:pPr marL="1371600" indent="-1371600"/>
            <a:r>
              <a:rPr lang="en-US" sz="8000" dirty="0">
                <a:latin typeface="Century Gothic"/>
                <a:cs typeface="Century Gothic"/>
              </a:rPr>
              <a:t>2. Has become obsolete</a:t>
            </a:r>
          </a:p>
          <a:p>
            <a:pPr marL="1371600" indent="-1371600"/>
            <a:r>
              <a:rPr lang="en-US" sz="8000" dirty="0">
                <a:latin typeface="Century Gothic"/>
                <a:cs typeface="Century Gothic"/>
              </a:rPr>
              <a:t>3. The Company may have missed the season in the case of a </a:t>
            </a:r>
          </a:p>
          <a:p>
            <a:pPr marL="1371600" indent="-1371600"/>
            <a:r>
              <a:rPr lang="en-US" sz="8000" dirty="0">
                <a:latin typeface="Century Gothic"/>
                <a:cs typeface="Century Gothic"/>
              </a:rPr>
              <a:t>     seasonal business or</a:t>
            </a:r>
          </a:p>
          <a:p>
            <a:pPr marL="1371600" indent="-1371600"/>
            <a:r>
              <a:rPr lang="en-US" sz="8000" dirty="0">
                <a:latin typeface="Century Gothic"/>
                <a:cs typeface="Century Gothic"/>
              </a:rPr>
              <a:t>4. The Company is preparing for a major selling season</a:t>
            </a:r>
          </a:p>
          <a:p>
            <a:pPr>
              <a:buFont typeface="Arial" charset="0"/>
              <a:buChar char="•"/>
            </a:pPr>
            <a:endParaRPr lang="en-US" sz="8000" dirty="0">
              <a:latin typeface="Century Gothic"/>
              <a:cs typeface="Century Gothic"/>
            </a:endParaRPr>
          </a:p>
          <a:p>
            <a:pPr>
              <a:buFont typeface="Arial" charset="0"/>
              <a:buChar char="•"/>
            </a:pPr>
            <a:endParaRPr lang="en-US" sz="2000" dirty="0">
              <a:latin typeface="Century Gothic"/>
              <a:cs typeface="Century Gothic"/>
            </a:endParaRPr>
          </a:p>
          <a:p>
            <a:pPr>
              <a:buFont typeface="Arial" charset="0"/>
              <a:buChar char="•"/>
            </a:pPr>
            <a:r>
              <a:rPr lang="en-US" sz="2000" dirty="0">
                <a:latin typeface="Century Gothic"/>
                <a:cs typeface="Century Gothic"/>
              </a:rPr>
              <a:t> </a:t>
            </a:r>
            <a:r>
              <a:rPr lang="en-US" sz="2000" dirty="0" err="1">
                <a:latin typeface="Century Gothic"/>
                <a:cs typeface="Century Gothic"/>
              </a:rPr>
              <a:t>th</a:t>
            </a:r>
            <a:endParaRPr lang="en-US" sz="2000" dirty="0">
              <a:latin typeface="Century Gothic"/>
              <a:cs typeface="Century Gothic"/>
            </a:endParaRPr>
          </a:p>
          <a:p>
            <a:endParaRPr lang="en-US" sz="29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85800" y="2921000"/>
            <a:ext cx="7848600" cy="1270000"/>
          </a:xfrm>
        </p:spPr>
        <p:txBody>
          <a:bodyPr>
            <a:normAutofit fontScale="250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endParaRPr lang="en-US" sz="8000" dirty="0">
              <a:latin typeface="Century Gothic"/>
              <a:cs typeface="Century Gothic"/>
            </a:endParaRPr>
          </a:p>
          <a:p>
            <a:r>
              <a:rPr lang="en-US" sz="8000" b="1" dirty="0">
                <a:latin typeface="Century Gothic"/>
                <a:cs typeface="Century Gothic"/>
              </a:rPr>
              <a:t>- </a:t>
            </a:r>
            <a:r>
              <a:rPr lang="en-US" sz="8000" dirty="0">
                <a:latin typeface="Century Gothic"/>
                <a:cs typeface="Century Gothic"/>
              </a:rPr>
              <a:t>In these situations it is critical to determine what are the company’s</a:t>
            </a:r>
          </a:p>
          <a:p>
            <a:r>
              <a:rPr lang="en-US" sz="8000" dirty="0">
                <a:latin typeface="Century Gothic"/>
                <a:cs typeface="Century Gothic"/>
              </a:rPr>
              <a:t>Terms provided by trade creditors  and compare those terms with the results of the inventory DOH ratio in order to the additional financing needs.</a:t>
            </a:r>
          </a:p>
          <a:p>
            <a:r>
              <a:rPr lang="en-US" sz="8000" dirty="0">
                <a:latin typeface="Century Gothic"/>
                <a:cs typeface="Century Gothic"/>
              </a:rPr>
              <a:t>- Information about credit terms may be available  in the credit file or credit agency reports like D&amp;B</a:t>
            </a:r>
          </a:p>
          <a:p>
            <a:pPr>
              <a:buFont typeface="Arial" charset="0"/>
              <a:buChar char="•"/>
            </a:pPr>
            <a:endParaRPr lang="en-US" sz="2000" dirty="0">
              <a:latin typeface="Century Gothic"/>
              <a:cs typeface="Century Gothic"/>
            </a:endParaRPr>
          </a:p>
          <a:p>
            <a:pPr>
              <a:buFont typeface="Arial" charset="0"/>
              <a:buChar char="•"/>
            </a:pPr>
            <a:r>
              <a:rPr lang="en-US" sz="2000" dirty="0">
                <a:latin typeface="Century Gothic"/>
                <a:cs typeface="Century Gothic"/>
              </a:rPr>
              <a:t> - </a:t>
            </a:r>
          </a:p>
          <a:p>
            <a:endParaRPr lang="en-US" sz="80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84200" y="2197100"/>
            <a:ext cx="7848600" cy="3492500"/>
          </a:xfrm>
        </p:spPr>
        <p:txBody>
          <a:bodyPr>
            <a:normAutofit fontScale="62500" lnSpcReduction="20000"/>
          </a:bodyPr>
          <a:lstStyle/>
          <a:p>
            <a:pPr>
              <a:buFont typeface="Arial" charset="0"/>
              <a:buChar char="•"/>
            </a:pPr>
            <a:r>
              <a:rPr lang="en-US" dirty="0">
                <a:latin typeface="Century Gothic"/>
                <a:cs typeface="Century Gothic"/>
              </a:rPr>
              <a:t>Financial Statements are essentially a substitute for a detailed, day to day knowledge of a business, its operations and its managements</a:t>
            </a:r>
          </a:p>
          <a:p>
            <a:pPr>
              <a:buFont typeface="Arial" charset="0"/>
              <a:buChar char="•"/>
            </a:pPr>
            <a:r>
              <a:rPr lang="en-US" dirty="0">
                <a:latin typeface="Century Gothic"/>
                <a:cs typeface="Century Gothic"/>
              </a:rPr>
              <a:t>Financial statements are the most useful tools available to bankers for credit analysis</a:t>
            </a:r>
          </a:p>
          <a:p>
            <a:pPr>
              <a:buFont typeface="Arial" charset="0"/>
              <a:buChar char="•"/>
            </a:pPr>
            <a:r>
              <a:rPr lang="en-US" dirty="0">
                <a:latin typeface="Century Gothic"/>
                <a:cs typeface="Century Gothic"/>
              </a:rPr>
              <a:t>In history, banks made successful loans and were paid back both in principal and interest without having financial statements. However increased banking regulations have increased the need for banks to request financial statements to validate the Borrower.</a:t>
            </a:r>
          </a:p>
          <a:p>
            <a:pPr>
              <a:buFont typeface="Arial" charset="0"/>
              <a:buChar char="•"/>
            </a:pPr>
            <a:r>
              <a:rPr lang="en-US" dirty="0">
                <a:latin typeface="Century Gothic"/>
                <a:cs typeface="Century Gothic"/>
              </a:rPr>
              <a:t> In the absence of financial statements bankers were reliant on the personal knowledge of their clients, their business activities, management ability, ethics and character.</a:t>
            </a: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85800" y="1524000"/>
            <a:ext cx="7848600" cy="3746500"/>
          </a:xfrm>
        </p:spPr>
        <p:txBody>
          <a:bodyPr>
            <a:normAutofit fontScale="32500" lnSpcReduction="20000"/>
          </a:bodyPr>
          <a:lstStyle/>
          <a:p>
            <a:r>
              <a:rPr lang="en-US" sz="8000" b="1" dirty="0">
                <a:latin typeface="Century Gothic"/>
                <a:cs typeface="Century Gothic"/>
              </a:rPr>
              <a:t>Module 1</a:t>
            </a:r>
            <a:r>
              <a:rPr lang="en-US" sz="8000" dirty="0">
                <a:latin typeface="Century Gothic"/>
                <a:cs typeface="Century Gothic"/>
              </a:rPr>
              <a:t>:  </a:t>
            </a:r>
            <a:r>
              <a:rPr lang="en-US" sz="8000" b="1" dirty="0">
                <a:latin typeface="Century Gothic"/>
                <a:cs typeface="Century Gothic"/>
              </a:rPr>
              <a:t>Section 2</a:t>
            </a:r>
            <a:r>
              <a:rPr lang="en-US" sz="8000" dirty="0">
                <a:latin typeface="Century Gothic"/>
                <a:cs typeface="Century Gothic"/>
              </a:rPr>
              <a:t>: </a:t>
            </a:r>
            <a:r>
              <a:rPr lang="en-US" sz="8000" b="1" dirty="0">
                <a:latin typeface="Century Gothic"/>
                <a:cs typeface="Century Gothic"/>
              </a:rPr>
              <a:t>Business Financing Needs</a:t>
            </a:r>
          </a:p>
          <a:p>
            <a:pPr>
              <a:buFont typeface="Arial" charset="0"/>
              <a:buChar char="•"/>
            </a:pPr>
            <a:endParaRPr lang="en-US" sz="8000" dirty="0">
              <a:latin typeface="Century Gothic"/>
              <a:cs typeface="Century Gothic"/>
            </a:endParaRPr>
          </a:p>
          <a:p>
            <a:pPr>
              <a:buFontTx/>
              <a:buChar char="-"/>
            </a:pPr>
            <a:r>
              <a:rPr lang="en-US" sz="6200" dirty="0">
                <a:latin typeface="Century Gothic"/>
                <a:cs typeface="Century Gothic"/>
              </a:rPr>
              <a:t>A slowdown in receivables generates additional financing needs that may require bank funding</a:t>
            </a:r>
          </a:p>
          <a:p>
            <a:pPr>
              <a:buFontTx/>
              <a:buChar char="-"/>
            </a:pPr>
            <a:r>
              <a:rPr lang="en-US" sz="6200" dirty="0">
                <a:latin typeface="Century Gothic"/>
                <a:cs typeface="Century Gothic"/>
              </a:rPr>
              <a:t>-The payment terms offered by a company to its client vary from industry to industry and are also a function of the type of customer base and the degree of competition.</a:t>
            </a:r>
          </a:p>
          <a:p>
            <a:pPr>
              <a:buFontTx/>
              <a:buChar char="-"/>
            </a:pPr>
            <a:r>
              <a:rPr lang="en-US" sz="6200" dirty="0">
                <a:latin typeface="Century Gothic"/>
                <a:cs typeface="Century Gothic"/>
              </a:rPr>
              <a:t>- A high degree of competition may indicate the need to grant longer terms in order to establish a competitive advantage.</a:t>
            </a:r>
          </a:p>
          <a:p>
            <a:pPr>
              <a:buFontTx/>
              <a:buChar char="-"/>
            </a:pPr>
            <a:r>
              <a:rPr lang="en-US" sz="6200" dirty="0">
                <a:latin typeface="Century Gothic"/>
                <a:cs typeface="Century Gothic"/>
              </a:rPr>
              <a:t>Longer terms imply a slower collection of accounts receivable and as such the need for extra external funding.</a:t>
            </a:r>
          </a:p>
          <a:p>
            <a:endParaRPr lang="en-US" sz="80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3429000"/>
            <a:ext cx="7848600" cy="1333500"/>
          </a:xfrm>
        </p:spPr>
        <p:txBody>
          <a:bodyPr>
            <a:normAutofit fontScale="47500" lnSpcReduction="20000"/>
          </a:bodyPr>
          <a:lstStyle/>
          <a:p>
            <a:r>
              <a:rPr lang="en-US" sz="3800" b="1" dirty="0">
                <a:latin typeface="Century Gothic"/>
                <a:cs typeface="Century Gothic"/>
              </a:rPr>
              <a:t>Module 1</a:t>
            </a:r>
            <a:r>
              <a:rPr lang="en-US" sz="3800" dirty="0">
                <a:latin typeface="Century Gothic"/>
                <a:cs typeface="Century Gothic"/>
              </a:rPr>
              <a:t>:  </a:t>
            </a:r>
            <a:r>
              <a:rPr lang="en-US" sz="3800" b="1" dirty="0">
                <a:latin typeface="Century Gothic"/>
                <a:cs typeface="Century Gothic"/>
              </a:rPr>
              <a:t>Section 2</a:t>
            </a:r>
            <a:r>
              <a:rPr lang="en-US" sz="3800" dirty="0">
                <a:latin typeface="Century Gothic"/>
                <a:cs typeface="Century Gothic"/>
              </a:rPr>
              <a:t>: </a:t>
            </a:r>
            <a:r>
              <a:rPr lang="en-US" sz="3800" b="1" dirty="0">
                <a:latin typeface="Century Gothic"/>
                <a:cs typeface="Century Gothic"/>
              </a:rPr>
              <a:t>Business Financing Needs</a:t>
            </a:r>
          </a:p>
          <a:p>
            <a:pPr>
              <a:buFont typeface="Arial" charset="0"/>
              <a:buChar char="•"/>
            </a:pPr>
            <a:endParaRPr lang="en-US" sz="2900" dirty="0">
              <a:latin typeface="Century Gothic"/>
              <a:cs typeface="Century Gothic"/>
            </a:endParaRPr>
          </a:p>
          <a:p>
            <a:r>
              <a:rPr lang="en-US" sz="3200" dirty="0">
                <a:latin typeface="Century Gothic"/>
                <a:cs typeface="Century Gothic"/>
              </a:rPr>
              <a:t>- While the use of credit terms may help promote sales the additional costs incurred by carrying those receivables may increase the need for external financing. </a:t>
            </a:r>
          </a:p>
          <a:p>
            <a:pPr>
              <a:buFontTx/>
              <a:buChar char="-"/>
            </a:pPr>
            <a:r>
              <a:rPr lang="en-US" sz="3200" dirty="0">
                <a:latin typeface="Century Gothic"/>
                <a:cs typeface="Century Gothic"/>
              </a:rPr>
              <a:t>- These costs are bookkeeping costs, credit and collection costs</a:t>
            </a:r>
          </a:p>
          <a:p>
            <a:endParaRPr lang="en-US" sz="80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2603500"/>
            <a:ext cx="7848600" cy="2857500"/>
          </a:xfrm>
        </p:spPr>
        <p:txBody>
          <a:bodyPr>
            <a:normAutofit fontScale="32500" lnSpcReduction="20000"/>
          </a:bodyPr>
          <a:lstStyle/>
          <a:p>
            <a:r>
              <a:rPr lang="en-US" sz="6000" b="1" dirty="0">
                <a:latin typeface="Century Gothic"/>
                <a:cs typeface="Century Gothic"/>
              </a:rPr>
              <a:t>Module 1</a:t>
            </a:r>
            <a:r>
              <a:rPr lang="en-US" sz="6000" dirty="0">
                <a:latin typeface="Century Gothic"/>
                <a:cs typeface="Century Gothic"/>
              </a:rPr>
              <a:t>:  </a:t>
            </a:r>
            <a:r>
              <a:rPr lang="en-US" sz="6000" b="1" dirty="0">
                <a:latin typeface="Century Gothic"/>
                <a:cs typeface="Century Gothic"/>
              </a:rPr>
              <a:t>Section 2</a:t>
            </a:r>
            <a:r>
              <a:rPr lang="en-US" sz="6000" dirty="0">
                <a:latin typeface="Century Gothic"/>
                <a:cs typeface="Century Gothic"/>
              </a:rPr>
              <a:t>: </a:t>
            </a:r>
            <a:r>
              <a:rPr lang="en-US" sz="6000" b="1" dirty="0">
                <a:latin typeface="Century Gothic"/>
                <a:cs typeface="Century Gothic"/>
              </a:rPr>
              <a:t>Business Financing Needs</a:t>
            </a:r>
          </a:p>
          <a:p>
            <a:pPr>
              <a:buFont typeface="Arial" charset="0"/>
              <a:buChar char="•"/>
            </a:pPr>
            <a:endParaRPr lang="en-US" sz="6000" dirty="0">
              <a:latin typeface="Century Gothic"/>
              <a:cs typeface="Century Gothic"/>
            </a:endParaRPr>
          </a:p>
          <a:p>
            <a:r>
              <a:rPr lang="en-US" sz="6000" b="1" u="sng" dirty="0">
                <a:latin typeface="Century Gothic"/>
                <a:cs typeface="Century Gothic"/>
              </a:rPr>
              <a:t>Financing of Non-Current Assets:</a:t>
            </a:r>
          </a:p>
          <a:p>
            <a:r>
              <a:rPr lang="en-US" sz="6000" dirty="0">
                <a:latin typeface="Century Gothic"/>
                <a:cs typeface="Century Gothic"/>
              </a:rPr>
              <a:t>- The distribution of production equipment necessary in a business is part of a different , yet relaxed cycle named “</a:t>
            </a:r>
            <a:r>
              <a:rPr lang="en-US" sz="6000" b="1" i="1" dirty="0">
                <a:latin typeface="Century Gothic"/>
                <a:cs typeface="Century Gothic"/>
              </a:rPr>
              <a:t>the capital investment cycle</a:t>
            </a:r>
            <a:r>
              <a:rPr lang="en-US" sz="6000" dirty="0">
                <a:latin typeface="Century Gothic"/>
                <a:cs typeface="Century Gothic"/>
              </a:rPr>
              <a:t>.”.</a:t>
            </a:r>
          </a:p>
          <a:p>
            <a:r>
              <a:rPr lang="en-US" sz="6000" dirty="0">
                <a:latin typeface="Century Gothic"/>
                <a:cs typeface="Century Gothic"/>
              </a:rPr>
              <a:t>- This cycle involves the purchase of  fixed assets and other support assets needed to support  operating cycle activities and the recovery of those costs over the costs of several operating cycles.</a:t>
            </a:r>
          </a:p>
          <a:p>
            <a:endParaRPr lang="en-US" sz="80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85800" y="1460500"/>
            <a:ext cx="7848600" cy="3238500"/>
          </a:xfrm>
        </p:spPr>
        <p:txBody>
          <a:bodyPr>
            <a:normAutofit lnSpcReduction="10000"/>
          </a:bodyPr>
          <a:lstStyle/>
          <a:p>
            <a:r>
              <a:rPr lang="en-US" b="1" dirty="0">
                <a:latin typeface="Century Gothic"/>
                <a:cs typeface="Century Gothic"/>
              </a:rPr>
              <a:t>Module 1</a:t>
            </a:r>
            <a:r>
              <a:rPr lang="en-US" dirty="0">
                <a:latin typeface="Century Gothic"/>
                <a:cs typeface="Century Gothic"/>
              </a:rPr>
              <a:t>:  </a:t>
            </a:r>
            <a:r>
              <a:rPr lang="en-US" b="1" dirty="0">
                <a:latin typeface="Century Gothic"/>
                <a:cs typeface="Century Gothic"/>
              </a:rPr>
              <a:t>Section 2</a:t>
            </a:r>
            <a:r>
              <a:rPr lang="en-US" dirty="0">
                <a:latin typeface="Century Gothic"/>
                <a:cs typeface="Century Gothic"/>
              </a:rPr>
              <a:t>: </a:t>
            </a:r>
            <a:r>
              <a:rPr lang="en-US" b="1" dirty="0">
                <a:latin typeface="Century Gothic"/>
                <a:cs typeface="Century Gothic"/>
              </a:rPr>
              <a:t>Business Financing Needs</a:t>
            </a:r>
          </a:p>
          <a:p>
            <a:r>
              <a:rPr lang="en-US" sz="2000" b="1" u="sng" dirty="0">
                <a:latin typeface="Century Gothic"/>
                <a:cs typeface="Century Gothic"/>
              </a:rPr>
              <a:t>Financing of Non-Current Assets</a:t>
            </a:r>
            <a:r>
              <a:rPr lang="en-US" sz="2900" b="1" u="sng" dirty="0">
                <a:latin typeface="Century Gothic"/>
                <a:cs typeface="Century Gothic"/>
              </a:rPr>
              <a:t>:</a:t>
            </a:r>
          </a:p>
          <a:p>
            <a:endParaRPr lang="en-US" sz="2900" b="1" u="sng" dirty="0">
              <a:latin typeface="Century Gothic"/>
              <a:cs typeface="Century Gothic"/>
            </a:endParaRPr>
          </a:p>
          <a:p>
            <a:r>
              <a:rPr lang="en-US" sz="6000" dirty="0">
                <a:latin typeface="Century Gothic"/>
                <a:cs typeface="Century Gothic"/>
              </a:rPr>
              <a:t>-</a:t>
            </a:r>
            <a:endParaRPr lang="en-US" sz="8000" dirty="0">
              <a:latin typeface="Century Gothic"/>
              <a:cs typeface="Century Gothic"/>
            </a:endParaRPr>
          </a:p>
          <a:p>
            <a:pPr>
              <a:buFont typeface="Arial" charset="0"/>
              <a:buChar char="•"/>
            </a:pPr>
            <a:endParaRPr lang="en-US" b="1" dirty="0">
              <a:latin typeface="Century Gothic"/>
              <a:cs typeface="Century Gothic"/>
            </a:endParaRPr>
          </a:p>
          <a:p>
            <a:pPr lvl="8">
              <a:buFont typeface="Arial" charset="0"/>
              <a:buChar char="•"/>
            </a:pPr>
            <a:r>
              <a:rPr lang="en-US" dirty="0">
                <a:latin typeface="Century Gothic"/>
                <a:cs typeface="Century Gothic"/>
              </a:rPr>
              <a:t>                 </a:t>
            </a:r>
            <a:r>
              <a:rPr lang="en-US" sz="1800" b="1" dirty="0">
                <a:latin typeface="Century Gothic"/>
                <a:cs typeface="Century Gothic"/>
              </a:rPr>
              <a:t>Cash Recovery</a:t>
            </a: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
        <p:nvSpPr>
          <p:cNvPr id="4" name="Flowchart: Connector 3"/>
          <p:cNvSpPr/>
          <p:nvPr/>
        </p:nvSpPr>
        <p:spPr>
          <a:xfrm>
            <a:off x="2362200" y="2476500"/>
            <a:ext cx="3581400" cy="27305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19400" y="2159000"/>
            <a:ext cx="2743200" cy="369332"/>
          </a:xfrm>
          <a:prstGeom prst="rect">
            <a:avLst/>
          </a:prstGeom>
          <a:noFill/>
        </p:spPr>
        <p:txBody>
          <a:bodyPr wrap="square" rtlCol="0">
            <a:spAutoFit/>
          </a:bodyPr>
          <a:lstStyle/>
          <a:p>
            <a:r>
              <a:rPr lang="en-US" b="1"/>
              <a:t>Purchase of Equipment</a:t>
            </a:r>
          </a:p>
        </p:txBody>
      </p:sp>
      <p:sp>
        <p:nvSpPr>
          <p:cNvPr id="6" name="TextBox 5"/>
          <p:cNvSpPr txBox="1"/>
          <p:nvPr/>
        </p:nvSpPr>
        <p:spPr>
          <a:xfrm>
            <a:off x="5029200" y="2921000"/>
            <a:ext cx="2057400" cy="369332"/>
          </a:xfrm>
          <a:prstGeom prst="rect">
            <a:avLst/>
          </a:prstGeom>
          <a:noFill/>
        </p:spPr>
        <p:txBody>
          <a:bodyPr wrap="square" rtlCol="0">
            <a:spAutoFit/>
          </a:bodyPr>
          <a:lstStyle/>
          <a:p>
            <a:r>
              <a:rPr lang="en-US" b="1"/>
              <a:t>Operating cycle</a:t>
            </a:r>
          </a:p>
        </p:txBody>
      </p:sp>
      <p:sp>
        <p:nvSpPr>
          <p:cNvPr id="7" name="TextBox 6"/>
          <p:cNvSpPr txBox="1"/>
          <p:nvPr/>
        </p:nvSpPr>
        <p:spPr>
          <a:xfrm>
            <a:off x="3810000" y="4572000"/>
            <a:ext cx="2438400" cy="369332"/>
          </a:xfrm>
          <a:prstGeom prst="rect">
            <a:avLst/>
          </a:prstGeom>
          <a:noFill/>
        </p:spPr>
        <p:txBody>
          <a:bodyPr wrap="square" rtlCol="0">
            <a:spAutoFit/>
          </a:bodyPr>
          <a:lstStyle/>
          <a:p>
            <a:r>
              <a:rPr lang="en-US" b="1"/>
              <a:t>Operating cycle</a:t>
            </a:r>
          </a:p>
        </p:txBody>
      </p:sp>
      <p:sp>
        <p:nvSpPr>
          <p:cNvPr id="8" name="TextBox 7"/>
          <p:cNvSpPr txBox="1"/>
          <p:nvPr/>
        </p:nvSpPr>
        <p:spPr>
          <a:xfrm>
            <a:off x="2514600" y="3556000"/>
            <a:ext cx="1905000" cy="369332"/>
          </a:xfrm>
          <a:prstGeom prst="rect">
            <a:avLst/>
          </a:prstGeom>
          <a:noFill/>
        </p:spPr>
        <p:txBody>
          <a:bodyPr wrap="square" rtlCol="0">
            <a:spAutoFit/>
          </a:bodyPr>
          <a:lstStyle/>
          <a:p>
            <a:r>
              <a:rPr lang="en-US" b="1"/>
              <a:t>Operating cycle</a:t>
            </a:r>
          </a:p>
        </p:txBody>
      </p:sp>
      <p:sp>
        <p:nvSpPr>
          <p:cNvPr id="9" name="TextBox 8"/>
          <p:cNvSpPr txBox="1"/>
          <p:nvPr/>
        </p:nvSpPr>
        <p:spPr>
          <a:xfrm>
            <a:off x="1905000" y="2730500"/>
            <a:ext cx="1905000" cy="369332"/>
          </a:xfrm>
          <a:prstGeom prst="rect">
            <a:avLst/>
          </a:prstGeom>
          <a:noFill/>
        </p:spPr>
        <p:txBody>
          <a:bodyPr wrap="square" rtlCol="0">
            <a:spAutoFit/>
          </a:bodyPr>
          <a:lstStyle/>
          <a:p>
            <a:r>
              <a:rPr lang="en-US" b="1"/>
              <a:t>Cash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2603500"/>
            <a:ext cx="7848600" cy="2857500"/>
          </a:xfrm>
        </p:spPr>
        <p:txBody>
          <a:bodyPr>
            <a:normAutofit fontScale="25000" lnSpcReduction="20000"/>
          </a:bodyPr>
          <a:lstStyle/>
          <a:p>
            <a:r>
              <a:rPr lang="en-US" sz="6000" b="1" dirty="0">
                <a:latin typeface="Century Gothic"/>
                <a:cs typeface="Century Gothic"/>
              </a:rPr>
              <a:t>Module 1</a:t>
            </a:r>
            <a:r>
              <a:rPr lang="en-US" sz="6000" dirty="0">
                <a:latin typeface="Century Gothic"/>
                <a:cs typeface="Century Gothic"/>
              </a:rPr>
              <a:t>:  </a:t>
            </a:r>
            <a:r>
              <a:rPr lang="en-US" sz="6000" b="1" dirty="0">
                <a:latin typeface="Century Gothic"/>
                <a:cs typeface="Century Gothic"/>
              </a:rPr>
              <a:t>Section 2</a:t>
            </a:r>
            <a:r>
              <a:rPr lang="en-US" sz="6000" dirty="0">
                <a:latin typeface="Century Gothic"/>
                <a:cs typeface="Century Gothic"/>
              </a:rPr>
              <a:t>: </a:t>
            </a:r>
            <a:r>
              <a:rPr lang="en-US" sz="6000" b="1" dirty="0">
                <a:latin typeface="Century Gothic"/>
                <a:cs typeface="Century Gothic"/>
              </a:rPr>
              <a:t>Business Financing Needs</a:t>
            </a:r>
          </a:p>
          <a:p>
            <a:pPr>
              <a:buFont typeface="Arial" charset="0"/>
              <a:buChar char="•"/>
            </a:pPr>
            <a:endParaRPr lang="en-US" sz="6000" dirty="0">
              <a:latin typeface="Century Gothic"/>
              <a:cs typeface="Century Gothic"/>
            </a:endParaRPr>
          </a:p>
          <a:p>
            <a:r>
              <a:rPr lang="en-US" sz="6000" b="1" u="sng" dirty="0">
                <a:latin typeface="Century Gothic"/>
                <a:cs typeface="Century Gothic"/>
              </a:rPr>
              <a:t>Financing of Non-Current Assets:</a:t>
            </a:r>
          </a:p>
          <a:p>
            <a:pPr>
              <a:buFontTx/>
              <a:buChar char="-"/>
            </a:pPr>
            <a:r>
              <a:rPr lang="en-US" sz="6000" dirty="0">
                <a:latin typeface="Century Gothic"/>
                <a:cs typeface="Century Gothic"/>
              </a:rPr>
              <a:t>The purchase of fixed assets represent a long term financing need.</a:t>
            </a:r>
          </a:p>
          <a:p>
            <a:pPr>
              <a:buFontTx/>
              <a:buChar char="-"/>
            </a:pPr>
            <a:r>
              <a:rPr lang="en-US" sz="6000" dirty="0">
                <a:latin typeface="Century Gothic"/>
                <a:cs typeface="Century Gothic"/>
              </a:rPr>
              <a:t>For a manufacturer, fixed assets may represent a substantial investment in plant and equipment necessary to manufacture the product. </a:t>
            </a:r>
          </a:p>
          <a:p>
            <a:pPr>
              <a:buFontTx/>
              <a:buChar char="-"/>
            </a:pPr>
            <a:r>
              <a:rPr lang="en-US" sz="6000" dirty="0">
                <a:latin typeface="Century Gothic"/>
                <a:cs typeface="Century Gothic"/>
              </a:rPr>
              <a:t>- Fixed assets tend to increase with the level of sales</a:t>
            </a:r>
          </a:p>
          <a:p>
            <a:pPr>
              <a:buFontTx/>
              <a:buChar char="-"/>
            </a:pPr>
            <a:r>
              <a:rPr lang="en-US" sz="6000" dirty="0">
                <a:latin typeface="Century Gothic"/>
                <a:cs typeface="Century Gothic"/>
              </a:rPr>
              <a:t>- When a company invests in additional plant or equipment it usually plans additional capacity sufficient to support current sales levels and projected increase in sales.</a:t>
            </a:r>
          </a:p>
          <a:p>
            <a:endParaRPr lang="en-US" sz="80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914400" y="4127500"/>
            <a:ext cx="7848600" cy="1587500"/>
          </a:xfrm>
        </p:spPr>
        <p:txBody>
          <a:bodyPr>
            <a:normAutofit/>
          </a:bodyPr>
          <a:lstStyle/>
          <a:p>
            <a:r>
              <a:rPr lang="en-US" sz="2200" b="1" dirty="0">
                <a:latin typeface="Century Gothic"/>
                <a:cs typeface="Century Gothic"/>
              </a:rPr>
              <a:t>Module 1</a:t>
            </a:r>
            <a:r>
              <a:rPr lang="en-US" sz="2200" dirty="0">
                <a:latin typeface="Century Gothic"/>
                <a:cs typeface="Century Gothic"/>
              </a:rPr>
              <a:t>:  </a:t>
            </a:r>
            <a:r>
              <a:rPr lang="en-US" sz="2200" b="1" dirty="0">
                <a:latin typeface="Century Gothic"/>
                <a:cs typeface="Century Gothic"/>
              </a:rPr>
              <a:t>Section 2</a:t>
            </a:r>
            <a:r>
              <a:rPr lang="en-US" sz="2200" dirty="0">
                <a:latin typeface="Century Gothic"/>
                <a:cs typeface="Century Gothic"/>
              </a:rPr>
              <a:t>: </a:t>
            </a:r>
            <a:r>
              <a:rPr lang="en-US" sz="2200" b="1" dirty="0">
                <a:latin typeface="Century Gothic"/>
                <a:cs typeface="Century Gothic"/>
              </a:rPr>
              <a:t>Business Financing Needs</a:t>
            </a:r>
          </a:p>
          <a:p>
            <a:r>
              <a:rPr lang="en-US" sz="2000" dirty="0">
                <a:latin typeface="Century Gothic"/>
                <a:cs typeface="Century Gothic"/>
              </a:rPr>
              <a:t>A graphic representation is as follows: </a:t>
            </a:r>
          </a:p>
          <a:p>
            <a:endParaRPr lang="en-US" sz="80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cxnSp>
        <p:nvCxnSpPr>
          <p:cNvPr id="6" name="Straight Connector 5"/>
          <p:cNvCxnSpPr/>
          <p:nvPr/>
        </p:nvCxnSpPr>
        <p:spPr>
          <a:xfrm>
            <a:off x="1447800" y="2921000"/>
            <a:ext cx="0" cy="15875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447800" y="4572000"/>
            <a:ext cx="266700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1447800" y="3429000"/>
            <a:ext cx="2286000" cy="508000"/>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962400" y="3175000"/>
            <a:ext cx="1676400" cy="369332"/>
          </a:xfrm>
          <a:prstGeom prst="rect">
            <a:avLst/>
          </a:prstGeom>
          <a:noFill/>
        </p:spPr>
        <p:txBody>
          <a:bodyPr wrap="square" rtlCol="0">
            <a:spAutoFit/>
          </a:bodyPr>
          <a:lstStyle/>
          <a:p>
            <a:r>
              <a:rPr lang="en-US"/>
              <a:t>Sales</a:t>
            </a:r>
          </a:p>
        </p:txBody>
      </p:sp>
      <p:cxnSp>
        <p:nvCxnSpPr>
          <p:cNvPr id="13" name="Straight Connector 12"/>
          <p:cNvCxnSpPr/>
          <p:nvPr/>
        </p:nvCxnSpPr>
        <p:spPr>
          <a:xfrm>
            <a:off x="1524000" y="4381500"/>
            <a:ext cx="762000"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2209800" y="4127500"/>
            <a:ext cx="0" cy="2540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2209800" y="4127500"/>
            <a:ext cx="68580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flipV="1">
            <a:off x="2895600" y="3873500"/>
            <a:ext cx="0" cy="2540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2895600" y="3873500"/>
            <a:ext cx="685800" cy="0"/>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3962400" y="3873500"/>
            <a:ext cx="2819400" cy="369332"/>
          </a:xfrm>
          <a:prstGeom prst="rect">
            <a:avLst/>
          </a:prstGeom>
          <a:noFill/>
        </p:spPr>
        <p:txBody>
          <a:bodyPr wrap="square" rtlCol="0">
            <a:spAutoFit/>
          </a:bodyPr>
          <a:lstStyle/>
          <a:p>
            <a:r>
              <a:rPr lang="en-US"/>
              <a:t>Purchases of fixed assets</a:t>
            </a:r>
          </a:p>
        </p:txBody>
      </p:sp>
      <p:sp>
        <p:nvSpPr>
          <p:cNvPr id="26" name="TextBox 25"/>
          <p:cNvSpPr txBox="1"/>
          <p:nvPr/>
        </p:nvSpPr>
        <p:spPr>
          <a:xfrm>
            <a:off x="3810000" y="4635500"/>
            <a:ext cx="1371600" cy="369332"/>
          </a:xfrm>
          <a:prstGeom prst="rect">
            <a:avLst/>
          </a:prstGeom>
          <a:noFill/>
        </p:spPr>
        <p:txBody>
          <a:bodyPr wrap="square" rtlCol="0">
            <a:spAutoFit/>
          </a:bodyPr>
          <a:lstStyle/>
          <a:p>
            <a:r>
              <a:rPr lang="en-US" b="1"/>
              <a:t>Years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33400" y="2476500"/>
            <a:ext cx="7848600" cy="2857500"/>
          </a:xfrm>
        </p:spPr>
        <p:txBody>
          <a:bodyPr>
            <a:normAutofit fontScale="47500" lnSpcReduction="20000"/>
          </a:bodyPr>
          <a:lstStyle/>
          <a:p>
            <a:r>
              <a:rPr lang="en-US" sz="6000" b="1" dirty="0">
                <a:latin typeface="Century Gothic"/>
                <a:cs typeface="Century Gothic"/>
              </a:rPr>
              <a:t>Module 1</a:t>
            </a:r>
            <a:r>
              <a:rPr lang="en-US" sz="6000" dirty="0">
                <a:latin typeface="Century Gothic"/>
                <a:cs typeface="Century Gothic"/>
              </a:rPr>
              <a:t>:  </a:t>
            </a:r>
            <a:r>
              <a:rPr lang="en-US" sz="6000" b="1" dirty="0">
                <a:latin typeface="Century Gothic"/>
                <a:cs typeface="Century Gothic"/>
              </a:rPr>
              <a:t>Section 2</a:t>
            </a:r>
            <a:r>
              <a:rPr lang="en-US" sz="6000" dirty="0">
                <a:latin typeface="Century Gothic"/>
                <a:cs typeface="Century Gothic"/>
              </a:rPr>
              <a:t>: </a:t>
            </a:r>
            <a:r>
              <a:rPr lang="en-US" sz="6000" b="1" dirty="0">
                <a:latin typeface="Century Gothic"/>
                <a:cs typeface="Century Gothic"/>
              </a:rPr>
              <a:t>Business Financing Needs</a:t>
            </a:r>
          </a:p>
          <a:p>
            <a:pPr>
              <a:buFont typeface="Arial" charset="0"/>
              <a:buChar char="•"/>
            </a:pPr>
            <a:endParaRPr lang="en-US" sz="6000" dirty="0">
              <a:latin typeface="Century Gothic"/>
              <a:cs typeface="Century Gothic"/>
            </a:endParaRPr>
          </a:p>
          <a:p>
            <a:r>
              <a:rPr lang="en-US" sz="6000" b="1" u="sng" dirty="0">
                <a:latin typeface="Century Gothic"/>
                <a:cs typeface="Century Gothic"/>
              </a:rPr>
              <a:t>Financing of Non-Current Assets:</a:t>
            </a:r>
          </a:p>
          <a:p>
            <a:pPr>
              <a:buFontTx/>
              <a:buChar char="-"/>
            </a:pPr>
            <a:r>
              <a:rPr lang="en-US" sz="3200" dirty="0">
                <a:latin typeface="Century Gothic"/>
                <a:cs typeface="Century Gothic"/>
              </a:rPr>
              <a:t>In addition in certain instances capital investment in plant is necessary to replace the fixed assets that have depreciated or have become obsolete. In these cases bank borrowings is one of the major sources of financing. Loans are usually granted by the banks on a long term basis as it will take longer to recover their cost through profits.</a:t>
            </a:r>
          </a:p>
          <a:p>
            <a:endParaRPr lang="en-US" sz="8000" dirty="0">
              <a:latin typeface="Century Gothic"/>
              <a:cs typeface="Century Gothic"/>
            </a:endParaRPr>
          </a:p>
          <a:p>
            <a:pPr>
              <a:buFont typeface="Arial" charset="0"/>
              <a:buChar char="•"/>
            </a:pPr>
            <a:endParaRPr lang="en-US" b="1"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800" y="301458"/>
            <a:ext cx="8458200" cy="1018646"/>
          </a:xfrm>
        </p:spPr>
        <p:txBody>
          <a:bodyPr>
            <a:noAutofit/>
          </a:bodyPr>
          <a:lstStyle/>
          <a:p>
            <a:pPr algn="l"/>
            <a:r>
              <a:rPr lang="en-US" sz="2400" b="1" dirty="0">
                <a:latin typeface="Century Gothic"/>
                <a:cs typeface="Century Gothic"/>
              </a:rPr>
              <a:t>Introduction to Financial Statements and credit analysis </a:t>
            </a:r>
            <a:br>
              <a:rPr lang="en-US" sz="2400" b="1" dirty="0">
                <a:latin typeface="Century Gothic"/>
                <a:cs typeface="Century Gothic"/>
              </a:rPr>
            </a:br>
            <a:endParaRPr lang="en-US" sz="2400" b="1" dirty="0">
              <a:latin typeface="Century Gothic"/>
              <a:cs typeface="Century Gothic"/>
            </a:endParaRPr>
          </a:p>
        </p:txBody>
      </p:sp>
      <p:sp>
        <p:nvSpPr>
          <p:cNvPr id="3" name="Subtitle 2"/>
          <p:cNvSpPr>
            <a:spLocks noGrp="1"/>
          </p:cNvSpPr>
          <p:nvPr>
            <p:ph type="subTitle" idx="1"/>
          </p:nvPr>
        </p:nvSpPr>
        <p:spPr>
          <a:xfrm>
            <a:off x="524042" y="1203156"/>
            <a:ext cx="8098590" cy="4023897"/>
          </a:xfrm>
        </p:spPr>
        <p:txBody>
          <a:bodyPr>
            <a:normAutofit fontScale="25000" lnSpcReduction="20000"/>
          </a:bodyPr>
          <a:lstStyle/>
          <a:p>
            <a:pPr algn="l"/>
            <a:r>
              <a:rPr lang="en-US" sz="6200" b="1" dirty="0">
                <a:solidFill>
                  <a:schemeClr val="tx1"/>
                </a:solidFill>
                <a:latin typeface="Century Gothic"/>
                <a:cs typeface="Century Gothic"/>
              </a:rPr>
              <a:t>Module 1</a:t>
            </a:r>
            <a:r>
              <a:rPr lang="en-US" sz="6200" dirty="0">
                <a:solidFill>
                  <a:schemeClr val="tx1"/>
                </a:solidFill>
                <a:latin typeface="Century Gothic"/>
                <a:cs typeface="Century Gothic"/>
              </a:rPr>
              <a:t>:  </a:t>
            </a:r>
            <a:r>
              <a:rPr lang="en-US" sz="6200" b="1" dirty="0">
                <a:solidFill>
                  <a:schemeClr val="tx1"/>
                </a:solidFill>
                <a:latin typeface="Century Gothic"/>
                <a:cs typeface="Century Gothic"/>
              </a:rPr>
              <a:t>Summary</a:t>
            </a:r>
          </a:p>
          <a:p>
            <a:pPr algn="l">
              <a:buFont typeface="Arial" charset="0"/>
              <a:buChar char="•"/>
            </a:pPr>
            <a:endParaRPr lang="en-US" sz="6000" dirty="0">
              <a:solidFill>
                <a:schemeClr val="tx1"/>
              </a:solidFill>
              <a:latin typeface="Century Gothic"/>
              <a:cs typeface="Century Gothic"/>
            </a:endParaRPr>
          </a:p>
          <a:p>
            <a:pPr marL="685800" indent="-685800" algn="l">
              <a:buFont typeface="Arial"/>
              <a:buChar char="•"/>
            </a:pPr>
            <a:r>
              <a:rPr lang="en-US" sz="5500" dirty="0" smtClean="0">
                <a:solidFill>
                  <a:schemeClr val="tx1"/>
                </a:solidFill>
                <a:latin typeface="Century Gothic"/>
                <a:cs typeface="Century Gothic"/>
              </a:rPr>
              <a:t>The </a:t>
            </a:r>
            <a:r>
              <a:rPr lang="en-US" sz="5500" dirty="0">
                <a:solidFill>
                  <a:schemeClr val="tx1"/>
                </a:solidFill>
                <a:latin typeface="Century Gothic"/>
                <a:cs typeface="Century Gothic"/>
              </a:rPr>
              <a:t>process of completing the asset conversion cycle requires a company to invest in a certain level of current assets this includes receivables and inventory and a certain level of non-current assets such as property, plant and equipment. These asset investments, represented on the left hand side of the balance sheet must be funded by debt or owners equity</a:t>
            </a:r>
            <a:r>
              <a:rPr lang="en-US" sz="5500" dirty="0" smtClean="0">
                <a:solidFill>
                  <a:schemeClr val="tx1"/>
                </a:solidFill>
                <a:latin typeface="Century Gothic"/>
                <a:cs typeface="Century Gothic"/>
              </a:rPr>
              <a:t>.</a:t>
            </a:r>
            <a:br>
              <a:rPr lang="en-US" sz="5500" dirty="0" smtClean="0">
                <a:solidFill>
                  <a:schemeClr val="tx1"/>
                </a:solidFill>
                <a:latin typeface="Century Gothic"/>
                <a:cs typeface="Century Gothic"/>
              </a:rPr>
            </a:br>
            <a:endParaRPr lang="en-US" sz="5500" dirty="0">
              <a:solidFill>
                <a:schemeClr val="tx1"/>
              </a:solidFill>
              <a:latin typeface="Century Gothic"/>
              <a:cs typeface="Century Gothic"/>
            </a:endParaRPr>
          </a:p>
          <a:p>
            <a:pPr marL="685800" indent="-685800" algn="l">
              <a:buFont typeface="Arial"/>
              <a:buChar char="•"/>
            </a:pPr>
            <a:r>
              <a:rPr lang="en-US" sz="5500" dirty="0" smtClean="0">
                <a:solidFill>
                  <a:schemeClr val="tx1"/>
                </a:solidFill>
                <a:latin typeface="Century Gothic"/>
                <a:cs typeface="Century Gothic"/>
              </a:rPr>
              <a:t>Some </a:t>
            </a:r>
            <a:r>
              <a:rPr lang="en-US" sz="5500" dirty="0">
                <a:solidFill>
                  <a:schemeClr val="tx1"/>
                </a:solidFill>
                <a:latin typeface="Century Gothic"/>
                <a:cs typeface="Century Gothic"/>
              </a:rPr>
              <a:t>of the sources of funding considered in this unit has been spontaneous financing (accounts payable and accrued expenses) and bank </a:t>
            </a:r>
            <a:r>
              <a:rPr lang="en-US" sz="5500" dirty="0" smtClean="0">
                <a:solidFill>
                  <a:schemeClr val="tx1"/>
                </a:solidFill>
                <a:latin typeface="Century Gothic"/>
                <a:cs typeface="Century Gothic"/>
              </a:rPr>
              <a:t>loans.</a:t>
            </a:r>
            <a:br>
              <a:rPr lang="en-US" sz="5500" dirty="0" smtClean="0">
                <a:solidFill>
                  <a:schemeClr val="tx1"/>
                </a:solidFill>
                <a:latin typeface="Century Gothic"/>
                <a:cs typeface="Century Gothic"/>
              </a:rPr>
            </a:br>
            <a:endParaRPr lang="en-US" sz="5500" dirty="0" smtClean="0">
              <a:solidFill>
                <a:schemeClr val="tx1"/>
              </a:solidFill>
              <a:latin typeface="Century Gothic"/>
              <a:cs typeface="Century Gothic"/>
            </a:endParaRPr>
          </a:p>
          <a:p>
            <a:pPr marL="685800" indent="-685800" algn="l">
              <a:buFont typeface="Arial"/>
              <a:buChar char="•"/>
            </a:pPr>
            <a:r>
              <a:rPr lang="en-US" sz="5500" b="1" i="1" dirty="0" smtClean="0">
                <a:solidFill>
                  <a:schemeClr val="tx1"/>
                </a:solidFill>
                <a:latin typeface="Century Gothic"/>
                <a:cs typeface="Century Gothic"/>
              </a:rPr>
              <a:t>The </a:t>
            </a:r>
            <a:r>
              <a:rPr lang="en-US" sz="5500" b="1" i="1" dirty="0">
                <a:solidFill>
                  <a:schemeClr val="tx1"/>
                </a:solidFill>
                <a:latin typeface="Century Gothic"/>
                <a:cs typeface="Century Gothic"/>
              </a:rPr>
              <a:t>operating cycle </a:t>
            </a:r>
            <a:r>
              <a:rPr lang="en-US" sz="5500" dirty="0">
                <a:solidFill>
                  <a:schemeClr val="tx1"/>
                </a:solidFill>
                <a:latin typeface="Century Gothic"/>
                <a:cs typeface="Century Gothic"/>
              </a:rPr>
              <a:t>consists of daily activities required to produce or sell goods or services. The cycle starts with cash disbursements and cash collected from the conversion of </a:t>
            </a:r>
            <a:r>
              <a:rPr lang="en-US" sz="5500" dirty="0" smtClean="0">
                <a:solidFill>
                  <a:schemeClr val="tx1"/>
                </a:solidFill>
                <a:latin typeface="Century Gothic"/>
                <a:cs typeface="Century Gothic"/>
              </a:rPr>
              <a:t>receivables.</a:t>
            </a:r>
            <a:br>
              <a:rPr lang="en-US" sz="5500" dirty="0" smtClean="0">
                <a:solidFill>
                  <a:schemeClr val="tx1"/>
                </a:solidFill>
                <a:latin typeface="Century Gothic"/>
                <a:cs typeface="Century Gothic"/>
              </a:rPr>
            </a:br>
            <a:endParaRPr lang="en-US" sz="5500" dirty="0" smtClean="0">
              <a:solidFill>
                <a:schemeClr val="tx1"/>
              </a:solidFill>
              <a:latin typeface="Century Gothic"/>
              <a:cs typeface="Century Gothic"/>
            </a:endParaRPr>
          </a:p>
          <a:p>
            <a:pPr marL="685800" indent="-685800" algn="l">
              <a:buFont typeface="Arial"/>
              <a:buChar char="•"/>
            </a:pPr>
            <a:r>
              <a:rPr lang="en-US" sz="5500" b="1" i="1" dirty="0" smtClean="0">
                <a:solidFill>
                  <a:schemeClr val="tx1"/>
                </a:solidFill>
                <a:latin typeface="Century Gothic"/>
                <a:cs typeface="Century Gothic"/>
              </a:rPr>
              <a:t>The </a:t>
            </a:r>
            <a:r>
              <a:rPr lang="en-US" sz="5500" b="1" i="1" dirty="0">
                <a:solidFill>
                  <a:schemeClr val="tx1"/>
                </a:solidFill>
                <a:latin typeface="Century Gothic"/>
                <a:cs typeface="Century Gothic"/>
              </a:rPr>
              <a:t>capital investment cycle</a:t>
            </a:r>
            <a:r>
              <a:rPr lang="en-US" sz="5500" dirty="0">
                <a:solidFill>
                  <a:schemeClr val="tx1"/>
                </a:solidFill>
                <a:latin typeface="Century Gothic"/>
                <a:cs typeface="Century Gothic"/>
              </a:rPr>
              <a:t>:  Purchase of fixed assets and equipment to support the operating cycle and the recovery of those costs over several operating cycles,</a:t>
            </a:r>
          </a:p>
          <a:p>
            <a:pPr algn="l"/>
            <a:endParaRPr lang="en-US" sz="8000" dirty="0">
              <a:solidFill>
                <a:schemeClr val="tx1"/>
              </a:solidFill>
              <a:latin typeface="Century Gothic"/>
              <a:cs typeface="Century Gothic"/>
            </a:endParaRPr>
          </a:p>
          <a:p>
            <a:pPr algn="l">
              <a:buFont typeface="Arial" charset="0"/>
              <a:buChar char="•"/>
            </a:pPr>
            <a:endParaRPr lang="en-US" b="1" dirty="0">
              <a:solidFill>
                <a:schemeClr val="tx1"/>
              </a:solidFill>
              <a:latin typeface="Century Gothic"/>
              <a:cs typeface="Century Gothic"/>
            </a:endParaRPr>
          </a:p>
          <a:p>
            <a:pPr algn="l">
              <a:buFont typeface="Arial" charset="0"/>
              <a:buChar char="•"/>
            </a:pPr>
            <a:endParaRPr lang="en-US" dirty="0">
              <a:solidFill>
                <a:schemeClr val="tx1"/>
              </a:solidFill>
              <a:latin typeface="Century Gothic"/>
              <a:cs typeface="Century Gothic"/>
            </a:endParaRPr>
          </a:p>
          <a:p>
            <a:pPr algn="l">
              <a:buFont typeface="Arial" charset="0"/>
              <a:buChar char="•"/>
            </a:pPr>
            <a:endParaRPr lang="en-US" dirty="0">
              <a:solidFill>
                <a:schemeClr val="tx1"/>
              </a:solidFill>
              <a:latin typeface="Century Gothic"/>
              <a:cs typeface="Century Gothic"/>
            </a:endParaRPr>
          </a:p>
          <a:p>
            <a:pPr algn="l">
              <a:buFont typeface="Arial" charset="0"/>
              <a:buChar char="•"/>
            </a:pPr>
            <a:endParaRPr lang="en-US" dirty="0">
              <a:solidFill>
                <a:schemeClr val="tx1"/>
              </a:solidFill>
              <a:latin typeface="Century Gothic"/>
              <a:cs typeface="Century Gothic"/>
            </a:endParaRPr>
          </a:p>
          <a:p>
            <a:pPr algn="l">
              <a:buFont typeface="Arial" charset="0"/>
              <a:buChar char="•"/>
            </a:pPr>
            <a:endParaRPr lang="en-US" dirty="0">
              <a:solidFill>
                <a:schemeClr val="tx1"/>
              </a:solidFill>
              <a:latin typeface="Century Gothic"/>
              <a:cs typeface="Century Gothic"/>
            </a:endParaRPr>
          </a:p>
          <a:p>
            <a:pPr algn="l"/>
            <a:endParaRPr lang="en-US" dirty="0">
              <a:solidFill>
                <a:schemeClr val="tx1"/>
              </a:solidFill>
              <a:latin typeface="Century Gothic"/>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33400" y="2222500"/>
            <a:ext cx="7848600" cy="3492500"/>
          </a:xfrm>
        </p:spPr>
        <p:txBody>
          <a:bodyPr>
            <a:normAutofit fontScale="70000" lnSpcReduction="20000"/>
          </a:bodyPr>
          <a:lstStyle/>
          <a:p>
            <a:pPr>
              <a:buFont typeface="Arial" charset="0"/>
              <a:buChar char="•"/>
            </a:pPr>
            <a:r>
              <a:rPr lang="en-US" dirty="0">
                <a:latin typeface="Century Gothic"/>
                <a:cs typeface="Century Gothic"/>
              </a:rPr>
              <a:t> In today’s business world the bankers personal knowledge obtained through experience and personal proximity to the customers is no longer practical, nor even possible.</a:t>
            </a:r>
          </a:p>
          <a:p>
            <a:pPr>
              <a:buFont typeface="Arial" charset="0"/>
              <a:buChar char="•"/>
            </a:pPr>
            <a:r>
              <a:rPr lang="en-US" dirty="0">
                <a:latin typeface="Century Gothic"/>
                <a:cs typeface="Century Gothic"/>
              </a:rPr>
              <a:t>The growth of businesses, both in size and complexity, has diluted the ability of one person in a business enterprise to be the sole decision maker and to know all that is going on in the business.</a:t>
            </a:r>
          </a:p>
          <a:p>
            <a:pPr>
              <a:buFont typeface="Arial" charset="0"/>
              <a:buChar char="•"/>
            </a:pPr>
            <a:r>
              <a:rPr lang="en-US" dirty="0">
                <a:latin typeface="Century Gothic"/>
                <a:cs typeface="Century Gothic"/>
              </a:rPr>
              <a:t>The increasing size and complexity of the banking marketplace has diluted the bankers ability to obtain complete personal information about each loan application</a:t>
            </a: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533400" y="1838325"/>
            <a:ext cx="7848600" cy="3952875"/>
          </a:xfrm>
        </p:spPr>
        <p:txBody>
          <a:bodyPr>
            <a:normAutofit fontScale="92500" lnSpcReduction="20000"/>
          </a:bodyPr>
          <a:lstStyle/>
          <a:p>
            <a:pPr>
              <a:buFont typeface="Arial" charset="0"/>
              <a:buChar char="•"/>
            </a:pPr>
            <a:r>
              <a:rPr lang="en-US" dirty="0">
                <a:latin typeface="Century Gothic"/>
                <a:cs typeface="Century Gothic"/>
              </a:rPr>
              <a:t> Financial statements have evolved as the primary resource to assist business owners in the management of a business </a:t>
            </a:r>
          </a:p>
          <a:p>
            <a:pPr>
              <a:buFont typeface="Arial" charset="0"/>
              <a:buChar char="•"/>
            </a:pPr>
            <a:r>
              <a:rPr lang="en-US" dirty="0">
                <a:latin typeface="Century Gothic"/>
                <a:cs typeface="Century Gothic"/>
              </a:rPr>
              <a:t> For investors and creditors financial statements are a great resource for the evaluation of the business.</a:t>
            </a:r>
          </a:p>
          <a:p>
            <a:pPr>
              <a:buFont typeface="Arial" charset="0"/>
              <a:buChar char="•"/>
            </a:pPr>
            <a:r>
              <a:rPr lang="en-US" dirty="0">
                <a:latin typeface="Century Gothic"/>
                <a:cs typeface="Century Gothic"/>
              </a:rPr>
              <a:t>In certain cases, specifically small privately –owned businesses, detailed financial statements may not be available.</a:t>
            </a: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457200" y="1905000"/>
            <a:ext cx="7848600" cy="2921000"/>
          </a:xfrm>
        </p:spPr>
        <p:txBody>
          <a:bodyPr>
            <a:normAutofit fontScale="40000" lnSpcReduction="20000"/>
          </a:bodyPr>
          <a:lstStyle/>
          <a:p>
            <a:pPr>
              <a:buFont typeface="Arial" charset="0"/>
              <a:buChar char="•"/>
            </a:pPr>
            <a:r>
              <a:rPr lang="en-US" dirty="0">
                <a:latin typeface="Century Gothic"/>
                <a:cs typeface="Century Gothic"/>
              </a:rPr>
              <a:t> </a:t>
            </a:r>
            <a:r>
              <a:rPr lang="en-US" sz="5100" dirty="0">
                <a:latin typeface="Century Gothic"/>
                <a:cs typeface="Century Gothic"/>
              </a:rPr>
              <a:t>In summary the ultimate goal in the credit analysis process is to :</a:t>
            </a:r>
          </a:p>
          <a:p>
            <a:pPr>
              <a:buFont typeface="Arial" charset="0"/>
              <a:buChar char="•"/>
            </a:pPr>
            <a:r>
              <a:rPr lang="en-US" sz="5100" dirty="0">
                <a:latin typeface="Century Gothic"/>
                <a:cs typeface="Century Gothic"/>
              </a:rPr>
              <a:t>1. Know the company</a:t>
            </a:r>
          </a:p>
          <a:p>
            <a:pPr>
              <a:buFont typeface="Arial" charset="0"/>
              <a:buChar char="•"/>
            </a:pPr>
            <a:r>
              <a:rPr lang="en-US" sz="5100" dirty="0">
                <a:latin typeface="Century Gothic"/>
                <a:cs typeface="Century Gothic"/>
              </a:rPr>
              <a:t>2. The company’s operations,</a:t>
            </a:r>
          </a:p>
          <a:p>
            <a:pPr>
              <a:buFont typeface="Arial" charset="0"/>
              <a:buChar char="•"/>
            </a:pPr>
            <a:r>
              <a:rPr lang="en-US" sz="5100" dirty="0">
                <a:latin typeface="Century Gothic"/>
                <a:cs typeface="Century Gothic"/>
              </a:rPr>
              <a:t>3. The industry and environment</a:t>
            </a:r>
          </a:p>
          <a:p>
            <a:pPr>
              <a:buFont typeface="Arial" charset="0"/>
              <a:buChar char="•"/>
            </a:pPr>
            <a:r>
              <a:rPr lang="en-US" sz="5100" dirty="0">
                <a:latin typeface="Century Gothic"/>
                <a:cs typeface="Century Gothic"/>
              </a:rPr>
              <a:t>4. Management’s ability to successfully manage the </a:t>
            </a:r>
          </a:p>
          <a:p>
            <a:r>
              <a:rPr lang="en-US" sz="5100" dirty="0">
                <a:latin typeface="Century Gothic"/>
                <a:cs typeface="Century Gothic"/>
              </a:rPr>
              <a:t>     company and to mitigate the risks of the business </a:t>
            </a:r>
          </a:p>
          <a:p>
            <a:r>
              <a:rPr lang="en-US" sz="5100" dirty="0">
                <a:latin typeface="Century Gothic"/>
                <a:cs typeface="Century Gothic"/>
              </a:rPr>
              <a:t>      operations</a:t>
            </a:r>
          </a:p>
          <a:p>
            <a:pPr>
              <a:buFont typeface="Arial" charset="0"/>
              <a:buChar char="•"/>
            </a:pPr>
            <a:r>
              <a:rPr lang="en-US" sz="5100" dirty="0">
                <a:latin typeface="Century Gothic"/>
                <a:cs typeface="Century Gothic"/>
              </a:rPr>
              <a:t>5. Assess the firm’s ability to repay its loans</a:t>
            </a: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457200" y="1905000"/>
            <a:ext cx="7848600" cy="2921000"/>
          </a:xfrm>
        </p:spPr>
        <p:txBody>
          <a:bodyPr>
            <a:normAutofit/>
          </a:bodyPr>
          <a:lstStyle/>
          <a:p>
            <a:pPr>
              <a:buFont typeface="Arial" charset="0"/>
              <a:buChar char="•"/>
            </a:pPr>
            <a:r>
              <a:rPr lang="en-US" dirty="0">
                <a:latin typeface="Century Gothic"/>
                <a:cs typeface="Century Gothic"/>
              </a:rPr>
              <a:t> </a:t>
            </a:r>
            <a:r>
              <a:rPr lang="en-US" sz="5100" dirty="0">
                <a:latin typeface="Century Gothic"/>
                <a:cs typeface="Century Gothic"/>
              </a:rPr>
              <a:t>Module 1: Unit 1</a:t>
            </a: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3111500"/>
            <a:ext cx="7848600" cy="1587500"/>
          </a:xfrm>
        </p:spPr>
        <p:txBody>
          <a:bodyPr>
            <a:normAutofit fontScale="62500" lnSpcReduction="20000"/>
          </a:bodyPr>
          <a:lstStyle/>
          <a:p>
            <a:r>
              <a:rPr lang="en-US" sz="3600" b="1" dirty="0">
                <a:latin typeface="Century Gothic"/>
                <a:cs typeface="Century Gothic"/>
              </a:rPr>
              <a:t>Module 1</a:t>
            </a:r>
            <a:r>
              <a:rPr lang="en-US" sz="3600" dirty="0">
                <a:latin typeface="Century Gothic"/>
                <a:cs typeface="Century Gothic"/>
              </a:rPr>
              <a:t>:  Statement Analysis in this Module will be based in the inter - relationships of the firm’s assets and liabilities as reported in the balance sheet and the results of the operations as reflected in the income statement</a:t>
            </a: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dirty="0">
                <a:latin typeface="Century Gothic"/>
                <a:cs typeface="Century Gothic"/>
              </a:rPr>
              <a:t>Introduction to Financial Statements and credit analysis </a:t>
            </a:r>
            <a:br>
              <a:rPr lang="en-US" dirty="0">
                <a:latin typeface="Century Gothic"/>
                <a:cs typeface="Century Gothic"/>
              </a:rPr>
            </a:br>
            <a:endParaRPr lang="en-US" dirty="0">
              <a:latin typeface="Century Gothic"/>
              <a:cs typeface="Century Gothic"/>
            </a:endParaRPr>
          </a:p>
        </p:txBody>
      </p:sp>
      <p:sp>
        <p:nvSpPr>
          <p:cNvPr id="3" name="Subtitle 2"/>
          <p:cNvSpPr>
            <a:spLocks noGrp="1"/>
          </p:cNvSpPr>
          <p:nvPr>
            <p:ph type="subTitle" idx="1"/>
          </p:nvPr>
        </p:nvSpPr>
        <p:spPr>
          <a:xfrm>
            <a:off x="609600" y="2349500"/>
            <a:ext cx="7848600" cy="3365500"/>
          </a:xfrm>
        </p:spPr>
        <p:txBody>
          <a:bodyPr>
            <a:normAutofit fontScale="55000" lnSpcReduction="20000"/>
          </a:bodyPr>
          <a:lstStyle/>
          <a:p>
            <a:r>
              <a:rPr lang="en-US" sz="3600" b="1" dirty="0">
                <a:latin typeface="Century Gothic"/>
                <a:cs typeface="Century Gothic"/>
              </a:rPr>
              <a:t>Module 1</a:t>
            </a:r>
            <a:r>
              <a:rPr lang="en-US" sz="3600" dirty="0">
                <a:latin typeface="Century Gothic"/>
                <a:cs typeface="Century Gothic"/>
              </a:rPr>
              <a:t>:  In this Unit the analysis of financial statements will be based on three (3) critical areas of management performance and the identification of risk in each of these areas and how it impact loan repayment.</a:t>
            </a:r>
          </a:p>
          <a:p>
            <a:pPr>
              <a:buFont typeface="Arial" charset="0"/>
              <a:buChar char="•"/>
            </a:pPr>
            <a:r>
              <a:rPr lang="en-US" sz="3600" dirty="0">
                <a:latin typeface="Century Gothic"/>
                <a:cs typeface="Century Gothic"/>
              </a:rPr>
              <a:t>The three (3) critical areas are:</a:t>
            </a:r>
          </a:p>
          <a:p>
            <a:pPr>
              <a:buFont typeface="Arial" charset="0"/>
              <a:buChar char="•"/>
            </a:pPr>
            <a:r>
              <a:rPr lang="en-US" sz="3600" dirty="0">
                <a:latin typeface="Century Gothic"/>
                <a:cs typeface="Century Gothic"/>
              </a:rPr>
              <a:t>1. Ability to complete the operating cycle and how it </a:t>
            </a:r>
          </a:p>
          <a:p>
            <a:r>
              <a:rPr lang="en-US" sz="3600" dirty="0">
                <a:latin typeface="Century Gothic"/>
                <a:cs typeface="Century Gothic"/>
              </a:rPr>
              <a:t>    generates maximum sales revenues through the efficient </a:t>
            </a:r>
          </a:p>
          <a:p>
            <a:r>
              <a:rPr lang="en-US" sz="3600" dirty="0">
                <a:latin typeface="Century Gothic"/>
                <a:cs typeface="Century Gothic"/>
              </a:rPr>
              <a:t>    management of asset investments</a:t>
            </a:r>
          </a:p>
          <a:p>
            <a:pPr>
              <a:buFont typeface="Arial" charset="0"/>
              <a:buChar char="•"/>
            </a:pPr>
            <a:r>
              <a:rPr lang="en-US" sz="3600" dirty="0">
                <a:latin typeface="Century Gothic"/>
                <a:cs typeface="Century Gothic"/>
              </a:rPr>
              <a:t>2. Managing the operations and cost to generate profits</a:t>
            </a:r>
          </a:p>
          <a:p>
            <a:pPr>
              <a:buFont typeface="Arial" charset="0"/>
              <a:buChar char="•"/>
            </a:pPr>
            <a:r>
              <a:rPr lang="en-US" sz="3600" dirty="0">
                <a:latin typeface="Century Gothic"/>
                <a:cs typeface="Century Gothic"/>
              </a:rPr>
              <a:t>3. Managing the financing of the asset investments to </a:t>
            </a:r>
          </a:p>
          <a:p>
            <a:r>
              <a:rPr lang="en-US" sz="3600" dirty="0">
                <a:latin typeface="Century Gothic"/>
                <a:cs typeface="Century Gothic"/>
              </a:rPr>
              <a:t>     minimize risk to creditors.</a:t>
            </a: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pPr>
              <a:buFont typeface="Arial" charset="0"/>
              <a:buChar char="•"/>
            </a:pPr>
            <a:endParaRPr lang="en-US" dirty="0">
              <a:latin typeface="Century Gothic"/>
              <a:cs typeface="Century Gothic"/>
            </a:endParaRPr>
          </a:p>
          <a:p>
            <a:endParaRPr lang="en-US" dirty="0">
              <a:latin typeface="Century Gothic"/>
              <a:cs typeface="Century Gothic"/>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2732</Words>
  <Application>Microsoft Macintosh PowerPoint</Application>
  <PresentationFormat>On-screen Show (16:10)</PresentationFormat>
  <Paragraphs>451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Financial Statements and credit analysis </dc:title>
  <cp:lastModifiedBy>E M</cp:lastModifiedBy>
  <cp:revision>3</cp:revision>
  <dcterms:modified xsi:type="dcterms:W3CDTF">2017-06-27T02:11:18Z</dcterms:modified>
</cp:coreProperties>
</file>