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80"/>
  </p:notesMasterIdLst>
  <p:sldIdLst>
    <p:sldId id="342" r:id="rId2"/>
    <p:sldId id="256" r:id="rId3"/>
    <p:sldId id="343" r:id="rId4"/>
    <p:sldId id="437" r:id="rId5"/>
    <p:sldId id="346" r:id="rId6"/>
    <p:sldId id="337" r:id="rId7"/>
    <p:sldId id="261" r:id="rId8"/>
    <p:sldId id="348" r:id="rId9"/>
    <p:sldId id="347" r:id="rId10"/>
    <p:sldId id="349" r:id="rId11"/>
    <p:sldId id="350" r:id="rId12"/>
    <p:sldId id="351" r:id="rId13"/>
    <p:sldId id="352" r:id="rId14"/>
    <p:sldId id="353" r:id="rId15"/>
    <p:sldId id="354" r:id="rId16"/>
    <p:sldId id="431" r:id="rId17"/>
    <p:sldId id="432" r:id="rId18"/>
    <p:sldId id="434" r:id="rId19"/>
    <p:sldId id="435" r:id="rId20"/>
    <p:sldId id="433" r:id="rId21"/>
    <p:sldId id="355" r:id="rId22"/>
    <p:sldId id="356" r:id="rId23"/>
    <p:sldId id="358" r:id="rId24"/>
    <p:sldId id="359" r:id="rId25"/>
    <p:sldId id="360" r:id="rId26"/>
    <p:sldId id="361" r:id="rId27"/>
    <p:sldId id="357" r:id="rId28"/>
    <p:sldId id="367" r:id="rId29"/>
    <p:sldId id="368" r:id="rId30"/>
    <p:sldId id="369" r:id="rId31"/>
    <p:sldId id="370" r:id="rId32"/>
    <p:sldId id="371" r:id="rId33"/>
    <p:sldId id="372" r:id="rId34"/>
    <p:sldId id="373" r:id="rId35"/>
    <p:sldId id="374" r:id="rId36"/>
    <p:sldId id="406" r:id="rId37"/>
    <p:sldId id="375" r:id="rId38"/>
    <p:sldId id="376" r:id="rId39"/>
    <p:sldId id="391" r:id="rId40"/>
    <p:sldId id="392" r:id="rId41"/>
    <p:sldId id="395" r:id="rId42"/>
    <p:sldId id="393" r:id="rId43"/>
    <p:sldId id="378" r:id="rId44"/>
    <p:sldId id="377" r:id="rId45"/>
    <p:sldId id="379" r:id="rId46"/>
    <p:sldId id="404" r:id="rId47"/>
    <p:sldId id="380" r:id="rId48"/>
    <p:sldId id="401" r:id="rId49"/>
    <p:sldId id="407" r:id="rId50"/>
    <p:sldId id="409" r:id="rId51"/>
    <p:sldId id="402" r:id="rId52"/>
    <p:sldId id="408" r:id="rId53"/>
    <p:sldId id="403" r:id="rId54"/>
    <p:sldId id="410" r:id="rId55"/>
    <p:sldId id="411" r:id="rId56"/>
    <p:sldId id="397" r:id="rId57"/>
    <p:sldId id="398" r:id="rId58"/>
    <p:sldId id="412" r:id="rId59"/>
    <p:sldId id="399" r:id="rId60"/>
    <p:sldId id="400" r:id="rId61"/>
    <p:sldId id="413" r:id="rId62"/>
    <p:sldId id="414" r:id="rId63"/>
    <p:sldId id="415" r:id="rId64"/>
    <p:sldId id="416" r:id="rId65"/>
    <p:sldId id="436" r:id="rId66"/>
    <p:sldId id="417" r:id="rId67"/>
    <p:sldId id="419" r:id="rId68"/>
    <p:sldId id="420" r:id="rId69"/>
    <p:sldId id="423" r:id="rId70"/>
    <p:sldId id="424" r:id="rId71"/>
    <p:sldId id="425" r:id="rId72"/>
    <p:sldId id="426" r:id="rId73"/>
    <p:sldId id="427" r:id="rId74"/>
    <p:sldId id="421" r:id="rId75"/>
    <p:sldId id="422" r:id="rId76"/>
    <p:sldId id="428" r:id="rId77"/>
    <p:sldId id="429" r:id="rId78"/>
    <p:sldId id="430" r:id="rId79"/>
  </p:sldIdLst>
  <p:sldSz cx="9144000" cy="5715000" type="screen16x1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2960" y="-736"/>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notesMaster" Target="notesMasters/notesMaster1.xml"/><Relationship Id="rId81" Type="http://schemas.openxmlformats.org/officeDocument/2006/relationships/printerSettings" Target="printerSettings/printerSettings1.bin"/><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987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57FCB60C-1742-4B9B-AAD0-F5DA7B1B53FD}" type="slidenum">
              <a:rPr lang="en-US" altLang="en-US"/>
              <a:pPr/>
              <a:t>‹#›</a:t>
            </a:fld>
            <a:endParaRPr lang="en-US" altLang="en-US"/>
          </a:p>
        </p:txBody>
      </p:sp>
    </p:spTree>
    <p:extLst>
      <p:ext uri="{BB962C8B-B14F-4D97-AF65-F5344CB8AC3E}">
        <p14:creationId xmlns:p14="http://schemas.microsoft.com/office/powerpoint/2010/main" val="1968288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84AF34C-6710-4C99-B9E0-CEF557B7125D}"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80899" name="Rectangle 2"/>
          <p:cNvSpPr>
            <a:spLocks noGrp="1" noRot="1" noChangeAspect="1" noChangeArrowheads="1" noTextEdit="1"/>
          </p:cNvSpPr>
          <p:nvPr>
            <p:ph type="sldImg"/>
          </p:nvPr>
        </p:nvSpPr>
        <p:spPr>
          <a:xfrm>
            <a:off x="685800" y="685800"/>
            <a:ext cx="54864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ABD596C-1641-4E23-BD8D-C368E4651397}" type="slidenum">
              <a:rPr lang="en-US" altLang="en-US">
                <a:latin typeface="Arial" panose="020B0604020202020204" pitchFamily="34" charset="0"/>
              </a:rPr>
              <a:pPr/>
              <a:t>12</a:t>
            </a:fld>
            <a:endParaRPr lang="en-US" altLang="en-US">
              <a:latin typeface="Arial" panose="020B0604020202020204" pitchFamily="34" charset="0"/>
            </a:endParaRPr>
          </a:p>
        </p:txBody>
      </p:sp>
      <p:sp>
        <p:nvSpPr>
          <p:cNvPr id="90115" name="Rectangle 2"/>
          <p:cNvSpPr>
            <a:spLocks noGrp="1" noRot="1" noChangeAspect="1" noChangeArrowheads="1" noTextEdit="1"/>
          </p:cNvSpPr>
          <p:nvPr>
            <p:ph type="sldImg"/>
          </p:nvPr>
        </p:nvSpPr>
        <p:spPr>
          <a:xfrm>
            <a:off x="685800" y="685800"/>
            <a:ext cx="54864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58322BB-4E4F-4887-ADCA-A3E6E9AF1BE1}"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91139" name="Rectangle 2"/>
          <p:cNvSpPr>
            <a:spLocks noGrp="1" noRot="1" noChangeAspect="1" noChangeArrowheads="1" noTextEdit="1"/>
          </p:cNvSpPr>
          <p:nvPr>
            <p:ph type="sldImg"/>
          </p:nvPr>
        </p:nvSpPr>
        <p:spPr>
          <a:xfrm>
            <a:off x="685800" y="685800"/>
            <a:ext cx="54864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6624AE4-8EC7-47BB-9CDF-AAFB491B3ACC}"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92163" name="Rectangle 2"/>
          <p:cNvSpPr>
            <a:spLocks noGrp="1" noRot="1" noChangeAspect="1" noChangeArrowheads="1" noTextEdit="1"/>
          </p:cNvSpPr>
          <p:nvPr>
            <p:ph type="sldImg"/>
          </p:nvPr>
        </p:nvSpPr>
        <p:spPr>
          <a:xfrm>
            <a:off x="685800" y="685800"/>
            <a:ext cx="54864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EBF2471-6336-4121-8620-E212DE5329FE}"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93187" name="Rectangle 2"/>
          <p:cNvSpPr>
            <a:spLocks noGrp="1" noRot="1" noChangeAspect="1" noChangeArrowheads="1" noTextEdit="1"/>
          </p:cNvSpPr>
          <p:nvPr>
            <p:ph type="sldImg"/>
          </p:nvPr>
        </p:nvSpPr>
        <p:spPr>
          <a:xfrm>
            <a:off x="685800" y="685800"/>
            <a:ext cx="54864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22BAE7B-8036-46F2-8E0E-2C5E9495E647}"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94211" name="Rectangle 2"/>
          <p:cNvSpPr>
            <a:spLocks noGrp="1" noRot="1" noChangeAspect="1" noChangeArrowheads="1" noTextEdit="1"/>
          </p:cNvSpPr>
          <p:nvPr>
            <p:ph type="sldImg"/>
          </p:nvPr>
        </p:nvSpPr>
        <p:spPr>
          <a:xfrm>
            <a:off x="685800" y="685800"/>
            <a:ext cx="54864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1C3B47F-48DF-436E-BE9D-9655E61FC87D}" type="slidenum">
              <a:rPr lang="en-US" altLang="en-US">
                <a:latin typeface="Arial" panose="020B0604020202020204" pitchFamily="34" charset="0"/>
              </a:rPr>
              <a:pPr/>
              <a:t>17</a:t>
            </a:fld>
            <a:endParaRPr lang="en-US" altLang="en-US">
              <a:latin typeface="Arial" panose="020B0604020202020204" pitchFamily="34" charset="0"/>
            </a:endParaRPr>
          </a:p>
        </p:txBody>
      </p:sp>
      <p:sp>
        <p:nvSpPr>
          <p:cNvPr id="95235" name="Rectangle 2"/>
          <p:cNvSpPr>
            <a:spLocks noGrp="1" noRot="1" noChangeAspect="1" noChangeArrowheads="1" noTextEdit="1"/>
          </p:cNvSpPr>
          <p:nvPr>
            <p:ph type="sldImg"/>
          </p:nvPr>
        </p:nvSpPr>
        <p:spPr>
          <a:xfrm>
            <a:off x="685800" y="685800"/>
            <a:ext cx="54864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1C3B47F-48DF-436E-BE9D-9655E61FC87D}" type="slidenum">
              <a:rPr lang="en-US" altLang="en-US">
                <a:latin typeface="Arial" panose="020B0604020202020204" pitchFamily="34" charset="0"/>
              </a:rPr>
              <a:pPr/>
              <a:t>18</a:t>
            </a:fld>
            <a:endParaRPr lang="en-US" altLang="en-US">
              <a:latin typeface="Arial" panose="020B0604020202020204" pitchFamily="34" charset="0"/>
            </a:endParaRPr>
          </a:p>
        </p:txBody>
      </p:sp>
      <p:sp>
        <p:nvSpPr>
          <p:cNvPr id="95235" name="Rectangle 2"/>
          <p:cNvSpPr>
            <a:spLocks noGrp="1" noRot="1" noChangeAspect="1" noChangeArrowheads="1" noTextEdit="1"/>
          </p:cNvSpPr>
          <p:nvPr>
            <p:ph type="sldImg"/>
          </p:nvPr>
        </p:nvSpPr>
        <p:spPr>
          <a:xfrm>
            <a:off x="685800" y="685800"/>
            <a:ext cx="54864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1C3B47F-48DF-436E-BE9D-9655E61FC87D}"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95235" name="Rectangle 2"/>
          <p:cNvSpPr>
            <a:spLocks noGrp="1" noRot="1" noChangeAspect="1" noChangeArrowheads="1" noTextEdit="1"/>
          </p:cNvSpPr>
          <p:nvPr>
            <p:ph type="sldImg"/>
          </p:nvPr>
        </p:nvSpPr>
        <p:spPr>
          <a:xfrm>
            <a:off x="685800" y="685800"/>
            <a:ext cx="54864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66BC232-6D01-4935-89BE-DE70AD76DDA9}"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96259" name="Rectangle 2"/>
          <p:cNvSpPr>
            <a:spLocks noGrp="1" noRot="1" noChangeAspect="1" noChangeArrowheads="1" noTextEdit="1"/>
          </p:cNvSpPr>
          <p:nvPr>
            <p:ph type="sldImg"/>
          </p:nvPr>
        </p:nvSpPr>
        <p:spPr>
          <a:xfrm>
            <a:off x="685800" y="685800"/>
            <a:ext cx="54864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4002471-6521-4F67-8C87-6A178881281C}" type="slidenum">
              <a:rPr lang="en-US" altLang="en-US">
                <a:latin typeface="Arial" panose="020B0604020202020204" pitchFamily="34" charset="0"/>
              </a:rPr>
              <a:pPr/>
              <a:t>21</a:t>
            </a:fld>
            <a:endParaRPr lang="en-US" altLang="en-US">
              <a:latin typeface="Arial" panose="020B0604020202020204" pitchFamily="34" charset="0"/>
            </a:endParaRPr>
          </a:p>
        </p:txBody>
      </p:sp>
      <p:sp>
        <p:nvSpPr>
          <p:cNvPr id="97283" name="Rectangle 2"/>
          <p:cNvSpPr>
            <a:spLocks noGrp="1" noRot="1" noChangeAspect="1" noChangeArrowheads="1" noTextEdit="1"/>
          </p:cNvSpPr>
          <p:nvPr>
            <p:ph type="sldImg"/>
          </p:nvPr>
        </p:nvSpPr>
        <p:spPr>
          <a:xfrm>
            <a:off x="685800" y="685800"/>
            <a:ext cx="54864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5B86D1B-0545-4A64-BE96-C027712D1A3A}" type="slidenum">
              <a:rPr lang="en-US" altLang="en-US">
                <a:latin typeface="Arial" panose="020B0604020202020204" pitchFamily="34" charset="0"/>
              </a:rPr>
              <a:pPr/>
              <a:t>3</a:t>
            </a:fld>
            <a:endParaRPr lang="en-US" altLang="en-US">
              <a:latin typeface="Arial" panose="020B0604020202020204" pitchFamily="34" charset="0"/>
            </a:endParaRPr>
          </a:p>
        </p:txBody>
      </p:sp>
      <p:sp>
        <p:nvSpPr>
          <p:cNvPr id="81923" name="Rectangle 2"/>
          <p:cNvSpPr>
            <a:spLocks noGrp="1" noRot="1" noChangeAspect="1" noChangeArrowheads="1" noTextEdit="1"/>
          </p:cNvSpPr>
          <p:nvPr>
            <p:ph type="sldImg"/>
          </p:nvPr>
        </p:nvSpPr>
        <p:spPr>
          <a:xfrm>
            <a:off x="685800" y="685800"/>
            <a:ext cx="5486400" cy="34290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6A3C8C3-3C3A-4623-946A-46C58835D7B3}" type="slidenum">
              <a:rPr lang="en-US" altLang="en-US">
                <a:latin typeface="Arial" panose="020B0604020202020204" pitchFamily="34" charset="0"/>
              </a:rPr>
              <a:pPr/>
              <a:t>22</a:t>
            </a:fld>
            <a:endParaRPr lang="en-US" altLang="en-US">
              <a:latin typeface="Arial" panose="020B0604020202020204" pitchFamily="34" charset="0"/>
            </a:endParaRPr>
          </a:p>
        </p:txBody>
      </p:sp>
      <p:sp>
        <p:nvSpPr>
          <p:cNvPr id="98307" name="Rectangle 2"/>
          <p:cNvSpPr>
            <a:spLocks noGrp="1" noRot="1" noChangeAspect="1" noChangeArrowheads="1" noTextEdit="1"/>
          </p:cNvSpPr>
          <p:nvPr>
            <p:ph type="sldImg"/>
          </p:nvPr>
        </p:nvSpPr>
        <p:spPr>
          <a:xfrm>
            <a:off x="685800" y="685800"/>
            <a:ext cx="5486400" cy="34290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ABB765E-9D26-4F49-9318-79F3E37C5AAD}" type="slidenum">
              <a:rPr lang="en-US" altLang="en-US">
                <a:latin typeface="Arial" panose="020B0604020202020204" pitchFamily="34" charset="0"/>
              </a:rPr>
              <a:pPr/>
              <a:t>23</a:t>
            </a:fld>
            <a:endParaRPr lang="en-US" altLang="en-US">
              <a:latin typeface="Arial" panose="020B0604020202020204" pitchFamily="34" charset="0"/>
            </a:endParaRPr>
          </a:p>
        </p:txBody>
      </p:sp>
      <p:sp>
        <p:nvSpPr>
          <p:cNvPr id="99331" name="Rectangle 2"/>
          <p:cNvSpPr>
            <a:spLocks noGrp="1" noRot="1" noChangeAspect="1" noChangeArrowheads="1" noTextEdit="1"/>
          </p:cNvSpPr>
          <p:nvPr>
            <p:ph type="sldImg"/>
          </p:nvPr>
        </p:nvSpPr>
        <p:spPr>
          <a:xfrm>
            <a:off x="685800" y="685800"/>
            <a:ext cx="54864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99FF6BB-9684-49CB-A0E2-371EA13E6183}" type="slidenum">
              <a:rPr lang="en-US" altLang="en-US">
                <a:latin typeface="Arial" panose="020B0604020202020204" pitchFamily="34" charset="0"/>
              </a:rPr>
              <a:pPr/>
              <a:t>24</a:t>
            </a:fld>
            <a:endParaRPr lang="en-US" altLang="en-US">
              <a:latin typeface="Arial" panose="020B0604020202020204" pitchFamily="34" charset="0"/>
            </a:endParaRPr>
          </a:p>
        </p:txBody>
      </p:sp>
      <p:sp>
        <p:nvSpPr>
          <p:cNvPr id="100355" name="Rectangle 2"/>
          <p:cNvSpPr>
            <a:spLocks noGrp="1" noRot="1" noChangeAspect="1" noChangeArrowheads="1" noTextEdit="1"/>
          </p:cNvSpPr>
          <p:nvPr>
            <p:ph type="sldImg"/>
          </p:nvPr>
        </p:nvSpPr>
        <p:spPr>
          <a:xfrm>
            <a:off x="685800" y="685800"/>
            <a:ext cx="54864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1DE648D-C50F-4FFD-8B86-CE4B5D1B260C}" type="slidenum">
              <a:rPr lang="en-US" altLang="en-US">
                <a:latin typeface="Arial" panose="020B0604020202020204" pitchFamily="34" charset="0"/>
              </a:rPr>
              <a:pPr/>
              <a:t>25</a:t>
            </a:fld>
            <a:endParaRPr lang="en-US" altLang="en-US">
              <a:latin typeface="Arial" panose="020B0604020202020204" pitchFamily="34" charset="0"/>
            </a:endParaRPr>
          </a:p>
        </p:txBody>
      </p:sp>
      <p:sp>
        <p:nvSpPr>
          <p:cNvPr id="101379" name="Rectangle 2"/>
          <p:cNvSpPr>
            <a:spLocks noGrp="1" noRot="1" noChangeAspect="1" noChangeArrowheads="1" noTextEdit="1"/>
          </p:cNvSpPr>
          <p:nvPr>
            <p:ph type="sldImg"/>
          </p:nvPr>
        </p:nvSpPr>
        <p:spPr>
          <a:xfrm>
            <a:off x="685800" y="685800"/>
            <a:ext cx="54864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1875F53-6EE9-4ED7-BED4-4416F25BBA1A}" type="slidenum">
              <a:rPr lang="en-US" altLang="en-US">
                <a:latin typeface="Arial" panose="020B0604020202020204" pitchFamily="34" charset="0"/>
              </a:rPr>
              <a:pPr/>
              <a:t>26</a:t>
            </a:fld>
            <a:endParaRPr lang="en-US" altLang="en-US">
              <a:latin typeface="Arial" panose="020B0604020202020204" pitchFamily="34" charset="0"/>
            </a:endParaRPr>
          </a:p>
        </p:txBody>
      </p:sp>
      <p:sp>
        <p:nvSpPr>
          <p:cNvPr id="102403" name="Rectangle 2"/>
          <p:cNvSpPr>
            <a:spLocks noGrp="1" noRot="1" noChangeAspect="1" noChangeArrowheads="1" noTextEdit="1"/>
          </p:cNvSpPr>
          <p:nvPr>
            <p:ph type="sldImg"/>
          </p:nvPr>
        </p:nvSpPr>
        <p:spPr>
          <a:xfrm>
            <a:off x="685800" y="685800"/>
            <a:ext cx="54864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25DB07D-B26E-4EB7-925A-98B2628CB5C7}" type="slidenum">
              <a:rPr lang="en-US" altLang="en-US">
                <a:latin typeface="Arial" panose="020B0604020202020204" pitchFamily="34" charset="0"/>
              </a:rPr>
              <a:pPr/>
              <a:t>36</a:t>
            </a:fld>
            <a:endParaRPr lang="en-US" altLang="en-US">
              <a:latin typeface="Arial" panose="020B0604020202020204" pitchFamily="34" charset="0"/>
            </a:endParaRPr>
          </a:p>
        </p:txBody>
      </p:sp>
      <p:sp>
        <p:nvSpPr>
          <p:cNvPr id="103427" name="Rectangle 2"/>
          <p:cNvSpPr>
            <a:spLocks noGrp="1" noRot="1" noChangeAspect="1" noChangeArrowheads="1" noTextEdit="1"/>
          </p:cNvSpPr>
          <p:nvPr>
            <p:ph type="sldImg"/>
          </p:nvPr>
        </p:nvSpPr>
        <p:spPr>
          <a:xfrm>
            <a:off x="685800" y="685800"/>
            <a:ext cx="54864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2F05119-7902-4B35-BF15-64579AFFEC0F}" type="slidenum">
              <a:rPr lang="en-US" altLang="en-US">
                <a:latin typeface="Arial" panose="020B0604020202020204" pitchFamily="34" charset="0"/>
              </a:rPr>
              <a:pPr/>
              <a:t>39</a:t>
            </a:fld>
            <a:endParaRPr lang="en-US" altLang="en-US">
              <a:latin typeface="Arial" panose="020B0604020202020204" pitchFamily="34" charset="0"/>
            </a:endParaRPr>
          </a:p>
        </p:txBody>
      </p:sp>
      <p:sp>
        <p:nvSpPr>
          <p:cNvPr id="104451" name="Rectangle 2"/>
          <p:cNvSpPr>
            <a:spLocks noGrp="1" noRot="1" noChangeAspect="1" noChangeArrowheads="1" noTextEdit="1"/>
          </p:cNvSpPr>
          <p:nvPr>
            <p:ph type="sldImg"/>
          </p:nvPr>
        </p:nvSpPr>
        <p:spPr>
          <a:xfrm>
            <a:off x="685800" y="685800"/>
            <a:ext cx="54864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DDE4DF6-D9E9-4ACF-8C61-28935ED47239}" type="slidenum">
              <a:rPr lang="en-US" altLang="en-US">
                <a:latin typeface="Arial" panose="020B0604020202020204" pitchFamily="34" charset="0"/>
              </a:rPr>
              <a:pPr/>
              <a:t>40</a:t>
            </a:fld>
            <a:endParaRPr lang="en-US" altLang="en-US">
              <a:latin typeface="Arial" panose="020B0604020202020204" pitchFamily="34" charset="0"/>
            </a:endParaRPr>
          </a:p>
        </p:txBody>
      </p:sp>
      <p:sp>
        <p:nvSpPr>
          <p:cNvPr id="105475" name="Rectangle 2"/>
          <p:cNvSpPr>
            <a:spLocks noGrp="1" noRot="1" noChangeAspect="1" noChangeArrowheads="1" noTextEdit="1"/>
          </p:cNvSpPr>
          <p:nvPr>
            <p:ph type="sldImg"/>
          </p:nvPr>
        </p:nvSpPr>
        <p:spPr>
          <a:xfrm>
            <a:off x="685800" y="685800"/>
            <a:ext cx="5486400" cy="3429000"/>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8A3F1DE-5D4A-44E1-8776-6CC1053BAB81}" type="slidenum">
              <a:rPr lang="en-US" altLang="en-US">
                <a:latin typeface="Arial" panose="020B0604020202020204" pitchFamily="34" charset="0"/>
              </a:rPr>
              <a:pPr/>
              <a:t>41</a:t>
            </a:fld>
            <a:endParaRPr lang="en-US" altLang="en-US">
              <a:latin typeface="Arial" panose="020B0604020202020204" pitchFamily="34" charset="0"/>
            </a:endParaRPr>
          </a:p>
        </p:txBody>
      </p:sp>
      <p:sp>
        <p:nvSpPr>
          <p:cNvPr id="106499" name="Rectangle 2"/>
          <p:cNvSpPr>
            <a:spLocks noGrp="1" noRot="1" noChangeAspect="1" noChangeArrowheads="1" noTextEdit="1"/>
          </p:cNvSpPr>
          <p:nvPr>
            <p:ph type="sldImg"/>
          </p:nvPr>
        </p:nvSpPr>
        <p:spPr>
          <a:xfrm>
            <a:off x="685800" y="685800"/>
            <a:ext cx="5486400"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EB0223D-73D7-4D39-8995-8A75DD6E191C}" type="slidenum">
              <a:rPr lang="en-US" altLang="en-US">
                <a:latin typeface="Arial" panose="020B0604020202020204" pitchFamily="34" charset="0"/>
              </a:rPr>
              <a:pPr/>
              <a:t>42</a:t>
            </a:fld>
            <a:endParaRPr lang="en-US" altLang="en-US">
              <a:latin typeface="Arial" panose="020B0604020202020204" pitchFamily="34" charset="0"/>
            </a:endParaRPr>
          </a:p>
        </p:txBody>
      </p:sp>
      <p:sp>
        <p:nvSpPr>
          <p:cNvPr id="107523" name="Rectangle 2"/>
          <p:cNvSpPr>
            <a:spLocks noGrp="1" noRot="1" noChangeAspect="1" noChangeArrowheads="1" noTextEdit="1"/>
          </p:cNvSpPr>
          <p:nvPr>
            <p:ph type="sldImg"/>
          </p:nvPr>
        </p:nvSpPr>
        <p:spPr>
          <a:xfrm>
            <a:off x="685800" y="685800"/>
            <a:ext cx="54864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CE585F9-3C1F-4D02-887C-F3D78F658116}" type="slidenum">
              <a:rPr lang="en-US" altLang="en-US">
                <a:latin typeface="Arial" panose="020B0604020202020204" pitchFamily="34" charset="0"/>
              </a:rPr>
              <a:pPr/>
              <a:t>5</a:t>
            </a:fld>
            <a:endParaRPr lang="en-US" altLang="en-US">
              <a:latin typeface="Arial" panose="020B0604020202020204" pitchFamily="34" charset="0"/>
            </a:endParaRPr>
          </a:p>
        </p:txBody>
      </p:sp>
      <p:sp>
        <p:nvSpPr>
          <p:cNvPr id="82947" name="Rectangle 2"/>
          <p:cNvSpPr>
            <a:spLocks noGrp="1" noRot="1" noChangeAspect="1" noChangeArrowheads="1" noTextEdit="1"/>
          </p:cNvSpPr>
          <p:nvPr>
            <p:ph type="sldImg"/>
          </p:nvPr>
        </p:nvSpPr>
        <p:spPr>
          <a:xfrm>
            <a:off x="685800" y="685800"/>
            <a:ext cx="5486400" cy="34290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31029FD-C6D0-4490-BFD8-F36056F22595}" type="slidenum">
              <a:rPr lang="en-US" altLang="en-US">
                <a:latin typeface="Arial" panose="020B0604020202020204" pitchFamily="34" charset="0"/>
              </a:rPr>
              <a:pPr/>
              <a:t>43</a:t>
            </a:fld>
            <a:endParaRPr lang="en-US" altLang="en-US">
              <a:latin typeface="Arial" panose="020B0604020202020204" pitchFamily="34" charset="0"/>
            </a:endParaRPr>
          </a:p>
        </p:txBody>
      </p:sp>
      <p:sp>
        <p:nvSpPr>
          <p:cNvPr id="108547" name="Rectangle 2"/>
          <p:cNvSpPr>
            <a:spLocks noGrp="1" noRot="1" noChangeAspect="1" noChangeArrowheads="1" noTextEdit="1"/>
          </p:cNvSpPr>
          <p:nvPr>
            <p:ph type="sldImg"/>
          </p:nvPr>
        </p:nvSpPr>
        <p:spPr>
          <a:xfrm>
            <a:off x="685800" y="685800"/>
            <a:ext cx="5486400"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F247F84-41F9-4077-AF94-C377FA27BD1D}" type="slidenum">
              <a:rPr lang="en-US" altLang="en-US">
                <a:latin typeface="Arial" panose="020B0604020202020204" pitchFamily="34" charset="0"/>
              </a:rPr>
              <a:pPr/>
              <a:t>46</a:t>
            </a:fld>
            <a:endParaRPr lang="en-US" altLang="en-US">
              <a:latin typeface="Arial" panose="020B0604020202020204" pitchFamily="34" charset="0"/>
            </a:endParaRPr>
          </a:p>
        </p:txBody>
      </p:sp>
      <p:sp>
        <p:nvSpPr>
          <p:cNvPr id="109571" name="Rectangle 2"/>
          <p:cNvSpPr>
            <a:spLocks noGrp="1" noRot="1" noChangeAspect="1" noChangeArrowheads="1" noTextEdit="1"/>
          </p:cNvSpPr>
          <p:nvPr>
            <p:ph type="sldImg"/>
          </p:nvPr>
        </p:nvSpPr>
        <p:spPr>
          <a:xfrm>
            <a:off x="685800" y="685800"/>
            <a:ext cx="54864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9665B81-5886-4066-A18E-1A476C45DF8D}" type="slidenum">
              <a:rPr lang="en-US" altLang="en-US">
                <a:latin typeface="Arial" panose="020B0604020202020204" pitchFamily="34" charset="0"/>
              </a:rPr>
              <a:pPr/>
              <a:t>48</a:t>
            </a:fld>
            <a:endParaRPr lang="en-US" altLang="en-US">
              <a:latin typeface="Arial" panose="020B0604020202020204" pitchFamily="34" charset="0"/>
            </a:endParaRPr>
          </a:p>
        </p:txBody>
      </p:sp>
      <p:sp>
        <p:nvSpPr>
          <p:cNvPr id="110595" name="Rectangle 2"/>
          <p:cNvSpPr>
            <a:spLocks noGrp="1" noRot="1" noChangeAspect="1" noChangeArrowheads="1" noTextEdit="1"/>
          </p:cNvSpPr>
          <p:nvPr>
            <p:ph type="sldImg"/>
          </p:nvPr>
        </p:nvSpPr>
        <p:spPr>
          <a:xfrm>
            <a:off x="685800" y="685800"/>
            <a:ext cx="5486400" cy="3429000"/>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DDB1354-B7A4-4E58-BC47-5155E77824CE}" type="slidenum">
              <a:rPr lang="en-US" altLang="en-US">
                <a:latin typeface="Arial" panose="020B0604020202020204" pitchFamily="34" charset="0"/>
              </a:rPr>
              <a:pPr/>
              <a:t>49</a:t>
            </a:fld>
            <a:endParaRPr lang="en-US" altLang="en-US">
              <a:latin typeface="Arial" panose="020B0604020202020204" pitchFamily="34" charset="0"/>
            </a:endParaRPr>
          </a:p>
        </p:txBody>
      </p:sp>
      <p:sp>
        <p:nvSpPr>
          <p:cNvPr id="111619" name="Rectangle 2"/>
          <p:cNvSpPr>
            <a:spLocks noGrp="1" noRot="1" noChangeAspect="1" noChangeArrowheads="1" noTextEdit="1"/>
          </p:cNvSpPr>
          <p:nvPr>
            <p:ph type="sldImg"/>
          </p:nvPr>
        </p:nvSpPr>
        <p:spPr>
          <a:xfrm>
            <a:off x="685800" y="685800"/>
            <a:ext cx="5486400" cy="34290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2E40CED-667F-4DE0-9239-BAA60B9834CC}" type="slidenum">
              <a:rPr lang="en-US" altLang="en-US">
                <a:latin typeface="Arial" panose="020B0604020202020204" pitchFamily="34" charset="0"/>
              </a:rPr>
              <a:pPr/>
              <a:t>50</a:t>
            </a:fld>
            <a:endParaRPr lang="en-US" altLang="en-US">
              <a:latin typeface="Arial" panose="020B0604020202020204" pitchFamily="34" charset="0"/>
            </a:endParaRPr>
          </a:p>
        </p:txBody>
      </p:sp>
      <p:sp>
        <p:nvSpPr>
          <p:cNvPr id="112643" name="Rectangle 2"/>
          <p:cNvSpPr>
            <a:spLocks noGrp="1" noRot="1" noChangeAspect="1" noChangeArrowheads="1" noTextEdit="1"/>
          </p:cNvSpPr>
          <p:nvPr>
            <p:ph type="sldImg"/>
          </p:nvPr>
        </p:nvSpPr>
        <p:spPr>
          <a:xfrm>
            <a:off x="685800" y="685800"/>
            <a:ext cx="5486400" cy="34290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31E239B-AA46-4869-9EF1-F2FAB9A84F56}" type="slidenum">
              <a:rPr lang="en-US" altLang="en-US">
                <a:latin typeface="Arial" panose="020B0604020202020204" pitchFamily="34" charset="0"/>
              </a:rPr>
              <a:pPr/>
              <a:t>51</a:t>
            </a:fld>
            <a:endParaRPr lang="en-US" altLang="en-US">
              <a:latin typeface="Arial" panose="020B0604020202020204" pitchFamily="34" charset="0"/>
            </a:endParaRPr>
          </a:p>
        </p:txBody>
      </p:sp>
      <p:sp>
        <p:nvSpPr>
          <p:cNvPr id="113667" name="Rectangle 2"/>
          <p:cNvSpPr>
            <a:spLocks noGrp="1" noRot="1" noChangeAspect="1" noChangeArrowheads="1" noTextEdit="1"/>
          </p:cNvSpPr>
          <p:nvPr>
            <p:ph type="sldImg"/>
          </p:nvPr>
        </p:nvSpPr>
        <p:spPr>
          <a:xfrm>
            <a:off x="685800" y="685800"/>
            <a:ext cx="54864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799483-EA6F-45B9-946A-57348242867B}" type="slidenum">
              <a:rPr lang="en-US" altLang="en-US">
                <a:latin typeface="Arial" panose="020B0604020202020204" pitchFamily="34" charset="0"/>
              </a:rPr>
              <a:pPr/>
              <a:t>52</a:t>
            </a:fld>
            <a:endParaRPr lang="en-US" altLang="en-US">
              <a:latin typeface="Arial" panose="020B0604020202020204" pitchFamily="34" charset="0"/>
            </a:endParaRPr>
          </a:p>
        </p:txBody>
      </p:sp>
      <p:sp>
        <p:nvSpPr>
          <p:cNvPr id="114691" name="Rectangle 2"/>
          <p:cNvSpPr>
            <a:spLocks noGrp="1" noRot="1" noChangeAspect="1" noChangeArrowheads="1" noTextEdit="1"/>
          </p:cNvSpPr>
          <p:nvPr>
            <p:ph type="sldImg"/>
          </p:nvPr>
        </p:nvSpPr>
        <p:spPr>
          <a:xfrm>
            <a:off x="685800" y="685800"/>
            <a:ext cx="5486400" cy="34290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C0D16FE-A86F-4964-B255-E22207FA2FC7}" type="slidenum">
              <a:rPr lang="en-US" altLang="en-US">
                <a:latin typeface="Arial" panose="020B0604020202020204" pitchFamily="34" charset="0"/>
              </a:rPr>
              <a:pPr/>
              <a:t>53</a:t>
            </a:fld>
            <a:endParaRPr lang="en-US" altLang="en-US">
              <a:latin typeface="Arial" panose="020B0604020202020204" pitchFamily="34" charset="0"/>
            </a:endParaRPr>
          </a:p>
        </p:txBody>
      </p:sp>
      <p:sp>
        <p:nvSpPr>
          <p:cNvPr id="115715" name="Rectangle 2"/>
          <p:cNvSpPr>
            <a:spLocks noGrp="1" noRot="1" noChangeAspect="1" noChangeArrowheads="1" noTextEdit="1"/>
          </p:cNvSpPr>
          <p:nvPr>
            <p:ph type="sldImg"/>
          </p:nvPr>
        </p:nvSpPr>
        <p:spPr>
          <a:xfrm>
            <a:off x="685800" y="685800"/>
            <a:ext cx="5486400" cy="34290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31DF799-F63E-4B8C-A1A9-3D22E2163F37}" type="slidenum">
              <a:rPr lang="en-US" altLang="en-US">
                <a:latin typeface="Arial" panose="020B0604020202020204" pitchFamily="34" charset="0"/>
              </a:rPr>
              <a:pPr/>
              <a:t>54</a:t>
            </a:fld>
            <a:endParaRPr lang="en-US" altLang="en-US">
              <a:latin typeface="Arial" panose="020B0604020202020204" pitchFamily="34" charset="0"/>
            </a:endParaRPr>
          </a:p>
        </p:txBody>
      </p:sp>
      <p:sp>
        <p:nvSpPr>
          <p:cNvPr id="116739" name="Rectangle 2"/>
          <p:cNvSpPr>
            <a:spLocks noGrp="1" noRot="1" noChangeAspect="1" noChangeArrowheads="1" noTextEdit="1"/>
          </p:cNvSpPr>
          <p:nvPr>
            <p:ph type="sldImg"/>
          </p:nvPr>
        </p:nvSpPr>
        <p:spPr>
          <a:xfrm>
            <a:off x="685800" y="685800"/>
            <a:ext cx="5486400" cy="34290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2B5A113-10A5-4CBC-AFBD-74C40295C3DF}" type="slidenum">
              <a:rPr lang="en-US" altLang="en-US">
                <a:latin typeface="Arial" panose="020B0604020202020204" pitchFamily="34" charset="0"/>
              </a:rPr>
              <a:pPr/>
              <a:t>55</a:t>
            </a:fld>
            <a:endParaRPr lang="en-US" altLang="en-US">
              <a:latin typeface="Arial" panose="020B0604020202020204" pitchFamily="34" charset="0"/>
            </a:endParaRPr>
          </a:p>
        </p:txBody>
      </p:sp>
      <p:sp>
        <p:nvSpPr>
          <p:cNvPr id="117763" name="Rectangle 2"/>
          <p:cNvSpPr>
            <a:spLocks noGrp="1" noRot="1" noChangeAspect="1" noChangeArrowheads="1" noTextEdit="1"/>
          </p:cNvSpPr>
          <p:nvPr>
            <p:ph type="sldImg"/>
          </p:nvPr>
        </p:nvSpPr>
        <p:spPr>
          <a:xfrm>
            <a:off x="685800" y="685800"/>
            <a:ext cx="5486400" cy="34290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4259B47-5A0E-4703-AD60-F838DF38B2C4}" type="slidenum">
              <a:rPr lang="en-GB" altLang="en-US">
                <a:latin typeface="Arial" panose="020B0604020202020204" pitchFamily="34" charset="0"/>
                <a:cs typeface="Arial" panose="020B0604020202020204" pitchFamily="34" charset="0"/>
              </a:rPr>
              <a:pPr/>
              <a:t>6</a:t>
            </a:fld>
            <a:endParaRPr lang="en-GB" altLang="en-US">
              <a:latin typeface="Arial" panose="020B0604020202020204" pitchFamily="34" charset="0"/>
              <a:cs typeface="Arial" panose="020B0604020202020204" pitchFamily="34" charset="0"/>
            </a:endParaRPr>
          </a:p>
        </p:txBody>
      </p:sp>
      <p:sp>
        <p:nvSpPr>
          <p:cNvPr id="83971" name="Slide Image Placeholder 1"/>
          <p:cNvSpPr>
            <a:spLocks noGrp="1" noRot="1" noChangeAspect="1" noTextEdit="1"/>
          </p:cNvSpPr>
          <p:nvPr>
            <p:ph type="sldImg"/>
          </p:nvPr>
        </p:nvSpPr>
        <p:spPr>
          <a:xfrm>
            <a:off x="685800" y="685800"/>
            <a:ext cx="5486400" cy="3429000"/>
          </a:xfrm>
          <a:ln/>
        </p:spPr>
      </p:sp>
      <p:sp>
        <p:nvSpPr>
          <p:cNvPr id="83972"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cs typeface="Arial" panose="020B0604020202020204" pitchFamily="34" charset="0"/>
            </a:endParaRPr>
          </a:p>
        </p:txBody>
      </p:sp>
      <p:sp>
        <p:nvSpPr>
          <p:cNvPr id="83973"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r"/>
            <a:fld id="{329ADAB9-CAD1-4B72-9D22-7CE387451361}" type="slidenum">
              <a:rPr lang="zh-TW" altLang="en-US" sz="1200">
                <a:latin typeface="Times New Roman" panose="02020603050405020304" pitchFamily="18" charset="0"/>
              </a:rPr>
              <a:pPr algn="r"/>
              <a:t>6</a:t>
            </a:fld>
            <a:endParaRPr lang="en-US" altLang="zh-TW" sz="120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6671A92-06D8-4220-B4EE-A8889EE3AC16}" type="slidenum">
              <a:rPr lang="en-US" altLang="en-US">
                <a:latin typeface="Arial" panose="020B0604020202020204" pitchFamily="34" charset="0"/>
              </a:rPr>
              <a:pPr/>
              <a:t>56</a:t>
            </a:fld>
            <a:endParaRPr lang="en-US" altLang="en-US">
              <a:latin typeface="Arial" panose="020B0604020202020204" pitchFamily="34" charset="0"/>
            </a:endParaRPr>
          </a:p>
        </p:txBody>
      </p:sp>
      <p:sp>
        <p:nvSpPr>
          <p:cNvPr id="118787" name="Rectangle 2"/>
          <p:cNvSpPr>
            <a:spLocks noGrp="1" noRot="1" noChangeAspect="1" noChangeArrowheads="1" noTextEdit="1"/>
          </p:cNvSpPr>
          <p:nvPr>
            <p:ph type="sldImg"/>
          </p:nvPr>
        </p:nvSpPr>
        <p:spPr>
          <a:xfrm>
            <a:off x="685800" y="685800"/>
            <a:ext cx="5486400" cy="34290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0FBA69F-D81E-455B-A5B2-7DA0459C613E}" type="slidenum">
              <a:rPr lang="en-US" altLang="en-US">
                <a:latin typeface="Arial" panose="020B0604020202020204" pitchFamily="34" charset="0"/>
              </a:rPr>
              <a:pPr/>
              <a:t>57</a:t>
            </a:fld>
            <a:endParaRPr lang="en-US" altLang="en-US">
              <a:latin typeface="Arial" panose="020B0604020202020204" pitchFamily="34" charset="0"/>
            </a:endParaRPr>
          </a:p>
        </p:txBody>
      </p:sp>
      <p:sp>
        <p:nvSpPr>
          <p:cNvPr id="119811" name="Rectangle 2"/>
          <p:cNvSpPr>
            <a:spLocks noGrp="1" noRot="1" noChangeAspect="1" noChangeArrowheads="1" noTextEdit="1"/>
          </p:cNvSpPr>
          <p:nvPr>
            <p:ph type="sldImg"/>
          </p:nvPr>
        </p:nvSpPr>
        <p:spPr>
          <a:xfrm>
            <a:off x="685800" y="685800"/>
            <a:ext cx="5486400" cy="34290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530195-1851-498F-AA80-089F871A890C}" type="slidenum">
              <a:rPr lang="en-US" altLang="en-US">
                <a:latin typeface="Arial" panose="020B0604020202020204" pitchFamily="34" charset="0"/>
              </a:rPr>
              <a:pPr/>
              <a:t>58</a:t>
            </a:fld>
            <a:endParaRPr lang="en-US" altLang="en-US">
              <a:latin typeface="Arial" panose="020B0604020202020204" pitchFamily="34" charset="0"/>
            </a:endParaRPr>
          </a:p>
        </p:txBody>
      </p:sp>
      <p:sp>
        <p:nvSpPr>
          <p:cNvPr id="120835" name="Rectangle 2"/>
          <p:cNvSpPr>
            <a:spLocks noGrp="1" noRot="1" noChangeAspect="1" noChangeArrowheads="1" noTextEdit="1"/>
          </p:cNvSpPr>
          <p:nvPr>
            <p:ph type="sldImg"/>
          </p:nvPr>
        </p:nvSpPr>
        <p:spPr>
          <a:xfrm>
            <a:off x="685800" y="685800"/>
            <a:ext cx="5486400" cy="34290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628FBCA-5296-44CE-B746-EEE540DDA264}" type="slidenum">
              <a:rPr lang="en-US" altLang="en-US">
                <a:latin typeface="Arial" panose="020B0604020202020204" pitchFamily="34" charset="0"/>
              </a:rPr>
              <a:pPr/>
              <a:t>59</a:t>
            </a:fld>
            <a:endParaRPr lang="en-US" altLang="en-US">
              <a:latin typeface="Arial" panose="020B0604020202020204" pitchFamily="34" charset="0"/>
            </a:endParaRPr>
          </a:p>
        </p:txBody>
      </p:sp>
      <p:sp>
        <p:nvSpPr>
          <p:cNvPr id="121859" name="Rectangle 2"/>
          <p:cNvSpPr>
            <a:spLocks noGrp="1" noRot="1" noChangeAspect="1" noChangeArrowheads="1" noTextEdit="1"/>
          </p:cNvSpPr>
          <p:nvPr>
            <p:ph type="sldImg"/>
          </p:nvPr>
        </p:nvSpPr>
        <p:spPr>
          <a:xfrm>
            <a:off x="685800" y="685800"/>
            <a:ext cx="5486400" cy="34290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FBDBA53-7AFB-4A5A-9D80-84A310DFFE0D}" type="slidenum">
              <a:rPr lang="en-US" altLang="en-US">
                <a:latin typeface="Arial" panose="020B0604020202020204" pitchFamily="34" charset="0"/>
              </a:rPr>
              <a:pPr/>
              <a:t>60</a:t>
            </a:fld>
            <a:endParaRPr lang="en-US" altLang="en-US">
              <a:latin typeface="Arial" panose="020B0604020202020204" pitchFamily="34" charset="0"/>
            </a:endParaRPr>
          </a:p>
        </p:txBody>
      </p:sp>
      <p:sp>
        <p:nvSpPr>
          <p:cNvPr id="122883" name="Rectangle 2"/>
          <p:cNvSpPr>
            <a:spLocks noGrp="1" noRot="1" noChangeAspect="1" noChangeArrowheads="1" noTextEdit="1"/>
          </p:cNvSpPr>
          <p:nvPr>
            <p:ph type="sldImg"/>
          </p:nvPr>
        </p:nvSpPr>
        <p:spPr>
          <a:xfrm>
            <a:off x="685800" y="685800"/>
            <a:ext cx="5486400" cy="34290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BDE6444-C219-4037-9807-6019BB635A6D}" type="slidenum">
              <a:rPr lang="en-US" altLang="en-US">
                <a:latin typeface="Arial" panose="020B0604020202020204" pitchFamily="34" charset="0"/>
              </a:rPr>
              <a:pPr/>
              <a:t>61</a:t>
            </a:fld>
            <a:endParaRPr lang="en-US" altLang="en-US">
              <a:latin typeface="Arial" panose="020B0604020202020204" pitchFamily="34" charset="0"/>
            </a:endParaRPr>
          </a:p>
        </p:txBody>
      </p:sp>
      <p:sp>
        <p:nvSpPr>
          <p:cNvPr id="123907" name="Rectangle 2"/>
          <p:cNvSpPr>
            <a:spLocks noGrp="1" noRot="1" noChangeAspect="1" noChangeArrowheads="1" noTextEdit="1"/>
          </p:cNvSpPr>
          <p:nvPr>
            <p:ph type="sldImg"/>
          </p:nvPr>
        </p:nvSpPr>
        <p:spPr>
          <a:xfrm>
            <a:off x="685800" y="685800"/>
            <a:ext cx="5486400" cy="34290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40E8AAD-1C44-4FBE-BEBA-94BB12B6F1D4}" type="slidenum">
              <a:rPr lang="en-US" altLang="en-US">
                <a:latin typeface="Arial" panose="020B0604020202020204" pitchFamily="34" charset="0"/>
              </a:rPr>
              <a:pPr/>
              <a:t>62</a:t>
            </a:fld>
            <a:endParaRPr lang="en-US" altLang="en-US">
              <a:latin typeface="Arial" panose="020B0604020202020204" pitchFamily="34" charset="0"/>
            </a:endParaRPr>
          </a:p>
        </p:txBody>
      </p:sp>
      <p:sp>
        <p:nvSpPr>
          <p:cNvPr id="124931" name="Rectangle 2"/>
          <p:cNvSpPr>
            <a:spLocks noGrp="1" noRot="1" noChangeAspect="1" noChangeArrowheads="1" noTextEdit="1"/>
          </p:cNvSpPr>
          <p:nvPr>
            <p:ph type="sldImg"/>
          </p:nvPr>
        </p:nvSpPr>
        <p:spPr>
          <a:xfrm>
            <a:off x="685800" y="685800"/>
            <a:ext cx="5486400" cy="34290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1D2B379-2288-4267-A890-5BD5F8C197BC}" type="slidenum">
              <a:rPr lang="en-US" altLang="en-US">
                <a:latin typeface="Arial" panose="020B0604020202020204" pitchFamily="34" charset="0"/>
              </a:rPr>
              <a:pPr/>
              <a:t>63</a:t>
            </a:fld>
            <a:endParaRPr lang="en-US" altLang="en-US">
              <a:latin typeface="Arial" panose="020B0604020202020204" pitchFamily="34" charset="0"/>
            </a:endParaRPr>
          </a:p>
        </p:txBody>
      </p:sp>
      <p:sp>
        <p:nvSpPr>
          <p:cNvPr id="125955" name="Rectangle 2"/>
          <p:cNvSpPr>
            <a:spLocks noGrp="1" noRot="1" noChangeAspect="1" noChangeArrowheads="1" noTextEdit="1"/>
          </p:cNvSpPr>
          <p:nvPr>
            <p:ph type="sldImg"/>
          </p:nvPr>
        </p:nvSpPr>
        <p:spPr>
          <a:xfrm>
            <a:off x="685800" y="685800"/>
            <a:ext cx="5486400" cy="342900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5E3EAF7-75F6-43AF-AAC7-56CF51753964}" type="slidenum">
              <a:rPr lang="en-US" altLang="en-US">
                <a:latin typeface="Arial" panose="020B0604020202020204" pitchFamily="34" charset="0"/>
              </a:rPr>
              <a:pPr/>
              <a:t>64</a:t>
            </a:fld>
            <a:endParaRPr lang="en-US" altLang="en-US">
              <a:latin typeface="Arial" panose="020B0604020202020204" pitchFamily="34" charset="0"/>
            </a:endParaRPr>
          </a:p>
        </p:txBody>
      </p:sp>
      <p:sp>
        <p:nvSpPr>
          <p:cNvPr id="126979" name="Rectangle 2"/>
          <p:cNvSpPr>
            <a:spLocks noGrp="1" noRot="1" noChangeAspect="1" noChangeArrowheads="1" noTextEdit="1"/>
          </p:cNvSpPr>
          <p:nvPr>
            <p:ph type="sldImg"/>
          </p:nvPr>
        </p:nvSpPr>
        <p:spPr>
          <a:xfrm>
            <a:off x="685800" y="685800"/>
            <a:ext cx="54864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5E3EAF7-75F6-43AF-AAC7-56CF51753964}" type="slidenum">
              <a:rPr lang="en-US" altLang="en-US">
                <a:latin typeface="Arial" panose="020B0604020202020204" pitchFamily="34" charset="0"/>
              </a:rPr>
              <a:pPr/>
              <a:t>65</a:t>
            </a:fld>
            <a:endParaRPr lang="en-US" altLang="en-US">
              <a:latin typeface="Arial" panose="020B0604020202020204" pitchFamily="34" charset="0"/>
            </a:endParaRPr>
          </a:p>
        </p:txBody>
      </p:sp>
      <p:sp>
        <p:nvSpPr>
          <p:cNvPr id="126979" name="Rectangle 2"/>
          <p:cNvSpPr>
            <a:spLocks noGrp="1" noRot="1" noChangeAspect="1" noChangeArrowheads="1" noTextEdit="1"/>
          </p:cNvSpPr>
          <p:nvPr>
            <p:ph type="sldImg"/>
          </p:nvPr>
        </p:nvSpPr>
        <p:spPr>
          <a:xfrm>
            <a:off x="685800" y="685800"/>
            <a:ext cx="5486400" cy="34290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6608D45-4CB2-4949-9C30-6755B6FFE763}"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84995" name="Rectangle 2"/>
          <p:cNvSpPr>
            <a:spLocks noGrp="1" noRot="1" noChangeAspect="1" noChangeArrowheads="1" noTextEdit="1"/>
          </p:cNvSpPr>
          <p:nvPr>
            <p:ph type="sldImg"/>
          </p:nvPr>
        </p:nvSpPr>
        <p:spPr>
          <a:xfrm>
            <a:off x="685800" y="685800"/>
            <a:ext cx="54864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582E450-0E0E-4971-8CB4-CF120B5F2557}" type="slidenum">
              <a:rPr lang="en-US" altLang="en-US">
                <a:latin typeface="Arial" panose="020B0604020202020204" pitchFamily="34" charset="0"/>
              </a:rPr>
              <a:pPr/>
              <a:t>66</a:t>
            </a:fld>
            <a:endParaRPr lang="en-US" altLang="en-US">
              <a:latin typeface="Arial" panose="020B0604020202020204" pitchFamily="34" charset="0"/>
            </a:endParaRPr>
          </a:p>
        </p:txBody>
      </p:sp>
      <p:sp>
        <p:nvSpPr>
          <p:cNvPr id="128003" name="Rectangle 2"/>
          <p:cNvSpPr>
            <a:spLocks noGrp="1" noRot="1" noChangeAspect="1" noChangeArrowheads="1" noTextEdit="1"/>
          </p:cNvSpPr>
          <p:nvPr>
            <p:ph type="sldImg"/>
          </p:nvPr>
        </p:nvSpPr>
        <p:spPr>
          <a:xfrm>
            <a:off x="685800" y="685800"/>
            <a:ext cx="5486400" cy="34290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7E978B0-CA72-40A2-AFBB-F4898FB0DAFD}" type="slidenum">
              <a:rPr lang="en-US" altLang="en-US">
                <a:latin typeface="Arial" panose="020B0604020202020204" pitchFamily="34" charset="0"/>
              </a:rPr>
              <a:pPr/>
              <a:t>67</a:t>
            </a:fld>
            <a:endParaRPr lang="en-US" altLang="en-US">
              <a:latin typeface="Arial" panose="020B0604020202020204" pitchFamily="34" charset="0"/>
            </a:endParaRPr>
          </a:p>
        </p:txBody>
      </p:sp>
      <p:sp>
        <p:nvSpPr>
          <p:cNvPr id="129027" name="Rectangle 2"/>
          <p:cNvSpPr>
            <a:spLocks noGrp="1" noRot="1" noChangeAspect="1" noChangeArrowheads="1" noTextEdit="1"/>
          </p:cNvSpPr>
          <p:nvPr>
            <p:ph type="sldImg"/>
          </p:nvPr>
        </p:nvSpPr>
        <p:spPr>
          <a:xfrm>
            <a:off x="685800" y="685800"/>
            <a:ext cx="5486400" cy="34290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8D855AC-088F-4444-B01E-54C66BD03BCF}" type="slidenum">
              <a:rPr lang="en-US" altLang="en-US">
                <a:latin typeface="Arial" panose="020B0604020202020204" pitchFamily="34" charset="0"/>
              </a:rPr>
              <a:pPr/>
              <a:t>68</a:t>
            </a:fld>
            <a:endParaRPr lang="en-US" altLang="en-US">
              <a:latin typeface="Arial" panose="020B0604020202020204" pitchFamily="34" charset="0"/>
            </a:endParaRPr>
          </a:p>
        </p:txBody>
      </p:sp>
      <p:sp>
        <p:nvSpPr>
          <p:cNvPr id="130051" name="Rectangle 2"/>
          <p:cNvSpPr>
            <a:spLocks noGrp="1" noRot="1" noChangeAspect="1" noChangeArrowheads="1" noTextEdit="1"/>
          </p:cNvSpPr>
          <p:nvPr>
            <p:ph type="sldImg"/>
          </p:nvPr>
        </p:nvSpPr>
        <p:spPr>
          <a:xfrm>
            <a:off x="685800" y="685800"/>
            <a:ext cx="5486400" cy="34290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02B0FEE-0A66-4F0B-915A-2F2B5EAA0AE4}" type="slidenum">
              <a:rPr lang="en-US" altLang="en-US">
                <a:latin typeface="Arial" panose="020B0604020202020204" pitchFamily="34" charset="0"/>
              </a:rPr>
              <a:pPr/>
              <a:t>69</a:t>
            </a:fld>
            <a:endParaRPr lang="en-US" altLang="en-US">
              <a:latin typeface="Arial" panose="020B0604020202020204" pitchFamily="34" charset="0"/>
            </a:endParaRPr>
          </a:p>
        </p:txBody>
      </p:sp>
      <p:sp>
        <p:nvSpPr>
          <p:cNvPr id="131075" name="Rectangle 2"/>
          <p:cNvSpPr>
            <a:spLocks noGrp="1" noRot="1" noChangeAspect="1" noChangeArrowheads="1" noTextEdit="1"/>
          </p:cNvSpPr>
          <p:nvPr>
            <p:ph type="sldImg"/>
          </p:nvPr>
        </p:nvSpPr>
        <p:spPr>
          <a:xfrm>
            <a:off x="685800" y="685800"/>
            <a:ext cx="5486400" cy="34290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2496D16-D6DE-4418-ADAD-039378194D8D}" type="slidenum">
              <a:rPr lang="en-US" altLang="en-US">
                <a:latin typeface="Arial" panose="020B0604020202020204" pitchFamily="34" charset="0"/>
              </a:rPr>
              <a:pPr/>
              <a:t>70</a:t>
            </a:fld>
            <a:endParaRPr lang="en-US" altLang="en-US">
              <a:latin typeface="Arial" panose="020B0604020202020204" pitchFamily="34" charset="0"/>
            </a:endParaRPr>
          </a:p>
        </p:txBody>
      </p:sp>
      <p:sp>
        <p:nvSpPr>
          <p:cNvPr id="132099" name="Rectangle 2"/>
          <p:cNvSpPr>
            <a:spLocks noGrp="1" noRot="1" noChangeAspect="1" noChangeArrowheads="1" noTextEdit="1"/>
          </p:cNvSpPr>
          <p:nvPr>
            <p:ph type="sldImg"/>
          </p:nvPr>
        </p:nvSpPr>
        <p:spPr>
          <a:xfrm>
            <a:off x="685800" y="685800"/>
            <a:ext cx="5486400" cy="3429000"/>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F46A1A4-F2DE-4109-A44C-F68155C46A0B}" type="slidenum">
              <a:rPr lang="en-US" altLang="en-US">
                <a:latin typeface="Arial" panose="020B0604020202020204" pitchFamily="34" charset="0"/>
              </a:rPr>
              <a:pPr/>
              <a:t>71</a:t>
            </a:fld>
            <a:endParaRPr lang="en-US" altLang="en-US">
              <a:latin typeface="Arial" panose="020B0604020202020204" pitchFamily="34" charset="0"/>
            </a:endParaRPr>
          </a:p>
        </p:txBody>
      </p:sp>
      <p:sp>
        <p:nvSpPr>
          <p:cNvPr id="133123" name="Rectangle 2"/>
          <p:cNvSpPr>
            <a:spLocks noGrp="1" noRot="1" noChangeAspect="1" noChangeArrowheads="1" noTextEdit="1"/>
          </p:cNvSpPr>
          <p:nvPr>
            <p:ph type="sldImg"/>
          </p:nvPr>
        </p:nvSpPr>
        <p:spPr>
          <a:xfrm>
            <a:off x="685800" y="685800"/>
            <a:ext cx="5486400" cy="34290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8C46FAF-844A-451A-B93F-FBE866BB2B46}" type="slidenum">
              <a:rPr lang="en-US" altLang="en-US">
                <a:latin typeface="Arial" panose="020B0604020202020204" pitchFamily="34" charset="0"/>
              </a:rPr>
              <a:pPr/>
              <a:t>72</a:t>
            </a:fld>
            <a:endParaRPr lang="en-US" altLang="en-US">
              <a:latin typeface="Arial" panose="020B0604020202020204" pitchFamily="34" charset="0"/>
            </a:endParaRPr>
          </a:p>
        </p:txBody>
      </p:sp>
      <p:sp>
        <p:nvSpPr>
          <p:cNvPr id="134147" name="Rectangle 2"/>
          <p:cNvSpPr>
            <a:spLocks noGrp="1" noRot="1" noChangeAspect="1" noChangeArrowheads="1" noTextEdit="1"/>
          </p:cNvSpPr>
          <p:nvPr>
            <p:ph type="sldImg"/>
          </p:nvPr>
        </p:nvSpPr>
        <p:spPr>
          <a:xfrm>
            <a:off x="685800" y="685800"/>
            <a:ext cx="5486400" cy="3429000"/>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F08DD6E-E8F4-4B13-94D5-E35A1AA3C53A}" type="slidenum">
              <a:rPr lang="en-US" altLang="en-US">
                <a:latin typeface="Arial" panose="020B0604020202020204" pitchFamily="34" charset="0"/>
              </a:rPr>
              <a:pPr/>
              <a:t>73</a:t>
            </a:fld>
            <a:endParaRPr lang="en-US" altLang="en-US">
              <a:latin typeface="Arial" panose="020B0604020202020204" pitchFamily="34" charset="0"/>
            </a:endParaRPr>
          </a:p>
        </p:txBody>
      </p:sp>
      <p:sp>
        <p:nvSpPr>
          <p:cNvPr id="135171" name="Rectangle 2"/>
          <p:cNvSpPr>
            <a:spLocks noGrp="1" noRot="1" noChangeAspect="1" noChangeArrowheads="1" noTextEdit="1"/>
          </p:cNvSpPr>
          <p:nvPr>
            <p:ph type="sldImg"/>
          </p:nvPr>
        </p:nvSpPr>
        <p:spPr>
          <a:xfrm>
            <a:off x="685800" y="685800"/>
            <a:ext cx="5486400" cy="3429000"/>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38FAF87-F98F-4828-B85D-BAF41F5FDC53}" type="slidenum">
              <a:rPr lang="en-US" altLang="en-US">
                <a:latin typeface="Arial" panose="020B0604020202020204" pitchFamily="34" charset="0"/>
              </a:rPr>
              <a:pPr/>
              <a:t>74</a:t>
            </a:fld>
            <a:endParaRPr lang="en-US" altLang="en-US">
              <a:latin typeface="Arial" panose="020B0604020202020204" pitchFamily="34" charset="0"/>
            </a:endParaRPr>
          </a:p>
        </p:txBody>
      </p:sp>
      <p:sp>
        <p:nvSpPr>
          <p:cNvPr id="136195" name="Rectangle 2"/>
          <p:cNvSpPr>
            <a:spLocks noGrp="1" noRot="1" noChangeAspect="1" noChangeArrowheads="1" noTextEdit="1"/>
          </p:cNvSpPr>
          <p:nvPr>
            <p:ph type="sldImg"/>
          </p:nvPr>
        </p:nvSpPr>
        <p:spPr>
          <a:xfrm>
            <a:off x="685800" y="685800"/>
            <a:ext cx="5486400" cy="3429000"/>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713A5FF-B53E-4E03-B5C2-D6F96BBBB7E4}" type="slidenum">
              <a:rPr lang="en-US" altLang="en-US">
                <a:latin typeface="Arial" panose="020B0604020202020204" pitchFamily="34" charset="0"/>
              </a:rPr>
              <a:pPr/>
              <a:t>75</a:t>
            </a:fld>
            <a:endParaRPr lang="en-US" altLang="en-US">
              <a:latin typeface="Arial" panose="020B0604020202020204" pitchFamily="34" charset="0"/>
            </a:endParaRPr>
          </a:p>
        </p:txBody>
      </p:sp>
      <p:sp>
        <p:nvSpPr>
          <p:cNvPr id="137219" name="Rectangle 2"/>
          <p:cNvSpPr>
            <a:spLocks noGrp="1" noRot="1" noChangeAspect="1" noChangeArrowheads="1" noTextEdit="1"/>
          </p:cNvSpPr>
          <p:nvPr>
            <p:ph type="sldImg"/>
          </p:nvPr>
        </p:nvSpPr>
        <p:spPr>
          <a:xfrm>
            <a:off x="685800" y="685800"/>
            <a:ext cx="5486400" cy="3429000"/>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870443EB-1D6B-4018-B900-B7020B77FF8E}" type="slidenum">
              <a:rPr lang="en-US" altLang="en-US">
                <a:latin typeface="Arial" panose="020B0604020202020204" pitchFamily="34" charset="0"/>
              </a:rPr>
              <a:pPr/>
              <a:t>8</a:t>
            </a:fld>
            <a:endParaRPr lang="en-US" altLang="en-US">
              <a:latin typeface="Arial" panose="020B0604020202020204" pitchFamily="34" charset="0"/>
            </a:endParaRPr>
          </a:p>
        </p:txBody>
      </p:sp>
      <p:sp>
        <p:nvSpPr>
          <p:cNvPr id="86019" name="Rectangle 2"/>
          <p:cNvSpPr>
            <a:spLocks noGrp="1" noRot="1" noChangeAspect="1" noChangeArrowheads="1" noTextEdit="1"/>
          </p:cNvSpPr>
          <p:nvPr>
            <p:ph type="sldImg"/>
          </p:nvPr>
        </p:nvSpPr>
        <p:spPr>
          <a:xfrm>
            <a:off x="685800" y="685800"/>
            <a:ext cx="54864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7BACFC6-94AF-426D-90A8-6DCEECFF68EF}" type="slidenum">
              <a:rPr lang="en-US" altLang="en-US">
                <a:latin typeface="Arial" panose="020B0604020202020204" pitchFamily="34" charset="0"/>
              </a:rPr>
              <a:pPr/>
              <a:t>76</a:t>
            </a:fld>
            <a:endParaRPr lang="en-US" altLang="en-US">
              <a:latin typeface="Arial" panose="020B0604020202020204" pitchFamily="34" charset="0"/>
            </a:endParaRPr>
          </a:p>
        </p:txBody>
      </p:sp>
      <p:sp>
        <p:nvSpPr>
          <p:cNvPr id="138243" name="Rectangle 2"/>
          <p:cNvSpPr>
            <a:spLocks noGrp="1" noRot="1" noChangeAspect="1" noChangeArrowheads="1" noTextEdit="1"/>
          </p:cNvSpPr>
          <p:nvPr>
            <p:ph type="sldImg"/>
          </p:nvPr>
        </p:nvSpPr>
        <p:spPr>
          <a:xfrm>
            <a:off x="685800" y="685800"/>
            <a:ext cx="5486400" cy="3429000"/>
          </a:xfrm>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C57748E-81BF-4EB1-93EB-3A44A6BFDEFE}" type="slidenum">
              <a:rPr lang="en-US" altLang="en-US">
                <a:latin typeface="Arial" panose="020B0604020202020204" pitchFamily="34" charset="0"/>
              </a:rPr>
              <a:pPr/>
              <a:t>77</a:t>
            </a:fld>
            <a:endParaRPr lang="en-US" altLang="en-US">
              <a:latin typeface="Arial" panose="020B0604020202020204" pitchFamily="34" charset="0"/>
            </a:endParaRPr>
          </a:p>
        </p:txBody>
      </p:sp>
      <p:sp>
        <p:nvSpPr>
          <p:cNvPr id="139267" name="Rectangle 2"/>
          <p:cNvSpPr>
            <a:spLocks noGrp="1" noRot="1" noChangeAspect="1" noChangeArrowheads="1" noTextEdit="1"/>
          </p:cNvSpPr>
          <p:nvPr>
            <p:ph type="sldImg"/>
          </p:nvPr>
        </p:nvSpPr>
        <p:spPr>
          <a:xfrm>
            <a:off x="685800" y="685800"/>
            <a:ext cx="5486400" cy="3429000"/>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C8F9BBD-4119-43B6-97A4-6E7057C90F3F}" type="slidenum">
              <a:rPr lang="en-US" altLang="en-US">
                <a:latin typeface="Arial" panose="020B0604020202020204" pitchFamily="34" charset="0"/>
              </a:rPr>
              <a:pPr/>
              <a:t>78</a:t>
            </a:fld>
            <a:endParaRPr lang="en-US" altLang="en-US">
              <a:latin typeface="Arial" panose="020B0604020202020204" pitchFamily="34" charset="0"/>
            </a:endParaRPr>
          </a:p>
        </p:txBody>
      </p:sp>
      <p:sp>
        <p:nvSpPr>
          <p:cNvPr id="140291" name="Rectangle 2"/>
          <p:cNvSpPr>
            <a:spLocks noGrp="1" noRot="1" noChangeAspect="1" noChangeArrowheads="1" noTextEdit="1"/>
          </p:cNvSpPr>
          <p:nvPr>
            <p:ph type="sldImg"/>
          </p:nvPr>
        </p:nvSpPr>
        <p:spPr>
          <a:xfrm>
            <a:off x="685800" y="685800"/>
            <a:ext cx="5486400" cy="3429000"/>
          </a:xfrm>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723B5FD-E873-4526-BE3A-AC1539E65B43}" type="slidenum">
              <a:rPr lang="en-US" altLang="en-US">
                <a:latin typeface="Arial" panose="020B0604020202020204" pitchFamily="34" charset="0"/>
              </a:rPr>
              <a:pPr/>
              <a:t>9</a:t>
            </a:fld>
            <a:endParaRPr lang="en-US" altLang="en-US">
              <a:latin typeface="Arial" panose="020B0604020202020204" pitchFamily="34" charset="0"/>
            </a:endParaRPr>
          </a:p>
        </p:txBody>
      </p:sp>
      <p:sp>
        <p:nvSpPr>
          <p:cNvPr id="87043" name="Rectangle 2"/>
          <p:cNvSpPr>
            <a:spLocks noGrp="1" noRot="1" noChangeAspect="1" noChangeArrowheads="1" noTextEdit="1"/>
          </p:cNvSpPr>
          <p:nvPr>
            <p:ph type="sldImg"/>
          </p:nvPr>
        </p:nvSpPr>
        <p:spPr>
          <a:xfrm>
            <a:off x="685800" y="685800"/>
            <a:ext cx="5486400" cy="342900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9EA0DEE-6681-48E1-B0E3-15A65DD429B6}" type="slidenum">
              <a:rPr lang="en-US" altLang="en-US">
                <a:latin typeface="Arial" panose="020B0604020202020204" pitchFamily="34" charset="0"/>
              </a:rPr>
              <a:pPr/>
              <a:t>10</a:t>
            </a:fld>
            <a:endParaRPr lang="en-US" altLang="en-US">
              <a:latin typeface="Arial" panose="020B0604020202020204" pitchFamily="34" charset="0"/>
            </a:endParaRPr>
          </a:p>
        </p:txBody>
      </p:sp>
      <p:sp>
        <p:nvSpPr>
          <p:cNvPr id="88067" name="Rectangle 2"/>
          <p:cNvSpPr>
            <a:spLocks noGrp="1" noRot="1" noChangeAspect="1" noChangeArrowheads="1" noTextEdit="1"/>
          </p:cNvSpPr>
          <p:nvPr>
            <p:ph type="sldImg"/>
          </p:nvPr>
        </p:nvSpPr>
        <p:spPr>
          <a:xfrm>
            <a:off x="685800" y="685800"/>
            <a:ext cx="54864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3096757-F73B-4DA2-9371-A7CCEC053607}" type="slidenum">
              <a:rPr lang="en-US" altLang="en-US">
                <a:latin typeface="Arial" panose="020B0604020202020204" pitchFamily="34" charset="0"/>
              </a:rPr>
              <a:pPr/>
              <a:t>11</a:t>
            </a:fld>
            <a:endParaRPr lang="en-US" altLang="en-US">
              <a:latin typeface="Arial" panose="020B0604020202020204" pitchFamily="34" charset="0"/>
            </a:endParaRPr>
          </a:p>
        </p:txBody>
      </p:sp>
      <p:sp>
        <p:nvSpPr>
          <p:cNvPr id="89091" name="Rectangle 2"/>
          <p:cNvSpPr>
            <a:spLocks noGrp="1" noRot="1" noChangeAspect="1" noChangeArrowheads="1" noTextEdit="1"/>
          </p:cNvSpPr>
          <p:nvPr>
            <p:ph type="sldImg"/>
          </p:nvPr>
        </p:nvSpPr>
        <p:spPr>
          <a:xfrm>
            <a:off x="685800" y="685800"/>
            <a:ext cx="54864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7500"/>
            <a:ext cx="7543800" cy="2161646"/>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685800" y="3810000"/>
            <a:ext cx="6461760" cy="8890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5"/>
          <p:cNvSpPr>
            <a:spLocks noGrp="1"/>
          </p:cNvSpPr>
          <p:nvPr>
            <p:ph type="sldNum" sz="quarter" idx="10"/>
          </p:nvPr>
        </p:nvSpPr>
        <p:spPr>
          <a:ln/>
        </p:spPr>
        <p:txBody>
          <a:bodyPr/>
          <a:lstStyle>
            <a:lvl1pPr>
              <a:defRPr/>
            </a:lvl1pPr>
          </a:lstStyle>
          <a:p>
            <a:fld id="{2C157F16-12DA-4663-872B-EB02E01015C6}"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73705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fld id="{5EAA3986-D735-4C94-8F60-1D598FF159EC}"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8662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1752600" cy="4876271"/>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fld id="{9803FED8-DD61-47ED-B378-E8662EDEB90E}"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68446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fld id="{51EA0D5E-98A1-427A-9E41-B80F95ECBC22}"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12097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572000"/>
            <a:ext cx="7659687" cy="973667"/>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722314" y="3210719"/>
            <a:ext cx="6135687" cy="136128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fld id="{E0CA9B8E-08D5-40A8-8783-02ED2BCB33AE}" type="slidenum">
              <a:rPr lang="en-US" altLang="en-US"/>
              <a:pPr/>
              <a:t>‹#›</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04465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80160"/>
            <a:ext cx="3657600" cy="38252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80160"/>
            <a:ext cx="3657600" cy="38252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fld id="{57081D4D-9CEC-4770-A861-D6192F64C3FF}" type="slidenum">
              <a:rPr lang="en-US" altLang="en-US"/>
              <a:pPr/>
              <a:t>‹#›</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83705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3657600" cy="533135"/>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365760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9600" y="1279261"/>
            <a:ext cx="3657600" cy="533135"/>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812396"/>
            <a:ext cx="365760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fld id="{BD965717-D681-4AF0-9310-B6E91BFADDC5}" type="slidenum">
              <a:rPr lang="en-US" altLang="en-US"/>
              <a:pPr/>
              <a:t>‹#›</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412568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fld id="{FC162A05-B887-468D-A269-0D320900B78A}" type="slidenum">
              <a:rPr lang="en-US" altLang="en-US"/>
              <a:pPr/>
              <a:t>‹#›</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18167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fld id="{7E5E9BC6-09E7-4046-8FC1-51A9F0BB0F1A}" type="slidenum">
              <a:rPr lang="en-US" altLang="en-US"/>
              <a:pPr/>
              <a:t>‹#›</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08120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579620"/>
            <a:ext cx="7772400" cy="49530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304800" y="5080000"/>
            <a:ext cx="7772401" cy="5080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Content Placeholder 8"/>
          <p:cNvSpPr>
            <a:spLocks noGrp="1"/>
          </p:cNvSpPr>
          <p:nvPr>
            <p:ph sz="quarter" idx="13"/>
          </p:nvPr>
        </p:nvSpPr>
        <p:spPr>
          <a:xfrm>
            <a:off x="304800" y="317500"/>
            <a:ext cx="7772400" cy="4119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4"/>
          </p:nvPr>
        </p:nvSpPr>
        <p:spPr>
          <a:ln/>
        </p:spPr>
        <p:txBody>
          <a:bodyPr/>
          <a:lstStyle>
            <a:lvl1pPr>
              <a:defRPr/>
            </a:lvl1pPr>
          </a:lstStyle>
          <a:p>
            <a:fld id="{2DF7692E-F3E0-4DBD-9B1A-D0F124C276AB}" type="slidenum">
              <a:rPr lang="en-US" altLang="en-US"/>
              <a:pPr/>
              <a:t>‹#›</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Date Placeholder 3"/>
          <p:cNvSpPr>
            <a:spLocks noGrp="1"/>
          </p:cNvSpPr>
          <p:nvPr>
            <p:ph type="dt" sz="half" idx="16"/>
          </p:nvPr>
        </p:nvSpPr>
        <p:spPr/>
        <p:txBody>
          <a:bodyPr/>
          <a:lstStyle>
            <a:lvl1pPr>
              <a:defRPr/>
            </a:lvl1pPr>
          </a:lstStyle>
          <a:p>
            <a:pPr>
              <a:defRPr/>
            </a:pPr>
            <a:endParaRPr lang="en-US"/>
          </a:p>
        </p:txBody>
      </p:sp>
    </p:spTree>
    <p:extLst>
      <p:ext uri="{BB962C8B-B14F-4D97-AF65-F5344CB8AC3E}">
        <p14:creationId xmlns:p14="http://schemas.microsoft.com/office/powerpoint/2010/main" val="38036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579398"/>
            <a:ext cx="7772400" cy="495522"/>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8458200" cy="4572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301752" y="5080000"/>
            <a:ext cx="7772400" cy="51054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fld id="{2A6BF566-AAEB-45BB-AA22-983F10DE477E}" type="slidenum">
              <a:rPr lang="en-US" altLang="en-US"/>
              <a:pPr/>
              <a:t>‹#›</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1227506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7620000" cy="952500"/>
          </a:xfrm>
          <a:prstGeom prst="rect">
            <a:avLst/>
          </a:prstGeom>
        </p:spPr>
        <p:txBody>
          <a:bodyPr vert="horz" lIns="91440" tIns="45720" rIns="91440" bIns="45720" rtlCol="0" anchor="ctr">
            <a:noAutofit/>
          </a:bodyPr>
          <a:lstStyle/>
          <a:p>
            <a:r>
              <a:rPr lang="en-US"/>
              <a:t>Click to edit Master title style</a:t>
            </a:r>
          </a:p>
        </p:txBody>
      </p:sp>
      <p:sp>
        <p:nvSpPr>
          <p:cNvPr id="1027" name="Text Placeholder 2"/>
          <p:cNvSpPr>
            <a:spLocks noGrp="1"/>
          </p:cNvSpPr>
          <p:nvPr>
            <p:ph type="body" idx="1"/>
          </p:nvPr>
        </p:nvSpPr>
        <p:spPr bwMode="auto">
          <a:xfrm>
            <a:off x="457200" y="1333500"/>
            <a:ext cx="7620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p:cNvSpPr/>
          <p:nvPr/>
        </p:nvSpPr>
        <p:spPr>
          <a:xfrm>
            <a:off x="8458200" y="0"/>
            <a:ext cx="6858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8458200" y="4572000"/>
            <a:ext cx="685800" cy="57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a:spLocks noGrp="1"/>
          </p:cNvSpPr>
          <p:nvPr>
            <p:ph type="sldNum" sz="quarter" idx="4"/>
          </p:nvPr>
        </p:nvSpPr>
        <p:spPr>
          <a:xfrm>
            <a:off x="8531226" y="4706938"/>
            <a:ext cx="549275" cy="330729"/>
          </a:xfrm>
          <a:prstGeom prst="bracketPair">
            <a:avLst>
              <a:gd name="adj" fmla="val 17949"/>
            </a:avLst>
          </a:prstGeom>
          <a:ln w="19050">
            <a:solidFill>
              <a:srgbClr val="FFFFFF"/>
            </a:solidFill>
          </a:ln>
        </p:spPr>
        <p:txBody>
          <a:bodyPr vert="horz" wrap="square" lIns="0" tIns="0" rIns="0" bIns="0" numCol="1" anchor="ctr" anchorCtr="0" compatLnSpc="1">
            <a:prstTxWarp prst="textNoShape">
              <a:avLst/>
            </a:prstTxWarp>
          </a:bodyPr>
          <a:lstStyle>
            <a:lvl1pPr algn="ctr">
              <a:defRPr>
                <a:solidFill>
                  <a:srgbClr val="FFFFFF"/>
                </a:solidFill>
              </a:defRPr>
            </a:lvl1pPr>
          </a:lstStyle>
          <a:p>
            <a:fld id="{6E519FA2-3072-46ED-868D-3C0806D0FF9F}" type="slidenum">
              <a:rPr lang="en-US" altLang="en-US"/>
              <a:pPr/>
              <a:t>‹#›</a:t>
            </a:fld>
            <a:endParaRPr lang="en-US" altLang="en-US"/>
          </a:p>
        </p:txBody>
      </p:sp>
      <p:sp>
        <p:nvSpPr>
          <p:cNvPr id="5" name="Footer Placeholder 4"/>
          <p:cNvSpPr>
            <a:spLocks noGrp="1"/>
          </p:cNvSpPr>
          <p:nvPr>
            <p:ph type="ftr" sz="quarter" idx="3"/>
          </p:nvPr>
        </p:nvSpPr>
        <p:spPr>
          <a:xfrm rot="16200000">
            <a:off x="7784704" y="3343673"/>
            <a:ext cx="1972469" cy="365125"/>
          </a:xfrm>
          <a:prstGeom prst="rect">
            <a:avLst/>
          </a:prstGeom>
        </p:spPr>
        <p:txBody>
          <a:bodyPr vert="horz" lIns="91440" tIns="45720" rIns="91440" bIns="45720" rtlCol="0" anchor="ctr"/>
          <a:lstStyle>
            <a:lvl1pPr algn="r">
              <a:defRPr sz="1200">
                <a:solidFill>
                  <a:schemeClr val="bg2"/>
                </a:solidFill>
              </a:defRPr>
            </a:lvl1pPr>
          </a:lstStyle>
          <a:p>
            <a:pPr>
              <a:defRPr/>
            </a:pPr>
            <a:endParaRPr lang="en-US"/>
          </a:p>
        </p:txBody>
      </p:sp>
      <p:sp>
        <p:nvSpPr>
          <p:cNvPr id="4" name="Date Placeholder 3"/>
          <p:cNvSpPr>
            <a:spLocks noGrp="1"/>
          </p:cNvSpPr>
          <p:nvPr>
            <p:ph type="dt" sz="half" idx="2"/>
          </p:nvPr>
        </p:nvSpPr>
        <p:spPr>
          <a:xfrm rot="16200000">
            <a:off x="7754938" y="1341438"/>
            <a:ext cx="2032000" cy="365125"/>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p:titleStyle>
    <p:bodyStyle>
      <a:lvl1pPr marL="342900" indent="-228600" algn="l" rtl="0" eaLnBrk="0" fontAlgn="base" hangingPunct="0">
        <a:spcBef>
          <a:spcPct val="20000"/>
        </a:spcBef>
        <a:spcAft>
          <a:spcPct val="0"/>
        </a:spcAft>
        <a:buClr>
          <a:schemeClr val="accent1"/>
        </a:buClr>
        <a:buFont typeface="Arial" panose="020B0604020202020204" pitchFamily="34"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panose="020B0604020202020204" pitchFamily="34"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panose="020B0604020202020204" pitchFamily="34"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panose="020B0604020202020204" pitchFamily="34"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panose="020B0604020202020204" pitchFamily="34"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sz="3600"/>
              <a:t>The Income Statement</a:t>
            </a:r>
          </a:p>
        </p:txBody>
      </p:sp>
      <p:sp>
        <p:nvSpPr>
          <p:cNvPr id="3" name="Subtitle 2"/>
          <p:cNvSpPr>
            <a:spLocks noGrp="1"/>
          </p:cNvSpPr>
          <p:nvPr>
            <p:ph type="subTitle" idx="1"/>
          </p:nvPr>
        </p:nvSpPr>
        <p:spPr>
          <a:xfrm>
            <a:off x="685800" y="3810000"/>
            <a:ext cx="6461125" cy="889000"/>
          </a:xfrm>
        </p:spPr>
        <p:txBody>
          <a:bodyPr rtlCol="0"/>
          <a:lstStyle/>
          <a:p>
            <a:pPr eaLnBrk="1" fontAlgn="auto" hangingPunct="1">
              <a:spcAft>
                <a:spcPts val="0"/>
              </a:spcAft>
              <a:defRPr/>
            </a:pPr>
            <a:r>
              <a:rPr lang="en-US" sz="3600" dirty="0" smtClean="0">
                <a:solidFill>
                  <a:schemeClr val="tx1"/>
                </a:solidFill>
                <a:latin typeface="+mj-lt"/>
              </a:rPr>
              <a:t>Module 2</a:t>
            </a:r>
            <a:endParaRPr lang="en-US" sz="3600" dirty="0">
              <a:solidFill>
                <a:schemeClr val="tx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304800" y="257707"/>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41986" name="Rectangle 2"/>
          <p:cNvSpPr>
            <a:spLocks noGrp="1" noChangeArrowheads="1"/>
          </p:cNvSpPr>
          <p:nvPr>
            <p:ph type="subTitle" idx="1"/>
          </p:nvPr>
        </p:nvSpPr>
        <p:spPr>
          <a:xfrm>
            <a:off x="304800" y="1206500"/>
            <a:ext cx="7772400" cy="4191000"/>
          </a:xfrm>
        </p:spPr>
        <p:txBody>
          <a:bodyPr rtlCol="0">
            <a:normAutofit fontScale="92500" lnSpcReduction="10000"/>
          </a:bodyPr>
          <a:lstStyle/>
          <a:p>
            <a:pPr marL="685800" indent="-685800" eaLnBrk="1" fontAlgn="auto" hangingPunct="1">
              <a:spcAft>
                <a:spcPts val="0"/>
              </a:spcAft>
              <a:defRPr/>
            </a:pPr>
            <a:r>
              <a:rPr lang="en-US" sz="2800" b="1">
                <a:solidFill>
                  <a:schemeClr val="tx1"/>
                </a:solidFill>
              </a:rPr>
              <a:t>Main factors to consider when initiating the </a:t>
            </a:r>
          </a:p>
          <a:p>
            <a:pPr marL="685800" indent="-685800" eaLnBrk="1" fontAlgn="auto" hangingPunct="1">
              <a:spcAft>
                <a:spcPts val="0"/>
              </a:spcAft>
              <a:defRPr/>
            </a:pPr>
            <a:r>
              <a:rPr lang="en-US" sz="2800" b="1">
                <a:solidFill>
                  <a:schemeClr val="tx1"/>
                </a:solidFill>
              </a:rPr>
              <a:t>analysis:</a:t>
            </a:r>
          </a:p>
          <a:p>
            <a:pPr eaLnBrk="1" fontAlgn="auto" hangingPunct="1">
              <a:spcAft>
                <a:spcPts val="0"/>
              </a:spcAft>
              <a:defRPr/>
            </a:pPr>
            <a:r>
              <a:rPr lang="en-US" sz="2800">
                <a:solidFill>
                  <a:schemeClr val="tx1"/>
                </a:solidFill>
              </a:rPr>
              <a:t>1. Determine the Company’s type of business and</a:t>
            </a:r>
          </a:p>
          <a:p>
            <a:pPr eaLnBrk="1" fontAlgn="auto" hangingPunct="1">
              <a:spcAft>
                <a:spcPts val="0"/>
              </a:spcAft>
              <a:defRPr/>
            </a:pPr>
            <a:r>
              <a:rPr lang="en-US" sz="2800">
                <a:solidFill>
                  <a:schemeClr val="tx1"/>
                </a:solidFill>
              </a:rPr>
              <a:t>management objectives</a:t>
            </a:r>
          </a:p>
          <a:p>
            <a:pPr eaLnBrk="1" fontAlgn="auto" hangingPunct="1">
              <a:spcAft>
                <a:spcPts val="0"/>
              </a:spcAft>
              <a:defRPr/>
            </a:pPr>
            <a:r>
              <a:rPr lang="en-US" sz="2800">
                <a:solidFill>
                  <a:schemeClr val="tx1"/>
                </a:solidFill>
              </a:rPr>
              <a:t>2</a:t>
            </a:r>
            <a:r>
              <a:rPr lang="en-US" sz="2800" b="1">
                <a:solidFill>
                  <a:schemeClr val="tx1"/>
                </a:solidFill>
              </a:rPr>
              <a:t>. </a:t>
            </a:r>
            <a:r>
              <a:rPr lang="en-US" sz="2800">
                <a:solidFill>
                  <a:schemeClr val="tx1"/>
                </a:solidFill>
              </a:rPr>
              <a:t>Consider the external factors that may impact the business operations</a:t>
            </a:r>
          </a:p>
          <a:p>
            <a:pPr eaLnBrk="1" fontAlgn="auto" hangingPunct="1">
              <a:spcAft>
                <a:spcPts val="0"/>
              </a:spcAft>
              <a:defRPr/>
            </a:pPr>
            <a:r>
              <a:rPr lang="en-US" sz="2800">
                <a:solidFill>
                  <a:schemeClr val="tx1"/>
                </a:solidFill>
              </a:rPr>
              <a:t>3. Determine the types of financial statements to be analyzed fiscal or interim statements</a:t>
            </a:r>
          </a:p>
          <a:p>
            <a:pPr eaLnBrk="1" fontAlgn="auto" hangingPunct="1">
              <a:spcAft>
                <a:spcPts val="0"/>
              </a:spcAft>
              <a:defRPr/>
            </a:pPr>
            <a:r>
              <a:rPr lang="en-US" sz="2800">
                <a:solidFill>
                  <a:schemeClr val="tx1"/>
                </a:solidFill>
              </a:rPr>
              <a:t>4. Determine the Company’s methods to recognize revenues and expenses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609600" y="381000"/>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41986" name="Rectangle 2"/>
          <p:cNvSpPr>
            <a:spLocks noGrp="1" noChangeArrowheads="1"/>
          </p:cNvSpPr>
          <p:nvPr>
            <p:ph type="subTitle" idx="1"/>
          </p:nvPr>
        </p:nvSpPr>
        <p:spPr>
          <a:xfrm>
            <a:off x="304800" y="1206500"/>
            <a:ext cx="7772400" cy="4191000"/>
          </a:xfrm>
        </p:spPr>
        <p:txBody>
          <a:bodyPr rtlCol="0">
            <a:normAutofit fontScale="92500" lnSpcReduction="10000"/>
          </a:bodyPr>
          <a:lstStyle/>
          <a:p>
            <a:pPr marL="685800" indent="-685800" eaLnBrk="1" fontAlgn="auto" hangingPunct="1">
              <a:spcAft>
                <a:spcPts val="0"/>
              </a:spcAft>
              <a:defRPr/>
            </a:pPr>
            <a:r>
              <a:rPr lang="en-US" sz="2800" b="1">
                <a:solidFill>
                  <a:schemeClr val="tx1"/>
                </a:solidFill>
              </a:rPr>
              <a:t>Main factors to consider when initiating the </a:t>
            </a:r>
          </a:p>
          <a:p>
            <a:pPr marL="685800" indent="-685800" eaLnBrk="1" fontAlgn="auto" hangingPunct="1">
              <a:spcAft>
                <a:spcPts val="0"/>
              </a:spcAft>
              <a:defRPr/>
            </a:pPr>
            <a:r>
              <a:rPr lang="en-US" sz="2800" b="1">
                <a:solidFill>
                  <a:schemeClr val="tx1"/>
                </a:solidFill>
              </a:rPr>
              <a:t>analysis:</a:t>
            </a:r>
          </a:p>
          <a:p>
            <a:pPr eaLnBrk="1" fontAlgn="auto" hangingPunct="1">
              <a:spcAft>
                <a:spcPts val="0"/>
              </a:spcAft>
              <a:defRPr/>
            </a:pPr>
            <a:r>
              <a:rPr lang="en-US" sz="2800">
                <a:solidFill>
                  <a:schemeClr val="tx1"/>
                </a:solidFill>
              </a:rPr>
              <a:t>5. Consider sales volumes and trends, product/service mix, order backlogs, sales discounts, returns and allowances, seasonal trends if applicable, and cyclical factors</a:t>
            </a:r>
          </a:p>
          <a:p>
            <a:pPr eaLnBrk="1" fontAlgn="auto" hangingPunct="1">
              <a:spcAft>
                <a:spcPts val="0"/>
              </a:spcAft>
              <a:defRPr/>
            </a:pPr>
            <a:r>
              <a:rPr lang="en-US" sz="2800">
                <a:solidFill>
                  <a:schemeClr val="tx1"/>
                </a:solidFill>
              </a:rPr>
              <a:t>6. Determine cost of goods sold calculations and the method use to account for inventory</a:t>
            </a:r>
          </a:p>
          <a:p>
            <a:pPr eaLnBrk="1" fontAlgn="auto" hangingPunct="1">
              <a:spcAft>
                <a:spcPts val="0"/>
              </a:spcAft>
              <a:defRPr/>
            </a:pPr>
            <a:r>
              <a:rPr lang="en-US" sz="2800">
                <a:solidFill>
                  <a:schemeClr val="tx1"/>
                </a:solidFill>
              </a:rPr>
              <a:t>7. Recognize the difference between fixed and variable expenses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609600" y="381000"/>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400" b="1" dirty="0"/>
              <a:t>The Income Statement</a:t>
            </a:r>
            <a:r>
              <a:rPr lang="en-US" sz="2400" b="1" dirty="0">
                <a:solidFill>
                  <a:schemeClr val="tx1"/>
                </a:solidFill>
              </a:rPr>
              <a:t/>
            </a:r>
            <a:br>
              <a:rPr lang="en-US" sz="2400" b="1" dirty="0">
                <a:solidFill>
                  <a:schemeClr val="tx1"/>
                </a:solidFill>
              </a:rPr>
            </a:br>
            <a:r>
              <a:rPr lang="en-US" sz="2400" b="1" dirty="0" smtClean="0"/>
              <a:t>Module 2</a:t>
            </a:r>
            <a:endParaRPr lang="en-US" sz="2400" dirty="0"/>
          </a:p>
        </p:txBody>
      </p:sp>
      <p:sp>
        <p:nvSpPr>
          <p:cNvPr id="41986" name="Rectangle 2"/>
          <p:cNvSpPr>
            <a:spLocks noGrp="1" noChangeArrowheads="1"/>
          </p:cNvSpPr>
          <p:nvPr>
            <p:ph type="subTitle" idx="1"/>
          </p:nvPr>
        </p:nvSpPr>
        <p:spPr>
          <a:xfrm>
            <a:off x="304800" y="1206500"/>
            <a:ext cx="7772400" cy="4191000"/>
          </a:xfrm>
        </p:spPr>
        <p:txBody>
          <a:bodyPr rtlCol="0"/>
          <a:lstStyle/>
          <a:p>
            <a:pPr marL="685800" indent="-685800" eaLnBrk="1" fontAlgn="auto" hangingPunct="1">
              <a:spcAft>
                <a:spcPts val="0"/>
              </a:spcAft>
              <a:defRPr/>
            </a:pPr>
            <a:r>
              <a:rPr lang="en-US" sz="2800" b="1" dirty="0">
                <a:solidFill>
                  <a:schemeClr val="tx1"/>
                </a:solidFill>
              </a:rPr>
              <a:t>Main factors to consider when initiating the </a:t>
            </a:r>
          </a:p>
          <a:p>
            <a:pPr marL="685800" indent="-685800" eaLnBrk="1" fontAlgn="auto" hangingPunct="1">
              <a:spcAft>
                <a:spcPts val="0"/>
              </a:spcAft>
              <a:defRPr/>
            </a:pPr>
            <a:r>
              <a:rPr lang="en-US" sz="2800" b="1" dirty="0">
                <a:solidFill>
                  <a:schemeClr val="tx1"/>
                </a:solidFill>
              </a:rPr>
              <a:t>analysis:</a:t>
            </a:r>
          </a:p>
          <a:p>
            <a:pPr eaLnBrk="1" fontAlgn="auto" hangingPunct="1">
              <a:spcAft>
                <a:spcPts val="0"/>
              </a:spcAft>
              <a:defRPr/>
            </a:pPr>
            <a:r>
              <a:rPr lang="en-US" sz="2800" dirty="0">
                <a:solidFill>
                  <a:schemeClr val="tx1"/>
                </a:solidFill>
              </a:rPr>
              <a:t>8. Identify the preparer of the financial statements</a:t>
            </a:r>
          </a:p>
          <a:p>
            <a:pPr marL="514350" indent="-514350" eaLnBrk="1" fontAlgn="auto" hangingPunct="1">
              <a:spcAft>
                <a:spcPts val="0"/>
              </a:spcAft>
              <a:buAutoNum type="arabicPeriod" startAt="9"/>
              <a:defRPr/>
            </a:pPr>
            <a:r>
              <a:rPr lang="en-US" sz="2800" dirty="0" smtClean="0">
                <a:solidFill>
                  <a:schemeClr val="tx1"/>
                </a:solidFill>
              </a:rPr>
              <a:t>Taxation issues</a:t>
            </a:r>
          </a:p>
          <a:p>
            <a:pPr eaLnBrk="1" fontAlgn="auto" hangingPunct="1">
              <a:spcAft>
                <a:spcPts val="0"/>
              </a:spcAft>
              <a:defRPr/>
            </a:pPr>
            <a:endParaRPr lang="en-US" sz="28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514128" y="0"/>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200" b="1" dirty="0"/>
              <a:t>The Income Statement</a:t>
            </a:r>
            <a:r>
              <a:rPr lang="en-US" sz="3200" b="1" dirty="0">
                <a:solidFill>
                  <a:schemeClr val="tx1"/>
                </a:solidFill>
              </a:rPr>
              <a:t/>
            </a:r>
            <a:br>
              <a:rPr lang="en-US" sz="3200" b="1" dirty="0">
                <a:solidFill>
                  <a:schemeClr val="tx1"/>
                </a:solidFill>
              </a:rPr>
            </a:br>
            <a:r>
              <a:rPr lang="en-US" sz="3200" b="1" dirty="0" smtClean="0"/>
              <a:t>Module 2</a:t>
            </a:r>
            <a:endParaRPr lang="en-US" sz="3200" dirty="0"/>
          </a:p>
        </p:txBody>
      </p:sp>
      <p:sp>
        <p:nvSpPr>
          <p:cNvPr id="41986" name="Rectangle 2"/>
          <p:cNvSpPr>
            <a:spLocks noGrp="1" noChangeArrowheads="1"/>
          </p:cNvSpPr>
          <p:nvPr>
            <p:ph type="subTitle" idx="1"/>
          </p:nvPr>
        </p:nvSpPr>
        <p:spPr>
          <a:xfrm>
            <a:off x="304800" y="1016000"/>
            <a:ext cx="7772400" cy="4381500"/>
          </a:xfrm>
        </p:spPr>
        <p:txBody>
          <a:bodyPr rtlCol="0">
            <a:normAutofit fontScale="92500" lnSpcReduction="20000"/>
          </a:bodyPr>
          <a:lstStyle/>
          <a:p>
            <a:pPr marL="685800" indent="-685800" eaLnBrk="1" fontAlgn="auto" hangingPunct="1">
              <a:spcAft>
                <a:spcPts val="0"/>
              </a:spcAft>
              <a:defRPr/>
            </a:pPr>
            <a:r>
              <a:rPr lang="en-US" sz="2800" b="1">
                <a:solidFill>
                  <a:schemeClr val="tx1"/>
                </a:solidFill>
              </a:rPr>
              <a:t>CPA Opinion and review of financial statements</a:t>
            </a:r>
          </a:p>
          <a:p>
            <a:pPr marL="685800" indent="-685800" eaLnBrk="1" fontAlgn="auto" hangingPunct="1">
              <a:spcAft>
                <a:spcPts val="0"/>
              </a:spcAft>
              <a:defRPr/>
            </a:pPr>
            <a:r>
              <a:rPr lang="en-US" sz="2800" b="1">
                <a:solidFill>
                  <a:schemeClr val="tx1"/>
                </a:solidFill>
              </a:rPr>
              <a:t> footnotes before spreading:</a:t>
            </a:r>
          </a:p>
          <a:p>
            <a:pPr marL="685800" indent="-685800" eaLnBrk="1" fontAlgn="auto" hangingPunct="1">
              <a:spcAft>
                <a:spcPts val="0"/>
              </a:spcAft>
              <a:buFontTx/>
              <a:buChar char="-"/>
              <a:defRPr/>
            </a:pPr>
            <a:r>
              <a:rPr lang="en-US" sz="2800">
                <a:solidFill>
                  <a:schemeClr val="tx1"/>
                </a:solidFill>
              </a:rPr>
              <a:t>Footnotes of financial statements usually provide information regarding the basic accounting methods used by the accountants when preparing the statements</a:t>
            </a:r>
          </a:p>
          <a:p>
            <a:pPr marL="685800" indent="-685800" eaLnBrk="1" fontAlgn="auto" hangingPunct="1">
              <a:spcAft>
                <a:spcPts val="0"/>
              </a:spcAft>
              <a:buFontTx/>
              <a:buChar char="-"/>
              <a:defRPr/>
            </a:pPr>
            <a:r>
              <a:rPr lang="en-US" sz="2800">
                <a:solidFill>
                  <a:schemeClr val="tx1"/>
                </a:solidFill>
              </a:rPr>
              <a:t>Some footnotes also provide information not disclosed on the balance sheet. Income statements or cash flows.</a:t>
            </a:r>
          </a:p>
          <a:p>
            <a:pPr marL="685800" indent="-685800" eaLnBrk="1" fontAlgn="auto" hangingPunct="1">
              <a:spcAft>
                <a:spcPts val="0"/>
              </a:spcAft>
              <a:buFontTx/>
              <a:buChar char="-"/>
              <a:defRPr/>
            </a:pPr>
            <a:r>
              <a:rPr lang="en-US" sz="2800">
                <a:solidFill>
                  <a:schemeClr val="tx1"/>
                </a:solidFill>
              </a:rPr>
              <a:t>This information may be associated to  potential lawsuits, and events that may take place after the financial statements were prepared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609600" y="381000"/>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41986" name="Rectangle 2"/>
          <p:cNvSpPr>
            <a:spLocks noGrp="1" noChangeArrowheads="1"/>
          </p:cNvSpPr>
          <p:nvPr>
            <p:ph type="subTitle" idx="1"/>
          </p:nvPr>
        </p:nvSpPr>
        <p:spPr>
          <a:xfrm>
            <a:off x="381000" y="1016000"/>
            <a:ext cx="7772400" cy="4381500"/>
          </a:xfrm>
        </p:spPr>
        <p:txBody>
          <a:bodyPr rtlCol="0">
            <a:normAutofit fontScale="92500" lnSpcReduction="10000"/>
          </a:bodyPr>
          <a:lstStyle/>
          <a:p>
            <a:pPr eaLnBrk="1" fontAlgn="auto" hangingPunct="1">
              <a:spcAft>
                <a:spcPts val="0"/>
              </a:spcAft>
              <a:defRPr/>
            </a:pPr>
            <a:r>
              <a:rPr lang="en-US" sz="2800" b="1">
                <a:solidFill>
                  <a:schemeClr val="tx1"/>
                </a:solidFill>
              </a:rPr>
              <a:t>The Company’s type of business and management objectives:</a:t>
            </a:r>
          </a:p>
          <a:p>
            <a:pPr marL="457200" indent="-457200" eaLnBrk="1" fontAlgn="auto" hangingPunct="1">
              <a:spcAft>
                <a:spcPts val="0"/>
              </a:spcAft>
              <a:buFontTx/>
              <a:buChar char="-"/>
              <a:defRPr/>
            </a:pPr>
            <a:r>
              <a:rPr lang="en-US" sz="2800">
                <a:solidFill>
                  <a:schemeClr val="tx1"/>
                </a:solidFill>
              </a:rPr>
              <a:t>Financial indicators and accounts for manufacturers, wholesalers, retailers and service companies  are different.</a:t>
            </a:r>
          </a:p>
          <a:p>
            <a:pPr marL="457200" indent="-457200" eaLnBrk="1" fontAlgn="auto" hangingPunct="1">
              <a:spcAft>
                <a:spcPts val="0"/>
              </a:spcAft>
              <a:buFontTx/>
              <a:buChar char="-"/>
              <a:defRPr/>
            </a:pPr>
            <a:r>
              <a:rPr lang="en-US" sz="2800">
                <a:solidFill>
                  <a:schemeClr val="tx1"/>
                </a:solidFill>
              </a:rPr>
              <a:t>Manufacturers usually have a high fixed cost structure and usually profits are slim</a:t>
            </a:r>
          </a:p>
          <a:p>
            <a:pPr marL="457200" indent="-457200" eaLnBrk="1" fontAlgn="auto" hangingPunct="1">
              <a:spcAft>
                <a:spcPts val="0"/>
              </a:spcAft>
              <a:buFontTx/>
              <a:buChar char="-"/>
              <a:defRPr/>
            </a:pPr>
            <a:r>
              <a:rPr lang="en-US" sz="2800">
                <a:solidFill>
                  <a:schemeClr val="tx1"/>
                </a:solidFill>
              </a:rPr>
              <a:t>Wholesalers maintain a large volume of inventory at high prices. If these costs are not adequately managed through a strict control of operating expenses, profits could be impacted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609600" y="381000"/>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41986" name="Rectangle 2"/>
          <p:cNvSpPr>
            <a:spLocks noGrp="1" noChangeArrowheads="1"/>
          </p:cNvSpPr>
          <p:nvPr>
            <p:ph type="subTitle" idx="1"/>
          </p:nvPr>
        </p:nvSpPr>
        <p:spPr>
          <a:xfrm>
            <a:off x="304800" y="1016000"/>
            <a:ext cx="7772400" cy="4381500"/>
          </a:xfrm>
        </p:spPr>
        <p:txBody>
          <a:bodyPr rtlCol="0">
            <a:normAutofit fontScale="92500"/>
          </a:bodyPr>
          <a:lstStyle/>
          <a:p>
            <a:pPr eaLnBrk="1" fontAlgn="auto" hangingPunct="1">
              <a:spcAft>
                <a:spcPts val="0"/>
              </a:spcAft>
              <a:defRPr/>
            </a:pPr>
            <a:r>
              <a:rPr lang="en-US" sz="2800" b="1">
                <a:solidFill>
                  <a:schemeClr val="tx1"/>
                </a:solidFill>
              </a:rPr>
              <a:t>The Company’s type of business and management objectives:</a:t>
            </a:r>
          </a:p>
          <a:p>
            <a:pPr marL="457200" indent="-457200" eaLnBrk="1" fontAlgn="auto" hangingPunct="1">
              <a:spcAft>
                <a:spcPts val="0"/>
              </a:spcAft>
              <a:buFontTx/>
              <a:buChar char="-"/>
              <a:defRPr/>
            </a:pPr>
            <a:r>
              <a:rPr lang="en-US" sz="2800">
                <a:solidFill>
                  <a:schemeClr val="tx1"/>
                </a:solidFill>
              </a:rPr>
              <a:t>Changes in the Company’s business strategy may impact financial results in both the income statement and the balance sheet.</a:t>
            </a:r>
          </a:p>
          <a:p>
            <a:pPr marL="457200" indent="-457200" eaLnBrk="1" fontAlgn="auto" hangingPunct="1">
              <a:spcAft>
                <a:spcPts val="0"/>
              </a:spcAft>
              <a:buFontTx/>
              <a:buChar char="-"/>
              <a:defRPr/>
            </a:pPr>
            <a:r>
              <a:rPr lang="en-US" sz="2800" b="1">
                <a:solidFill>
                  <a:schemeClr val="tx1"/>
                </a:solidFill>
              </a:rPr>
              <a:t>External Factors: </a:t>
            </a:r>
            <a:r>
              <a:rPr lang="en-US" sz="2800">
                <a:solidFill>
                  <a:schemeClr val="tx1"/>
                </a:solidFill>
              </a:rPr>
              <a:t>Competitive, regulatory and economic conditions may impact the Company’s income statement.</a:t>
            </a:r>
          </a:p>
          <a:p>
            <a:pPr marL="457200" indent="-457200" eaLnBrk="1" fontAlgn="auto" hangingPunct="1">
              <a:spcAft>
                <a:spcPts val="0"/>
              </a:spcAft>
              <a:buFontTx/>
              <a:buChar char="-"/>
              <a:defRPr/>
            </a:pPr>
            <a:r>
              <a:rPr lang="en-US" sz="2800">
                <a:solidFill>
                  <a:schemeClr val="tx1"/>
                </a:solidFill>
              </a:rPr>
              <a:t>Some examples include changes in tax and environmental laws and changes in import quotas.</a:t>
            </a:r>
          </a:p>
          <a:p>
            <a:pPr marL="457200" indent="-457200" eaLnBrk="1" fontAlgn="auto" hangingPunct="1">
              <a:spcAft>
                <a:spcPts val="0"/>
              </a:spcAft>
              <a:buFontTx/>
              <a:buChar char="-"/>
              <a:defRPr/>
            </a:pPr>
            <a:endParaRPr lang="en-US" sz="2800" b="1">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ctrTitle"/>
          </p:nvPr>
        </p:nvSpPr>
        <p:spPr>
          <a:xfrm>
            <a:off x="381000" y="23813"/>
            <a:ext cx="7772400" cy="1460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600" dirty="0"/>
              <a:t> </a:t>
            </a: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179202" name="Rectangle 2"/>
          <p:cNvSpPr>
            <a:spLocks noGrp="1" noChangeArrowheads="1"/>
          </p:cNvSpPr>
          <p:nvPr>
            <p:ph type="subTitle" idx="1"/>
          </p:nvPr>
        </p:nvSpPr>
        <p:spPr>
          <a:xfrm>
            <a:off x="381000" y="1587500"/>
            <a:ext cx="7924800" cy="3111500"/>
          </a:xfrm>
        </p:spPr>
        <p:txBody>
          <a:bodyPr rtlCol="0"/>
          <a:lstStyle/>
          <a:p>
            <a:pPr eaLnBrk="1" fontAlgn="auto" hangingPunct="1">
              <a:spcAft>
                <a:spcPts val="0"/>
              </a:spcAft>
              <a:defRPr/>
            </a:pPr>
            <a:r>
              <a:rPr lang="en-US" sz="3200" b="1">
                <a:solidFill>
                  <a:schemeClr val="tx1"/>
                </a:solidFill>
              </a:rPr>
              <a:t>The Income Statement</a:t>
            </a:r>
            <a:endParaRPr lang="en-US" sz="3200">
              <a:solidFill>
                <a:schemeClr val="tx1"/>
              </a:solidFill>
            </a:endParaRPr>
          </a:p>
          <a:p>
            <a:pPr eaLnBrk="1" fontAlgn="auto" hangingPunct="1">
              <a:spcAft>
                <a:spcPts val="0"/>
              </a:spcAft>
              <a:defRPr/>
            </a:pPr>
            <a:r>
              <a:rPr lang="en-US" sz="3200" b="1">
                <a:solidFill>
                  <a:schemeClr val="tx1"/>
                </a:solidFill>
              </a:rPr>
              <a:t>Common Sizing Analysis:</a:t>
            </a:r>
          </a:p>
          <a:p>
            <a:pPr eaLnBrk="1" fontAlgn="auto" hangingPunct="1">
              <a:spcAft>
                <a:spcPts val="0"/>
              </a:spcAft>
              <a:buFontTx/>
              <a:buChar char="•"/>
              <a:defRPr/>
            </a:pPr>
            <a:r>
              <a:rPr lang="en-US" sz="2400">
                <a:solidFill>
                  <a:schemeClr val="tx1"/>
                </a:solidFill>
              </a:rPr>
              <a:t> When spreading the statement and as a resource for the analysis the numbers are common-sized</a:t>
            </a:r>
          </a:p>
          <a:p>
            <a:pPr eaLnBrk="1" fontAlgn="auto" hangingPunct="1">
              <a:spcAft>
                <a:spcPts val="0"/>
              </a:spcAft>
              <a:buFontTx/>
              <a:buChar char="•"/>
              <a:defRPr/>
            </a:pPr>
            <a:r>
              <a:rPr lang="en-US" sz="2400">
                <a:solidFill>
                  <a:schemeClr val="tx1"/>
                </a:solidFill>
              </a:rPr>
              <a:t>Common-sizing in the income statement is expressing every line item on the income statement as a percentage of net sales</a:t>
            </a:r>
          </a:p>
          <a:p>
            <a:pPr eaLnBrk="1" fontAlgn="auto" hangingPunct="1">
              <a:spcAft>
                <a:spcPts val="0"/>
              </a:spcAft>
              <a:buFontTx/>
              <a:buNone/>
              <a:defRPr/>
            </a:pPr>
            <a:endParaRPr lang="en-US" sz="2400" b="1" i="1"/>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ctrTitle"/>
          </p:nvPr>
        </p:nvSpPr>
        <p:spPr>
          <a:xfrm>
            <a:off x="685800" y="190500"/>
            <a:ext cx="7772400" cy="1460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600" dirty="0"/>
              <a:t> </a:t>
            </a: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179202" name="Rectangle 2"/>
          <p:cNvSpPr>
            <a:spLocks noGrp="1" noChangeArrowheads="1"/>
          </p:cNvSpPr>
          <p:nvPr>
            <p:ph type="subTitle" idx="1"/>
          </p:nvPr>
        </p:nvSpPr>
        <p:spPr>
          <a:xfrm>
            <a:off x="381000" y="1587500"/>
            <a:ext cx="7924800" cy="3111500"/>
          </a:xfrm>
        </p:spPr>
        <p:txBody>
          <a:bodyPr rtlCol="0"/>
          <a:lstStyle/>
          <a:p>
            <a:pPr eaLnBrk="1" fontAlgn="auto" hangingPunct="1">
              <a:spcAft>
                <a:spcPts val="0"/>
              </a:spcAft>
              <a:defRPr/>
            </a:pPr>
            <a:r>
              <a:rPr lang="en-US" sz="3200" b="1">
                <a:solidFill>
                  <a:schemeClr val="tx1"/>
                </a:solidFill>
              </a:rPr>
              <a:t>The Income Statement</a:t>
            </a:r>
            <a:endParaRPr lang="en-US" sz="3200">
              <a:solidFill>
                <a:schemeClr val="tx1"/>
              </a:solidFill>
            </a:endParaRPr>
          </a:p>
          <a:p>
            <a:pPr eaLnBrk="1" fontAlgn="auto" hangingPunct="1">
              <a:spcAft>
                <a:spcPts val="0"/>
              </a:spcAft>
              <a:defRPr/>
            </a:pPr>
            <a:r>
              <a:rPr lang="en-US" sz="3200" b="1">
                <a:solidFill>
                  <a:schemeClr val="tx1"/>
                </a:solidFill>
              </a:rPr>
              <a:t>Common Sizing Analysis:</a:t>
            </a:r>
          </a:p>
          <a:p>
            <a:pPr eaLnBrk="1" fontAlgn="auto" hangingPunct="1">
              <a:spcAft>
                <a:spcPts val="0"/>
              </a:spcAft>
              <a:buFontTx/>
              <a:buChar char="•"/>
              <a:defRPr/>
            </a:pPr>
            <a:r>
              <a:rPr lang="en-US" sz="2400">
                <a:solidFill>
                  <a:schemeClr val="tx1"/>
                </a:solidFill>
              </a:rPr>
              <a:t> When financial statement are common sized, the assessment process in terms of determining financial trends is easier for the financial analyst reviewing a Borrower.</a:t>
            </a:r>
          </a:p>
          <a:p>
            <a:pPr eaLnBrk="1" fontAlgn="auto" hangingPunct="1">
              <a:spcAft>
                <a:spcPts val="0"/>
              </a:spcAft>
              <a:buFontTx/>
              <a:buChar char="•"/>
              <a:defRPr/>
            </a:pPr>
            <a:endParaRPr lang="en-US" sz="2400">
              <a:solidFill>
                <a:schemeClr val="tx1"/>
              </a:solidFill>
            </a:endParaRPr>
          </a:p>
          <a:p>
            <a:pPr eaLnBrk="1" fontAlgn="auto" hangingPunct="1">
              <a:spcAft>
                <a:spcPts val="0"/>
              </a:spcAft>
              <a:buFontTx/>
              <a:buNone/>
              <a:defRPr/>
            </a:pPr>
            <a:endParaRPr lang="en-US" sz="2400" b="1" i="1"/>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ctrTitle"/>
          </p:nvPr>
        </p:nvSpPr>
        <p:spPr>
          <a:xfrm>
            <a:off x="685800" y="190500"/>
            <a:ext cx="7772400" cy="1460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600" dirty="0"/>
              <a:t> </a:t>
            </a: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179202" name="Rectangle 2"/>
          <p:cNvSpPr>
            <a:spLocks noGrp="1" noChangeArrowheads="1"/>
          </p:cNvSpPr>
          <p:nvPr>
            <p:ph type="subTitle" idx="1"/>
          </p:nvPr>
        </p:nvSpPr>
        <p:spPr>
          <a:xfrm>
            <a:off x="381000" y="1587500"/>
            <a:ext cx="7924800" cy="3111500"/>
          </a:xfrm>
        </p:spPr>
        <p:txBody>
          <a:bodyPr rtlCol="0"/>
          <a:lstStyle/>
          <a:p>
            <a:pPr eaLnBrk="1" fontAlgn="auto" hangingPunct="1">
              <a:spcAft>
                <a:spcPts val="0"/>
              </a:spcAft>
              <a:defRPr/>
            </a:pPr>
            <a:r>
              <a:rPr lang="en-US" sz="3200" b="1" dirty="0">
                <a:solidFill>
                  <a:schemeClr val="tx1"/>
                </a:solidFill>
              </a:rPr>
              <a:t>The Income Statement</a:t>
            </a:r>
            <a:endParaRPr lang="en-US" sz="3200" dirty="0">
              <a:solidFill>
                <a:schemeClr val="tx1"/>
              </a:solidFill>
            </a:endParaRPr>
          </a:p>
          <a:p>
            <a:pPr eaLnBrk="1" fontAlgn="auto" hangingPunct="1">
              <a:spcAft>
                <a:spcPts val="0"/>
              </a:spcAft>
              <a:defRPr/>
            </a:pPr>
            <a:r>
              <a:rPr lang="en-US" sz="3200" b="1" dirty="0" smtClean="0">
                <a:solidFill>
                  <a:schemeClr val="tx1"/>
                </a:solidFill>
              </a:rPr>
              <a:t>Trend and Comparative </a:t>
            </a:r>
            <a:r>
              <a:rPr lang="en-US" sz="3200" b="1" dirty="0">
                <a:solidFill>
                  <a:schemeClr val="tx1"/>
                </a:solidFill>
              </a:rPr>
              <a:t>Analysis:</a:t>
            </a:r>
          </a:p>
          <a:p>
            <a:pPr eaLnBrk="1" fontAlgn="auto" hangingPunct="1">
              <a:spcAft>
                <a:spcPts val="0"/>
              </a:spcAft>
              <a:buFontTx/>
              <a:buChar char="•"/>
              <a:defRPr/>
            </a:pPr>
            <a:r>
              <a:rPr lang="en-US" sz="2400" dirty="0" smtClean="0">
                <a:solidFill>
                  <a:schemeClr val="tx1"/>
                </a:solidFill>
              </a:rPr>
              <a:t>A good indicator of the Company’s performance is the change in major financial indicators in the income statement over several years.</a:t>
            </a:r>
          </a:p>
          <a:p>
            <a:pPr eaLnBrk="1" fontAlgn="auto" hangingPunct="1">
              <a:spcAft>
                <a:spcPts val="0"/>
              </a:spcAft>
              <a:buFontTx/>
              <a:buChar char="•"/>
              <a:defRPr/>
            </a:pPr>
            <a:r>
              <a:rPr lang="en-US" sz="2400" dirty="0" smtClean="0">
                <a:solidFill>
                  <a:schemeClr val="tx1"/>
                </a:solidFill>
              </a:rPr>
              <a:t>Revenues on the income statement for example, should be compared with current sales, sales in previous periods  and competitors sales growth.</a:t>
            </a:r>
            <a:endParaRPr lang="en-US" sz="2400" dirty="0">
              <a:solidFill>
                <a:schemeClr val="tx1"/>
              </a:solidFill>
            </a:endParaRPr>
          </a:p>
          <a:p>
            <a:pPr eaLnBrk="1" fontAlgn="auto" hangingPunct="1">
              <a:spcAft>
                <a:spcPts val="0"/>
              </a:spcAft>
              <a:buFontTx/>
              <a:buChar char="•"/>
              <a:defRPr/>
            </a:pPr>
            <a:endParaRPr lang="en-US" sz="2400" dirty="0">
              <a:solidFill>
                <a:schemeClr val="tx1"/>
              </a:solidFill>
            </a:endParaRPr>
          </a:p>
          <a:p>
            <a:pPr eaLnBrk="1" fontAlgn="auto" hangingPunct="1">
              <a:spcAft>
                <a:spcPts val="0"/>
              </a:spcAft>
              <a:buFontTx/>
              <a:buNone/>
              <a:defRPr/>
            </a:pPr>
            <a:endParaRPr lang="en-US" sz="2400" b="1" i="1" dirty="0"/>
          </a:p>
          <a:p>
            <a:pPr eaLnBrk="1" fontAlgn="auto" hangingPunct="1">
              <a:spcAft>
                <a:spcPts val="0"/>
              </a:spcAft>
              <a:defRPr/>
            </a:pPr>
            <a:endParaRPr lang="en-US" sz="3200" b="1" i="1" dirty="0"/>
          </a:p>
          <a:p>
            <a:pPr eaLnBrk="1" fontAlgn="auto" hangingPunct="1">
              <a:spcAft>
                <a:spcPts val="0"/>
              </a:spcAft>
              <a:defRPr/>
            </a:pPr>
            <a:endParaRPr lang="en-US" b="1" dirty="0"/>
          </a:p>
        </p:txBody>
      </p:sp>
    </p:spTree>
    <p:extLst>
      <p:ext uri="{BB962C8B-B14F-4D97-AF65-F5344CB8AC3E}">
        <p14:creationId xmlns:p14="http://schemas.microsoft.com/office/powerpoint/2010/main" val="4124343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ctrTitle"/>
          </p:nvPr>
        </p:nvSpPr>
        <p:spPr>
          <a:xfrm>
            <a:off x="685800" y="190500"/>
            <a:ext cx="7772400" cy="1460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600" dirty="0"/>
              <a:t> </a:t>
            </a: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179202" name="Rectangle 2"/>
          <p:cNvSpPr>
            <a:spLocks noGrp="1" noChangeArrowheads="1"/>
          </p:cNvSpPr>
          <p:nvPr>
            <p:ph type="subTitle" idx="1"/>
          </p:nvPr>
        </p:nvSpPr>
        <p:spPr>
          <a:xfrm>
            <a:off x="381000" y="1587500"/>
            <a:ext cx="7924800" cy="3111500"/>
          </a:xfrm>
        </p:spPr>
        <p:txBody>
          <a:bodyPr rtlCol="0"/>
          <a:lstStyle/>
          <a:p>
            <a:pPr eaLnBrk="1" fontAlgn="auto" hangingPunct="1">
              <a:spcAft>
                <a:spcPts val="0"/>
              </a:spcAft>
              <a:defRPr/>
            </a:pPr>
            <a:r>
              <a:rPr lang="en-US" sz="3200" b="1" dirty="0">
                <a:solidFill>
                  <a:schemeClr val="tx1"/>
                </a:solidFill>
              </a:rPr>
              <a:t>The Income Statement</a:t>
            </a:r>
            <a:endParaRPr lang="en-US" sz="3200" dirty="0">
              <a:solidFill>
                <a:schemeClr val="tx1"/>
              </a:solidFill>
            </a:endParaRPr>
          </a:p>
          <a:p>
            <a:pPr eaLnBrk="1" fontAlgn="auto" hangingPunct="1">
              <a:spcAft>
                <a:spcPts val="0"/>
              </a:spcAft>
              <a:defRPr/>
            </a:pPr>
            <a:r>
              <a:rPr lang="en-US" sz="3200" b="1" dirty="0" smtClean="0">
                <a:solidFill>
                  <a:schemeClr val="tx1"/>
                </a:solidFill>
              </a:rPr>
              <a:t>Trend and Comparative </a:t>
            </a:r>
            <a:r>
              <a:rPr lang="en-US" sz="3200" b="1" dirty="0">
                <a:solidFill>
                  <a:schemeClr val="tx1"/>
                </a:solidFill>
              </a:rPr>
              <a:t>Analysis:</a:t>
            </a:r>
          </a:p>
          <a:p>
            <a:pPr eaLnBrk="1" fontAlgn="auto" hangingPunct="1">
              <a:spcAft>
                <a:spcPts val="0"/>
              </a:spcAft>
              <a:buFontTx/>
              <a:buChar char="•"/>
              <a:defRPr/>
            </a:pPr>
            <a:r>
              <a:rPr lang="en-US" sz="2400" dirty="0" smtClean="0">
                <a:solidFill>
                  <a:schemeClr val="tx1"/>
                </a:solidFill>
              </a:rPr>
              <a:t>Comparison of financial results against previous is called “</a:t>
            </a:r>
            <a:r>
              <a:rPr lang="en-US" sz="2400" b="1" i="1" dirty="0" smtClean="0">
                <a:solidFill>
                  <a:schemeClr val="tx1"/>
                </a:solidFill>
              </a:rPr>
              <a:t>trend analysis</a:t>
            </a:r>
            <a:r>
              <a:rPr lang="en-US" sz="2400" dirty="0" smtClean="0">
                <a:solidFill>
                  <a:schemeClr val="tx1"/>
                </a:solidFill>
              </a:rPr>
              <a:t>”.</a:t>
            </a:r>
          </a:p>
          <a:p>
            <a:pPr eaLnBrk="1" fontAlgn="auto" hangingPunct="1">
              <a:spcAft>
                <a:spcPts val="0"/>
              </a:spcAft>
              <a:buFontTx/>
              <a:buChar char="•"/>
              <a:defRPr/>
            </a:pPr>
            <a:r>
              <a:rPr lang="en-US" sz="2400" dirty="0" smtClean="0">
                <a:solidFill>
                  <a:schemeClr val="tx1"/>
                </a:solidFill>
              </a:rPr>
              <a:t>When major financial indicators in the income statement are compared  to companies in the same industry during the same period is called “</a:t>
            </a:r>
            <a:r>
              <a:rPr lang="en-US" sz="2400" b="1" i="1" dirty="0" smtClean="0">
                <a:solidFill>
                  <a:schemeClr val="tx1"/>
                </a:solidFill>
              </a:rPr>
              <a:t>comparative analysis</a:t>
            </a:r>
            <a:r>
              <a:rPr lang="en-US" sz="2400" dirty="0" smtClean="0">
                <a:solidFill>
                  <a:schemeClr val="tx1"/>
                </a:solidFill>
              </a:rPr>
              <a:t>”</a:t>
            </a:r>
            <a:endParaRPr lang="en-US" sz="2400" dirty="0">
              <a:solidFill>
                <a:schemeClr val="tx1"/>
              </a:solidFill>
            </a:endParaRPr>
          </a:p>
          <a:p>
            <a:pPr eaLnBrk="1" fontAlgn="auto" hangingPunct="1">
              <a:spcAft>
                <a:spcPts val="0"/>
              </a:spcAft>
              <a:buFontTx/>
              <a:buChar char="•"/>
              <a:defRPr/>
            </a:pPr>
            <a:endParaRPr lang="en-US" sz="2400" dirty="0">
              <a:solidFill>
                <a:schemeClr val="tx1"/>
              </a:solidFill>
            </a:endParaRPr>
          </a:p>
          <a:p>
            <a:pPr eaLnBrk="1" fontAlgn="auto" hangingPunct="1">
              <a:spcAft>
                <a:spcPts val="0"/>
              </a:spcAft>
              <a:buFontTx/>
              <a:buNone/>
              <a:defRPr/>
            </a:pPr>
            <a:endParaRPr lang="en-US" sz="2400" b="1" i="1" dirty="0"/>
          </a:p>
          <a:p>
            <a:pPr eaLnBrk="1" fontAlgn="auto" hangingPunct="1">
              <a:spcAft>
                <a:spcPts val="0"/>
              </a:spcAft>
              <a:defRPr/>
            </a:pPr>
            <a:endParaRPr lang="en-US" sz="3200" b="1" i="1" dirty="0"/>
          </a:p>
          <a:p>
            <a:pPr eaLnBrk="1" fontAlgn="auto" hangingPunct="1">
              <a:spcAft>
                <a:spcPts val="0"/>
              </a:spcAft>
              <a:defRPr/>
            </a:pPr>
            <a:endParaRPr lang="en-US" b="1" dirty="0"/>
          </a:p>
        </p:txBody>
      </p:sp>
    </p:spTree>
    <p:extLst>
      <p:ext uri="{BB962C8B-B14F-4D97-AF65-F5344CB8AC3E}">
        <p14:creationId xmlns:p14="http://schemas.microsoft.com/office/powerpoint/2010/main" val="400837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09600" y="381000"/>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600" dirty="0"/>
              <a:t>The Income Statement</a:t>
            </a:r>
            <a:r>
              <a:rPr lang="en-US" sz="3600" dirty="0">
                <a:solidFill>
                  <a:schemeClr val="tx1"/>
                </a:solidFill>
              </a:rPr>
              <a:t/>
            </a:r>
            <a:br>
              <a:rPr lang="en-US" sz="3600" dirty="0">
                <a:solidFill>
                  <a:schemeClr val="tx1"/>
                </a:solidFill>
              </a:rPr>
            </a:br>
            <a:r>
              <a:rPr lang="en-US" sz="3600" dirty="0" smtClean="0"/>
              <a:t>Module 2</a:t>
            </a:r>
            <a:endParaRPr lang="en-US" sz="3600" dirty="0"/>
          </a:p>
        </p:txBody>
      </p:sp>
      <p:sp>
        <p:nvSpPr>
          <p:cNvPr id="2051" name="Rectangle 3"/>
          <p:cNvSpPr>
            <a:spLocks noGrp="1" noChangeArrowheads="1"/>
          </p:cNvSpPr>
          <p:nvPr>
            <p:ph type="subTitle" idx="1"/>
          </p:nvPr>
        </p:nvSpPr>
        <p:spPr>
          <a:xfrm>
            <a:off x="381000" y="1968500"/>
            <a:ext cx="7924800" cy="3111500"/>
          </a:xfrm>
        </p:spPr>
        <p:txBody>
          <a:bodyPr rtlCol="0">
            <a:normAutofit lnSpcReduction="10000"/>
          </a:bodyPr>
          <a:lstStyle/>
          <a:p>
            <a:pPr eaLnBrk="1" fontAlgn="auto" hangingPunct="1">
              <a:spcAft>
                <a:spcPts val="0"/>
              </a:spcAft>
              <a:defRPr/>
            </a:pPr>
            <a:r>
              <a:rPr lang="en-US" sz="3200" b="1"/>
              <a:t>Learning Objectives:</a:t>
            </a:r>
          </a:p>
          <a:p>
            <a:pPr eaLnBrk="1" fontAlgn="auto" hangingPunct="1">
              <a:spcAft>
                <a:spcPts val="0"/>
              </a:spcAft>
              <a:defRPr/>
            </a:pPr>
            <a:r>
              <a:rPr lang="en-US" sz="2400" b="1"/>
              <a:t>After the completion of this Module  you will be able to :</a:t>
            </a:r>
          </a:p>
          <a:p>
            <a:pPr marL="342900" indent="-342900" eaLnBrk="1" fontAlgn="auto" hangingPunct="1">
              <a:spcAft>
                <a:spcPts val="0"/>
              </a:spcAft>
              <a:buFontTx/>
              <a:buChar char="-"/>
              <a:defRPr/>
            </a:pPr>
            <a:r>
              <a:rPr lang="en-US" sz="1800"/>
              <a:t>Describe the basic components of the Income Statement</a:t>
            </a:r>
          </a:p>
          <a:p>
            <a:pPr marL="342900" indent="-342900" eaLnBrk="1" fontAlgn="auto" hangingPunct="1">
              <a:spcAft>
                <a:spcPts val="0"/>
              </a:spcAft>
              <a:buFontTx/>
              <a:buChar char="-"/>
              <a:defRPr/>
            </a:pPr>
            <a:r>
              <a:rPr lang="en-US" sz="1800"/>
              <a:t>Learn the concept of common sizing financial statements</a:t>
            </a:r>
          </a:p>
          <a:p>
            <a:pPr marL="342900" indent="-342900" eaLnBrk="1" fontAlgn="auto" hangingPunct="1">
              <a:spcAft>
                <a:spcPts val="0"/>
              </a:spcAft>
              <a:buFontTx/>
              <a:buChar char="-"/>
              <a:defRPr/>
            </a:pPr>
            <a:r>
              <a:rPr lang="en-US" sz="1800"/>
              <a:t>Identify factors that impact revenue analysis</a:t>
            </a:r>
          </a:p>
          <a:p>
            <a:pPr marL="342900" indent="-342900" eaLnBrk="1" fontAlgn="auto" hangingPunct="1">
              <a:spcAft>
                <a:spcPts val="0"/>
              </a:spcAft>
              <a:buFontTx/>
              <a:buChar char="-"/>
              <a:defRPr/>
            </a:pPr>
            <a:r>
              <a:rPr lang="en-US" sz="1800"/>
              <a:t>Differentiate between expenses associated to cost of goods sold, operating expenses and other income and expense items that impact financial analysis</a:t>
            </a:r>
          </a:p>
          <a:p>
            <a:pPr marL="342900" indent="-342900" eaLnBrk="1" fontAlgn="auto" hangingPunct="1">
              <a:spcAft>
                <a:spcPts val="0"/>
              </a:spcAft>
              <a:buFontTx/>
              <a:buChar char="-"/>
              <a:defRPr/>
            </a:pPr>
            <a:r>
              <a:rPr lang="en-US" sz="1800"/>
              <a:t>Explain the concepts of trend. Break-even and  comparative analysis</a:t>
            </a:r>
          </a:p>
          <a:p>
            <a:pPr lvl="1" eaLnBrk="1" fontAlgn="auto" hangingPunct="1">
              <a:spcAft>
                <a:spcPts val="0"/>
              </a:spcAft>
              <a:buFontTx/>
              <a:buNone/>
              <a:defRPr/>
            </a:pPr>
            <a:r>
              <a:rPr lang="en-US" sz="180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600" dirty="0"/>
              <a:t> </a:t>
            </a: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189442" name="Rectangle 2"/>
          <p:cNvSpPr>
            <a:spLocks noGrp="1" noChangeArrowheads="1"/>
          </p:cNvSpPr>
          <p:nvPr>
            <p:ph type="subTitle" idx="1"/>
          </p:nvPr>
        </p:nvSpPr>
        <p:spPr>
          <a:xfrm>
            <a:off x="152400" y="1841500"/>
            <a:ext cx="7924800" cy="3111500"/>
          </a:xfrm>
        </p:spPr>
        <p:txBody>
          <a:bodyPr rtlCol="0"/>
          <a:lstStyle/>
          <a:p>
            <a:pPr eaLnBrk="1" fontAlgn="auto" hangingPunct="1">
              <a:spcAft>
                <a:spcPts val="0"/>
              </a:spcAft>
              <a:defRPr/>
            </a:pPr>
            <a:r>
              <a:rPr lang="en-US" sz="2800" b="1">
                <a:solidFill>
                  <a:schemeClr val="tx1"/>
                </a:solidFill>
              </a:rPr>
              <a:t>The Income Statement</a:t>
            </a:r>
            <a:endParaRPr lang="en-US" sz="2800">
              <a:solidFill>
                <a:schemeClr val="tx1"/>
              </a:solidFill>
            </a:endParaRPr>
          </a:p>
          <a:p>
            <a:pPr eaLnBrk="1" fontAlgn="auto" hangingPunct="1">
              <a:spcAft>
                <a:spcPts val="0"/>
              </a:spcAft>
              <a:defRPr/>
            </a:pPr>
            <a:r>
              <a:rPr lang="en-US" sz="2800" b="1">
                <a:solidFill>
                  <a:schemeClr val="tx1"/>
                </a:solidFill>
              </a:rPr>
              <a:t>Revenue Analysis:</a:t>
            </a:r>
          </a:p>
          <a:p>
            <a:pPr eaLnBrk="1" fontAlgn="auto" hangingPunct="1">
              <a:spcAft>
                <a:spcPts val="0"/>
              </a:spcAft>
              <a:buFontTx/>
              <a:buNone/>
              <a:defRPr/>
            </a:pPr>
            <a:r>
              <a:rPr lang="en-US" sz="2800" b="1">
                <a:solidFill>
                  <a:schemeClr val="tx1"/>
                </a:solidFill>
              </a:rPr>
              <a:t>Formula: </a:t>
            </a:r>
            <a:r>
              <a:rPr lang="en-US" sz="2400" u="sng">
                <a:solidFill>
                  <a:schemeClr val="tx1"/>
                </a:solidFill>
              </a:rPr>
              <a:t>Each income statement line item </a:t>
            </a:r>
            <a:r>
              <a:rPr lang="en-US" sz="2400">
                <a:solidFill>
                  <a:schemeClr val="tx1"/>
                </a:solidFill>
              </a:rPr>
              <a:t>X 100 = %</a:t>
            </a:r>
            <a:endParaRPr lang="en-US" sz="2800" b="1" u="sng">
              <a:solidFill>
                <a:schemeClr val="tx1"/>
              </a:solidFill>
            </a:endParaRPr>
          </a:p>
          <a:p>
            <a:pPr eaLnBrk="1" fontAlgn="auto" hangingPunct="1">
              <a:spcAft>
                <a:spcPts val="0"/>
              </a:spcAft>
              <a:buFontTx/>
              <a:buNone/>
              <a:defRPr/>
            </a:pPr>
            <a:r>
              <a:rPr lang="en-US" sz="2800">
                <a:solidFill>
                  <a:schemeClr val="tx1"/>
                </a:solidFill>
              </a:rPr>
              <a:t>			</a:t>
            </a:r>
            <a:r>
              <a:rPr lang="en-US" sz="2400">
                <a:solidFill>
                  <a:schemeClr val="tx1"/>
                </a:solidFill>
              </a:rPr>
              <a:t>Net Sales</a:t>
            </a:r>
            <a:endParaRPr lang="en-US" sz="2400"/>
          </a:p>
          <a:p>
            <a:pPr eaLnBrk="1" fontAlgn="auto" hangingPunct="1">
              <a:spcAft>
                <a:spcPts val="0"/>
              </a:spcAft>
              <a:defRPr/>
            </a:pPr>
            <a:endParaRPr lang="en-US" sz="40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609600" y="381000"/>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41986" name="Rectangle 2"/>
          <p:cNvSpPr>
            <a:spLocks noGrp="1" noChangeArrowheads="1"/>
          </p:cNvSpPr>
          <p:nvPr>
            <p:ph type="subTitle" idx="1"/>
          </p:nvPr>
        </p:nvSpPr>
        <p:spPr>
          <a:xfrm>
            <a:off x="304800" y="1016000"/>
            <a:ext cx="7772400" cy="4381500"/>
          </a:xfrm>
        </p:spPr>
        <p:txBody>
          <a:bodyPr rtlCol="0"/>
          <a:lstStyle/>
          <a:p>
            <a:pPr eaLnBrk="1" fontAlgn="auto" hangingPunct="1">
              <a:spcAft>
                <a:spcPts val="0"/>
              </a:spcAft>
              <a:defRPr/>
            </a:pPr>
            <a:r>
              <a:rPr lang="en-US" sz="2800" b="1">
                <a:solidFill>
                  <a:schemeClr val="tx1"/>
                </a:solidFill>
              </a:rPr>
              <a:t>Revenue Recognition:</a:t>
            </a:r>
          </a:p>
          <a:p>
            <a:pPr marL="457200" indent="-457200" eaLnBrk="1" fontAlgn="auto" hangingPunct="1">
              <a:spcAft>
                <a:spcPts val="0"/>
              </a:spcAft>
              <a:buFontTx/>
              <a:buChar char="-"/>
              <a:defRPr/>
            </a:pPr>
            <a:r>
              <a:rPr lang="en-US" sz="2800">
                <a:solidFill>
                  <a:schemeClr val="tx1"/>
                </a:solidFill>
              </a:rPr>
              <a:t>A critical factor in the evaluation of the income statement and profitability is the method of revenue recognition used by the companies.</a:t>
            </a:r>
          </a:p>
          <a:p>
            <a:pPr marL="457200" indent="-457200" eaLnBrk="1" fontAlgn="auto" hangingPunct="1">
              <a:spcAft>
                <a:spcPts val="0"/>
              </a:spcAft>
              <a:buFontTx/>
              <a:buChar char="-"/>
              <a:defRPr/>
            </a:pPr>
            <a:r>
              <a:rPr lang="en-US" sz="2800">
                <a:solidFill>
                  <a:schemeClr val="tx1"/>
                </a:solidFill>
              </a:rPr>
              <a:t>Small companies usually prepare financial statements on a cash basis</a:t>
            </a:r>
          </a:p>
          <a:p>
            <a:pPr marL="457200" indent="-457200" eaLnBrk="1" fontAlgn="auto" hangingPunct="1">
              <a:spcAft>
                <a:spcPts val="0"/>
              </a:spcAft>
              <a:buFontTx/>
              <a:buChar char="-"/>
              <a:defRPr/>
            </a:pPr>
            <a:r>
              <a:rPr lang="en-US" sz="2800">
                <a:solidFill>
                  <a:schemeClr val="tx1"/>
                </a:solidFill>
              </a:rPr>
              <a:t>Larger companies prepare financial statements use the accrual basis of accounting to recognize revenues.</a:t>
            </a:r>
          </a:p>
          <a:p>
            <a:pPr marL="457200" indent="-457200" eaLnBrk="1" fontAlgn="auto" hangingPunct="1">
              <a:spcAft>
                <a:spcPts val="0"/>
              </a:spcAft>
              <a:buFontTx/>
              <a:buChar char="-"/>
              <a:defRPr/>
            </a:pPr>
            <a:r>
              <a:rPr lang="en-US" sz="2800">
                <a:solidFill>
                  <a:schemeClr val="tx1"/>
                </a:solidFill>
              </a:rPr>
              <a:t>This information is usually found or available in the financial statements’ footnotes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609600" y="381000"/>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41986" name="Rectangle 2"/>
          <p:cNvSpPr>
            <a:spLocks noGrp="1" noChangeArrowheads="1"/>
          </p:cNvSpPr>
          <p:nvPr>
            <p:ph type="subTitle" idx="1"/>
          </p:nvPr>
        </p:nvSpPr>
        <p:spPr>
          <a:xfrm>
            <a:off x="304800" y="1016000"/>
            <a:ext cx="7772400" cy="4381500"/>
          </a:xfrm>
        </p:spPr>
        <p:txBody>
          <a:bodyPr rtlCol="0"/>
          <a:lstStyle/>
          <a:p>
            <a:pPr eaLnBrk="1" fontAlgn="auto" hangingPunct="1">
              <a:spcAft>
                <a:spcPts val="0"/>
              </a:spcAft>
              <a:defRPr/>
            </a:pPr>
            <a:r>
              <a:rPr lang="en-US" sz="2800" b="1">
                <a:solidFill>
                  <a:schemeClr val="tx1"/>
                </a:solidFill>
              </a:rPr>
              <a:t>Accrual Accounting:</a:t>
            </a:r>
          </a:p>
          <a:p>
            <a:pPr marL="457200" indent="-457200" eaLnBrk="1" fontAlgn="auto" hangingPunct="1">
              <a:spcAft>
                <a:spcPts val="0"/>
              </a:spcAft>
              <a:buFontTx/>
              <a:buChar char="-"/>
              <a:defRPr/>
            </a:pPr>
            <a:r>
              <a:rPr lang="en-US" sz="2800">
                <a:solidFill>
                  <a:schemeClr val="tx1"/>
                </a:solidFill>
              </a:rPr>
              <a:t>Accounting method where revenues are recognized when earned regardless of the timing of receipt of the actual cash.</a:t>
            </a:r>
          </a:p>
          <a:p>
            <a:pPr marL="457200" indent="-457200" eaLnBrk="1" fontAlgn="auto" hangingPunct="1">
              <a:spcAft>
                <a:spcPts val="0"/>
              </a:spcAft>
              <a:buFontTx/>
              <a:buChar char="-"/>
              <a:defRPr/>
            </a:pPr>
            <a:r>
              <a:rPr lang="en-US" sz="2800">
                <a:solidFill>
                  <a:schemeClr val="tx1"/>
                </a:solidFill>
              </a:rPr>
              <a:t>Expenses are recognized when incurred  and other changes in financial condition are also recognized as they occur without regard of the timing of the cash receipts and expenditures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316655" y="198438"/>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41986" name="Rectangle 2"/>
          <p:cNvSpPr>
            <a:spLocks noGrp="1" noChangeArrowheads="1"/>
          </p:cNvSpPr>
          <p:nvPr>
            <p:ph type="subTitle" idx="1"/>
          </p:nvPr>
        </p:nvSpPr>
        <p:spPr>
          <a:xfrm>
            <a:off x="304800" y="1016000"/>
            <a:ext cx="7772400" cy="4381500"/>
          </a:xfrm>
        </p:spPr>
        <p:txBody>
          <a:bodyPr rtlCol="0"/>
          <a:lstStyle/>
          <a:p>
            <a:pPr eaLnBrk="1" fontAlgn="auto" hangingPunct="1">
              <a:spcAft>
                <a:spcPts val="0"/>
              </a:spcAft>
              <a:defRPr/>
            </a:pPr>
            <a:r>
              <a:rPr lang="en-US" sz="2800" b="1">
                <a:solidFill>
                  <a:schemeClr val="tx1"/>
                </a:solidFill>
              </a:rPr>
              <a:t>Accrual Accounting: Expense Recognition</a:t>
            </a:r>
          </a:p>
          <a:p>
            <a:pPr marL="457200" indent="-457200" eaLnBrk="1" fontAlgn="auto" hangingPunct="1">
              <a:spcAft>
                <a:spcPts val="0"/>
              </a:spcAft>
              <a:buFontTx/>
              <a:buChar char="-"/>
              <a:defRPr/>
            </a:pPr>
            <a:r>
              <a:rPr lang="en-US" sz="2800">
                <a:solidFill>
                  <a:schemeClr val="tx1"/>
                </a:solidFill>
              </a:rPr>
              <a:t>In the Income Statement different types of expenses are recognized by companies in different time periods.</a:t>
            </a:r>
          </a:p>
          <a:p>
            <a:pPr marL="457200" indent="-457200" eaLnBrk="1" fontAlgn="auto" hangingPunct="1">
              <a:spcAft>
                <a:spcPts val="0"/>
              </a:spcAft>
              <a:buFontTx/>
              <a:buChar char="-"/>
              <a:defRPr/>
            </a:pPr>
            <a:r>
              <a:rPr lang="en-US" sz="2800">
                <a:solidFill>
                  <a:schemeClr val="tx1"/>
                </a:solidFill>
              </a:rPr>
              <a:t>When considering accrual accounting expenses that are directly related to the sale of tangible assets are recognized as cost of good sold.</a:t>
            </a:r>
          </a:p>
          <a:p>
            <a:pPr marL="457200" indent="-457200" eaLnBrk="1" fontAlgn="auto" hangingPunct="1">
              <a:spcAft>
                <a:spcPts val="0"/>
              </a:spcAft>
              <a:buFontTx/>
              <a:buChar char="-"/>
              <a:defRPr/>
            </a:pPr>
            <a:r>
              <a:rPr lang="en-US" sz="2800">
                <a:solidFill>
                  <a:schemeClr val="tx1"/>
                </a:solidFill>
              </a:rPr>
              <a:t>Expenses associated to the cost of good sold are recognized when the inventory is sold.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418919" y="67207"/>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41986" name="Rectangle 2"/>
          <p:cNvSpPr>
            <a:spLocks noGrp="1" noChangeArrowheads="1"/>
          </p:cNvSpPr>
          <p:nvPr>
            <p:ph type="subTitle" idx="1"/>
          </p:nvPr>
        </p:nvSpPr>
        <p:spPr>
          <a:xfrm>
            <a:off x="304800" y="1016000"/>
            <a:ext cx="7772400" cy="4381500"/>
          </a:xfrm>
        </p:spPr>
        <p:txBody>
          <a:bodyPr rtlCol="0"/>
          <a:lstStyle/>
          <a:p>
            <a:pPr eaLnBrk="1" fontAlgn="auto" hangingPunct="1">
              <a:spcAft>
                <a:spcPts val="0"/>
              </a:spcAft>
              <a:defRPr/>
            </a:pPr>
            <a:r>
              <a:rPr lang="en-US" sz="2800" b="1">
                <a:solidFill>
                  <a:schemeClr val="tx1"/>
                </a:solidFill>
              </a:rPr>
              <a:t>Accrual Accounting: Expense Recognition</a:t>
            </a:r>
          </a:p>
          <a:p>
            <a:pPr marL="457200" indent="-457200" eaLnBrk="1" fontAlgn="auto" hangingPunct="1">
              <a:spcAft>
                <a:spcPts val="0"/>
              </a:spcAft>
              <a:buFontTx/>
              <a:buChar char="-"/>
              <a:defRPr/>
            </a:pPr>
            <a:r>
              <a:rPr lang="en-US" sz="2800">
                <a:solidFill>
                  <a:schemeClr val="tx1"/>
                </a:solidFill>
              </a:rPr>
              <a:t>Costs related to the purchase of fixed assets are not recognized when the fixed asset is purchased.</a:t>
            </a:r>
          </a:p>
          <a:p>
            <a:pPr marL="457200" indent="-457200" eaLnBrk="1" fontAlgn="auto" hangingPunct="1">
              <a:spcAft>
                <a:spcPts val="0"/>
              </a:spcAft>
              <a:buFontTx/>
              <a:buChar char="-"/>
              <a:defRPr/>
            </a:pPr>
            <a:r>
              <a:rPr lang="en-US" sz="2800">
                <a:solidFill>
                  <a:schemeClr val="tx1"/>
                </a:solidFill>
              </a:rPr>
              <a:t>This expense is registered as depreciation on the income statement over a period equal to the estimated useful life of this asset.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495086" y="67207"/>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41986" name="Rectangle 2"/>
          <p:cNvSpPr>
            <a:spLocks noGrp="1" noChangeArrowheads="1"/>
          </p:cNvSpPr>
          <p:nvPr>
            <p:ph type="subTitle" idx="1"/>
          </p:nvPr>
        </p:nvSpPr>
        <p:spPr>
          <a:xfrm>
            <a:off x="304800" y="1016000"/>
            <a:ext cx="7772400" cy="4381500"/>
          </a:xfrm>
        </p:spPr>
        <p:txBody>
          <a:bodyPr rtlCol="0"/>
          <a:lstStyle/>
          <a:p>
            <a:pPr eaLnBrk="1" fontAlgn="auto" hangingPunct="1">
              <a:spcAft>
                <a:spcPts val="0"/>
              </a:spcAft>
              <a:defRPr/>
            </a:pPr>
            <a:r>
              <a:rPr lang="en-US" sz="2800" b="1">
                <a:solidFill>
                  <a:schemeClr val="tx1"/>
                </a:solidFill>
              </a:rPr>
              <a:t>Income Statement and Critical Periods</a:t>
            </a:r>
          </a:p>
          <a:p>
            <a:pPr marL="457200" indent="-457200" eaLnBrk="1" fontAlgn="auto" hangingPunct="1">
              <a:spcAft>
                <a:spcPts val="0"/>
              </a:spcAft>
              <a:buFontTx/>
              <a:buChar char="-"/>
              <a:defRPr/>
            </a:pPr>
            <a:r>
              <a:rPr lang="en-US" sz="2800">
                <a:solidFill>
                  <a:schemeClr val="tx1"/>
                </a:solidFill>
              </a:rPr>
              <a:t>An income statement that includes 12 month of operations is called an annual statement or fiscal year-end statement</a:t>
            </a:r>
          </a:p>
          <a:p>
            <a:pPr marL="457200" indent="-457200" eaLnBrk="1" fontAlgn="auto" hangingPunct="1">
              <a:spcAft>
                <a:spcPts val="0"/>
              </a:spcAft>
              <a:buFontTx/>
              <a:buChar char="-"/>
              <a:defRPr/>
            </a:pPr>
            <a:r>
              <a:rPr lang="en-US" sz="2800">
                <a:solidFill>
                  <a:schemeClr val="tx1"/>
                </a:solidFill>
              </a:rPr>
              <a:t>Income statements prepared for periods of less than 12 months is called interim statements.</a:t>
            </a:r>
          </a:p>
          <a:p>
            <a:pPr marL="457200" indent="-457200" eaLnBrk="1" fontAlgn="auto" hangingPunct="1">
              <a:spcAft>
                <a:spcPts val="0"/>
              </a:spcAft>
              <a:buFontTx/>
              <a:buChar char="-"/>
              <a:defRPr/>
            </a:pPr>
            <a:r>
              <a:rPr lang="en-US" sz="2800">
                <a:solidFill>
                  <a:schemeClr val="tx1"/>
                </a:solidFill>
              </a:rPr>
              <a:t>Most interim financial statements recognized are semi-annual (6 months), quarterly (3 months) and monthly.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316655" y="67207"/>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41986" name="Rectangle 2"/>
          <p:cNvSpPr>
            <a:spLocks noGrp="1" noChangeArrowheads="1"/>
          </p:cNvSpPr>
          <p:nvPr>
            <p:ph type="subTitle" idx="1"/>
          </p:nvPr>
        </p:nvSpPr>
        <p:spPr>
          <a:xfrm>
            <a:off x="304800" y="1016000"/>
            <a:ext cx="7772400" cy="4381500"/>
          </a:xfrm>
        </p:spPr>
        <p:txBody>
          <a:bodyPr rtlCol="0"/>
          <a:lstStyle/>
          <a:p>
            <a:pPr eaLnBrk="1" fontAlgn="auto" hangingPunct="1">
              <a:spcAft>
                <a:spcPts val="0"/>
              </a:spcAft>
              <a:defRPr/>
            </a:pPr>
            <a:r>
              <a:rPr lang="en-US" sz="2800" b="1" dirty="0">
                <a:solidFill>
                  <a:schemeClr val="tx1"/>
                </a:solidFill>
              </a:rPr>
              <a:t>Income Statement and Critical Periods</a:t>
            </a:r>
          </a:p>
          <a:p>
            <a:pPr marL="457200" indent="-457200" eaLnBrk="1" fontAlgn="auto" hangingPunct="1">
              <a:spcAft>
                <a:spcPts val="0"/>
              </a:spcAft>
              <a:buFontTx/>
              <a:buChar char="-"/>
              <a:defRPr/>
            </a:pPr>
            <a:r>
              <a:rPr lang="en-US" dirty="0">
                <a:solidFill>
                  <a:schemeClr val="tx1"/>
                </a:solidFill>
              </a:rPr>
              <a:t>In lending transactions relationship managers  will request potential Borrowers to submit a minimum of three (3) years fiscal statements.</a:t>
            </a:r>
          </a:p>
          <a:p>
            <a:pPr marL="457200" indent="-457200" eaLnBrk="1" fontAlgn="auto" hangingPunct="1">
              <a:spcAft>
                <a:spcPts val="0"/>
              </a:spcAft>
              <a:buFontTx/>
              <a:buChar char="-"/>
              <a:defRPr/>
            </a:pPr>
            <a:r>
              <a:rPr lang="en-US" dirty="0">
                <a:solidFill>
                  <a:schemeClr val="tx1"/>
                </a:solidFill>
              </a:rPr>
              <a:t>Interim statements are usually company prepared and may include accounting adjustments.</a:t>
            </a:r>
          </a:p>
          <a:p>
            <a:pPr marL="457200" indent="-457200" eaLnBrk="1" fontAlgn="auto" hangingPunct="1">
              <a:spcAft>
                <a:spcPts val="0"/>
              </a:spcAft>
              <a:buFontTx/>
              <a:buChar char="-"/>
              <a:defRPr/>
            </a:pPr>
            <a:r>
              <a:rPr lang="en-US" dirty="0">
                <a:solidFill>
                  <a:schemeClr val="tx1"/>
                </a:solidFill>
              </a:rPr>
              <a:t>In order to avoid confusing conclusions and to determine financial trends, it is recommended that fiscal (12 months) and interim financial statements are analyzed separately.</a:t>
            </a:r>
          </a:p>
          <a:p>
            <a:pPr marL="457200" indent="-457200" eaLnBrk="1" fontAlgn="auto" hangingPunct="1">
              <a:spcAft>
                <a:spcPts val="0"/>
              </a:spcAft>
              <a:buFontTx/>
              <a:buChar char="-"/>
              <a:defRPr/>
            </a:pPr>
            <a:r>
              <a:rPr lang="en-US" dirty="0" smtClean="0">
                <a:solidFill>
                  <a:schemeClr val="tx1"/>
                </a:solidFill>
              </a:rPr>
              <a:t>Interim statement analysis must be performed evaluating similar periods. For example if you received interim statements for April 30, 2016 the financial analysis must be completed comparing this period  to April 30 2015.</a:t>
            </a:r>
            <a:endParaRPr lang="en-US"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25603" name="Content Placeholder 2"/>
          <p:cNvSpPr>
            <a:spLocks noGrp="1"/>
          </p:cNvSpPr>
          <p:nvPr>
            <p:ph idx="1"/>
          </p:nvPr>
        </p:nvSpPr>
        <p:spPr/>
        <p:txBody>
          <a:bodyPr/>
          <a:lstStyle/>
          <a:p>
            <a:pPr eaLnBrk="1" hangingPunct="1"/>
            <a:r>
              <a:rPr lang="en-US" altLang="en-US"/>
              <a:t>When analyzing income statement two key issues of its structure must be kept in mind:</a:t>
            </a:r>
          </a:p>
          <a:p>
            <a:pPr eaLnBrk="1" hangingPunct="1"/>
            <a:r>
              <a:rPr lang="en-US" altLang="en-US"/>
              <a:t>A. The income statement appears to indicate that profits are equivalent to cash generated by operations. However this is not the case.</a:t>
            </a:r>
          </a:p>
          <a:p>
            <a:pPr eaLnBrk="1" hangingPunct="1"/>
            <a:r>
              <a:rPr lang="en-US" altLang="en-US"/>
              <a:t>B. There is a wide latitude given to management to make decisions on the reporting and deferment of operating expenses until future periods. This may materially impact the profitability results and presents an issue regarding quality of income generating when working on trend analysis.</a:t>
            </a:r>
          </a:p>
          <a:p>
            <a:pPr eaLnBrk="1" hangingPunct="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26627" name="Content Placeholder 2"/>
          <p:cNvSpPr>
            <a:spLocks noGrp="1"/>
          </p:cNvSpPr>
          <p:nvPr>
            <p:ph idx="1"/>
          </p:nvPr>
        </p:nvSpPr>
        <p:spPr/>
        <p:txBody>
          <a:bodyPr/>
          <a:lstStyle/>
          <a:p>
            <a:pPr eaLnBrk="1" hangingPunct="1"/>
            <a:r>
              <a:rPr lang="en-US" altLang="en-US"/>
              <a:t>The format of the Income Statement from Sales to Net income figure may have some assessments to consider that all credits represent cash inflows while debits represent cash outflows.</a:t>
            </a:r>
          </a:p>
          <a:p>
            <a:pPr eaLnBrk="1" hangingPunct="1"/>
            <a:r>
              <a:rPr lang="en-US" altLang="en-US"/>
              <a:t>The accrual  method of accounting  dictates that income and expenses be recognized in the period in which is earned or incurred.</a:t>
            </a:r>
          </a:p>
          <a:p>
            <a:pPr eaLnBrk="1" hangingPunct="1"/>
            <a:r>
              <a:rPr lang="en-US" altLang="en-US"/>
              <a:t>Consequently a company that sells its product in one accounting period will show it as income even when the receivable is not collected until the following period.</a:t>
            </a:r>
          </a:p>
          <a:p>
            <a:pPr eaLnBrk="1" hangingPunct="1"/>
            <a:r>
              <a:rPr lang="en-US" altLang="en-US"/>
              <a:t>Inventory may also be purchased and delivered but not paid until future periods.</a:t>
            </a:r>
          </a:p>
          <a:p>
            <a:pPr eaLnBrk="1" hangingPunct="1"/>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0"/>
            <a:ext cx="7620000" cy="571500"/>
          </a:xfrm>
        </p:spPr>
        <p:txBody>
          <a:bodyPr/>
          <a:lstStyle/>
          <a:p>
            <a:pPr algn="ctr" eaLnBrk="1" hangingPunct="1">
              <a:defRPr/>
            </a:pPr>
            <a:r>
              <a:rPr lang="en-US" sz="3200" b="1" dirty="0"/>
              <a:t>The Income Statement</a:t>
            </a:r>
            <a:r>
              <a:rPr lang="en-US" sz="3200" b="1" dirty="0">
                <a:solidFill>
                  <a:schemeClr val="tx1"/>
                </a:solidFill>
              </a:rPr>
              <a:t/>
            </a:r>
            <a:br>
              <a:rPr lang="en-US" sz="3200" b="1" dirty="0">
                <a:solidFill>
                  <a:schemeClr val="tx1"/>
                </a:solidFill>
              </a:rPr>
            </a:br>
            <a:r>
              <a:rPr lang="en-US" sz="3200" b="1" dirty="0" smtClean="0"/>
              <a:t>Module 2</a:t>
            </a:r>
            <a:endParaRPr lang="en-US" sz="3200" dirty="0"/>
          </a:p>
        </p:txBody>
      </p:sp>
      <p:sp>
        <p:nvSpPr>
          <p:cNvPr id="27651" name="Content Placeholder 2"/>
          <p:cNvSpPr>
            <a:spLocks noGrp="1"/>
          </p:cNvSpPr>
          <p:nvPr>
            <p:ph idx="1"/>
          </p:nvPr>
        </p:nvSpPr>
        <p:spPr/>
        <p:txBody>
          <a:bodyPr/>
          <a:lstStyle/>
          <a:p>
            <a:pPr eaLnBrk="1" hangingPunct="1"/>
            <a:r>
              <a:rPr lang="en-US" altLang="en-US" dirty="0"/>
              <a:t>As a result </a:t>
            </a:r>
            <a:r>
              <a:rPr lang="en-US" altLang="en-US" dirty="0" smtClean="0"/>
              <a:t> the  </a:t>
            </a:r>
            <a:r>
              <a:rPr lang="en-US" altLang="en-US"/>
              <a:t>net </a:t>
            </a:r>
            <a:r>
              <a:rPr lang="en-US" altLang="en-US" smtClean="0"/>
              <a:t>income’s financial </a:t>
            </a:r>
            <a:r>
              <a:rPr lang="en-US" altLang="en-US" dirty="0"/>
              <a:t>result  may give the appearance of a good return in profits, but if the company  has generated a large amount of receivables which may prove to be uncollectible, the profit may never be realized as “cash”.</a:t>
            </a:r>
          </a:p>
          <a:p>
            <a:pPr eaLnBrk="1" hangingPunct="1"/>
            <a:r>
              <a:rPr lang="en-US" altLang="en-US" dirty="0"/>
              <a:t>On the operating expense category, there are expenses that do not represent a cash outflow in present and future periods.</a:t>
            </a:r>
          </a:p>
          <a:p>
            <a:pPr eaLnBrk="1" hangingPunct="1"/>
            <a:r>
              <a:rPr lang="en-US" altLang="en-US" dirty="0"/>
              <a:t>These expenses include depreciation of fixed assets, amortization of intangibles, deferred charges and loss on sales of fixed assets or investments.</a:t>
            </a:r>
          </a:p>
          <a:p>
            <a:pPr eaLnBrk="1" hangingPunct="1"/>
            <a:r>
              <a:rPr lang="en-US" altLang="en-US" dirty="0"/>
              <a:t>These non-cash charges reduce the reported profit results but have no effect on the cash derived from operations.</a:t>
            </a:r>
          </a:p>
          <a:p>
            <a:pPr eaLnBrk="1" hangingPunct="1"/>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09600" y="381000"/>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b="1" dirty="0"/>
          </a:p>
        </p:txBody>
      </p:sp>
      <p:sp>
        <p:nvSpPr>
          <p:cNvPr id="2051" name="Rectangle 3"/>
          <p:cNvSpPr>
            <a:spLocks noGrp="1" noChangeArrowheads="1"/>
          </p:cNvSpPr>
          <p:nvPr>
            <p:ph type="subTitle" idx="1"/>
          </p:nvPr>
        </p:nvSpPr>
        <p:spPr>
          <a:xfrm>
            <a:off x="228600" y="1460500"/>
            <a:ext cx="7924800" cy="3619500"/>
          </a:xfrm>
        </p:spPr>
        <p:txBody>
          <a:bodyPr rtlCol="0"/>
          <a:lstStyle/>
          <a:p>
            <a:pPr eaLnBrk="1" fontAlgn="auto" hangingPunct="1">
              <a:spcAft>
                <a:spcPts val="0"/>
              </a:spcAft>
              <a:defRPr/>
            </a:pPr>
            <a:r>
              <a:rPr lang="en-US" sz="2800" b="1">
                <a:solidFill>
                  <a:schemeClr val="tx1"/>
                </a:solidFill>
              </a:rPr>
              <a:t>In this Module the analysis of the Income Statement will be divided in four (4) main sections :</a:t>
            </a:r>
          </a:p>
          <a:p>
            <a:pPr eaLnBrk="1" fontAlgn="auto" hangingPunct="1">
              <a:spcAft>
                <a:spcPts val="0"/>
              </a:spcAft>
              <a:defRPr/>
            </a:pPr>
            <a:endParaRPr lang="en-US" sz="2800">
              <a:solidFill>
                <a:schemeClr val="tx1"/>
              </a:solidFill>
            </a:endParaRPr>
          </a:p>
          <a:p>
            <a:pPr algn="ctr" eaLnBrk="1" fontAlgn="auto" hangingPunct="1">
              <a:spcAft>
                <a:spcPts val="0"/>
              </a:spcAft>
              <a:defRPr/>
            </a:pPr>
            <a:r>
              <a:rPr lang="en-US" sz="2400">
                <a:solidFill>
                  <a:schemeClr val="tx1"/>
                </a:solidFill>
              </a:rPr>
              <a:t>Revenue Analysis</a:t>
            </a:r>
          </a:p>
          <a:p>
            <a:pPr algn="ctr" eaLnBrk="1" fontAlgn="auto" hangingPunct="1">
              <a:spcAft>
                <a:spcPts val="0"/>
              </a:spcAft>
              <a:defRPr/>
            </a:pPr>
            <a:r>
              <a:rPr lang="en-US" sz="2400">
                <a:solidFill>
                  <a:schemeClr val="tx1"/>
                </a:solidFill>
              </a:rPr>
              <a:t>Cost of Goods Sold Assessment</a:t>
            </a:r>
          </a:p>
          <a:p>
            <a:pPr algn="ctr" eaLnBrk="1" fontAlgn="auto" hangingPunct="1">
              <a:spcAft>
                <a:spcPts val="0"/>
              </a:spcAft>
              <a:defRPr/>
            </a:pPr>
            <a:r>
              <a:rPr lang="en-US" sz="2400">
                <a:solidFill>
                  <a:schemeClr val="tx1"/>
                </a:solidFill>
              </a:rPr>
              <a:t>Operating Expense Analysis</a:t>
            </a:r>
          </a:p>
          <a:p>
            <a:pPr algn="ctr" eaLnBrk="1" fontAlgn="auto" hangingPunct="1">
              <a:spcAft>
                <a:spcPts val="0"/>
              </a:spcAft>
              <a:defRPr/>
            </a:pPr>
            <a:r>
              <a:rPr lang="en-US" sz="2400">
                <a:solidFill>
                  <a:schemeClr val="tx1"/>
                </a:solidFill>
              </a:rPr>
              <a:t>Net Profit Analysis</a:t>
            </a:r>
          </a:p>
          <a:p>
            <a:pPr lvl="1" eaLnBrk="1" fontAlgn="auto" hangingPunct="1">
              <a:spcAft>
                <a:spcPts val="0"/>
              </a:spcAft>
              <a:buFontTx/>
              <a:buNone/>
              <a:defRPr/>
            </a:pPr>
            <a:r>
              <a:rPr lang="en-US"/>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28675" name="Content Placeholder 2"/>
          <p:cNvSpPr>
            <a:spLocks noGrp="1"/>
          </p:cNvSpPr>
          <p:nvPr>
            <p:ph idx="1"/>
          </p:nvPr>
        </p:nvSpPr>
        <p:spPr/>
        <p:txBody>
          <a:bodyPr/>
          <a:lstStyle/>
          <a:p>
            <a:pPr eaLnBrk="1" hangingPunct="1"/>
            <a:r>
              <a:rPr lang="en-US" altLang="en-US"/>
              <a:t>The vast majority of business enterprises report  financial results based on the accrual basis of accounting.</a:t>
            </a:r>
          </a:p>
          <a:p>
            <a:pPr eaLnBrk="1" hangingPunct="1"/>
            <a:r>
              <a:rPr lang="en-US" altLang="en-US"/>
              <a:t>However some professional service companies or sole proprietorships will use the cash method or a modified cash method.</a:t>
            </a:r>
          </a:p>
          <a:p>
            <a:pPr eaLnBrk="1" hangingPunct="1"/>
            <a:r>
              <a:rPr lang="en-US" altLang="en-US"/>
              <a:t>Cash method of accounting  recognizes income and expenses  when cash is involved. As such no receivables or payables  would be recorded on the balance sheet, nor would sales and expenses be recorded until received or paid.</a:t>
            </a:r>
          </a:p>
          <a:p>
            <a:pPr eaLnBrk="1" hangingPunct="1"/>
            <a:endParaRPr lang="en-US" altLang="en-US"/>
          </a:p>
          <a:p>
            <a:pPr eaLnBrk="1" hangingPunct="1"/>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29699" name="Content Placeholder 2"/>
          <p:cNvSpPr>
            <a:spLocks noGrp="1"/>
          </p:cNvSpPr>
          <p:nvPr>
            <p:ph idx="1"/>
          </p:nvPr>
        </p:nvSpPr>
        <p:spPr/>
        <p:txBody>
          <a:bodyPr/>
          <a:lstStyle/>
          <a:p>
            <a:pPr eaLnBrk="1" hangingPunct="1"/>
            <a:r>
              <a:rPr lang="en-US" altLang="en-US"/>
              <a:t>The real of management discretion in recognizing operating expenses presents a problem during the assessment of the financial standing of a Borrower.</a:t>
            </a:r>
          </a:p>
          <a:p>
            <a:pPr eaLnBrk="1" hangingPunct="1"/>
            <a:r>
              <a:rPr lang="en-US" altLang="en-US"/>
              <a:t>A number of cash outlays may be charged to the income statement in the period in which incurred or they may be capitalized and amortized over successive periods.</a:t>
            </a:r>
          </a:p>
          <a:p>
            <a:pPr eaLnBrk="1" hangingPunct="1"/>
            <a:r>
              <a:rPr lang="en-US" altLang="en-US"/>
              <a:t>Research and development, promotion and advertising expenses  and start up expenses  are few examples of cash outlays which management can expense or capitalize.</a:t>
            </a:r>
          </a:p>
          <a:p>
            <a:pPr eaLnBrk="1" hangingPunct="1"/>
            <a:r>
              <a:rPr lang="en-US" altLang="en-US"/>
              <a:t>The accounting term “capitalize” is used to denote instances where a cash outlay is recorded as an asset on the balance sheet rather than as an expenses in the income statement </a:t>
            </a:r>
          </a:p>
          <a:p>
            <a:pPr eaLnBrk="1" hangingPunct="1"/>
            <a:endParaRPr lang="en-US" altLang="en-US"/>
          </a:p>
          <a:p>
            <a:pPr eaLnBrk="1" hangingPunct="1"/>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30723" name="Content Placeholder 2"/>
          <p:cNvSpPr>
            <a:spLocks noGrp="1"/>
          </p:cNvSpPr>
          <p:nvPr>
            <p:ph idx="1"/>
          </p:nvPr>
        </p:nvSpPr>
        <p:spPr/>
        <p:txBody>
          <a:bodyPr/>
          <a:lstStyle/>
          <a:p>
            <a:pPr eaLnBrk="1" hangingPunct="1"/>
            <a:r>
              <a:rPr lang="en-US" altLang="en-US"/>
              <a:t>The accounting rationale for capitalizing  is that many cash outlays if charged as expenses to operations in the period incurred would not reasonably reflect the net profitability for the period because future periods will benefit  from this outlay of cash.</a:t>
            </a:r>
          </a:p>
          <a:p>
            <a:pPr eaLnBrk="1" hangingPunct="1"/>
            <a:r>
              <a:rPr lang="en-US" altLang="en-US"/>
              <a:t>When an expense is capitalized , a decision must be made by management as to the period of time or the number of periods  that will benefit from the outlay.</a:t>
            </a:r>
          </a:p>
          <a:p>
            <a:pPr eaLnBrk="1" hangingPunct="1"/>
            <a:r>
              <a:rPr lang="en-US" altLang="en-US"/>
              <a:t>There are two (2) methods of examining the Income Statement: Vertical and horizontal</a:t>
            </a:r>
          </a:p>
          <a:p>
            <a:pPr eaLnBrk="1" hangingPunct="1"/>
            <a:endParaRPr lang="en-US" altLang="en-US"/>
          </a:p>
          <a:p>
            <a:pPr eaLnBrk="1" hangingPunct="1"/>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31747" name="Content Placeholder 2"/>
          <p:cNvSpPr>
            <a:spLocks noGrp="1"/>
          </p:cNvSpPr>
          <p:nvPr>
            <p:ph idx="1"/>
          </p:nvPr>
        </p:nvSpPr>
        <p:spPr/>
        <p:txBody>
          <a:bodyPr/>
          <a:lstStyle/>
          <a:p>
            <a:pPr eaLnBrk="1" hangingPunct="1"/>
            <a:r>
              <a:rPr lang="en-US" altLang="en-US"/>
              <a:t>Both are equally important.</a:t>
            </a:r>
          </a:p>
          <a:p>
            <a:pPr eaLnBrk="1" hangingPunct="1"/>
            <a:r>
              <a:rPr lang="en-US" altLang="en-US" b="1"/>
              <a:t>Vertical analysis </a:t>
            </a:r>
            <a:r>
              <a:rPr lang="en-US" altLang="en-US"/>
              <a:t>is most informative when compared with similar companies in the particular industry.</a:t>
            </a:r>
          </a:p>
          <a:p>
            <a:pPr eaLnBrk="1" hangingPunct="1"/>
            <a:r>
              <a:rPr lang="en-US" altLang="en-US"/>
              <a:t>A knowledge of conditions in an industry or in the economy are also vital to the analysis of the Income Statement.</a:t>
            </a:r>
          </a:p>
          <a:p>
            <a:pPr eaLnBrk="1" hangingPunct="1"/>
            <a:r>
              <a:rPr lang="en-US" altLang="en-US" b="1"/>
              <a:t>Horizontal Analysis</a:t>
            </a:r>
            <a:r>
              <a:rPr lang="en-US" altLang="en-US"/>
              <a:t>: This refers to the comparison of operating results of a number of years.</a:t>
            </a:r>
          </a:p>
          <a:p>
            <a:pPr eaLnBrk="1" hangingPunct="1"/>
            <a:r>
              <a:rPr lang="en-US" altLang="en-US"/>
              <a:t>Main advantage of horizontal analysis is to view the trends in the company’s operating performance and be able to predict with some limitations the future profitability financial indicators.</a:t>
            </a:r>
          </a:p>
          <a:p>
            <a:pPr eaLnBrk="1" hangingPunct="1"/>
            <a:endParaRPr lang="en-US" altLang="en-US"/>
          </a:p>
          <a:p>
            <a:pPr eaLnBrk="1" hangingPunct="1"/>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32771" name="Content Placeholder 2"/>
          <p:cNvSpPr>
            <a:spLocks noGrp="1"/>
          </p:cNvSpPr>
          <p:nvPr>
            <p:ph idx="1"/>
          </p:nvPr>
        </p:nvSpPr>
        <p:spPr/>
        <p:txBody>
          <a:bodyPr/>
          <a:lstStyle/>
          <a:p>
            <a:pPr eaLnBrk="1" hangingPunct="1"/>
            <a:r>
              <a:rPr lang="en-US" altLang="en-US"/>
              <a:t>Predictions, however should be considered with some limitations when judging the financial soundness of a potential Borrower.</a:t>
            </a:r>
          </a:p>
          <a:p>
            <a:pPr eaLnBrk="1" hangingPunct="1"/>
            <a:r>
              <a:rPr lang="en-US" altLang="en-US"/>
              <a:t>For example: In a highly technical industry the Company may have achieved successful in meeting new demands in developing and producing new products. However this can not be taken as an assurance that the same financial results will occur.</a:t>
            </a:r>
          </a:p>
          <a:p>
            <a:pPr eaLnBrk="1" hangingPunct="1"/>
            <a:r>
              <a:rPr lang="en-US" altLang="en-US"/>
              <a:t>In the analysis of financials that Financial Analyst should bear in mind that the Income Statement does not work independently from the Balance Sheet.</a:t>
            </a:r>
          </a:p>
          <a:p>
            <a:pPr eaLnBrk="1" hangingPunct="1"/>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33795" name="Content Placeholder 2"/>
          <p:cNvSpPr>
            <a:spLocks noGrp="1"/>
          </p:cNvSpPr>
          <p:nvPr>
            <p:ph idx="1"/>
          </p:nvPr>
        </p:nvSpPr>
        <p:spPr/>
        <p:txBody>
          <a:bodyPr/>
          <a:lstStyle/>
          <a:p>
            <a:pPr eaLnBrk="1" hangingPunct="1"/>
            <a:r>
              <a:rPr lang="en-US" altLang="en-US"/>
              <a:t>Conversely changes on the Balance sheet may given some indication of causes behind income statement.</a:t>
            </a:r>
          </a:p>
          <a:p>
            <a:pPr eaLnBrk="1" hangingPunct="1"/>
            <a:r>
              <a:rPr lang="en-US" altLang="en-US"/>
              <a:t>For example: 1) Increase in the Allowance for doubtful receivables may mean the Company may be increasing the credit sales or may be granting credit to more marginal accounts. 2) Amount of long term debt on the balance sheet , and when considering the interest rate may be considered with the interest expense on the Income Statement</a:t>
            </a:r>
          </a:p>
          <a:p>
            <a:pPr eaLnBrk="1" hangingPunct="1"/>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ctrTitle"/>
          </p:nvPr>
        </p:nvSpPr>
        <p:spPr>
          <a:xfrm>
            <a:off x="381000" y="71438"/>
            <a:ext cx="7772400" cy="1460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600" dirty="0"/>
              <a:t> </a:t>
            </a: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179202" name="Rectangle 2"/>
          <p:cNvSpPr>
            <a:spLocks noGrp="1" noChangeArrowheads="1"/>
          </p:cNvSpPr>
          <p:nvPr>
            <p:ph type="subTitle" idx="1"/>
          </p:nvPr>
        </p:nvSpPr>
        <p:spPr>
          <a:xfrm>
            <a:off x="381000" y="1587500"/>
            <a:ext cx="7924800" cy="3111500"/>
          </a:xfrm>
        </p:spPr>
        <p:txBody>
          <a:bodyPr rtlCol="0"/>
          <a:lstStyle/>
          <a:p>
            <a:pPr eaLnBrk="1" fontAlgn="auto" hangingPunct="1">
              <a:spcAft>
                <a:spcPts val="0"/>
              </a:spcAft>
              <a:defRPr/>
            </a:pPr>
            <a:r>
              <a:rPr lang="en-US" sz="3200" b="1">
                <a:solidFill>
                  <a:schemeClr val="tx1"/>
                </a:solidFill>
              </a:rPr>
              <a:t>The Income Statement</a:t>
            </a:r>
            <a:endParaRPr lang="en-US" sz="3200">
              <a:solidFill>
                <a:schemeClr val="tx1"/>
              </a:solidFill>
            </a:endParaRPr>
          </a:p>
          <a:p>
            <a:pPr eaLnBrk="1" fontAlgn="auto" hangingPunct="1">
              <a:spcAft>
                <a:spcPts val="0"/>
              </a:spcAft>
              <a:defRPr/>
            </a:pPr>
            <a:r>
              <a:rPr lang="en-US" sz="3200" b="1">
                <a:solidFill>
                  <a:schemeClr val="tx1"/>
                </a:solidFill>
              </a:rPr>
              <a:t>Trend Analysis:</a:t>
            </a:r>
          </a:p>
          <a:p>
            <a:pPr eaLnBrk="1" fontAlgn="auto" hangingPunct="1">
              <a:spcAft>
                <a:spcPts val="0"/>
              </a:spcAft>
              <a:buFontTx/>
              <a:buChar char="•"/>
              <a:defRPr/>
            </a:pPr>
            <a:r>
              <a:rPr lang="en-US" sz="2400">
                <a:solidFill>
                  <a:schemeClr val="tx1"/>
                </a:solidFill>
              </a:rPr>
              <a:t> Trend analysis is the evaluation of similar periods to determine common or different patterns</a:t>
            </a:r>
          </a:p>
          <a:p>
            <a:pPr eaLnBrk="1" fontAlgn="auto" hangingPunct="1">
              <a:spcAft>
                <a:spcPts val="0"/>
              </a:spcAft>
              <a:buFontTx/>
              <a:buChar char="•"/>
              <a:defRPr/>
            </a:pPr>
            <a:r>
              <a:rPr lang="en-US" sz="2400">
                <a:solidFill>
                  <a:schemeClr val="tx1"/>
                </a:solidFill>
              </a:rPr>
              <a:t> This assessment is useful in detecting favorable and unfavorable signs of the company financial condition as  reflected on the income statement and balance sheet.</a:t>
            </a:r>
          </a:p>
          <a:p>
            <a:pPr eaLnBrk="1" fontAlgn="auto" hangingPunct="1">
              <a:spcAft>
                <a:spcPts val="0"/>
              </a:spcAft>
              <a:buFontTx/>
              <a:buNone/>
              <a:defRPr/>
            </a:pPr>
            <a:endParaRPr lang="en-US" sz="2400" b="1" i="1"/>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35843" name="Content Placeholder 2"/>
          <p:cNvSpPr>
            <a:spLocks noGrp="1"/>
          </p:cNvSpPr>
          <p:nvPr>
            <p:ph idx="1"/>
          </p:nvPr>
        </p:nvSpPr>
        <p:spPr/>
        <p:txBody>
          <a:bodyPr/>
          <a:lstStyle/>
          <a:p>
            <a:pPr eaLnBrk="1" hangingPunct="1"/>
            <a:r>
              <a:rPr lang="en-US" altLang="en-US"/>
              <a:t>A good indicator of the Company’s operating/profitability performance is the change in net sales level over several statements.</a:t>
            </a:r>
          </a:p>
          <a:p>
            <a:pPr eaLnBrk="1" hangingPunct="1"/>
            <a:r>
              <a:rPr lang="en-US" altLang="en-US"/>
              <a:t>It is worthwhile to consider the percentage growth rather than the absolute change in sales.</a:t>
            </a:r>
          </a:p>
          <a:p>
            <a:pPr eaLnBrk="1" hangingPunct="1"/>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22531" name="Content Placeholder 2"/>
          <p:cNvSpPr>
            <a:spLocks noGrp="1"/>
          </p:cNvSpPr>
          <p:nvPr>
            <p:ph idx="1"/>
          </p:nvPr>
        </p:nvSpPr>
        <p:spPr/>
        <p:txBody>
          <a:bodyPr/>
          <a:lstStyle/>
          <a:p>
            <a:pPr eaLnBrk="1" hangingPunct="1">
              <a:buFont typeface="Arial" charset="0"/>
              <a:buChar char="•"/>
              <a:defRPr/>
            </a:pPr>
            <a:r>
              <a:rPr lang="en-US"/>
              <a:t>Example: 		</a:t>
            </a:r>
            <a:r>
              <a:rPr lang="en-US" sz="1800" b="1"/>
              <a:t>Color Code Inc.</a:t>
            </a:r>
          </a:p>
          <a:p>
            <a:pPr marL="114300" indent="0" eaLnBrk="1" hangingPunct="1">
              <a:buFont typeface="Arial" charset="0"/>
              <a:buNone/>
              <a:defRPr/>
            </a:pPr>
            <a:r>
              <a:rPr lang="en-US" sz="1800" b="1"/>
              <a:t>		</a:t>
            </a:r>
            <a:r>
              <a:rPr lang="en-US" sz="1800" b="1" u="sng"/>
              <a:t>Year</a:t>
            </a:r>
            <a:r>
              <a:rPr lang="en-US" sz="1800" b="1"/>
              <a:t>		</a:t>
            </a:r>
            <a:r>
              <a:rPr lang="en-US" sz="1800" b="1" u="sng"/>
              <a:t>Net Sales</a:t>
            </a:r>
          </a:p>
          <a:p>
            <a:pPr marL="114300" indent="0" eaLnBrk="1" hangingPunct="1">
              <a:buFont typeface="Arial" charset="0"/>
              <a:buNone/>
              <a:defRPr/>
            </a:pPr>
            <a:r>
              <a:rPr lang="en-US" sz="1800" b="1"/>
              <a:t>		2014   		$895</a:t>
            </a:r>
          </a:p>
          <a:p>
            <a:pPr marL="114300" indent="0" eaLnBrk="1" hangingPunct="1">
              <a:buFont typeface="Arial" charset="0"/>
              <a:buNone/>
              <a:defRPr/>
            </a:pPr>
            <a:r>
              <a:rPr lang="en-US" sz="1800" b="1"/>
              <a:t>		2015		$937	</a:t>
            </a:r>
          </a:p>
          <a:p>
            <a:pPr marL="114300" indent="0" eaLnBrk="1" hangingPunct="1">
              <a:buFont typeface="Arial" charset="0"/>
              <a:buNone/>
              <a:defRPr/>
            </a:pPr>
            <a:r>
              <a:rPr lang="en-US" sz="1800" b="1"/>
              <a:t>		2016		$918</a:t>
            </a:r>
          </a:p>
          <a:p>
            <a:pPr marL="114300" indent="0" eaLnBrk="1" hangingPunct="1">
              <a:buFont typeface="Arial" charset="0"/>
              <a:buNone/>
              <a:defRPr/>
            </a:pPr>
            <a:endParaRPr lang="en-US" sz="1800" b="1"/>
          </a:p>
          <a:p>
            <a:pPr marL="114300" indent="0" eaLnBrk="1" hangingPunct="1">
              <a:buFont typeface="Arial" charset="0"/>
              <a:buNone/>
              <a:defRPr/>
            </a:pPr>
            <a:r>
              <a:rPr lang="en-US" sz="1800" b="1"/>
              <a:t>Formula:  Net Sales Y2 – Net Sales Year 1 / Net Sales Year 1 X 100</a:t>
            </a:r>
          </a:p>
          <a:p>
            <a:pPr marL="114300" indent="0" eaLnBrk="1" hangingPunct="1">
              <a:buFont typeface="Arial" charset="0"/>
              <a:buNone/>
              <a:defRPr/>
            </a:pPr>
            <a:endParaRPr lang="en-US" sz="1800" b="1"/>
          </a:p>
          <a:p>
            <a:pPr marL="114300" indent="0" eaLnBrk="1" hangingPunct="1">
              <a:buFont typeface="Arial" charset="0"/>
              <a:buNone/>
              <a:defRPr/>
            </a:pPr>
            <a:r>
              <a:rPr lang="en-US" sz="1800" b="1" u="sng"/>
              <a:t>Period Net Sales</a:t>
            </a:r>
            <a:r>
              <a:rPr lang="en-US" sz="1800" b="1"/>
              <a:t>		</a:t>
            </a:r>
            <a:r>
              <a:rPr lang="en-US" sz="1800" b="1" u="sng"/>
              <a:t>$ Growth</a:t>
            </a:r>
            <a:r>
              <a:rPr lang="en-US" sz="1800" b="1"/>
              <a:t>		</a:t>
            </a:r>
            <a:r>
              <a:rPr lang="en-US" sz="1800" b="1" u="sng"/>
              <a:t>% Growth</a:t>
            </a:r>
          </a:p>
          <a:p>
            <a:pPr marL="114300" indent="0" eaLnBrk="1" hangingPunct="1">
              <a:buFont typeface="Arial" charset="0"/>
              <a:buNone/>
              <a:defRPr/>
            </a:pPr>
            <a:r>
              <a:rPr lang="en-US" sz="1800"/>
              <a:t>2015 – 2014		    $ 42		     4.7 %</a:t>
            </a:r>
          </a:p>
          <a:p>
            <a:pPr marL="114300" indent="0" eaLnBrk="1" hangingPunct="1">
              <a:buFont typeface="Arial" charset="0"/>
              <a:buNone/>
              <a:defRPr/>
            </a:pPr>
            <a:r>
              <a:rPr lang="en-US" sz="1800"/>
              <a:t>2016 – 2015		    $(19)		      (2)</a:t>
            </a:r>
          </a:p>
          <a:p>
            <a:pPr eaLnBrk="1" hangingPunct="1">
              <a:buFont typeface="Arial" charset="0"/>
              <a:buChar char="•"/>
              <a:defRPr/>
            </a:pP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600" dirty="0"/>
              <a:t> </a:t>
            </a: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2450" name="Rectangle 2"/>
          <p:cNvSpPr>
            <a:spLocks noGrp="1" noChangeArrowheads="1"/>
          </p:cNvSpPr>
          <p:nvPr>
            <p:ph type="subTitle" idx="1"/>
          </p:nvPr>
        </p:nvSpPr>
        <p:spPr>
          <a:xfrm>
            <a:off x="533400" y="1714500"/>
            <a:ext cx="7772400" cy="3111500"/>
          </a:xfrm>
        </p:spPr>
        <p:txBody>
          <a:bodyPr rtlCol="0"/>
          <a:lstStyle/>
          <a:p>
            <a:pPr eaLnBrk="1" fontAlgn="auto" hangingPunct="1">
              <a:spcAft>
                <a:spcPts val="0"/>
              </a:spcAft>
              <a:defRPr/>
            </a:pPr>
            <a:r>
              <a:rPr lang="en-US" sz="3200" b="1">
                <a:solidFill>
                  <a:schemeClr val="tx1"/>
                </a:solidFill>
              </a:rPr>
              <a:t>The Income Statement</a:t>
            </a:r>
            <a:endParaRPr lang="en-US" sz="3200">
              <a:solidFill>
                <a:schemeClr val="tx1"/>
              </a:solidFill>
            </a:endParaRPr>
          </a:p>
          <a:p>
            <a:pPr eaLnBrk="1" fontAlgn="auto" hangingPunct="1">
              <a:spcAft>
                <a:spcPts val="0"/>
              </a:spcAft>
              <a:defRPr/>
            </a:pPr>
            <a:r>
              <a:rPr lang="en-US" sz="3200" b="1">
                <a:solidFill>
                  <a:schemeClr val="tx1"/>
                </a:solidFill>
              </a:rPr>
              <a:t>Revenue Analysis:</a:t>
            </a:r>
          </a:p>
          <a:p>
            <a:pPr eaLnBrk="1" fontAlgn="auto" hangingPunct="1">
              <a:spcAft>
                <a:spcPts val="0"/>
              </a:spcAft>
              <a:buFontTx/>
              <a:buChar char="•"/>
              <a:defRPr/>
            </a:pPr>
            <a:r>
              <a:rPr lang="en-US" sz="2400">
                <a:solidFill>
                  <a:schemeClr val="tx1"/>
                </a:solidFill>
              </a:rPr>
              <a:t>The first item account you will find on the Income Statement will be </a:t>
            </a:r>
            <a:r>
              <a:rPr lang="en-US" sz="2400" b="1" i="1">
                <a:solidFill>
                  <a:schemeClr val="tx1"/>
                </a:solidFill>
              </a:rPr>
              <a:t>gross sales.</a:t>
            </a:r>
          </a:p>
          <a:p>
            <a:pPr eaLnBrk="1" fontAlgn="auto" hangingPunct="1">
              <a:spcAft>
                <a:spcPts val="0"/>
              </a:spcAft>
              <a:buFontTx/>
              <a:buChar char="•"/>
              <a:defRPr/>
            </a:pPr>
            <a:r>
              <a:rPr lang="en-US" sz="2400">
                <a:solidFill>
                  <a:schemeClr val="tx1"/>
                </a:solidFill>
              </a:rPr>
              <a:t> In some financial statements the accountants do not include gross sales and start the disclosure with </a:t>
            </a:r>
            <a:r>
              <a:rPr lang="en-US" sz="2400" b="1" i="1">
                <a:solidFill>
                  <a:schemeClr val="tx1"/>
                </a:solidFill>
              </a:rPr>
              <a:t>net sales.</a:t>
            </a:r>
          </a:p>
          <a:p>
            <a:pPr eaLnBrk="1" fontAlgn="auto" hangingPunct="1">
              <a:spcAft>
                <a:spcPts val="0"/>
              </a:spcAft>
              <a:defRPr/>
            </a:pPr>
            <a:endParaRPr lang="en-US" sz="3200" b="1" i="1">
              <a:solidFill>
                <a:schemeClr val="tx1"/>
              </a:solidFill>
            </a:endParaRPr>
          </a:p>
          <a:p>
            <a:pPr eaLnBrk="1" fontAlgn="auto" hangingPunct="1">
              <a:spcAft>
                <a:spcPts val="0"/>
              </a:spcAft>
              <a:defRPr/>
            </a:pP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622" t="10677" r="27086" b="6250"/>
          <a:stretch/>
        </p:blipFill>
        <p:spPr bwMode="auto">
          <a:xfrm>
            <a:off x="152400" y="0"/>
            <a:ext cx="8477250" cy="55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572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ctrTitle"/>
          </p:nvPr>
        </p:nvSpPr>
        <p:spPr>
          <a:xfrm>
            <a:off x="457200" y="1905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600" dirty="0"/>
              <a:t> </a:t>
            </a: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2450" name="Rectangle 2"/>
          <p:cNvSpPr>
            <a:spLocks noGrp="1" noChangeArrowheads="1"/>
          </p:cNvSpPr>
          <p:nvPr>
            <p:ph type="subTitle" idx="1"/>
          </p:nvPr>
        </p:nvSpPr>
        <p:spPr>
          <a:xfrm>
            <a:off x="304800" y="1397000"/>
            <a:ext cx="7924800" cy="3111500"/>
          </a:xfrm>
        </p:spPr>
        <p:txBody>
          <a:bodyPr rtlCol="0"/>
          <a:lstStyle/>
          <a:p>
            <a:pPr eaLnBrk="1" fontAlgn="auto" hangingPunct="1">
              <a:spcAft>
                <a:spcPts val="0"/>
              </a:spcAft>
              <a:defRPr/>
            </a:pPr>
            <a:r>
              <a:rPr lang="en-US" sz="3200" b="1">
                <a:solidFill>
                  <a:schemeClr val="tx1"/>
                </a:solidFill>
              </a:rPr>
              <a:t>The Income Statement</a:t>
            </a:r>
            <a:endParaRPr lang="en-US" sz="3200">
              <a:solidFill>
                <a:schemeClr val="tx1"/>
              </a:solidFill>
            </a:endParaRPr>
          </a:p>
          <a:p>
            <a:pPr eaLnBrk="1" fontAlgn="auto" hangingPunct="1">
              <a:spcAft>
                <a:spcPts val="0"/>
              </a:spcAft>
              <a:defRPr/>
            </a:pPr>
            <a:r>
              <a:rPr lang="en-US" sz="3200" b="1">
                <a:solidFill>
                  <a:schemeClr val="tx1"/>
                </a:solidFill>
              </a:rPr>
              <a:t>Revenue Analysis:</a:t>
            </a:r>
          </a:p>
          <a:p>
            <a:pPr eaLnBrk="1" fontAlgn="auto" hangingPunct="1">
              <a:spcAft>
                <a:spcPts val="0"/>
              </a:spcAft>
              <a:buFontTx/>
              <a:buChar char="•"/>
              <a:defRPr/>
            </a:pPr>
            <a:r>
              <a:rPr lang="en-US" sz="2400">
                <a:solidFill>
                  <a:schemeClr val="tx1"/>
                </a:solidFill>
              </a:rPr>
              <a:t>For those companies engaged in the wholesale and retail business, will have some adjustments part of the </a:t>
            </a:r>
          </a:p>
          <a:p>
            <a:pPr eaLnBrk="1" fontAlgn="auto" hangingPunct="1">
              <a:spcAft>
                <a:spcPts val="0"/>
              </a:spcAft>
              <a:buFont typeface="Arial" charset="0"/>
              <a:buNone/>
              <a:defRPr/>
            </a:pPr>
            <a:r>
              <a:rPr lang="en-US" sz="2400">
                <a:solidFill>
                  <a:schemeClr val="tx1"/>
                </a:solidFill>
              </a:rPr>
              <a:t>sales process.</a:t>
            </a:r>
          </a:p>
          <a:p>
            <a:pPr marL="342900" indent="-342900" eaLnBrk="1" fontAlgn="auto" hangingPunct="1">
              <a:spcAft>
                <a:spcPts val="0"/>
              </a:spcAft>
              <a:buFontTx/>
              <a:buChar char="-"/>
              <a:defRPr/>
            </a:pPr>
            <a:r>
              <a:rPr lang="en-US" sz="2400" b="1" i="1">
                <a:solidFill>
                  <a:schemeClr val="tx1"/>
                </a:solidFill>
              </a:rPr>
              <a:t>This includes Discounts, Allowances and returns</a:t>
            </a:r>
          </a:p>
          <a:p>
            <a:pPr marL="342900" indent="-342900" eaLnBrk="1" fontAlgn="auto" hangingPunct="1">
              <a:spcAft>
                <a:spcPts val="0"/>
              </a:spcAft>
              <a:buFontTx/>
              <a:buChar char="-"/>
              <a:defRPr/>
            </a:pPr>
            <a:r>
              <a:rPr lang="en-US" sz="2400">
                <a:solidFill>
                  <a:schemeClr val="tx1"/>
                </a:solidFill>
              </a:rPr>
              <a:t>These accounts adjustments are usually deducted from </a:t>
            </a:r>
            <a:r>
              <a:rPr lang="en-US" sz="2400" b="1" i="1">
                <a:solidFill>
                  <a:schemeClr val="tx1"/>
                </a:solidFill>
              </a:rPr>
              <a:t>gross sales.</a:t>
            </a:r>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600" dirty="0"/>
              <a:t> </a:t>
            </a: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2450" name="Rectangle 2"/>
          <p:cNvSpPr>
            <a:spLocks noGrp="1" noChangeArrowheads="1"/>
          </p:cNvSpPr>
          <p:nvPr>
            <p:ph type="subTitle" idx="1"/>
          </p:nvPr>
        </p:nvSpPr>
        <p:spPr>
          <a:xfrm>
            <a:off x="304800" y="1841500"/>
            <a:ext cx="7924800" cy="3111500"/>
          </a:xfrm>
        </p:spPr>
        <p:txBody>
          <a:bodyPr rtlCol="0"/>
          <a:lstStyle/>
          <a:p>
            <a:pPr eaLnBrk="1" fontAlgn="auto" hangingPunct="1">
              <a:spcAft>
                <a:spcPts val="0"/>
              </a:spcAft>
              <a:defRPr/>
            </a:pPr>
            <a:r>
              <a:rPr lang="en-US" sz="3200" b="1">
                <a:solidFill>
                  <a:schemeClr val="tx1"/>
                </a:solidFill>
              </a:rPr>
              <a:t>The Income Statement</a:t>
            </a:r>
            <a:endParaRPr lang="en-US" sz="3200">
              <a:solidFill>
                <a:schemeClr val="tx1"/>
              </a:solidFill>
            </a:endParaRPr>
          </a:p>
          <a:p>
            <a:pPr eaLnBrk="1" fontAlgn="auto" hangingPunct="1">
              <a:spcAft>
                <a:spcPts val="0"/>
              </a:spcAft>
              <a:defRPr/>
            </a:pPr>
            <a:r>
              <a:rPr lang="en-US" sz="3200" b="1">
                <a:solidFill>
                  <a:schemeClr val="tx1"/>
                </a:solidFill>
              </a:rPr>
              <a:t>Revenue Analysis:</a:t>
            </a:r>
          </a:p>
          <a:p>
            <a:pPr eaLnBrk="1" fontAlgn="auto" hangingPunct="1">
              <a:spcAft>
                <a:spcPts val="0"/>
              </a:spcAft>
              <a:buFontTx/>
              <a:buChar char="•"/>
              <a:defRPr/>
            </a:pPr>
            <a:r>
              <a:rPr lang="en-US" sz="2400" b="1" i="1">
                <a:solidFill>
                  <a:schemeClr val="tx1"/>
                </a:solidFill>
              </a:rPr>
              <a:t>Allowances </a:t>
            </a:r>
            <a:r>
              <a:rPr lang="en-US" sz="2400">
                <a:solidFill>
                  <a:schemeClr val="tx1"/>
                </a:solidFill>
              </a:rPr>
              <a:t>results when there are issues with quality of merchandise and the clients are compensated from faulty goods by giving credit in future purchases.</a:t>
            </a:r>
          </a:p>
          <a:p>
            <a:pPr eaLnBrk="1" fontAlgn="auto" hangingPunct="1">
              <a:spcAft>
                <a:spcPts val="0"/>
              </a:spcAft>
              <a:buFontTx/>
              <a:buChar char="•"/>
              <a:defRPr/>
            </a:pPr>
            <a:r>
              <a:rPr lang="en-US" sz="2400" b="1" i="1">
                <a:solidFill>
                  <a:schemeClr val="tx1"/>
                </a:solidFill>
              </a:rPr>
              <a:t>Returns </a:t>
            </a:r>
            <a:r>
              <a:rPr lang="en-US" sz="2400">
                <a:solidFill>
                  <a:schemeClr val="tx1"/>
                </a:solidFill>
              </a:rPr>
              <a:t>result when the merchandise is returned and the bill for inventory purchases is cancelled.</a:t>
            </a:r>
            <a:endParaRPr lang="en-US" sz="2400" b="1" i="1">
              <a:solidFill>
                <a:schemeClr val="tx1"/>
              </a:solidFill>
            </a:endParaRPr>
          </a:p>
          <a:p>
            <a:pPr eaLnBrk="1" fontAlgn="auto" hangingPunct="1">
              <a:spcAft>
                <a:spcPts val="0"/>
              </a:spcAft>
              <a:buFontTx/>
              <a:buChar char="•"/>
              <a:defRPr/>
            </a:pPr>
            <a:endParaRPr lang="en-US" sz="2400">
              <a:solidFill>
                <a:schemeClr val="tx1"/>
              </a:solidFill>
            </a:endParaRPr>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600" dirty="0"/>
              <a:t> </a:t>
            </a: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2450" name="Rectangle 2"/>
          <p:cNvSpPr>
            <a:spLocks noGrp="1" noChangeArrowheads="1"/>
          </p:cNvSpPr>
          <p:nvPr>
            <p:ph type="subTitle" idx="1"/>
          </p:nvPr>
        </p:nvSpPr>
        <p:spPr>
          <a:xfrm>
            <a:off x="457200" y="1587500"/>
            <a:ext cx="7924800" cy="3111500"/>
          </a:xfrm>
        </p:spPr>
        <p:txBody>
          <a:bodyPr rtlCol="0"/>
          <a:lstStyle/>
          <a:p>
            <a:pPr eaLnBrk="1" fontAlgn="auto" hangingPunct="1">
              <a:spcAft>
                <a:spcPts val="0"/>
              </a:spcAft>
              <a:defRPr/>
            </a:pPr>
            <a:r>
              <a:rPr lang="en-US" sz="3200" b="1">
                <a:solidFill>
                  <a:schemeClr val="tx1"/>
                </a:solidFill>
              </a:rPr>
              <a:t>The Income Statement</a:t>
            </a:r>
            <a:endParaRPr lang="en-US" sz="3200">
              <a:solidFill>
                <a:schemeClr val="tx1"/>
              </a:solidFill>
            </a:endParaRPr>
          </a:p>
          <a:p>
            <a:pPr eaLnBrk="1" fontAlgn="auto" hangingPunct="1">
              <a:spcAft>
                <a:spcPts val="0"/>
              </a:spcAft>
              <a:defRPr/>
            </a:pPr>
            <a:r>
              <a:rPr lang="en-US" sz="3200" b="1">
                <a:solidFill>
                  <a:schemeClr val="tx1"/>
                </a:solidFill>
              </a:rPr>
              <a:t>Revenue Analysis:</a:t>
            </a:r>
          </a:p>
          <a:p>
            <a:pPr eaLnBrk="1" fontAlgn="auto" hangingPunct="1">
              <a:spcAft>
                <a:spcPts val="0"/>
              </a:spcAft>
              <a:buFontTx/>
              <a:buChar char="•"/>
              <a:defRPr/>
            </a:pPr>
            <a:r>
              <a:rPr lang="en-US" sz="2400">
                <a:solidFill>
                  <a:schemeClr val="tx1"/>
                </a:solidFill>
              </a:rPr>
              <a:t>Discounts for large purchases are usually offered by large companies as an incentive in the sales process</a:t>
            </a:r>
          </a:p>
          <a:p>
            <a:pPr eaLnBrk="1" fontAlgn="auto" hangingPunct="1">
              <a:spcAft>
                <a:spcPts val="0"/>
              </a:spcAft>
              <a:buFontTx/>
              <a:buChar char="•"/>
              <a:defRPr/>
            </a:pPr>
            <a:r>
              <a:rPr lang="en-US" sz="2400" b="1" i="1">
                <a:solidFill>
                  <a:schemeClr val="tx1"/>
                </a:solidFill>
              </a:rPr>
              <a:t> </a:t>
            </a:r>
            <a:r>
              <a:rPr lang="en-US" sz="2400">
                <a:solidFill>
                  <a:schemeClr val="tx1"/>
                </a:solidFill>
              </a:rPr>
              <a:t>Companies can also offer discounts to improve the collection of accounts receivable.</a:t>
            </a:r>
          </a:p>
          <a:p>
            <a:pPr eaLnBrk="1" fontAlgn="auto" hangingPunct="1">
              <a:spcAft>
                <a:spcPts val="0"/>
              </a:spcAft>
              <a:buFontTx/>
              <a:buChar char="•"/>
              <a:defRPr/>
            </a:pPr>
            <a:r>
              <a:rPr lang="en-US" sz="2400">
                <a:solidFill>
                  <a:schemeClr val="tx1"/>
                </a:solidFill>
              </a:rPr>
              <a:t>Discounts tend to reduce the Companies’ gross profit and ultimately the overall profitability</a:t>
            </a:r>
          </a:p>
          <a:p>
            <a:pPr eaLnBrk="1" fontAlgn="auto" hangingPunct="1">
              <a:spcAft>
                <a:spcPts val="0"/>
              </a:spcAft>
              <a:buFontTx/>
              <a:buChar char="•"/>
              <a:defRPr/>
            </a:pPr>
            <a:endParaRPr lang="en-US" sz="2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ctrTitle"/>
          </p:nvPr>
        </p:nvSpPr>
        <p:spPr>
          <a:xfrm>
            <a:off x="609600" y="889000"/>
            <a:ext cx="7772400" cy="1079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191490" name="Rectangle 2"/>
          <p:cNvSpPr>
            <a:spLocks noGrp="1" noChangeArrowheads="1"/>
          </p:cNvSpPr>
          <p:nvPr>
            <p:ph type="subTitle" idx="1"/>
          </p:nvPr>
        </p:nvSpPr>
        <p:spPr>
          <a:xfrm>
            <a:off x="457200" y="1333500"/>
            <a:ext cx="7924800" cy="3111500"/>
          </a:xfrm>
        </p:spPr>
        <p:txBody>
          <a:bodyPr rtlCol="0"/>
          <a:lstStyle/>
          <a:p>
            <a:pPr eaLnBrk="1" fontAlgn="auto" hangingPunct="1">
              <a:spcAft>
                <a:spcPts val="0"/>
              </a:spcAft>
              <a:defRPr/>
            </a:pPr>
            <a:r>
              <a:rPr lang="en-US" sz="3200" b="1">
                <a:solidFill>
                  <a:schemeClr val="tx1"/>
                </a:solidFill>
              </a:rPr>
              <a:t>The Income Statement</a:t>
            </a:r>
            <a:endParaRPr lang="en-US" sz="3200">
              <a:solidFill>
                <a:schemeClr val="tx1"/>
              </a:solidFill>
            </a:endParaRPr>
          </a:p>
          <a:p>
            <a:pPr eaLnBrk="1" fontAlgn="auto" hangingPunct="1">
              <a:spcAft>
                <a:spcPts val="0"/>
              </a:spcAft>
              <a:defRPr/>
            </a:pPr>
            <a:r>
              <a:rPr lang="en-US" sz="3200" b="1">
                <a:solidFill>
                  <a:schemeClr val="tx1"/>
                </a:solidFill>
              </a:rPr>
              <a:t>Revenue Analysis: </a:t>
            </a:r>
            <a:r>
              <a:rPr lang="en-US" sz="2400" b="1" i="1">
                <a:solidFill>
                  <a:schemeClr val="tx1"/>
                </a:solidFill>
              </a:rPr>
              <a:t>Net sales</a:t>
            </a:r>
          </a:p>
          <a:p>
            <a:pPr eaLnBrk="1" fontAlgn="auto" hangingPunct="1">
              <a:spcAft>
                <a:spcPts val="0"/>
              </a:spcAft>
              <a:buFontTx/>
              <a:buChar char="•"/>
              <a:defRPr/>
            </a:pPr>
            <a:r>
              <a:rPr lang="en-US" sz="2400">
                <a:solidFill>
                  <a:schemeClr val="tx1"/>
                </a:solidFill>
              </a:rPr>
              <a:t>For financial analysis you may consider the breakdown of sales by:</a:t>
            </a:r>
          </a:p>
          <a:p>
            <a:pPr lvl="1" eaLnBrk="1" fontAlgn="auto" hangingPunct="1">
              <a:spcAft>
                <a:spcPts val="0"/>
              </a:spcAft>
              <a:buFontTx/>
              <a:buChar char="•"/>
              <a:defRPr/>
            </a:pPr>
            <a:r>
              <a:rPr lang="en-US" sz="1800">
                <a:solidFill>
                  <a:schemeClr val="tx1"/>
                </a:solidFill>
              </a:rPr>
              <a:t>Geographical location</a:t>
            </a:r>
          </a:p>
          <a:p>
            <a:pPr lvl="1" eaLnBrk="1" fontAlgn="auto" hangingPunct="1">
              <a:spcAft>
                <a:spcPts val="0"/>
              </a:spcAft>
              <a:buFontTx/>
              <a:buChar char="•"/>
              <a:defRPr/>
            </a:pPr>
            <a:r>
              <a:rPr lang="en-US" sz="1800">
                <a:solidFill>
                  <a:schemeClr val="tx1"/>
                </a:solidFill>
              </a:rPr>
              <a:t> Product mix</a:t>
            </a:r>
          </a:p>
          <a:p>
            <a:pPr lvl="1" eaLnBrk="1" fontAlgn="auto" hangingPunct="1">
              <a:spcAft>
                <a:spcPts val="0"/>
              </a:spcAft>
              <a:buFontTx/>
              <a:buChar char="•"/>
              <a:defRPr/>
            </a:pPr>
            <a:r>
              <a:rPr lang="en-US" sz="1800">
                <a:solidFill>
                  <a:schemeClr val="tx1"/>
                </a:solidFill>
              </a:rPr>
              <a:t> Cyclical or seasonal fluctuations</a:t>
            </a:r>
          </a:p>
          <a:p>
            <a:pPr lvl="1" eaLnBrk="1" fontAlgn="auto" hangingPunct="1">
              <a:spcAft>
                <a:spcPts val="0"/>
              </a:spcAft>
              <a:buFontTx/>
              <a:buChar char="•"/>
              <a:defRPr/>
            </a:pPr>
            <a:r>
              <a:rPr lang="en-US" sz="1800">
                <a:solidFill>
                  <a:schemeClr val="tx1"/>
                </a:solidFill>
              </a:rPr>
              <a:t> Concentration on few customers</a:t>
            </a:r>
          </a:p>
          <a:p>
            <a:pPr lvl="1" eaLnBrk="1" fontAlgn="auto" hangingPunct="1">
              <a:spcAft>
                <a:spcPts val="0"/>
              </a:spcAft>
              <a:buFontTx/>
              <a:buChar char="•"/>
              <a:defRPr/>
            </a:pPr>
            <a:r>
              <a:rPr lang="en-US" sz="1800">
                <a:solidFill>
                  <a:schemeClr val="tx1"/>
                </a:solidFill>
              </a:rPr>
              <a:t> Order Backlogs</a:t>
            </a:r>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43011" name="Content Placeholder 2"/>
          <p:cNvSpPr>
            <a:spLocks noGrp="1"/>
          </p:cNvSpPr>
          <p:nvPr>
            <p:ph idx="1"/>
          </p:nvPr>
        </p:nvSpPr>
        <p:spPr/>
        <p:txBody>
          <a:bodyPr/>
          <a:lstStyle/>
          <a:p>
            <a:pPr eaLnBrk="1" hangingPunct="1"/>
            <a:r>
              <a:rPr lang="en-US" altLang="en-US" b="1"/>
              <a:t>Sales Mix</a:t>
            </a:r>
            <a:r>
              <a:rPr lang="en-US" altLang="en-US"/>
              <a:t>: Companies often differentiate net sales by new accounts, product lines, sales territories or operating divisions.</a:t>
            </a:r>
          </a:p>
          <a:p>
            <a:pPr eaLnBrk="1" hangingPunct="1"/>
            <a:r>
              <a:rPr lang="en-US" altLang="en-US"/>
              <a:t>The analysis of the sales operating performance by using segment breakdowns assist the financial analyst in determining the specific factors impacting the sales results.</a:t>
            </a:r>
          </a:p>
          <a:p>
            <a:pPr eaLnBrk="1" hangingPunct="1"/>
            <a:r>
              <a:rPr lang="en-US" altLang="en-US" b="1"/>
              <a:t>Order backlogs</a:t>
            </a:r>
            <a:r>
              <a:rPr lang="en-US" altLang="en-US"/>
              <a:t>: Considered an indicator of future net sales. The trends in order backlogs provide insight into revenue growth and the capacity of a company to supply the product.</a:t>
            </a:r>
          </a:p>
          <a:p>
            <a:pPr eaLnBrk="1" hangingPunct="1"/>
            <a:endParaRPr lang="en-US" altLang="en-US"/>
          </a:p>
          <a:p>
            <a:pPr eaLnBrk="1" hangingPunct="1"/>
            <a:endParaRPr lang="en-US" altLang="en-US" sz="1800"/>
          </a:p>
          <a:p>
            <a:pPr eaLnBrk="1" hangingPunct="1"/>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3200" b="1" dirty="0"/>
              <a:t>The Income Statement</a:t>
            </a:r>
            <a:r>
              <a:rPr lang="en-US" sz="3200" b="1" dirty="0">
                <a:solidFill>
                  <a:schemeClr val="tx1"/>
                </a:solidFill>
              </a:rPr>
              <a:t/>
            </a:r>
            <a:br>
              <a:rPr lang="en-US" sz="3200" b="1" dirty="0">
                <a:solidFill>
                  <a:schemeClr val="tx1"/>
                </a:solidFill>
              </a:rPr>
            </a:br>
            <a:r>
              <a:rPr lang="en-US" sz="3200" b="1" dirty="0" smtClean="0"/>
              <a:t>Module 2</a:t>
            </a:r>
            <a:endParaRPr lang="en-US" sz="3200" dirty="0"/>
          </a:p>
        </p:txBody>
      </p:sp>
      <p:sp>
        <p:nvSpPr>
          <p:cNvPr id="44035" name="Content Placeholder 2"/>
          <p:cNvSpPr>
            <a:spLocks noGrp="1"/>
          </p:cNvSpPr>
          <p:nvPr>
            <p:ph idx="1"/>
          </p:nvPr>
        </p:nvSpPr>
        <p:spPr/>
        <p:txBody>
          <a:bodyPr/>
          <a:lstStyle/>
          <a:p>
            <a:pPr eaLnBrk="1" hangingPunct="1"/>
            <a:r>
              <a:rPr lang="en-US" altLang="en-US" b="1"/>
              <a:t>Cost of Goods Sold: </a:t>
            </a:r>
            <a:r>
              <a:rPr lang="en-US" altLang="en-US"/>
              <a:t>Amount expensed to the Income Statement for the purchase and production of goods.</a:t>
            </a:r>
          </a:p>
          <a:p>
            <a:pPr eaLnBrk="1" hangingPunct="1"/>
            <a:r>
              <a:rPr lang="en-US" altLang="en-US"/>
              <a:t>The calculation and the evaluation of this expense item on the income statement if different depending the type of business.</a:t>
            </a:r>
          </a:p>
          <a:p>
            <a:pPr eaLnBrk="1" hangingPunct="1"/>
            <a:r>
              <a:rPr lang="en-US" altLang="en-US"/>
              <a:t>As such cost of goods for manufacturers, retailers, wholesalers and service companies is different.</a:t>
            </a:r>
          </a:p>
          <a:p>
            <a:pPr eaLnBrk="1" hangingPunct="1"/>
            <a:r>
              <a:rPr lang="en-US" altLang="en-US" b="1"/>
              <a:t>For manufacturers</a:t>
            </a:r>
            <a:r>
              <a:rPr lang="en-US" altLang="en-US"/>
              <a:t>: In order to determine the cost of good sold it is necessary to determine all direct manufacturing costs over the year. This includes material costs, labor expenses, factory overhead and taxes.</a:t>
            </a:r>
          </a:p>
          <a:p>
            <a:pPr eaLnBrk="1" hangingPunct="1"/>
            <a:r>
              <a:rPr lang="en-US" altLang="en-US"/>
              <a:t>Work in progress inventory is then added to this calculation to arrive at the total cost of good sold number.</a:t>
            </a:r>
          </a:p>
          <a:p>
            <a:pPr eaLnBrk="1" hangingPunct="1"/>
            <a:endParaRPr lang="en-US" altLang="en-US"/>
          </a:p>
          <a:p>
            <a:pPr eaLnBrk="1" hangingPunct="1"/>
            <a:endParaRPr lang="en-US" altLang="en-US" sz="1800"/>
          </a:p>
          <a:p>
            <a:pPr eaLnBrk="1" hangingPunct="1"/>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type="ctrTitle"/>
          </p:nvPr>
        </p:nvSpPr>
        <p:spPr>
          <a:xfrm>
            <a:off x="609600" y="381000"/>
            <a:ext cx="7772400" cy="1206500"/>
          </a:xfrm>
        </p:spPr>
        <p:txBody>
          <a:bodyPr/>
          <a:lstStyle/>
          <a:p>
            <a:pP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201730" name="Rectangle 2"/>
          <p:cNvSpPr>
            <a:spLocks noGrp="1" noChangeArrowheads="1"/>
          </p:cNvSpPr>
          <p:nvPr>
            <p:ph type="subTitle" idx="1"/>
          </p:nvPr>
        </p:nvSpPr>
        <p:spPr>
          <a:xfrm>
            <a:off x="609600" y="1524000"/>
            <a:ext cx="7924800" cy="3111500"/>
          </a:xfrm>
        </p:spPr>
        <p:txBody>
          <a:bodyPr rtlCol="0"/>
          <a:lstStyle/>
          <a:p>
            <a:pPr eaLnBrk="1" fontAlgn="auto" hangingPunct="1">
              <a:lnSpc>
                <a:spcPct val="80000"/>
              </a:lnSpc>
              <a:spcAft>
                <a:spcPts val="0"/>
              </a:spcAft>
              <a:defRPr/>
            </a:pPr>
            <a:r>
              <a:rPr lang="en-US" sz="2400" b="1">
                <a:solidFill>
                  <a:schemeClr val="tx1"/>
                </a:solidFill>
              </a:rPr>
              <a:t>The Income Statement</a:t>
            </a:r>
            <a:endParaRPr lang="en-US" sz="2400">
              <a:solidFill>
                <a:schemeClr val="tx1"/>
              </a:solidFill>
            </a:endParaRPr>
          </a:p>
          <a:p>
            <a:pPr eaLnBrk="1" fontAlgn="auto" hangingPunct="1">
              <a:lnSpc>
                <a:spcPct val="80000"/>
              </a:lnSpc>
              <a:spcAft>
                <a:spcPts val="0"/>
              </a:spcAft>
              <a:defRPr/>
            </a:pPr>
            <a:r>
              <a:rPr lang="en-US" sz="2400" b="1">
                <a:solidFill>
                  <a:schemeClr val="tx1"/>
                </a:solidFill>
              </a:rPr>
              <a:t>Expense Analysis: Cost of Goods Sold</a:t>
            </a:r>
            <a:endParaRPr lang="en-US" sz="1800" b="1" i="1">
              <a:solidFill>
                <a:schemeClr val="tx1"/>
              </a:solidFill>
            </a:endParaRPr>
          </a:p>
          <a:p>
            <a:pPr eaLnBrk="1" fontAlgn="auto" hangingPunct="1">
              <a:lnSpc>
                <a:spcPct val="80000"/>
              </a:lnSpc>
              <a:spcAft>
                <a:spcPts val="0"/>
              </a:spcAft>
              <a:buFontTx/>
              <a:buNone/>
              <a:defRPr/>
            </a:pPr>
            <a:r>
              <a:rPr lang="en-US" sz="1800">
                <a:solidFill>
                  <a:schemeClr val="tx1"/>
                </a:solidFill>
              </a:rPr>
              <a:t> </a:t>
            </a:r>
            <a:r>
              <a:rPr lang="en-US" sz="1800" b="1">
                <a:solidFill>
                  <a:schemeClr val="tx1"/>
                </a:solidFill>
              </a:rPr>
              <a:t>Manufacturer</a:t>
            </a:r>
            <a:r>
              <a:rPr lang="en-US" sz="1800">
                <a:solidFill>
                  <a:schemeClr val="tx1"/>
                </a:solidFill>
              </a:rPr>
              <a:t>:</a:t>
            </a:r>
          </a:p>
          <a:p>
            <a:pPr eaLnBrk="1" fontAlgn="auto" hangingPunct="1">
              <a:lnSpc>
                <a:spcPct val="80000"/>
              </a:lnSpc>
              <a:spcAft>
                <a:spcPts val="0"/>
              </a:spcAft>
              <a:buFontTx/>
              <a:buNone/>
              <a:defRPr/>
            </a:pPr>
            <a:r>
              <a:rPr lang="en-US" sz="1800">
                <a:solidFill>
                  <a:schemeClr val="tx1"/>
                </a:solidFill>
              </a:rPr>
              <a:t> Calculated as:</a:t>
            </a:r>
          </a:p>
          <a:p>
            <a:pPr lvl="1" eaLnBrk="1" fontAlgn="auto" hangingPunct="1">
              <a:lnSpc>
                <a:spcPct val="80000"/>
              </a:lnSpc>
              <a:spcAft>
                <a:spcPts val="0"/>
              </a:spcAft>
              <a:buFontTx/>
              <a:buNone/>
              <a:defRPr/>
            </a:pPr>
            <a:r>
              <a:rPr lang="en-US" sz="1800">
                <a:solidFill>
                  <a:schemeClr val="tx1"/>
                </a:solidFill>
              </a:rPr>
              <a:t>	</a:t>
            </a:r>
            <a:r>
              <a:rPr lang="en-US" sz="1800" b="1">
                <a:solidFill>
                  <a:schemeClr val="tx1"/>
                </a:solidFill>
              </a:rPr>
              <a:t>Beginning Inventory</a:t>
            </a:r>
          </a:p>
          <a:p>
            <a:pPr lvl="1" eaLnBrk="1" fontAlgn="auto" hangingPunct="1">
              <a:lnSpc>
                <a:spcPct val="80000"/>
              </a:lnSpc>
              <a:spcAft>
                <a:spcPts val="0"/>
              </a:spcAft>
              <a:buFontTx/>
              <a:buNone/>
              <a:defRPr/>
            </a:pPr>
            <a:r>
              <a:rPr lang="en-US" sz="1800" b="1">
                <a:solidFill>
                  <a:schemeClr val="tx1"/>
                </a:solidFill>
              </a:rPr>
              <a:t>+ 	Raw Materials used</a:t>
            </a:r>
          </a:p>
          <a:p>
            <a:pPr lvl="1" eaLnBrk="1" fontAlgn="auto" hangingPunct="1">
              <a:lnSpc>
                <a:spcPct val="80000"/>
              </a:lnSpc>
              <a:spcAft>
                <a:spcPts val="0"/>
              </a:spcAft>
              <a:buFontTx/>
              <a:buNone/>
              <a:defRPr/>
            </a:pPr>
            <a:r>
              <a:rPr lang="en-US" sz="1800" b="1">
                <a:solidFill>
                  <a:schemeClr val="tx1"/>
                </a:solidFill>
              </a:rPr>
              <a:t>+ 	Labor Expense</a:t>
            </a:r>
          </a:p>
          <a:p>
            <a:pPr lvl="1" eaLnBrk="1" fontAlgn="auto" hangingPunct="1">
              <a:lnSpc>
                <a:spcPct val="80000"/>
              </a:lnSpc>
              <a:spcAft>
                <a:spcPts val="0"/>
              </a:spcAft>
              <a:buFontTx/>
              <a:buNone/>
              <a:defRPr/>
            </a:pPr>
            <a:r>
              <a:rPr lang="en-US" sz="1800" b="1">
                <a:solidFill>
                  <a:schemeClr val="tx1"/>
                </a:solidFill>
              </a:rPr>
              <a:t>+ 	Manufacturing Overhead</a:t>
            </a:r>
          </a:p>
          <a:p>
            <a:pPr lvl="1" eaLnBrk="1" fontAlgn="auto" hangingPunct="1">
              <a:lnSpc>
                <a:spcPct val="80000"/>
              </a:lnSpc>
              <a:spcAft>
                <a:spcPts val="0"/>
              </a:spcAft>
              <a:buFontTx/>
              <a:buNone/>
              <a:defRPr/>
            </a:pPr>
            <a:r>
              <a:rPr lang="en-US" sz="1800" b="1">
                <a:solidFill>
                  <a:schemeClr val="tx1"/>
                </a:solidFill>
              </a:rPr>
              <a:t>- 	Work in Progress Inventory</a:t>
            </a:r>
          </a:p>
          <a:p>
            <a:pPr lvl="1" eaLnBrk="1" fontAlgn="auto" hangingPunct="1">
              <a:lnSpc>
                <a:spcPct val="80000"/>
              </a:lnSpc>
              <a:spcAft>
                <a:spcPts val="0"/>
              </a:spcAft>
              <a:buFontTx/>
              <a:buChar char="-"/>
              <a:defRPr/>
            </a:pPr>
            <a:r>
              <a:rPr lang="en-US" sz="1800" b="1">
                <a:solidFill>
                  <a:schemeClr val="tx1"/>
                </a:solidFill>
              </a:rPr>
              <a:t> 	Ending Inventory</a:t>
            </a:r>
          </a:p>
          <a:p>
            <a:pPr lvl="1" eaLnBrk="1" fontAlgn="auto" hangingPunct="1">
              <a:lnSpc>
                <a:spcPct val="80000"/>
              </a:lnSpc>
              <a:spcAft>
                <a:spcPts val="0"/>
              </a:spcAft>
              <a:buFontTx/>
              <a:buNone/>
              <a:defRPr/>
            </a:pPr>
            <a:r>
              <a:rPr lang="en-US" sz="1800" b="1">
                <a:solidFill>
                  <a:schemeClr val="tx1"/>
                </a:solidFill>
              </a:rPr>
              <a:t>______________________</a:t>
            </a:r>
          </a:p>
          <a:p>
            <a:pPr lvl="1" eaLnBrk="1" fontAlgn="auto" hangingPunct="1">
              <a:lnSpc>
                <a:spcPct val="80000"/>
              </a:lnSpc>
              <a:spcAft>
                <a:spcPts val="0"/>
              </a:spcAft>
              <a:buFontTx/>
              <a:buNone/>
              <a:defRPr/>
            </a:pPr>
            <a:r>
              <a:rPr lang="en-US" sz="1800" b="1">
                <a:solidFill>
                  <a:schemeClr val="tx1"/>
                </a:solidFill>
              </a:rPr>
              <a:t>=	Cost of Goods Sold</a:t>
            </a:r>
          </a:p>
          <a:p>
            <a:pPr lvl="1" eaLnBrk="1" fontAlgn="auto" hangingPunct="1">
              <a:lnSpc>
                <a:spcPct val="80000"/>
              </a:lnSpc>
              <a:spcAft>
                <a:spcPts val="0"/>
              </a:spcAft>
              <a:buFontTx/>
              <a:buChar char="•"/>
              <a:defRPr/>
            </a:pPr>
            <a:endParaRPr lang="en-US" sz="1800" b="1"/>
          </a:p>
          <a:p>
            <a:pPr lvl="1" eaLnBrk="1" fontAlgn="auto" hangingPunct="1">
              <a:lnSpc>
                <a:spcPct val="80000"/>
              </a:lnSpc>
              <a:spcAft>
                <a:spcPts val="0"/>
              </a:spcAft>
              <a:buFontTx/>
              <a:buNone/>
              <a:defRPr/>
            </a:pPr>
            <a:endParaRPr lang="en-US" sz="1800"/>
          </a:p>
          <a:p>
            <a:pPr eaLnBrk="1" fontAlgn="auto" hangingPunct="1">
              <a:lnSpc>
                <a:spcPct val="80000"/>
              </a:lnSpc>
              <a:spcAft>
                <a:spcPts val="0"/>
              </a:spcAft>
              <a:defRPr/>
            </a:pPr>
            <a:endParaRPr lang="en-US" sz="2400" b="1" i="1"/>
          </a:p>
          <a:p>
            <a:pPr eaLnBrk="1" fontAlgn="auto" hangingPunct="1">
              <a:lnSpc>
                <a:spcPct val="80000"/>
              </a:lnSpc>
              <a:spcAft>
                <a:spcPts val="0"/>
              </a:spcAft>
              <a:defRPr/>
            </a:pPr>
            <a:endParaRPr lang="en-US" sz="28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0"/>
            <a:ext cx="7620000" cy="571500"/>
          </a:xfrm>
        </p:spPr>
        <p:txBody>
          <a:bodyPr/>
          <a:lstStyle/>
          <a:p>
            <a:pPr algn="ctr" eaLnBrk="1" hangingPunct="1">
              <a:defRPr/>
            </a:pP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46083" name="Content Placeholder 2"/>
          <p:cNvSpPr>
            <a:spLocks noGrp="1"/>
          </p:cNvSpPr>
          <p:nvPr>
            <p:ph idx="1"/>
          </p:nvPr>
        </p:nvSpPr>
        <p:spPr/>
        <p:txBody>
          <a:bodyPr/>
          <a:lstStyle/>
          <a:p>
            <a:pPr eaLnBrk="1" hangingPunct="1"/>
            <a:r>
              <a:rPr lang="en-US" altLang="en-US" b="1"/>
              <a:t>Cost of Goods Sold: </a:t>
            </a:r>
            <a:r>
              <a:rPr lang="en-US" altLang="en-US"/>
              <a:t>This number is the total of costs directly related to the manufacturing and purchase of goods  in addition to any work in progress inventory less the finished goods inventory</a:t>
            </a:r>
          </a:p>
          <a:p>
            <a:pPr eaLnBrk="1" hangingPunct="1"/>
            <a:endParaRPr lang="en-US" altLang="en-US"/>
          </a:p>
          <a:p>
            <a:pPr eaLnBrk="1" hangingPunct="1"/>
            <a:endParaRPr lang="en-US" altLang="en-US" sz="1800"/>
          </a:p>
          <a:p>
            <a:pPr eaLnBrk="1" hangingPunct="1"/>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ctrTitle"/>
          </p:nvPr>
        </p:nvSpPr>
        <p:spPr>
          <a:xfrm>
            <a:off x="457200" y="762000"/>
            <a:ext cx="7772400" cy="12700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197634" name="Rectangle 2"/>
          <p:cNvSpPr>
            <a:spLocks noGrp="1" noChangeArrowheads="1"/>
          </p:cNvSpPr>
          <p:nvPr>
            <p:ph type="subTitle" idx="1"/>
          </p:nvPr>
        </p:nvSpPr>
        <p:spPr>
          <a:xfrm>
            <a:off x="304800" y="1460500"/>
            <a:ext cx="7924800" cy="3111500"/>
          </a:xfrm>
        </p:spPr>
        <p:txBody>
          <a:bodyPr rtlCol="0"/>
          <a:lstStyle/>
          <a:p>
            <a:pPr eaLnBrk="1" fontAlgn="auto" hangingPunct="1">
              <a:spcAft>
                <a:spcPts val="0"/>
              </a:spcAft>
              <a:defRPr/>
            </a:pPr>
            <a:r>
              <a:rPr lang="en-US" sz="2800" b="1">
                <a:solidFill>
                  <a:schemeClr val="tx1"/>
                </a:solidFill>
              </a:rPr>
              <a:t>The Income Statement</a:t>
            </a:r>
            <a:endParaRPr lang="en-US" sz="2800">
              <a:solidFill>
                <a:schemeClr val="tx1"/>
              </a:solidFill>
            </a:endParaRPr>
          </a:p>
          <a:p>
            <a:pPr eaLnBrk="1" fontAlgn="auto" hangingPunct="1">
              <a:spcAft>
                <a:spcPts val="0"/>
              </a:spcAft>
              <a:defRPr/>
            </a:pPr>
            <a:r>
              <a:rPr lang="en-US" sz="2800" b="1">
                <a:solidFill>
                  <a:schemeClr val="tx1"/>
                </a:solidFill>
              </a:rPr>
              <a:t>Expense Analysis: Cost of Goods Sold</a:t>
            </a:r>
            <a:endParaRPr lang="en-US" b="1" i="1">
              <a:solidFill>
                <a:schemeClr val="tx1"/>
              </a:solidFill>
            </a:endParaRPr>
          </a:p>
          <a:p>
            <a:pPr eaLnBrk="1" fontAlgn="auto" hangingPunct="1">
              <a:spcAft>
                <a:spcPts val="0"/>
              </a:spcAft>
              <a:buFontTx/>
              <a:buNone/>
              <a:defRPr/>
            </a:pPr>
            <a:r>
              <a:rPr lang="en-US">
                <a:solidFill>
                  <a:schemeClr val="tx1"/>
                </a:solidFill>
              </a:rPr>
              <a:t> </a:t>
            </a:r>
            <a:r>
              <a:rPr lang="en-US" b="1">
                <a:solidFill>
                  <a:schemeClr val="tx1"/>
                </a:solidFill>
              </a:rPr>
              <a:t>Retailers and Wholesalers</a:t>
            </a:r>
            <a:r>
              <a:rPr lang="en-US">
                <a:solidFill>
                  <a:schemeClr val="tx1"/>
                </a:solidFill>
              </a:rPr>
              <a:t>:</a:t>
            </a:r>
          </a:p>
          <a:p>
            <a:pPr eaLnBrk="1" fontAlgn="auto" hangingPunct="1">
              <a:spcAft>
                <a:spcPts val="0"/>
              </a:spcAft>
              <a:buFontTx/>
              <a:buNone/>
              <a:defRPr/>
            </a:pPr>
            <a:r>
              <a:rPr lang="en-US">
                <a:solidFill>
                  <a:schemeClr val="tx1"/>
                </a:solidFill>
              </a:rPr>
              <a:t> Calculated as:</a:t>
            </a:r>
          </a:p>
          <a:p>
            <a:pPr lvl="1" eaLnBrk="1" fontAlgn="auto" hangingPunct="1">
              <a:spcAft>
                <a:spcPts val="0"/>
              </a:spcAft>
              <a:buFontTx/>
              <a:buNone/>
              <a:defRPr/>
            </a:pPr>
            <a:r>
              <a:rPr lang="en-US" sz="1600">
                <a:solidFill>
                  <a:schemeClr val="tx1"/>
                </a:solidFill>
              </a:rPr>
              <a:t>	</a:t>
            </a:r>
            <a:r>
              <a:rPr lang="en-US" sz="1600" b="1">
                <a:solidFill>
                  <a:schemeClr val="tx1"/>
                </a:solidFill>
              </a:rPr>
              <a:t>Beginning Inventory</a:t>
            </a:r>
          </a:p>
          <a:p>
            <a:pPr lvl="1" eaLnBrk="1" fontAlgn="auto" hangingPunct="1">
              <a:spcAft>
                <a:spcPts val="0"/>
              </a:spcAft>
              <a:buFontTx/>
              <a:buNone/>
              <a:defRPr/>
            </a:pPr>
            <a:r>
              <a:rPr lang="en-US" sz="1600" b="1">
                <a:solidFill>
                  <a:schemeClr val="tx1"/>
                </a:solidFill>
              </a:rPr>
              <a:t>+ 	Net Cost of Purchases</a:t>
            </a:r>
          </a:p>
          <a:p>
            <a:pPr lvl="1" eaLnBrk="1" fontAlgn="auto" hangingPunct="1">
              <a:spcAft>
                <a:spcPts val="0"/>
              </a:spcAft>
              <a:buFontTx/>
              <a:buNone/>
              <a:defRPr/>
            </a:pPr>
            <a:r>
              <a:rPr lang="en-US" sz="1600" b="1">
                <a:solidFill>
                  <a:schemeClr val="tx1"/>
                </a:solidFill>
              </a:rPr>
              <a:t>- 	Ending Inventory</a:t>
            </a:r>
          </a:p>
          <a:p>
            <a:pPr lvl="1" eaLnBrk="1" fontAlgn="auto" hangingPunct="1">
              <a:spcAft>
                <a:spcPts val="0"/>
              </a:spcAft>
              <a:buFontTx/>
              <a:buNone/>
              <a:defRPr/>
            </a:pPr>
            <a:r>
              <a:rPr lang="en-US" sz="1600" b="1">
                <a:solidFill>
                  <a:schemeClr val="tx1"/>
                </a:solidFill>
              </a:rPr>
              <a:t>____________________</a:t>
            </a:r>
          </a:p>
          <a:p>
            <a:pPr lvl="1" eaLnBrk="1" fontAlgn="auto" hangingPunct="1">
              <a:spcAft>
                <a:spcPts val="0"/>
              </a:spcAft>
              <a:buFontTx/>
              <a:buNone/>
              <a:defRPr/>
            </a:pPr>
            <a:r>
              <a:rPr lang="en-US" sz="1600" b="1">
                <a:solidFill>
                  <a:schemeClr val="tx1"/>
                </a:solidFill>
              </a:rPr>
              <a:t>=	Cost of Goods Sold</a:t>
            </a:r>
          </a:p>
          <a:p>
            <a:pPr lvl="1" eaLnBrk="1" fontAlgn="auto" hangingPunct="1">
              <a:spcAft>
                <a:spcPts val="0"/>
              </a:spcAft>
              <a:buFontTx/>
              <a:buChar char="•"/>
              <a:defRPr/>
            </a:pPr>
            <a:endParaRPr lang="en-US" sz="1600" b="1"/>
          </a:p>
          <a:p>
            <a:pPr lvl="1" eaLnBrk="1" fontAlgn="auto" hangingPunct="1">
              <a:spcAft>
                <a:spcPts val="0"/>
              </a:spcAft>
              <a:buFontTx/>
              <a:buNone/>
              <a:defRPr/>
            </a:pPr>
            <a:endParaRPr lang="en-US" sz="1600"/>
          </a:p>
          <a:p>
            <a:pPr eaLnBrk="1" fontAlgn="auto" hangingPunct="1">
              <a:spcAft>
                <a:spcPts val="0"/>
              </a:spcAft>
              <a:defRPr/>
            </a:pPr>
            <a:endParaRPr lang="en-US" sz="2800" b="1" i="1"/>
          </a:p>
          <a:p>
            <a:pPr eaLnBrk="1" fontAlgn="auto" hangingPunct="1">
              <a:spcAft>
                <a:spcPts val="0"/>
              </a:spcAft>
              <a:defRPr/>
            </a:pPr>
            <a:endParaRPr lang="en-US" sz="3200"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ctrTitle"/>
          </p:nvPr>
        </p:nvSpPr>
        <p:spPr>
          <a:xfrm>
            <a:off x="457200" y="762000"/>
            <a:ext cx="7772400" cy="12700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197634" name="Rectangle 2"/>
          <p:cNvSpPr>
            <a:spLocks noGrp="1" noChangeArrowheads="1"/>
          </p:cNvSpPr>
          <p:nvPr>
            <p:ph type="subTitle" idx="1"/>
          </p:nvPr>
        </p:nvSpPr>
        <p:spPr>
          <a:xfrm>
            <a:off x="304800" y="1460500"/>
            <a:ext cx="7924800" cy="3111500"/>
          </a:xfrm>
        </p:spPr>
        <p:txBody>
          <a:bodyPr rtlCol="0"/>
          <a:lstStyle/>
          <a:p>
            <a:pPr eaLnBrk="1" fontAlgn="auto" hangingPunct="1">
              <a:spcAft>
                <a:spcPts val="0"/>
              </a:spcAft>
              <a:defRPr/>
            </a:pPr>
            <a:r>
              <a:rPr lang="en-US" sz="2800" b="1">
                <a:solidFill>
                  <a:schemeClr val="tx1"/>
                </a:solidFill>
              </a:rPr>
              <a:t>The Income Statement</a:t>
            </a:r>
            <a:endParaRPr lang="en-US" sz="2800">
              <a:solidFill>
                <a:schemeClr val="tx1"/>
              </a:solidFill>
            </a:endParaRPr>
          </a:p>
          <a:p>
            <a:pPr eaLnBrk="1" fontAlgn="auto" hangingPunct="1">
              <a:spcAft>
                <a:spcPts val="0"/>
              </a:spcAft>
              <a:defRPr/>
            </a:pPr>
            <a:r>
              <a:rPr lang="en-US" sz="2800" b="1">
                <a:solidFill>
                  <a:schemeClr val="tx1"/>
                </a:solidFill>
              </a:rPr>
              <a:t>Expense Analysis: Gross Profit</a:t>
            </a:r>
            <a:endParaRPr lang="en-US" b="1" i="1">
              <a:solidFill>
                <a:schemeClr val="tx1"/>
              </a:solidFill>
            </a:endParaRPr>
          </a:p>
          <a:p>
            <a:pPr eaLnBrk="1" fontAlgn="auto" hangingPunct="1">
              <a:spcAft>
                <a:spcPts val="0"/>
              </a:spcAft>
              <a:buFontTx/>
              <a:buNone/>
              <a:defRPr/>
            </a:pPr>
            <a:r>
              <a:rPr lang="en-US">
                <a:solidFill>
                  <a:schemeClr val="tx1"/>
                </a:solidFill>
              </a:rPr>
              <a:t> - When cost of goods sold is deducted from net sales the resulting amount is the gross profit.</a:t>
            </a:r>
          </a:p>
          <a:p>
            <a:pPr eaLnBrk="1" fontAlgn="auto" hangingPunct="1">
              <a:spcAft>
                <a:spcPts val="0"/>
              </a:spcAft>
              <a:buFontTx/>
              <a:buNone/>
              <a:defRPr/>
            </a:pPr>
            <a:r>
              <a:rPr lang="en-US">
                <a:solidFill>
                  <a:schemeClr val="tx1"/>
                </a:solidFill>
              </a:rPr>
              <a:t>Gross Profit is the amount of money available to cover all other operating expenses.</a:t>
            </a:r>
          </a:p>
          <a:p>
            <a:pPr eaLnBrk="1" fontAlgn="auto" hangingPunct="1">
              <a:spcAft>
                <a:spcPts val="0"/>
              </a:spcAft>
              <a:buFontTx/>
              <a:buNone/>
              <a:defRPr/>
            </a:pPr>
            <a:r>
              <a:rPr lang="en-US">
                <a:solidFill>
                  <a:schemeClr val="tx1"/>
                </a:solidFill>
              </a:rPr>
              <a:t>- Gross profit usually reflects the type of industry in which the company operates.</a:t>
            </a:r>
            <a:endParaRPr lang="en-US"/>
          </a:p>
          <a:p>
            <a:pPr eaLnBrk="1" fontAlgn="auto" hangingPunct="1">
              <a:spcAft>
                <a:spcPts val="0"/>
              </a:spcAft>
              <a:defRPr/>
            </a:pPr>
            <a:endParaRPr lang="en-US" sz="2800" b="1" i="1"/>
          </a:p>
          <a:p>
            <a:pPr eaLnBrk="1" fontAlgn="auto" hangingPunct="1">
              <a:spcAft>
                <a:spcPts val="0"/>
              </a:spcAft>
              <a:defRPr/>
            </a:pPr>
            <a:endParaRPr lang="en-US" sz="3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09600" y="381000"/>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b="1" dirty="0"/>
          </a:p>
        </p:txBody>
      </p:sp>
      <p:sp>
        <p:nvSpPr>
          <p:cNvPr id="2051" name="Rectangle 3"/>
          <p:cNvSpPr>
            <a:spLocks noGrp="1" noChangeArrowheads="1"/>
          </p:cNvSpPr>
          <p:nvPr>
            <p:ph type="subTitle" idx="1"/>
          </p:nvPr>
        </p:nvSpPr>
        <p:spPr>
          <a:xfrm>
            <a:off x="228600" y="1460500"/>
            <a:ext cx="7924800" cy="4127500"/>
          </a:xfrm>
        </p:spPr>
        <p:txBody>
          <a:bodyPr rtlCol="0">
            <a:normAutofit fontScale="55000" lnSpcReduction="20000"/>
          </a:bodyPr>
          <a:lstStyle/>
          <a:p>
            <a:pPr eaLnBrk="1" fontAlgn="auto" hangingPunct="1">
              <a:spcAft>
                <a:spcPts val="0"/>
              </a:spcAft>
              <a:defRPr/>
            </a:pPr>
            <a:r>
              <a:rPr lang="en-US" sz="3800" b="1">
                <a:solidFill>
                  <a:schemeClr val="tx1"/>
                </a:solidFill>
              </a:rPr>
              <a:t>Income Statement Analysis: Introduction</a:t>
            </a:r>
          </a:p>
          <a:p>
            <a:pPr marL="457200" indent="-457200" eaLnBrk="1" fontAlgn="auto" hangingPunct="1">
              <a:spcAft>
                <a:spcPts val="0"/>
              </a:spcAft>
              <a:buFontTx/>
              <a:buChar char="-"/>
              <a:defRPr/>
            </a:pPr>
            <a:r>
              <a:rPr lang="en-US" sz="3800">
                <a:solidFill>
                  <a:schemeClr val="tx1"/>
                </a:solidFill>
              </a:rPr>
              <a:t>When analyzing financial statements we analyze the Company’s business activities</a:t>
            </a:r>
          </a:p>
          <a:p>
            <a:pPr marL="457200" indent="-457200" eaLnBrk="1" fontAlgn="auto" hangingPunct="1">
              <a:spcAft>
                <a:spcPts val="0"/>
              </a:spcAft>
              <a:buFontTx/>
              <a:buChar char="-"/>
              <a:defRPr/>
            </a:pPr>
            <a:r>
              <a:rPr lang="en-US" sz="3800">
                <a:solidFill>
                  <a:schemeClr val="tx1"/>
                </a:solidFill>
              </a:rPr>
              <a:t>The three (3) main activities are:</a:t>
            </a:r>
          </a:p>
          <a:p>
            <a:pPr eaLnBrk="1" fontAlgn="auto" hangingPunct="1">
              <a:spcAft>
                <a:spcPts val="0"/>
              </a:spcAft>
              <a:defRPr/>
            </a:pPr>
            <a:r>
              <a:rPr lang="en-US" sz="3800">
                <a:solidFill>
                  <a:schemeClr val="tx1"/>
                </a:solidFill>
              </a:rPr>
              <a:t>	1. Financial activities</a:t>
            </a:r>
          </a:p>
          <a:p>
            <a:pPr eaLnBrk="1" fontAlgn="auto" hangingPunct="1">
              <a:spcAft>
                <a:spcPts val="0"/>
              </a:spcAft>
              <a:defRPr/>
            </a:pPr>
            <a:r>
              <a:rPr lang="en-US" sz="3800">
                <a:solidFill>
                  <a:schemeClr val="tx1"/>
                </a:solidFill>
              </a:rPr>
              <a:t>	2. Investing activities</a:t>
            </a:r>
          </a:p>
          <a:p>
            <a:pPr eaLnBrk="1" fontAlgn="auto" hangingPunct="1">
              <a:spcAft>
                <a:spcPts val="0"/>
              </a:spcAft>
              <a:defRPr/>
            </a:pPr>
            <a:r>
              <a:rPr lang="en-US" sz="3800">
                <a:solidFill>
                  <a:schemeClr val="tx1"/>
                </a:solidFill>
              </a:rPr>
              <a:t>	3. Planning Activities</a:t>
            </a:r>
          </a:p>
          <a:p>
            <a:pPr eaLnBrk="1" fontAlgn="auto" hangingPunct="1">
              <a:spcAft>
                <a:spcPts val="0"/>
              </a:spcAft>
              <a:defRPr/>
            </a:pPr>
            <a:r>
              <a:rPr lang="en-US" sz="3800">
                <a:solidFill>
                  <a:schemeClr val="tx1"/>
                </a:solidFill>
              </a:rPr>
              <a:t>- In tandem with these concepts there is the analysis of Operating Activities that include revenue generation and the analysis of the Company’s cost and expense structure</a:t>
            </a:r>
          </a:p>
          <a:p>
            <a:pPr marL="457200" indent="-457200" eaLnBrk="1" fontAlgn="auto" hangingPunct="1">
              <a:spcAft>
                <a:spcPts val="0"/>
              </a:spcAft>
              <a:buFontTx/>
              <a:buChar char="-"/>
              <a:defRPr/>
            </a:pPr>
            <a:endParaRPr lang="en-US" sz="3200">
              <a:solidFill>
                <a:schemeClr val="tx1"/>
              </a:solidFill>
            </a:endParaRPr>
          </a:p>
          <a:p>
            <a:pPr eaLnBrk="1" fontAlgn="auto" hangingPunct="1">
              <a:spcAft>
                <a:spcPts val="0"/>
              </a:spcAft>
              <a:defRPr/>
            </a:pPr>
            <a:endParaRPr lang="en-US" sz="3200" b="1">
              <a:solidFill>
                <a:schemeClr val="tx1"/>
              </a:solidFill>
            </a:endParaRPr>
          </a:p>
          <a:p>
            <a:pPr algn="ctr" eaLnBrk="1" fontAlgn="auto" hangingPunct="1">
              <a:spcAft>
                <a:spcPts val="0"/>
              </a:spcAft>
              <a:defRPr/>
            </a:pPr>
            <a:endParaRPr lang="en-US" sz="2400">
              <a:solidFill>
                <a:schemeClr val="tx1"/>
              </a:solidFill>
            </a:endParaRPr>
          </a:p>
          <a:p>
            <a:pPr lvl="1" eaLnBrk="1" fontAlgn="auto" hangingPunct="1">
              <a:spcAft>
                <a:spcPts val="0"/>
              </a:spcAft>
              <a:buFontTx/>
              <a:buNone/>
              <a:defRPr/>
            </a:pPr>
            <a:r>
              <a:rPr lang="en-US"/>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ctrTitle"/>
          </p:nvPr>
        </p:nvSpPr>
        <p:spPr>
          <a:xfrm>
            <a:off x="457200" y="762000"/>
            <a:ext cx="7772400" cy="12700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197634" name="Rectangle 2"/>
          <p:cNvSpPr>
            <a:spLocks noGrp="1" noChangeArrowheads="1"/>
          </p:cNvSpPr>
          <p:nvPr>
            <p:ph type="subTitle" idx="1"/>
          </p:nvPr>
        </p:nvSpPr>
        <p:spPr>
          <a:xfrm>
            <a:off x="304800" y="1460500"/>
            <a:ext cx="7924800" cy="3111500"/>
          </a:xfrm>
        </p:spPr>
        <p:txBody>
          <a:bodyPr rtlCol="0"/>
          <a:lstStyle/>
          <a:p>
            <a:pPr eaLnBrk="1" fontAlgn="auto" hangingPunct="1">
              <a:spcAft>
                <a:spcPts val="0"/>
              </a:spcAft>
              <a:defRPr/>
            </a:pPr>
            <a:r>
              <a:rPr lang="en-US" sz="2800" b="1">
                <a:solidFill>
                  <a:schemeClr val="tx1"/>
                </a:solidFill>
              </a:rPr>
              <a:t>The Income Statement</a:t>
            </a:r>
            <a:endParaRPr lang="en-US" sz="2800">
              <a:solidFill>
                <a:schemeClr val="tx1"/>
              </a:solidFill>
            </a:endParaRPr>
          </a:p>
          <a:p>
            <a:pPr eaLnBrk="1" fontAlgn="auto" hangingPunct="1">
              <a:spcAft>
                <a:spcPts val="0"/>
              </a:spcAft>
              <a:defRPr/>
            </a:pPr>
            <a:r>
              <a:rPr lang="en-US" sz="2800" b="1">
                <a:solidFill>
                  <a:schemeClr val="tx1"/>
                </a:solidFill>
              </a:rPr>
              <a:t>Expense Analysis: Gross Profit</a:t>
            </a:r>
            <a:endParaRPr lang="en-US" b="1" i="1">
              <a:solidFill>
                <a:schemeClr val="tx1"/>
              </a:solidFill>
            </a:endParaRPr>
          </a:p>
          <a:p>
            <a:pPr eaLnBrk="1" fontAlgn="auto" hangingPunct="1">
              <a:spcAft>
                <a:spcPts val="0"/>
              </a:spcAft>
              <a:buFontTx/>
              <a:buNone/>
              <a:defRPr/>
            </a:pPr>
            <a:r>
              <a:rPr lang="en-US">
                <a:solidFill>
                  <a:schemeClr val="tx1"/>
                </a:solidFill>
              </a:rPr>
              <a:t> - Some of the questions to consider when analyzing gross profit are:</a:t>
            </a:r>
          </a:p>
          <a:p>
            <a:pPr marL="457200" indent="-457200" eaLnBrk="1" fontAlgn="auto" hangingPunct="1">
              <a:spcAft>
                <a:spcPts val="0"/>
              </a:spcAft>
              <a:buFontTx/>
              <a:buAutoNum type="alphaLcPeriod"/>
              <a:defRPr/>
            </a:pPr>
            <a:r>
              <a:rPr lang="en-US">
                <a:solidFill>
                  <a:schemeClr val="tx1"/>
                </a:solidFill>
              </a:rPr>
              <a:t>Did the Company increase its prices?</a:t>
            </a:r>
          </a:p>
          <a:p>
            <a:pPr marL="457200" indent="-457200" eaLnBrk="1" fontAlgn="auto" hangingPunct="1">
              <a:spcAft>
                <a:spcPts val="0"/>
              </a:spcAft>
              <a:buFontTx/>
              <a:buAutoNum type="alphaLcPeriod"/>
              <a:defRPr/>
            </a:pPr>
            <a:r>
              <a:rPr lang="en-US">
                <a:solidFill>
                  <a:schemeClr val="tx1"/>
                </a:solidFill>
              </a:rPr>
              <a:t>Did the product mix change?</a:t>
            </a:r>
          </a:p>
          <a:p>
            <a:pPr marL="457200" indent="-457200" eaLnBrk="1" fontAlgn="auto" hangingPunct="1">
              <a:spcAft>
                <a:spcPts val="0"/>
              </a:spcAft>
              <a:buFontTx/>
              <a:buAutoNum type="alphaLcPeriod"/>
              <a:defRPr/>
            </a:pPr>
            <a:r>
              <a:rPr lang="en-US">
                <a:solidFill>
                  <a:schemeClr val="tx1"/>
                </a:solidFill>
              </a:rPr>
              <a:t>What changes are expected next year?</a:t>
            </a:r>
          </a:p>
          <a:p>
            <a:pPr eaLnBrk="1" fontAlgn="auto" hangingPunct="1">
              <a:spcAft>
                <a:spcPts val="0"/>
              </a:spcAft>
              <a:buFont typeface="Arial" charset="0"/>
              <a:buNone/>
              <a:defRPr/>
            </a:pPr>
            <a:r>
              <a:rPr lang="en-US">
                <a:solidFill>
                  <a:schemeClr val="tx1"/>
                </a:solidFill>
              </a:rPr>
              <a:t>- Answers to these questions can provide important information about the Company’s operations.</a:t>
            </a:r>
            <a:endParaRPr lang="en-US"/>
          </a:p>
          <a:p>
            <a:pPr eaLnBrk="1" fontAlgn="auto" hangingPunct="1">
              <a:spcAft>
                <a:spcPts val="0"/>
              </a:spcAft>
              <a:defRPr/>
            </a:pPr>
            <a:endParaRPr lang="en-US" sz="2800" b="1" i="1"/>
          </a:p>
          <a:p>
            <a:pPr eaLnBrk="1" fontAlgn="auto" hangingPunct="1">
              <a:spcAft>
                <a:spcPts val="0"/>
              </a:spcAft>
              <a:defRPr/>
            </a:pPr>
            <a:endParaRPr lang="en-US" sz="32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ctrTitle"/>
          </p:nvPr>
        </p:nvSpPr>
        <p:spPr>
          <a:xfrm>
            <a:off x="457200" y="952500"/>
            <a:ext cx="7772400" cy="1079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03778" name="Rectangle 2"/>
          <p:cNvSpPr>
            <a:spLocks noGrp="1" noChangeArrowheads="1"/>
          </p:cNvSpPr>
          <p:nvPr>
            <p:ph type="subTitle" idx="1"/>
          </p:nvPr>
        </p:nvSpPr>
        <p:spPr>
          <a:xfrm>
            <a:off x="304800" y="1524000"/>
            <a:ext cx="7924800" cy="3111500"/>
          </a:xfrm>
        </p:spPr>
        <p:txBody>
          <a:bodyPr rtlCol="0"/>
          <a:lstStyle/>
          <a:p>
            <a:pPr eaLnBrk="1" fontAlgn="auto" hangingPunct="1">
              <a:lnSpc>
                <a:spcPct val="80000"/>
              </a:lnSpc>
              <a:spcAft>
                <a:spcPts val="0"/>
              </a:spcAft>
              <a:defRPr/>
            </a:pPr>
            <a:r>
              <a:rPr lang="en-US" sz="2400" b="1">
                <a:solidFill>
                  <a:schemeClr val="tx1"/>
                </a:solidFill>
              </a:rPr>
              <a:t>The Income Statement</a:t>
            </a:r>
            <a:endParaRPr lang="en-US" sz="2400">
              <a:solidFill>
                <a:schemeClr val="tx1"/>
              </a:solidFill>
            </a:endParaRPr>
          </a:p>
          <a:p>
            <a:pPr eaLnBrk="1" fontAlgn="auto" hangingPunct="1">
              <a:lnSpc>
                <a:spcPct val="80000"/>
              </a:lnSpc>
              <a:spcAft>
                <a:spcPts val="0"/>
              </a:spcAft>
              <a:defRPr/>
            </a:pPr>
            <a:r>
              <a:rPr lang="en-US" sz="2400" b="1">
                <a:solidFill>
                  <a:schemeClr val="tx1"/>
                </a:solidFill>
              </a:rPr>
              <a:t>Expense Analysis: Gross Profit &amp; Gross Margin</a:t>
            </a:r>
          </a:p>
          <a:p>
            <a:pPr eaLnBrk="1" fontAlgn="auto" hangingPunct="1">
              <a:lnSpc>
                <a:spcPct val="80000"/>
              </a:lnSpc>
              <a:spcAft>
                <a:spcPts val="0"/>
              </a:spcAft>
              <a:defRPr/>
            </a:pPr>
            <a:r>
              <a:rPr lang="en-US" sz="2400">
                <a:solidFill>
                  <a:schemeClr val="tx1"/>
                </a:solidFill>
              </a:rPr>
              <a:t>Once net sales and cost of good sold are calculated next step is to calculate gross margin.</a:t>
            </a:r>
            <a:endParaRPr lang="en-US">
              <a:solidFill>
                <a:schemeClr val="tx1"/>
              </a:solidFill>
            </a:endParaRPr>
          </a:p>
          <a:p>
            <a:pPr eaLnBrk="1" fontAlgn="auto" hangingPunct="1">
              <a:lnSpc>
                <a:spcPct val="80000"/>
              </a:lnSpc>
              <a:spcAft>
                <a:spcPts val="0"/>
              </a:spcAft>
              <a:buFontTx/>
              <a:buNone/>
              <a:defRPr/>
            </a:pPr>
            <a:endParaRPr lang="en-US"/>
          </a:p>
          <a:p>
            <a:pPr eaLnBrk="1" fontAlgn="auto" hangingPunct="1">
              <a:lnSpc>
                <a:spcPct val="80000"/>
              </a:lnSpc>
              <a:spcAft>
                <a:spcPts val="0"/>
              </a:spcAft>
              <a:buFontTx/>
              <a:buChar char="•"/>
              <a:defRPr/>
            </a:pPr>
            <a:r>
              <a:rPr lang="en-US" sz="1400"/>
              <a:t> </a:t>
            </a:r>
            <a:endParaRPr lang="en-US" b="1"/>
          </a:p>
          <a:p>
            <a:pPr eaLnBrk="1" fontAlgn="auto" hangingPunct="1">
              <a:lnSpc>
                <a:spcPct val="80000"/>
              </a:lnSpc>
              <a:spcAft>
                <a:spcPts val="0"/>
              </a:spcAft>
              <a:buFontTx/>
              <a:buNone/>
              <a:defRPr/>
            </a:pPr>
            <a:r>
              <a:rPr lang="en-US" sz="1400"/>
              <a:t> </a:t>
            </a:r>
            <a:endParaRPr lang="en-US" sz="1400" b="1"/>
          </a:p>
          <a:p>
            <a:pPr lvl="1" eaLnBrk="1" fontAlgn="auto" hangingPunct="1">
              <a:lnSpc>
                <a:spcPct val="80000"/>
              </a:lnSpc>
              <a:spcAft>
                <a:spcPts val="0"/>
              </a:spcAft>
              <a:buFontTx/>
              <a:buNone/>
              <a:defRPr/>
            </a:pPr>
            <a:endParaRPr lang="en-US" sz="1000"/>
          </a:p>
          <a:p>
            <a:pPr eaLnBrk="1" fontAlgn="auto" hangingPunct="1">
              <a:lnSpc>
                <a:spcPct val="80000"/>
              </a:lnSpc>
              <a:spcAft>
                <a:spcPts val="0"/>
              </a:spcAft>
              <a:defRPr/>
            </a:pPr>
            <a:endParaRPr lang="en-US" sz="1800" b="1" i="1"/>
          </a:p>
          <a:p>
            <a:pPr eaLnBrk="1" fontAlgn="auto" hangingPunct="1">
              <a:lnSpc>
                <a:spcPct val="80000"/>
              </a:lnSpc>
              <a:spcAft>
                <a:spcPts val="0"/>
              </a:spcAft>
              <a:defRPr/>
            </a:pPr>
            <a:endParaRPr lang="en-US"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ctrTitle"/>
          </p:nvPr>
        </p:nvSpPr>
        <p:spPr>
          <a:xfrm>
            <a:off x="457200" y="952500"/>
            <a:ext cx="7772400" cy="1079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03778" name="Rectangle 2"/>
          <p:cNvSpPr>
            <a:spLocks noGrp="1" noChangeArrowheads="1"/>
          </p:cNvSpPr>
          <p:nvPr>
            <p:ph type="subTitle" idx="1"/>
          </p:nvPr>
        </p:nvSpPr>
        <p:spPr>
          <a:xfrm>
            <a:off x="304800" y="1524000"/>
            <a:ext cx="7924800" cy="3111500"/>
          </a:xfrm>
        </p:spPr>
        <p:txBody>
          <a:bodyPr rtlCol="0"/>
          <a:lstStyle/>
          <a:p>
            <a:pPr eaLnBrk="1" fontAlgn="auto" hangingPunct="1">
              <a:lnSpc>
                <a:spcPct val="80000"/>
              </a:lnSpc>
              <a:spcAft>
                <a:spcPts val="0"/>
              </a:spcAft>
              <a:defRPr/>
            </a:pPr>
            <a:r>
              <a:rPr lang="en-US" sz="2400" b="1">
                <a:solidFill>
                  <a:schemeClr val="tx1"/>
                </a:solidFill>
              </a:rPr>
              <a:t>The Income Statement</a:t>
            </a:r>
            <a:endParaRPr lang="en-US" sz="2400">
              <a:solidFill>
                <a:schemeClr val="tx1"/>
              </a:solidFill>
            </a:endParaRPr>
          </a:p>
          <a:p>
            <a:pPr eaLnBrk="1" fontAlgn="auto" hangingPunct="1">
              <a:lnSpc>
                <a:spcPct val="80000"/>
              </a:lnSpc>
              <a:spcAft>
                <a:spcPts val="0"/>
              </a:spcAft>
              <a:defRPr/>
            </a:pPr>
            <a:r>
              <a:rPr lang="en-US" sz="2400" b="1">
                <a:solidFill>
                  <a:schemeClr val="tx1"/>
                </a:solidFill>
              </a:rPr>
              <a:t>Expense Analysis: Gross Profit &amp; Gross Margin</a:t>
            </a:r>
          </a:p>
          <a:p>
            <a:pPr eaLnBrk="1" fontAlgn="auto" hangingPunct="1">
              <a:lnSpc>
                <a:spcPct val="80000"/>
              </a:lnSpc>
              <a:spcAft>
                <a:spcPts val="0"/>
              </a:spcAft>
              <a:defRPr/>
            </a:pPr>
            <a:endParaRPr lang="en-US" sz="2400" b="1">
              <a:solidFill>
                <a:schemeClr val="tx1"/>
              </a:solidFill>
            </a:endParaRPr>
          </a:p>
          <a:p>
            <a:pPr eaLnBrk="1" fontAlgn="auto" hangingPunct="1">
              <a:lnSpc>
                <a:spcPct val="80000"/>
              </a:lnSpc>
              <a:spcAft>
                <a:spcPts val="0"/>
              </a:spcAft>
              <a:buFontTx/>
              <a:buChar char="•"/>
              <a:defRPr/>
            </a:pPr>
            <a:r>
              <a:rPr lang="en-US" b="1">
                <a:solidFill>
                  <a:schemeClr val="tx1"/>
                </a:solidFill>
              </a:rPr>
              <a:t>Gross Profit</a:t>
            </a:r>
            <a:r>
              <a:rPr lang="en-US">
                <a:solidFill>
                  <a:schemeClr val="tx1"/>
                </a:solidFill>
              </a:rPr>
              <a:t>: Difference  between sales (revenues) and cost of goods</a:t>
            </a:r>
          </a:p>
          <a:p>
            <a:pPr eaLnBrk="1" fontAlgn="auto" hangingPunct="1">
              <a:lnSpc>
                <a:spcPct val="80000"/>
              </a:lnSpc>
              <a:spcAft>
                <a:spcPts val="0"/>
              </a:spcAft>
              <a:buFontTx/>
              <a:buNone/>
              <a:defRPr/>
            </a:pPr>
            <a:endParaRPr lang="en-US">
              <a:solidFill>
                <a:schemeClr val="tx1"/>
              </a:solidFill>
            </a:endParaRPr>
          </a:p>
          <a:p>
            <a:pPr eaLnBrk="1" fontAlgn="auto" hangingPunct="1">
              <a:lnSpc>
                <a:spcPct val="80000"/>
              </a:lnSpc>
              <a:spcAft>
                <a:spcPts val="0"/>
              </a:spcAft>
              <a:buFontTx/>
              <a:buNone/>
              <a:defRPr/>
            </a:pPr>
            <a:r>
              <a:rPr lang="en-US" b="1">
                <a:solidFill>
                  <a:schemeClr val="tx1"/>
                </a:solidFill>
              </a:rPr>
              <a:t>Formula: Net sales – Cost of Goods sold= Gross Profit</a:t>
            </a:r>
          </a:p>
          <a:p>
            <a:pPr eaLnBrk="1" fontAlgn="auto" hangingPunct="1">
              <a:lnSpc>
                <a:spcPct val="80000"/>
              </a:lnSpc>
              <a:spcAft>
                <a:spcPts val="0"/>
              </a:spcAft>
              <a:buFontTx/>
              <a:buNone/>
              <a:defRPr/>
            </a:pPr>
            <a:endParaRPr lang="en-US"/>
          </a:p>
          <a:p>
            <a:pPr eaLnBrk="1" fontAlgn="auto" hangingPunct="1">
              <a:lnSpc>
                <a:spcPct val="80000"/>
              </a:lnSpc>
              <a:spcAft>
                <a:spcPts val="0"/>
              </a:spcAft>
              <a:buFontTx/>
              <a:buChar char="•"/>
              <a:defRPr/>
            </a:pPr>
            <a:r>
              <a:rPr lang="en-US" sz="1400"/>
              <a:t> </a:t>
            </a:r>
            <a:endParaRPr lang="en-US" b="1"/>
          </a:p>
          <a:p>
            <a:pPr eaLnBrk="1" fontAlgn="auto" hangingPunct="1">
              <a:lnSpc>
                <a:spcPct val="80000"/>
              </a:lnSpc>
              <a:spcAft>
                <a:spcPts val="0"/>
              </a:spcAft>
              <a:buFontTx/>
              <a:buNone/>
              <a:defRPr/>
            </a:pPr>
            <a:r>
              <a:rPr lang="en-US" sz="1400"/>
              <a:t> </a:t>
            </a:r>
            <a:endParaRPr lang="en-US" sz="1400" b="1"/>
          </a:p>
          <a:p>
            <a:pPr lvl="1" eaLnBrk="1" fontAlgn="auto" hangingPunct="1">
              <a:lnSpc>
                <a:spcPct val="80000"/>
              </a:lnSpc>
              <a:spcAft>
                <a:spcPts val="0"/>
              </a:spcAft>
              <a:buFontTx/>
              <a:buNone/>
              <a:defRPr/>
            </a:pPr>
            <a:endParaRPr lang="en-US" sz="1000"/>
          </a:p>
          <a:p>
            <a:pPr eaLnBrk="1" fontAlgn="auto" hangingPunct="1">
              <a:lnSpc>
                <a:spcPct val="80000"/>
              </a:lnSpc>
              <a:spcAft>
                <a:spcPts val="0"/>
              </a:spcAft>
              <a:defRPr/>
            </a:pPr>
            <a:endParaRPr lang="en-US" sz="1800" b="1" i="1"/>
          </a:p>
          <a:p>
            <a:pPr eaLnBrk="1" fontAlgn="auto" hangingPunct="1">
              <a:lnSpc>
                <a:spcPct val="80000"/>
              </a:lnSpc>
              <a:spcAft>
                <a:spcPts val="0"/>
              </a:spcAft>
              <a:defRPr/>
            </a:pPr>
            <a:endParaRPr lang="en-US"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type="ctrTitle"/>
          </p:nvPr>
        </p:nvSpPr>
        <p:spPr>
          <a:xfrm>
            <a:off x="235384" y="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05826" name="Rectangle 2"/>
          <p:cNvSpPr>
            <a:spLocks noGrp="1" noChangeArrowheads="1"/>
          </p:cNvSpPr>
          <p:nvPr>
            <p:ph type="subTitle" idx="1"/>
          </p:nvPr>
        </p:nvSpPr>
        <p:spPr>
          <a:xfrm>
            <a:off x="152400" y="1460500"/>
            <a:ext cx="7924800" cy="3619500"/>
          </a:xfrm>
        </p:spPr>
        <p:txBody>
          <a:bodyPr rtlCol="0"/>
          <a:lstStyle/>
          <a:p>
            <a:pPr eaLnBrk="1" fontAlgn="auto" hangingPunct="1">
              <a:lnSpc>
                <a:spcPct val="80000"/>
              </a:lnSpc>
              <a:spcAft>
                <a:spcPts val="0"/>
              </a:spcAft>
              <a:defRPr/>
            </a:pPr>
            <a:r>
              <a:rPr lang="en-US" sz="2800" b="1">
                <a:solidFill>
                  <a:schemeClr val="tx1"/>
                </a:solidFill>
              </a:rPr>
              <a:t>The Income Statement</a:t>
            </a:r>
            <a:endParaRPr lang="en-US" sz="2800">
              <a:solidFill>
                <a:schemeClr val="tx1"/>
              </a:solidFill>
            </a:endParaRPr>
          </a:p>
          <a:p>
            <a:pPr eaLnBrk="1" fontAlgn="auto" hangingPunct="1">
              <a:lnSpc>
                <a:spcPct val="80000"/>
              </a:lnSpc>
              <a:spcAft>
                <a:spcPts val="0"/>
              </a:spcAft>
              <a:defRPr/>
            </a:pPr>
            <a:r>
              <a:rPr lang="en-US" sz="2800" b="1">
                <a:solidFill>
                  <a:schemeClr val="tx1"/>
                </a:solidFill>
              </a:rPr>
              <a:t>Expense Analysis: Gross Profit &amp; Gross Margin</a:t>
            </a:r>
          </a:p>
          <a:p>
            <a:pPr eaLnBrk="1" fontAlgn="auto" hangingPunct="1">
              <a:lnSpc>
                <a:spcPct val="80000"/>
              </a:lnSpc>
              <a:spcAft>
                <a:spcPts val="0"/>
              </a:spcAft>
              <a:defRPr/>
            </a:pPr>
            <a:endParaRPr lang="en-US" sz="2800" b="1">
              <a:solidFill>
                <a:schemeClr val="tx1"/>
              </a:solidFill>
            </a:endParaRPr>
          </a:p>
          <a:p>
            <a:pPr eaLnBrk="1" fontAlgn="auto" hangingPunct="1">
              <a:lnSpc>
                <a:spcPct val="80000"/>
              </a:lnSpc>
              <a:spcAft>
                <a:spcPts val="0"/>
              </a:spcAft>
              <a:buFontTx/>
              <a:buChar char="•"/>
              <a:defRPr/>
            </a:pPr>
            <a:r>
              <a:rPr lang="en-US" b="1">
                <a:solidFill>
                  <a:schemeClr val="tx1"/>
                </a:solidFill>
              </a:rPr>
              <a:t>Gross Margin: </a:t>
            </a:r>
            <a:r>
              <a:rPr lang="en-US">
                <a:solidFill>
                  <a:schemeClr val="tx1"/>
                </a:solidFill>
              </a:rPr>
              <a:t>It is the Gross Profit expressed as a percentage of sales</a:t>
            </a:r>
          </a:p>
          <a:p>
            <a:pPr eaLnBrk="1" fontAlgn="auto" hangingPunct="1">
              <a:lnSpc>
                <a:spcPct val="80000"/>
              </a:lnSpc>
              <a:spcAft>
                <a:spcPts val="0"/>
              </a:spcAft>
              <a:buFontTx/>
              <a:buChar char="•"/>
              <a:defRPr/>
            </a:pPr>
            <a:endParaRPr lang="en-US" b="1">
              <a:solidFill>
                <a:schemeClr val="tx1"/>
              </a:solidFill>
            </a:endParaRPr>
          </a:p>
          <a:p>
            <a:pPr eaLnBrk="1" fontAlgn="auto" hangingPunct="1">
              <a:lnSpc>
                <a:spcPct val="80000"/>
              </a:lnSpc>
              <a:spcAft>
                <a:spcPts val="0"/>
              </a:spcAft>
              <a:buFontTx/>
              <a:buChar char="•"/>
              <a:defRPr/>
            </a:pPr>
            <a:r>
              <a:rPr lang="en-US" b="1">
                <a:solidFill>
                  <a:schemeClr val="tx1"/>
                </a:solidFill>
              </a:rPr>
              <a:t>Formula: 	Gross Profit</a:t>
            </a:r>
          </a:p>
          <a:p>
            <a:pPr eaLnBrk="1" fontAlgn="auto" hangingPunct="1">
              <a:lnSpc>
                <a:spcPct val="80000"/>
              </a:lnSpc>
              <a:spcAft>
                <a:spcPts val="0"/>
              </a:spcAft>
              <a:buFontTx/>
              <a:buNone/>
              <a:defRPr/>
            </a:pPr>
            <a:r>
              <a:rPr lang="en-US" b="1">
                <a:solidFill>
                  <a:schemeClr val="tx1"/>
                </a:solidFill>
              </a:rPr>
              <a:t>		___________  X 100 = Gross Profit Margin</a:t>
            </a:r>
          </a:p>
          <a:p>
            <a:pPr eaLnBrk="1" fontAlgn="auto" hangingPunct="1">
              <a:lnSpc>
                <a:spcPct val="80000"/>
              </a:lnSpc>
              <a:spcAft>
                <a:spcPts val="0"/>
              </a:spcAft>
              <a:buFontTx/>
              <a:buNone/>
              <a:defRPr/>
            </a:pPr>
            <a:r>
              <a:rPr lang="en-US" b="1">
                <a:solidFill>
                  <a:schemeClr val="tx1"/>
                </a:solidFill>
              </a:rPr>
              <a:t>		Net Sales</a:t>
            </a:r>
          </a:p>
          <a:p>
            <a:pPr eaLnBrk="1" fontAlgn="auto" hangingPunct="1">
              <a:lnSpc>
                <a:spcPct val="80000"/>
              </a:lnSpc>
              <a:spcAft>
                <a:spcPts val="0"/>
              </a:spcAft>
              <a:buFontTx/>
              <a:buChar char="•"/>
              <a:defRPr/>
            </a:pPr>
            <a:endParaRPr lang="en-US" b="1"/>
          </a:p>
          <a:p>
            <a:pPr eaLnBrk="1" fontAlgn="auto" hangingPunct="1">
              <a:lnSpc>
                <a:spcPct val="80000"/>
              </a:lnSpc>
              <a:spcAft>
                <a:spcPts val="0"/>
              </a:spcAft>
              <a:buFontTx/>
              <a:buNone/>
              <a:defRPr/>
            </a:pPr>
            <a:r>
              <a:rPr lang="en-US" sz="1600"/>
              <a:t> </a:t>
            </a:r>
            <a:endParaRPr lang="en-US" sz="1600" b="1"/>
          </a:p>
          <a:p>
            <a:pPr lvl="1" eaLnBrk="1" fontAlgn="auto" hangingPunct="1">
              <a:lnSpc>
                <a:spcPct val="80000"/>
              </a:lnSpc>
              <a:spcAft>
                <a:spcPts val="0"/>
              </a:spcAft>
              <a:buFontTx/>
              <a:buNone/>
              <a:defRPr/>
            </a:pPr>
            <a:endParaRPr lang="en-US" sz="1600"/>
          </a:p>
          <a:p>
            <a:pPr eaLnBrk="1" fontAlgn="auto" hangingPunct="1">
              <a:lnSpc>
                <a:spcPct val="80000"/>
              </a:lnSpc>
              <a:spcAft>
                <a:spcPts val="0"/>
              </a:spcAft>
              <a:defRPr/>
            </a:pPr>
            <a:endParaRPr lang="en-US" sz="1000" b="1" i="1"/>
          </a:p>
          <a:p>
            <a:pPr eaLnBrk="1" fontAlgn="auto" hangingPunct="1">
              <a:lnSpc>
                <a:spcPct val="80000"/>
              </a:lnSpc>
              <a:spcAft>
                <a:spcPts val="0"/>
              </a:spcAft>
              <a:defRPr/>
            </a:pPr>
            <a:endParaRPr lang="en-US" sz="1200"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05826" name="Rectangle 2"/>
          <p:cNvSpPr>
            <a:spLocks noGrp="1" noChangeArrowheads="1"/>
          </p:cNvSpPr>
          <p:nvPr>
            <p:ph type="subTitle" idx="1"/>
          </p:nvPr>
        </p:nvSpPr>
        <p:spPr>
          <a:xfrm>
            <a:off x="152400" y="1460500"/>
            <a:ext cx="7924800" cy="3619500"/>
          </a:xfrm>
        </p:spPr>
        <p:txBody>
          <a:bodyPr rtlCol="0"/>
          <a:lstStyle/>
          <a:p>
            <a:pPr eaLnBrk="1" fontAlgn="auto" hangingPunct="1">
              <a:lnSpc>
                <a:spcPct val="80000"/>
              </a:lnSpc>
              <a:spcAft>
                <a:spcPts val="0"/>
              </a:spcAft>
              <a:defRPr/>
            </a:pPr>
            <a:r>
              <a:rPr lang="en-US" sz="2800" b="1">
                <a:solidFill>
                  <a:schemeClr val="tx1"/>
                </a:solidFill>
              </a:rPr>
              <a:t>The Income Statement</a:t>
            </a:r>
            <a:endParaRPr lang="en-US" sz="2800">
              <a:solidFill>
                <a:schemeClr val="tx1"/>
              </a:solidFill>
            </a:endParaRPr>
          </a:p>
          <a:p>
            <a:pPr eaLnBrk="1" fontAlgn="auto" hangingPunct="1">
              <a:lnSpc>
                <a:spcPct val="80000"/>
              </a:lnSpc>
              <a:spcAft>
                <a:spcPts val="0"/>
              </a:spcAft>
              <a:defRPr/>
            </a:pPr>
            <a:r>
              <a:rPr lang="en-US" sz="2800" b="1">
                <a:solidFill>
                  <a:schemeClr val="tx1"/>
                </a:solidFill>
              </a:rPr>
              <a:t>Expense Analysis: Gross Profit &amp; Gross Margin</a:t>
            </a:r>
          </a:p>
          <a:p>
            <a:pPr eaLnBrk="1" fontAlgn="auto" hangingPunct="1">
              <a:lnSpc>
                <a:spcPct val="80000"/>
              </a:lnSpc>
              <a:spcAft>
                <a:spcPts val="0"/>
              </a:spcAft>
              <a:defRPr/>
            </a:pPr>
            <a:endParaRPr lang="en-US" sz="2800" b="1">
              <a:solidFill>
                <a:schemeClr val="tx1"/>
              </a:solidFill>
            </a:endParaRPr>
          </a:p>
          <a:p>
            <a:pPr eaLnBrk="1" fontAlgn="auto" hangingPunct="1">
              <a:lnSpc>
                <a:spcPct val="80000"/>
              </a:lnSpc>
              <a:spcAft>
                <a:spcPts val="0"/>
              </a:spcAft>
              <a:buFontTx/>
              <a:buChar char="•"/>
              <a:defRPr/>
            </a:pPr>
            <a:r>
              <a:rPr lang="en-US">
                <a:solidFill>
                  <a:schemeClr val="tx1"/>
                </a:solidFill>
              </a:rPr>
              <a:t>As an Analyst it is important to determine  sharp changes in gross margin </a:t>
            </a:r>
          </a:p>
          <a:p>
            <a:pPr eaLnBrk="1" fontAlgn="auto" hangingPunct="1">
              <a:lnSpc>
                <a:spcPct val="80000"/>
              </a:lnSpc>
              <a:spcAft>
                <a:spcPts val="0"/>
              </a:spcAft>
              <a:buFont typeface="Arial" charset="0"/>
              <a:buNone/>
              <a:defRPr/>
            </a:pPr>
            <a:r>
              <a:rPr lang="en-US">
                <a:solidFill>
                  <a:schemeClr val="tx1"/>
                </a:solidFill>
              </a:rPr>
              <a:t>  levels.</a:t>
            </a:r>
          </a:p>
          <a:p>
            <a:pPr eaLnBrk="1" fontAlgn="auto" hangingPunct="1">
              <a:lnSpc>
                <a:spcPct val="80000"/>
              </a:lnSpc>
              <a:spcAft>
                <a:spcPts val="0"/>
              </a:spcAft>
              <a:buFontTx/>
              <a:buChar char="•"/>
              <a:defRPr/>
            </a:pPr>
            <a:r>
              <a:rPr lang="en-US">
                <a:solidFill>
                  <a:schemeClr val="tx1"/>
                </a:solidFill>
              </a:rPr>
              <a:t> In the event of trends showing deteriorating  margins this may be signs </a:t>
            </a:r>
          </a:p>
          <a:p>
            <a:pPr eaLnBrk="1" fontAlgn="auto" hangingPunct="1">
              <a:lnSpc>
                <a:spcPct val="80000"/>
              </a:lnSpc>
              <a:spcAft>
                <a:spcPts val="0"/>
              </a:spcAft>
              <a:buFont typeface="Arial" charset="0"/>
              <a:buNone/>
              <a:defRPr/>
            </a:pPr>
            <a:r>
              <a:rPr lang="en-US">
                <a:solidFill>
                  <a:schemeClr val="tx1"/>
                </a:solidFill>
              </a:rPr>
              <a:t>  of the Company’s purchasing difficulties, manufacturing or services </a:t>
            </a:r>
          </a:p>
          <a:p>
            <a:pPr eaLnBrk="1" fontAlgn="auto" hangingPunct="1">
              <a:lnSpc>
                <a:spcPct val="80000"/>
              </a:lnSpc>
              <a:spcAft>
                <a:spcPts val="0"/>
              </a:spcAft>
              <a:buFont typeface="Arial" charset="0"/>
              <a:buNone/>
              <a:defRPr/>
            </a:pPr>
            <a:r>
              <a:rPr lang="en-US">
                <a:solidFill>
                  <a:schemeClr val="tx1"/>
                </a:solidFill>
              </a:rPr>
              <a:t>   inefficiencies, pricing issues or inventory accumulation.</a:t>
            </a:r>
          </a:p>
          <a:p>
            <a:pPr eaLnBrk="1" fontAlgn="auto" hangingPunct="1">
              <a:lnSpc>
                <a:spcPct val="80000"/>
              </a:lnSpc>
              <a:spcAft>
                <a:spcPts val="0"/>
              </a:spcAft>
              <a:buFontTx/>
              <a:buChar char="•"/>
              <a:defRPr/>
            </a:pPr>
            <a:r>
              <a:rPr lang="en-US">
                <a:solidFill>
                  <a:schemeClr val="tx1"/>
                </a:solidFill>
              </a:rPr>
              <a:t> Gross profit margins considering acceptable vary between industries.</a:t>
            </a:r>
          </a:p>
          <a:p>
            <a:pPr eaLnBrk="1" fontAlgn="auto" hangingPunct="1">
              <a:lnSpc>
                <a:spcPct val="80000"/>
              </a:lnSpc>
              <a:spcAft>
                <a:spcPts val="0"/>
              </a:spcAft>
              <a:buFontTx/>
              <a:buChar char="•"/>
              <a:defRPr/>
            </a:pPr>
            <a:r>
              <a:rPr lang="en-US">
                <a:solidFill>
                  <a:schemeClr val="tx1"/>
                </a:solidFill>
              </a:rPr>
              <a:t> Given this fact it is important to compare the Company’s margins with </a:t>
            </a:r>
          </a:p>
          <a:p>
            <a:pPr eaLnBrk="1" fontAlgn="auto" hangingPunct="1">
              <a:lnSpc>
                <a:spcPct val="80000"/>
              </a:lnSpc>
              <a:spcAft>
                <a:spcPts val="0"/>
              </a:spcAft>
              <a:buFont typeface="Arial" charset="0"/>
              <a:buNone/>
              <a:defRPr/>
            </a:pPr>
            <a:r>
              <a:rPr lang="en-US">
                <a:solidFill>
                  <a:schemeClr val="tx1"/>
                </a:solidFill>
              </a:rPr>
              <a:t>   other companies in the same industry.</a:t>
            </a:r>
          </a:p>
          <a:p>
            <a:pPr eaLnBrk="1" fontAlgn="auto" hangingPunct="1">
              <a:lnSpc>
                <a:spcPct val="80000"/>
              </a:lnSpc>
              <a:spcAft>
                <a:spcPts val="0"/>
              </a:spcAft>
              <a:buFontTx/>
              <a:buChar char="•"/>
              <a:defRPr/>
            </a:pPr>
            <a:endParaRPr lang="en-US" b="1"/>
          </a:p>
          <a:p>
            <a:pPr eaLnBrk="1" fontAlgn="auto" hangingPunct="1">
              <a:lnSpc>
                <a:spcPct val="80000"/>
              </a:lnSpc>
              <a:spcAft>
                <a:spcPts val="0"/>
              </a:spcAft>
              <a:buFontTx/>
              <a:buNone/>
              <a:defRPr/>
            </a:pPr>
            <a:r>
              <a:rPr lang="en-US" sz="1600"/>
              <a:t> </a:t>
            </a:r>
            <a:endParaRPr lang="en-US" sz="1600" b="1"/>
          </a:p>
          <a:p>
            <a:pPr lvl="1" eaLnBrk="1" fontAlgn="auto" hangingPunct="1">
              <a:lnSpc>
                <a:spcPct val="80000"/>
              </a:lnSpc>
              <a:spcAft>
                <a:spcPts val="0"/>
              </a:spcAft>
              <a:buFontTx/>
              <a:buNone/>
              <a:defRPr/>
            </a:pPr>
            <a:endParaRPr lang="en-US" sz="1600"/>
          </a:p>
          <a:p>
            <a:pPr eaLnBrk="1" fontAlgn="auto" hangingPunct="1">
              <a:lnSpc>
                <a:spcPct val="80000"/>
              </a:lnSpc>
              <a:spcAft>
                <a:spcPts val="0"/>
              </a:spcAft>
              <a:defRPr/>
            </a:pPr>
            <a:endParaRPr lang="en-US" sz="1000" b="1" i="1"/>
          </a:p>
          <a:p>
            <a:pPr eaLnBrk="1" fontAlgn="auto" hangingPunct="1">
              <a:lnSpc>
                <a:spcPct val="80000"/>
              </a:lnSpc>
              <a:spcAft>
                <a:spcPts val="0"/>
              </a:spcAft>
              <a:defRPr/>
            </a:pPr>
            <a:endParaRPr lang="en-US" sz="12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ctrTitle"/>
          </p:nvPr>
        </p:nvSpPr>
        <p:spPr>
          <a:xfrm>
            <a:off x="514128" y="635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26306" name="Rectangle 2"/>
          <p:cNvSpPr>
            <a:spLocks noGrp="1" noChangeArrowheads="1"/>
          </p:cNvSpPr>
          <p:nvPr>
            <p:ph type="subTitle" idx="1"/>
          </p:nvPr>
        </p:nvSpPr>
        <p:spPr>
          <a:xfrm>
            <a:off x="304800" y="1397000"/>
            <a:ext cx="7924800" cy="3619500"/>
          </a:xfrm>
        </p:spPr>
        <p:txBody>
          <a:bodyPr rtlCol="0">
            <a:normAutofit fontScale="92500" lnSpcReduction="10000"/>
          </a:bodyPr>
          <a:lstStyle/>
          <a:p>
            <a:pPr eaLnBrk="1" fontAlgn="auto" hangingPunct="1">
              <a:spcAft>
                <a:spcPts val="0"/>
              </a:spcAft>
              <a:defRPr/>
            </a:pPr>
            <a:r>
              <a:rPr lang="en-US" sz="2800" b="1">
                <a:solidFill>
                  <a:schemeClr val="tx1"/>
                </a:solidFill>
              </a:rPr>
              <a:t>The Income Statement</a:t>
            </a:r>
            <a:endParaRPr lang="en-US" sz="2800">
              <a:solidFill>
                <a:schemeClr val="tx1"/>
              </a:solidFill>
            </a:endParaRPr>
          </a:p>
          <a:p>
            <a:pPr eaLnBrk="1" fontAlgn="auto" hangingPunct="1">
              <a:spcAft>
                <a:spcPts val="0"/>
              </a:spcAft>
              <a:defRPr/>
            </a:pPr>
            <a:r>
              <a:rPr lang="en-US" sz="2800" b="1">
                <a:solidFill>
                  <a:schemeClr val="tx1"/>
                </a:solidFill>
              </a:rPr>
              <a:t>Expense Analysis: Operating Expenses</a:t>
            </a:r>
          </a:p>
          <a:p>
            <a:pPr eaLnBrk="1" fontAlgn="auto" hangingPunct="1">
              <a:spcAft>
                <a:spcPts val="0"/>
              </a:spcAft>
              <a:buFontTx/>
              <a:buChar char="•"/>
              <a:defRPr/>
            </a:pPr>
            <a:r>
              <a:rPr lang="en-US" sz="2800">
                <a:solidFill>
                  <a:schemeClr val="tx1"/>
                </a:solidFill>
              </a:rPr>
              <a:t> Costs incurred during the normal course of business</a:t>
            </a:r>
          </a:p>
          <a:p>
            <a:pPr eaLnBrk="1" fontAlgn="auto" hangingPunct="1">
              <a:spcAft>
                <a:spcPts val="0"/>
              </a:spcAft>
              <a:buFontTx/>
              <a:buNone/>
              <a:defRPr/>
            </a:pPr>
            <a:endParaRPr lang="en-US" sz="2800">
              <a:solidFill>
                <a:schemeClr val="tx1"/>
              </a:solidFill>
            </a:endParaRPr>
          </a:p>
          <a:p>
            <a:pPr eaLnBrk="1" fontAlgn="auto" hangingPunct="1">
              <a:spcAft>
                <a:spcPts val="0"/>
              </a:spcAft>
              <a:buFontTx/>
              <a:buChar char="•"/>
              <a:defRPr/>
            </a:pPr>
            <a:r>
              <a:rPr lang="en-US" sz="2800">
                <a:solidFill>
                  <a:schemeClr val="tx1"/>
                </a:solidFill>
              </a:rPr>
              <a:t> Are broken down between controllable and non-</a:t>
            </a:r>
          </a:p>
          <a:p>
            <a:pPr eaLnBrk="1" fontAlgn="auto" hangingPunct="1">
              <a:spcAft>
                <a:spcPts val="0"/>
              </a:spcAft>
              <a:buFont typeface="Arial" charset="0"/>
              <a:buNone/>
              <a:defRPr/>
            </a:pPr>
            <a:r>
              <a:rPr lang="en-US" sz="2800">
                <a:solidFill>
                  <a:schemeClr val="tx1"/>
                </a:solidFill>
              </a:rPr>
              <a:t>   controllable costs</a:t>
            </a:r>
          </a:p>
          <a:p>
            <a:pPr eaLnBrk="1" fontAlgn="auto" hangingPunct="1">
              <a:spcAft>
                <a:spcPts val="0"/>
              </a:spcAft>
              <a:buFontTx/>
              <a:buNone/>
              <a:defRPr/>
            </a:pPr>
            <a:endParaRPr lang="en-US" sz="28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26306" name="Rectangle 2"/>
          <p:cNvSpPr>
            <a:spLocks noGrp="1" noChangeArrowheads="1"/>
          </p:cNvSpPr>
          <p:nvPr>
            <p:ph type="subTitle" idx="1"/>
          </p:nvPr>
        </p:nvSpPr>
        <p:spPr>
          <a:xfrm>
            <a:off x="304800" y="1397000"/>
            <a:ext cx="7924800" cy="4318000"/>
          </a:xfrm>
        </p:spPr>
        <p:txBody>
          <a:bodyPr rtlCol="0">
            <a:normAutofit fontScale="55000" lnSpcReduction="20000"/>
          </a:bodyPr>
          <a:lstStyle/>
          <a:p>
            <a:pPr eaLnBrk="1" fontAlgn="auto" hangingPunct="1">
              <a:spcAft>
                <a:spcPts val="0"/>
              </a:spcAft>
              <a:defRPr/>
            </a:pPr>
            <a:r>
              <a:rPr lang="en-US" sz="3600" b="1">
                <a:solidFill>
                  <a:schemeClr val="tx1"/>
                </a:solidFill>
              </a:rPr>
              <a:t>The Income Statement/ Expense Analysis: Operating Expenses</a:t>
            </a:r>
          </a:p>
          <a:p>
            <a:pPr eaLnBrk="1" fontAlgn="auto" hangingPunct="1">
              <a:spcAft>
                <a:spcPts val="0"/>
              </a:spcAft>
              <a:buFontTx/>
              <a:buChar char="•"/>
              <a:defRPr/>
            </a:pPr>
            <a:r>
              <a:rPr lang="en-US" sz="2800">
                <a:solidFill>
                  <a:schemeClr val="tx1"/>
                </a:solidFill>
              </a:rPr>
              <a:t> </a:t>
            </a:r>
            <a:r>
              <a:rPr lang="en-US" sz="3600">
                <a:solidFill>
                  <a:schemeClr val="tx1"/>
                </a:solidFill>
              </a:rPr>
              <a:t>Operating expenses such as selling, general and administrative expenses represent costs no directly related to the production of goods and services.</a:t>
            </a:r>
          </a:p>
          <a:p>
            <a:pPr eaLnBrk="1" fontAlgn="auto" hangingPunct="1">
              <a:spcAft>
                <a:spcPts val="0"/>
              </a:spcAft>
              <a:buFontTx/>
              <a:buChar char="•"/>
              <a:defRPr/>
            </a:pPr>
            <a:endParaRPr lang="en-US" sz="3600">
              <a:solidFill>
                <a:schemeClr val="tx1"/>
              </a:solidFill>
            </a:endParaRPr>
          </a:p>
          <a:p>
            <a:pPr eaLnBrk="1" fontAlgn="auto" hangingPunct="1">
              <a:spcAft>
                <a:spcPts val="0"/>
              </a:spcAft>
              <a:buFontTx/>
              <a:buChar char="•"/>
              <a:defRPr/>
            </a:pPr>
            <a:r>
              <a:rPr lang="en-US" sz="3600">
                <a:solidFill>
                  <a:schemeClr val="tx1"/>
                </a:solidFill>
              </a:rPr>
              <a:t>The Analyst should obtain a detailed breakdown of operating expenses including salaries for different types of personnel , auto expenses, insurance, repairs and maintenance, utilities, entertainment, profit sharing, legal, accounting, advertising and postage.</a:t>
            </a:r>
          </a:p>
          <a:p>
            <a:pPr eaLnBrk="1" fontAlgn="auto" hangingPunct="1">
              <a:spcAft>
                <a:spcPts val="0"/>
              </a:spcAft>
              <a:buFontTx/>
              <a:buChar char="•"/>
              <a:defRPr/>
            </a:pPr>
            <a:endParaRPr lang="en-US" sz="3600">
              <a:solidFill>
                <a:schemeClr val="tx1"/>
              </a:solidFill>
            </a:endParaRPr>
          </a:p>
          <a:p>
            <a:pPr eaLnBrk="1" fontAlgn="auto" hangingPunct="1">
              <a:spcAft>
                <a:spcPts val="0"/>
              </a:spcAft>
              <a:buFontTx/>
              <a:buChar char="•"/>
              <a:defRPr/>
            </a:pPr>
            <a:r>
              <a:rPr lang="en-US" sz="3600">
                <a:solidFill>
                  <a:schemeClr val="tx1"/>
                </a:solidFill>
              </a:rPr>
              <a:t>Usually a business owner has more control over operating expenses when compared to cost of good sold.</a:t>
            </a:r>
          </a:p>
          <a:p>
            <a:pPr eaLnBrk="1" fontAlgn="auto" hangingPunct="1">
              <a:spcAft>
                <a:spcPts val="0"/>
              </a:spcAft>
              <a:buFontTx/>
              <a:buChar char="•"/>
              <a:defRPr/>
            </a:pPr>
            <a:endParaRPr lang="en-US" sz="3600">
              <a:solidFill>
                <a:schemeClr val="tx1"/>
              </a:solidFill>
            </a:endParaRPr>
          </a:p>
          <a:p>
            <a:pPr eaLnBrk="1" fontAlgn="auto" hangingPunct="1">
              <a:spcAft>
                <a:spcPts val="0"/>
              </a:spcAft>
              <a:buFontTx/>
              <a:buChar char="•"/>
              <a:defRPr/>
            </a:pPr>
            <a:r>
              <a:rPr lang="en-US" sz="3600">
                <a:solidFill>
                  <a:schemeClr val="tx1"/>
                </a:solidFill>
              </a:rPr>
              <a:t>These expenses reflect management decisions that provide  some insight into management style and the ability to adjust to change</a:t>
            </a:r>
            <a:endParaRPr lang="en-US" sz="3600"/>
          </a:p>
          <a:p>
            <a:pPr eaLnBrk="1" fontAlgn="auto" hangingPunct="1">
              <a:spcAft>
                <a:spcPts val="0"/>
              </a:spcAft>
              <a:buFontTx/>
              <a:buChar char="•"/>
              <a:defRPr/>
            </a:pPr>
            <a:endParaRPr lang="en-US" sz="36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6546" name="Rectangle 2"/>
          <p:cNvSpPr>
            <a:spLocks noGrp="1" noChangeArrowheads="1"/>
          </p:cNvSpPr>
          <p:nvPr>
            <p:ph type="subTitle" idx="1"/>
          </p:nvPr>
        </p:nvSpPr>
        <p:spPr>
          <a:xfrm>
            <a:off x="152400" y="1524000"/>
            <a:ext cx="7924800" cy="3619500"/>
          </a:xfrm>
        </p:spPr>
        <p:txBody>
          <a:bodyPr rtlCol="0">
            <a:normAutofit fontScale="77500" lnSpcReduction="20000"/>
          </a:bodyPr>
          <a:lstStyle/>
          <a:p>
            <a:pPr eaLnBrk="1" fontAlgn="auto" hangingPunct="1">
              <a:spcAft>
                <a:spcPts val="0"/>
              </a:spcAft>
              <a:defRPr/>
            </a:pPr>
            <a:r>
              <a:rPr lang="en-US" sz="2800" b="1">
                <a:solidFill>
                  <a:schemeClr val="tx1"/>
                </a:solidFill>
              </a:rPr>
              <a:t>The Income Statement</a:t>
            </a:r>
            <a:endParaRPr lang="en-US" sz="2800">
              <a:solidFill>
                <a:schemeClr val="tx1"/>
              </a:solidFill>
            </a:endParaRPr>
          </a:p>
          <a:p>
            <a:pPr eaLnBrk="1" fontAlgn="auto" hangingPunct="1">
              <a:spcAft>
                <a:spcPts val="0"/>
              </a:spcAft>
              <a:defRPr/>
            </a:pPr>
            <a:r>
              <a:rPr lang="en-US" sz="2800" b="1">
                <a:solidFill>
                  <a:schemeClr val="tx1"/>
                </a:solidFill>
              </a:rPr>
              <a:t>Expense Analysis: Operating Expenses: </a:t>
            </a:r>
            <a:r>
              <a:rPr lang="en-US" sz="2800">
                <a:solidFill>
                  <a:schemeClr val="tx1"/>
                </a:solidFill>
              </a:rPr>
              <a:t>When reviewing expenses it is important to compare them against the sales for the year as follows:</a:t>
            </a:r>
          </a:p>
          <a:p>
            <a:pPr eaLnBrk="1" fontAlgn="auto" hangingPunct="1">
              <a:spcAft>
                <a:spcPts val="0"/>
              </a:spcAft>
              <a:defRPr/>
            </a:pPr>
            <a:endParaRPr lang="en-US" sz="2800" b="1">
              <a:solidFill>
                <a:schemeClr val="tx1"/>
              </a:solidFill>
            </a:endParaRPr>
          </a:p>
          <a:p>
            <a:pPr eaLnBrk="1" fontAlgn="auto" hangingPunct="1">
              <a:spcAft>
                <a:spcPts val="0"/>
              </a:spcAft>
              <a:buFontTx/>
              <a:buChar char="•"/>
              <a:defRPr/>
            </a:pPr>
            <a:r>
              <a:rPr lang="en-US" sz="2800">
                <a:solidFill>
                  <a:schemeClr val="tx1"/>
                </a:solidFill>
              </a:rPr>
              <a:t> Formula:</a:t>
            </a:r>
          </a:p>
          <a:p>
            <a:pPr eaLnBrk="1" fontAlgn="auto" hangingPunct="1">
              <a:spcAft>
                <a:spcPts val="0"/>
              </a:spcAft>
              <a:buFontTx/>
              <a:buNone/>
              <a:defRPr/>
            </a:pPr>
            <a:r>
              <a:rPr lang="en-US" sz="2800">
                <a:solidFill>
                  <a:schemeClr val="tx1"/>
                </a:solidFill>
              </a:rPr>
              <a:t>	Total Operating Expenses X 100</a:t>
            </a:r>
          </a:p>
          <a:p>
            <a:pPr eaLnBrk="1" fontAlgn="auto" hangingPunct="1">
              <a:spcAft>
                <a:spcPts val="0"/>
              </a:spcAft>
              <a:buFontTx/>
              <a:buNone/>
              <a:defRPr/>
            </a:pPr>
            <a:r>
              <a:rPr lang="en-US" sz="2800">
                <a:solidFill>
                  <a:schemeClr val="tx1"/>
                </a:solidFill>
              </a:rPr>
              <a:t>	______________________</a:t>
            </a:r>
          </a:p>
          <a:p>
            <a:pPr eaLnBrk="1" fontAlgn="auto" hangingPunct="1">
              <a:spcAft>
                <a:spcPts val="0"/>
              </a:spcAft>
              <a:buFontTx/>
              <a:buNone/>
              <a:defRPr/>
            </a:pPr>
            <a:r>
              <a:rPr lang="en-US" sz="2800">
                <a:solidFill>
                  <a:schemeClr val="tx1"/>
                </a:solidFill>
              </a:rPr>
              <a:t>		Net sales</a:t>
            </a:r>
          </a:p>
          <a:p>
            <a:pPr eaLnBrk="1" fontAlgn="auto" hangingPunct="1">
              <a:spcAft>
                <a:spcPts val="0"/>
              </a:spcAft>
              <a:buFontTx/>
              <a:buNone/>
              <a:defRPr/>
            </a:pPr>
            <a:endParaRPr lang="en-US" sz="2800">
              <a:solidFill>
                <a:schemeClr val="tx1"/>
              </a:solidFill>
            </a:endParaRPr>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6546" name="Rectangle 2"/>
          <p:cNvSpPr>
            <a:spLocks noGrp="1" noChangeArrowheads="1"/>
          </p:cNvSpPr>
          <p:nvPr>
            <p:ph type="subTitle" idx="1"/>
          </p:nvPr>
        </p:nvSpPr>
        <p:spPr>
          <a:xfrm>
            <a:off x="152400" y="1333500"/>
            <a:ext cx="7924800" cy="4318000"/>
          </a:xfrm>
        </p:spPr>
        <p:txBody>
          <a:bodyPr rtlCol="0">
            <a:normAutofit fontScale="70000" lnSpcReduction="20000"/>
          </a:bodyPr>
          <a:lstStyle/>
          <a:p>
            <a:pPr eaLnBrk="1" fontAlgn="auto" hangingPunct="1">
              <a:spcAft>
                <a:spcPts val="0"/>
              </a:spcAft>
              <a:defRPr/>
            </a:pPr>
            <a:r>
              <a:rPr lang="en-US" sz="2800" b="1">
                <a:solidFill>
                  <a:schemeClr val="tx1"/>
                </a:solidFill>
              </a:rPr>
              <a:t>The Income Statement</a:t>
            </a:r>
            <a:endParaRPr lang="en-US" sz="2800">
              <a:solidFill>
                <a:schemeClr val="tx1"/>
              </a:solidFill>
            </a:endParaRPr>
          </a:p>
          <a:p>
            <a:pPr eaLnBrk="1" fontAlgn="auto" hangingPunct="1">
              <a:spcAft>
                <a:spcPts val="0"/>
              </a:spcAft>
              <a:buFont typeface="Arial" charset="0"/>
              <a:buNone/>
              <a:defRPr/>
            </a:pPr>
            <a:r>
              <a:rPr lang="en-US" sz="2800" b="1">
                <a:solidFill>
                  <a:schemeClr val="tx1"/>
                </a:solidFill>
              </a:rPr>
              <a:t>Expense Analysis: Operating Expenses: </a:t>
            </a:r>
            <a:r>
              <a:rPr lang="en-US" sz="2800">
                <a:solidFill>
                  <a:schemeClr val="tx1"/>
                </a:solidFill>
              </a:rPr>
              <a:t>- When evaluating operating expenses it is also important to assess Management’s ability to control costs by calculating the growth in operating expenses by category against the growth in sales.</a:t>
            </a:r>
          </a:p>
          <a:p>
            <a:pPr eaLnBrk="1" fontAlgn="auto" hangingPunct="1">
              <a:spcAft>
                <a:spcPts val="0"/>
              </a:spcAft>
              <a:buFont typeface="Arial" charset="0"/>
              <a:buNone/>
              <a:defRPr/>
            </a:pPr>
            <a:endParaRPr lang="en-US" sz="2800">
              <a:solidFill>
                <a:schemeClr val="tx1"/>
              </a:solidFill>
            </a:endParaRPr>
          </a:p>
          <a:p>
            <a:pPr eaLnBrk="1" fontAlgn="auto" hangingPunct="1">
              <a:spcAft>
                <a:spcPts val="0"/>
              </a:spcAft>
              <a:buFont typeface="Arial" charset="0"/>
              <a:buNone/>
              <a:defRPr/>
            </a:pPr>
            <a:r>
              <a:rPr lang="en-US" sz="2800" b="1">
                <a:solidFill>
                  <a:schemeClr val="tx1"/>
                </a:solidFill>
              </a:rPr>
              <a:t>Formula: </a:t>
            </a:r>
          </a:p>
          <a:p>
            <a:pPr eaLnBrk="1" fontAlgn="auto" hangingPunct="1">
              <a:spcAft>
                <a:spcPts val="0"/>
              </a:spcAft>
              <a:buFont typeface="Arial" charset="0"/>
              <a:buNone/>
              <a:defRPr/>
            </a:pPr>
            <a:r>
              <a:rPr lang="en-US" sz="2800">
                <a:solidFill>
                  <a:schemeClr val="tx1"/>
                </a:solidFill>
              </a:rPr>
              <a:t>Operating expense Year 2 – Operating Expense Year 1= Growth in operating expenses in dollars / Operating Expense Year 2 X 100</a:t>
            </a:r>
          </a:p>
          <a:p>
            <a:pPr eaLnBrk="1" fontAlgn="auto" hangingPunct="1">
              <a:spcAft>
                <a:spcPts val="0"/>
              </a:spcAft>
              <a:buFont typeface="Arial" charset="0"/>
              <a:buNone/>
              <a:defRPr/>
            </a:pPr>
            <a:endParaRPr lang="en-US" sz="2800">
              <a:solidFill>
                <a:schemeClr val="tx1"/>
              </a:solidFill>
            </a:endParaRPr>
          </a:p>
          <a:p>
            <a:pPr eaLnBrk="1" fontAlgn="auto" hangingPunct="1">
              <a:spcAft>
                <a:spcPts val="0"/>
              </a:spcAft>
              <a:buFont typeface="Arial" charset="0"/>
              <a:buNone/>
              <a:defRPr/>
            </a:pPr>
            <a:r>
              <a:rPr lang="en-US" sz="2800">
                <a:solidFill>
                  <a:schemeClr val="tx1"/>
                </a:solidFill>
              </a:rPr>
              <a:t>Compared to Sales Growth: Net Sales Year 2 – Net Sales Year 1 / Net Sales Year 1</a:t>
            </a:r>
          </a:p>
          <a:p>
            <a:pPr eaLnBrk="1" fontAlgn="auto" hangingPunct="1">
              <a:spcAft>
                <a:spcPts val="0"/>
              </a:spcAft>
              <a:buFont typeface="Arial" charset="0"/>
              <a:buNone/>
              <a:defRPr/>
            </a:pPr>
            <a:r>
              <a:rPr lang="en-US" sz="2800">
                <a:solidFill>
                  <a:schemeClr val="tx1"/>
                </a:solidFill>
              </a:rPr>
              <a:t> = Sales Growth (In dollars) X 100 = Sales rate of Growth (%). </a:t>
            </a:r>
            <a:endParaRPr lang="en-US" sz="2800"/>
          </a:p>
          <a:p>
            <a:pPr eaLnBrk="1" fontAlgn="auto" hangingPunct="1">
              <a:spcAft>
                <a:spcPts val="0"/>
              </a:spcAft>
              <a:buFont typeface="Arial" charset="0"/>
              <a:buNone/>
              <a:defRPr/>
            </a:pPr>
            <a:endParaRPr lang="en-US" sz="2800"/>
          </a:p>
          <a:p>
            <a:pPr eaLnBrk="1" fontAlgn="auto" hangingPunct="1">
              <a:spcAft>
                <a:spcPts val="0"/>
              </a:spcAft>
              <a:buFontTx/>
              <a:buNone/>
              <a:defRPr/>
            </a:pPr>
            <a:endParaRPr lang="en-US" sz="2800">
              <a:solidFill>
                <a:schemeClr val="tx1"/>
              </a:solidFill>
            </a:endParaRPr>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28354" name="Rectangle 2"/>
          <p:cNvSpPr>
            <a:spLocks noGrp="1" noChangeArrowheads="1"/>
          </p:cNvSpPr>
          <p:nvPr>
            <p:ph type="subTitle" idx="1"/>
          </p:nvPr>
        </p:nvSpPr>
        <p:spPr>
          <a:xfrm>
            <a:off x="304800" y="1524000"/>
            <a:ext cx="7924800" cy="3619500"/>
          </a:xfrm>
        </p:spPr>
        <p:txBody>
          <a:bodyPr rtlCol="0">
            <a:normAutofit fontScale="77500" lnSpcReduction="20000"/>
          </a:bodyPr>
          <a:lstStyle/>
          <a:p>
            <a:pPr eaLnBrk="1" fontAlgn="auto" hangingPunct="1">
              <a:spcAft>
                <a:spcPts val="0"/>
              </a:spcAft>
              <a:defRPr/>
            </a:pPr>
            <a:r>
              <a:rPr lang="en-US" sz="2800" b="1">
                <a:solidFill>
                  <a:schemeClr val="tx1"/>
                </a:solidFill>
              </a:rPr>
              <a:t>The Income Statement</a:t>
            </a:r>
            <a:endParaRPr lang="en-US" sz="2800">
              <a:solidFill>
                <a:schemeClr val="tx1"/>
              </a:solidFill>
            </a:endParaRPr>
          </a:p>
          <a:p>
            <a:pPr eaLnBrk="1" fontAlgn="auto" hangingPunct="1">
              <a:spcAft>
                <a:spcPts val="0"/>
              </a:spcAft>
              <a:defRPr/>
            </a:pPr>
            <a:r>
              <a:rPr lang="en-US" sz="2800" b="1">
                <a:solidFill>
                  <a:schemeClr val="tx1"/>
                </a:solidFill>
              </a:rPr>
              <a:t>Expense Analysis: Operating Expenses: </a:t>
            </a:r>
            <a:r>
              <a:rPr lang="en-US" sz="2800">
                <a:solidFill>
                  <a:schemeClr val="tx1"/>
                </a:solidFill>
              </a:rPr>
              <a:t>The following are some of the expense categories where the Company’s management has discretion:</a:t>
            </a:r>
            <a:endParaRPr lang="en-US" sz="2800" b="1">
              <a:solidFill>
                <a:schemeClr val="tx1"/>
              </a:solidFill>
            </a:endParaRPr>
          </a:p>
          <a:p>
            <a:pPr eaLnBrk="1" fontAlgn="auto" hangingPunct="1">
              <a:spcAft>
                <a:spcPts val="0"/>
              </a:spcAft>
              <a:buFontTx/>
              <a:buChar char="•"/>
              <a:defRPr/>
            </a:pPr>
            <a:r>
              <a:rPr lang="en-US" sz="2800">
                <a:solidFill>
                  <a:schemeClr val="tx1"/>
                </a:solidFill>
              </a:rPr>
              <a:t> </a:t>
            </a:r>
            <a:r>
              <a:rPr lang="en-US" sz="2800" b="1">
                <a:solidFill>
                  <a:schemeClr val="tx1"/>
                </a:solidFill>
              </a:rPr>
              <a:t>Controllable costs</a:t>
            </a:r>
          </a:p>
          <a:p>
            <a:pPr lvl="1" eaLnBrk="1" fontAlgn="auto" hangingPunct="1">
              <a:spcAft>
                <a:spcPts val="0"/>
              </a:spcAft>
              <a:buFontTx/>
              <a:buChar char="•"/>
              <a:defRPr/>
            </a:pPr>
            <a:r>
              <a:rPr lang="en-US">
                <a:solidFill>
                  <a:schemeClr val="tx1"/>
                </a:solidFill>
              </a:rPr>
              <a:t> </a:t>
            </a:r>
            <a:r>
              <a:rPr lang="en-US" sz="2400">
                <a:solidFill>
                  <a:schemeClr val="tx1"/>
                </a:solidFill>
              </a:rPr>
              <a:t>Bonuses</a:t>
            </a:r>
          </a:p>
          <a:p>
            <a:pPr lvl="1" eaLnBrk="1" fontAlgn="auto" hangingPunct="1">
              <a:spcAft>
                <a:spcPts val="0"/>
              </a:spcAft>
              <a:buFontTx/>
              <a:buChar char="•"/>
              <a:defRPr/>
            </a:pPr>
            <a:r>
              <a:rPr lang="en-US" sz="2400">
                <a:solidFill>
                  <a:schemeClr val="tx1"/>
                </a:solidFill>
              </a:rPr>
              <a:t> Profit sharing contributions</a:t>
            </a:r>
          </a:p>
          <a:p>
            <a:pPr lvl="1" eaLnBrk="1" fontAlgn="auto" hangingPunct="1">
              <a:spcAft>
                <a:spcPts val="0"/>
              </a:spcAft>
              <a:buFontTx/>
              <a:buChar char="•"/>
              <a:defRPr/>
            </a:pPr>
            <a:r>
              <a:rPr lang="en-US" sz="2400">
                <a:solidFill>
                  <a:schemeClr val="tx1"/>
                </a:solidFill>
              </a:rPr>
              <a:t> Officer salaries</a:t>
            </a:r>
          </a:p>
          <a:p>
            <a:pPr lvl="1" eaLnBrk="1" fontAlgn="auto" hangingPunct="1">
              <a:spcAft>
                <a:spcPts val="0"/>
              </a:spcAft>
              <a:buFontTx/>
              <a:buChar char="•"/>
              <a:defRPr/>
            </a:pPr>
            <a:r>
              <a:rPr lang="en-US" sz="2400">
                <a:solidFill>
                  <a:schemeClr val="tx1"/>
                </a:solidFill>
              </a:rPr>
              <a:t> Rent expense to a related entity</a:t>
            </a:r>
          </a:p>
          <a:p>
            <a:pPr lvl="1" eaLnBrk="1" fontAlgn="auto" hangingPunct="1">
              <a:spcAft>
                <a:spcPts val="0"/>
              </a:spcAft>
              <a:buFontTx/>
              <a:buChar char="•"/>
              <a:defRPr/>
            </a:pPr>
            <a:r>
              <a:rPr lang="en-US" sz="2400">
                <a:solidFill>
                  <a:schemeClr val="tx1"/>
                </a:solidFill>
              </a:rPr>
              <a:t> Travel and entertainment</a:t>
            </a:r>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9"/>
          <p:cNvGrpSpPr>
            <a:grpSpLocks/>
          </p:cNvGrpSpPr>
          <p:nvPr/>
        </p:nvGrpSpPr>
        <p:grpSpPr bwMode="auto">
          <a:xfrm>
            <a:off x="457200" y="1532193"/>
            <a:ext cx="7620000" cy="2667000"/>
            <a:chOff x="685800" y="1295400"/>
            <a:chExt cx="7620000" cy="3200400"/>
          </a:xfrm>
          <a:effectLst>
            <a:outerShdw blurRad="63500" sx="102000" sy="102000" algn="ctr" rotWithShape="0">
              <a:prstClr val="black">
                <a:alpha val="40000"/>
              </a:prstClr>
            </a:outerShdw>
          </a:effectLst>
        </p:grpSpPr>
        <p:sp>
          <p:nvSpPr>
            <p:cNvPr id="22533" name="Rectangle 3"/>
            <p:cNvSpPr>
              <a:spLocks noChangeArrowheads="1"/>
            </p:cNvSpPr>
            <p:nvPr/>
          </p:nvSpPr>
          <p:spPr bwMode="auto">
            <a:xfrm>
              <a:off x="3352800" y="1295400"/>
              <a:ext cx="2209800" cy="1066800"/>
            </a:xfrm>
            <a:prstGeom prst="rect">
              <a:avLst/>
            </a:prstGeom>
            <a:solidFill>
              <a:srgbClr val="0070C0"/>
            </a:solidFill>
            <a:ln w="9525">
              <a:solidFill>
                <a:srgbClr val="7030A0"/>
              </a:solidFill>
              <a:miter lim="800000"/>
              <a:headEnd/>
              <a:tailEnd/>
            </a:ln>
          </p:spPr>
          <p:txBody>
            <a:bodyPr wrap="none" anchor="ctr"/>
            <a:lstStyle/>
            <a:p>
              <a:pPr algn="ctr">
                <a:defRPr/>
              </a:pPr>
              <a:r>
                <a:rPr lang="en-US" altLang="zh-TW" sz="2800" b="1">
                  <a:latin typeface="Arial" pitchFamily="34" charset="0"/>
                  <a:cs typeface="Arial" pitchFamily="34" charset="0"/>
                </a:rPr>
                <a:t>Planning</a:t>
              </a:r>
            </a:p>
            <a:p>
              <a:pPr algn="ctr">
                <a:defRPr/>
              </a:pPr>
              <a:r>
                <a:rPr lang="en-US" altLang="zh-TW" sz="2800" b="1">
                  <a:latin typeface="Arial" pitchFamily="34" charset="0"/>
                  <a:cs typeface="Arial" pitchFamily="34" charset="0"/>
                </a:rPr>
                <a:t>Activities</a:t>
              </a:r>
              <a:endParaRPr lang="en-US" altLang="zh-TW" sz="2400">
                <a:latin typeface="Times New Roman" pitchFamily="18" charset="0"/>
                <a:cs typeface="Arial" pitchFamily="34" charset="0"/>
              </a:endParaRPr>
            </a:p>
          </p:txBody>
        </p:sp>
        <p:sp>
          <p:nvSpPr>
            <p:cNvPr id="22534" name="Rectangle 4"/>
            <p:cNvSpPr>
              <a:spLocks noChangeArrowheads="1"/>
            </p:cNvSpPr>
            <p:nvPr/>
          </p:nvSpPr>
          <p:spPr bwMode="auto">
            <a:xfrm>
              <a:off x="685800" y="1752600"/>
              <a:ext cx="2209800" cy="1066800"/>
            </a:xfrm>
            <a:prstGeom prst="rect">
              <a:avLst/>
            </a:prstGeom>
            <a:solidFill>
              <a:srgbClr val="0070C0"/>
            </a:solidFill>
            <a:ln w="9525">
              <a:solidFill>
                <a:srgbClr val="7030A0"/>
              </a:solidFill>
              <a:miter lim="800000"/>
              <a:headEnd/>
              <a:tailEnd/>
            </a:ln>
          </p:spPr>
          <p:txBody>
            <a:bodyPr wrap="none" anchor="ctr"/>
            <a:lstStyle/>
            <a:p>
              <a:pPr algn="ctr">
                <a:defRPr/>
              </a:pPr>
              <a:r>
                <a:rPr lang="en-US" altLang="zh-TW" sz="2800" b="1">
                  <a:latin typeface="Arial" pitchFamily="34" charset="0"/>
                  <a:cs typeface="Arial" pitchFamily="34" charset="0"/>
                </a:rPr>
                <a:t>Investing</a:t>
              </a:r>
            </a:p>
            <a:p>
              <a:pPr algn="ctr">
                <a:defRPr/>
              </a:pPr>
              <a:r>
                <a:rPr lang="en-US" altLang="zh-TW" sz="2800" b="1">
                  <a:latin typeface="Arial" pitchFamily="34" charset="0"/>
                  <a:cs typeface="Arial" pitchFamily="34" charset="0"/>
                </a:rPr>
                <a:t>Activities</a:t>
              </a:r>
              <a:endParaRPr lang="en-US" altLang="zh-TW" sz="2400">
                <a:latin typeface="Times New Roman" pitchFamily="18" charset="0"/>
                <a:cs typeface="Arial" pitchFamily="34" charset="0"/>
              </a:endParaRPr>
            </a:p>
          </p:txBody>
        </p:sp>
        <p:sp>
          <p:nvSpPr>
            <p:cNvPr id="22535" name="Rectangle 5"/>
            <p:cNvSpPr>
              <a:spLocks noChangeArrowheads="1"/>
            </p:cNvSpPr>
            <p:nvPr/>
          </p:nvSpPr>
          <p:spPr bwMode="auto">
            <a:xfrm>
              <a:off x="6096000" y="1676400"/>
              <a:ext cx="2209800" cy="1066800"/>
            </a:xfrm>
            <a:prstGeom prst="rect">
              <a:avLst/>
            </a:prstGeom>
            <a:solidFill>
              <a:srgbClr val="0070C0"/>
            </a:solidFill>
            <a:ln w="9525">
              <a:solidFill>
                <a:srgbClr val="7030A0"/>
              </a:solidFill>
              <a:miter lim="800000"/>
              <a:headEnd/>
              <a:tailEnd/>
            </a:ln>
          </p:spPr>
          <p:txBody>
            <a:bodyPr wrap="none" anchor="ctr"/>
            <a:lstStyle/>
            <a:p>
              <a:pPr algn="ctr">
                <a:defRPr/>
              </a:pPr>
              <a:r>
                <a:rPr lang="en-US" altLang="zh-TW" sz="2800" b="1">
                  <a:latin typeface="Arial" pitchFamily="34" charset="0"/>
                  <a:cs typeface="Arial" pitchFamily="34" charset="0"/>
                </a:rPr>
                <a:t>Financial</a:t>
              </a:r>
            </a:p>
            <a:p>
              <a:pPr algn="ctr">
                <a:defRPr/>
              </a:pPr>
              <a:r>
                <a:rPr lang="en-US" altLang="zh-TW" sz="2800" b="1">
                  <a:latin typeface="Arial" pitchFamily="34" charset="0"/>
                  <a:cs typeface="Arial" pitchFamily="34" charset="0"/>
                </a:rPr>
                <a:t>Activities</a:t>
              </a:r>
              <a:endParaRPr lang="en-US" altLang="zh-TW" sz="2400">
                <a:latin typeface="Times New Roman" pitchFamily="18" charset="0"/>
                <a:cs typeface="Arial" pitchFamily="34" charset="0"/>
              </a:endParaRPr>
            </a:p>
          </p:txBody>
        </p:sp>
        <p:grpSp>
          <p:nvGrpSpPr>
            <p:cNvPr id="4" name="Group 18"/>
            <p:cNvGrpSpPr>
              <a:grpSpLocks/>
            </p:cNvGrpSpPr>
            <p:nvPr/>
          </p:nvGrpSpPr>
          <p:grpSpPr bwMode="auto">
            <a:xfrm>
              <a:off x="685800" y="1676400"/>
              <a:ext cx="7620000" cy="2819400"/>
              <a:chOff x="685800" y="1676400"/>
              <a:chExt cx="7620000" cy="2819400"/>
            </a:xfrm>
          </p:grpSpPr>
          <p:sp>
            <p:nvSpPr>
              <p:cNvPr id="22537" name="Line 6"/>
              <p:cNvSpPr>
                <a:spLocks noChangeShapeType="1"/>
              </p:cNvSpPr>
              <p:nvPr/>
            </p:nvSpPr>
            <p:spPr bwMode="auto">
              <a:xfrm>
                <a:off x="685800" y="2819400"/>
                <a:ext cx="3810000" cy="16764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sp>
            <p:nvSpPr>
              <p:cNvPr id="22538" name="Line 7"/>
              <p:cNvSpPr>
                <a:spLocks noChangeShapeType="1"/>
              </p:cNvSpPr>
              <p:nvPr/>
            </p:nvSpPr>
            <p:spPr bwMode="auto">
              <a:xfrm>
                <a:off x="2895600" y="2819400"/>
                <a:ext cx="1600200" cy="16764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sp>
            <p:nvSpPr>
              <p:cNvPr id="22539" name="Line 8"/>
              <p:cNvSpPr>
                <a:spLocks noChangeShapeType="1"/>
              </p:cNvSpPr>
              <p:nvPr/>
            </p:nvSpPr>
            <p:spPr bwMode="auto">
              <a:xfrm>
                <a:off x="1371600" y="2819400"/>
                <a:ext cx="3124200" cy="16764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sp>
            <p:nvSpPr>
              <p:cNvPr id="22540" name="Line 9"/>
              <p:cNvSpPr>
                <a:spLocks noChangeShapeType="1"/>
              </p:cNvSpPr>
              <p:nvPr/>
            </p:nvSpPr>
            <p:spPr bwMode="auto">
              <a:xfrm>
                <a:off x="2895600" y="1752600"/>
                <a:ext cx="1600200" cy="27432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sp>
            <p:nvSpPr>
              <p:cNvPr id="22541" name="Line 10"/>
              <p:cNvSpPr>
                <a:spLocks noChangeShapeType="1"/>
              </p:cNvSpPr>
              <p:nvPr/>
            </p:nvSpPr>
            <p:spPr bwMode="auto">
              <a:xfrm>
                <a:off x="3352800" y="2362200"/>
                <a:ext cx="1219200" cy="21336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sp>
            <p:nvSpPr>
              <p:cNvPr id="22542" name="Line 11"/>
              <p:cNvSpPr>
                <a:spLocks noChangeShapeType="1"/>
              </p:cNvSpPr>
              <p:nvPr/>
            </p:nvSpPr>
            <p:spPr bwMode="auto">
              <a:xfrm>
                <a:off x="3810000" y="2362200"/>
                <a:ext cx="762000" cy="21336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sp>
            <p:nvSpPr>
              <p:cNvPr id="22543" name="Line 12"/>
              <p:cNvSpPr>
                <a:spLocks noChangeShapeType="1"/>
              </p:cNvSpPr>
              <p:nvPr/>
            </p:nvSpPr>
            <p:spPr bwMode="auto">
              <a:xfrm flipH="1">
                <a:off x="4572000" y="2362200"/>
                <a:ext cx="990600" cy="21336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sp>
            <p:nvSpPr>
              <p:cNvPr id="22544" name="Line 13"/>
              <p:cNvSpPr>
                <a:spLocks noChangeShapeType="1"/>
              </p:cNvSpPr>
              <p:nvPr/>
            </p:nvSpPr>
            <p:spPr bwMode="auto">
              <a:xfrm flipH="1">
                <a:off x="4572000" y="2362200"/>
                <a:ext cx="685800" cy="21336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sp>
            <p:nvSpPr>
              <p:cNvPr id="22545" name="Line 14"/>
              <p:cNvSpPr>
                <a:spLocks noChangeShapeType="1"/>
              </p:cNvSpPr>
              <p:nvPr/>
            </p:nvSpPr>
            <p:spPr bwMode="auto">
              <a:xfrm flipH="1">
                <a:off x="4648200" y="1676400"/>
                <a:ext cx="1447800" cy="28194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sp>
            <p:nvSpPr>
              <p:cNvPr id="2" name="Line 15"/>
              <p:cNvSpPr>
                <a:spLocks noChangeShapeType="1"/>
              </p:cNvSpPr>
              <p:nvPr/>
            </p:nvSpPr>
            <p:spPr bwMode="auto">
              <a:xfrm flipH="1">
                <a:off x="4648200" y="2743200"/>
                <a:ext cx="1447800" cy="17526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sp>
            <p:nvSpPr>
              <p:cNvPr id="22547" name="Line 16"/>
              <p:cNvSpPr>
                <a:spLocks noChangeShapeType="1"/>
              </p:cNvSpPr>
              <p:nvPr/>
            </p:nvSpPr>
            <p:spPr bwMode="auto">
              <a:xfrm flipH="1">
                <a:off x="4572000" y="2743200"/>
                <a:ext cx="2590800" cy="17526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sp>
            <p:nvSpPr>
              <p:cNvPr id="22548" name="Line 17"/>
              <p:cNvSpPr>
                <a:spLocks noChangeShapeType="1"/>
              </p:cNvSpPr>
              <p:nvPr/>
            </p:nvSpPr>
            <p:spPr bwMode="auto">
              <a:xfrm flipH="1">
                <a:off x="4648200" y="2743200"/>
                <a:ext cx="3657600" cy="1752600"/>
              </a:xfrm>
              <a:prstGeom prst="line">
                <a:avLst/>
              </a:prstGeom>
              <a:noFill/>
              <a:ln w="9525">
                <a:solidFill>
                  <a:srgbClr val="002060"/>
                </a:solidFill>
                <a:round/>
                <a:headEnd/>
                <a:tailEnd/>
              </a:ln>
            </p:spPr>
            <p:txBody>
              <a:bodyPr wrap="none" anchor="ctr"/>
              <a:lstStyle/>
              <a:p>
                <a:pPr>
                  <a:defRPr/>
                </a:pPr>
                <a:endParaRPr lang="en-US">
                  <a:latin typeface="Arial" pitchFamily="34" charset="0"/>
                  <a:cs typeface="Arial" pitchFamily="34" charset="0"/>
                </a:endParaRPr>
              </a:p>
            </p:txBody>
          </p:sp>
        </p:grpSp>
      </p:grpSp>
      <p:sp>
        <p:nvSpPr>
          <p:cNvPr id="22531" name="Rectangle 18"/>
          <p:cNvSpPr>
            <a:spLocks noChangeArrowheads="1"/>
          </p:cNvSpPr>
          <p:nvPr/>
        </p:nvSpPr>
        <p:spPr bwMode="auto">
          <a:xfrm>
            <a:off x="1066800" y="4381500"/>
            <a:ext cx="7086600" cy="1016000"/>
          </a:xfrm>
          <a:prstGeom prst="rect">
            <a:avLst/>
          </a:prstGeom>
          <a:solidFill>
            <a:schemeClr val="bg1"/>
          </a:solidFill>
          <a:ln w="9525">
            <a:solidFill>
              <a:srgbClr val="7030A0"/>
            </a:solidFill>
            <a:miter lim="800000"/>
            <a:headEnd/>
            <a:tailEnd/>
          </a:ln>
          <a:effectLst>
            <a:outerShdw blurRad="63500" sx="102000" sy="102000" algn="ctr" rotWithShape="0">
              <a:prstClr val="black">
                <a:alpha val="40000"/>
              </a:prstClr>
            </a:outerShdw>
          </a:effectLst>
        </p:spPr>
        <p:txBody>
          <a:bodyPr wrap="none"/>
          <a:lstStyle/>
          <a:p>
            <a:pPr algn="ctr">
              <a:lnSpc>
                <a:spcPct val="95000"/>
              </a:lnSpc>
              <a:tabLst>
                <a:tab pos="285750" algn="l"/>
                <a:tab pos="1314450" algn="l"/>
              </a:tabLst>
              <a:defRPr/>
            </a:pPr>
            <a:r>
              <a:rPr lang="en-US" altLang="zh-TW" sz="2900" b="1">
                <a:latin typeface="Arial" pitchFamily="34" charset="0"/>
                <a:cs typeface="Arial" pitchFamily="34" charset="0"/>
              </a:rPr>
              <a:t>Operating Activities</a:t>
            </a:r>
            <a:endParaRPr lang="en-US" altLang="zh-TW" sz="3000" b="1">
              <a:latin typeface="Arial" pitchFamily="34" charset="0"/>
              <a:cs typeface="Arial" pitchFamily="34" charset="0"/>
            </a:endParaRPr>
          </a:p>
          <a:p>
            <a:pPr algn="ctr">
              <a:lnSpc>
                <a:spcPct val="95000"/>
              </a:lnSpc>
              <a:tabLst>
                <a:tab pos="285750" algn="l"/>
                <a:tab pos="1314450" algn="l"/>
              </a:tabLst>
              <a:defRPr/>
            </a:pPr>
            <a:r>
              <a:rPr lang="en-US" altLang="zh-TW" sz="2200" b="1">
                <a:latin typeface="Arial" pitchFamily="34" charset="0"/>
                <a:cs typeface="Arial" pitchFamily="34" charset="0"/>
              </a:rPr>
              <a:t>Revenues and expenses from providing</a:t>
            </a:r>
          </a:p>
          <a:p>
            <a:pPr algn="ctr">
              <a:tabLst>
                <a:tab pos="285750" algn="l"/>
                <a:tab pos="1314450" algn="l"/>
              </a:tabLst>
              <a:defRPr/>
            </a:pPr>
            <a:r>
              <a:rPr lang="en-US" altLang="zh-TW" sz="2200" b="1">
                <a:latin typeface="Arial" pitchFamily="34" charset="0"/>
                <a:cs typeface="Arial" pitchFamily="34" charset="0"/>
              </a:rPr>
              <a:t>goods and services</a:t>
            </a:r>
            <a:endParaRPr lang="en-US" altLang="zh-TW" sz="2200" b="1">
              <a:latin typeface="Times New Roman" pitchFamily="18" charset="0"/>
              <a:cs typeface="Arial" pitchFamily="34" charset="0"/>
            </a:endParaRPr>
          </a:p>
        </p:txBody>
      </p:sp>
      <p:sp>
        <p:nvSpPr>
          <p:cNvPr id="22546" name="Rectangle 19"/>
          <p:cNvSpPr>
            <a:spLocks noChangeArrowheads="1"/>
          </p:cNvSpPr>
          <p:nvPr/>
        </p:nvSpPr>
        <p:spPr bwMode="auto">
          <a:xfrm>
            <a:off x="609600" y="508000"/>
            <a:ext cx="7772400" cy="698500"/>
          </a:xfrm>
          <a:prstGeom prst="rect">
            <a:avLst/>
          </a:prstGeom>
          <a:noFill/>
          <a:ln w="9525">
            <a:noFill/>
            <a:miter lim="800000"/>
            <a:headEnd/>
            <a:tailEnd/>
          </a:ln>
        </p:spPr>
        <p:txBody>
          <a:bodyPr/>
          <a:lstStyle/>
          <a:p>
            <a:pPr algn="ctr">
              <a:defRPr/>
            </a:pPr>
            <a:r>
              <a:rPr kumimoji="1" lang="en-US" altLang="zh-TW" sz="4400" b="1">
                <a:latin typeface="+mj-lt"/>
                <a:cs typeface="Arial" pitchFamily="34" charset="0"/>
              </a:rPr>
              <a:t>Business Activities</a:t>
            </a:r>
          </a:p>
        </p:txBody>
      </p:sp>
    </p:spTree>
  </p:cSld>
  <p:clrMapOvr>
    <a:masterClrMapping/>
  </p:clrMapOvr>
  <p:transition xmlns:p14="http://schemas.microsoft.com/office/powerpoint/2010/mai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587500"/>
            <a:ext cx="7924800" cy="3619500"/>
          </a:xfrm>
        </p:spPr>
        <p:txBody>
          <a:bodyPr rtlCol="0">
            <a:normAutofit lnSpcReduction="10000"/>
          </a:bodyPr>
          <a:lstStyle/>
          <a:p>
            <a:pPr eaLnBrk="1" fontAlgn="auto" hangingPunct="1">
              <a:spcAft>
                <a:spcPts val="0"/>
              </a:spcAft>
              <a:defRPr/>
            </a:pPr>
            <a:r>
              <a:rPr lang="en-US" sz="2800" b="1">
                <a:solidFill>
                  <a:schemeClr val="tx1"/>
                </a:solidFill>
              </a:rPr>
              <a:t>The Income Statement</a:t>
            </a:r>
            <a:endParaRPr lang="en-US" sz="2800">
              <a:solidFill>
                <a:schemeClr val="tx1"/>
              </a:solidFill>
            </a:endParaRPr>
          </a:p>
          <a:p>
            <a:pPr eaLnBrk="1" fontAlgn="auto" hangingPunct="1">
              <a:spcAft>
                <a:spcPts val="0"/>
              </a:spcAft>
              <a:defRPr/>
            </a:pPr>
            <a:r>
              <a:rPr lang="en-US" sz="2400" b="1">
                <a:solidFill>
                  <a:schemeClr val="tx1"/>
                </a:solidFill>
              </a:rPr>
              <a:t>Expense Analysis</a:t>
            </a:r>
            <a:r>
              <a:rPr lang="en-US" sz="2800" b="1">
                <a:solidFill>
                  <a:schemeClr val="tx1"/>
                </a:solidFill>
              </a:rPr>
              <a:t>: </a:t>
            </a:r>
            <a:r>
              <a:rPr lang="en-US" sz="2400">
                <a:solidFill>
                  <a:schemeClr val="tx1"/>
                </a:solidFill>
              </a:rPr>
              <a:t>Operating Expenses considered fixed are also named </a:t>
            </a:r>
            <a:r>
              <a:rPr lang="en-US" sz="2400" b="1">
                <a:solidFill>
                  <a:schemeClr val="tx1"/>
                </a:solidFill>
              </a:rPr>
              <a:t>Non</a:t>
            </a:r>
            <a:r>
              <a:rPr lang="en-US" sz="2400">
                <a:solidFill>
                  <a:schemeClr val="tx1"/>
                </a:solidFill>
              </a:rPr>
              <a:t>- </a:t>
            </a:r>
            <a:r>
              <a:rPr lang="en-US" sz="2400" b="1">
                <a:solidFill>
                  <a:schemeClr val="tx1"/>
                </a:solidFill>
              </a:rPr>
              <a:t>Controllable costs. </a:t>
            </a:r>
          </a:p>
          <a:p>
            <a:pPr eaLnBrk="1" fontAlgn="auto" hangingPunct="1">
              <a:spcAft>
                <a:spcPts val="0"/>
              </a:spcAft>
              <a:defRPr/>
            </a:pPr>
            <a:r>
              <a:rPr lang="en-US" sz="2400" b="1">
                <a:solidFill>
                  <a:schemeClr val="tx1"/>
                </a:solidFill>
              </a:rPr>
              <a:t>- </a:t>
            </a:r>
            <a:r>
              <a:rPr lang="en-US" sz="2400">
                <a:solidFill>
                  <a:schemeClr val="tx1"/>
                </a:solidFill>
              </a:rPr>
              <a:t>These expenses include:</a:t>
            </a:r>
            <a:endParaRPr lang="en-US" sz="2400" b="1">
              <a:solidFill>
                <a:schemeClr val="tx1"/>
              </a:solidFill>
            </a:endParaRPr>
          </a:p>
          <a:p>
            <a:pPr lvl="1" eaLnBrk="1" fontAlgn="auto" hangingPunct="1">
              <a:spcAft>
                <a:spcPts val="0"/>
              </a:spcAft>
              <a:buFontTx/>
              <a:buChar char="•"/>
              <a:defRPr/>
            </a:pPr>
            <a:r>
              <a:rPr lang="en-US">
                <a:solidFill>
                  <a:schemeClr val="tx1"/>
                </a:solidFill>
              </a:rPr>
              <a:t> Utilities</a:t>
            </a:r>
          </a:p>
          <a:p>
            <a:pPr lvl="1" eaLnBrk="1" fontAlgn="auto" hangingPunct="1">
              <a:spcAft>
                <a:spcPts val="0"/>
              </a:spcAft>
              <a:buFontTx/>
              <a:buChar char="•"/>
              <a:defRPr/>
            </a:pPr>
            <a:r>
              <a:rPr lang="en-US">
                <a:solidFill>
                  <a:schemeClr val="tx1"/>
                </a:solidFill>
              </a:rPr>
              <a:t> Long term leases</a:t>
            </a: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587500"/>
            <a:ext cx="7924800" cy="3619500"/>
          </a:xfrm>
        </p:spPr>
        <p:txBody>
          <a:bodyPr rtlCol="0">
            <a:normAutofit fontScale="92500" lnSpcReduction="20000"/>
          </a:bodyPr>
          <a:lstStyle/>
          <a:p>
            <a:pPr eaLnBrk="1" fontAlgn="auto" hangingPunct="1">
              <a:spcAft>
                <a:spcPts val="0"/>
              </a:spcAft>
              <a:defRPr/>
            </a:pPr>
            <a:r>
              <a:rPr lang="en-US" sz="2800" b="1">
                <a:solidFill>
                  <a:schemeClr val="tx1"/>
                </a:solidFill>
              </a:rPr>
              <a:t>The Income Statement</a:t>
            </a:r>
            <a:endParaRPr lang="en-US" sz="2800">
              <a:solidFill>
                <a:schemeClr val="tx1"/>
              </a:solidFill>
            </a:endParaRPr>
          </a:p>
          <a:p>
            <a:pPr eaLnBrk="1" fontAlgn="auto" hangingPunct="1">
              <a:spcAft>
                <a:spcPts val="0"/>
              </a:spcAft>
              <a:defRPr/>
            </a:pPr>
            <a:r>
              <a:rPr lang="en-US" sz="2400" b="1">
                <a:solidFill>
                  <a:schemeClr val="tx1"/>
                </a:solidFill>
              </a:rPr>
              <a:t>Operating Profit: </a:t>
            </a:r>
            <a:r>
              <a:rPr lang="en-US" sz="2400">
                <a:solidFill>
                  <a:schemeClr val="tx1"/>
                </a:solidFill>
              </a:rPr>
              <a:t>To calculate operating income or operating losses subtract operating expenses from gross profit</a:t>
            </a:r>
          </a:p>
          <a:p>
            <a:pPr eaLnBrk="1" fontAlgn="auto" hangingPunct="1">
              <a:spcAft>
                <a:spcPts val="0"/>
              </a:spcAft>
              <a:defRPr/>
            </a:pPr>
            <a:endParaRPr lang="en-US" sz="2400">
              <a:solidFill>
                <a:schemeClr val="tx1"/>
              </a:solidFill>
            </a:endParaRPr>
          </a:p>
          <a:p>
            <a:pPr eaLnBrk="1" fontAlgn="auto" hangingPunct="1">
              <a:spcAft>
                <a:spcPts val="0"/>
              </a:spcAft>
              <a:defRPr/>
            </a:pPr>
            <a:r>
              <a:rPr lang="en-US" sz="2400">
                <a:solidFill>
                  <a:schemeClr val="tx1"/>
                </a:solidFill>
              </a:rPr>
              <a:t>Total Gross Profit (In dollars) – operating expenses (in dollars) = Operating profit or loss.</a:t>
            </a:r>
          </a:p>
          <a:p>
            <a:pPr eaLnBrk="1" fontAlgn="auto" hangingPunct="1">
              <a:spcAft>
                <a:spcPts val="0"/>
              </a:spcAft>
              <a:defRPr/>
            </a:pPr>
            <a:endParaRPr lang="en-US" sz="2400">
              <a:solidFill>
                <a:schemeClr val="tx1"/>
              </a:solidFill>
            </a:endParaRPr>
          </a:p>
          <a:p>
            <a:pPr eaLnBrk="1" fontAlgn="auto" hangingPunct="1">
              <a:spcAft>
                <a:spcPts val="0"/>
              </a:spcAft>
              <a:defRPr/>
            </a:pPr>
            <a:r>
              <a:rPr lang="en-US" sz="2400">
                <a:solidFill>
                  <a:schemeClr val="tx1"/>
                </a:solidFill>
              </a:rPr>
              <a:t>- Operating Profit Margin= Total Operating Profit / Net Sales X 100</a:t>
            </a: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47420" y="87313"/>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4699000"/>
          </a:xfrm>
        </p:spPr>
        <p:txBody>
          <a:bodyPr rtlCol="0">
            <a:normAutofit fontScale="92500" lnSpcReduction="20000"/>
          </a:bodyPr>
          <a:lstStyle/>
          <a:p>
            <a:pPr eaLnBrk="1" fontAlgn="auto" hangingPunct="1">
              <a:spcAft>
                <a:spcPts val="0"/>
              </a:spcAft>
              <a:defRPr/>
            </a:pPr>
            <a:r>
              <a:rPr lang="en-US" sz="2800" b="1">
                <a:solidFill>
                  <a:schemeClr val="tx1"/>
                </a:solidFill>
              </a:rPr>
              <a:t>The Income Statement/ The Concept of Operating Leverage:</a:t>
            </a:r>
            <a:endParaRPr lang="en-US" sz="2800">
              <a:solidFill>
                <a:schemeClr val="tx1"/>
              </a:solidFill>
            </a:endParaRPr>
          </a:p>
          <a:p>
            <a:pPr marL="342900" indent="-342900" eaLnBrk="1" fontAlgn="auto" hangingPunct="1">
              <a:spcAft>
                <a:spcPts val="0"/>
              </a:spcAft>
              <a:buFontTx/>
              <a:buChar char="-"/>
              <a:defRPr/>
            </a:pPr>
            <a:r>
              <a:rPr lang="en-US" sz="2400">
                <a:solidFill>
                  <a:schemeClr val="tx1"/>
                </a:solidFill>
              </a:rPr>
              <a:t>The Operating leverage concept describes  the relationship between fixed costs, total costs and net sales.</a:t>
            </a:r>
          </a:p>
          <a:p>
            <a:pPr marL="342900" indent="-342900" eaLnBrk="1" fontAlgn="auto" hangingPunct="1">
              <a:spcAft>
                <a:spcPts val="0"/>
              </a:spcAft>
              <a:buFontTx/>
              <a:buChar char="-"/>
              <a:defRPr/>
            </a:pPr>
            <a:r>
              <a:rPr lang="en-US" sz="2400">
                <a:solidFill>
                  <a:schemeClr val="tx1"/>
                </a:solidFill>
              </a:rPr>
              <a:t>Considered a critical concept in financial analysis as it influences profits, cash flow and the Company’s ability to grow and repay debt</a:t>
            </a:r>
          </a:p>
          <a:p>
            <a:pPr marL="342900" indent="-342900" eaLnBrk="1" fontAlgn="auto" hangingPunct="1">
              <a:spcAft>
                <a:spcPts val="0"/>
              </a:spcAft>
              <a:buFontTx/>
              <a:buChar char="-"/>
              <a:defRPr/>
            </a:pPr>
            <a:r>
              <a:rPr lang="en-US" sz="2400">
                <a:solidFill>
                  <a:schemeClr val="tx1"/>
                </a:solidFill>
              </a:rPr>
              <a:t>Higher level of operating costs the higher the operating leverage</a:t>
            </a:r>
          </a:p>
          <a:p>
            <a:pPr marL="342900" indent="-342900" eaLnBrk="1" fontAlgn="auto" hangingPunct="1">
              <a:spcAft>
                <a:spcPts val="0"/>
              </a:spcAft>
              <a:buFontTx/>
              <a:buChar char="-"/>
              <a:defRPr/>
            </a:pPr>
            <a:r>
              <a:rPr lang="en-US" sz="2400">
                <a:solidFill>
                  <a:schemeClr val="tx1"/>
                </a:solidFill>
              </a:rPr>
              <a:t>The Operating Leverage is the ratio of fixed costs to total costs</a:t>
            </a: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r>
              <a:rPr lang="en-US" sz="2400" b="1">
                <a:solidFill>
                  <a:schemeClr val="tx1"/>
                </a:solidFill>
              </a:rPr>
              <a:t>Formula: </a:t>
            </a:r>
            <a:r>
              <a:rPr lang="en-US" sz="2400">
                <a:solidFill>
                  <a:schemeClr val="tx1"/>
                </a:solidFill>
              </a:rPr>
              <a:t>Total Fixed Costs/Total Costs</a:t>
            </a: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4381500"/>
          </a:xfrm>
        </p:spPr>
        <p:txBody>
          <a:bodyPr rtlCol="0">
            <a:normAutofit fontScale="85000" lnSpcReduction="20000"/>
          </a:bodyPr>
          <a:lstStyle/>
          <a:p>
            <a:pPr eaLnBrk="1" fontAlgn="auto" hangingPunct="1">
              <a:spcAft>
                <a:spcPts val="0"/>
              </a:spcAft>
              <a:defRPr/>
            </a:pPr>
            <a:r>
              <a:rPr lang="en-US" sz="2800" b="1">
                <a:solidFill>
                  <a:schemeClr val="tx1"/>
                </a:solidFill>
              </a:rPr>
              <a:t>The Income Statement/ The Concept of Operating Leverage:</a:t>
            </a:r>
            <a:endParaRPr lang="en-US" sz="2800">
              <a:solidFill>
                <a:schemeClr val="tx1"/>
              </a:solidFill>
            </a:endParaRPr>
          </a:p>
          <a:p>
            <a:pPr marL="342900" indent="-342900" eaLnBrk="1" fontAlgn="auto" hangingPunct="1">
              <a:spcAft>
                <a:spcPts val="0"/>
              </a:spcAft>
              <a:buFontTx/>
              <a:buChar char="-"/>
              <a:defRPr/>
            </a:pPr>
            <a:r>
              <a:rPr lang="en-US" sz="2400">
                <a:solidFill>
                  <a:schemeClr val="tx1"/>
                </a:solidFill>
              </a:rPr>
              <a:t>The Company’s controls over costs/expenses is usually determined on the type of cost associated to the business</a:t>
            </a: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r>
              <a:rPr lang="en-US" sz="2400" b="1">
                <a:solidFill>
                  <a:schemeClr val="tx1"/>
                </a:solidFill>
              </a:rPr>
              <a:t>Fixed costs: </a:t>
            </a:r>
            <a:r>
              <a:rPr lang="en-US" sz="2400">
                <a:solidFill>
                  <a:schemeClr val="tx1"/>
                </a:solidFill>
              </a:rPr>
              <a:t>Defined as general, administrative and selling expenses</a:t>
            </a:r>
          </a:p>
          <a:p>
            <a:pPr marL="342900" indent="-342900" eaLnBrk="1" fontAlgn="auto" hangingPunct="1">
              <a:spcAft>
                <a:spcPts val="0"/>
              </a:spcAft>
              <a:buFontTx/>
              <a:buChar char="-"/>
              <a:defRPr/>
            </a:pPr>
            <a:r>
              <a:rPr lang="en-US" sz="2400">
                <a:solidFill>
                  <a:schemeClr val="tx1"/>
                </a:solidFill>
              </a:rPr>
              <a:t>These costs are considered fixed or semi-variable.</a:t>
            </a: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r>
              <a:rPr lang="en-US" sz="2400">
                <a:solidFill>
                  <a:schemeClr val="tx1"/>
                </a:solidFill>
              </a:rPr>
              <a:t>Variable costs are usually the cost of goods sold</a:t>
            </a: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r>
              <a:rPr lang="en-US" sz="2400">
                <a:solidFill>
                  <a:schemeClr val="tx1"/>
                </a:solidFill>
              </a:rPr>
              <a:t>Cost of goods vary by the cost of each product sold and by the sales mix. </a:t>
            </a: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152400" y="1460500"/>
            <a:ext cx="7924800" cy="4254500"/>
          </a:xfrm>
        </p:spPr>
        <p:txBody>
          <a:bodyPr rtlCol="0">
            <a:normAutofit fontScale="62500" lnSpcReduction="20000"/>
          </a:bodyPr>
          <a:lstStyle/>
          <a:p>
            <a:pPr eaLnBrk="1" fontAlgn="auto" hangingPunct="1">
              <a:spcAft>
                <a:spcPts val="0"/>
              </a:spcAft>
              <a:defRPr/>
            </a:pPr>
            <a:r>
              <a:rPr lang="en-US" sz="3200" b="1">
                <a:solidFill>
                  <a:schemeClr val="tx1"/>
                </a:solidFill>
              </a:rPr>
              <a:t>The Income Statement/ The Concept of Operating Leverage</a:t>
            </a:r>
            <a:r>
              <a:rPr lang="en-US" sz="2800" b="1">
                <a:solidFill>
                  <a:schemeClr val="tx1"/>
                </a:solidFill>
              </a:rPr>
              <a:t>:</a:t>
            </a:r>
            <a:endParaRPr lang="en-US" sz="2800">
              <a:solidFill>
                <a:schemeClr val="tx1"/>
              </a:solidFill>
            </a:endParaRPr>
          </a:p>
          <a:p>
            <a:pPr marL="342900" indent="-342900" eaLnBrk="1" fontAlgn="auto" hangingPunct="1">
              <a:spcAft>
                <a:spcPts val="0"/>
              </a:spcAft>
              <a:buFontTx/>
              <a:buChar char="-"/>
              <a:defRPr/>
            </a:pPr>
            <a:r>
              <a:rPr lang="en-US" sz="3800">
                <a:solidFill>
                  <a:schemeClr val="tx1"/>
                </a:solidFill>
              </a:rPr>
              <a:t>A Company with a high operating leverage and high vulnerability for lower sales represent higher potential loan risk.</a:t>
            </a:r>
          </a:p>
          <a:p>
            <a:pPr marL="342900" indent="-342900" eaLnBrk="1" fontAlgn="auto" hangingPunct="1">
              <a:spcAft>
                <a:spcPts val="0"/>
              </a:spcAft>
              <a:buFontTx/>
              <a:buChar char="-"/>
              <a:defRPr/>
            </a:pPr>
            <a:endParaRPr lang="en-US" sz="3800">
              <a:solidFill>
                <a:schemeClr val="tx1"/>
              </a:solidFill>
            </a:endParaRPr>
          </a:p>
          <a:p>
            <a:pPr marL="342900" indent="-342900" eaLnBrk="1" fontAlgn="auto" hangingPunct="1">
              <a:spcAft>
                <a:spcPts val="0"/>
              </a:spcAft>
              <a:buFontTx/>
              <a:buChar char="-"/>
              <a:defRPr/>
            </a:pPr>
            <a:r>
              <a:rPr lang="en-US" sz="3800">
                <a:solidFill>
                  <a:schemeClr val="tx1"/>
                </a:solidFill>
              </a:rPr>
              <a:t>A moderate increase in sales in a company with a high level of fixed costs  may assist in improving profitability</a:t>
            </a:r>
          </a:p>
          <a:p>
            <a:pPr marL="342900" indent="-342900" eaLnBrk="1" fontAlgn="auto" hangingPunct="1">
              <a:spcAft>
                <a:spcPts val="0"/>
              </a:spcAft>
              <a:buFontTx/>
              <a:buChar char="-"/>
              <a:defRPr/>
            </a:pPr>
            <a:endParaRPr lang="en-US" sz="3800">
              <a:solidFill>
                <a:schemeClr val="tx1"/>
              </a:solidFill>
            </a:endParaRPr>
          </a:p>
          <a:p>
            <a:pPr marL="342900" indent="-342900" eaLnBrk="1" fontAlgn="auto" hangingPunct="1">
              <a:spcAft>
                <a:spcPts val="0"/>
              </a:spcAft>
              <a:buFontTx/>
              <a:buChar char="-"/>
              <a:defRPr/>
            </a:pPr>
            <a:r>
              <a:rPr lang="en-US" sz="3800">
                <a:solidFill>
                  <a:schemeClr val="tx1"/>
                </a:solidFill>
              </a:rPr>
              <a:t>A company with low operating leverage  can withstand substantial decreases in sales before becoming unprofitable</a:t>
            </a: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66700" y="1508125"/>
            <a:ext cx="7924800" cy="5064125"/>
          </a:xfrm>
        </p:spPr>
        <p:txBody>
          <a:bodyPr rtlCol="0">
            <a:normAutofit fontScale="62500" lnSpcReduction="20000"/>
          </a:bodyPr>
          <a:lstStyle/>
          <a:p>
            <a:pPr eaLnBrk="1" fontAlgn="auto" hangingPunct="1">
              <a:spcAft>
                <a:spcPts val="0"/>
              </a:spcAft>
              <a:defRPr/>
            </a:pPr>
            <a:r>
              <a:rPr lang="en-US" sz="3200" b="1" dirty="0">
                <a:solidFill>
                  <a:schemeClr val="tx1"/>
                </a:solidFill>
              </a:rPr>
              <a:t>The Income Statement/ The Concept of </a:t>
            </a:r>
            <a:r>
              <a:rPr lang="en-US" sz="3200" b="1" dirty="0" smtClean="0">
                <a:solidFill>
                  <a:schemeClr val="tx1"/>
                </a:solidFill>
              </a:rPr>
              <a:t>Breakeven Analysis</a:t>
            </a:r>
            <a:r>
              <a:rPr lang="en-US" sz="2800" b="1" dirty="0" smtClean="0">
                <a:solidFill>
                  <a:schemeClr val="tx1"/>
                </a:solidFill>
              </a:rPr>
              <a:t>:</a:t>
            </a:r>
            <a:endParaRPr lang="en-US" sz="2800" dirty="0">
              <a:solidFill>
                <a:schemeClr val="tx1"/>
              </a:solidFill>
            </a:endParaRPr>
          </a:p>
          <a:p>
            <a:pPr marL="342900" indent="-342900" eaLnBrk="1" fontAlgn="auto" hangingPunct="1">
              <a:spcAft>
                <a:spcPts val="0"/>
              </a:spcAft>
              <a:buFontTx/>
              <a:buChar char="-"/>
              <a:defRPr/>
            </a:pPr>
            <a:r>
              <a:rPr lang="en-US" sz="3200" dirty="0" smtClean="0">
                <a:solidFill>
                  <a:schemeClr val="tx1"/>
                </a:solidFill>
              </a:rPr>
              <a:t>Break-Even analysis  helps lenders and the Company’s management determine:</a:t>
            </a:r>
          </a:p>
          <a:p>
            <a:pPr marL="342900" indent="-342900" eaLnBrk="1" fontAlgn="auto" hangingPunct="1">
              <a:spcAft>
                <a:spcPts val="0"/>
              </a:spcAft>
              <a:buFontTx/>
              <a:buChar char="-"/>
              <a:defRPr/>
            </a:pPr>
            <a:r>
              <a:rPr lang="en-US" sz="3200" dirty="0" smtClean="0">
                <a:solidFill>
                  <a:schemeClr val="tx1"/>
                </a:solidFill>
              </a:rPr>
              <a:t>A. The level of sales in the company’s operation at which no profit or loss exists</a:t>
            </a:r>
          </a:p>
          <a:p>
            <a:pPr marL="342900" indent="-342900" eaLnBrk="1" fontAlgn="auto" hangingPunct="1">
              <a:spcAft>
                <a:spcPts val="0"/>
              </a:spcAft>
              <a:buFontTx/>
              <a:buChar char="-"/>
              <a:defRPr/>
            </a:pPr>
            <a:r>
              <a:rPr lang="en-US" sz="3200" dirty="0" smtClean="0">
                <a:solidFill>
                  <a:schemeClr val="tx1"/>
                </a:solidFill>
              </a:rPr>
              <a:t>B. Whether the projected sales can support fixed and variable costs</a:t>
            </a:r>
          </a:p>
          <a:p>
            <a:pPr marL="342900" indent="-342900" eaLnBrk="1" fontAlgn="auto" hangingPunct="1">
              <a:spcAft>
                <a:spcPts val="0"/>
              </a:spcAft>
              <a:buFontTx/>
              <a:buChar char="-"/>
              <a:defRPr/>
            </a:pPr>
            <a:r>
              <a:rPr lang="en-US" sz="3200" dirty="0" smtClean="0">
                <a:solidFill>
                  <a:schemeClr val="tx1"/>
                </a:solidFill>
              </a:rPr>
              <a:t>C. The optimal level of sales for the Company necessary to repay debt</a:t>
            </a:r>
          </a:p>
          <a:p>
            <a:pPr marL="342900" indent="-342900" eaLnBrk="1" fontAlgn="auto" hangingPunct="1">
              <a:spcAft>
                <a:spcPts val="0"/>
              </a:spcAft>
              <a:buFontTx/>
              <a:buChar char="-"/>
              <a:defRPr/>
            </a:pPr>
            <a:r>
              <a:rPr lang="en-US" sz="3200" dirty="0" smtClean="0">
                <a:solidFill>
                  <a:schemeClr val="tx1"/>
                </a:solidFill>
              </a:rPr>
              <a:t>D. The effect in the changes in the cost structure or sales price on breakeven sales.</a:t>
            </a:r>
          </a:p>
          <a:p>
            <a:pPr marL="342900" indent="-342900" eaLnBrk="1" fontAlgn="auto" hangingPunct="1">
              <a:spcAft>
                <a:spcPts val="0"/>
              </a:spcAft>
              <a:buFontTx/>
              <a:buChar char="-"/>
              <a:defRPr/>
            </a:pPr>
            <a:r>
              <a:rPr lang="en-US" sz="3200" dirty="0" smtClean="0">
                <a:solidFill>
                  <a:schemeClr val="tx1"/>
                </a:solidFill>
              </a:rPr>
              <a:t>E. Provides an important link between the income statement and the balance sheet. Through pro-forma analysis  the lender can determine the level of assets and the debt and capital needed to support the break even point in sales</a:t>
            </a:r>
            <a:endParaRPr lang="en-US" sz="3200" dirty="0">
              <a:solidFill>
                <a:schemeClr val="tx1"/>
              </a:solidFill>
            </a:endParaRPr>
          </a:p>
          <a:p>
            <a:pPr marL="342900" indent="-342900" eaLnBrk="1" fontAlgn="auto" hangingPunct="1">
              <a:spcAft>
                <a:spcPts val="0"/>
              </a:spcAft>
              <a:buFontTx/>
              <a:buChar char="-"/>
              <a:defRPr/>
            </a:pPr>
            <a:endParaRPr lang="en-US" sz="3200" dirty="0">
              <a:solidFill>
                <a:schemeClr val="tx1"/>
              </a:solidFill>
            </a:endParaRPr>
          </a:p>
          <a:p>
            <a:pPr lvl="1" eaLnBrk="1" fontAlgn="auto" hangingPunct="1">
              <a:spcAft>
                <a:spcPts val="0"/>
              </a:spcAft>
              <a:buFontTx/>
              <a:buNone/>
              <a:defRPr/>
            </a:pPr>
            <a:endParaRPr lang="en-US" dirty="0"/>
          </a:p>
          <a:p>
            <a:pPr eaLnBrk="1" fontAlgn="auto" hangingPunct="1">
              <a:spcAft>
                <a:spcPts val="0"/>
              </a:spcAft>
              <a:buFontTx/>
              <a:buNone/>
              <a:defRPr/>
            </a:pPr>
            <a:endParaRPr lang="en-US" sz="2400" dirty="0"/>
          </a:p>
          <a:p>
            <a:pPr eaLnBrk="1" fontAlgn="auto" hangingPunct="1">
              <a:spcAft>
                <a:spcPts val="0"/>
              </a:spcAft>
              <a:buFontTx/>
              <a:buChar char="•"/>
              <a:defRPr/>
            </a:pPr>
            <a:endParaRPr lang="en-US" sz="2800" dirty="0"/>
          </a:p>
          <a:p>
            <a:pPr eaLnBrk="1" fontAlgn="auto" hangingPunct="1">
              <a:spcAft>
                <a:spcPts val="0"/>
              </a:spcAft>
              <a:buFontTx/>
              <a:buNone/>
              <a:defRPr/>
            </a:pPr>
            <a:r>
              <a:rPr lang="en-US" sz="4400" dirty="0"/>
              <a:t> </a:t>
            </a:r>
            <a:endParaRPr lang="en-US" sz="4400" b="1" dirty="0"/>
          </a:p>
          <a:p>
            <a:pPr lvl="1" eaLnBrk="1" fontAlgn="auto" hangingPunct="1">
              <a:spcAft>
                <a:spcPts val="0"/>
              </a:spcAft>
              <a:buFontTx/>
              <a:buNone/>
              <a:defRPr/>
            </a:pPr>
            <a:endParaRPr lang="en-US" sz="4400" dirty="0"/>
          </a:p>
          <a:p>
            <a:pPr eaLnBrk="1" fontAlgn="auto" hangingPunct="1">
              <a:spcAft>
                <a:spcPts val="0"/>
              </a:spcAft>
              <a:defRPr/>
            </a:pPr>
            <a:endParaRPr lang="en-US" sz="3200" b="1" i="1" dirty="0"/>
          </a:p>
          <a:p>
            <a:pPr eaLnBrk="1" fontAlgn="auto" hangingPunct="1">
              <a:spcAft>
                <a:spcPts val="0"/>
              </a:spcAft>
              <a:defRPr/>
            </a:pPr>
            <a:endParaRPr lang="en-US" b="1" dirty="0"/>
          </a:p>
        </p:txBody>
      </p:sp>
    </p:spTree>
    <p:extLst>
      <p:ext uri="{BB962C8B-B14F-4D97-AF65-F5344CB8AC3E}">
        <p14:creationId xmlns:p14="http://schemas.microsoft.com/office/powerpoint/2010/main" val="28550688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5334000"/>
          </a:xfrm>
        </p:spPr>
        <p:txBody>
          <a:bodyPr rtlCol="0">
            <a:normAutofit lnSpcReduction="10000"/>
          </a:bodyPr>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a:solidFill>
                  <a:schemeClr val="tx1"/>
                </a:solidFill>
              </a:rPr>
              <a:t>After the evaluation of operating profit or losses of a company lenders should assess income or expense items  that are outside the normal operations.</a:t>
            </a:r>
          </a:p>
          <a:p>
            <a:pPr marL="342900" indent="-342900" eaLnBrk="1" fontAlgn="auto" hangingPunct="1">
              <a:spcAft>
                <a:spcPts val="0"/>
              </a:spcAft>
              <a:buFontTx/>
              <a:buChar char="-"/>
              <a:defRPr/>
            </a:pPr>
            <a:r>
              <a:rPr lang="en-US" sz="2400">
                <a:solidFill>
                  <a:schemeClr val="tx1"/>
                </a:solidFill>
              </a:rPr>
              <a:t>This will assist if the expenses are considered recurring </a:t>
            </a:r>
          </a:p>
          <a:p>
            <a:pPr eaLnBrk="1" fontAlgn="auto" hangingPunct="1">
              <a:spcAft>
                <a:spcPts val="0"/>
              </a:spcAft>
              <a:buFont typeface="Arial" charset="0"/>
              <a:buNone/>
              <a:defRPr/>
            </a:pPr>
            <a:r>
              <a:rPr lang="en-US" sz="2400">
                <a:solidFill>
                  <a:schemeClr val="tx1"/>
                </a:solidFill>
              </a:rPr>
              <a:t>      and/or have a significant impact on the Company’s </a:t>
            </a:r>
          </a:p>
          <a:p>
            <a:pPr eaLnBrk="1" fontAlgn="auto" hangingPunct="1">
              <a:spcAft>
                <a:spcPts val="0"/>
              </a:spcAft>
              <a:buFont typeface="Arial" charset="0"/>
              <a:buNone/>
              <a:defRPr/>
            </a:pPr>
            <a:r>
              <a:rPr lang="en-US" sz="2400">
                <a:solidFill>
                  <a:schemeClr val="tx1"/>
                </a:solidFill>
              </a:rPr>
              <a:t>      overall profitability</a:t>
            </a:r>
            <a:endParaRPr lang="en-US" sz="3800">
              <a:solidFill>
                <a:schemeClr val="tx1"/>
              </a:solidFill>
            </a:endParaRP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266585" y="-3175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5334000"/>
          </a:xfrm>
        </p:spPr>
        <p:txBody>
          <a:bodyPr rtlCol="0">
            <a:normAutofit lnSpcReduction="10000"/>
          </a:bodyPr>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b="1">
                <a:solidFill>
                  <a:schemeClr val="tx1"/>
                </a:solidFill>
              </a:rPr>
              <a:t>Other Income</a:t>
            </a:r>
            <a:r>
              <a:rPr lang="en-US" sz="2400">
                <a:solidFill>
                  <a:schemeClr val="tx1"/>
                </a:solidFill>
              </a:rPr>
              <a:t>: Income generated outside the normal operating activities </a:t>
            </a:r>
          </a:p>
          <a:p>
            <a:pPr marL="342900" indent="-342900" eaLnBrk="1" fontAlgn="auto" hangingPunct="1">
              <a:spcAft>
                <a:spcPts val="0"/>
              </a:spcAft>
              <a:buFontTx/>
              <a:buChar char="-"/>
              <a:defRPr/>
            </a:pPr>
            <a:r>
              <a:rPr lang="en-US" sz="2400">
                <a:solidFill>
                  <a:schemeClr val="tx1"/>
                </a:solidFill>
              </a:rPr>
              <a:t>This income is not generated from the sales of company’s products or services  but from other unrelated activity</a:t>
            </a:r>
          </a:p>
          <a:p>
            <a:pPr marL="342900" indent="-342900" eaLnBrk="1" fontAlgn="auto" hangingPunct="1">
              <a:spcAft>
                <a:spcPts val="0"/>
              </a:spcAft>
              <a:buFontTx/>
              <a:buChar char="-"/>
              <a:defRPr/>
            </a:pPr>
            <a:r>
              <a:rPr lang="en-US" sz="2400">
                <a:solidFill>
                  <a:schemeClr val="tx1"/>
                </a:solidFill>
              </a:rPr>
              <a:t>Some companies may have a reliance on these sources of income as they may be recurrent</a:t>
            </a:r>
            <a:endParaRPr lang="en-US" sz="3800">
              <a:solidFill>
                <a:schemeClr val="tx1"/>
              </a:solidFill>
            </a:endParaRP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3200" b="1" dirty="0"/>
              <a:t>The Income Statement</a:t>
            </a:r>
            <a:r>
              <a:rPr lang="en-US" sz="3200" b="1" dirty="0">
                <a:solidFill>
                  <a:schemeClr val="tx1"/>
                </a:solidFill>
              </a:rPr>
              <a:t/>
            </a:r>
            <a:br>
              <a:rPr lang="en-US" sz="3200" b="1" dirty="0">
                <a:solidFill>
                  <a:schemeClr val="tx1"/>
                </a:solidFill>
              </a:rPr>
            </a:br>
            <a:r>
              <a:rPr lang="en-US" sz="3200" b="1" dirty="0" smtClean="0"/>
              <a:t>Module 2</a:t>
            </a:r>
            <a:r>
              <a:rPr lang="en-US" sz="3200" dirty="0">
                <a:solidFill>
                  <a:schemeClr val="tx1"/>
                </a:solidFill>
              </a:rPr>
              <a:t/>
            </a:r>
            <a:br>
              <a:rPr lang="en-US" sz="32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5334000"/>
          </a:xfrm>
        </p:spPr>
        <p:txBody>
          <a:bodyPr rtlCol="0"/>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b="1">
                <a:solidFill>
                  <a:schemeClr val="tx1"/>
                </a:solidFill>
              </a:rPr>
              <a:t>Other Income</a:t>
            </a:r>
            <a:r>
              <a:rPr lang="en-US" sz="2400">
                <a:solidFill>
                  <a:schemeClr val="tx1"/>
                </a:solidFill>
              </a:rPr>
              <a:t>: Some of these income sources include:</a:t>
            </a:r>
          </a:p>
          <a:p>
            <a:pPr marL="342900" indent="-342900" eaLnBrk="1" fontAlgn="auto" hangingPunct="1">
              <a:spcAft>
                <a:spcPts val="0"/>
              </a:spcAft>
              <a:buFontTx/>
              <a:buChar char="-"/>
              <a:defRPr/>
            </a:pPr>
            <a:r>
              <a:rPr lang="en-US" sz="2400">
                <a:solidFill>
                  <a:schemeClr val="tx1"/>
                </a:solidFill>
              </a:rPr>
              <a:t>1. Rental Income</a:t>
            </a:r>
          </a:p>
          <a:p>
            <a:pPr marL="342900" indent="-342900" eaLnBrk="1" fontAlgn="auto" hangingPunct="1">
              <a:spcAft>
                <a:spcPts val="0"/>
              </a:spcAft>
              <a:buFontTx/>
              <a:buChar char="-"/>
              <a:defRPr/>
            </a:pPr>
            <a:r>
              <a:rPr lang="en-US" sz="2400">
                <a:solidFill>
                  <a:schemeClr val="tx1"/>
                </a:solidFill>
              </a:rPr>
              <a:t>2. Interest Income</a:t>
            </a:r>
          </a:p>
          <a:p>
            <a:pPr marL="342900" indent="-342900" eaLnBrk="1" fontAlgn="auto" hangingPunct="1">
              <a:spcAft>
                <a:spcPts val="0"/>
              </a:spcAft>
              <a:buFontTx/>
              <a:buChar char="-"/>
              <a:defRPr/>
            </a:pPr>
            <a:r>
              <a:rPr lang="en-US" sz="2400">
                <a:solidFill>
                  <a:schemeClr val="tx1"/>
                </a:solidFill>
              </a:rPr>
              <a:t>3. Profit on the sale of fixed assets</a:t>
            </a:r>
          </a:p>
          <a:p>
            <a:pPr marL="342900" indent="-342900" eaLnBrk="1" fontAlgn="auto" hangingPunct="1">
              <a:spcAft>
                <a:spcPts val="0"/>
              </a:spcAft>
              <a:buFontTx/>
              <a:buChar char="-"/>
              <a:defRPr/>
            </a:pPr>
            <a:r>
              <a:rPr lang="en-US" sz="2400">
                <a:solidFill>
                  <a:schemeClr val="tx1"/>
                </a:solidFill>
              </a:rPr>
              <a:t>4. Dividend Income</a:t>
            </a:r>
          </a:p>
          <a:p>
            <a:pPr marL="342900" indent="-342900" eaLnBrk="1" fontAlgn="auto" hangingPunct="1">
              <a:spcAft>
                <a:spcPts val="0"/>
              </a:spcAft>
              <a:buFontTx/>
              <a:buChar char="-"/>
              <a:defRPr/>
            </a:pPr>
            <a:r>
              <a:rPr lang="en-US" sz="2400">
                <a:solidFill>
                  <a:schemeClr val="tx1"/>
                </a:solidFill>
              </a:rPr>
              <a:t>5. Discounts earned</a:t>
            </a: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180897" y="111125"/>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5905500"/>
          </a:xfrm>
        </p:spPr>
        <p:txBody>
          <a:bodyPr rtlCol="0"/>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b="1">
                <a:solidFill>
                  <a:schemeClr val="tx1"/>
                </a:solidFill>
              </a:rPr>
              <a:t>Other Income</a:t>
            </a:r>
            <a:r>
              <a:rPr lang="en-US" sz="2400">
                <a:solidFill>
                  <a:schemeClr val="tx1"/>
                </a:solidFill>
              </a:rPr>
              <a:t>: Some of these income sources include:</a:t>
            </a:r>
          </a:p>
          <a:p>
            <a:pPr marL="342900" indent="-342900" eaLnBrk="1" fontAlgn="auto" hangingPunct="1">
              <a:spcAft>
                <a:spcPts val="0"/>
              </a:spcAft>
              <a:buFontTx/>
              <a:buChar char="-"/>
              <a:defRPr/>
            </a:pPr>
            <a:r>
              <a:rPr lang="en-US" sz="2400">
                <a:solidFill>
                  <a:schemeClr val="tx1"/>
                </a:solidFill>
              </a:rPr>
              <a:t>1. </a:t>
            </a:r>
            <a:r>
              <a:rPr lang="en-US" sz="2400" b="1">
                <a:solidFill>
                  <a:schemeClr val="tx1"/>
                </a:solidFill>
              </a:rPr>
              <a:t>Rental Income</a:t>
            </a:r>
            <a:r>
              <a:rPr lang="en-US" sz="2400">
                <a:solidFill>
                  <a:schemeClr val="tx1"/>
                </a:solidFill>
              </a:rPr>
              <a:t>: Usually originated from building facilities or equipment</a:t>
            </a:r>
          </a:p>
          <a:p>
            <a:pPr marL="342900" indent="-342900" eaLnBrk="1" fontAlgn="auto" hangingPunct="1">
              <a:spcAft>
                <a:spcPts val="0"/>
              </a:spcAft>
              <a:buFontTx/>
              <a:buChar char="-"/>
              <a:defRPr/>
            </a:pPr>
            <a:r>
              <a:rPr lang="en-US" sz="2400">
                <a:solidFill>
                  <a:schemeClr val="tx1"/>
                </a:solidFill>
              </a:rPr>
              <a:t>A company with excess capacity  can be rented or leased  without interrupting the flow of the normal operations</a:t>
            </a:r>
          </a:p>
          <a:p>
            <a:pPr marL="342900" indent="-342900" eaLnBrk="1" fontAlgn="auto" hangingPunct="1">
              <a:spcAft>
                <a:spcPts val="0"/>
              </a:spcAft>
              <a:buFontTx/>
              <a:buChar char="-"/>
              <a:defRPr/>
            </a:pPr>
            <a:r>
              <a:rPr lang="en-US" sz="2400">
                <a:solidFill>
                  <a:schemeClr val="tx1"/>
                </a:solidFill>
              </a:rPr>
              <a:t>In lending transactions it is recommended the lender assess how recurrent this source of income is.</a:t>
            </a: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609600" y="381000"/>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endParaRPr lang="en-US" sz="2800" dirty="0"/>
          </a:p>
        </p:txBody>
      </p:sp>
      <p:sp>
        <p:nvSpPr>
          <p:cNvPr id="7171" name="Rectangle 2"/>
          <p:cNvSpPr>
            <a:spLocks noGrp="1" noChangeArrowheads="1"/>
          </p:cNvSpPr>
          <p:nvPr>
            <p:ph type="subTitle" idx="1"/>
          </p:nvPr>
        </p:nvSpPr>
        <p:spPr>
          <a:xfrm>
            <a:off x="304800" y="1206500"/>
            <a:ext cx="7924800" cy="4191000"/>
          </a:xfrm>
        </p:spPr>
        <p:txBody>
          <a:bodyPr/>
          <a:lstStyle/>
          <a:p>
            <a:pPr marL="685800" indent="-685800" eaLnBrk="1" hangingPunct="1"/>
            <a:r>
              <a:rPr lang="en-US" altLang="en-US" sz="3200">
                <a:solidFill>
                  <a:schemeClr val="tx1"/>
                </a:solidFill>
              </a:rPr>
              <a:t>In Financial Analysis the first step in the </a:t>
            </a:r>
          </a:p>
          <a:p>
            <a:pPr marL="685800" indent="-685800" eaLnBrk="1" hangingPunct="1"/>
            <a:r>
              <a:rPr lang="en-US" altLang="en-US" sz="3200">
                <a:solidFill>
                  <a:schemeClr val="tx1"/>
                </a:solidFill>
              </a:rPr>
              <a:t>process includes the spreading of financial </a:t>
            </a:r>
          </a:p>
          <a:p>
            <a:pPr marL="685800" indent="-685800" eaLnBrk="1" hangingPunct="1"/>
            <a:r>
              <a:rPr lang="en-US" altLang="en-US" sz="3200">
                <a:solidFill>
                  <a:schemeClr val="tx1"/>
                </a:solidFill>
              </a:rPr>
              <a:t>statements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5905500"/>
          </a:xfrm>
        </p:spPr>
        <p:txBody>
          <a:bodyPr rtlCol="0"/>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b="1">
                <a:solidFill>
                  <a:schemeClr val="tx1"/>
                </a:solidFill>
              </a:rPr>
              <a:t>Other Income</a:t>
            </a:r>
            <a:r>
              <a:rPr lang="en-US" sz="2400">
                <a:solidFill>
                  <a:schemeClr val="tx1"/>
                </a:solidFill>
              </a:rPr>
              <a:t>: Some of these income sources include:</a:t>
            </a:r>
          </a:p>
          <a:p>
            <a:pPr marL="342900" indent="-342900" eaLnBrk="1" fontAlgn="auto" hangingPunct="1">
              <a:spcAft>
                <a:spcPts val="0"/>
              </a:spcAft>
              <a:buFontTx/>
              <a:buChar char="-"/>
              <a:defRPr/>
            </a:pPr>
            <a:r>
              <a:rPr lang="en-US" sz="2400">
                <a:solidFill>
                  <a:schemeClr val="tx1"/>
                </a:solidFill>
              </a:rPr>
              <a:t>2. </a:t>
            </a:r>
            <a:r>
              <a:rPr lang="en-US" sz="2400" b="1">
                <a:solidFill>
                  <a:schemeClr val="tx1"/>
                </a:solidFill>
              </a:rPr>
              <a:t>Interest Income</a:t>
            </a:r>
            <a:r>
              <a:rPr lang="en-US" sz="2400">
                <a:solidFill>
                  <a:schemeClr val="tx1"/>
                </a:solidFill>
              </a:rPr>
              <a:t>: Usually originated from excess cash invested in savings deposits or from other investments</a:t>
            </a:r>
          </a:p>
          <a:p>
            <a:pPr marL="342900" indent="-342900" eaLnBrk="1" fontAlgn="auto" hangingPunct="1">
              <a:spcAft>
                <a:spcPts val="0"/>
              </a:spcAft>
              <a:buFontTx/>
              <a:buChar char="-"/>
              <a:defRPr/>
            </a:pPr>
            <a:r>
              <a:rPr lang="en-US" sz="2400">
                <a:solidFill>
                  <a:schemeClr val="tx1"/>
                </a:solidFill>
              </a:rPr>
              <a:t>In scenarios where these investments are recurring the market rate will impact the income generated.</a:t>
            </a: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5905500"/>
          </a:xfrm>
        </p:spPr>
        <p:txBody>
          <a:bodyPr rtlCol="0"/>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b="1">
                <a:solidFill>
                  <a:schemeClr val="tx1"/>
                </a:solidFill>
              </a:rPr>
              <a:t>Other Income</a:t>
            </a:r>
            <a:r>
              <a:rPr lang="en-US" sz="2400">
                <a:solidFill>
                  <a:schemeClr val="tx1"/>
                </a:solidFill>
              </a:rPr>
              <a:t>: Some of these income sources include:</a:t>
            </a:r>
          </a:p>
          <a:p>
            <a:pPr marL="342900" indent="-342900" eaLnBrk="1" fontAlgn="auto" hangingPunct="1">
              <a:spcAft>
                <a:spcPts val="0"/>
              </a:spcAft>
              <a:buFontTx/>
              <a:buChar char="-"/>
              <a:defRPr/>
            </a:pPr>
            <a:r>
              <a:rPr lang="en-US" sz="2400">
                <a:solidFill>
                  <a:schemeClr val="tx1"/>
                </a:solidFill>
              </a:rPr>
              <a:t>3. </a:t>
            </a:r>
            <a:r>
              <a:rPr lang="en-US" sz="2400" b="1">
                <a:solidFill>
                  <a:schemeClr val="tx1"/>
                </a:solidFill>
              </a:rPr>
              <a:t>Profit on Sales of Fixed Asset</a:t>
            </a:r>
            <a:r>
              <a:rPr lang="en-US" sz="2400">
                <a:solidFill>
                  <a:schemeClr val="tx1"/>
                </a:solidFill>
              </a:rPr>
              <a:t>: A company can generate additional income by selling excess fixed assets at a profit. </a:t>
            </a:r>
          </a:p>
          <a:p>
            <a:pPr marL="342900" indent="-342900" eaLnBrk="1" fontAlgn="auto" hangingPunct="1">
              <a:spcAft>
                <a:spcPts val="0"/>
              </a:spcAft>
              <a:buFontTx/>
              <a:buChar char="-"/>
              <a:defRPr/>
            </a:pPr>
            <a:r>
              <a:rPr lang="en-US" sz="2400" b="1">
                <a:solidFill>
                  <a:schemeClr val="tx1"/>
                </a:solidFill>
              </a:rPr>
              <a:t>Example: </a:t>
            </a:r>
            <a:r>
              <a:rPr lang="en-US" sz="2400">
                <a:solidFill>
                  <a:schemeClr val="tx1"/>
                </a:solidFill>
              </a:rPr>
              <a:t>The Company may decide to upgrade its fixed assets and sell used equipment. If the sale results in a price in excess of the </a:t>
            </a:r>
            <a:r>
              <a:rPr lang="en-US" sz="2400" err="1">
                <a:solidFill>
                  <a:schemeClr val="tx1"/>
                </a:solidFill>
              </a:rPr>
              <a:t>equiment’s</a:t>
            </a:r>
            <a:r>
              <a:rPr lang="en-US" sz="2400">
                <a:solidFill>
                  <a:schemeClr val="tx1"/>
                </a:solidFill>
              </a:rPr>
              <a:t> book value, the excess will be other income.</a:t>
            </a:r>
            <a:endParaRPr lang="en-US" sz="2400" b="1">
              <a:solidFill>
                <a:schemeClr val="tx1"/>
              </a:solidFill>
            </a:endParaRP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5905500"/>
          </a:xfrm>
        </p:spPr>
        <p:txBody>
          <a:bodyPr rtlCol="0">
            <a:normAutofit lnSpcReduction="10000"/>
          </a:bodyPr>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b="1">
                <a:solidFill>
                  <a:schemeClr val="tx1"/>
                </a:solidFill>
              </a:rPr>
              <a:t>Other Income</a:t>
            </a:r>
            <a:r>
              <a:rPr lang="en-US" sz="2400">
                <a:solidFill>
                  <a:schemeClr val="tx1"/>
                </a:solidFill>
              </a:rPr>
              <a:t>: Some of these income sources include:</a:t>
            </a:r>
          </a:p>
          <a:p>
            <a:pPr marL="342900" indent="-342900" eaLnBrk="1" fontAlgn="auto" hangingPunct="1">
              <a:spcAft>
                <a:spcPts val="0"/>
              </a:spcAft>
              <a:buFontTx/>
              <a:buChar char="-"/>
              <a:defRPr/>
            </a:pPr>
            <a:r>
              <a:rPr lang="en-US" sz="2400">
                <a:solidFill>
                  <a:schemeClr val="tx1"/>
                </a:solidFill>
              </a:rPr>
              <a:t>4. </a:t>
            </a:r>
            <a:r>
              <a:rPr lang="en-US" sz="2400" b="1">
                <a:solidFill>
                  <a:schemeClr val="tx1"/>
                </a:solidFill>
              </a:rPr>
              <a:t>Dividend Income</a:t>
            </a:r>
            <a:r>
              <a:rPr lang="en-US" sz="2400">
                <a:solidFill>
                  <a:schemeClr val="tx1"/>
                </a:solidFill>
              </a:rPr>
              <a:t>: Companies with stock investments in other companies or public companies may receive dividend payments.</a:t>
            </a:r>
          </a:p>
          <a:p>
            <a:pPr marL="342900" indent="-342900" eaLnBrk="1" fontAlgn="auto" hangingPunct="1">
              <a:spcAft>
                <a:spcPts val="0"/>
              </a:spcAft>
              <a:buFontTx/>
              <a:buChar char="-"/>
              <a:defRPr/>
            </a:pPr>
            <a:r>
              <a:rPr lang="en-US" sz="2400">
                <a:solidFill>
                  <a:schemeClr val="tx1"/>
                </a:solidFill>
              </a:rPr>
              <a:t>These dividends are considered non-operating income</a:t>
            </a:r>
          </a:p>
          <a:p>
            <a:pPr marL="342900" indent="-342900" eaLnBrk="1" fontAlgn="auto" hangingPunct="1">
              <a:spcAft>
                <a:spcPts val="0"/>
              </a:spcAft>
              <a:buFontTx/>
              <a:buChar char="-"/>
              <a:defRPr/>
            </a:pPr>
            <a:r>
              <a:rPr lang="en-US" sz="2400">
                <a:solidFill>
                  <a:schemeClr val="tx1"/>
                </a:solidFill>
              </a:rPr>
              <a:t>Lenders may not considered this income as a dependable source given market rates and the absence of an independent valuation of the company generating the dividends</a:t>
            </a: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5905500"/>
          </a:xfrm>
        </p:spPr>
        <p:txBody>
          <a:bodyPr rtlCol="0"/>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b="1">
                <a:solidFill>
                  <a:schemeClr val="tx1"/>
                </a:solidFill>
              </a:rPr>
              <a:t>Other Income</a:t>
            </a:r>
            <a:r>
              <a:rPr lang="en-US" sz="2400">
                <a:solidFill>
                  <a:schemeClr val="tx1"/>
                </a:solidFill>
              </a:rPr>
              <a:t>: Some of these income sources include:</a:t>
            </a:r>
          </a:p>
          <a:p>
            <a:pPr marL="342900" indent="-342900" eaLnBrk="1" fontAlgn="auto" hangingPunct="1">
              <a:spcAft>
                <a:spcPts val="0"/>
              </a:spcAft>
              <a:buFontTx/>
              <a:buChar char="-"/>
              <a:defRPr/>
            </a:pPr>
            <a:r>
              <a:rPr lang="en-US" sz="2400">
                <a:solidFill>
                  <a:schemeClr val="tx1"/>
                </a:solidFill>
              </a:rPr>
              <a:t>4. </a:t>
            </a:r>
            <a:r>
              <a:rPr lang="en-US" sz="2400" b="1">
                <a:solidFill>
                  <a:schemeClr val="tx1"/>
                </a:solidFill>
              </a:rPr>
              <a:t>Discount Income</a:t>
            </a:r>
            <a:r>
              <a:rPr lang="en-US" sz="2400">
                <a:solidFill>
                  <a:schemeClr val="tx1"/>
                </a:solidFill>
              </a:rPr>
              <a:t>: This is income generated from the prompt payments to suppliers  and not considered dependable</a:t>
            </a: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0" y="3175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333231" y="1611313"/>
            <a:ext cx="7924800" cy="5334000"/>
          </a:xfrm>
        </p:spPr>
        <p:txBody>
          <a:bodyPr rtlCol="0">
            <a:normAutofit lnSpcReduction="10000"/>
          </a:bodyPr>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b="1">
                <a:solidFill>
                  <a:schemeClr val="tx1"/>
                </a:solidFill>
              </a:rPr>
              <a:t>Other Expenses: </a:t>
            </a:r>
            <a:r>
              <a:rPr lang="en-US" sz="2400">
                <a:solidFill>
                  <a:schemeClr val="tx1"/>
                </a:solidFill>
              </a:rPr>
              <a:t> A Company may have other expenses also called “non-operating” expenses</a:t>
            </a:r>
          </a:p>
          <a:p>
            <a:pPr marL="342900" indent="-342900" eaLnBrk="1" fontAlgn="auto" hangingPunct="1">
              <a:spcAft>
                <a:spcPts val="0"/>
              </a:spcAft>
              <a:buFontTx/>
              <a:buChar char="-"/>
              <a:defRPr/>
            </a:pPr>
            <a:r>
              <a:rPr lang="en-US" sz="2400">
                <a:solidFill>
                  <a:schemeClr val="tx1"/>
                </a:solidFill>
              </a:rPr>
              <a:t>These expenses may include:</a:t>
            </a:r>
          </a:p>
          <a:p>
            <a:pPr marL="342900" indent="-342900" eaLnBrk="1" fontAlgn="auto" hangingPunct="1">
              <a:spcAft>
                <a:spcPts val="0"/>
              </a:spcAft>
              <a:buFontTx/>
              <a:buChar char="-"/>
              <a:defRPr/>
            </a:pPr>
            <a:r>
              <a:rPr lang="en-US" sz="2400">
                <a:solidFill>
                  <a:schemeClr val="tx1"/>
                </a:solidFill>
              </a:rPr>
              <a:t>1. Interest Expense</a:t>
            </a:r>
          </a:p>
          <a:p>
            <a:pPr marL="342900" indent="-342900" eaLnBrk="1" fontAlgn="auto" hangingPunct="1">
              <a:spcAft>
                <a:spcPts val="0"/>
              </a:spcAft>
              <a:buFontTx/>
              <a:buChar char="-"/>
              <a:defRPr/>
            </a:pPr>
            <a:r>
              <a:rPr lang="en-US" sz="2400">
                <a:solidFill>
                  <a:schemeClr val="tx1"/>
                </a:solidFill>
              </a:rPr>
              <a:t>2. Loss on the sale of fixed assets</a:t>
            </a:r>
          </a:p>
          <a:p>
            <a:pPr marL="342900" indent="-342900" eaLnBrk="1" fontAlgn="auto" hangingPunct="1">
              <a:spcAft>
                <a:spcPts val="0"/>
              </a:spcAft>
              <a:buFontTx/>
              <a:buChar char="-"/>
              <a:defRPr/>
            </a:pPr>
            <a:r>
              <a:rPr lang="en-US" sz="2400">
                <a:solidFill>
                  <a:schemeClr val="tx1"/>
                </a:solidFill>
              </a:rPr>
              <a:t>3. Loss on discontinued operations</a:t>
            </a:r>
            <a:endParaRPr lang="en-US" sz="3800">
              <a:solidFill>
                <a:schemeClr val="tx1"/>
              </a:solidFill>
            </a:endParaRP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600" y="38100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5334000"/>
          </a:xfrm>
        </p:spPr>
        <p:txBody>
          <a:bodyPr rtlCol="0">
            <a:normAutofit fontScale="92500" lnSpcReduction="20000"/>
          </a:bodyPr>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a:solidFill>
                  <a:schemeClr val="tx1"/>
                </a:solidFill>
              </a:rPr>
              <a:t>1. </a:t>
            </a:r>
            <a:r>
              <a:rPr lang="en-US" sz="2400" b="1">
                <a:solidFill>
                  <a:schemeClr val="tx1"/>
                </a:solidFill>
              </a:rPr>
              <a:t>Interest Expense</a:t>
            </a:r>
            <a:r>
              <a:rPr lang="en-US" sz="2400">
                <a:solidFill>
                  <a:schemeClr val="tx1"/>
                </a:solidFill>
              </a:rPr>
              <a:t>: This expense is usually shown in the financial statements as non-operating because not all companies borrow money.</a:t>
            </a:r>
          </a:p>
          <a:p>
            <a:pPr marL="342900" indent="-342900" eaLnBrk="1" fontAlgn="auto" hangingPunct="1">
              <a:spcAft>
                <a:spcPts val="0"/>
              </a:spcAft>
              <a:buFontTx/>
              <a:buChar char="-"/>
              <a:defRPr/>
            </a:pPr>
            <a:r>
              <a:rPr lang="en-US" sz="2400">
                <a:solidFill>
                  <a:schemeClr val="tx1"/>
                </a:solidFill>
              </a:rPr>
              <a:t>Because this cost is discretionary it is not listed as part of the Company’s normal operating expenses</a:t>
            </a:r>
          </a:p>
          <a:p>
            <a:pPr marL="342900" indent="-342900" eaLnBrk="1" fontAlgn="auto" hangingPunct="1">
              <a:spcAft>
                <a:spcPts val="0"/>
              </a:spcAft>
              <a:buFontTx/>
              <a:buChar char="-"/>
              <a:defRPr/>
            </a:pPr>
            <a:r>
              <a:rPr lang="en-US" sz="2400">
                <a:solidFill>
                  <a:schemeClr val="tx1"/>
                </a:solidFill>
              </a:rPr>
              <a:t>The cost of borrowing money depends both on the company’s level of borrowing needs or whether the debt is on a fixed or variable rate.</a:t>
            </a:r>
          </a:p>
          <a:p>
            <a:pPr marL="342900" indent="-342900" eaLnBrk="1" fontAlgn="auto" hangingPunct="1">
              <a:spcAft>
                <a:spcPts val="0"/>
              </a:spcAft>
              <a:buFontTx/>
              <a:buChar char="-"/>
              <a:defRPr/>
            </a:pPr>
            <a:r>
              <a:rPr lang="en-US" sz="2400">
                <a:solidFill>
                  <a:schemeClr val="tx1"/>
                </a:solidFill>
              </a:rPr>
              <a:t>This is an expense that constitutes a small percentage of net sales. Therefore, it is not considered a deciding factor in the success or failure of a company.</a:t>
            </a:r>
            <a:endParaRPr lang="en-US" sz="3800">
              <a:solidFill>
                <a:schemeClr val="tx1"/>
              </a:solidFill>
            </a:endParaRP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495086" y="0"/>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09459" y="1730375"/>
            <a:ext cx="7924800" cy="5334000"/>
          </a:xfrm>
        </p:spPr>
        <p:txBody>
          <a:bodyPr rtlCol="0">
            <a:normAutofit lnSpcReduction="10000"/>
          </a:bodyPr>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a:solidFill>
                  <a:schemeClr val="tx1"/>
                </a:solidFill>
              </a:rPr>
              <a:t>2. </a:t>
            </a:r>
            <a:r>
              <a:rPr lang="en-US" sz="2400" b="1">
                <a:solidFill>
                  <a:schemeClr val="tx1"/>
                </a:solidFill>
              </a:rPr>
              <a:t>Loss in the sale of fixed assets</a:t>
            </a:r>
            <a:r>
              <a:rPr lang="en-US" sz="2400">
                <a:solidFill>
                  <a:schemeClr val="tx1"/>
                </a:solidFill>
              </a:rPr>
              <a:t>: Constitute the sales of a fixed asset below its book value.</a:t>
            </a:r>
          </a:p>
          <a:p>
            <a:pPr marL="342900" indent="-342900" eaLnBrk="1" fontAlgn="auto" hangingPunct="1">
              <a:spcAft>
                <a:spcPts val="0"/>
              </a:spcAft>
              <a:buFontTx/>
              <a:buChar char="-"/>
              <a:defRPr/>
            </a:pPr>
            <a:r>
              <a:rPr lang="en-US" sz="2400">
                <a:solidFill>
                  <a:schemeClr val="tx1"/>
                </a:solidFill>
              </a:rPr>
              <a:t>In a lending evaluation the analyst must determine if additional sales of fixed asset at a loss is expected.</a:t>
            </a:r>
          </a:p>
          <a:p>
            <a:pPr marL="342900" indent="-342900" eaLnBrk="1" fontAlgn="auto" hangingPunct="1">
              <a:spcAft>
                <a:spcPts val="0"/>
              </a:spcAft>
              <a:buFontTx/>
              <a:buChar char="-"/>
              <a:defRPr/>
            </a:pPr>
            <a:r>
              <a:rPr lang="en-US" sz="2400">
                <a:solidFill>
                  <a:schemeClr val="tx1"/>
                </a:solidFill>
              </a:rPr>
              <a:t>This situation could occur in situations where the company has under-estimated the depreciation of used equipment on a consistent basis.</a:t>
            </a:r>
            <a:endParaRPr lang="en-US" sz="3800">
              <a:solidFill>
                <a:schemeClr val="tx1"/>
              </a:solidFill>
            </a:endParaRP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609336" y="103188"/>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5334000"/>
          </a:xfrm>
        </p:spPr>
        <p:txBody>
          <a:bodyPr rtlCol="0"/>
          <a:lstStyle/>
          <a:p>
            <a:pPr eaLnBrk="1" fontAlgn="auto" hangingPunct="1">
              <a:spcAft>
                <a:spcPts val="0"/>
              </a:spcAft>
              <a:defRPr/>
            </a:pPr>
            <a:r>
              <a:rPr lang="en-US" sz="3200" b="1">
                <a:solidFill>
                  <a:schemeClr val="tx1"/>
                </a:solidFill>
              </a:rPr>
              <a:t>The Income Statement/ Other Income or Other Expenses: </a:t>
            </a:r>
          </a:p>
          <a:p>
            <a:pPr marL="342900" indent="-342900" eaLnBrk="1" fontAlgn="auto" hangingPunct="1">
              <a:spcAft>
                <a:spcPts val="0"/>
              </a:spcAft>
              <a:buFontTx/>
              <a:buChar char="-"/>
              <a:defRPr/>
            </a:pPr>
            <a:r>
              <a:rPr lang="en-US" sz="2400">
                <a:solidFill>
                  <a:schemeClr val="tx1"/>
                </a:solidFill>
              </a:rPr>
              <a:t>3. </a:t>
            </a:r>
            <a:r>
              <a:rPr lang="en-US" sz="2400" b="1">
                <a:solidFill>
                  <a:schemeClr val="tx1"/>
                </a:solidFill>
              </a:rPr>
              <a:t>Loss of Discontinued Operations</a:t>
            </a:r>
            <a:r>
              <a:rPr lang="en-US" sz="2400">
                <a:solidFill>
                  <a:schemeClr val="tx1"/>
                </a:solidFill>
              </a:rPr>
              <a:t>: A company may decide to discontinue an operation, certain products or services as they have become unprofitable</a:t>
            </a:r>
            <a:endParaRPr lang="en-US" sz="3800">
              <a:solidFill>
                <a:schemeClr val="tx1"/>
              </a:solidFill>
            </a:endParaRP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ctrTitle"/>
          </p:nvPr>
        </p:nvSpPr>
        <p:spPr>
          <a:xfrm>
            <a:off x="495086" y="103188"/>
            <a:ext cx="7772400" cy="1841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3600" dirty="0">
                <a:solidFill>
                  <a:schemeClr val="tx1"/>
                </a:solidFill>
              </a:rPr>
              <a:t/>
            </a:r>
            <a:br>
              <a:rPr lang="en-US" sz="3600" dirty="0">
                <a:solidFill>
                  <a:schemeClr val="tx1"/>
                </a:solidFill>
              </a:rPr>
            </a:br>
            <a:endParaRPr lang="en-US" sz="3600" dirty="0">
              <a:solidFill>
                <a:schemeClr val="tx1"/>
              </a:solidFill>
            </a:endParaRPr>
          </a:p>
        </p:txBody>
      </p:sp>
      <p:sp>
        <p:nvSpPr>
          <p:cNvPr id="230402" name="Rectangle 2"/>
          <p:cNvSpPr>
            <a:spLocks noGrp="1" noChangeArrowheads="1"/>
          </p:cNvSpPr>
          <p:nvPr>
            <p:ph type="subTitle" idx="1"/>
          </p:nvPr>
        </p:nvSpPr>
        <p:spPr>
          <a:xfrm>
            <a:off x="228600" y="1333500"/>
            <a:ext cx="7924800" cy="5334000"/>
          </a:xfrm>
        </p:spPr>
        <p:txBody>
          <a:bodyPr rtlCol="0"/>
          <a:lstStyle/>
          <a:p>
            <a:pPr eaLnBrk="1" fontAlgn="auto" hangingPunct="1">
              <a:spcAft>
                <a:spcPts val="0"/>
              </a:spcAft>
              <a:defRPr/>
            </a:pPr>
            <a:r>
              <a:rPr lang="en-US" sz="3200" b="1">
                <a:solidFill>
                  <a:schemeClr val="tx1"/>
                </a:solidFill>
              </a:rPr>
              <a:t>The Income Statement/ Income Taxes</a:t>
            </a:r>
          </a:p>
          <a:p>
            <a:pPr marL="342900" indent="-342900" eaLnBrk="1" fontAlgn="auto" hangingPunct="1">
              <a:spcAft>
                <a:spcPts val="0"/>
              </a:spcAft>
              <a:buFontTx/>
              <a:buChar char="-"/>
              <a:defRPr/>
            </a:pPr>
            <a:r>
              <a:rPr lang="en-US" sz="2400">
                <a:solidFill>
                  <a:schemeClr val="tx1"/>
                </a:solidFill>
              </a:rPr>
              <a:t>- Provision for income taxes is deducted from the company’s profits to get net profit after tax (NPAT)</a:t>
            </a:r>
          </a:p>
          <a:p>
            <a:pPr marL="342900" indent="-342900" eaLnBrk="1" fontAlgn="auto" hangingPunct="1">
              <a:spcAft>
                <a:spcPts val="0"/>
              </a:spcAft>
              <a:buFontTx/>
              <a:buChar char="-"/>
              <a:defRPr/>
            </a:pPr>
            <a:r>
              <a:rPr lang="en-US" sz="2400">
                <a:solidFill>
                  <a:schemeClr val="tx1"/>
                </a:solidFill>
              </a:rPr>
              <a:t>If the company’s financial statements were prepared using GAAP and accrual basis of accounting , the provision for taxes shown in the income statement differ from the actual taxes paid in cash and/or the amount shown as accrued taxes on the balance sheet.</a:t>
            </a:r>
            <a:endParaRPr lang="en-US" sz="3800">
              <a:solidFill>
                <a:schemeClr val="tx1"/>
              </a:solidFill>
            </a:endParaRPr>
          </a:p>
          <a:p>
            <a:pPr marL="342900" indent="-342900" eaLnBrk="1" fontAlgn="auto" hangingPunct="1">
              <a:spcAft>
                <a:spcPts val="0"/>
              </a:spcAft>
              <a:buFontTx/>
              <a:buChar char="-"/>
              <a:defRPr/>
            </a:pPr>
            <a:endParaRPr lang="en-US" sz="2400">
              <a:solidFill>
                <a:schemeClr val="tx1"/>
              </a:solidFill>
            </a:endParaRPr>
          </a:p>
          <a:p>
            <a:pPr marL="342900" indent="-342900" eaLnBrk="1" fontAlgn="auto" hangingPunct="1">
              <a:spcAft>
                <a:spcPts val="0"/>
              </a:spcAft>
              <a:buFontTx/>
              <a:buChar char="-"/>
              <a:defRPr/>
            </a:pPr>
            <a:endParaRPr lang="en-US">
              <a:solidFill>
                <a:schemeClr val="tx1"/>
              </a:solidFill>
            </a:endParaRPr>
          </a:p>
          <a:p>
            <a:pPr lvl="1" eaLnBrk="1" fontAlgn="auto" hangingPunct="1">
              <a:spcAft>
                <a:spcPts val="0"/>
              </a:spcAft>
              <a:buFontTx/>
              <a:buNone/>
              <a:defRPr/>
            </a:pPr>
            <a:endParaRPr lang="en-US"/>
          </a:p>
          <a:p>
            <a:pPr eaLnBrk="1" fontAlgn="auto" hangingPunct="1">
              <a:spcAft>
                <a:spcPts val="0"/>
              </a:spcAft>
              <a:buFontTx/>
              <a:buNone/>
              <a:defRPr/>
            </a:pPr>
            <a:endParaRPr lang="en-US" sz="2400"/>
          </a:p>
          <a:p>
            <a:pPr eaLnBrk="1" fontAlgn="auto" hangingPunct="1">
              <a:spcAft>
                <a:spcPts val="0"/>
              </a:spcAft>
              <a:buFontTx/>
              <a:buChar char="•"/>
              <a:defRPr/>
            </a:pPr>
            <a:endParaRPr lang="en-US" sz="2800"/>
          </a:p>
          <a:p>
            <a:pPr eaLnBrk="1" fontAlgn="auto" hangingPunct="1">
              <a:spcAft>
                <a:spcPts val="0"/>
              </a:spcAft>
              <a:buFontTx/>
              <a:buNone/>
              <a:defRPr/>
            </a:pPr>
            <a:r>
              <a:rPr lang="en-US" sz="4400"/>
              <a:t> </a:t>
            </a:r>
            <a:endParaRPr lang="en-US" sz="4400" b="1"/>
          </a:p>
          <a:p>
            <a:pPr lvl="1" eaLnBrk="1" fontAlgn="auto" hangingPunct="1">
              <a:spcAft>
                <a:spcPts val="0"/>
              </a:spcAft>
              <a:buFontTx/>
              <a:buNone/>
              <a:defRPr/>
            </a:pPr>
            <a:endParaRPr lang="en-US" sz="4400"/>
          </a:p>
          <a:p>
            <a:pPr eaLnBrk="1" fontAlgn="auto" hangingPunct="1">
              <a:spcAft>
                <a:spcPts val="0"/>
              </a:spcAft>
              <a:defRPr/>
            </a:pPr>
            <a:endParaRPr lang="en-US" sz="3200" b="1" i="1"/>
          </a:p>
          <a:p>
            <a:pPr eaLnBrk="1" fontAlgn="auto" hangingPunct="1">
              <a:spcAft>
                <a:spcPts val="0"/>
              </a:spcAft>
              <a:defRPr/>
            </a:pP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714066" y="690563"/>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800" b="1" dirty="0"/>
              <a:t>The Income Statement</a:t>
            </a:r>
            <a:r>
              <a:rPr lang="en-US" sz="2800" b="1" dirty="0">
                <a:solidFill>
                  <a:schemeClr val="tx1"/>
                </a:solidFill>
              </a:rPr>
              <a:t/>
            </a:r>
            <a:br>
              <a:rPr lang="en-US" sz="2800" b="1" dirty="0">
                <a:solidFill>
                  <a:schemeClr val="tx1"/>
                </a:solidFill>
              </a:rPr>
            </a:br>
            <a:r>
              <a:rPr lang="en-US" sz="2800" b="1" dirty="0" smtClean="0"/>
              <a:t>Module 2</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41986" name="Rectangle 2"/>
          <p:cNvSpPr>
            <a:spLocks noGrp="1" noChangeArrowheads="1"/>
          </p:cNvSpPr>
          <p:nvPr>
            <p:ph type="subTitle" idx="1"/>
          </p:nvPr>
        </p:nvSpPr>
        <p:spPr>
          <a:xfrm>
            <a:off x="304800" y="1206500"/>
            <a:ext cx="7924800" cy="4191000"/>
          </a:xfrm>
        </p:spPr>
        <p:txBody>
          <a:bodyPr rtlCol="0">
            <a:normAutofit fontScale="92500"/>
          </a:bodyPr>
          <a:lstStyle/>
          <a:p>
            <a:pPr marL="685800" indent="-685800" eaLnBrk="1" fontAlgn="auto" hangingPunct="1">
              <a:spcAft>
                <a:spcPts val="0"/>
              </a:spcAft>
              <a:defRPr/>
            </a:pPr>
            <a:r>
              <a:rPr lang="en-US" sz="3200" b="1" dirty="0">
                <a:solidFill>
                  <a:schemeClr val="tx1"/>
                </a:solidFill>
              </a:rPr>
              <a:t>-The following are the advantages for using </a:t>
            </a:r>
          </a:p>
          <a:p>
            <a:pPr marL="685800" indent="-685800" eaLnBrk="1" fontAlgn="auto" hangingPunct="1">
              <a:spcAft>
                <a:spcPts val="0"/>
              </a:spcAft>
              <a:defRPr/>
            </a:pPr>
            <a:r>
              <a:rPr lang="en-US" sz="3200" b="1" dirty="0">
                <a:solidFill>
                  <a:schemeClr val="tx1"/>
                </a:solidFill>
              </a:rPr>
              <a:t>Spreadsheets:</a:t>
            </a:r>
          </a:p>
          <a:p>
            <a:pPr marL="685800" indent="-685800" eaLnBrk="1" fontAlgn="auto" hangingPunct="1">
              <a:spcAft>
                <a:spcPts val="0"/>
              </a:spcAft>
              <a:buFont typeface="Arial" panose="020B0604020202020204" pitchFamily="34" charset="0"/>
              <a:buAutoNum type="arabicPeriod"/>
              <a:defRPr/>
            </a:pPr>
            <a:r>
              <a:rPr lang="en-US" sz="2400" dirty="0">
                <a:solidFill>
                  <a:schemeClr val="tx1"/>
                </a:solidFill>
              </a:rPr>
              <a:t>A consistent approach to review accounts in financial statements for all Borrowers</a:t>
            </a:r>
          </a:p>
          <a:p>
            <a:pPr marL="685800" indent="-685800" eaLnBrk="1" fontAlgn="auto" hangingPunct="1">
              <a:spcAft>
                <a:spcPts val="0"/>
              </a:spcAft>
              <a:buFont typeface="Arial" panose="020B0604020202020204" pitchFamily="34" charset="0"/>
              <a:buAutoNum type="arabicPeriod"/>
              <a:defRPr/>
            </a:pPr>
            <a:r>
              <a:rPr lang="en-US" sz="2400" dirty="0">
                <a:solidFill>
                  <a:schemeClr val="tx1"/>
                </a:solidFill>
              </a:rPr>
              <a:t>Ability to identify trends</a:t>
            </a:r>
          </a:p>
          <a:p>
            <a:pPr marL="685800" indent="-685800" eaLnBrk="1" fontAlgn="auto" hangingPunct="1">
              <a:spcAft>
                <a:spcPts val="0"/>
              </a:spcAft>
              <a:buFont typeface="Arial" panose="020B0604020202020204" pitchFamily="34" charset="0"/>
              <a:buAutoNum type="arabicPeriod"/>
              <a:defRPr/>
            </a:pPr>
            <a:r>
              <a:rPr lang="en-US" sz="2400" dirty="0">
                <a:solidFill>
                  <a:schemeClr val="tx1"/>
                </a:solidFill>
              </a:rPr>
              <a:t>Assessment of financial patterns via common size analysis</a:t>
            </a:r>
          </a:p>
          <a:p>
            <a:pPr marL="685800" indent="-685800" eaLnBrk="1" fontAlgn="auto" hangingPunct="1">
              <a:spcAft>
                <a:spcPts val="0"/>
              </a:spcAft>
              <a:buFont typeface="Arial" panose="020B0604020202020204" pitchFamily="34" charset="0"/>
              <a:buAutoNum type="arabicPeriod"/>
              <a:defRPr/>
            </a:pPr>
            <a:r>
              <a:rPr lang="en-US" sz="2400" dirty="0">
                <a:solidFill>
                  <a:schemeClr val="tx1"/>
                </a:solidFill>
              </a:rPr>
              <a:t>Income and balance sheet accounts are grouped using the same line categories year by year thereby providing </a:t>
            </a:r>
            <a:r>
              <a:rPr lang="en-US" sz="2400" dirty="0" smtClean="0">
                <a:solidFill>
                  <a:schemeClr val="tx1"/>
                </a:solidFill>
              </a:rPr>
              <a:t>a consistent </a:t>
            </a:r>
            <a:r>
              <a:rPr lang="en-US" sz="2400" dirty="0">
                <a:solidFill>
                  <a:schemeClr val="tx1"/>
                </a:solidFill>
              </a:rPr>
              <a:t>presentation of the accounts over a period of time</a:t>
            </a:r>
          </a:p>
          <a:p>
            <a:pPr marL="685800" indent="-685800" eaLnBrk="1" fontAlgn="auto" hangingPunct="1">
              <a:spcAft>
                <a:spcPts val="0"/>
              </a:spcAft>
              <a:buFont typeface="Arial" panose="020B0604020202020204" pitchFamily="34" charset="0"/>
              <a:buAutoNum type="arabicPeriod"/>
              <a:defRPr/>
            </a:pPr>
            <a:endParaRPr lang="en-US" sz="3200" b="1" dirty="0"/>
          </a:p>
          <a:p>
            <a:pPr marL="685800" indent="-685800" eaLnBrk="1" fontAlgn="auto" hangingPunct="1">
              <a:spcAft>
                <a:spcPts val="0"/>
              </a:spcAft>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ctrTitle"/>
          </p:nvPr>
        </p:nvSpPr>
        <p:spPr>
          <a:xfrm>
            <a:off x="458912" y="119063"/>
            <a:ext cx="7772400" cy="952500"/>
          </a:xfrm>
        </p:spPr>
        <p:txBody>
          <a:bodyPr/>
          <a:lstStyle/>
          <a:p>
            <a:pPr algn="ctr" eaLnBrk="1" fontAlgn="auto" hangingPunct="1">
              <a:spcAft>
                <a:spcPts val="0"/>
              </a:spcAft>
              <a:defRPr/>
            </a:pPr>
            <a:r>
              <a:rPr lang="en-US" sz="3600" dirty="0">
                <a:solidFill>
                  <a:srgbClr val="675E47"/>
                </a:solidFill>
              </a:rPr>
              <a:t> </a:t>
            </a:r>
            <a:r>
              <a:rPr lang="en-US" sz="3600" dirty="0">
                <a:solidFill>
                  <a:schemeClr val="tx1"/>
                </a:solidFill>
              </a:rPr>
              <a:t/>
            </a:r>
            <a:br>
              <a:rPr lang="en-US" sz="3600" dirty="0">
                <a:solidFill>
                  <a:schemeClr val="tx1"/>
                </a:solidFill>
              </a:rPr>
            </a:br>
            <a:r>
              <a:rPr lang="en-US" sz="2400" b="1" dirty="0"/>
              <a:t>The Income Statement</a:t>
            </a:r>
            <a:r>
              <a:rPr lang="en-US" sz="2400" b="1" dirty="0">
                <a:solidFill>
                  <a:schemeClr val="tx1"/>
                </a:solidFill>
              </a:rPr>
              <a:t/>
            </a:r>
            <a:br>
              <a:rPr lang="en-US" sz="2400" b="1" dirty="0">
                <a:solidFill>
                  <a:schemeClr val="tx1"/>
                </a:solidFill>
              </a:rPr>
            </a:br>
            <a:r>
              <a:rPr lang="en-US" sz="2400" b="1" dirty="0" smtClean="0"/>
              <a:t>Module 2</a:t>
            </a:r>
            <a:endParaRPr lang="en-US" sz="2400" dirty="0"/>
          </a:p>
        </p:txBody>
      </p:sp>
      <p:sp>
        <p:nvSpPr>
          <p:cNvPr id="41986" name="Rectangle 2"/>
          <p:cNvSpPr>
            <a:spLocks noGrp="1" noChangeArrowheads="1"/>
          </p:cNvSpPr>
          <p:nvPr>
            <p:ph type="subTitle" idx="1"/>
          </p:nvPr>
        </p:nvSpPr>
        <p:spPr>
          <a:xfrm>
            <a:off x="304800" y="1206500"/>
            <a:ext cx="7924800" cy="4191000"/>
          </a:xfrm>
        </p:spPr>
        <p:txBody>
          <a:bodyPr rtlCol="0">
            <a:normAutofit lnSpcReduction="10000"/>
          </a:bodyPr>
          <a:lstStyle/>
          <a:p>
            <a:pPr marL="685800" indent="-685800" eaLnBrk="1" fontAlgn="auto" hangingPunct="1">
              <a:spcAft>
                <a:spcPts val="0"/>
              </a:spcAft>
              <a:defRPr/>
            </a:pPr>
            <a:r>
              <a:rPr lang="en-US" sz="3200" b="1">
                <a:solidFill>
                  <a:schemeClr val="tx1"/>
                </a:solidFill>
              </a:rPr>
              <a:t>Basic Guidelines/Rules</a:t>
            </a:r>
          </a:p>
          <a:p>
            <a:pPr marL="685800" indent="-685800" eaLnBrk="1" fontAlgn="auto" hangingPunct="1">
              <a:spcAft>
                <a:spcPts val="0"/>
              </a:spcAft>
              <a:defRPr/>
            </a:pPr>
            <a:r>
              <a:rPr lang="en-US" sz="2800">
                <a:solidFill>
                  <a:schemeClr val="tx1"/>
                </a:solidFill>
              </a:rPr>
              <a:t> 1.	Review the accounts in the financial statements</a:t>
            </a:r>
          </a:p>
          <a:p>
            <a:pPr marL="685800" indent="-685800" eaLnBrk="1" fontAlgn="auto" hangingPunct="1">
              <a:spcAft>
                <a:spcPts val="0"/>
              </a:spcAft>
              <a:defRPr/>
            </a:pPr>
            <a:r>
              <a:rPr lang="en-US" sz="2800">
                <a:solidFill>
                  <a:schemeClr val="tx1"/>
                </a:solidFill>
              </a:rPr>
              <a:t> 2. 	Spread the information into a spreadsheet</a:t>
            </a:r>
          </a:p>
          <a:p>
            <a:pPr marL="685800" indent="-685800" eaLnBrk="1" fontAlgn="auto" hangingPunct="1">
              <a:spcAft>
                <a:spcPts val="0"/>
              </a:spcAft>
              <a:defRPr/>
            </a:pPr>
            <a:r>
              <a:rPr lang="en-US" sz="2800" b="1">
                <a:solidFill>
                  <a:schemeClr val="tx1"/>
                </a:solidFill>
              </a:rPr>
              <a:t> </a:t>
            </a:r>
            <a:r>
              <a:rPr lang="en-US" sz="2800">
                <a:solidFill>
                  <a:schemeClr val="tx1"/>
                </a:solidFill>
              </a:rPr>
              <a:t>3</a:t>
            </a:r>
            <a:r>
              <a:rPr lang="en-US" sz="2800" b="1">
                <a:solidFill>
                  <a:schemeClr val="tx1"/>
                </a:solidFill>
              </a:rPr>
              <a:t>.	</a:t>
            </a:r>
            <a:r>
              <a:rPr lang="en-US" sz="2800">
                <a:solidFill>
                  <a:schemeClr val="tx1"/>
                </a:solidFill>
              </a:rPr>
              <a:t>Numbers are rounded off to four or five digits</a:t>
            </a:r>
          </a:p>
          <a:p>
            <a:pPr marL="685800" indent="-685800" eaLnBrk="1" fontAlgn="auto" hangingPunct="1">
              <a:spcAft>
                <a:spcPts val="0"/>
              </a:spcAft>
              <a:defRPr/>
            </a:pPr>
            <a:r>
              <a:rPr lang="en-US" sz="2800">
                <a:solidFill>
                  <a:schemeClr val="tx1"/>
                </a:solidFill>
              </a:rPr>
              <a:t> 4. 	Spread fiscal and interim financial statements</a:t>
            </a:r>
          </a:p>
          <a:p>
            <a:pPr marL="685800" indent="-685800" eaLnBrk="1" fontAlgn="auto" hangingPunct="1">
              <a:spcAft>
                <a:spcPts val="0"/>
              </a:spcAft>
              <a:defRPr/>
            </a:pPr>
            <a:r>
              <a:rPr lang="en-US" sz="2800">
                <a:solidFill>
                  <a:schemeClr val="tx1"/>
                </a:solidFill>
              </a:rPr>
              <a:t>	separately</a:t>
            </a:r>
          </a:p>
          <a:p>
            <a:pPr marL="685800" indent="-685800" eaLnBrk="1" fontAlgn="auto" hangingPunct="1">
              <a:spcAft>
                <a:spcPts val="0"/>
              </a:spcAft>
              <a:defRPr/>
            </a:pPr>
            <a:r>
              <a:rPr lang="en-US" sz="2800">
                <a:solidFill>
                  <a:schemeClr val="tx1"/>
                </a:solidFill>
              </a:rPr>
              <a:t> 5. 	Ensure to read the accountant’s opinion and the financial statements footnotes before spreading the statements and begin the analysis</a:t>
            </a:r>
          </a:p>
          <a:p>
            <a:pPr marL="685800" indent="-685800" eaLnBrk="1" fontAlgn="auto" hangingPunct="1">
              <a:spcAft>
                <a:spcPts val="0"/>
              </a:spcAft>
              <a:defRPr/>
            </a:pP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4550</Words>
  <Application>Microsoft Macintosh PowerPoint</Application>
  <PresentationFormat>On-screen Show (16:10)</PresentationFormat>
  <Paragraphs>714</Paragraphs>
  <Slides>78</Slides>
  <Notes>62</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Adjacency</vt:lpstr>
      <vt:lpstr>The Income Statement</vt:lpstr>
      <vt:lpstr>  The Income Statement Module 2</vt:lpstr>
      <vt:lpstr>  The Income Statement Module 2</vt:lpstr>
      <vt:lpstr>PowerPoint Presentation</vt:lpstr>
      <vt:lpstr>  The Income Statement Module 2</vt:lpstr>
      <vt:lpstr>PowerPoint Presentation</vt:lpstr>
      <vt:lpstr>  The Income Statement Module 2</vt:lpstr>
      <vt:lpstr>  The Income Statement Module 2 </vt:lpstr>
      <vt:lpstr>  The Income Statement Module 2</vt:lpstr>
      <vt:lpstr>  The Income Statement Module 2</vt:lpstr>
      <vt:lpstr>  The Income Statement Module 2</vt:lpstr>
      <vt:lpstr>  The Income Statement Module 2</vt:lpstr>
      <vt:lpstr>  The Income Statement Module 2</vt:lpstr>
      <vt:lpstr>  The Income Statement Module 2 </vt:lpstr>
      <vt:lpstr>  The Income Statement Module 2 </vt:lpstr>
      <vt:lpstr>   The Income Statement Module 2</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vt:lpstr>
      <vt:lpstr>  The Income Statement Module 2</vt:lpstr>
      <vt:lpstr>  The Income Statement Module 2</vt:lpstr>
      <vt:lpstr>  The Income Statement Module 2</vt:lpstr>
      <vt:lpstr>The Income Statement Module 2</vt:lpstr>
      <vt:lpstr>The Income Statement Module 2</vt:lpstr>
      <vt:lpstr>The Income Statement Module 2</vt:lpstr>
      <vt:lpstr>The Income Statement Module 2</vt:lpstr>
      <vt:lpstr>The Income Statement Module 2</vt:lpstr>
      <vt:lpstr>The Income Statement Module 2</vt:lpstr>
      <vt:lpstr>The Income Statement Module 2 </vt:lpstr>
      <vt:lpstr>The Income Statement Module 2</vt:lpstr>
      <vt:lpstr>The Income Statement Module 2 </vt:lpstr>
      <vt:lpstr>   The Income Statement Module 2</vt:lpstr>
      <vt:lpstr>The Income Statement Module 2</vt:lpstr>
      <vt:lpstr>The Income Statement Module 2</vt:lpstr>
      <vt:lpstr>   The Income Statement Module 2 </vt:lpstr>
      <vt:lpstr>   The Income Statement Module 2  </vt:lpstr>
      <vt:lpstr>   The Income Statement Module 2 </vt:lpstr>
      <vt:lpstr>   The Income Statement Module 2  </vt:lpstr>
      <vt:lpstr>  The Income Statement Module 2  </vt:lpstr>
      <vt:lpstr>The Income Statement Module 2 </vt:lpstr>
      <vt:lpstr>The Income Statement Module 2</vt:lpstr>
      <vt:lpstr>  The Income Statement Module 2 </vt:lpstr>
      <vt:lpstr>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lpstr>  The Income Statement Module 2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Income Statement</dc:title>
  <dc:creator>charodelaossa</dc:creator>
  <cp:lastModifiedBy>E M</cp:lastModifiedBy>
  <cp:revision>10</cp:revision>
  <dcterms:modified xsi:type="dcterms:W3CDTF">2017-06-27T02:36:12Z</dcterms:modified>
</cp:coreProperties>
</file>