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725" r:id="rId1"/>
  </p:sldMasterIdLst>
  <p:notesMasterIdLst>
    <p:notesMasterId r:id="rId33"/>
  </p:notesMasterIdLst>
  <p:sldIdLst>
    <p:sldId id="261" r:id="rId2"/>
    <p:sldId id="262" r:id="rId3"/>
    <p:sldId id="263" r:id="rId4"/>
    <p:sldId id="292" r:id="rId5"/>
    <p:sldId id="293" r:id="rId6"/>
    <p:sldId id="294" r:id="rId7"/>
    <p:sldId id="295" r:id="rId8"/>
    <p:sldId id="298" r:id="rId9"/>
    <p:sldId id="299" r:id="rId10"/>
    <p:sldId id="264" r:id="rId11"/>
    <p:sldId id="265" r:id="rId12"/>
    <p:sldId id="266" r:id="rId13"/>
    <p:sldId id="267" r:id="rId14"/>
    <p:sldId id="268" r:id="rId15"/>
    <p:sldId id="269" r:id="rId16"/>
    <p:sldId id="278" r:id="rId17"/>
    <p:sldId id="270" r:id="rId18"/>
    <p:sldId id="279" r:id="rId19"/>
    <p:sldId id="280" r:id="rId20"/>
    <p:sldId id="281" r:id="rId21"/>
    <p:sldId id="282" r:id="rId22"/>
    <p:sldId id="283" r:id="rId23"/>
    <p:sldId id="284" r:id="rId24"/>
    <p:sldId id="285" r:id="rId25"/>
    <p:sldId id="286" r:id="rId26"/>
    <p:sldId id="300" r:id="rId27"/>
    <p:sldId id="287" r:id="rId28"/>
    <p:sldId id="288" r:id="rId29"/>
    <p:sldId id="289" r:id="rId30"/>
    <p:sldId id="290" r:id="rId31"/>
    <p:sldId id="291" r:id="rId3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Verdana" charset="0"/>
        <a:ea typeface="+mn-ea"/>
        <a:cs typeface="+mn-cs"/>
      </a:defRPr>
    </a:lvl1pPr>
    <a:lvl2pPr marL="457200" algn="l" rtl="0" eaLnBrk="0" fontAlgn="base" hangingPunct="0">
      <a:spcBef>
        <a:spcPct val="0"/>
      </a:spcBef>
      <a:spcAft>
        <a:spcPct val="0"/>
      </a:spcAft>
      <a:defRPr kern="1200">
        <a:solidFill>
          <a:schemeClr val="tx1"/>
        </a:solidFill>
        <a:latin typeface="Verdana" charset="0"/>
        <a:ea typeface="+mn-ea"/>
        <a:cs typeface="+mn-cs"/>
      </a:defRPr>
    </a:lvl2pPr>
    <a:lvl3pPr marL="914400" algn="l" rtl="0" eaLnBrk="0" fontAlgn="base" hangingPunct="0">
      <a:spcBef>
        <a:spcPct val="0"/>
      </a:spcBef>
      <a:spcAft>
        <a:spcPct val="0"/>
      </a:spcAft>
      <a:defRPr kern="1200">
        <a:solidFill>
          <a:schemeClr val="tx1"/>
        </a:solidFill>
        <a:latin typeface="Verdana" charset="0"/>
        <a:ea typeface="+mn-ea"/>
        <a:cs typeface="+mn-cs"/>
      </a:defRPr>
    </a:lvl3pPr>
    <a:lvl4pPr marL="1371600" algn="l" rtl="0" eaLnBrk="0" fontAlgn="base" hangingPunct="0">
      <a:spcBef>
        <a:spcPct val="0"/>
      </a:spcBef>
      <a:spcAft>
        <a:spcPct val="0"/>
      </a:spcAft>
      <a:defRPr kern="1200">
        <a:solidFill>
          <a:schemeClr val="tx1"/>
        </a:solidFill>
        <a:latin typeface="Verdana" charset="0"/>
        <a:ea typeface="+mn-ea"/>
        <a:cs typeface="+mn-cs"/>
      </a:defRPr>
    </a:lvl4pPr>
    <a:lvl5pPr marL="1828800" algn="l" rtl="0" eaLnBrk="0" fontAlgn="base" hangingPunct="0">
      <a:spcBef>
        <a:spcPct val="0"/>
      </a:spcBef>
      <a:spcAft>
        <a:spcPct val="0"/>
      </a:spcAft>
      <a:defRPr kern="1200">
        <a:solidFill>
          <a:schemeClr val="tx1"/>
        </a:solidFill>
        <a:latin typeface="Verdana" charset="0"/>
        <a:ea typeface="+mn-ea"/>
        <a:cs typeface="+mn-cs"/>
      </a:defRPr>
    </a:lvl5pPr>
    <a:lvl6pPr marL="2286000" algn="l" defTabSz="914400" rtl="0" eaLnBrk="1" latinLnBrk="0" hangingPunct="1">
      <a:defRPr kern="1200">
        <a:solidFill>
          <a:schemeClr val="tx1"/>
        </a:solidFill>
        <a:latin typeface="Verdana" charset="0"/>
        <a:ea typeface="+mn-ea"/>
        <a:cs typeface="+mn-cs"/>
      </a:defRPr>
    </a:lvl6pPr>
    <a:lvl7pPr marL="2743200" algn="l" defTabSz="914400" rtl="0" eaLnBrk="1" latinLnBrk="0" hangingPunct="1">
      <a:defRPr kern="1200">
        <a:solidFill>
          <a:schemeClr val="tx1"/>
        </a:solidFill>
        <a:latin typeface="Verdana" charset="0"/>
        <a:ea typeface="+mn-ea"/>
        <a:cs typeface="+mn-cs"/>
      </a:defRPr>
    </a:lvl7pPr>
    <a:lvl8pPr marL="3200400" algn="l" defTabSz="914400" rtl="0" eaLnBrk="1" latinLnBrk="0" hangingPunct="1">
      <a:defRPr kern="1200">
        <a:solidFill>
          <a:schemeClr val="tx1"/>
        </a:solidFill>
        <a:latin typeface="Verdana" charset="0"/>
        <a:ea typeface="+mn-ea"/>
        <a:cs typeface="+mn-cs"/>
      </a:defRPr>
    </a:lvl8pPr>
    <a:lvl9pPr marL="3657600" algn="l" defTabSz="914400" rtl="0" eaLnBrk="1" latinLnBrk="0" hangingPunct="1">
      <a:defRPr kern="1200">
        <a:solidFill>
          <a:schemeClr val="tx1"/>
        </a:solidFill>
        <a:latin typeface="Verdana"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420" autoAdjust="0"/>
  </p:normalViewPr>
  <p:slideViewPr>
    <p:cSldViewPr showGuides="1">
      <p:cViewPr>
        <p:scale>
          <a:sx n="90" d="100"/>
          <a:sy n="90" d="100"/>
        </p:scale>
        <p:origin x="1336" y="22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3796" name="Rectangle 4"/>
          <p:cNvSpPr>
            <a:spLocks noRo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54F2FB04-F846-9A43-B888-939BCB44FEE6}"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BB707E2E-98B9-934E-B045-B292AFFFE8C2}" type="slidenum">
              <a:rPr lang="en-US" altLang="en-US">
                <a:latin typeface="Arial" charset="0"/>
              </a:rPr>
              <a:pPr/>
              <a:t>1</a:t>
            </a:fld>
            <a:endParaRPr lang="en-US" altLang="en-US">
              <a:latin typeface="Arial" charset="0"/>
            </a:endParaRPr>
          </a:p>
        </p:txBody>
      </p:sp>
      <p:sp>
        <p:nvSpPr>
          <p:cNvPr id="34819" name="Rectangle 2"/>
          <p:cNvSpPr>
            <a:spLocks noRo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1ADF1200-0E66-DA48-AB97-C7CD80788605}" type="slidenum">
              <a:rPr lang="en-US" altLang="en-US">
                <a:latin typeface="Arial" charset="0"/>
              </a:rPr>
              <a:pPr/>
              <a:t>16</a:t>
            </a:fld>
            <a:endParaRPr lang="en-US" altLang="en-US">
              <a:latin typeface="Arial" charset="0"/>
            </a:endParaRPr>
          </a:p>
        </p:txBody>
      </p:sp>
      <p:sp>
        <p:nvSpPr>
          <p:cNvPr id="44035" name="Rectangle 2"/>
          <p:cNvSpPr>
            <a:spLocks noRo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5ED4BAC5-4C40-1749-9E7B-865313F0BC83}" type="slidenum">
              <a:rPr lang="en-US" altLang="en-US">
                <a:latin typeface="Arial" charset="0"/>
              </a:rPr>
              <a:pPr/>
              <a:t>17</a:t>
            </a:fld>
            <a:endParaRPr lang="en-US" altLang="en-US">
              <a:latin typeface="Arial" charset="0"/>
            </a:endParaRPr>
          </a:p>
        </p:txBody>
      </p:sp>
      <p:sp>
        <p:nvSpPr>
          <p:cNvPr id="45059" name="Rectangle 2"/>
          <p:cNvSpPr>
            <a:spLocks noRot="1" noChangeArrowheads="1" noTextEdit="1"/>
          </p:cNvSpPr>
          <p:nvPr>
            <p:ph type="sldImg"/>
          </p:nvPr>
        </p:nvSpPr>
        <p:spPr>
          <a:xfrm>
            <a:off x="381000" y="685800"/>
            <a:ext cx="6096000" cy="3429000"/>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A758B683-1C37-F441-8EEC-3EC89BD5D520}" type="slidenum">
              <a:rPr lang="en-US" altLang="en-US">
                <a:latin typeface="Arial" charset="0"/>
              </a:rPr>
              <a:pPr/>
              <a:t>18</a:t>
            </a:fld>
            <a:endParaRPr lang="en-US" altLang="en-US">
              <a:latin typeface="Arial" charset="0"/>
            </a:endParaRPr>
          </a:p>
        </p:txBody>
      </p:sp>
      <p:sp>
        <p:nvSpPr>
          <p:cNvPr id="46083" name="Rectangle 2"/>
          <p:cNvSpPr>
            <a:spLocks noRot="1" noChangeArrowheads="1" noTextEdit="1"/>
          </p:cNvSpPr>
          <p:nvPr>
            <p:ph type="sldImg"/>
          </p:nvPr>
        </p:nvSpPr>
        <p:spPr>
          <a:xfrm>
            <a:off x="381000" y="685800"/>
            <a:ext cx="6096000" cy="342900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0F0D6BBB-6CEE-764A-8F69-CB98FFF3B366}" type="slidenum">
              <a:rPr lang="en-US" altLang="en-US">
                <a:latin typeface="Arial" charset="0"/>
              </a:rPr>
              <a:pPr/>
              <a:t>19</a:t>
            </a:fld>
            <a:endParaRPr lang="en-US" altLang="en-US">
              <a:latin typeface="Arial" charset="0"/>
            </a:endParaRPr>
          </a:p>
        </p:txBody>
      </p:sp>
      <p:sp>
        <p:nvSpPr>
          <p:cNvPr id="47107" name="Rectangle 2"/>
          <p:cNvSpPr>
            <a:spLocks noRo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2ADA94AB-9F47-7F42-85E6-7698018A1285}" type="slidenum">
              <a:rPr lang="en-US" altLang="en-US">
                <a:latin typeface="Arial" charset="0"/>
              </a:rPr>
              <a:pPr/>
              <a:t>20</a:t>
            </a:fld>
            <a:endParaRPr lang="en-US" altLang="en-US">
              <a:latin typeface="Arial" charset="0"/>
            </a:endParaRPr>
          </a:p>
        </p:txBody>
      </p:sp>
      <p:sp>
        <p:nvSpPr>
          <p:cNvPr id="48131" name="Rectangle 2"/>
          <p:cNvSpPr>
            <a:spLocks noRot="1" noChangeArrowheads="1" noTextEdit="1"/>
          </p:cNvSpPr>
          <p:nvPr>
            <p:ph type="sldImg"/>
          </p:nvPr>
        </p:nvSpPr>
        <p:spPr>
          <a:xfrm>
            <a:off x="381000" y="685800"/>
            <a:ext cx="6096000" cy="3429000"/>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289B55E1-76FE-4146-9388-D0A91E75D025}" type="slidenum">
              <a:rPr lang="en-US" altLang="en-US">
                <a:latin typeface="Arial" charset="0"/>
              </a:rPr>
              <a:pPr/>
              <a:t>21</a:t>
            </a:fld>
            <a:endParaRPr lang="en-US" altLang="en-US">
              <a:latin typeface="Arial" charset="0"/>
            </a:endParaRPr>
          </a:p>
        </p:txBody>
      </p:sp>
      <p:sp>
        <p:nvSpPr>
          <p:cNvPr id="49155" name="Rectangle 2"/>
          <p:cNvSpPr>
            <a:spLocks noRo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2281E87E-BF1B-E942-A569-04D511B7ECA7}" type="slidenum">
              <a:rPr lang="en-US" altLang="en-US">
                <a:latin typeface="Arial" charset="0"/>
              </a:rPr>
              <a:pPr/>
              <a:t>22</a:t>
            </a:fld>
            <a:endParaRPr lang="en-US" altLang="en-US">
              <a:latin typeface="Arial" charset="0"/>
            </a:endParaRPr>
          </a:p>
        </p:txBody>
      </p:sp>
      <p:sp>
        <p:nvSpPr>
          <p:cNvPr id="50179" name="Rectangle 2"/>
          <p:cNvSpPr>
            <a:spLocks noRo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FA9BA1FE-BA74-6B48-A74D-F7F26683D345}" type="slidenum">
              <a:rPr lang="en-US" altLang="en-US">
                <a:latin typeface="Arial" charset="0"/>
              </a:rPr>
              <a:pPr/>
              <a:t>23</a:t>
            </a:fld>
            <a:endParaRPr lang="en-US" altLang="en-US">
              <a:latin typeface="Arial" charset="0"/>
            </a:endParaRPr>
          </a:p>
        </p:txBody>
      </p:sp>
      <p:sp>
        <p:nvSpPr>
          <p:cNvPr id="51203" name="Rectangle 2"/>
          <p:cNvSpPr>
            <a:spLocks noRot="1" noChangeArrowheads="1" noTextEdit="1"/>
          </p:cNvSpPr>
          <p:nvPr>
            <p:ph type="sldImg"/>
          </p:nvPr>
        </p:nvSpPr>
        <p:spPr>
          <a:xfrm>
            <a:off x="381000" y="685800"/>
            <a:ext cx="6096000" cy="342900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BAE696D1-3344-D549-9D4B-E08D7F01757E}" type="slidenum">
              <a:rPr lang="en-US" altLang="en-US">
                <a:latin typeface="Arial" charset="0"/>
              </a:rPr>
              <a:pPr/>
              <a:t>24</a:t>
            </a:fld>
            <a:endParaRPr lang="en-US" altLang="en-US">
              <a:latin typeface="Arial" charset="0"/>
            </a:endParaRPr>
          </a:p>
        </p:txBody>
      </p:sp>
      <p:sp>
        <p:nvSpPr>
          <p:cNvPr id="52227" name="Rectangle 2"/>
          <p:cNvSpPr>
            <a:spLocks noRo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BC1BF3BE-7055-9142-B561-0D8DEAD4A093}" type="slidenum">
              <a:rPr lang="en-US" altLang="en-US">
                <a:latin typeface="Arial" charset="0"/>
              </a:rPr>
              <a:pPr/>
              <a:t>25</a:t>
            </a:fld>
            <a:endParaRPr lang="en-US" altLang="en-US">
              <a:latin typeface="Arial" charset="0"/>
            </a:endParaRPr>
          </a:p>
        </p:txBody>
      </p:sp>
      <p:sp>
        <p:nvSpPr>
          <p:cNvPr id="53251" name="Rectangle 2"/>
          <p:cNvSpPr>
            <a:spLocks noRo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EA6DB7B7-4244-7C49-A163-9B4F15D4AC79}" type="slidenum">
              <a:rPr lang="en-US" altLang="en-US">
                <a:latin typeface="Arial" charset="0"/>
              </a:rPr>
              <a:pPr/>
              <a:t>2</a:t>
            </a:fld>
            <a:endParaRPr lang="en-US" altLang="en-US">
              <a:latin typeface="Arial" charset="0"/>
            </a:endParaRPr>
          </a:p>
        </p:txBody>
      </p:sp>
      <p:sp>
        <p:nvSpPr>
          <p:cNvPr id="35843" name="Rectangle 2"/>
          <p:cNvSpPr>
            <a:spLocks noRot="1" noChangeArrowheads="1" noTextEdit="1"/>
          </p:cNvSpPr>
          <p:nvPr>
            <p:ph type="sldImg"/>
          </p:nvPr>
        </p:nvSpPr>
        <p:spPr>
          <a:xfrm>
            <a:off x="381000" y="685800"/>
            <a:ext cx="6096000" cy="3429000"/>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CEF27A20-5275-2A4A-B450-DA2F22F3F5D9}" type="slidenum">
              <a:rPr lang="en-US" altLang="en-US">
                <a:latin typeface="Arial" charset="0"/>
              </a:rPr>
              <a:pPr/>
              <a:t>26</a:t>
            </a:fld>
            <a:endParaRPr lang="en-US" altLang="en-US">
              <a:latin typeface="Arial" charset="0"/>
            </a:endParaRPr>
          </a:p>
        </p:txBody>
      </p:sp>
      <p:sp>
        <p:nvSpPr>
          <p:cNvPr id="54275" name="Rectangle 2"/>
          <p:cNvSpPr>
            <a:spLocks noRo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C7301F29-7678-684B-99AF-90D8E67261E2}" type="slidenum">
              <a:rPr lang="en-US" altLang="en-US">
                <a:latin typeface="Arial" charset="0"/>
              </a:rPr>
              <a:pPr/>
              <a:t>27</a:t>
            </a:fld>
            <a:endParaRPr lang="en-US" altLang="en-US">
              <a:latin typeface="Arial" charset="0"/>
            </a:endParaRPr>
          </a:p>
        </p:txBody>
      </p:sp>
      <p:sp>
        <p:nvSpPr>
          <p:cNvPr id="55299" name="Rectangle 2"/>
          <p:cNvSpPr>
            <a:spLocks noRo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98DC2EE0-6ED5-EA4B-8BCC-57EA02857F24}" type="slidenum">
              <a:rPr lang="en-US" altLang="en-US">
                <a:latin typeface="Arial" charset="0"/>
              </a:rPr>
              <a:pPr/>
              <a:t>28</a:t>
            </a:fld>
            <a:endParaRPr lang="en-US" altLang="en-US">
              <a:latin typeface="Arial" charset="0"/>
            </a:endParaRPr>
          </a:p>
        </p:txBody>
      </p:sp>
      <p:sp>
        <p:nvSpPr>
          <p:cNvPr id="56323" name="Rectangle 2"/>
          <p:cNvSpPr>
            <a:spLocks noRot="1" noChangeArrowheads="1" noTextEdit="1"/>
          </p:cNvSpPr>
          <p:nvPr>
            <p:ph type="sldImg"/>
          </p:nvPr>
        </p:nvSpPr>
        <p:spPr>
          <a:xfrm>
            <a:off x="381000" y="685800"/>
            <a:ext cx="6096000" cy="3429000"/>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75C3FE87-B649-4B4C-8ED0-73081D1AD47A}" type="slidenum">
              <a:rPr lang="en-US" altLang="en-US">
                <a:latin typeface="Arial" charset="0"/>
              </a:rPr>
              <a:pPr/>
              <a:t>29</a:t>
            </a:fld>
            <a:endParaRPr lang="en-US" altLang="en-US">
              <a:latin typeface="Arial" charset="0"/>
            </a:endParaRPr>
          </a:p>
        </p:txBody>
      </p:sp>
      <p:sp>
        <p:nvSpPr>
          <p:cNvPr id="57347" name="Rectangle 2"/>
          <p:cNvSpPr>
            <a:spLocks noRot="1" noChangeArrowheads="1" noTextEdit="1"/>
          </p:cNvSpPr>
          <p:nvPr>
            <p:ph type="sldImg"/>
          </p:nvPr>
        </p:nvSpPr>
        <p:spPr>
          <a:xfrm>
            <a:off x="381000" y="685800"/>
            <a:ext cx="6096000" cy="3429000"/>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3C4A23C8-85DC-4B4E-B5F7-44DD40E83BD7}" type="slidenum">
              <a:rPr lang="en-US" altLang="en-US">
                <a:latin typeface="Arial" charset="0"/>
              </a:rPr>
              <a:pPr/>
              <a:t>30</a:t>
            </a:fld>
            <a:endParaRPr lang="en-US" altLang="en-US">
              <a:latin typeface="Arial" charset="0"/>
            </a:endParaRPr>
          </a:p>
        </p:txBody>
      </p:sp>
      <p:sp>
        <p:nvSpPr>
          <p:cNvPr id="58371" name="Rectangle 2"/>
          <p:cNvSpPr>
            <a:spLocks noRot="1" noChangeArrowheads="1" noTextEdit="1"/>
          </p:cNvSpPr>
          <p:nvPr>
            <p:ph type="sldImg"/>
          </p:nvPr>
        </p:nvSpPr>
        <p:spPr>
          <a:xfrm>
            <a:off x="381000" y="685800"/>
            <a:ext cx="6096000" cy="342900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5E1489AD-DC5C-1740-A6FF-240537B9D84C}" type="slidenum">
              <a:rPr lang="en-US" altLang="en-US">
                <a:latin typeface="Arial" charset="0"/>
              </a:rPr>
              <a:pPr/>
              <a:t>31</a:t>
            </a:fld>
            <a:endParaRPr lang="en-US" altLang="en-US">
              <a:latin typeface="Arial" charset="0"/>
            </a:endParaRPr>
          </a:p>
        </p:txBody>
      </p:sp>
      <p:sp>
        <p:nvSpPr>
          <p:cNvPr id="59395" name="Rectangle 2"/>
          <p:cNvSpPr>
            <a:spLocks noRo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BD27AAA3-EDAB-404E-B61E-0EBD0EAD352F}" type="slidenum">
              <a:rPr lang="en-US" altLang="en-US">
                <a:latin typeface="Arial" charset="0"/>
              </a:rPr>
              <a:pPr/>
              <a:t>3</a:t>
            </a:fld>
            <a:endParaRPr lang="en-US" altLang="en-US">
              <a:latin typeface="Arial" charset="0"/>
            </a:endParaRPr>
          </a:p>
        </p:txBody>
      </p:sp>
      <p:sp>
        <p:nvSpPr>
          <p:cNvPr id="36867" name="Rectangle 2"/>
          <p:cNvSpPr>
            <a:spLocks noRo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446341B4-763B-B94F-BEFA-F08307BFEA16}" type="slidenum">
              <a:rPr lang="en-US" altLang="en-US">
                <a:latin typeface="Arial" charset="0"/>
              </a:rPr>
              <a:pPr/>
              <a:t>10</a:t>
            </a:fld>
            <a:endParaRPr lang="en-US" altLang="en-US">
              <a:latin typeface="Arial" charset="0"/>
            </a:endParaRPr>
          </a:p>
        </p:txBody>
      </p:sp>
      <p:sp>
        <p:nvSpPr>
          <p:cNvPr id="37891" name="Rectangle 2"/>
          <p:cNvSpPr>
            <a:spLocks noRot="1" noChangeArrowheads="1" noTextEdit="1"/>
          </p:cNvSpPr>
          <p:nvPr>
            <p:ph type="sldImg"/>
          </p:nvPr>
        </p:nvSpPr>
        <p:spPr>
          <a:xfrm>
            <a:off x="381000" y="685800"/>
            <a:ext cx="6096000" cy="3429000"/>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A7A0943B-052B-BC47-854C-E91B62050B0E}" type="slidenum">
              <a:rPr lang="en-US" altLang="en-US">
                <a:latin typeface="Arial" charset="0"/>
              </a:rPr>
              <a:pPr/>
              <a:t>11</a:t>
            </a:fld>
            <a:endParaRPr lang="en-US" altLang="en-US">
              <a:latin typeface="Arial" charset="0"/>
            </a:endParaRPr>
          </a:p>
        </p:txBody>
      </p:sp>
      <p:sp>
        <p:nvSpPr>
          <p:cNvPr id="38915" name="Rectangle 2"/>
          <p:cNvSpPr>
            <a:spLocks noRot="1" noChangeArrowheads="1" noTextEdit="1"/>
          </p:cNvSpPr>
          <p:nvPr>
            <p:ph type="sldImg"/>
          </p:nvPr>
        </p:nvSpPr>
        <p:spPr>
          <a:xfrm>
            <a:off x="381000" y="685800"/>
            <a:ext cx="6096000" cy="3429000"/>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6F917BD8-E90D-E947-9D7A-3C3AA1126612}" type="slidenum">
              <a:rPr lang="en-US" altLang="en-US">
                <a:latin typeface="Arial" charset="0"/>
              </a:rPr>
              <a:pPr/>
              <a:t>12</a:t>
            </a:fld>
            <a:endParaRPr lang="en-US" altLang="en-US">
              <a:latin typeface="Arial" charset="0"/>
            </a:endParaRPr>
          </a:p>
        </p:txBody>
      </p:sp>
      <p:sp>
        <p:nvSpPr>
          <p:cNvPr id="39939" name="Rectangle 2"/>
          <p:cNvSpPr>
            <a:spLocks noRot="1" noChangeArrowheads="1" noTextEdit="1"/>
          </p:cNvSpPr>
          <p:nvPr>
            <p:ph type="sldImg"/>
          </p:nvPr>
        </p:nvSpPr>
        <p:spPr>
          <a:xfrm>
            <a:off x="381000" y="685800"/>
            <a:ext cx="6096000" cy="3429000"/>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7D4DB280-1B12-6546-83B1-4313E4415E70}" type="slidenum">
              <a:rPr lang="en-US" altLang="en-US">
                <a:latin typeface="Arial" charset="0"/>
              </a:rPr>
              <a:pPr/>
              <a:t>13</a:t>
            </a:fld>
            <a:endParaRPr lang="en-US" altLang="en-US">
              <a:latin typeface="Arial" charset="0"/>
            </a:endParaRPr>
          </a:p>
        </p:txBody>
      </p:sp>
      <p:sp>
        <p:nvSpPr>
          <p:cNvPr id="40963" name="Rectangle 2"/>
          <p:cNvSpPr>
            <a:spLocks noRot="1" noChangeArrowheads="1" noTextEdit="1"/>
          </p:cNvSpPr>
          <p:nvPr>
            <p:ph type="sldImg"/>
          </p:nvPr>
        </p:nvSpPr>
        <p:spPr>
          <a:xfrm>
            <a:off x="381000" y="685800"/>
            <a:ext cx="6096000" cy="34290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9AE21177-E6DB-CF43-AACA-B617FFBC7763}" type="slidenum">
              <a:rPr lang="en-US" altLang="en-US">
                <a:latin typeface="Arial" charset="0"/>
              </a:rPr>
              <a:pPr/>
              <a:t>14</a:t>
            </a:fld>
            <a:endParaRPr lang="en-US" altLang="en-US">
              <a:latin typeface="Arial" charset="0"/>
            </a:endParaRPr>
          </a:p>
        </p:txBody>
      </p:sp>
      <p:sp>
        <p:nvSpPr>
          <p:cNvPr id="41987" name="Rectangle 2"/>
          <p:cNvSpPr>
            <a:spLocks noRo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E0AD6807-3F69-C147-BC10-AA0A3B0F0FC2}" type="slidenum">
              <a:rPr lang="en-US" altLang="en-US">
                <a:latin typeface="Arial" charset="0"/>
              </a:rPr>
              <a:pPr/>
              <a:t>15</a:t>
            </a:fld>
            <a:endParaRPr lang="en-US" altLang="en-US">
              <a:latin typeface="Arial" charset="0"/>
            </a:endParaRPr>
          </a:p>
        </p:txBody>
      </p:sp>
      <p:sp>
        <p:nvSpPr>
          <p:cNvPr id="43011" name="Rectangle 2"/>
          <p:cNvSpPr>
            <a:spLocks noRo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Slide Number Placeholder 5"/>
          <p:cNvSpPr>
            <a:spLocks noGrp="1"/>
          </p:cNvSpPr>
          <p:nvPr>
            <p:ph type="sldNum" sz="quarter" idx="10"/>
          </p:nvPr>
        </p:nvSpPr>
        <p:spPr>
          <a:ln/>
        </p:spPr>
        <p:txBody>
          <a:bodyPr/>
          <a:lstStyle>
            <a:lvl1pPr>
              <a:defRPr/>
            </a:lvl1pPr>
          </a:lstStyle>
          <a:p>
            <a:fld id="{631F6F43-9A05-7C46-A1EE-1521EB655387}" type="slidenum">
              <a:rPr lang="en-US" altLang="x-none"/>
              <a:pPr/>
              <a:t>‹#›</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71099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fld id="{CF7D3F64-8F87-BC4A-A15B-693E8AB14AD7}" type="slidenum">
              <a:rPr lang="en-US" altLang="x-none"/>
              <a:pPr/>
              <a:t>‹#›</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57472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fld id="{427B24E3-B138-5A48-9877-7925CC79186B}" type="slidenum">
              <a:rPr lang="en-US" altLang="x-none"/>
              <a:pPr/>
              <a:t>‹#›</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777869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fld id="{10463D12-8AA4-7542-B3EE-E740D51F9C33}" type="slidenum">
              <a:rPr lang="en-US" altLang="x-none"/>
              <a:pPr/>
              <a:t>‹#›</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01499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fld id="{A33E80C7-61C2-0249-ADD2-853EEFF0AD8A}" type="slidenum">
              <a:rPr lang="en-US" altLang="x-none"/>
              <a:pPr/>
              <a:t>‹#›</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53828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a:ln/>
        </p:spPr>
        <p:txBody>
          <a:bodyPr/>
          <a:lstStyle>
            <a:lvl1pPr>
              <a:defRPr/>
            </a:lvl1pPr>
          </a:lstStyle>
          <a:p>
            <a:fld id="{FC7EF841-D038-8042-BE4E-E9D97582A707}" type="slidenum">
              <a:rPr lang="en-US" altLang="x-none"/>
              <a:pPr/>
              <a:t>‹#›</a:t>
            </a:fld>
            <a:endParaRPr lang="en-US" altLang="x-none"/>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47299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a:ln/>
        </p:spPr>
        <p:txBody>
          <a:bodyPr/>
          <a:lstStyle>
            <a:lvl1pPr>
              <a:defRPr/>
            </a:lvl1pPr>
          </a:lstStyle>
          <a:p>
            <a:fld id="{5B887392-1AB2-C046-9144-7E208717CE33}" type="slidenum">
              <a:rPr lang="en-US" altLang="x-none"/>
              <a:pPr/>
              <a:t>‹#›</a:t>
            </a:fld>
            <a:endParaRPr lang="en-US" altLang="x-none"/>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73644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a:ln/>
        </p:spPr>
        <p:txBody>
          <a:bodyPr/>
          <a:lstStyle>
            <a:lvl1pPr>
              <a:defRPr/>
            </a:lvl1pPr>
          </a:lstStyle>
          <a:p>
            <a:fld id="{E7E304C5-8275-624D-AA17-B51577AA2010}" type="slidenum">
              <a:rPr lang="en-US" altLang="x-none"/>
              <a:pPr/>
              <a:t>‹#›</a:t>
            </a:fld>
            <a:endParaRPr lang="en-US" altLang="x-none"/>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5021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fld id="{A3CC27DD-7C5B-264B-A433-AB526388E9C8}" type="slidenum">
              <a:rPr lang="en-US" altLang="x-none"/>
              <a:pPr/>
              <a:t>‹#›</a:t>
            </a:fld>
            <a:endParaRPr lang="en-US" altLang="x-none"/>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809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4"/>
          </p:nvPr>
        </p:nvSpPr>
        <p:spPr>
          <a:ln/>
        </p:spPr>
        <p:txBody>
          <a:bodyPr/>
          <a:lstStyle>
            <a:lvl1pPr>
              <a:defRPr/>
            </a:lvl1pPr>
          </a:lstStyle>
          <a:p>
            <a:fld id="{5090C46B-C8CD-3940-AD38-A67083D68A83}" type="slidenum">
              <a:rPr lang="en-US" altLang="x-none"/>
              <a:pPr/>
              <a:t>‹#›</a:t>
            </a:fld>
            <a:endParaRPr lang="en-US" altLang="x-none"/>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Date Placeholder 3"/>
          <p:cNvSpPr>
            <a:spLocks noGrp="1"/>
          </p:cNvSpPr>
          <p:nvPr>
            <p:ph type="dt" sz="half" idx="16"/>
          </p:nvPr>
        </p:nvSpPr>
        <p:spPr/>
        <p:txBody>
          <a:bodyPr/>
          <a:lstStyle>
            <a:lvl1pPr>
              <a:defRPr/>
            </a:lvl1pPr>
          </a:lstStyle>
          <a:p>
            <a:pPr>
              <a:defRPr/>
            </a:pPr>
            <a:endParaRPr lang="en-US"/>
          </a:p>
        </p:txBody>
      </p:sp>
    </p:spTree>
    <p:extLst>
      <p:ext uri="{BB962C8B-B14F-4D97-AF65-F5344CB8AC3E}">
        <p14:creationId xmlns:p14="http://schemas.microsoft.com/office/powerpoint/2010/main" val="191085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a:ln/>
        </p:spPr>
        <p:txBody>
          <a:bodyPr/>
          <a:lstStyle>
            <a:lvl1pPr>
              <a:defRPr/>
            </a:lvl1pPr>
          </a:lstStyle>
          <a:p>
            <a:fld id="{CEBC65D1-4168-BB40-9FA0-08A2270FB887}" type="slidenum">
              <a:rPr lang="en-US" altLang="x-none"/>
              <a:pPr/>
              <a:t>‹#›</a:t>
            </a:fld>
            <a:endParaRPr lang="en-US" altLang="x-none"/>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360443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609600" y="1600200"/>
            <a:ext cx="1016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Slide Number Placeholder 5"/>
          <p:cNvSpPr>
            <a:spLocks noGrp="1"/>
          </p:cNvSpPr>
          <p:nvPr>
            <p:ph type="sldNum" sz="quarter" idx="4"/>
          </p:nvPr>
        </p:nvSpPr>
        <p:spPr>
          <a:xfrm>
            <a:off x="11374967" y="5648326"/>
            <a:ext cx="732367" cy="396875"/>
          </a:xfrm>
          <a:prstGeom prst="bracketPair">
            <a:avLst>
              <a:gd name="adj" fmla="val 17949"/>
            </a:avLst>
          </a:prstGeom>
          <a:ln w="19050">
            <a:solidFill>
              <a:srgbClr val="FFFFFF"/>
            </a:solidFill>
          </a:ln>
        </p:spPr>
        <p:txBody>
          <a:bodyPr vert="horz" wrap="square" lIns="0" tIns="0" rIns="0" bIns="0" numCol="1" anchor="ctr" anchorCtr="0" compatLnSpc="1">
            <a:prstTxWarp prst="textNoShape">
              <a:avLst/>
            </a:prstTxWarp>
          </a:bodyPr>
          <a:lstStyle>
            <a:lvl1pPr algn="ctr">
              <a:defRPr>
                <a:solidFill>
                  <a:srgbClr val="FFFFFF"/>
                </a:solidFill>
              </a:defRPr>
            </a:lvl1pPr>
          </a:lstStyle>
          <a:p>
            <a:fld id="{7C883ECD-093D-9645-A804-C954C6E8D33A}" type="slidenum">
              <a:rPr lang="en-US" altLang="x-none"/>
              <a:pPr/>
              <a:t>‹#›</a:t>
            </a:fld>
            <a:endParaRPr lang="en-US" altLang="x-none"/>
          </a:p>
        </p:txBody>
      </p:sp>
      <p:sp>
        <p:nvSpPr>
          <p:cNvPr id="5" name="Footer Placeholder 4"/>
          <p:cNvSpPr>
            <a:spLocks noGrp="1"/>
          </p:cNvSpPr>
          <p:nvPr>
            <p:ph type="ftr" sz="quarter" idx="3"/>
          </p:nvPr>
        </p:nvSpPr>
        <p:spPr>
          <a:xfrm rot="16200000">
            <a:off x="10511103" y="3988066"/>
            <a:ext cx="2366963" cy="486833"/>
          </a:xfrm>
          <a:prstGeom prst="rect">
            <a:avLst/>
          </a:prstGeom>
        </p:spPr>
        <p:txBody>
          <a:bodyPr vert="horz" lIns="91440" tIns="45720" rIns="91440" bIns="45720" rtlCol="0" anchor="ctr"/>
          <a:lstStyle>
            <a:lvl1pPr algn="r">
              <a:defRPr sz="1200">
                <a:solidFill>
                  <a:schemeClr val="bg2"/>
                </a:solidFill>
                <a:latin typeface="Verdana" pitchFamily="34" charset="0"/>
              </a:defRPr>
            </a:lvl1pPr>
          </a:lstStyle>
          <a:p>
            <a:pPr>
              <a:defRPr/>
            </a:pPr>
            <a:endParaRPr lang="en-US"/>
          </a:p>
        </p:txBody>
      </p:sp>
      <p:sp>
        <p:nvSpPr>
          <p:cNvPr id="4" name="Date Placeholder 3"/>
          <p:cNvSpPr>
            <a:spLocks noGrp="1"/>
          </p:cNvSpPr>
          <p:nvPr>
            <p:ph type="dt" sz="half" idx="2"/>
          </p:nvPr>
        </p:nvSpPr>
        <p:spPr>
          <a:xfrm rot="16200000">
            <a:off x="10475384" y="1585384"/>
            <a:ext cx="2438400" cy="486833"/>
          </a:xfrm>
          <a:prstGeom prst="rect">
            <a:avLst/>
          </a:prstGeom>
        </p:spPr>
        <p:txBody>
          <a:bodyPr vert="horz" lIns="91440" tIns="45720" rIns="91440" bIns="45720" rtlCol="0" anchor="ctr"/>
          <a:lstStyle>
            <a:lvl1pPr algn="l">
              <a:defRPr sz="1200">
                <a:solidFill>
                  <a:schemeClr val="bg2"/>
                </a:solidFill>
                <a:latin typeface="Verdana" pitchFamily="34"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rtl="0" eaLnBrk="0" fontAlgn="base" hangingPunct="0">
        <a:spcBef>
          <a:spcPct val="0"/>
        </a:spcBef>
        <a:spcAft>
          <a:spcPct val="0"/>
        </a:spcAft>
        <a:defRPr sz="4600" kern="1200" spc="-100">
          <a:solidFill>
            <a:schemeClr val="tx2"/>
          </a:solidFill>
          <a:latin typeface="+mj-lt"/>
          <a:ea typeface="+mj-ea"/>
          <a:cs typeface="+mj-cs"/>
        </a:defRPr>
      </a:lvl1pPr>
      <a:lvl2pPr algn="l" rtl="0" eaLnBrk="0" fontAlgn="base" hangingPunct="0">
        <a:spcBef>
          <a:spcPct val="0"/>
        </a:spcBef>
        <a:spcAft>
          <a:spcPct val="0"/>
        </a:spcAft>
        <a:defRPr sz="4600">
          <a:solidFill>
            <a:schemeClr val="tx2"/>
          </a:solidFill>
          <a:latin typeface="Cambria" pitchFamily="18" charset="0"/>
        </a:defRPr>
      </a:lvl2pPr>
      <a:lvl3pPr algn="l" rtl="0" eaLnBrk="0" fontAlgn="base" hangingPunct="0">
        <a:spcBef>
          <a:spcPct val="0"/>
        </a:spcBef>
        <a:spcAft>
          <a:spcPct val="0"/>
        </a:spcAft>
        <a:defRPr sz="4600">
          <a:solidFill>
            <a:schemeClr val="tx2"/>
          </a:solidFill>
          <a:latin typeface="Cambria" pitchFamily="18" charset="0"/>
        </a:defRPr>
      </a:lvl3pPr>
      <a:lvl4pPr algn="l" rtl="0" eaLnBrk="0" fontAlgn="base" hangingPunct="0">
        <a:spcBef>
          <a:spcPct val="0"/>
        </a:spcBef>
        <a:spcAft>
          <a:spcPct val="0"/>
        </a:spcAft>
        <a:defRPr sz="4600">
          <a:solidFill>
            <a:schemeClr val="tx2"/>
          </a:solidFill>
          <a:latin typeface="Cambria" pitchFamily="18" charset="0"/>
        </a:defRPr>
      </a:lvl4pPr>
      <a:lvl5pPr algn="l" rtl="0" eaLnBrk="0" fontAlgn="base" hangingPunct="0">
        <a:spcBef>
          <a:spcPct val="0"/>
        </a:spcBef>
        <a:spcAft>
          <a:spcPct val="0"/>
        </a:spcAft>
        <a:defRPr sz="4600">
          <a:solidFill>
            <a:schemeClr val="tx2"/>
          </a:solidFill>
          <a:latin typeface="Cambria" pitchFamily="18" charset="0"/>
        </a:defRPr>
      </a:lvl5pPr>
      <a:lvl6pPr marL="457200" algn="l" rtl="0" fontAlgn="base">
        <a:spcBef>
          <a:spcPct val="0"/>
        </a:spcBef>
        <a:spcAft>
          <a:spcPct val="0"/>
        </a:spcAft>
        <a:defRPr sz="4600">
          <a:solidFill>
            <a:schemeClr val="tx2"/>
          </a:solidFill>
          <a:latin typeface="Cambria" pitchFamily="18" charset="0"/>
        </a:defRPr>
      </a:lvl6pPr>
      <a:lvl7pPr marL="914400" algn="l" rtl="0" fontAlgn="base">
        <a:spcBef>
          <a:spcPct val="0"/>
        </a:spcBef>
        <a:spcAft>
          <a:spcPct val="0"/>
        </a:spcAft>
        <a:defRPr sz="4600">
          <a:solidFill>
            <a:schemeClr val="tx2"/>
          </a:solidFill>
          <a:latin typeface="Cambria" pitchFamily="18" charset="0"/>
        </a:defRPr>
      </a:lvl7pPr>
      <a:lvl8pPr marL="1371600" algn="l" rtl="0" fontAlgn="base">
        <a:spcBef>
          <a:spcPct val="0"/>
        </a:spcBef>
        <a:spcAft>
          <a:spcPct val="0"/>
        </a:spcAft>
        <a:defRPr sz="4600">
          <a:solidFill>
            <a:schemeClr val="tx2"/>
          </a:solidFill>
          <a:latin typeface="Cambria" pitchFamily="18" charset="0"/>
        </a:defRPr>
      </a:lvl8pPr>
      <a:lvl9pPr marL="1828800" algn="l" rtl="0" fontAlgn="base">
        <a:spcBef>
          <a:spcPct val="0"/>
        </a:spcBef>
        <a:spcAft>
          <a:spcPct val="0"/>
        </a:spcAft>
        <a:defRPr sz="4600">
          <a:solidFill>
            <a:schemeClr val="tx2"/>
          </a:solidFill>
          <a:latin typeface="Cambria" pitchFamily="18" charset="0"/>
        </a:defRPr>
      </a:lvl9pPr>
    </p:titleStyle>
    <p:body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D2CB6C"/>
        </a:buClr>
        <a:buFont typeface="Arial" charset="0"/>
        <a:buChar char="•"/>
        <a:defRPr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95A39D"/>
        </a:buClr>
        <a:buFont typeface="Arial"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C89F5D"/>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www.infoplease.com/timelines/banking.html" TargetMode="External"/><Relationship Id="rId4" Type="http://schemas.openxmlformats.org/officeDocument/2006/relationships/hyperlink" Target="http://www.factmonster.com/ipka/A0801059.html" TargetMode="Externa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52600"/>
            <a:ext cx="8153400" cy="5105400"/>
          </a:xfrm>
        </p:spPr>
        <p:txBody>
          <a:bodyPr/>
          <a:lstStyle/>
          <a:p>
            <a:pPr marL="685800" indent="-685800" eaLnBrk="1" hangingPunct="1">
              <a:defRPr/>
            </a:pPr>
            <a:r>
              <a:rPr lang="en-US" sz="2400" b="1" dirty="0">
                <a:solidFill>
                  <a:schemeClr val="tx1"/>
                </a:solidFill>
              </a:rPr>
              <a:t>Learning Objectives:</a:t>
            </a:r>
          </a:p>
          <a:p>
            <a:pPr eaLnBrk="1" hangingPunct="1">
              <a:defRPr/>
            </a:pPr>
            <a:r>
              <a:rPr lang="en-US" dirty="0" smtClean="0">
                <a:solidFill>
                  <a:schemeClr val="tx1"/>
                </a:solidFill>
              </a:rPr>
              <a:t>After the completion of this Module you will be able to:</a:t>
            </a:r>
          </a:p>
          <a:p>
            <a:pPr marL="457200" indent="-457200" eaLnBrk="1" hangingPunct="1">
              <a:buFont typeface="Arial" charset="0"/>
              <a:buAutoNum type="arabicPeriod"/>
              <a:defRPr/>
            </a:pPr>
            <a:r>
              <a:rPr lang="en-US" dirty="0" smtClean="0">
                <a:solidFill>
                  <a:schemeClr val="tx1"/>
                </a:solidFill>
              </a:rPr>
              <a:t>Describe the role of banking in the nation’s economy</a:t>
            </a:r>
          </a:p>
          <a:p>
            <a:pPr marL="457200" indent="-457200" eaLnBrk="1" hangingPunct="1">
              <a:buFont typeface="Arial" charset="0"/>
              <a:buAutoNum type="arabicPeriod"/>
              <a:defRPr/>
            </a:pPr>
            <a:endParaRPr lang="en-US" dirty="0" smtClean="0">
              <a:solidFill>
                <a:schemeClr val="tx1"/>
              </a:solidFill>
            </a:endParaRPr>
          </a:p>
          <a:p>
            <a:pPr marL="457200" indent="-457200" eaLnBrk="1" hangingPunct="1">
              <a:buFont typeface="Arial" charset="0"/>
              <a:buAutoNum type="arabicPeriod"/>
              <a:defRPr/>
            </a:pPr>
            <a:r>
              <a:rPr lang="en-US" dirty="0" smtClean="0">
                <a:solidFill>
                  <a:schemeClr val="tx1"/>
                </a:solidFill>
              </a:rPr>
              <a:t>Describe the roles and duties of the Federal Reserve system</a:t>
            </a:r>
          </a:p>
          <a:p>
            <a:pPr eaLnBrk="1" hangingPunct="1">
              <a:defRPr/>
            </a:pPr>
            <a:endParaRPr lang="en-US" dirty="0" smtClean="0">
              <a:solidFill>
                <a:schemeClr val="tx1"/>
              </a:solidFill>
            </a:endParaRPr>
          </a:p>
          <a:p>
            <a:pPr marL="457200" indent="-457200" eaLnBrk="1" hangingPunct="1">
              <a:buFont typeface="Arial" charset="0"/>
              <a:buAutoNum type="arabicPeriod"/>
              <a:defRPr/>
            </a:pPr>
            <a:r>
              <a:rPr lang="en-US" dirty="0" smtClean="0">
                <a:solidFill>
                  <a:schemeClr val="tx1"/>
                </a:solidFill>
              </a:rPr>
              <a:t>Identify bank regulators and major bank regulations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11267" name="Rectangle 2"/>
          <p:cNvSpPr>
            <a:spLocks noGrp="1" noChangeArrowheads="1"/>
          </p:cNvSpPr>
          <p:nvPr>
            <p:ph type="subTitle" idx="1"/>
          </p:nvPr>
        </p:nvSpPr>
        <p:spPr>
          <a:xfrm>
            <a:off x="1752600" y="1752600"/>
            <a:ext cx="8153400" cy="5105400"/>
          </a:xfrm>
        </p:spPr>
        <p:txBody>
          <a:bodyPr/>
          <a:lstStyle/>
          <a:p>
            <a:pPr marL="685800" indent="-685800" eaLnBrk="1" hangingPunct="1"/>
            <a:r>
              <a:rPr lang="en-US" altLang="en-US" sz="2800" b="1">
                <a:solidFill>
                  <a:schemeClr val="tx1"/>
                </a:solidFill>
              </a:rPr>
              <a:t>The Economy and the Banking System:</a:t>
            </a:r>
          </a:p>
          <a:p>
            <a:pPr marL="685800" indent="-685800" eaLnBrk="1" hangingPunct="1">
              <a:buFontTx/>
              <a:buChar char="-"/>
            </a:pPr>
            <a:r>
              <a:rPr lang="en-US" altLang="en-US" b="1">
                <a:solidFill>
                  <a:schemeClr val="tx1"/>
                </a:solidFill>
              </a:rPr>
              <a:t>Additional Readings:</a:t>
            </a:r>
          </a:p>
          <a:p>
            <a:pPr marL="685800" indent="-685800" eaLnBrk="1" hangingPunct="1">
              <a:buFontTx/>
              <a:buChar char="-"/>
            </a:pPr>
            <a:r>
              <a:rPr lang="en-US" altLang="en-US" b="1">
                <a:solidFill>
                  <a:schemeClr val="tx1"/>
                </a:solidFill>
              </a:rPr>
              <a:t>Banking in the United States: Timeline</a:t>
            </a:r>
          </a:p>
          <a:p>
            <a:pPr marL="685800" indent="-685800" eaLnBrk="1" hangingPunct="1">
              <a:buFontTx/>
              <a:buChar char="-"/>
            </a:pPr>
            <a:r>
              <a:rPr lang="en-US" altLang="en-US" b="1">
                <a:solidFill>
                  <a:schemeClr val="tx1"/>
                </a:solidFill>
                <a:hlinkClick r:id="rId3"/>
              </a:rPr>
              <a:t>http://www.infoplease.com/timelines/banking.html</a:t>
            </a:r>
            <a:endParaRPr lang="en-US" altLang="en-US" b="1">
              <a:solidFill>
                <a:schemeClr val="tx1"/>
              </a:solidFill>
            </a:endParaRPr>
          </a:p>
          <a:p>
            <a:pPr marL="685800" indent="-685800" eaLnBrk="1" hangingPunct="1">
              <a:buFontTx/>
              <a:buChar char="-"/>
            </a:pPr>
            <a:endParaRPr lang="en-US" altLang="en-US" b="1">
              <a:solidFill>
                <a:schemeClr val="tx1"/>
              </a:solidFill>
            </a:endParaRPr>
          </a:p>
          <a:p>
            <a:pPr marL="685800" indent="-685800" eaLnBrk="1" hangingPunct="1">
              <a:buFontTx/>
              <a:buChar char="-"/>
            </a:pPr>
            <a:r>
              <a:rPr lang="en-US" altLang="en-US" b="1">
                <a:solidFill>
                  <a:schemeClr val="tx1"/>
                </a:solidFill>
                <a:hlinkClick r:id="rId4"/>
              </a:rPr>
              <a:t>http://www.factmonster.com/ipka/A0801059.html</a:t>
            </a:r>
            <a:endParaRPr lang="en-US" altLang="en-US" b="1">
              <a:solidFill>
                <a:schemeClr val="tx1"/>
              </a:solidFill>
            </a:endParaRPr>
          </a:p>
          <a:p>
            <a:pPr marL="685800" indent="-685800" eaLnBrk="1" hangingPunct="1">
              <a:buFontTx/>
              <a:buChar char="-"/>
            </a:pPr>
            <a:endParaRPr lang="en-US" altLang="en-US" b="1">
              <a:solidFill>
                <a:schemeClr val="tx1"/>
              </a:solidFill>
            </a:endParaRPr>
          </a:p>
          <a:p>
            <a:pPr marL="685800" indent="-685800" eaLnBrk="1" hangingPunct="1">
              <a:buFontTx/>
              <a:buChar char="-"/>
            </a:pPr>
            <a:endParaRPr lang="en-US" altLang="en-US" b="1">
              <a:solidFill>
                <a:schemeClr val="tx1"/>
              </a:solidFill>
            </a:endParaRPr>
          </a:p>
          <a:p>
            <a:pPr marL="685800" indent="-685800" eaLnBrk="1" hangingPunct="1">
              <a:buFontTx/>
              <a:buChar char="-"/>
            </a:pPr>
            <a:endParaRPr lang="en-US" altLang="en-US">
              <a:solidFill>
                <a:schemeClr val="tx1"/>
              </a:solidFill>
            </a:endParaRPr>
          </a:p>
          <a:p>
            <a:pPr marL="685800" indent="-685800" eaLnBrk="1" hangingPunct="1">
              <a:buFontTx/>
              <a:buChar char="-"/>
            </a:pPr>
            <a:endParaRPr lang="en-US" altLang="en-US">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52600"/>
            <a:ext cx="8153400" cy="5105400"/>
          </a:xfrm>
        </p:spPr>
        <p:txBody>
          <a:bodyPr/>
          <a:lstStyle/>
          <a:p>
            <a:pPr marL="685800" indent="-685800" eaLnBrk="1" hangingPunct="1">
              <a:defRPr/>
            </a:pPr>
            <a:r>
              <a:rPr lang="en-US" sz="2800" b="1" dirty="0">
                <a:solidFill>
                  <a:schemeClr val="tx1"/>
                </a:solidFill>
              </a:rPr>
              <a:t>The Banking System and Regulation:</a:t>
            </a:r>
          </a:p>
          <a:p>
            <a:pPr eaLnBrk="1" hangingPunct="1">
              <a:defRPr/>
            </a:pPr>
            <a:r>
              <a:rPr lang="en-US" b="1" dirty="0" smtClean="0">
                <a:solidFill>
                  <a:schemeClr val="tx1"/>
                </a:solidFill>
              </a:rPr>
              <a:t>Gramm-Leach-</a:t>
            </a:r>
            <a:r>
              <a:rPr lang="en-US" b="1" dirty="0" err="1" smtClean="0">
                <a:solidFill>
                  <a:schemeClr val="tx1"/>
                </a:solidFill>
              </a:rPr>
              <a:t>Biley</a:t>
            </a:r>
            <a:r>
              <a:rPr lang="en-US" b="1" dirty="0" smtClean="0">
                <a:solidFill>
                  <a:schemeClr val="tx1"/>
                </a:solidFill>
              </a:rPr>
              <a:t> Act (GLBA)</a:t>
            </a:r>
          </a:p>
          <a:p>
            <a:pPr marL="342900" indent="-342900" eaLnBrk="1" hangingPunct="1">
              <a:buFontTx/>
              <a:buChar char="-"/>
              <a:defRPr/>
            </a:pPr>
            <a:r>
              <a:rPr lang="en-US" dirty="0" smtClean="0">
                <a:solidFill>
                  <a:schemeClr val="tx1"/>
                </a:solidFill>
              </a:rPr>
              <a:t>Enacted in 1999 provided a complete evolution to the financial service industry since the Great Depression.</a:t>
            </a:r>
          </a:p>
          <a:p>
            <a:pPr marL="342900" indent="-342900" eaLnBrk="1" hangingPunct="1">
              <a:buFontTx/>
              <a:buChar char="-"/>
              <a:defRPr/>
            </a:pPr>
            <a:r>
              <a:rPr lang="en-US" dirty="0" smtClean="0">
                <a:solidFill>
                  <a:schemeClr val="tx1"/>
                </a:solidFill>
              </a:rPr>
              <a:t>It is called the Financial Services Modernization Act of 1999</a:t>
            </a:r>
          </a:p>
          <a:p>
            <a:pPr marL="342900" indent="-342900" eaLnBrk="1" hangingPunct="1">
              <a:buFontTx/>
              <a:buChar char="-"/>
              <a:defRPr/>
            </a:pPr>
            <a:r>
              <a:rPr lang="en-US" dirty="0" smtClean="0">
                <a:solidFill>
                  <a:schemeClr val="tx1"/>
                </a:solidFill>
              </a:rPr>
              <a:t>The law repeal key provisions of the Banking Act (Glass </a:t>
            </a:r>
            <a:r>
              <a:rPr lang="en-US" dirty="0" err="1" smtClean="0">
                <a:solidFill>
                  <a:schemeClr val="tx1"/>
                </a:solidFill>
              </a:rPr>
              <a:t>Steagall</a:t>
            </a:r>
            <a:r>
              <a:rPr lang="en-US" dirty="0" smtClean="0">
                <a:solidFill>
                  <a:schemeClr val="tx1"/>
                </a:solidFill>
              </a:rPr>
              <a:t> Act) of 1933.</a:t>
            </a:r>
          </a:p>
          <a:p>
            <a:pPr marL="342900" indent="-342900" eaLnBrk="1" hangingPunct="1">
              <a:buFontTx/>
              <a:buChar char="-"/>
              <a:defRPr/>
            </a:pPr>
            <a:r>
              <a:rPr lang="en-US" dirty="0" smtClean="0">
                <a:solidFill>
                  <a:schemeClr val="tx1"/>
                </a:solidFill>
              </a:rPr>
              <a:t>The regulation provided banks the resources to compete with security firms and insurance companies. With the enactment of the law banks can now provide full complement of financial services, including loans, deposits, insurance and mutual funds.</a:t>
            </a: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52600"/>
            <a:ext cx="8153400" cy="5105400"/>
          </a:xfrm>
        </p:spPr>
        <p:txBody>
          <a:bodyPr/>
          <a:lstStyle/>
          <a:p>
            <a:pPr marL="685800" indent="-685800" eaLnBrk="1" hangingPunct="1">
              <a:defRPr/>
            </a:pPr>
            <a:r>
              <a:rPr lang="en-US" sz="2800" b="1" dirty="0">
                <a:solidFill>
                  <a:schemeClr val="tx1"/>
                </a:solidFill>
              </a:rPr>
              <a:t>The Banking System and Regulation:</a:t>
            </a:r>
          </a:p>
          <a:p>
            <a:pPr eaLnBrk="1" hangingPunct="1">
              <a:defRPr/>
            </a:pPr>
            <a:r>
              <a:rPr lang="en-US" b="1" dirty="0" smtClean="0">
                <a:solidFill>
                  <a:schemeClr val="tx1"/>
                </a:solidFill>
              </a:rPr>
              <a:t>Gramm-Leach-Bliley Act (GLBA)</a:t>
            </a:r>
          </a:p>
          <a:p>
            <a:pPr marL="342900" indent="-342900" eaLnBrk="1" hangingPunct="1">
              <a:buFontTx/>
              <a:buChar char="-"/>
              <a:defRPr/>
            </a:pPr>
            <a:r>
              <a:rPr lang="en-US" dirty="0" smtClean="0">
                <a:solidFill>
                  <a:schemeClr val="tx1"/>
                </a:solidFill>
              </a:rPr>
              <a:t>Through the elimination of constraints, banks became leaders in the application of technological advances including mobile devices, growth of internet to improve communication and provide financial services.</a:t>
            </a:r>
          </a:p>
          <a:p>
            <a:pPr marL="342900" indent="-342900" eaLnBrk="1" hangingPunct="1">
              <a:buFontTx/>
              <a:buChar char="-"/>
              <a:defRPr/>
            </a:pPr>
            <a:r>
              <a:rPr lang="en-US" dirty="0" smtClean="0">
                <a:solidFill>
                  <a:schemeClr val="tx1"/>
                </a:solidFill>
              </a:rPr>
              <a:t>With the GLBA the following activities were allowed:</a:t>
            </a:r>
          </a:p>
          <a:p>
            <a:pPr marL="342900" indent="-342900" eaLnBrk="1" hangingPunct="1">
              <a:buFontTx/>
              <a:buChar char="-"/>
              <a:defRPr/>
            </a:pPr>
            <a:r>
              <a:rPr lang="en-US" dirty="0" smtClean="0">
                <a:solidFill>
                  <a:schemeClr val="tx1"/>
                </a:solidFill>
              </a:rPr>
              <a:t>1. Lending, exchanging, transferring and investing for others;</a:t>
            </a:r>
          </a:p>
          <a:p>
            <a:pPr marL="342900" indent="-342900" eaLnBrk="1" hangingPunct="1">
              <a:buFontTx/>
              <a:buChar char="-"/>
              <a:defRPr/>
            </a:pPr>
            <a:r>
              <a:rPr lang="en-US" dirty="0" smtClean="0">
                <a:solidFill>
                  <a:schemeClr val="tx1"/>
                </a:solidFill>
              </a:rPr>
              <a:t>2. Safeguarding money and securities for others;</a:t>
            </a:r>
          </a:p>
          <a:p>
            <a:pPr marL="342900" indent="-342900" eaLnBrk="1" hangingPunct="1">
              <a:buFontTx/>
              <a:buChar char="-"/>
              <a:defRPr/>
            </a:pPr>
            <a:r>
              <a:rPr lang="en-US" dirty="0" smtClean="0">
                <a:solidFill>
                  <a:schemeClr val="tx1"/>
                </a:solidFill>
              </a:rPr>
              <a:t>3. Underwriting and selling insurance</a:t>
            </a:r>
          </a:p>
          <a:p>
            <a:pPr marL="342900" indent="-342900" eaLnBrk="1" hangingPunct="1">
              <a:buFontTx/>
              <a:buChar char="-"/>
              <a:defRPr/>
            </a:pPr>
            <a:r>
              <a:rPr lang="en-US" dirty="0" smtClean="0">
                <a:solidFill>
                  <a:schemeClr val="tx1"/>
                </a:solidFill>
              </a:rPr>
              <a:t>4. Investment or economic advisory services</a:t>
            </a:r>
          </a:p>
          <a:p>
            <a:pPr marL="342900" indent="-342900" eaLnBrk="1" hangingPunct="1">
              <a:buFontTx/>
              <a:buChar char="-"/>
              <a:defRPr/>
            </a:pPr>
            <a:r>
              <a:rPr lang="en-US" dirty="0" smtClean="0">
                <a:solidFill>
                  <a:schemeClr val="tx1"/>
                </a:solidFill>
              </a:rPr>
              <a:t>5. Securitization</a:t>
            </a:r>
          </a:p>
          <a:p>
            <a:pPr marL="342900" indent="-342900" eaLnBrk="1" hangingPunct="1">
              <a:buFontTx/>
              <a:buChar char="-"/>
              <a:defRPr/>
            </a:pPr>
            <a:r>
              <a:rPr lang="en-US" dirty="0" smtClean="0">
                <a:solidFill>
                  <a:schemeClr val="tx1"/>
                </a:solidFill>
              </a:rPr>
              <a:t>6. Securities underwriting and dealer activities</a:t>
            </a: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52600"/>
            <a:ext cx="8153400" cy="5105400"/>
          </a:xfrm>
        </p:spPr>
        <p:txBody>
          <a:bodyPr/>
          <a:lstStyle/>
          <a:p>
            <a:pPr marL="685800" indent="-685800" eaLnBrk="1" hangingPunct="1">
              <a:defRPr/>
            </a:pPr>
            <a:r>
              <a:rPr lang="en-US" sz="2800" b="1" dirty="0">
                <a:solidFill>
                  <a:schemeClr val="tx1"/>
                </a:solidFill>
              </a:rPr>
              <a:t>The Banking System and Regulation:</a:t>
            </a:r>
          </a:p>
          <a:p>
            <a:pPr eaLnBrk="1" hangingPunct="1">
              <a:defRPr/>
            </a:pPr>
            <a:r>
              <a:rPr lang="en-US" b="1" dirty="0" smtClean="0">
                <a:solidFill>
                  <a:schemeClr val="tx1"/>
                </a:solidFill>
              </a:rPr>
              <a:t>Gramm-Leach-Bliley Act (GLBA)</a:t>
            </a:r>
          </a:p>
          <a:p>
            <a:pPr marL="342900" indent="-342900" eaLnBrk="1" hangingPunct="1">
              <a:buFontTx/>
              <a:buChar char="-"/>
              <a:defRPr/>
            </a:pPr>
            <a:r>
              <a:rPr lang="en-US" dirty="0" smtClean="0">
                <a:solidFill>
                  <a:schemeClr val="tx1"/>
                </a:solidFill>
              </a:rPr>
              <a:t>With the GLBA the following activities were allowed:</a:t>
            </a:r>
          </a:p>
          <a:p>
            <a:pPr marL="342900" indent="-342900" eaLnBrk="1" hangingPunct="1">
              <a:buFontTx/>
              <a:buChar char="-"/>
              <a:defRPr/>
            </a:pPr>
            <a:r>
              <a:rPr lang="en-US" dirty="0" smtClean="0">
                <a:solidFill>
                  <a:schemeClr val="tx1"/>
                </a:solidFill>
              </a:rPr>
              <a:t>7. Merchant banking and equity investment activities</a:t>
            </a:r>
          </a:p>
          <a:p>
            <a:pPr marL="342900" indent="-342900" eaLnBrk="1" hangingPunct="1">
              <a:buFontTx/>
              <a:buChar char="-"/>
              <a:defRPr/>
            </a:pPr>
            <a:r>
              <a:rPr lang="en-US" dirty="0" smtClean="0">
                <a:solidFill>
                  <a:schemeClr val="tx1"/>
                </a:solidFill>
              </a:rPr>
              <a:t>8. Products offered overseas including travel related services</a:t>
            </a:r>
          </a:p>
          <a:p>
            <a:pPr marL="342900" indent="-342900" eaLnBrk="1" hangingPunct="1">
              <a:buFontTx/>
              <a:buChar char="-"/>
              <a:defRPr/>
            </a:pPr>
            <a:r>
              <a:rPr lang="en-US" dirty="0" smtClean="0">
                <a:solidFill>
                  <a:schemeClr val="tx1"/>
                </a:solidFill>
              </a:rPr>
              <a:t>In order to facilitate these new activities the law allowed for the creation of holding companies and financial subsidiaries</a:t>
            </a:r>
          </a:p>
          <a:p>
            <a:pPr marL="342900" indent="-342900" eaLnBrk="1" hangingPunct="1">
              <a:buFontTx/>
              <a:buChar char="-"/>
              <a:defRPr/>
            </a:pPr>
            <a:r>
              <a:rPr lang="en-US" dirty="0" smtClean="0">
                <a:solidFill>
                  <a:schemeClr val="tx1"/>
                </a:solidFill>
              </a:rPr>
              <a:t>The law specifies the powers that may be exercised in each type of banking organization</a:t>
            </a: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52600"/>
            <a:ext cx="8153400" cy="5105400"/>
          </a:xfrm>
        </p:spPr>
        <p:txBody>
          <a:bodyPr/>
          <a:lstStyle/>
          <a:p>
            <a:pPr marL="685800" indent="-685800" eaLnBrk="1" hangingPunct="1">
              <a:defRPr/>
            </a:pPr>
            <a:r>
              <a:rPr lang="en-US" sz="2800" b="1" dirty="0">
                <a:solidFill>
                  <a:schemeClr val="tx1"/>
                </a:solidFill>
              </a:rPr>
              <a:t>The Banking System and Regulation:</a:t>
            </a:r>
          </a:p>
          <a:p>
            <a:pPr eaLnBrk="1" hangingPunct="1">
              <a:defRPr/>
            </a:pPr>
            <a:r>
              <a:rPr lang="en-US" b="1" dirty="0" smtClean="0">
                <a:solidFill>
                  <a:schemeClr val="tx1"/>
                </a:solidFill>
              </a:rPr>
              <a:t>Gramm-Leach-Bliley Act (GLBA)</a:t>
            </a:r>
          </a:p>
          <a:p>
            <a:pPr marL="342900" indent="-342900" eaLnBrk="1" hangingPunct="1">
              <a:buFontTx/>
              <a:buChar char="-"/>
              <a:defRPr/>
            </a:pPr>
            <a:r>
              <a:rPr lang="en-US" dirty="0" smtClean="0">
                <a:solidFill>
                  <a:schemeClr val="tx1"/>
                </a:solidFill>
              </a:rPr>
              <a:t>Aside from business opportunities, the law imposes requirements and obligations to protect customer financial information</a:t>
            </a:r>
          </a:p>
          <a:p>
            <a:pPr marL="342900" indent="-342900" eaLnBrk="1" hangingPunct="1">
              <a:buFontTx/>
              <a:buChar char="-"/>
              <a:defRPr/>
            </a:pPr>
            <a:r>
              <a:rPr lang="en-US" dirty="0" smtClean="0">
                <a:solidFill>
                  <a:schemeClr val="tx1"/>
                </a:solidFill>
              </a:rPr>
              <a:t>The law protects financial privacy and provide assurance that the customers’ personal information will not be shared with third parties without authorization.</a:t>
            </a: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52600"/>
            <a:ext cx="8153400" cy="5105400"/>
          </a:xfrm>
        </p:spPr>
        <p:txBody>
          <a:bodyPr/>
          <a:lstStyle/>
          <a:p>
            <a:pPr marL="685800" indent="-685800" eaLnBrk="1" hangingPunct="1">
              <a:defRPr/>
            </a:pPr>
            <a:r>
              <a:rPr lang="en-US" sz="2800" b="1" dirty="0">
                <a:solidFill>
                  <a:schemeClr val="tx1"/>
                </a:solidFill>
              </a:rPr>
              <a:t>The Banking System and Regulation:</a:t>
            </a:r>
          </a:p>
          <a:p>
            <a:pPr eaLnBrk="1" hangingPunct="1">
              <a:defRPr/>
            </a:pPr>
            <a:r>
              <a:rPr lang="en-US" b="1" dirty="0" smtClean="0">
                <a:solidFill>
                  <a:schemeClr val="tx1"/>
                </a:solidFill>
              </a:rPr>
              <a:t>USA Patriot Act:</a:t>
            </a:r>
          </a:p>
          <a:p>
            <a:pPr marL="342900" indent="-342900" eaLnBrk="1" hangingPunct="1">
              <a:buFontTx/>
              <a:buChar char="-"/>
              <a:defRPr/>
            </a:pPr>
            <a:r>
              <a:rPr lang="en-US" b="1" dirty="0" smtClean="0">
                <a:solidFill>
                  <a:schemeClr val="tx1"/>
                </a:solidFill>
              </a:rPr>
              <a:t>Uniting and Strengthening  America by Providing Appropriate Tools Required to Intercept and Obstruct Terrorism Act </a:t>
            </a:r>
            <a:r>
              <a:rPr lang="en-US" dirty="0" smtClean="0">
                <a:solidFill>
                  <a:schemeClr val="tx1"/>
                </a:solidFill>
              </a:rPr>
              <a:t>(USA Patriot Act)  was enacted to place responsibilities in financial institutions to track and prevent illegal transfers of funds.</a:t>
            </a:r>
          </a:p>
          <a:p>
            <a:pPr marL="342900" indent="-342900" eaLnBrk="1" hangingPunct="1">
              <a:buFontTx/>
              <a:buChar char="-"/>
              <a:defRPr/>
            </a:pPr>
            <a:r>
              <a:rPr lang="en-US" dirty="0" smtClean="0">
                <a:solidFill>
                  <a:schemeClr val="tx1"/>
                </a:solidFill>
              </a:rPr>
              <a:t>Some of the activities include:</a:t>
            </a:r>
          </a:p>
          <a:p>
            <a:pPr marL="342900" indent="-342900" eaLnBrk="1" hangingPunct="1">
              <a:buFontTx/>
              <a:buChar char="-"/>
              <a:defRPr/>
            </a:pPr>
            <a:r>
              <a:rPr lang="en-US" dirty="0" smtClean="0">
                <a:solidFill>
                  <a:schemeClr val="tx1"/>
                </a:solidFill>
              </a:rPr>
              <a:t>1. Adopting and enforcing anti-money laundering programs</a:t>
            </a:r>
          </a:p>
          <a:p>
            <a:pPr marL="342900" indent="-342900" eaLnBrk="1" hangingPunct="1">
              <a:buFontTx/>
              <a:buChar char="-"/>
              <a:defRPr/>
            </a:pPr>
            <a:r>
              <a:rPr lang="en-US" dirty="0" smtClean="0">
                <a:solidFill>
                  <a:schemeClr val="tx1"/>
                </a:solidFill>
              </a:rPr>
              <a:t>2. Implementing Customer Identification Programs</a:t>
            </a:r>
          </a:p>
          <a:p>
            <a:pPr marL="342900" indent="-342900" eaLnBrk="1" hangingPunct="1">
              <a:buFontTx/>
              <a:buChar char="-"/>
              <a:defRPr/>
            </a:pPr>
            <a:r>
              <a:rPr lang="en-US" dirty="0" smtClean="0">
                <a:solidFill>
                  <a:schemeClr val="tx1"/>
                </a:solidFill>
              </a:rPr>
              <a:t>3. Reporting certain currency and other transactions to the government</a:t>
            </a:r>
          </a:p>
          <a:p>
            <a:pPr marL="342900" indent="-342900" eaLnBrk="1" hangingPunct="1">
              <a:buFontTx/>
              <a:buChar char="-"/>
              <a:defRPr/>
            </a:pPr>
            <a:r>
              <a:rPr lang="en-US" dirty="0" smtClean="0">
                <a:solidFill>
                  <a:schemeClr val="tx1"/>
                </a:solidFill>
              </a:rPr>
              <a:t>4. The reporting of suspicious activities including potential terrorist financing activities</a:t>
            </a: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52600"/>
            <a:ext cx="8153400" cy="5105400"/>
          </a:xfrm>
        </p:spPr>
        <p:txBody>
          <a:bodyPr/>
          <a:lstStyle/>
          <a:p>
            <a:pPr marL="685800" indent="-685800" eaLnBrk="1" hangingPunct="1">
              <a:defRPr/>
            </a:pPr>
            <a:r>
              <a:rPr lang="en-US" sz="2800" b="1" dirty="0">
                <a:solidFill>
                  <a:schemeClr val="tx1"/>
                </a:solidFill>
              </a:rPr>
              <a:t>The Banking System and Regulation:</a:t>
            </a:r>
          </a:p>
          <a:p>
            <a:pPr eaLnBrk="1" hangingPunct="1">
              <a:defRPr/>
            </a:pPr>
            <a:r>
              <a:rPr lang="en-US" b="1" dirty="0" smtClean="0">
                <a:solidFill>
                  <a:schemeClr val="tx1"/>
                </a:solidFill>
              </a:rPr>
              <a:t>Sarbanes Oxley Act 2002:</a:t>
            </a:r>
          </a:p>
          <a:p>
            <a:pPr marL="342900" indent="-342900" eaLnBrk="1" hangingPunct="1">
              <a:buFontTx/>
              <a:buChar char="-"/>
              <a:defRPr/>
            </a:pPr>
            <a:r>
              <a:rPr lang="en-US" dirty="0" smtClean="0">
                <a:solidFill>
                  <a:schemeClr val="tx1"/>
                </a:solidFill>
              </a:rPr>
              <a:t>Created to restore investor confidence in publicly held corporations.</a:t>
            </a:r>
          </a:p>
          <a:p>
            <a:pPr marL="342900" indent="-342900" eaLnBrk="1" hangingPunct="1">
              <a:buFontTx/>
              <a:buChar char="-"/>
              <a:defRPr/>
            </a:pPr>
            <a:r>
              <a:rPr lang="en-US" dirty="0" smtClean="0">
                <a:solidFill>
                  <a:schemeClr val="tx1"/>
                </a:solidFill>
              </a:rPr>
              <a:t>The law imposes new responsibilities in executives, directors, audit committees and accounting firms.</a:t>
            </a:r>
          </a:p>
          <a:p>
            <a:pPr marL="342900" indent="-342900" eaLnBrk="1" hangingPunct="1">
              <a:buFontTx/>
              <a:buChar char="-"/>
              <a:defRPr/>
            </a:pPr>
            <a:r>
              <a:rPr lang="en-US" dirty="0" smtClean="0">
                <a:solidFill>
                  <a:schemeClr val="tx1"/>
                </a:solidFill>
              </a:rPr>
              <a:t>Only applies to companies that are public and issue stock including public owned banks</a:t>
            </a: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52600"/>
            <a:ext cx="8153400" cy="5105400"/>
          </a:xfrm>
        </p:spPr>
        <p:txBody>
          <a:bodyPr/>
          <a:lstStyle/>
          <a:p>
            <a:pPr marL="685800" indent="-685800" eaLnBrk="1" hangingPunct="1">
              <a:defRPr/>
            </a:pPr>
            <a:r>
              <a:rPr lang="en-US" sz="2800" b="1" dirty="0">
                <a:solidFill>
                  <a:schemeClr val="tx1"/>
                </a:solidFill>
              </a:rPr>
              <a:t>The Federal Reserve System:</a:t>
            </a:r>
          </a:p>
          <a:p>
            <a:pPr eaLnBrk="1" hangingPunct="1">
              <a:defRPr/>
            </a:pPr>
            <a:r>
              <a:rPr lang="en-US" b="1" dirty="0" smtClean="0">
                <a:solidFill>
                  <a:schemeClr val="tx1"/>
                </a:solidFill>
              </a:rPr>
              <a:t>Structure:</a:t>
            </a:r>
          </a:p>
          <a:p>
            <a:pPr marL="342900" indent="-342900" eaLnBrk="1" hangingPunct="1">
              <a:buFontTx/>
              <a:buChar char="-"/>
              <a:defRPr/>
            </a:pPr>
            <a:r>
              <a:rPr lang="en-US" dirty="0" smtClean="0">
                <a:solidFill>
                  <a:schemeClr val="tx1"/>
                </a:solidFill>
              </a:rPr>
              <a:t>The Federal Reserve comprises twelve (12) districts</a:t>
            </a:r>
          </a:p>
          <a:p>
            <a:pPr marL="342900" indent="-342900" eaLnBrk="1" hangingPunct="1">
              <a:buFontTx/>
              <a:buChar char="-"/>
              <a:defRPr/>
            </a:pPr>
            <a:r>
              <a:rPr lang="en-US" dirty="0" smtClean="0">
                <a:solidFill>
                  <a:schemeClr val="tx1"/>
                </a:solidFill>
              </a:rPr>
              <a:t>Each of the twelve (12) districts have a Federal reserve bank and a board of directors</a:t>
            </a:r>
          </a:p>
          <a:p>
            <a:pPr marL="342900" indent="-342900" eaLnBrk="1" hangingPunct="1">
              <a:buFontTx/>
              <a:buChar char="-"/>
              <a:defRPr/>
            </a:pPr>
            <a:r>
              <a:rPr lang="en-US" dirty="0" smtClean="0">
                <a:solidFill>
                  <a:schemeClr val="tx1"/>
                </a:solidFill>
              </a:rPr>
              <a:t>Member banks elect six of the members of the board of directors.</a:t>
            </a:r>
          </a:p>
          <a:p>
            <a:pPr marL="342900" indent="-342900" eaLnBrk="1" hangingPunct="1">
              <a:buFontTx/>
              <a:buChar char="-"/>
              <a:defRPr/>
            </a:pPr>
            <a:r>
              <a:rPr lang="en-US" dirty="0" smtClean="0">
                <a:solidFill>
                  <a:schemeClr val="tx1"/>
                </a:solidFill>
              </a:rPr>
              <a:t>The other three (3) directors are elected by the Board of Governors of the Federal Reserve System</a:t>
            </a:r>
          </a:p>
          <a:p>
            <a:pPr marL="342900" indent="-342900" eaLnBrk="1" hangingPunct="1">
              <a:buFontTx/>
              <a:buChar char="-"/>
              <a:defRPr/>
            </a:pPr>
            <a:r>
              <a:rPr lang="en-US" dirty="0" smtClean="0">
                <a:solidFill>
                  <a:schemeClr val="tx1"/>
                </a:solidFill>
              </a:rPr>
              <a:t>The Board of Governors of the Federal Reserve System are seven (7) members. Their tenure is for fourteen (14) years.</a:t>
            </a:r>
          </a:p>
          <a:p>
            <a:pPr marL="342900" indent="-342900" eaLnBrk="1" hangingPunct="1">
              <a:buFontTx/>
              <a:buChar char="-"/>
              <a:defRPr/>
            </a:pPr>
            <a:r>
              <a:rPr lang="en-US" dirty="0" smtClean="0">
                <a:solidFill>
                  <a:schemeClr val="tx1"/>
                </a:solidFill>
              </a:rPr>
              <a:t>The Board of Governors are elected by the President of the United States and confirmed by the Senate.</a:t>
            </a: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52600"/>
            <a:ext cx="8153400" cy="5105400"/>
          </a:xfrm>
        </p:spPr>
        <p:txBody>
          <a:bodyPr/>
          <a:lstStyle/>
          <a:p>
            <a:pPr marL="685800" indent="-685800" eaLnBrk="1" hangingPunct="1">
              <a:defRPr/>
            </a:pPr>
            <a:r>
              <a:rPr lang="en-US" sz="2800" b="1" dirty="0">
                <a:solidFill>
                  <a:schemeClr val="tx1"/>
                </a:solidFill>
              </a:rPr>
              <a:t>The Federal Reserve System:</a:t>
            </a:r>
          </a:p>
          <a:p>
            <a:pPr eaLnBrk="1" hangingPunct="1">
              <a:defRPr/>
            </a:pPr>
            <a:r>
              <a:rPr lang="en-US" b="1" dirty="0" smtClean="0">
                <a:solidFill>
                  <a:schemeClr val="tx1"/>
                </a:solidFill>
              </a:rPr>
              <a:t>Structure:</a:t>
            </a:r>
          </a:p>
          <a:p>
            <a:pPr marL="342900" indent="-342900" eaLnBrk="1" hangingPunct="1">
              <a:buFontTx/>
              <a:buChar char="-"/>
              <a:defRPr/>
            </a:pPr>
            <a:r>
              <a:rPr lang="en-US" dirty="0" smtClean="0">
                <a:solidFill>
                  <a:schemeClr val="tx1"/>
                </a:solidFill>
              </a:rPr>
              <a:t>Through the President of the United States two (2) of the Governors received the appointment of Chairman and Vice-Chairman.</a:t>
            </a:r>
          </a:p>
          <a:p>
            <a:pPr marL="342900" indent="-342900" eaLnBrk="1" hangingPunct="1">
              <a:buFontTx/>
              <a:buChar char="-"/>
              <a:defRPr/>
            </a:pPr>
            <a:r>
              <a:rPr lang="en-US" dirty="0" smtClean="0">
                <a:solidFill>
                  <a:schemeClr val="tx1"/>
                </a:solidFill>
              </a:rPr>
              <a:t>The appointments are for four (4) year terms. The appointments do not coincide with the President’s term.</a:t>
            </a:r>
          </a:p>
          <a:p>
            <a:pPr marL="342900" indent="-342900" eaLnBrk="1" hangingPunct="1">
              <a:buFontTx/>
              <a:buChar char="-"/>
              <a:defRPr/>
            </a:pPr>
            <a:r>
              <a:rPr lang="en-US" dirty="0" smtClean="0">
                <a:solidFill>
                  <a:schemeClr val="tx1"/>
                </a:solidFill>
              </a:rPr>
              <a:t>Most federal reserve banks have branches.</a:t>
            </a: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38314"/>
            <a:ext cx="8153400" cy="4586287"/>
          </a:xfrm>
        </p:spPr>
        <p:txBody>
          <a:bodyPr/>
          <a:lstStyle/>
          <a:p>
            <a:pPr marL="685800" indent="-685800" eaLnBrk="1" hangingPunct="1">
              <a:defRPr/>
            </a:pPr>
            <a:r>
              <a:rPr lang="en-US" sz="2800" b="1" dirty="0">
                <a:solidFill>
                  <a:schemeClr val="tx1"/>
                </a:solidFill>
              </a:rPr>
              <a:t>The Federal Reserve System:</a:t>
            </a:r>
          </a:p>
          <a:p>
            <a:pPr eaLnBrk="1" hangingPunct="1">
              <a:defRPr/>
            </a:pPr>
            <a:r>
              <a:rPr lang="en-US" b="1" dirty="0" smtClean="0">
                <a:solidFill>
                  <a:schemeClr val="tx1"/>
                </a:solidFill>
              </a:rPr>
              <a:t>Responsibilities:</a:t>
            </a:r>
          </a:p>
          <a:p>
            <a:pPr marL="342900" indent="-342900" eaLnBrk="1" hangingPunct="1">
              <a:buFontTx/>
              <a:buChar char="-"/>
              <a:defRPr/>
            </a:pPr>
            <a:r>
              <a:rPr lang="en-US" dirty="0" smtClean="0">
                <a:solidFill>
                  <a:schemeClr val="tx1"/>
                </a:solidFill>
              </a:rPr>
              <a:t>1. Maintain the stability of the financial system</a:t>
            </a: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r>
              <a:rPr lang="en-US" dirty="0" smtClean="0">
                <a:solidFill>
                  <a:schemeClr val="tx1"/>
                </a:solidFill>
              </a:rPr>
              <a:t>2. Conduct monetary and credit policy</a:t>
            </a: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r>
              <a:rPr lang="en-US" dirty="0" smtClean="0">
                <a:solidFill>
                  <a:schemeClr val="tx1"/>
                </a:solidFill>
              </a:rPr>
              <a:t>3. Supervise and regulate banks</a:t>
            </a:r>
          </a:p>
          <a:p>
            <a:pPr marL="342900" indent="-342900" eaLnBrk="1" hangingPunct="1">
              <a:buFontTx/>
              <a:buChar char="-"/>
              <a:defRPr/>
            </a:pPr>
            <a:endParaRPr lang="en-US" dirty="0">
              <a:solidFill>
                <a:schemeClr val="tx1"/>
              </a:solidFill>
            </a:endParaRPr>
          </a:p>
          <a:p>
            <a:pPr marL="342900" indent="-342900" eaLnBrk="1" hangingPunct="1">
              <a:buFontTx/>
              <a:buChar char="-"/>
              <a:defRPr/>
            </a:pPr>
            <a:r>
              <a:rPr lang="en-US" dirty="0" smtClean="0">
                <a:solidFill>
                  <a:schemeClr val="tx1"/>
                </a:solidFill>
              </a:rPr>
              <a:t>4. Provides financial services</a:t>
            </a: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3075" name="Rectangle 2"/>
          <p:cNvSpPr>
            <a:spLocks noGrp="1" noChangeArrowheads="1"/>
          </p:cNvSpPr>
          <p:nvPr>
            <p:ph type="subTitle" idx="1"/>
          </p:nvPr>
        </p:nvSpPr>
        <p:spPr>
          <a:xfrm>
            <a:off x="1752600" y="1752600"/>
            <a:ext cx="8153400" cy="5105400"/>
          </a:xfrm>
        </p:spPr>
        <p:txBody>
          <a:bodyPr/>
          <a:lstStyle/>
          <a:p>
            <a:pPr marL="685800" indent="-685800" eaLnBrk="1" hangingPunct="1"/>
            <a:r>
              <a:rPr lang="en-US" altLang="en-US" sz="2800" b="1">
                <a:solidFill>
                  <a:schemeClr val="tx1"/>
                </a:solidFill>
              </a:rPr>
              <a:t>The Economy and the Banking System:</a:t>
            </a:r>
          </a:p>
          <a:p>
            <a:pPr marL="685800" indent="-685800" eaLnBrk="1" hangingPunct="1"/>
            <a:r>
              <a:rPr lang="en-US" altLang="en-US" sz="2800" b="1">
                <a:solidFill>
                  <a:schemeClr val="tx1"/>
                </a:solidFill>
              </a:rPr>
              <a:t>Introduction:</a:t>
            </a:r>
          </a:p>
          <a:p>
            <a:pPr marL="685800" indent="-685800" eaLnBrk="1" hangingPunct="1">
              <a:buFontTx/>
              <a:buChar char="-"/>
            </a:pPr>
            <a:r>
              <a:rPr lang="en-US" altLang="en-US">
                <a:solidFill>
                  <a:schemeClr val="tx1"/>
                </a:solidFill>
              </a:rPr>
              <a:t>Banks are a critical component of the national economy.</a:t>
            </a:r>
          </a:p>
          <a:p>
            <a:pPr marL="685800" indent="-685800" eaLnBrk="1" hangingPunct="1">
              <a:buFontTx/>
              <a:buChar char="-"/>
            </a:pPr>
            <a:r>
              <a:rPr lang="en-US" altLang="en-US">
                <a:solidFill>
                  <a:schemeClr val="tx1"/>
                </a:solidFill>
              </a:rPr>
              <a:t>The Banks’ role is to safeguard money for individuals, businesses and the government</a:t>
            </a:r>
          </a:p>
          <a:p>
            <a:pPr marL="685800" indent="-685800" eaLnBrk="1" hangingPunct="1">
              <a:buFontTx/>
              <a:buChar char="-"/>
            </a:pPr>
            <a:r>
              <a:rPr lang="en-US" altLang="en-US">
                <a:solidFill>
                  <a:schemeClr val="tx1"/>
                </a:solidFill>
              </a:rPr>
              <a:t>Banks are also financial intermediaries transferring money from one party to the other.</a:t>
            </a:r>
          </a:p>
          <a:p>
            <a:pPr marL="685800" indent="-685800" eaLnBrk="1" hangingPunct="1">
              <a:buFontTx/>
              <a:buChar char="-"/>
            </a:pPr>
            <a:r>
              <a:rPr lang="en-US" altLang="en-US">
                <a:solidFill>
                  <a:schemeClr val="tx1"/>
                </a:solidFill>
              </a:rPr>
              <a:t>Through the lending process they fund the economy as loan proceeds are usually deposited into depository accounts and increase the money in circulation.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38314"/>
            <a:ext cx="8153400" cy="4586287"/>
          </a:xfrm>
        </p:spPr>
        <p:txBody>
          <a:bodyPr/>
          <a:lstStyle/>
          <a:p>
            <a:pPr marL="685800" indent="-685800" eaLnBrk="1" hangingPunct="1">
              <a:defRPr/>
            </a:pPr>
            <a:r>
              <a:rPr lang="en-US" sz="2800" b="1" dirty="0">
                <a:solidFill>
                  <a:schemeClr val="tx1"/>
                </a:solidFill>
              </a:rPr>
              <a:t>The Federal Reserve System:</a:t>
            </a:r>
          </a:p>
          <a:p>
            <a:pPr eaLnBrk="1" hangingPunct="1">
              <a:defRPr/>
            </a:pPr>
            <a:r>
              <a:rPr lang="en-US" b="1" dirty="0" smtClean="0">
                <a:solidFill>
                  <a:schemeClr val="tx1"/>
                </a:solidFill>
              </a:rPr>
              <a:t>Responsibilities:</a:t>
            </a:r>
          </a:p>
          <a:p>
            <a:pPr marL="342900" indent="-342900" eaLnBrk="1" hangingPunct="1">
              <a:buFontTx/>
              <a:buChar char="-"/>
              <a:defRPr/>
            </a:pPr>
            <a:r>
              <a:rPr lang="en-US" dirty="0" smtClean="0">
                <a:solidFill>
                  <a:schemeClr val="tx1"/>
                </a:solidFill>
              </a:rPr>
              <a:t>1. </a:t>
            </a:r>
            <a:r>
              <a:rPr lang="en-US" b="1" dirty="0" smtClean="0">
                <a:solidFill>
                  <a:schemeClr val="tx1"/>
                </a:solidFill>
              </a:rPr>
              <a:t>Maintain the stability of the financial system</a:t>
            </a:r>
            <a:r>
              <a:rPr lang="en-US" dirty="0" smtClean="0">
                <a:solidFill>
                  <a:schemeClr val="tx1"/>
                </a:solidFill>
              </a:rPr>
              <a:t>: The Fed provides liquidity and controls risk in financial markets</a:t>
            </a: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r>
              <a:rPr lang="en-US" dirty="0" smtClean="0">
                <a:solidFill>
                  <a:schemeClr val="tx1"/>
                </a:solidFill>
              </a:rPr>
              <a:t>2. </a:t>
            </a:r>
            <a:r>
              <a:rPr lang="en-US" b="1" dirty="0" smtClean="0">
                <a:solidFill>
                  <a:schemeClr val="tx1"/>
                </a:solidFill>
              </a:rPr>
              <a:t>Conduct monetary and credit policy</a:t>
            </a:r>
            <a:r>
              <a:rPr lang="en-US" dirty="0" smtClean="0">
                <a:solidFill>
                  <a:schemeClr val="tx1"/>
                </a:solidFill>
              </a:rPr>
              <a:t>: </a:t>
            </a:r>
            <a:r>
              <a:rPr lang="en-US" dirty="0">
                <a:solidFill>
                  <a:schemeClr val="tx1"/>
                </a:solidFill>
              </a:rPr>
              <a:t>The Fed influences the cost and availability of money and credit. The Fed sets interest rates and as such motivates employment and economic growth.</a:t>
            </a: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r>
              <a:rPr lang="en-US" dirty="0" smtClean="0">
                <a:solidFill>
                  <a:schemeClr val="tx1"/>
                </a:solidFill>
              </a:rPr>
              <a:t>3. </a:t>
            </a:r>
            <a:r>
              <a:rPr lang="en-US" b="1" dirty="0" smtClean="0">
                <a:solidFill>
                  <a:schemeClr val="tx1"/>
                </a:solidFill>
              </a:rPr>
              <a:t>Supervise and regulate banks</a:t>
            </a:r>
            <a:r>
              <a:rPr lang="en-US" dirty="0" smtClean="0">
                <a:solidFill>
                  <a:schemeClr val="tx1"/>
                </a:solidFill>
              </a:rPr>
              <a:t>: The Fed monitors the banks’ safety and soundness and monitors</a:t>
            </a: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38314"/>
            <a:ext cx="8153400" cy="4586287"/>
          </a:xfrm>
        </p:spPr>
        <p:txBody>
          <a:bodyPr/>
          <a:lstStyle/>
          <a:p>
            <a:pPr marL="685800" indent="-685800" eaLnBrk="1" hangingPunct="1">
              <a:defRPr/>
            </a:pPr>
            <a:r>
              <a:rPr lang="en-US" sz="2800" b="1" dirty="0">
                <a:solidFill>
                  <a:schemeClr val="tx1"/>
                </a:solidFill>
              </a:rPr>
              <a:t>The Federal Reserve System:</a:t>
            </a:r>
          </a:p>
          <a:p>
            <a:pPr eaLnBrk="1" hangingPunct="1">
              <a:defRPr/>
            </a:pPr>
            <a:r>
              <a:rPr lang="en-US" b="1" dirty="0" smtClean="0">
                <a:solidFill>
                  <a:schemeClr val="tx1"/>
                </a:solidFill>
              </a:rPr>
              <a:t>Responsibilities:</a:t>
            </a:r>
          </a:p>
          <a:p>
            <a:pPr marL="342900" indent="-342900" eaLnBrk="1" hangingPunct="1">
              <a:buFontTx/>
              <a:buChar char="-"/>
              <a:defRPr/>
            </a:pPr>
            <a:r>
              <a:rPr lang="en-US" dirty="0" smtClean="0">
                <a:solidFill>
                  <a:schemeClr val="tx1"/>
                </a:solidFill>
              </a:rPr>
              <a:t>4. </a:t>
            </a:r>
            <a:r>
              <a:rPr lang="en-US" b="1" dirty="0">
                <a:solidFill>
                  <a:schemeClr val="tx1"/>
                </a:solidFill>
              </a:rPr>
              <a:t>Provides financial </a:t>
            </a:r>
            <a:r>
              <a:rPr lang="en-US" b="1" dirty="0" smtClean="0">
                <a:solidFill>
                  <a:schemeClr val="tx1"/>
                </a:solidFill>
              </a:rPr>
              <a:t>services: </a:t>
            </a:r>
            <a:r>
              <a:rPr lang="en-US" dirty="0" smtClean="0">
                <a:solidFill>
                  <a:schemeClr val="tx1"/>
                </a:solidFill>
              </a:rPr>
              <a:t>The Fed has a major role in the US payment system. It provides services to the US government, foreign banks and financial institutions.</a:t>
            </a:r>
            <a:endParaRPr lang="en-US" b="1" dirty="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38314"/>
            <a:ext cx="8153400" cy="4586287"/>
          </a:xfrm>
        </p:spPr>
        <p:txBody>
          <a:bodyPr/>
          <a:lstStyle/>
          <a:p>
            <a:pPr marL="685800" indent="-685800" eaLnBrk="1" hangingPunct="1">
              <a:defRPr/>
            </a:pPr>
            <a:r>
              <a:rPr lang="en-US" sz="2800" b="1" dirty="0">
                <a:solidFill>
                  <a:schemeClr val="tx1"/>
                </a:solidFill>
              </a:rPr>
              <a:t>The Federal Reserve System:</a:t>
            </a:r>
          </a:p>
          <a:p>
            <a:pPr eaLnBrk="1" hangingPunct="1">
              <a:defRPr/>
            </a:pPr>
            <a:r>
              <a:rPr lang="en-US" b="1" dirty="0" smtClean="0">
                <a:solidFill>
                  <a:schemeClr val="tx1"/>
                </a:solidFill>
              </a:rPr>
              <a:t>Responsibilities:</a:t>
            </a:r>
          </a:p>
          <a:p>
            <a:pPr marL="342900" indent="-342900" eaLnBrk="1" hangingPunct="1">
              <a:buFontTx/>
              <a:buChar char="-"/>
              <a:defRPr/>
            </a:pPr>
            <a:r>
              <a:rPr lang="en-US" dirty="0" smtClean="0">
                <a:solidFill>
                  <a:schemeClr val="tx1"/>
                </a:solidFill>
              </a:rPr>
              <a:t>-The Fed controls the money supply and influences the flow of money and credit.</a:t>
            </a:r>
          </a:p>
          <a:p>
            <a:pPr marL="342900" indent="-342900" eaLnBrk="1" hangingPunct="1">
              <a:buFontTx/>
              <a:buChar char="-"/>
              <a:defRPr/>
            </a:pPr>
            <a:r>
              <a:rPr lang="en-US" dirty="0" smtClean="0">
                <a:solidFill>
                  <a:schemeClr val="tx1"/>
                </a:solidFill>
              </a:rPr>
              <a:t>These actions are performed through three (3) man tools:</a:t>
            </a:r>
          </a:p>
          <a:p>
            <a:pPr marL="342900" indent="-342900" eaLnBrk="1" hangingPunct="1">
              <a:buFontTx/>
              <a:buChar char="-"/>
              <a:defRPr/>
            </a:pPr>
            <a:r>
              <a:rPr lang="en-US" dirty="0" smtClean="0">
                <a:solidFill>
                  <a:schemeClr val="tx1"/>
                </a:solidFill>
              </a:rPr>
              <a:t>1. Reserve requirements</a:t>
            </a:r>
          </a:p>
          <a:p>
            <a:pPr marL="342900" indent="-342900" eaLnBrk="1" hangingPunct="1">
              <a:buFontTx/>
              <a:buChar char="-"/>
              <a:defRPr/>
            </a:pPr>
            <a:r>
              <a:rPr lang="en-US" dirty="0" smtClean="0">
                <a:solidFill>
                  <a:schemeClr val="tx1"/>
                </a:solidFill>
              </a:rPr>
              <a:t>2. The discount window</a:t>
            </a:r>
          </a:p>
          <a:p>
            <a:pPr marL="342900" indent="-342900" eaLnBrk="1" hangingPunct="1">
              <a:buFontTx/>
              <a:buChar char="-"/>
              <a:defRPr/>
            </a:pPr>
            <a:r>
              <a:rPr lang="en-US" dirty="0" smtClean="0">
                <a:solidFill>
                  <a:schemeClr val="tx1"/>
                </a:solidFill>
              </a:rPr>
              <a:t>3. The open market operations</a:t>
            </a:r>
          </a:p>
          <a:p>
            <a:pPr marL="342900" indent="-342900" eaLnBrk="1" hangingPunct="1">
              <a:buFontTx/>
              <a:buChar char="-"/>
              <a:defRPr/>
            </a:pPr>
            <a:r>
              <a:rPr lang="en-US" dirty="0" smtClean="0">
                <a:solidFill>
                  <a:schemeClr val="tx1"/>
                </a:solidFill>
              </a:rPr>
              <a:t>- The Fed issues regulations and guidelines that are applicable to national and state member banks.</a:t>
            </a: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38314"/>
            <a:ext cx="8153400" cy="4586287"/>
          </a:xfrm>
        </p:spPr>
        <p:txBody>
          <a:bodyPr/>
          <a:lstStyle/>
          <a:p>
            <a:pPr marL="685800" indent="-685800" eaLnBrk="1" hangingPunct="1">
              <a:defRPr/>
            </a:pPr>
            <a:r>
              <a:rPr lang="en-US" sz="2800" b="1" dirty="0">
                <a:solidFill>
                  <a:schemeClr val="tx1"/>
                </a:solidFill>
              </a:rPr>
              <a:t>The Federal Reserve System:</a:t>
            </a:r>
          </a:p>
          <a:p>
            <a:pPr eaLnBrk="1" hangingPunct="1">
              <a:defRPr/>
            </a:pPr>
            <a:r>
              <a:rPr lang="en-US" b="1" dirty="0" smtClean="0">
                <a:solidFill>
                  <a:schemeClr val="tx1"/>
                </a:solidFill>
              </a:rPr>
              <a:t>Services:</a:t>
            </a:r>
          </a:p>
          <a:p>
            <a:pPr marL="342900" indent="-342900" eaLnBrk="1" hangingPunct="1">
              <a:buFontTx/>
              <a:buChar char="-"/>
              <a:defRPr/>
            </a:pPr>
            <a:r>
              <a:rPr lang="en-US" dirty="0" smtClean="0">
                <a:solidFill>
                  <a:schemeClr val="tx1"/>
                </a:solidFill>
              </a:rPr>
              <a:t>-The Fed provides banking service to member and non-member banks.</a:t>
            </a:r>
          </a:p>
          <a:p>
            <a:pPr marL="342900" indent="-342900" eaLnBrk="1" hangingPunct="1">
              <a:buFontTx/>
              <a:buChar char="-"/>
              <a:defRPr/>
            </a:pPr>
            <a:r>
              <a:rPr lang="en-US" dirty="0" smtClean="0">
                <a:solidFill>
                  <a:schemeClr val="tx1"/>
                </a:solidFill>
              </a:rPr>
              <a:t>-These services are performed charging a fee.</a:t>
            </a:r>
          </a:p>
          <a:p>
            <a:pPr marL="342900" indent="-342900" eaLnBrk="1" hangingPunct="1">
              <a:buFontTx/>
              <a:buChar char="-"/>
              <a:defRPr/>
            </a:pPr>
            <a:r>
              <a:rPr lang="en-US" dirty="0" smtClean="0">
                <a:solidFill>
                  <a:schemeClr val="tx1"/>
                </a:solidFill>
              </a:rPr>
              <a:t>- These services include: </a:t>
            </a:r>
          </a:p>
          <a:p>
            <a:pPr marL="342900" indent="-342900" eaLnBrk="1" hangingPunct="1">
              <a:buFontTx/>
              <a:buChar char="-"/>
              <a:defRPr/>
            </a:pPr>
            <a:r>
              <a:rPr lang="en-US" dirty="0" smtClean="0">
                <a:solidFill>
                  <a:schemeClr val="tx1"/>
                </a:solidFill>
              </a:rPr>
              <a:t>1. Packing and transportation of coin and currency to meet clients demands for withdrawals in depository accounts. It also removes damaged currency from circulation</a:t>
            </a:r>
          </a:p>
          <a:p>
            <a:pPr marL="342900" indent="-342900" eaLnBrk="1" hangingPunct="1">
              <a:buFontTx/>
              <a:buChar char="-"/>
              <a:defRPr/>
            </a:pPr>
            <a:r>
              <a:rPr lang="en-US" dirty="0" smtClean="0">
                <a:solidFill>
                  <a:schemeClr val="tx1"/>
                </a:solidFill>
              </a:rPr>
              <a:t>2. Check processing by providing imaging capture, check clearing, and the service of collection and return items.</a:t>
            </a:r>
          </a:p>
          <a:p>
            <a:pPr marL="342900" indent="-342900" eaLnBrk="1" hangingPunct="1">
              <a:buFontTx/>
              <a:buChar char="-"/>
              <a:defRPr/>
            </a:pPr>
            <a:r>
              <a:rPr lang="en-US" dirty="0" smtClean="0">
                <a:solidFill>
                  <a:schemeClr val="tx1"/>
                </a:solidFill>
              </a:rPr>
              <a:t>3.The Fed provides electronic transfer of funds  and securities  between financial institutions that maintain an account with the Fed.</a:t>
            </a: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38314"/>
            <a:ext cx="8153400" cy="4586287"/>
          </a:xfrm>
        </p:spPr>
        <p:txBody>
          <a:bodyPr/>
          <a:lstStyle/>
          <a:p>
            <a:pPr marL="685800" indent="-685800" eaLnBrk="1" hangingPunct="1">
              <a:defRPr/>
            </a:pPr>
            <a:r>
              <a:rPr lang="en-US" sz="2800" b="1" dirty="0">
                <a:solidFill>
                  <a:schemeClr val="tx1"/>
                </a:solidFill>
              </a:rPr>
              <a:t>The Federal Reserve System:</a:t>
            </a:r>
          </a:p>
          <a:p>
            <a:pPr eaLnBrk="1" hangingPunct="1">
              <a:defRPr/>
            </a:pPr>
            <a:r>
              <a:rPr lang="en-US" b="1" dirty="0" smtClean="0">
                <a:solidFill>
                  <a:schemeClr val="tx1"/>
                </a:solidFill>
              </a:rPr>
              <a:t>Services:</a:t>
            </a:r>
          </a:p>
          <a:p>
            <a:pPr marL="342900" indent="-342900" eaLnBrk="1" hangingPunct="1">
              <a:buFontTx/>
              <a:buChar char="-"/>
              <a:defRPr/>
            </a:pPr>
            <a:r>
              <a:rPr lang="en-US" dirty="0" smtClean="0">
                <a:solidFill>
                  <a:schemeClr val="tx1"/>
                </a:solidFill>
              </a:rPr>
              <a:t>4. Automated Clearing House (ACH): The Fed is the primary provider of electronic debit and credit transactions. It sorts the transactions and presents them to the paying or receiving banks.</a:t>
            </a:r>
          </a:p>
          <a:p>
            <a:pPr marL="342900" indent="-342900" eaLnBrk="1" hangingPunct="1">
              <a:buFontTx/>
              <a:buChar char="-"/>
              <a:defRPr/>
            </a:pPr>
            <a:r>
              <a:rPr lang="en-US" dirty="0" smtClean="0">
                <a:solidFill>
                  <a:schemeClr val="tx1"/>
                </a:solidFill>
              </a:rPr>
              <a:t>5. Settlement services: The Fed provides settlement services when checks are processed by local clearing houses of </a:t>
            </a:r>
            <a:r>
              <a:rPr lang="en-US" dirty="0" err="1" smtClean="0">
                <a:solidFill>
                  <a:schemeClr val="tx1"/>
                </a:solidFill>
              </a:rPr>
              <a:t>Fedwire</a:t>
            </a:r>
            <a:r>
              <a:rPr lang="en-US" dirty="0" smtClean="0">
                <a:solidFill>
                  <a:schemeClr val="tx1"/>
                </a:solidFill>
              </a:rPr>
              <a:t>.</a:t>
            </a:r>
          </a:p>
          <a:p>
            <a:pPr marL="342900" indent="-342900" eaLnBrk="1" hangingPunct="1">
              <a:buFontTx/>
              <a:buChar char="-"/>
              <a:defRPr/>
            </a:pPr>
            <a:r>
              <a:rPr lang="en-US" dirty="0" smtClean="0">
                <a:solidFill>
                  <a:schemeClr val="tx1"/>
                </a:solidFill>
              </a:rPr>
              <a:t>6. Service to the US government: The Fed is the fiscal agent for the US government and maintains the account for the US government.</a:t>
            </a: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eaLnBrk="1" fontAlgn="auto" hangingPunct="1">
              <a:spcAft>
                <a:spcPts val="0"/>
              </a:spcAft>
              <a:defRPr/>
            </a:pPr>
            <a:r>
              <a:rPr lang="en-US" sz="3600" dirty="0"/>
              <a:t> </a:t>
            </a:r>
            <a:br>
              <a:rPr lang="en-US" sz="3600" dirty="0"/>
            </a:br>
            <a:r>
              <a:rPr lang="en-US" sz="3100" b="1" dirty="0">
                <a:solidFill>
                  <a:schemeClr val="tx1"/>
                </a:solidFill>
              </a:rPr>
              <a:t>Module 3</a:t>
            </a:r>
            <a:br>
              <a:rPr lang="en-US" sz="3100" b="1" dirty="0">
                <a:solidFill>
                  <a:schemeClr val="tx1"/>
                </a:solidFill>
              </a:rPr>
            </a:br>
            <a:r>
              <a:rPr lang="en-US" sz="3100" b="1" dirty="0">
                <a:solidFill>
                  <a:schemeClr val="tx1"/>
                </a:solidFill>
              </a:rPr>
              <a:t>The US Banking System</a:t>
            </a:r>
          </a:p>
        </p:txBody>
      </p:sp>
      <p:sp>
        <p:nvSpPr>
          <p:cNvPr id="2051" name="Rectangle 2"/>
          <p:cNvSpPr>
            <a:spLocks noGrp="1" noChangeArrowheads="1"/>
          </p:cNvSpPr>
          <p:nvPr>
            <p:ph type="subTitle" idx="1"/>
          </p:nvPr>
        </p:nvSpPr>
        <p:spPr>
          <a:xfrm>
            <a:off x="1752600" y="1738314"/>
            <a:ext cx="8153400" cy="4586287"/>
          </a:xfrm>
        </p:spPr>
        <p:txBody>
          <a:bodyPr/>
          <a:lstStyle/>
          <a:p>
            <a:pPr marL="685800" indent="-685800" eaLnBrk="1" hangingPunct="1">
              <a:defRPr/>
            </a:pPr>
            <a:r>
              <a:rPr lang="en-US" b="1" dirty="0" smtClean="0">
                <a:solidFill>
                  <a:schemeClr val="tx1"/>
                </a:solidFill>
              </a:rPr>
              <a:t>The Regulators and their role:</a:t>
            </a:r>
          </a:p>
          <a:p>
            <a:pPr eaLnBrk="1" hangingPunct="1">
              <a:defRPr/>
            </a:pPr>
            <a:r>
              <a:rPr lang="en-US" b="1" dirty="0" smtClean="0">
                <a:solidFill>
                  <a:schemeClr val="tx1"/>
                </a:solidFill>
              </a:rPr>
              <a:t>1. The Federal Reserve</a:t>
            </a:r>
          </a:p>
          <a:p>
            <a:pPr marL="685800" indent="-685800" eaLnBrk="1" hangingPunct="1">
              <a:buFont typeface="Arial" charset="0"/>
              <a:buAutoNum type="arabicPeriod"/>
              <a:defRPr/>
            </a:pPr>
            <a:endParaRPr lang="en-US" b="1" dirty="0" smtClean="0">
              <a:solidFill>
                <a:schemeClr val="tx1"/>
              </a:solidFill>
            </a:endParaRPr>
          </a:p>
          <a:p>
            <a:pPr marL="685800" indent="-685800" eaLnBrk="1" hangingPunct="1">
              <a:defRPr/>
            </a:pPr>
            <a:r>
              <a:rPr lang="en-US" b="1" dirty="0" smtClean="0">
                <a:solidFill>
                  <a:schemeClr val="tx1"/>
                </a:solidFill>
              </a:rPr>
              <a:t>2. The Office of Comptroller of the Currency (OCC)</a:t>
            </a:r>
          </a:p>
          <a:p>
            <a:pPr marL="685800" indent="-685800" eaLnBrk="1" hangingPunct="1">
              <a:defRPr/>
            </a:pPr>
            <a:endParaRPr lang="en-US" b="1" dirty="0" smtClean="0">
              <a:solidFill>
                <a:schemeClr val="tx1"/>
              </a:solidFill>
            </a:endParaRPr>
          </a:p>
          <a:p>
            <a:pPr marL="685800" indent="-685800" eaLnBrk="1" hangingPunct="1">
              <a:defRPr/>
            </a:pPr>
            <a:r>
              <a:rPr lang="en-US" b="1" dirty="0" smtClean="0">
                <a:solidFill>
                  <a:schemeClr val="tx1"/>
                </a:solidFill>
              </a:rPr>
              <a:t>3. Federal Deposit Insurance Corporation (FDIC)</a:t>
            </a:r>
          </a:p>
          <a:p>
            <a:pPr marL="685800" indent="-685800" eaLnBrk="1" hangingPunct="1">
              <a:defRPr/>
            </a:pPr>
            <a:endParaRPr lang="en-US" b="1" dirty="0" smtClean="0">
              <a:solidFill>
                <a:schemeClr val="tx1"/>
              </a:solidFill>
            </a:endParaRPr>
          </a:p>
          <a:p>
            <a:pPr marL="685800" indent="-685800" eaLnBrk="1" hangingPunct="1">
              <a:defRPr/>
            </a:pPr>
            <a:r>
              <a:rPr lang="en-US" b="1" dirty="0" smtClean="0">
                <a:solidFill>
                  <a:schemeClr val="tx1"/>
                </a:solidFill>
              </a:rPr>
              <a:t>4. Office of Thrift Supervision (OTS)</a:t>
            </a:r>
          </a:p>
          <a:p>
            <a:pPr marL="685800" indent="-685800" eaLnBrk="1" hangingPunct="1">
              <a:defRPr/>
            </a:pPr>
            <a:endParaRPr lang="en-US" b="1" dirty="0" smtClean="0">
              <a:solidFill>
                <a:schemeClr val="tx1"/>
              </a:solidFill>
            </a:endParaRPr>
          </a:p>
          <a:p>
            <a:pPr marL="685800" indent="-685800" eaLnBrk="1" hangingPunct="1">
              <a:defRPr/>
            </a:pPr>
            <a:r>
              <a:rPr lang="en-US" b="1" dirty="0" smtClean="0">
                <a:solidFill>
                  <a:schemeClr val="tx1"/>
                </a:solidFill>
              </a:rPr>
              <a:t>5. State Banking Departments</a:t>
            </a:r>
          </a:p>
          <a:p>
            <a:pPr marL="685800" indent="-685800" eaLnBrk="1" hangingPunct="1">
              <a:defRPr/>
            </a:pPr>
            <a:endParaRPr lang="en-US" b="1" dirty="0" smtClean="0">
              <a:solidFill>
                <a:schemeClr val="tx1"/>
              </a:solidFill>
            </a:endParaRPr>
          </a:p>
          <a:p>
            <a:pPr marL="685800" indent="-685800" eaLnBrk="1" hangingPunct="1">
              <a:defRPr/>
            </a:pPr>
            <a:endParaRPr lang="en-US" b="1" dirty="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eaLnBrk="1" fontAlgn="auto" hangingPunct="1">
              <a:spcAft>
                <a:spcPts val="0"/>
              </a:spcAft>
              <a:defRPr/>
            </a:pPr>
            <a:r>
              <a:rPr lang="en-US" sz="3600" dirty="0"/>
              <a:t> </a:t>
            </a:r>
            <a:br>
              <a:rPr lang="en-US" sz="3600" dirty="0"/>
            </a:br>
            <a:r>
              <a:rPr lang="en-US" sz="3100" b="1" dirty="0">
                <a:solidFill>
                  <a:schemeClr val="tx1"/>
                </a:solidFill>
              </a:rPr>
              <a:t>Module 3</a:t>
            </a:r>
            <a:br>
              <a:rPr lang="en-US" sz="3100" b="1" dirty="0">
                <a:solidFill>
                  <a:schemeClr val="tx1"/>
                </a:solidFill>
              </a:rPr>
            </a:br>
            <a:r>
              <a:rPr lang="en-US" sz="3100" b="1" dirty="0">
                <a:solidFill>
                  <a:schemeClr val="tx1"/>
                </a:solidFill>
              </a:rPr>
              <a:t>The US Banking System</a:t>
            </a:r>
          </a:p>
        </p:txBody>
      </p:sp>
      <p:sp>
        <p:nvSpPr>
          <p:cNvPr id="2051" name="Rectangle 2"/>
          <p:cNvSpPr>
            <a:spLocks noGrp="1" noChangeArrowheads="1"/>
          </p:cNvSpPr>
          <p:nvPr>
            <p:ph type="subTitle" idx="1"/>
          </p:nvPr>
        </p:nvSpPr>
        <p:spPr>
          <a:xfrm>
            <a:off x="1752600" y="1738314"/>
            <a:ext cx="8153400" cy="4586287"/>
          </a:xfrm>
        </p:spPr>
        <p:txBody>
          <a:bodyPr/>
          <a:lstStyle/>
          <a:p>
            <a:pPr marL="685800" indent="-685800" eaLnBrk="1" hangingPunct="1">
              <a:defRPr/>
            </a:pPr>
            <a:r>
              <a:rPr lang="en-US" b="1" dirty="0" smtClean="0">
                <a:solidFill>
                  <a:schemeClr val="tx1"/>
                </a:solidFill>
              </a:rPr>
              <a:t>The Regulators and their role:</a:t>
            </a:r>
          </a:p>
          <a:p>
            <a:pPr marL="457200" indent="-457200" eaLnBrk="1" hangingPunct="1">
              <a:buFont typeface="Arial" charset="0"/>
              <a:buAutoNum type="arabicPeriod"/>
              <a:defRPr/>
            </a:pPr>
            <a:r>
              <a:rPr lang="en-US" b="1" dirty="0" smtClean="0">
                <a:solidFill>
                  <a:schemeClr val="tx1"/>
                </a:solidFill>
              </a:rPr>
              <a:t>The Federal Reserve: </a:t>
            </a:r>
          </a:p>
          <a:p>
            <a:pPr marL="342900" indent="-342900" eaLnBrk="1" hangingPunct="1">
              <a:buFontTx/>
              <a:buChar char="-"/>
              <a:defRPr/>
            </a:pPr>
            <a:r>
              <a:rPr lang="en-US" dirty="0" smtClean="0">
                <a:solidFill>
                  <a:schemeClr val="tx1"/>
                </a:solidFill>
              </a:rPr>
              <a:t>Considered the US Central bank</a:t>
            </a:r>
          </a:p>
          <a:p>
            <a:pPr marL="342900" indent="-342900" eaLnBrk="1" hangingPunct="1">
              <a:buFontTx/>
              <a:buChar char="-"/>
              <a:defRPr/>
            </a:pPr>
            <a:r>
              <a:rPr lang="en-US" dirty="0" smtClean="0">
                <a:solidFill>
                  <a:schemeClr val="tx1"/>
                </a:solidFill>
              </a:rPr>
              <a:t>Conducts monetary policy</a:t>
            </a:r>
          </a:p>
          <a:p>
            <a:pPr marL="342900" indent="-342900" eaLnBrk="1" hangingPunct="1">
              <a:buFontTx/>
              <a:buChar char="-"/>
              <a:defRPr/>
            </a:pPr>
            <a:r>
              <a:rPr lang="en-US" dirty="0">
                <a:solidFill>
                  <a:schemeClr val="tx1"/>
                </a:solidFill>
              </a:rPr>
              <a:t>S</a:t>
            </a:r>
            <a:r>
              <a:rPr lang="en-US" dirty="0" smtClean="0">
                <a:solidFill>
                  <a:schemeClr val="tx1"/>
                </a:solidFill>
              </a:rPr>
              <a:t>upervises </a:t>
            </a:r>
            <a:r>
              <a:rPr lang="en-US" dirty="0">
                <a:solidFill>
                  <a:schemeClr val="tx1"/>
                </a:solidFill>
              </a:rPr>
              <a:t>and regulates many of the nation’s </a:t>
            </a:r>
            <a:r>
              <a:rPr lang="en-US" dirty="0" smtClean="0">
                <a:solidFill>
                  <a:schemeClr val="tx1"/>
                </a:solidFill>
              </a:rPr>
              <a:t>banks</a:t>
            </a:r>
            <a:r>
              <a:rPr lang="en-US" dirty="0">
                <a:solidFill>
                  <a:schemeClr val="tx1"/>
                </a:solidFill>
              </a:rPr>
              <a:t> to protect consumers</a:t>
            </a:r>
            <a:r>
              <a:rPr lang="en-US" dirty="0" smtClean="0">
                <a:solidFill>
                  <a:schemeClr val="tx1"/>
                </a:solidFill>
              </a:rPr>
              <a:t>.</a:t>
            </a:r>
          </a:p>
          <a:p>
            <a:pPr marL="342900" indent="-342900" eaLnBrk="1" hangingPunct="1">
              <a:buFontTx/>
              <a:buChar char="-"/>
              <a:defRPr/>
            </a:pPr>
            <a:r>
              <a:rPr lang="en-US" dirty="0">
                <a:solidFill>
                  <a:schemeClr val="tx1"/>
                </a:solidFill>
              </a:rPr>
              <a:t>M</a:t>
            </a:r>
            <a:r>
              <a:rPr lang="en-US" dirty="0" smtClean="0">
                <a:solidFill>
                  <a:schemeClr val="tx1"/>
                </a:solidFill>
              </a:rPr>
              <a:t>aintains </a:t>
            </a:r>
            <a:r>
              <a:rPr lang="en-US" dirty="0">
                <a:solidFill>
                  <a:schemeClr val="tx1"/>
                </a:solidFill>
              </a:rPr>
              <a:t>the stability of </a:t>
            </a:r>
            <a:r>
              <a:rPr lang="en-US" dirty="0" smtClean="0">
                <a:solidFill>
                  <a:schemeClr val="tx1"/>
                </a:solidFill>
              </a:rPr>
              <a:t>the financial markets</a:t>
            </a:r>
            <a:r>
              <a:rPr lang="en-US" dirty="0">
                <a:solidFill>
                  <a:schemeClr val="tx1"/>
                </a:solidFill>
              </a:rPr>
              <a:t> and constrains potential crises.</a:t>
            </a:r>
            <a:endParaRPr lang="en-US" dirty="0" smtClean="0">
              <a:solidFill>
                <a:schemeClr val="tx1"/>
              </a:solidFill>
            </a:endParaRPr>
          </a:p>
          <a:p>
            <a:pPr marL="685800" indent="-685800" eaLnBrk="1" hangingPunct="1">
              <a:defRPr/>
            </a:pPr>
            <a:endParaRPr lang="en-US" b="1" dirty="0" smtClean="0">
              <a:solidFill>
                <a:schemeClr val="tx1"/>
              </a:solidFill>
            </a:endParaRPr>
          </a:p>
          <a:p>
            <a:pPr marL="685800" indent="-685800" eaLnBrk="1" hangingPunct="1">
              <a:defRPr/>
            </a:pPr>
            <a:endParaRPr lang="en-US" b="1" dirty="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52600"/>
            <a:ext cx="8153400" cy="4586288"/>
          </a:xfrm>
        </p:spPr>
        <p:txBody>
          <a:bodyPr/>
          <a:lstStyle/>
          <a:p>
            <a:pPr marL="685800" indent="-685800" eaLnBrk="1" hangingPunct="1">
              <a:defRPr/>
            </a:pPr>
            <a:r>
              <a:rPr lang="en-US" b="1" dirty="0" smtClean="0">
                <a:solidFill>
                  <a:schemeClr val="tx1"/>
                </a:solidFill>
              </a:rPr>
              <a:t>The Regulators and their role:</a:t>
            </a:r>
          </a:p>
          <a:p>
            <a:pPr marL="685800" indent="-685800" eaLnBrk="1" hangingPunct="1">
              <a:defRPr/>
            </a:pPr>
            <a:r>
              <a:rPr lang="en-US" b="1" dirty="0" smtClean="0">
                <a:solidFill>
                  <a:schemeClr val="tx1"/>
                </a:solidFill>
              </a:rPr>
              <a:t>2. The Office of Comptroller of the Currency (OCC):</a:t>
            </a:r>
          </a:p>
          <a:p>
            <a:pPr marL="685800" indent="-685800" eaLnBrk="1" hangingPunct="1">
              <a:buFontTx/>
              <a:buChar char="-"/>
              <a:defRPr/>
            </a:pPr>
            <a:r>
              <a:rPr lang="en-US" dirty="0" smtClean="0">
                <a:solidFill>
                  <a:schemeClr val="tx1"/>
                </a:solidFill>
              </a:rPr>
              <a:t>The OCC is part of the US Department of Treasury and in charge for chartering, examining and supervising national banks</a:t>
            </a:r>
          </a:p>
          <a:p>
            <a:pPr marL="685800" indent="-685800" eaLnBrk="1" hangingPunct="1">
              <a:buFontTx/>
              <a:buChar char="-"/>
              <a:defRPr/>
            </a:pPr>
            <a:endParaRPr lang="en-US" dirty="0" smtClean="0">
              <a:solidFill>
                <a:schemeClr val="tx1"/>
              </a:solidFill>
            </a:endParaRPr>
          </a:p>
          <a:p>
            <a:pPr marL="685800" indent="-685800" eaLnBrk="1" hangingPunct="1">
              <a:buFontTx/>
              <a:buChar char="-"/>
              <a:defRPr/>
            </a:pPr>
            <a:r>
              <a:rPr lang="en-US" dirty="0" smtClean="0">
                <a:solidFill>
                  <a:schemeClr val="tx1"/>
                </a:solidFill>
              </a:rPr>
              <a:t>The OCC approves all applications for the opening of domestic and foreign branches, new services and mergers and acquisitions.</a:t>
            </a:r>
          </a:p>
          <a:p>
            <a:pPr marL="685800" indent="-685800" eaLnBrk="1" hangingPunct="1">
              <a:buFontTx/>
              <a:buChar char="-"/>
              <a:defRPr/>
            </a:pPr>
            <a:endParaRPr lang="en-US" dirty="0" smtClean="0">
              <a:solidFill>
                <a:schemeClr val="tx1"/>
              </a:solidFill>
            </a:endParaRPr>
          </a:p>
          <a:p>
            <a:pPr marL="685800" indent="-685800" eaLnBrk="1" hangingPunct="1">
              <a:buFontTx/>
              <a:buChar char="-"/>
              <a:defRPr/>
            </a:pPr>
            <a:r>
              <a:rPr lang="en-US" dirty="0" smtClean="0">
                <a:solidFill>
                  <a:schemeClr val="tx1"/>
                </a:solidFill>
              </a:rPr>
              <a:t>It also supervises federal branches of foreign banks in the United States</a:t>
            </a:r>
            <a:endParaRPr lang="en-US" dirty="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38314"/>
            <a:ext cx="8153400" cy="4586287"/>
          </a:xfrm>
        </p:spPr>
        <p:txBody>
          <a:bodyPr/>
          <a:lstStyle/>
          <a:p>
            <a:pPr marL="685800" indent="-685800" eaLnBrk="1" hangingPunct="1">
              <a:defRPr/>
            </a:pPr>
            <a:r>
              <a:rPr lang="en-US" b="1" dirty="0" smtClean="0">
                <a:solidFill>
                  <a:schemeClr val="tx1"/>
                </a:solidFill>
              </a:rPr>
              <a:t>The Regulators and their role:</a:t>
            </a:r>
          </a:p>
          <a:p>
            <a:pPr marL="685800" indent="-685800" eaLnBrk="1" hangingPunct="1">
              <a:defRPr/>
            </a:pPr>
            <a:r>
              <a:rPr lang="en-US" b="1" dirty="0" smtClean="0">
                <a:solidFill>
                  <a:schemeClr val="tx1"/>
                </a:solidFill>
              </a:rPr>
              <a:t>3. Federal Deposit Insurance Corporation (FDIC)</a:t>
            </a:r>
          </a:p>
          <a:p>
            <a:pPr marL="685800" indent="-685800" eaLnBrk="1" hangingPunct="1">
              <a:buFontTx/>
              <a:buChar char="-"/>
              <a:defRPr/>
            </a:pPr>
            <a:r>
              <a:rPr lang="en-US" dirty="0" smtClean="0">
                <a:solidFill>
                  <a:schemeClr val="tx1"/>
                </a:solidFill>
              </a:rPr>
              <a:t>The FDIC supervises and completes examinations on state-chartered banks that are not supervised by the Federal Reserve System.</a:t>
            </a:r>
          </a:p>
          <a:p>
            <a:pPr marL="685800" indent="-685800" eaLnBrk="1" hangingPunct="1">
              <a:buFontTx/>
              <a:buChar char="-"/>
              <a:defRPr/>
            </a:pPr>
            <a:endParaRPr lang="en-US" b="1" dirty="0">
              <a:solidFill>
                <a:schemeClr val="tx1"/>
              </a:solidFill>
            </a:endParaRPr>
          </a:p>
          <a:p>
            <a:pPr marL="685800" indent="-685800" eaLnBrk="1" hangingPunct="1">
              <a:buFontTx/>
              <a:buChar char="-"/>
              <a:defRPr/>
            </a:pPr>
            <a:r>
              <a:rPr lang="en-US" dirty="0" smtClean="0">
                <a:solidFill>
                  <a:schemeClr val="tx1"/>
                </a:solidFill>
              </a:rPr>
              <a:t>It examines other FDIC-insured institutions for deposit insurance.</a:t>
            </a:r>
          </a:p>
          <a:p>
            <a:pPr marL="685800" indent="-685800" eaLnBrk="1" hangingPunct="1">
              <a:buFontTx/>
              <a:buChar char="-"/>
              <a:defRPr/>
            </a:pPr>
            <a:endParaRPr lang="en-US" dirty="0">
              <a:solidFill>
                <a:schemeClr val="tx1"/>
              </a:solidFill>
            </a:endParaRPr>
          </a:p>
          <a:p>
            <a:pPr marL="685800" indent="-685800" eaLnBrk="1" hangingPunct="1">
              <a:buFontTx/>
              <a:buChar char="-"/>
              <a:defRPr/>
            </a:pPr>
            <a:r>
              <a:rPr lang="en-US" dirty="0" smtClean="0">
                <a:solidFill>
                  <a:schemeClr val="tx1"/>
                </a:solidFill>
              </a:rPr>
              <a:t>Any national and state-chartered banks that  are members of the Fed must belong to the FDIC.</a:t>
            </a:r>
          </a:p>
          <a:p>
            <a:pPr marL="685800" indent="-685800" eaLnBrk="1" hangingPunct="1">
              <a:defRPr/>
            </a:pPr>
            <a:endParaRPr lang="en-US" b="1" dirty="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38314"/>
            <a:ext cx="8153400" cy="4586287"/>
          </a:xfrm>
        </p:spPr>
        <p:txBody>
          <a:bodyPr/>
          <a:lstStyle/>
          <a:p>
            <a:pPr marL="685800" indent="-685800" eaLnBrk="1" hangingPunct="1">
              <a:defRPr/>
            </a:pPr>
            <a:r>
              <a:rPr lang="en-US" b="1" dirty="0" smtClean="0">
                <a:solidFill>
                  <a:schemeClr val="tx1"/>
                </a:solidFill>
              </a:rPr>
              <a:t>The Regulators and their role:</a:t>
            </a:r>
          </a:p>
          <a:p>
            <a:pPr marL="685800" indent="-685800" eaLnBrk="1" hangingPunct="1">
              <a:defRPr/>
            </a:pPr>
            <a:r>
              <a:rPr lang="en-US" b="1" dirty="0" smtClean="0">
                <a:solidFill>
                  <a:schemeClr val="tx1"/>
                </a:solidFill>
              </a:rPr>
              <a:t>3. Federal Deposit Insurance Corporation (FDIC)</a:t>
            </a:r>
          </a:p>
          <a:p>
            <a:pPr marL="685800" indent="-685800" eaLnBrk="1" hangingPunct="1">
              <a:buFontTx/>
              <a:buChar char="-"/>
              <a:defRPr/>
            </a:pPr>
            <a:r>
              <a:rPr lang="en-US" dirty="0" smtClean="0">
                <a:solidFill>
                  <a:schemeClr val="tx1"/>
                </a:solidFill>
              </a:rPr>
              <a:t>Promotes the safe and soundness of member depository institutions  identifying, monitoring and addressing potential risks to the Depository Insurance Fund that insures deposits.</a:t>
            </a:r>
          </a:p>
          <a:p>
            <a:pPr marL="685800" indent="-685800" eaLnBrk="1" hangingPunct="1">
              <a:buFontTx/>
              <a:buChar char="-"/>
              <a:defRPr/>
            </a:pPr>
            <a:endParaRPr lang="en-US" dirty="0">
              <a:solidFill>
                <a:schemeClr val="tx1"/>
              </a:solidFill>
            </a:endParaRPr>
          </a:p>
          <a:p>
            <a:pPr marL="685800" indent="-685800" eaLnBrk="1" hangingPunct="1">
              <a:buFontTx/>
              <a:buChar char="-"/>
              <a:defRPr/>
            </a:pPr>
            <a:r>
              <a:rPr lang="en-US" dirty="0" smtClean="0">
                <a:solidFill>
                  <a:schemeClr val="tx1"/>
                </a:solidFill>
              </a:rPr>
              <a:t>Maximum deposit insurance I $250,000 per depository institution.</a:t>
            </a:r>
          </a:p>
          <a:p>
            <a:pPr marL="685800" indent="-685800" eaLnBrk="1" hangingPunct="1">
              <a:defRPr/>
            </a:pPr>
            <a:endParaRPr lang="en-US" b="1" dirty="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4099" name="Rectangle 2"/>
          <p:cNvSpPr>
            <a:spLocks noGrp="1" noChangeArrowheads="1"/>
          </p:cNvSpPr>
          <p:nvPr>
            <p:ph type="subTitle" idx="1"/>
          </p:nvPr>
        </p:nvSpPr>
        <p:spPr>
          <a:xfrm>
            <a:off x="1752600" y="1752600"/>
            <a:ext cx="8153400" cy="5105400"/>
          </a:xfrm>
        </p:spPr>
        <p:txBody>
          <a:bodyPr/>
          <a:lstStyle/>
          <a:p>
            <a:pPr marL="685800" indent="-685800" eaLnBrk="1" hangingPunct="1"/>
            <a:r>
              <a:rPr lang="en-US" altLang="en-US" sz="2800" b="1">
                <a:solidFill>
                  <a:schemeClr val="tx1"/>
                </a:solidFill>
              </a:rPr>
              <a:t>The Economy and the Banking System:</a:t>
            </a:r>
          </a:p>
          <a:p>
            <a:pPr marL="685800" indent="-685800" eaLnBrk="1" hangingPunct="1">
              <a:buFontTx/>
              <a:buChar char="-"/>
            </a:pPr>
            <a:r>
              <a:rPr lang="en-US" altLang="en-US">
                <a:solidFill>
                  <a:schemeClr val="tx1"/>
                </a:solidFill>
              </a:rPr>
              <a:t>Demand deposit balances less reserve requirements become the major funding source for loans granted to individuals, business and the government.</a:t>
            </a:r>
          </a:p>
          <a:p>
            <a:pPr marL="685800" indent="-685800" eaLnBrk="1" hangingPunct="1">
              <a:buFontTx/>
              <a:buChar char="-"/>
            </a:pPr>
            <a:r>
              <a:rPr lang="en-US" altLang="en-US">
                <a:solidFill>
                  <a:schemeClr val="tx1"/>
                </a:solidFill>
              </a:rPr>
              <a:t>Banks also serve as conduit for economic and social policy </a:t>
            </a:r>
          </a:p>
          <a:p>
            <a:pPr marL="685800" indent="-685800" eaLnBrk="1" hangingPunct="1">
              <a:buFontTx/>
              <a:buChar char="-"/>
            </a:pPr>
            <a:r>
              <a:rPr lang="en-US" altLang="en-US">
                <a:solidFill>
                  <a:schemeClr val="tx1"/>
                </a:solidFill>
              </a:rPr>
              <a:t>Through the banks, the Federal Reserve decrease or increase the money supply.</a:t>
            </a:r>
          </a:p>
          <a:p>
            <a:pPr marL="685800" indent="-685800" eaLnBrk="1" hangingPunct="1">
              <a:buFontTx/>
              <a:buChar char="-"/>
            </a:pPr>
            <a:r>
              <a:rPr lang="en-US" altLang="en-US">
                <a:solidFill>
                  <a:schemeClr val="tx1"/>
                </a:solidFill>
              </a:rPr>
              <a:t>Banks have major impact in the nations economy as they:</a:t>
            </a:r>
          </a:p>
          <a:p>
            <a:pPr marL="685800" indent="-685800" eaLnBrk="1" hangingPunct="1">
              <a:buFontTx/>
              <a:buChar char="-"/>
            </a:pPr>
            <a:r>
              <a:rPr lang="en-US" altLang="en-US">
                <a:solidFill>
                  <a:schemeClr val="tx1"/>
                </a:solidFill>
              </a:rPr>
              <a:t>1. Offer financial services to consumers, business and government</a:t>
            </a:r>
          </a:p>
          <a:p>
            <a:pPr marL="685800" indent="-685800" eaLnBrk="1" hangingPunct="1">
              <a:buFontTx/>
              <a:buChar char="-"/>
            </a:pPr>
            <a:r>
              <a:rPr lang="en-US" altLang="en-US">
                <a:solidFill>
                  <a:schemeClr val="tx1"/>
                </a:solidFill>
              </a:rPr>
              <a:t>2. Provide access to the payment system</a:t>
            </a:r>
          </a:p>
          <a:p>
            <a:pPr marL="685800" indent="-685800" eaLnBrk="1" hangingPunct="1">
              <a:buFontTx/>
              <a:buChar char="-"/>
            </a:pPr>
            <a:r>
              <a:rPr lang="en-US" altLang="en-US">
                <a:solidFill>
                  <a:schemeClr val="tx1"/>
                </a:solidFill>
              </a:rPr>
              <a:t>3. Create money</a:t>
            </a:r>
          </a:p>
          <a:p>
            <a:pPr marL="685800" indent="-685800" eaLnBrk="1" hangingPunct="1">
              <a:buFontTx/>
              <a:buChar char="-"/>
            </a:pPr>
            <a:r>
              <a:rPr lang="en-US" altLang="en-US">
                <a:solidFill>
                  <a:schemeClr val="tx1"/>
                </a:solidFill>
              </a:rPr>
              <a:t>4. Expand and contract the money supply</a:t>
            </a:r>
          </a:p>
          <a:p>
            <a:pPr marL="685800" indent="-685800" eaLnBrk="1" hangingPunct="1">
              <a:buFontTx/>
              <a:buChar char="-"/>
            </a:pPr>
            <a:endParaRPr lang="en-US" altLang="en-US">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38314"/>
            <a:ext cx="8153400" cy="4586287"/>
          </a:xfrm>
        </p:spPr>
        <p:txBody>
          <a:bodyPr/>
          <a:lstStyle/>
          <a:p>
            <a:pPr marL="685800" indent="-685800" eaLnBrk="1" hangingPunct="1">
              <a:defRPr/>
            </a:pPr>
            <a:r>
              <a:rPr lang="en-US" b="1" dirty="0" smtClean="0">
                <a:solidFill>
                  <a:schemeClr val="tx1"/>
                </a:solidFill>
              </a:rPr>
              <a:t>The Regulators and their role:</a:t>
            </a:r>
          </a:p>
          <a:p>
            <a:pPr marL="685800" indent="-685800" eaLnBrk="1" hangingPunct="1">
              <a:defRPr/>
            </a:pPr>
            <a:r>
              <a:rPr lang="en-US" b="1" dirty="0" smtClean="0">
                <a:solidFill>
                  <a:schemeClr val="tx1"/>
                </a:solidFill>
              </a:rPr>
              <a:t>4. Office of Thrift Supervision (OTS):</a:t>
            </a:r>
          </a:p>
          <a:p>
            <a:pPr marL="685800" indent="-685800" eaLnBrk="1" hangingPunct="1">
              <a:buFontTx/>
              <a:buChar char="-"/>
              <a:defRPr/>
            </a:pPr>
            <a:r>
              <a:rPr lang="en-US" dirty="0" smtClean="0">
                <a:solidFill>
                  <a:schemeClr val="tx1"/>
                </a:solidFill>
              </a:rPr>
              <a:t>The OTS regulates and supervises federally chartered and state-chartered thrift institutions.</a:t>
            </a:r>
          </a:p>
          <a:p>
            <a:pPr marL="685800" indent="-685800" eaLnBrk="1" hangingPunct="1">
              <a:buFontTx/>
              <a:buChar char="-"/>
              <a:defRPr/>
            </a:pPr>
            <a:r>
              <a:rPr lang="en-US" dirty="0" smtClean="0">
                <a:solidFill>
                  <a:schemeClr val="tx1"/>
                </a:solidFill>
              </a:rPr>
              <a:t>These financial institutions include savings banks and savings and loan associations,</a:t>
            </a:r>
          </a:p>
          <a:p>
            <a:pPr marL="685800" indent="-685800" eaLnBrk="1" hangingPunct="1">
              <a:defRPr/>
            </a:pPr>
            <a:endParaRPr lang="en-US" b="1" dirty="0" smtClean="0">
              <a:solidFill>
                <a:schemeClr val="tx1"/>
              </a:solidFill>
            </a:endParaRPr>
          </a:p>
          <a:p>
            <a:pPr marL="685800" indent="-685800" eaLnBrk="1" hangingPunct="1">
              <a:defRPr/>
            </a:pPr>
            <a:endParaRPr lang="en-US" b="1" dirty="0" smtClean="0">
              <a:solidFill>
                <a:schemeClr val="tx1"/>
              </a:solidFill>
            </a:endParaRPr>
          </a:p>
          <a:p>
            <a:pPr marL="685800" indent="-685800" eaLnBrk="1" hangingPunct="1">
              <a:defRPr/>
            </a:pPr>
            <a:endParaRPr lang="en-US" b="1" dirty="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ctrTitle"/>
          </p:nvPr>
        </p:nvSpPr>
        <p:spPr>
          <a:xfrm>
            <a:off x="2133600" y="457200"/>
            <a:ext cx="7772400" cy="1143000"/>
          </a:xfrm>
        </p:spPr>
        <p:txBody>
          <a:bodyPr>
            <a:normAutofit fontScale="90000"/>
          </a:bodyPr>
          <a:lstStyle/>
          <a:p>
            <a:pPr algn="ctr" eaLnBrk="1" fontAlgn="auto" hangingPunct="1">
              <a:spcAft>
                <a:spcPts val="0"/>
              </a:spcAft>
              <a:defRPr/>
            </a:pPr>
            <a:r>
              <a:rPr lang="en-US" sz="3600" dirty="0"/>
              <a:t> </a:t>
            </a:r>
            <a:br>
              <a:rPr lang="en-US" sz="3600" dirty="0"/>
            </a:br>
            <a:r>
              <a:rPr lang="en-US" sz="3600" b="1" dirty="0">
                <a:solidFill>
                  <a:schemeClr val="tx1"/>
                </a:solidFill>
              </a:rPr>
              <a:t>Module 3</a:t>
            </a:r>
            <a:br>
              <a:rPr lang="en-US" sz="3600" b="1" dirty="0">
                <a:solidFill>
                  <a:schemeClr val="tx1"/>
                </a:solidFill>
              </a:rPr>
            </a:br>
            <a:r>
              <a:rPr lang="en-US" sz="3600" b="1" dirty="0">
                <a:solidFill>
                  <a:schemeClr val="tx1"/>
                </a:solidFill>
              </a:rPr>
              <a:t>The US Banking System</a:t>
            </a:r>
          </a:p>
        </p:txBody>
      </p:sp>
      <p:sp>
        <p:nvSpPr>
          <p:cNvPr id="2051" name="Rectangle 2"/>
          <p:cNvSpPr>
            <a:spLocks noGrp="1" noChangeArrowheads="1"/>
          </p:cNvSpPr>
          <p:nvPr>
            <p:ph type="subTitle" idx="1"/>
          </p:nvPr>
        </p:nvSpPr>
        <p:spPr>
          <a:xfrm>
            <a:off x="1752600" y="1738314"/>
            <a:ext cx="8153400" cy="4586287"/>
          </a:xfrm>
        </p:spPr>
        <p:txBody>
          <a:bodyPr/>
          <a:lstStyle/>
          <a:p>
            <a:pPr marL="685800" indent="-685800" eaLnBrk="1" hangingPunct="1">
              <a:defRPr/>
            </a:pPr>
            <a:r>
              <a:rPr lang="en-US" b="1" dirty="0" smtClean="0">
                <a:solidFill>
                  <a:schemeClr val="tx1"/>
                </a:solidFill>
              </a:rPr>
              <a:t>The Regulators and their role:</a:t>
            </a:r>
          </a:p>
          <a:p>
            <a:pPr marL="685800" indent="-685800" eaLnBrk="1" hangingPunct="1">
              <a:defRPr/>
            </a:pPr>
            <a:r>
              <a:rPr lang="en-US" b="1" dirty="0" smtClean="0">
                <a:solidFill>
                  <a:schemeClr val="tx1"/>
                </a:solidFill>
              </a:rPr>
              <a:t>5. State Banking Departments: </a:t>
            </a:r>
          </a:p>
          <a:p>
            <a:pPr marL="685800" indent="-685800" eaLnBrk="1" hangingPunct="1">
              <a:buFontTx/>
              <a:buChar char="-"/>
              <a:defRPr/>
            </a:pPr>
            <a:r>
              <a:rPr lang="en-US" dirty="0" smtClean="0">
                <a:solidFill>
                  <a:schemeClr val="tx1"/>
                </a:solidFill>
              </a:rPr>
              <a:t>For state-charter banks each state has its own banking department to perform the chartering, supervising and examining the state chartered banks </a:t>
            </a:r>
          </a:p>
          <a:p>
            <a:pPr marL="685800" indent="-685800" eaLnBrk="1" hangingPunct="1">
              <a:buFontTx/>
              <a:buChar char="-"/>
              <a:defRPr/>
            </a:pPr>
            <a:endParaRPr lang="en-US" b="1" dirty="0">
              <a:solidFill>
                <a:schemeClr val="tx1"/>
              </a:solidFill>
            </a:endParaRPr>
          </a:p>
          <a:p>
            <a:pPr marL="685800" indent="-685800" eaLnBrk="1" hangingPunct="1">
              <a:buFontTx/>
              <a:buChar char="-"/>
              <a:defRPr/>
            </a:pPr>
            <a:r>
              <a:rPr lang="en-US" dirty="0" smtClean="0">
                <a:solidFill>
                  <a:schemeClr val="tx1"/>
                </a:solidFill>
              </a:rPr>
              <a:t>State chartered banks  decide whether or not they will become members of the Federal Reserve and the FDIC.</a:t>
            </a:r>
          </a:p>
          <a:p>
            <a:pPr marL="685800" indent="-685800" eaLnBrk="1" hangingPunct="1">
              <a:buFontTx/>
              <a:buChar char="-"/>
              <a:defRPr/>
            </a:pPr>
            <a:endParaRPr lang="en-US" dirty="0">
              <a:solidFill>
                <a:schemeClr val="tx1"/>
              </a:solidFill>
            </a:endParaRPr>
          </a:p>
          <a:p>
            <a:pPr marL="685800" indent="-685800" eaLnBrk="1" hangingPunct="1">
              <a:buFontTx/>
              <a:buChar char="-"/>
              <a:defRPr/>
            </a:pPr>
            <a:r>
              <a:rPr lang="en-US" dirty="0" smtClean="0">
                <a:solidFill>
                  <a:schemeClr val="tx1"/>
                </a:solidFill>
              </a:rPr>
              <a:t>State banking departments also examine branches and agencies of foreign banks that operate in the State.</a:t>
            </a:r>
          </a:p>
          <a:p>
            <a:pPr marL="685800" indent="-685800" eaLnBrk="1" hangingPunct="1">
              <a:defRPr/>
            </a:pPr>
            <a:endParaRPr lang="en-US" b="1" dirty="0" smtClean="0">
              <a:solidFill>
                <a:schemeClr val="tx1"/>
              </a:solidFill>
            </a:endParaRPr>
          </a:p>
          <a:p>
            <a:pPr marL="685800" indent="-685800" eaLnBrk="1" hangingPunct="1">
              <a:defRPr/>
            </a:pPr>
            <a:endParaRPr lang="en-US" b="1" dirty="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342900" indent="-342900" eaLnBrk="1" hangingPunct="1">
              <a:buFontTx/>
              <a:buChar char="-"/>
              <a:defRPr/>
            </a:pPr>
            <a:endParaRPr lang="en-US" dirty="0" smtClean="0">
              <a:solidFill>
                <a:schemeClr val="tx1"/>
              </a:solidFill>
            </a:endParaRPr>
          </a:p>
          <a:p>
            <a:pPr marL="685800" indent="-685800" eaLnBrk="1" hangingPunct="1">
              <a:buFontTx/>
              <a:buChar char="-"/>
              <a:defRPr/>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b="1" dirty="0">
                <a:solidFill>
                  <a:schemeClr val="tx1"/>
                </a:solidFill>
              </a:rPr>
              <a:t>Module 3</a:t>
            </a:r>
            <a:br>
              <a:rPr lang="en-US" sz="3200" b="1" dirty="0">
                <a:solidFill>
                  <a:schemeClr val="tx1"/>
                </a:solidFill>
              </a:rPr>
            </a:br>
            <a:r>
              <a:rPr lang="en-US" sz="3200" b="1" dirty="0">
                <a:solidFill>
                  <a:schemeClr val="tx1"/>
                </a:solidFill>
              </a:rPr>
              <a:t>The US Banking System</a:t>
            </a:r>
            <a:endParaRPr lang="en-US" sz="3200" dirty="0"/>
          </a:p>
        </p:txBody>
      </p:sp>
      <p:sp>
        <p:nvSpPr>
          <p:cNvPr id="5123" name="Content Placeholder 2"/>
          <p:cNvSpPr>
            <a:spLocks noGrp="1"/>
          </p:cNvSpPr>
          <p:nvPr>
            <p:ph idx="1"/>
          </p:nvPr>
        </p:nvSpPr>
        <p:spPr>
          <a:xfrm>
            <a:off x="1828800" y="1600200"/>
            <a:ext cx="7620000" cy="4800600"/>
          </a:xfrm>
        </p:spPr>
        <p:txBody>
          <a:bodyPr/>
          <a:lstStyle/>
          <a:p>
            <a:pPr marL="114300" indent="0">
              <a:buNone/>
            </a:pPr>
            <a:r>
              <a:rPr lang="en-US" altLang="en-US" b="1"/>
              <a:t>Milestones in the evolution of US Banking:</a:t>
            </a:r>
          </a:p>
          <a:p>
            <a:pPr marL="114300" indent="0">
              <a:buNone/>
            </a:pPr>
            <a:r>
              <a:rPr lang="en-US" altLang="en-US" b="1"/>
              <a:t>1791: </a:t>
            </a:r>
            <a:r>
              <a:rPr lang="en-US" altLang="en-US"/>
              <a:t>First Bank of the United States : First attempt to form a central bank failed due to opposition from bank competitor</a:t>
            </a:r>
          </a:p>
          <a:p>
            <a:pPr marL="114300" indent="0">
              <a:buNone/>
            </a:pPr>
            <a:r>
              <a:rPr lang="en-US" altLang="en-US" b="1"/>
              <a:t>1861: </a:t>
            </a:r>
            <a:r>
              <a:rPr lang="en-US" altLang="en-US"/>
              <a:t>Second bank of the United States: Second attempt to form a central bank that also failed due to opposition from other banks.</a:t>
            </a:r>
          </a:p>
          <a:p>
            <a:pPr marL="114300" indent="0">
              <a:buNone/>
            </a:pPr>
            <a:r>
              <a:rPr lang="en-US" altLang="en-US" b="1"/>
              <a:t>1863: National Bank Act: </a:t>
            </a:r>
            <a:r>
              <a:rPr lang="en-US" altLang="en-US"/>
              <a:t>Created national banks, Office of the Comptroller of the Currency, introduced the national bank note and the system for reserve requirements.</a:t>
            </a:r>
          </a:p>
          <a:p>
            <a:pPr marL="114300" indent="0">
              <a:buNone/>
            </a:pPr>
            <a:r>
              <a:rPr lang="en-US" altLang="en-US" b="1"/>
              <a:t>1913: Federal Reserve Act: </a:t>
            </a:r>
            <a:r>
              <a:rPr lang="en-US" altLang="en-US"/>
              <a:t>This regulation created the first central bank and the Federal Reserve system</a:t>
            </a:r>
            <a:endParaRPr lang="en-US" altLang="en-US" b="1"/>
          </a:p>
          <a:p>
            <a:pPr marL="114300" indent="0">
              <a:buNone/>
            </a:pPr>
            <a:endParaRPr lang="en-US" altLang="en-US" b="1"/>
          </a:p>
          <a:p>
            <a:pPr marL="114300" indent="0">
              <a:buNone/>
            </a:pPr>
            <a:endParaRPr lang="en-US"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800" b="1" dirty="0">
                <a:solidFill>
                  <a:schemeClr val="tx1"/>
                </a:solidFill>
              </a:rPr>
              <a:t>Module 3</a:t>
            </a:r>
            <a:br>
              <a:rPr lang="en-US" sz="2800" b="1" dirty="0">
                <a:solidFill>
                  <a:schemeClr val="tx1"/>
                </a:solidFill>
              </a:rPr>
            </a:br>
            <a:r>
              <a:rPr lang="en-US" sz="2800" b="1" dirty="0">
                <a:solidFill>
                  <a:schemeClr val="tx1"/>
                </a:solidFill>
              </a:rPr>
              <a:t>The US Banking System</a:t>
            </a:r>
            <a:endParaRPr lang="en-US" sz="2800" dirty="0"/>
          </a:p>
        </p:txBody>
      </p:sp>
      <p:sp>
        <p:nvSpPr>
          <p:cNvPr id="3" name="Content Placeholder 2"/>
          <p:cNvSpPr>
            <a:spLocks noGrp="1"/>
          </p:cNvSpPr>
          <p:nvPr>
            <p:ph idx="1"/>
          </p:nvPr>
        </p:nvSpPr>
        <p:spPr/>
        <p:txBody>
          <a:bodyPr/>
          <a:lstStyle/>
          <a:p>
            <a:pPr marL="114300" indent="0">
              <a:buNone/>
              <a:defRPr/>
            </a:pPr>
            <a:r>
              <a:rPr lang="en-US" b="1" dirty="0" smtClean="0"/>
              <a:t>Banking Law through the Great Depression</a:t>
            </a:r>
          </a:p>
          <a:p>
            <a:pPr marL="114300" indent="0">
              <a:buNone/>
              <a:defRPr/>
            </a:pPr>
            <a:r>
              <a:rPr lang="en-US" b="1" dirty="0" smtClean="0"/>
              <a:t>Banking Act 1933: Glass Steagall Act: </a:t>
            </a:r>
          </a:p>
          <a:p>
            <a:pPr>
              <a:buFontTx/>
              <a:buChar char="-"/>
              <a:defRPr/>
            </a:pPr>
            <a:r>
              <a:rPr lang="en-US" dirty="0" smtClean="0"/>
              <a:t>Prohibited banks from charging interest on demand deposits</a:t>
            </a:r>
          </a:p>
          <a:p>
            <a:pPr>
              <a:buFontTx/>
              <a:buChar char="-"/>
              <a:defRPr/>
            </a:pPr>
            <a:r>
              <a:rPr lang="en-US" dirty="0" smtClean="0"/>
              <a:t>Raised minimum capital requirements</a:t>
            </a:r>
          </a:p>
          <a:p>
            <a:pPr>
              <a:buFontTx/>
              <a:buChar char="-"/>
              <a:defRPr/>
            </a:pPr>
            <a:r>
              <a:rPr lang="en-US" dirty="0" smtClean="0"/>
              <a:t>Prohibited members banks of the Federal Reserve to be engaged in the sale/underwriting of securities</a:t>
            </a:r>
          </a:p>
          <a:p>
            <a:pPr>
              <a:buFontTx/>
              <a:buChar char="-"/>
              <a:defRPr/>
            </a:pPr>
            <a:r>
              <a:rPr lang="en-US" dirty="0" smtClean="0"/>
              <a:t>Created the Federal Deposit Insurance Corporation (FDIC) </a:t>
            </a:r>
          </a:p>
          <a:p>
            <a:pPr>
              <a:buFontTx/>
              <a:buChar char="-"/>
              <a:defRPr/>
            </a:pPr>
            <a:endParaRPr lang="en-US" dirty="0" smtClean="0"/>
          </a:p>
          <a:p>
            <a:pPr>
              <a:buFontTx/>
              <a:buChar char="-"/>
              <a:defRPr/>
            </a:pPr>
            <a:endParaRPr lang="en-US" dirty="0" smtClean="0"/>
          </a:p>
          <a:p>
            <a:pPr>
              <a:buFontTx/>
              <a:buChar char="-"/>
              <a:defRPr/>
            </a:pP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800" b="1" dirty="0">
                <a:solidFill>
                  <a:schemeClr val="tx1"/>
                </a:solidFill>
              </a:rPr>
              <a:t>Module 3</a:t>
            </a:r>
            <a:br>
              <a:rPr lang="en-US" sz="2800" b="1" dirty="0">
                <a:solidFill>
                  <a:schemeClr val="tx1"/>
                </a:solidFill>
              </a:rPr>
            </a:br>
            <a:r>
              <a:rPr lang="en-US" sz="2800" b="1" dirty="0">
                <a:solidFill>
                  <a:schemeClr val="tx1"/>
                </a:solidFill>
              </a:rPr>
              <a:t>The US Banking System</a:t>
            </a:r>
            <a:endParaRPr lang="en-US" sz="2800" dirty="0"/>
          </a:p>
        </p:txBody>
      </p:sp>
      <p:sp>
        <p:nvSpPr>
          <p:cNvPr id="3" name="Content Placeholder 2"/>
          <p:cNvSpPr>
            <a:spLocks noGrp="1"/>
          </p:cNvSpPr>
          <p:nvPr>
            <p:ph idx="1"/>
          </p:nvPr>
        </p:nvSpPr>
        <p:spPr/>
        <p:txBody>
          <a:bodyPr/>
          <a:lstStyle/>
          <a:p>
            <a:pPr marL="114300" indent="0">
              <a:buNone/>
              <a:defRPr/>
            </a:pPr>
            <a:r>
              <a:rPr lang="en-US" b="1" dirty="0" smtClean="0"/>
              <a:t>Banking Law through the Great Depression</a:t>
            </a:r>
          </a:p>
          <a:p>
            <a:pPr marL="114300" indent="0">
              <a:buNone/>
              <a:defRPr/>
            </a:pPr>
            <a:r>
              <a:rPr lang="en-US" sz="1800" b="1" dirty="0"/>
              <a:t>Securities Exchange Act 1934: </a:t>
            </a:r>
          </a:p>
          <a:p>
            <a:pPr>
              <a:buFontTx/>
              <a:buChar char="-"/>
              <a:defRPr/>
            </a:pPr>
            <a:r>
              <a:rPr lang="en-US" sz="1800" dirty="0"/>
              <a:t>Gave the Federal Reserve the power to set margin securities.</a:t>
            </a:r>
          </a:p>
          <a:p>
            <a:pPr>
              <a:buFontTx/>
              <a:buChar char="-"/>
              <a:defRPr/>
            </a:pPr>
            <a:r>
              <a:rPr lang="en-US" sz="1800" dirty="0"/>
              <a:t>All loans made by banks that are secured by securities were subject to margin requirements.</a:t>
            </a:r>
          </a:p>
          <a:p>
            <a:pPr marL="114300" indent="0">
              <a:buNone/>
              <a:defRPr/>
            </a:pPr>
            <a:r>
              <a:rPr lang="en-US" sz="1800" b="1" dirty="0"/>
              <a:t>The Federal Insurance Deposit Act 1935:</a:t>
            </a:r>
          </a:p>
          <a:p>
            <a:pPr>
              <a:buFontTx/>
              <a:buChar char="-"/>
              <a:defRPr/>
            </a:pPr>
            <a:r>
              <a:rPr lang="en-US" sz="1800" dirty="0"/>
              <a:t>This regulation is the amendment to Banking Act 1933</a:t>
            </a:r>
          </a:p>
          <a:p>
            <a:pPr>
              <a:buFontTx/>
              <a:buChar char="-"/>
              <a:defRPr/>
            </a:pPr>
            <a:r>
              <a:rPr lang="en-US" sz="1800" dirty="0"/>
              <a:t>Set standards for operation of FDIC member banks</a:t>
            </a:r>
          </a:p>
          <a:p>
            <a:pPr>
              <a:buFontTx/>
              <a:buChar char="-"/>
              <a:defRPr/>
            </a:pPr>
            <a:r>
              <a:rPr lang="en-US" sz="1800" dirty="0"/>
              <a:t>Gave FDIC authority to examine member banks</a:t>
            </a:r>
          </a:p>
          <a:p>
            <a:pPr>
              <a:buFontTx/>
              <a:buChar char="-"/>
              <a:defRPr/>
            </a:pPr>
            <a:r>
              <a:rPr lang="en-US" sz="1800" dirty="0"/>
              <a:t>Empowered the FDIC to establish action plans to protect member banks from failing</a:t>
            </a:r>
          </a:p>
          <a:p>
            <a:pPr>
              <a:buFontTx/>
              <a:buChar char="-"/>
              <a:defRPr/>
            </a:pPr>
            <a:r>
              <a:rPr lang="en-US" sz="1800" dirty="0"/>
              <a:t>Authorized the FDIC to pay depositors in banks that have failed</a:t>
            </a:r>
          </a:p>
          <a:p>
            <a:pPr>
              <a:buFontTx/>
              <a:buChar char="-"/>
              <a:defRPr/>
            </a:pPr>
            <a:endParaRPr lang="en-US" sz="1800" dirty="0"/>
          </a:p>
          <a:p>
            <a:pPr>
              <a:buFontTx/>
              <a:buChar char="-"/>
              <a:defRPr/>
            </a:pPr>
            <a:endParaRPr lang="en-US" dirty="0" smtClean="0"/>
          </a:p>
          <a:p>
            <a:pPr>
              <a:buFontTx/>
              <a:buChar char="-"/>
              <a:defRPr/>
            </a:pPr>
            <a:endParaRPr lang="en-US" dirty="0" smtClean="0"/>
          </a:p>
          <a:p>
            <a:pPr>
              <a:buFontTx/>
              <a:buChar char="-"/>
              <a:defRPr/>
            </a:pPr>
            <a:endParaRPr lang="en-US" dirty="0" smtClean="0"/>
          </a:p>
          <a:p>
            <a:pPr>
              <a:buFontTx/>
              <a:buChar char="-"/>
              <a:defRPr/>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800" b="1" dirty="0">
                <a:solidFill>
                  <a:schemeClr val="tx1"/>
                </a:solidFill>
              </a:rPr>
              <a:t>Module 3</a:t>
            </a:r>
            <a:br>
              <a:rPr lang="en-US" sz="2800" b="1" dirty="0">
                <a:solidFill>
                  <a:schemeClr val="tx1"/>
                </a:solidFill>
              </a:rPr>
            </a:br>
            <a:r>
              <a:rPr lang="en-US" sz="2800" b="1" dirty="0">
                <a:solidFill>
                  <a:schemeClr val="tx1"/>
                </a:solidFill>
              </a:rPr>
              <a:t>The US Banking System</a:t>
            </a:r>
            <a:endParaRPr lang="en-US" sz="2800" dirty="0"/>
          </a:p>
        </p:txBody>
      </p:sp>
      <p:sp>
        <p:nvSpPr>
          <p:cNvPr id="8195" name="Content Placeholder 2"/>
          <p:cNvSpPr>
            <a:spLocks noGrp="1"/>
          </p:cNvSpPr>
          <p:nvPr>
            <p:ph idx="1"/>
          </p:nvPr>
        </p:nvSpPr>
        <p:spPr>
          <a:xfrm>
            <a:off x="1981200" y="1371600"/>
            <a:ext cx="7620000" cy="4800600"/>
          </a:xfrm>
        </p:spPr>
        <p:txBody>
          <a:bodyPr/>
          <a:lstStyle/>
          <a:p>
            <a:pPr marL="114300" indent="0">
              <a:buNone/>
            </a:pPr>
            <a:r>
              <a:rPr lang="en-US" altLang="en-US" b="1"/>
              <a:t>Banking in the 20</a:t>
            </a:r>
            <a:r>
              <a:rPr lang="en-US" altLang="en-US" b="1" baseline="30000"/>
              <a:t>th</a:t>
            </a:r>
            <a:r>
              <a:rPr lang="en-US" altLang="en-US" b="1"/>
              <a:t> and 21th Centuries</a:t>
            </a:r>
          </a:p>
          <a:p>
            <a:pPr marL="114300" indent="0">
              <a:buNone/>
            </a:pPr>
            <a:r>
              <a:rPr lang="en-US" altLang="en-US" b="1"/>
              <a:t>1946: </a:t>
            </a:r>
            <a:r>
              <a:rPr lang="en-US" altLang="en-US"/>
              <a:t>Exchange National Bank of Chicago established the first drive in</a:t>
            </a:r>
          </a:p>
          <a:p>
            <a:pPr marL="114300" indent="0">
              <a:buNone/>
            </a:pPr>
            <a:r>
              <a:rPr lang="en-US" altLang="en-US" b="1"/>
              <a:t>1947</a:t>
            </a:r>
            <a:r>
              <a:rPr lang="en-US" altLang="en-US"/>
              <a:t>: First Chicago Bank installed the first lockbox</a:t>
            </a:r>
          </a:p>
          <a:p>
            <a:pPr marL="114300" indent="0">
              <a:buNone/>
            </a:pPr>
            <a:r>
              <a:rPr lang="en-US" altLang="en-US" b="1"/>
              <a:t>1952</a:t>
            </a:r>
            <a:r>
              <a:rPr lang="en-US" altLang="en-US"/>
              <a:t>: Franklin National Bank New York issued the first credit card</a:t>
            </a:r>
          </a:p>
          <a:p>
            <a:pPr marL="114300" indent="0">
              <a:buNone/>
            </a:pPr>
            <a:r>
              <a:rPr lang="en-US" altLang="en-US" b="1"/>
              <a:t>1960:</a:t>
            </a:r>
            <a:r>
              <a:rPr lang="en-US" altLang="en-US"/>
              <a:t> Magnetic ink character recognition  for automated check handling was created </a:t>
            </a:r>
          </a:p>
          <a:p>
            <a:pPr marL="114300" indent="0">
              <a:buNone/>
            </a:pPr>
            <a:r>
              <a:rPr lang="en-US" altLang="en-US" b="1"/>
              <a:t>1961</a:t>
            </a:r>
            <a:r>
              <a:rPr lang="en-US" altLang="en-US"/>
              <a:t>: Citibank ( formerly under the name First National Citi Bank) created a certificate of deposit for selected clients</a:t>
            </a:r>
          </a:p>
          <a:p>
            <a:pPr marL="114300" indent="0">
              <a:buNone/>
            </a:pPr>
            <a:endParaRPr lang="en-US" altLang="en-US"/>
          </a:p>
          <a:p>
            <a:pPr marL="114300" indent="0">
              <a:buNone/>
            </a:pPr>
            <a:endParaRPr lang="en-US" altLang="en-US"/>
          </a:p>
          <a:p>
            <a:pPr marL="114300" indent="0">
              <a:buNone/>
            </a:pPr>
            <a:endParaRPr lang="en-US" altLang="en-US"/>
          </a:p>
          <a:p>
            <a:pPr marL="114300" indent="0">
              <a:buNone/>
            </a:pPr>
            <a:endParaRPr lang="en-US" altLang="en-US"/>
          </a:p>
          <a:p>
            <a:pPr marL="114300" indent="0">
              <a:buNone/>
            </a:pPr>
            <a:endParaRPr lang="en-US" alt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800" b="1" dirty="0">
                <a:solidFill>
                  <a:schemeClr val="tx1"/>
                </a:solidFill>
              </a:rPr>
              <a:t>Module 3</a:t>
            </a:r>
            <a:br>
              <a:rPr lang="en-US" sz="2800" b="1" dirty="0">
                <a:solidFill>
                  <a:schemeClr val="tx1"/>
                </a:solidFill>
              </a:rPr>
            </a:br>
            <a:r>
              <a:rPr lang="en-US" sz="2800" b="1" dirty="0">
                <a:solidFill>
                  <a:schemeClr val="tx1"/>
                </a:solidFill>
              </a:rPr>
              <a:t>The US Banking System</a:t>
            </a:r>
            <a:endParaRPr lang="en-US" sz="2800" dirty="0"/>
          </a:p>
        </p:txBody>
      </p:sp>
      <p:sp>
        <p:nvSpPr>
          <p:cNvPr id="9219" name="Content Placeholder 2"/>
          <p:cNvSpPr>
            <a:spLocks noGrp="1"/>
          </p:cNvSpPr>
          <p:nvPr>
            <p:ph idx="1"/>
          </p:nvPr>
        </p:nvSpPr>
        <p:spPr/>
        <p:txBody>
          <a:bodyPr/>
          <a:lstStyle/>
          <a:p>
            <a:pPr marL="114300" indent="0">
              <a:buNone/>
            </a:pPr>
            <a:r>
              <a:rPr lang="en-US" altLang="en-US" b="1"/>
              <a:t>1966</a:t>
            </a:r>
            <a:r>
              <a:rPr lang="en-US" altLang="en-US"/>
              <a:t>: Hempstead Bank established the first point of sale system (POS) in thirty two (32) retail banking establishments </a:t>
            </a:r>
          </a:p>
          <a:p>
            <a:pPr marL="114300" indent="0">
              <a:buNone/>
            </a:pPr>
            <a:r>
              <a:rPr lang="en-US" altLang="en-US" b="1"/>
              <a:t>1969</a:t>
            </a:r>
            <a:r>
              <a:rPr lang="en-US" altLang="en-US"/>
              <a:t>: ATM machines were created</a:t>
            </a:r>
          </a:p>
          <a:p>
            <a:pPr marL="114300" indent="0">
              <a:buNone/>
            </a:pPr>
            <a:r>
              <a:rPr lang="en-US" altLang="en-US" b="1"/>
              <a:t>1972: </a:t>
            </a:r>
          </a:p>
          <a:p>
            <a:pPr marL="114300" indent="0">
              <a:buNone/>
            </a:pPr>
            <a:r>
              <a:rPr lang="en-US" altLang="en-US" b="1"/>
              <a:t>	- </a:t>
            </a:r>
            <a:r>
              <a:rPr lang="en-US" altLang="en-US"/>
              <a:t>Automated Clearing House (ACH) payment mechanisms</a:t>
            </a:r>
          </a:p>
          <a:p>
            <a:pPr marL="114300" indent="0">
              <a:buNone/>
            </a:pPr>
            <a:r>
              <a:rPr lang="en-US" altLang="en-US"/>
              <a:t>	was created.</a:t>
            </a:r>
          </a:p>
          <a:p>
            <a:pPr marL="114300" indent="0">
              <a:buNone/>
            </a:pPr>
            <a:r>
              <a:rPr lang="en-US" altLang="en-US"/>
              <a:t>	- Citi National Bank of Columbus. Ohio offers the first </a:t>
            </a:r>
          </a:p>
          <a:p>
            <a:pPr marL="114300" indent="0">
              <a:buNone/>
            </a:pPr>
            <a:r>
              <a:rPr lang="en-US" altLang="en-US" b="1"/>
              <a:t>1974: </a:t>
            </a:r>
            <a:r>
              <a:rPr lang="en-US" altLang="en-US"/>
              <a:t>Phone bill payment services was initiated</a:t>
            </a:r>
          </a:p>
          <a:p>
            <a:pPr marL="114300" indent="0">
              <a:buNone/>
            </a:pPr>
            <a:r>
              <a:rPr lang="en-US" altLang="en-US" b="1"/>
              <a:t>1980: </a:t>
            </a:r>
            <a:r>
              <a:rPr lang="en-US" altLang="en-US"/>
              <a:t>Creation of first banking infrastructure</a:t>
            </a:r>
          </a:p>
          <a:p>
            <a:pPr marL="114300" indent="0">
              <a:buNone/>
            </a:pPr>
            <a:r>
              <a:rPr lang="en-US" altLang="en-US" b="1"/>
              <a:t>1994: </a:t>
            </a:r>
            <a:r>
              <a:rPr lang="en-US" altLang="en-US"/>
              <a:t>Bank start their presence in the Worldwide Web (internet)</a:t>
            </a:r>
            <a:endParaRPr lang="en-US" altLang="en-US" b="1"/>
          </a:p>
          <a:p>
            <a:pPr marL="114300" indent="0">
              <a:buNone/>
            </a:pPr>
            <a:endParaRPr lang="en-US" altLang="en-US" b="1"/>
          </a:p>
          <a:p>
            <a:pPr marL="114300" indent="0">
              <a:buNone/>
            </a:pPr>
            <a:endParaRPr lang="en-US" altLang="en-US"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800" b="1" dirty="0">
                <a:solidFill>
                  <a:schemeClr val="tx1"/>
                </a:solidFill>
              </a:rPr>
              <a:t>Module 3</a:t>
            </a:r>
            <a:br>
              <a:rPr lang="en-US" sz="2800" b="1" dirty="0">
                <a:solidFill>
                  <a:schemeClr val="tx1"/>
                </a:solidFill>
              </a:rPr>
            </a:br>
            <a:r>
              <a:rPr lang="en-US" sz="2800" b="1" dirty="0">
                <a:solidFill>
                  <a:schemeClr val="tx1"/>
                </a:solidFill>
              </a:rPr>
              <a:t>The US Banking System</a:t>
            </a:r>
            <a:endParaRPr lang="en-US" sz="2800" dirty="0"/>
          </a:p>
        </p:txBody>
      </p:sp>
      <p:sp>
        <p:nvSpPr>
          <p:cNvPr id="10243" name="Content Placeholder 2"/>
          <p:cNvSpPr>
            <a:spLocks noGrp="1"/>
          </p:cNvSpPr>
          <p:nvPr>
            <p:ph idx="1"/>
          </p:nvPr>
        </p:nvSpPr>
        <p:spPr/>
        <p:txBody>
          <a:bodyPr/>
          <a:lstStyle/>
          <a:p>
            <a:pPr marL="114300" indent="0">
              <a:buNone/>
            </a:pPr>
            <a:r>
              <a:rPr lang="en-US" altLang="en-US" b="1"/>
              <a:t>1999: </a:t>
            </a:r>
            <a:r>
              <a:rPr lang="en-US" altLang="en-US"/>
              <a:t>Mobile banking and electronic payment services was initiated</a:t>
            </a:r>
          </a:p>
          <a:p>
            <a:pPr marL="114300" indent="0">
              <a:buNone/>
            </a:pPr>
            <a:r>
              <a:rPr lang="en-US" altLang="en-US" b="1"/>
              <a:t>2000: </a:t>
            </a:r>
            <a:r>
              <a:rPr lang="en-US" altLang="en-US"/>
              <a:t>Introduction of electronic signatures in consumer transactions.</a:t>
            </a:r>
          </a:p>
          <a:p>
            <a:pPr marL="114300" indent="0">
              <a:buNone/>
            </a:pPr>
            <a:r>
              <a:rPr lang="en-US" altLang="en-US" b="1"/>
              <a:t>2001: </a:t>
            </a:r>
            <a:r>
              <a:rPr lang="en-US" altLang="en-US"/>
              <a:t>Introduction on the internet of the electronic payment systems</a:t>
            </a:r>
          </a:p>
          <a:p>
            <a:pPr marL="114300" indent="0">
              <a:buNone/>
            </a:pPr>
            <a:r>
              <a:rPr lang="en-US" altLang="en-US" b="1"/>
              <a:t>2003: </a:t>
            </a:r>
            <a:r>
              <a:rPr lang="en-US" altLang="en-US"/>
              <a:t>Creation of electronic substitute check to support digital imaging of checks</a:t>
            </a:r>
          </a:p>
          <a:p>
            <a:pPr marL="114300" indent="0">
              <a:buNone/>
            </a:pPr>
            <a:r>
              <a:rPr lang="en-US" altLang="en-US" b="1"/>
              <a:t>2007: </a:t>
            </a:r>
            <a:r>
              <a:rPr lang="en-US" altLang="en-US"/>
              <a:t>Large banks set – up websites to reach customers</a:t>
            </a:r>
          </a:p>
          <a:p>
            <a:pPr marL="114300" indent="0">
              <a:buNone/>
            </a:pPr>
            <a:r>
              <a:rPr lang="en-US" altLang="en-US" b="1"/>
              <a:t>2010: </a:t>
            </a:r>
            <a:r>
              <a:rPr lang="en-US" altLang="en-US"/>
              <a:t>The initiation of cell phone point of sale purchases</a:t>
            </a:r>
            <a:endParaRPr lang="en-US" altLang="en-US" b="1"/>
          </a:p>
          <a:p>
            <a:pPr marL="114300" indent="0">
              <a:buNone/>
            </a:pPr>
            <a:endParaRPr lang="en-US" altLang="en-US" b="1"/>
          </a:p>
          <a:p>
            <a:pPr marL="114300" indent="0">
              <a:buNone/>
            </a:pPr>
            <a:endParaRPr lang="en-US" altLang="en-US" b="1"/>
          </a:p>
          <a:p>
            <a:pPr marL="114300" indent="0">
              <a:buNone/>
            </a:pPr>
            <a:endParaRPr lang="en-US" altLang="en-US" b="1"/>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1489</TotalTime>
  <Words>2102</Words>
  <Application>Microsoft Macintosh PowerPoint</Application>
  <PresentationFormat>Widescreen</PresentationFormat>
  <Paragraphs>886</Paragraphs>
  <Slides>31</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Verdana</vt:lpstr>
      <vt:lpstr>Arial</vt:lpstr>
      <vt:lpstr>Cambria</vt:lpstr>
      <vt:lpstr>Calibri</vt:lpstr>
      <vt:lpstr>Adjacency</vt:lpstr>
      <vt:lpstr>  Module 3 The US Banking System</vt:lpstr>
      <vt:lpstr>  Module 3 The US Banking System</vt:lpstr>
      <vt:lpstr>  Module 3 The US Banking System</vt:lpstr>
      <vt:lpstr>Module 3 The US Banking System</vt:lpstr>
      <vt:lpstr>Module 3 The US Banking System</vt:lpstr>
      <vt:lpstr>Module 3 The US Banking System</vt:lpstr>
      <vt:lpstr>Module 3 The US Banking System</vt:lpstr>
      <vt:lpstr>Module 3 The US Banking System</vt:lpstr>
      <vt:lpstr>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lpstr>  Module 3 The US Banking System</vt:lpstr>
    </vt:vector>
  </TitlesOfParts>
  <Company>Sortilege International Consulting Group Corp.</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Total Bank  Commercial Lending and Financial Analysis Program</dc:title>
  <dc:creator>Rosario De La Ossa</dc:creator>
  <cp:lastModifiedBy>Edwin Merced</cp:lastModifiedBy>
  <cp:revision>142</cp:revision>
  <dcterms:created xsi:type="dcterms:W3CDTF">2009-08-19T17:08:23Z</dcterms:created>
  <dcterms:modified xsi:type="dcterms:W3CDTF">2017-06-27T17:04:03Z</dcterms:modified>
</cp:coreProperties>
</file>